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  <p:sldId id="260" r:id="rId7"/>
    <p:sldId id="262" r:id="rId8"/>
    <p:sldId id="258" r:id="rId9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23.05.2022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23.05.2022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23.05.2022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23.05.2022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23.05.2022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23.05.2022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23.05.2022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23.05.2022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23.05.2022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23.05.2022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23.05.2022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23.05.2022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2075854" y="1905506"/>
            <a:ext cx="8040291" cy="15696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pl-PL" sz="4800" dirty="0">
                <a:solidFill>
                  <a:schemeClr val="bg1"/>
                </a:solidFill>
                <a:cs typeface="Calibri"/>
              </a:rPr>
              <a:t>e-Usługi POZ</a:t>
            </a:r>
          </a:p>
          <a:p>
            <a:pPr algn="ctr"/>
            <a:r>
              <a:rPr lang="pl-PL" sz="4800" b="1" dirty="0">
                <a:solidFill>
                  <a:schemeClr val="bg1"/>
                </a:solidFill>
                <a:cs typeface="Calibri"/>
              </a:rPr>
              <a:t>REACT /POIŚ</a:t>
            </a: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579714" y="1178224"/>
            <a:ext cx="11092366" cy="4795618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i="1" dirty="0"/>
          </a:p>
          <a:p>
            <a:pPr marL="0" indent="0" algn="ctr">
              <a:spcAft>
                <a:spcPts val="1200"/>
              </a:spcAft>
              <a:buNone/>
            </a:pPr>
            <a:r>
              <a:rPr lang="pl-PL" sz="9600" b="1" i="1" dirty="0">
                <a:solidFill>
                  <a:srgbClr val="002060"/>
                </a:solidFill>
                <a:cs typeface="Times New Roman" pitchFamily="18" charset="0"/>
              </a:rPr>
              <a:t>e-Usługi POZ</a:t>
            </a:r>
          </a:p>
          <a:p>
            <a:pPr marL="0" indent="0" algn="ctr">
              <a:spcBef>
                <a:spcPts val="800"/>
              </a:spcBef>
              <a:buNone/>
            </a:pPr>
            <a:r>
              <a:rPr lang="pl-PL" sz="3100" b="1" dirty="0">
                <a:solidFill>
                  <a:schemeClr val="accent5">
                    <a:lumMod val="75000"/>
                  </a:schemeClr>
                </a:solidFill>
              </a:rPr>
              <a:t>„Wdrożenie e-usług w placówkach POZ i ich integracja z systemem e-zdrowia” </a:t>
            </a:r>
          </a:p>
          <a:p>
            <a:pPr marL="0" indent="0">
              <a:spcBef>
                <a:spcPts val="800"/>
              </a:spcBef>
              <a:buNone/>
            </a:pPr>
            <a:endParaRPr lang="pl-PL" sz="3100" b="1" i="1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spcBef>
                <a:spcPts val="800"/>
              </a:spcBef>
              <a:buNone/>
            </a:pPr>
            <a:r>
              <a:rPr lang="pl-PL" sz="2600" dirty="0">
                <a:solidFill>
                  <a:schemeClr val="accent5">
                    <a:lumMod val="75000"/>
                  </a:schemeClr>
                </a:solidFill>
              </a:rPr>
              <a:t>Wnioskodawca 			MINISTER ZDROWIA</a:t>
            </a:r>
          </a:p>
          <a:p>
            <a:pPr marL="0" indent="0">
              <a:spcBef>
                <a:spcPts val="800"/>
              </a:spcBef>
              <a:buNone/>
            </a:pPr>
            <a:r>
              <a:rPr lang="pl-PL" sz="2600" dirty="0">
                <a:solidFill>
                  <a:schemeClr val="accent5">
                    <a:lumMod val="75000"/>
                  </a:schemeClr>
                </a:solidFill>
              </a:rPr>
              <a:t>Beneficjent 			Ministerstwo Zdrowia, </a:t>
            </a:r>
          </a:p>
          <a:p>
            <a:pPr marL="0" indent="0">
              <a:spcBef>
                <a:spcPts val="800"/>
              </a:spcBef>
              <a:buNone/>
            </a:pPr>
            <a:r>
              <a:rPr lang="pl-PL" sz="2600" dirty="0">
                <a:solidFill>
                  <a:schemeClr val="accent5">
                    <a:lumMod val="75000"/>
                  </a:schemeClr>
                </a:solidFill>
              </a:rPr>
              <a:t>Partnerzy 			Centrum e-Zdrowia, Placówki POZ (nabór w trakcie realizacji projektu)</a:t>
            </a:r>
          </a:p>
          <a:p>
            <a:pPr marL="0" indent="0">
              <a:spcBef>
                <a:spcPts val="800"/>
              </a:spcBef>
              <a:buNone/>
            </a:pPr>
            <a:r>
              <a:rPr lang="pl-PL" sz="2600" dirty="0">
                <a:solidFill>
                  <a:schemeClr val="accent5">
                    <a:lumMod val="75000"/>
                  </a:schemeClr>
                </a:solidFill>
              </a:rPr>
              <a:t>Źródło finansowania 		Program Operacyjny Infrastruktura i Środowisko 2014-2020,					Oś Priorytetowa XI REACT-EU, działanie 11.3 						Wspieranie naprawy i odporności systemu ochrony zdrowia</a:t>
            </a:r>
          </a:p>
          <a:p>
            <a:pPr marL="0" indent="0">
              <a:lnSpc>
                <a:spcPct val="170000"/>
              </a:lnSpc>
              <a:spcBef>
                <a:spcPts val="800"/>
              </a:spcBef>
              <a:buNone/>
            </a:pPr>
            <a:r>
              <a:rPr lang="pl-PL" sz="2600" dirty="0">
                <a:solidFill>
                  <a:schemeClr val="accent5">
                    <a:lumMod val="75000"/>
                  </a:schemeClr>
                </a:solidFill>
              </a:rPr>
              <a:t>Całkowity koszt projektu 		100 mln zł</a:t>
            </a:r>
          </a:p>
          <a:p>
            <a:pPr marL="0" indent="0">
              <a:spcBef>
                <a:spcPts val="800"/>
              </a:spcBef>
              <a:buNone/>
            </a:pPr>
            <a:r>
              <a:rPr lang="pl-PL" sz="2600" dirty="0">
                <a:solidFill>
                  <a:schemeClr val="accent5">
                    <a:lumMod val="75000"/>
                  </a:schemeClr>
                </a:solidFill>
              </a:rPr>
              <a:t>Planowany okres realizacji projektu: 1.04.2022 – 31.12.2023</a:t>
            </a:r>
            <a:endParaRPr lang="pl-PL" sz="2600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rostokąt 4"/>
          <p:cNvSpPr/>
          <p:nvPr/>
        </p:nvSpPr>
        <p:spPr>
          <a:xfrm>
            <a:off x="785198" y="1559788"/>
            <a:ext cx="10263015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b="1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Cel projektu:</a:t>
            </a:r>
          </a:p>
          <a:p>
            <a:pPr algn="just"/>
            <a:r>
              <a:rPr lang="pl-PL" u="sng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wsparcie cyfryzacji min. 600 Placówek POZ</a:t>
            </a:r>
            <a:r>
              <a:rPr lang="pl-PL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 poprzez dofinasowanie rozbudowy lokalnych aplikacji gabinetowych w celu umożliwienia świadczenia e-usług (udostępnianie elektronicznej dokumentacji medycznej /EDM) oraz integracji z systemem e-zdrowia, wraz z wyposażeniem w niezbędną infrastrukturę teleinformatyczną.</a:t>
            </a:r>
          </a:p>
          <a:p>
            <a:pPr algn="just"/>
            <a:endParaRPr lang="pl-PL" dirty="0">
              <a:solidFill>
                <a:schemeClr val="accent5">
                  <a:lumMod val="75000"/>
                </a:schemeClr>
              </a:solidFill>
              <a:ea typeface="Times New Roman" panose="02020603050405020304" pitchFamily="18" charset="0"/>
            </a:endParaRPr>
          </a:p>
          <a:p>
            <a:pPr algn="just"/>
            <a:r>
              <a:rPr lang="pl-PL" b="1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Cel projektu realizuje cel strategiczny:</a:t>
            </a:r>
          </a:p>
          <a:p>
            <a:pPr algn="just"/>
            <a:r>
              <a:rPr lang="pl-PL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• </a:t>
            </a:r>
            <a:r>
              <a:rPr lang="pl-PL" u="sng" dirty="0" smtClean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Strategia </a:t>
            </a:r>
            <a:r>
              <a:rPr lang="pl-PL" u="sng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na rzecz Odpowiedzialnego Rozwoju – do roku 2020 (z perspektywą do 2030 r.); </a:t>
            </a:r>
            <a:r>
              <a:rPr lang="pl-PL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cel szczegółowy III – skuteczne państwo i instytucje służące włączeniu społecznemu i gospodarczemu - obszar e-państwo;</a:t>
            </a:r>
          </a:p>
          <a:p>
            <a:pPr algn="just"/>
            <a:r>
              <a:rPr lang="pl-PL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• </a:t>
            </a:r>
            <a:r>
              <a:rPr lang="pl-PL" u="sng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PZIP;</a:t>
            </a:r>
            <a:r>
              <a:rPr lang="pl-PL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 cel szczegółowy PZIP 4.2.1. Zwiększenie jakości oraz zakresu komunikacji między obywatelami </a:t>
            </a:r>
            <a:r>
              <a:rPr lang="pl-PL" dirty="0" smtClean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                        i </a:t>
            </a:r>
            <a:r>
              <a:rPr lang="pl-PL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innymi interesariuszami a państwem, kierunek interwencji 5.1. Reorientacja administracji publicznej </a:t>
            </a:r>
            <a:r>
              <a:rPr lang="pl-PL" dirty="0" smtClean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                    na </a:t>
            </a:r>
            <a:r>
              <a:rPr lang="pl-PL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usługi zorientowane wokół potrzeb obywatela;</a:t>
            </a:r>
          </a:p>
          <a:p>
            <a:pPr algn="just"/>
            <a:r>
              <a:rPr lang="pl-PL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• </a:t>
            </a:r>
            <a:r>
              <a:rPr lang="pl-PL" u="sng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Zdrowa przyszłość. Ramy strategiczne rozwoju systemu ochrony zdrowia na lata 2021-2027, z perspektywą do 2030 r.</a:t>
            </a:r>
            <a:r>
              <a:rPr lang="pl-PL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; obszar Pacjent, cel 1.2 [Jakość] Poprawa bezpieczeństwa i skuteczności klinicznej świadczeń zdrowotnych, cel 1.3 [Przyjazność] Zwiększenie zadowolenia i satysfakcji pacjenta z systemu opieki zdrowotnej; obszar Procesy: cel 2.2 [Obsługa pacjenta] Usprawnienie procesów obsługi pacjenta; obszar Rozwój: cel 3.4 [e-Zdrowie] Rozwój i upowszechnianie usług cyfrowych e-zdrowia.</a:t>
            </a:r>
          </a:p>
        </p:txBody>
      </p:sp>
    </p:spTree>
    <p:extLst>
      <p:ext uri="{BB962C8B-B14F-4D97-AF65-F5344CB8AC3E}">
        <p14:creationId xmlns:p14="http://schemas.microsoft.com/office/powerpoint/2010/main" val="3610028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ymbol zastępczy zawartości 2"/>
          <p:cNvSpPr txBox="1">
            <a:spLocks/>
          </p:cNvSpPr>
          <p:nvPr/>
        </p:nvSpPr>
        <p:spPr>
          <a:xfrm>
            <a:off x="737902" y="646396"/>
            <a:ext cx="10432562" cy="54109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l-PL" sz="1600" b="1" dirty="0">
                <a:solidFill>
                  <a:schemeClr val="accent1">
                    <a:lumMod val="50000"/>
                  </a:schemeClr>
                </a:solidFill>
              </a:rPr>
              <a:t>ARCHITEKTURA </a:t>
            </a:r>
            <a:r>
              <a:rPr lang="pl-PL" sz="1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l-PL" sz="1600" b="1" dirty="0">
                <a:solidFill>
                  <a:schemeClr val="accent1">
                    <a:lumMod val="75000"/>
                  </a:schemeClr>
                </a:solidFill>
              </a:rPr>
              <a:t>Widok kooperacji aplikacji</a:t>
            </a:r>
          </a:p>
          <a:p>
            <a:pPr>
              <a:spcBef>
                <a:spcPts val="0"/>
              </a:spcBef>
            </a:pPr>
            <a:endParaRPr lang="pl-PL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3800" b="1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</p:txBody>
      </p:sp>
      <p:pic>
        <p:nvPicPr>
          <p:cNvPr id="17" name="Obraz 16">
            <a:extLst>
              <a:ext uri="{FF2B5EF4-FFF2-40B4-BE49-F238E27FC236}">
                <a16:creationId xmlns:a16="http://schemas.microsoft.com/office/drawing/2014/main" xmlns="" id="{846E08E4-F11D-4B0E-8537-C855167053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6930" y="1586925"/>
            <a:ext cx="9754505" cy="4978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13456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2075854" y="2854313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pl-PL" sz="4800" b="1" dirty="0">
                <a:solidFill>
                  <a:schemeClr val="bg1"/>
                </a:solidFill>
              </a:rPr>
              <a:t>Dziękuję za uwagę</a:t>
            </a:r>
            <a:endParaRPr lang="pl-PL" dirty="0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5dc6e37-7015-484f-87eb-7be4b17b33bc">
      <Terms xmlns="http://schemas.microsoft.com/office/infopath/2007/PartnerControls"/>
    </lcf76f155ced4ddcb4097134ff3c332f>
    <TaxCatchAll xmlns="10ee69e4-b7d2-4ffb-a3c4-e40572c9d17d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17B0ABB0BD2C44EAAE0A8A4F98D3B89" ma:contentTypeVersion="15" ma:contentTypeDescription="Utwórz nowy dokument." ma:contentTypeScope="" ma:versionID="e916d145988a7b734ba2acf88b4ba0a9">
  <xsd:schema xmlns:xsd="http://www.w3.org/2001/XMLSchema" xmlns:xs="http://www.w3.org/2001/XMLSchema" xmlns:p="http://schemas.microsoft.com/office/2006/metadata/properties" xmlns:ns2="b5dc6e37-7015-484f-87eb-7be4b17b33bc" xmlns:ns3="10ee69e4-b7d2-4ffb-a3c4-e40572c9d17d" targetNamespace="http://schemas.microsoft.com/office/2006/metadata/properties" ma:root="true" ma:fieldsID="2ee6c0a83f48b72dd8074d11fd7e2564" ns2:_="" ns3:_="">
    <xsd:import namespace="b5dc6e37-7015-484f-87eb-7be4b17b33bc"/>
    <xsd:import namespace="10ee69e4-b7d2-4ffb-a3c4-e40572c9d17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dc6e37-7015-484f-87eb-7be4b17b33b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Tagi obrazów" ma:readOnly="false" ma:fieldId="{5cf76f15-5ced-4ddc-b409-7134ff3c332f}" ma:taxonomyMulti="true" ma:sspId="e835e703-0ab1-479c-86ae-40704161aed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1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2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ee69e4-b7d2-4ffb-a3c4-e40572c9d17d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45f2e76-8af0-47b1-9963-0911b928fc46}" ma:internalName="TaxCatchAll" ma:showField="CatchAllData" ma:web="10ee69e4-b7d2-4ffb-a3c4-e40572c9d17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6E28105-763F-4193-B043-C170AA0A0327}">
  <ds:schemaRefs>
    <ds:schemaRef ds:uri="b5dc6e37-7015-484f-87eb-7be4b17b33bc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http://purl.org/dc/dcmitype/"/>
    <ds:schemaRef ds:uri="10ee69e4-b7d2-4ffb-a3c4-e40572c9d17d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92A27C3-1EEE-4171-B202-F8189EC851F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5dc6e37-7015-484f-87eb-7be4b17b33bc"/>
    <ds:schemaRef ds:uri="10ee69e4-b7d2-4ffb-a3c4-e40572c9d17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226</Words>
  <Application>Microsoft Office PowerPoint</Application>
  <PresentationFormat>Panoramiczny</PresentationFormat>
  <Paragraphs>31</Paragraphs>
  <Slides>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Anna Gałązka</cp:lastModifiedBy>
  <cp:revision>9</cp:revision>
  <dcterms:created xsi:type="dcterms:W3CDTF">2017-01-27T12:50:17Z</dcterms:created>
  <dcterms:modified xsi:type="dcterms:W3CDTF">2022-05-23T12:14:57Z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0x010100617B0ABB0BD2C44EAAE0A8A4F98D3B89</vt:lpwstr>
  </property>
  <property fmtid="{D5CDD505-2E9C-101B-9397-08002B2CF9AE}" pid="3" name="MediaServiceImageTags">
    <vt:lpwstr/>
  </property>
</Properties>
</file>