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6"/>
  </p:notesMasterIdLst>
  <p:handoutMasterIdLst>
    <p:handoutMasterId r:id="rId7"/>
  </p:handoutMasterIdLst>
  <p:sldIdLst>
    <p:sldId id="491" r:id="rId5"/>
  </p:sldIdLst>
  <p:sldSz cx="10287000" cy="6858000" type="35mm"/>
  <p:notesSz cx="6797675" cy="9874250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094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0032"/>
    <a:srgbClr val="CF2240"/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6039" autoAdjust="0"/>
    <p:restoredTop sz="94278" autoAdjust="0"/>
  </p:normalViewPr>
  <p:slideViewPr>
    <p:cSldViewPr>
      <p:cViewPr varScale="1">
        <p:scale>
          <a:sx n="112" d="100"/>
          <a:sy n="112" d="100"/>
        </p:scale>
        <p:origin x="1890" y="96"/>
      </p:cViewPr>
      <p:guideLst/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094"/>
        <p:guide pos="2119"/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7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7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1"/>
            <a:ext cx="2919021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71513" y="736600"/>
            <a:ext cx="5514975" cy="3676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6" y="4705351"/>
            <a:ext cx="5030857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/>
              <a:t>Kliknij, aby edytować style wzorca tekstu</a:t>
            </a:r>
          </a:p>
          <a:p>
            <a:pPr lvl="1"/>
            <a:r>
              <a:rPr lang="pl-PL" altLang="pl-PL" noProof="0"/>
              <a:t>Drugi poziom</a:t>
            </a:r>
          </a:p>
          <a:p>
            <a:pPr lvl="2"/>
            <a:r>
              <a:rPr lang="pl-PL" altLang="pl-PL" noProof="0"/>
              <a:t>Trzeci poziom</a:t>
            </a:r>
          </a:p>
          <a:p>
            <a:pPr lvl="3"/>
            <a:r>
              <a:rPr lang="pl-PL" altLang="pl-PL" noProof="0"/>
              <a:t>Czwarty poziom</a:t>
            </a:r>
          </a:p>
          <a:p>
            <a:pPr lvl="4"/>
            <a:r>
              <a:rPr lang="pl-PL" altLang="pl-PL" noProof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10702"/>
            <a:ext cx="2919021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10702"/>
            <a:ext cx="2919020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/>
              <a:t>Opracowano </a:t>
            </a:r>
            <a:br>
              <a:rPr lang="pl-PL" altLang="pl-PL" sz="800" b="1"/>
            </a:br>
            <a:r>
              <a:rPr lang="pl-PL" altLang="pl-PL" sz="800" b="1"/>
              <a:t>w Biurze Dyrektora Generalnego</a:t>
            </a:r>
            <a:br>
              <a:rPr lang="pl-PL" altLang="pl-PL" sz="800" b="1"/>
            </a:br>
            <a:r>
              <a:rPr lang="pl-PL" altLang="pl-PL" sz="800" b="1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8769113" y="2809876"/>
            <a:ext cx="1238800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General Director’s Office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BDG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4507403" y="2280004"/>
            <a:ext cx="1232065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500" dirty="0">
                <a:latin typeface="Calibri" panose="020F0502020204030204" pitchFamily="34" charset="0"/>
                <a:cs typeface="Calibri" panose="020F0502020204030204" pitchFamily="34" charset="0"/>
              </a:rPr>
              <a:t>Internal Control Bureau</a:t>
            </a:r>
          </a:p>
          <a:p>
            <a:r>
              <a:rPr lang="en-GB" sz="500" b="1" dirty="0"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  <a:endParaRPr lang="en-GB" sz="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500" i="1" dirty="0">
                <a:latin typeface="Calibri" panose="020F0502020204030204" pitchFamily="34" charset="0"/>
                <a:cs typeface="Calibri" panose="020F0502020204030204" pitchFamily="34" charset="0"/>
              </a:rPr>
              <a:t>except regulations determined in the Article 12d of the Act of 16 November 2016 - National Revenue Administration</a:t>
            </a: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1686654" y="5659503"/>
            <a:ext cx="1211054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Paying Authority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 </a:t>
            </a:r>
            <a:r>
              <a:rPr lang="pl-PL" altLang="pl-PL" sz="750" b="1" dirty="0">
                <a:latin typeface="Calibri" panose="020F0502020204030204" pitchFamily="34" charset="0"/>
              </a:rPr>
              <a:t>IP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1686653" y="2255445"/>
            <a:ext cx="1207263" cy="440332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State Budget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BP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1686653" y="3933539"/>
            <a:ext cx="1201596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Economy Financing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FG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1686653" y="4508888"/>
            <a:ext cx="1207263" cy="42499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Local Government Finances Department</a:t>
            </a:r>
          </a:p>
          <a:p>
            <a:pPr eaLnBrk="1" hangingPunct="1"/>
            <a:r>
              <a:rPr lang="pl-PL" altLang="pl-PL" sz="750" dirty="0" smtClean="0">
                <a:latin typeface="Calibri" panose="020F0502020204030204" pitchFamily="34" charset="0"/>
              </a:rPr>
              <a:t> </a:t>
            </a:r>
            <a:r>
              <a:rPr lang="pl-PL" altLang="pl-PL" sz="75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275201" y="4510867"/>
            <a:ext cx="1244523" cy="44010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Goods and Services Tax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PT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3094465" y="4517701"/>
            <a:ext cx="1203614" cy="41618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Economic Policy Support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PG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8769113" y="2263777"/>
            <a:ext cx="1238800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Administrative Office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BAD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8769113" y="4514543"/>
            <a:ext cx="1247800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Finances and Accounting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FK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7336022" y="757765"/>
            <a:ext cx="1245902" cy="4241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International Cooperation </a:t>
            </a:r>
            <a:r>
              <a:rPr lang="en-GB" sz="7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en-GB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WM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4507403" y="3928364"/>
            <a:ext cx="1232065" cy="445822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Customs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DC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5911942" y="3936299"/>
            <a:ext cx="1224466" cy="437887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Tax Collection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DPP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3106250" y="5081092"/>
            <a:ext cx="1197354" cy="43494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Public Finance Discipline Office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BDF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8769113" y="3933104"/>
            <a:ext cx="1237724" cy="441082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Security and Data Protection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DB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5911943" y="2280003"/>
            <a:ext cx="1230132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Department for Audit of Public Funds </a:t>
            </a:r>
          </a:p>
          <a:p>
            <a:pPr eaLnBrk="1" hangingPunct="1"/>
            <a:r>
              <a:rPr lang="pl-PL" altLang="pl-PL" sz="750" dirty="0" smtClean="0">
                <a:latin typeface="Calibri" panose="020F0502020204030204" pitchFamily="34" charset="0"/>
              </a:rPr>
              <a:t> </a:t>
            </a:r>
            <a:r>
              <a:rPr lang="pl-PL" altLang="pl-PL" sz="750" b="1" dirty="0">
                <a:latin typeface="Calibri" panose="020F0502020204030204" pitchFamily="34" charset="0"/>
              </a:rPr>
              <a:t>DAS</a:t>
            </a:r>
            <a:endParaRPr lang="pl-PL" altLang="pl-PL" sz="750" i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1686654" y="6259637"/>
            <a:ext cx="1201596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Department of Financial Information 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 </a:t>
            </a:r>
            <a:r>
              <a:rPr lang="pl-PL" altLang="pl-PL" sz="750" b="1" dirty="0">
                <a:latin typeface="Calibri" panose="020F0502020204030204" pitchFamily="34" charset="0"/>
              </a:rPr>
              <a:t>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1686653" y="3363409"/>
            <a:ext cx="1207263" cy="44854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Budget Zone Financing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FS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275201" y="3375590"/>
            <a:ext cx="1238975" cy="42643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Excise Duty 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pl-PL" sz="700" dirty="0" err="1">
                <a:latin typeface="Calibri" panose="020F0502020204030204" pitchFamily="34" charset="0"/>
                <a:cs typeface="Calibri" panose="020F0502020204030204" pitchFamily="34" charset="0"/>
              </a:rPr>
              <a:t>Gambling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</a:p>
          <a:p>
            <a:pPr eaLnBrk="1" hangingPunct="1"/>
            <a:r>
              <a:rPr lang="pl-PL" altLang="pl-PL" sz="750" dirty="0" smtClean="0">
                <a:latin typeface="Calibri" panose="020F0502020204030204" pitchFamily="34" charset="0"/>
              </a:rPr>
              <a:t> </a:t>
            </a:r>
            <a:r>
              <a:rPr lang="pl-PL" altLang="pl-PL" sz="750" b="1" dirty="0">
                <a:latin typeface="Calibri" panose="020F0502020204030204" pitchFamily="34" charset="0"/>
              </a:rPr>
              <a:t>DAG</a:t>
            </a: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275201" y="3928365"/>
            <a:ext cx="1235878" cy="445822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Income Taxes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DD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105" name="Rectangle 298"/>
          <p:cNvSpPr>
            <a:spLocks noChangeArrowheads="1"/>
          </p:cNvSpPr>
          <p:nvPr/>
        </p:nvSpPr>
        <p:spPr bwMode="auto">
          <a:xfrm>
            <a:off x="3094466" y="3363409"/>
            <a:ext cx="1197354" cy="44010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hangingPunct="1"/>
            <a:r>
              <a:rPr lang="en-GB" sz="7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Legal Department</a:t>
            </a:r>
          </a:p>
          <a:p>
            <a:pPr eaLnBrk="1" hangingPunct="1"/>
            <a:r>
              <a:rPr lang="pl-PL" altLang="pl-PL" sz="75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PR</a:t>
            </a:r>
            <a:endParaRPr lang="pl-PL" altLang="pl-PL" sz="75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1686653" y="2814227"/>
            <a:ext cx="1207263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Public Debt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DP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8769113" y="1280573"/>
            <a:ext cx="1240393" cy="848012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anchor="b"/>
          <a:lstStyle/>
          <a:p>
            <a:pPr eaLnBrk="1" hangingPunct="1"/>
            <a:r>
              <a:rPr lang="en-GB" sz="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 General</a:t>
            </a:r>
            <a:endParaRPr lang="en-GB" altLang="pl-PL" sz="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/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Katarzyna Szweda</a:t>
            </a:r>
            <a:endParaRPr lang="pl-PL" altLang="pl-PL" sz="9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1686653" y="1269819"/>
            <a:ext cx="1211054" cy="839437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 anchorCtr="0"/>
          <a:lstStyle/>
          <a:p>
            <a:r>
              <a:rPr lang="en-GB" sz="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Secretary of </a:t>
            </a:r>
            <a:r>
              <a:rPr lang="en-GB" sz="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endParaRPr lang="en-GB" sz="7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General Inspector of Financial Information</a:t>
            </a:r>
          </a:p>
          <a:p>
            <a:pPr eaLnBrk="1" hangingPunct="1"/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Sebastian </a:t>
            </a:r>
            <a:r>
              <a:rPr lang="pl-PL" altLang="pl-PL" sz="9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Skuza</a:t>
            </a:r>
            <a:endParaRPr lang="pl-PL" altLang="pl-PL" sz="9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8769113" y="5661296"/>
            <a:ext cx="1238800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GB" sz="700" i="1" dirty="0">
                <a:latin typeface="Calibri" panose="020F0502020204030204" pitchFamily="34" charset="0"/>
                <a:cs typeface="Calibri" panose="020F0502020204030204" pitchFamily="34" charset="0"/>
              </a:rPr>
              <a:t>Commissioner for Protection of Classified Information</a:t>
            </a:r>
            <a:endParaRPr lang="en-GB" sz="7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1686654" y="5096588"/>
            <a:ext cx="1211054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Guarantee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DG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3094466" y="1270190"/>
            <a:ext cx="1220922" cy="848493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GB" sz="7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endParaRPr lang="en-GB" sz="7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Chief Spokesman for Public Finance </a:t>
            </a:r>
            <a:r>
              <a:rPr lang="en-GB" sz="7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Discipline</a:t>
            </a:r>
            <a:endParaRPr lang="pl-PL" sz="7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75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Piotr </a:t>
            </a:r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Patkowski</a:t>
            </a: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3094465" y="2809876"/>
            <a:ext cx="1197355" cy="42171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Macroeconomic Policy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PM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3094465" y="3928364"/>
            <a:ext cx="1197355" cy="44212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Financial Market Development Department</a:t>
            </a:r>
            <a:endParaRPr lang="en-GB" altLang="pl-PL" sz="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FN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3116140" y="5665420"/>
            <a:ext cx="1197355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700" i="1" dirty="0">
                <a:latin typeface="Calibri" panose="020F0502020204030204" pitchFamily="34" charset="0"/>
                <a:cs typeface="Calibri" panose="020F0502020204030204" pitchFamily="34" charset="0"/>
              </a:rPr>
              <a:t>Accounting Standards Committee</a:t>
            </a:r>
            <a:endParaRPr lang="en-GB" sz="7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3094465" y="2264376"/>
            <a:ext cx="1197355" cy="43835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Value for Money and Accounting Department 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DWR</a:t>
            </a:r>
            <a:endParaRPr lang="pl-PL" altLang="pl-PL" sz="750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1686653" y="757765"/>
            <a:ext cx="1211054" cy="4241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pl-PL" altLang="pl-PL" dirty="0" err="1" smtClean="0">
                <a:solidFill>
                  <a:schemeClr val="tx1"/>
                </a:solidFill>
              </a:rPr>
              <a:t>Minister’s</a:t>
            </a:r>
            <a:r>
              <a:rPr lang="pl-PL" altLang="pl-PL" dirty="0" smtClean="0">
                <a:solidFill>
                  <a:schemeClr val="tx1"/>
                </a:solidFill>
              </a:rPr>
              <a:t> Office</a:t>
            </a:r>
            <a:r>
              <a:rPr lang="pl-PL" altLang="pl-PL" dirty="0">
                <a:solidFill>
                  <a:schemeClr val="tx1"/>
                </a:solidFill>
              </a:rPr>
              <a:t/>
            </a:r>
            <a:br>
              <a:rPr lang="pl-PL" altLang="pl-PL" dirty="0">
                <a:solidFill>
                  <a:schemeClr val="tx1"/>
                </a:solidFill>
              </a:rPr>
            </a:br>
            <a:r>
              <a:rPr lang="pl-PL" altLang="pl-PL" b="1" dirty="0">
                <a:solidFill>
                  <a:schemeClr val="tx1"/>
                </a:solidFill>
              </a:rPr>
              <a:t>BMI</a:t>
            </a:r>
            <a:endParaRPr lang="pl-PL" altLang="pl-PL" sz="9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094465" y="360816"/>
            <a:ext cx="2645003" cy="827999"/>
          </a:xfrm>
          <a:prstGeom prst="rect">
            <a:avLst/>
          </a:prstGeom>
          <a:solidFill>
            <a:srgbClr val="DC0032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pl-PL" altLang="pl-PL" sz="12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Minister of Finance</a:t>
            </a:r>
            <a:endParaRPr lang="pl-PL" altLang="pl-PL" sz="12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8769113" y="764705"/>
            <a:ext cx="1237723" cy="41717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Political Cabinet</a:t>
            </a:r>
          </a:p>
          <a:p>
            <a:endParaRPr lang="pl-PL" altLang="pl-PL" dirty="0">
              <a:solidFill>
                <a:schemeClr val="tx1"/>
              </a:solidFill>
            </a:endParaRP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7342624" y="3931065"/>
            <a:ext cx="1241961" cy="44312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Department for Combating Economic Crime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DZP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4507403" y="1276845"/>
            <a:ext cx="1232065" cy="841838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en-GB" sz="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Secretary of State </a:t>
            </a:r>
          </a:p>
          <a:p>
            <a:r>
              <a:rPr lang="en-GB" sz="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Head of National Revenue </a:t>
            </a:r>
            <a:r>
              <a:rPr lang="en-GB" sz="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endParaRPr lang="pl-PL" sz="800" b="1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Magdalena Rzeczkowska</a:t>
            </a: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1" name="Text Box 345"/>
          <p:cNvSpPr txBox="1">
            <a:spLocks noChangeArrowheads="1"/>
          </p:cNvSpPr>
          <p:nvPr/>
        </p:nvSpPr>
        <p:spPr bwMode="auto">
          <a:xfrm>
            <a:off x="4507403" y="2809876"/>
            <a:ext cx="1233902" cy="44418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5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</a:p>
          <a:p>
            <a:r>
              <a:rPr lang="en-GB" sz="500" b="1" dirty="0">
                <a:latin typeface="Calibri" panose="020F0502020204030204" pitchFamily="34" charset="0"/>
                <a:cs typeface="Calibri" panose="020F0502020204030204" pitchFamily="34" charset="0"/>
              </a:rPr>
              <a:t>BKP </a:t>
            </a:r>
            <a:r>
              <a:rPr lang="en-GB" sz="500" b="1" i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GB" sz="500" i="1" dirty="0">
                <a:latin typeface="Calibri" panose="020F0502020204030204" pitchFamily="34" charset="0"/>
                <a:cs typeface="Calibri" panose="020F0502020204030204" pitchFamily="34" charset="0"/>
              </a:rPr>
              <a:t>with evaluation of information and promotion activities of the National Revenue Administration</a:t>
            </a: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5911943" y="2823340"/>
            <a:ext cx="1230132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Crucial Taxpayer Department</a:t>
            </a:r>
          </a:p>
          <a:p>
            <a:pPr eaLnBrk="1" hangingPunct="1"/>
            <a:r>
              <a:rPr lang="pl-PL" altLang="pl-PL" sz="750" dirty="0" smtClean="0">
                <a:latin typeface="Calibri" panose="020F0502020204030204" pitchFamily="34" charset="0"/>
              </a:rPr>
              <a:t> </a:t>
            </a:r>
            <a:r>
              <a:rPr lang="pl-PL" altLang="pl-PL" sz="750" b="1" dirty="0">
                <a:latin typeface="Calibri" panose="020F0502020204030204" pitchFamily="34" charset="0"/>
              </a:rPr>
              <a:t>DKP</a:t>
            </a:r>
            <a:endParaRPr lang="pl-PL" altLang="pl-PL" sz="750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5914078" y="764705"/>
            <a:ext cx="1227996" cy="4241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800" b="1" dirty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dirty="0" err="1" smtClean="0">
                <a:latin typeface="Calibri" panose="020F0502020204030204" pitchFamily="34" charset="0"/>
              </a:rPr>
              <a:t>Department</a:t>
            </a:r>
            <a:r>
              <a:rPr lang="pl-PL" altLang="pl-PL" sz="700" dirty="0" smtClean="0">
                <a:latin typeface="Calibri" panose="020F0502020204030204" pitchFamily="34" charset="0"/>
              </a:rPr>
              <a:t> of Data Analysis and </a:t>
            </a:r>
            <a:r>
              <a:rPr lang="pl-PL" altLang="pl-PL" sz="700" dirty="0" err="1" smtClean="0">
                <a:latin typeface="Calibri" panose="020F0502020204030204" pitchFamily="34" charset="0"/>
              </a:rPr>
              <a:t>Stategic</a:t>
            </a:r>
            <a:r>
              <a:rPr lang="pl-PL" altLang="pl-PL" sz="700" dirty="0" smtClean="0">
                <a:latin typeface="Calibri" panose="020F0502020204030204" pitchFamily="34" charset="0"/>
              </a:rPr>
              <a:t> Management</a:t>
            </a:r>
            <a:endParaRPr lang="pl-PL" altLang="pl-PL" sz="2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DAD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4507403" y="3375162"/>
            <a:ext cx="1232065" cy="42686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Budget, Property and Human Resources Revenue Administration</a:t>
            </a:r>
            <a:r>
              <a:rPr lang="en-GB" sz="7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</a:p>
          <a:p>
            <a:pPr eaLnBrk="1" hangingPunct="1"/>
            <a:r>
              <a:rPr lang="pl-PL" altLang="pl-PL" sz="600" b="1" dirty="0" smtClean="0">
                <a:latin typeface="Calibri" panose="020F0502020204030204" pitchFamily="34" charset="0"/>
              </a:rPr>
              <a:t>DBM</a:t>
            </a:r>
            <a:endParaRPr lang="pl-PL" altLang="pl-PL" sz="600" b="1" dirty="0">
              <a:latin typeface="Calibri" panose="020F0502020204030204" pitchFamily="34" charset="0"/>
            </a:endParaRP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8769113" y="3382233"/>
            <a:ext cx="1238800" cy="424927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Control and Internal Audit Office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BKA</a:t>
            </a:r>
            <a:endParaRPr lang="pl-PL" altLang="pl-PL" sz="75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5911943" y="4518968"/>
            <a:ext cx="1224466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700" dirty="0" err="1">
                <a:latin typeface="Calibri" panose="020F0502020204030204" pitchFamily="34" charset="0"/>
                <a:cs typeface="Calibri" panose="020F0502020204030204" pitchFamily="34" charset="0"/>
              </a:rPr>
              <a:t>Relationships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 with </a:t>
            </a:r>
            <a:r>
              <a:rPr lang="pl-PL" sz="700" dirty="0" err="1">
                <a:latin typeface="Calibri" panose="020F0502020204030204" pitchFamily="34" charset="0"/>
                <a:cs typeface="Calibri" panose="020F0502020204030204" pitchFamily="34" charset="0"/>
              </a:rPr>
              <a:t>Customers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dirty="0" err="1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DRK</a:t>
            </a:r>
            <a:endParaRPr lang="pl-PL" altLang="pl-PL" sz="75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8769113" y="5085232"/>
            <a:ext cx="1238800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T and </a:t>
            </a:r>
            <a:r>
              <a:rPr lang="pl-PL" sz="700" dirty="0" err="1">
                <a:latin typeface="Calibri" panose="020F0502020204030204" pitchFamily="34" charset="0"/>
                <a:cs typeface="Calibri" panose="020F0502020204030204" pitchFamily="34" charset="0"/>
              </a:rPr>
              <a:t>Projects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 M</a:t>
            </a:r>
            <a:r>
              <a:rPr lang="en-GB" sz="700" dirty="0" err="1">
                <a:latin typeface="Calibri" panose="020F0502020204030204" pitchFamily="34" charset="0"/>
                <a:cs typeface="Calibri" panose="020F0502020204030204" pitchFamily="34" charset="0"/>
              </a:rPr>
              <a:t>anagement</a:t>
            </a:r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DIP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7342624" y="3384965"/>
            <a:ext cx="1233719" cy="42219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700" dirty="0" err="1">
                <a:latin typeface="Calibri" panose="020F0502020204030204" pitchFamily="34" charset="0"/>
                <a:cs typeface="Calibri" panose="020F0502020204030204" pitchFamily="34" charset="0"/>
              </a:rPr>
              <a:t>Tax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dirty="0" err="1">
                <a:latin typeface="Calibri" panose="020F0502020204030204" pitchFamily="34" charset="0"/>
                <a:cs typeface="Calibri" panose="020F0502020204030204" pitchFamily="34" charset="0"/>
              </a:rPr>
              <a:t>Risk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Department 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DRP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7342624" y="2260901"/>
            <a:ext cx="1239300" cy="43487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Department for Supervision of the Controls 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DNK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275201" y="767876"/>
            <a:ext cx="1223339" cy="413999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Internal Control Bureau</a:t>
            </a:r>
          </a:p>
          <a:p>
            <a:r>
              <a:rPr lang="en-GB" sz="700" b="1" dirty="0"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</a:p>
          <a:p>
            <a:r>
              <a:rPr lang="en-GB" sz="500" dirty="0">
                <a:latin typeface="Calibri" panose="020F0502020204030204" pitchFamily="34" charset="0"/>
                <a:cs typeface="Calibri" panose="020F0502020204030204" pitchFamily="34" charset="0"/>
              </a:rPr>
              <a:t>with regulations determined in the Article 12d of the Act of 16 November 2016 - National Revenue Administration</a:t>
            </a:r>
          </a:p>
        </p:txBody>
      </p:sp>
      <p:sp>
        <p:nvSpPr>
          <p:cNvPr id="58" name="Rectangle 346"/>
          <p:cNvSpPr>
            <a:spLocks noChangeArrowheads="1"/>
          </p:cNvSpPr>
          <p:nvPr/>
        </p:nvSpPr>
        <p:spPr bwMode="auto">
          <a:xfrm>
            <a:off x="5911942" y="1276845"/>
            <a:ext cx="1230132" cy="841838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Undersecretary of State </a:t>
            </a:r>
          </a:p>
          <a:p>
            <a:pPr>
              <a:spcBef>
                <a:spcPts val="300"/>
              </a:spcBef>
            </a:pPr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Deputy Head of the National Revenue Administration</a:t>
            </a:r>
          </a:p>
          <a:p>
            <a:pPr eaLnBrk="1" hangingPunct="1"/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Anna Chałupa</a:t>
            </a: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264919" y="2809877"/>
            <a:ext cx="1249257" cy="43199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hangingPunct="1"/>
            <a:r>
              <a:rPr lang="en-GB" sz="7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Tax Analysis Department</a:t>
            </a:r>
          </a:p>
          <a:p>
            <a:pPr eaLnBrk="1" hangingPunct="1"/>
            <a:r>
              <a:rPr lang="pl-PL" altLang="pl-PL" sz="75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  <a:endParaRPr lang="pl-PL" altLang="pl-PL" sz="75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7342624" y="2809877"/>
            <a:ext cx="1243523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Department of Toll Collection 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DPO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73" name="Rectangle 257"/>
          <p:cNvSpPr>
            <a:spLocks noChangeArrowheads="1"/>
          </p:cNvSpPr>
          <p:nvPr/>
        </p:nvSpPr>
        <p:spPr bwMode="auto">
          <a:xfrm>
            <a:off x="4507404" y="4508888"/>
            <a:ext cx="1232064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600" dirty="0">
                <a:latin typeface="Calibri" panose="020F0502020204030204" pitchFamily="34" charset="0"/>
                <a:cs typeface="Calibri" panose="020F0502020204030204" pitchFamily="34" charset="0"/>
              </a:rPr>
              <a:t>Organization and International Relations of the National Revenue Administration Department</a:t>
            </a:r>
          </a:p>
          <a:p>
            <a:pPr eaLnBrk="1" hangingPunct="1"/>
            <a:r>
              <a:rPr lang="pl-PL" altLang="pl-PL" sz="600" dirty="0" smtClean="0">
                <a:latin typeface="Calibri" panose="020F0502020204030204" pitchFamily="34" charset="0"/>
              </a:rPr>
              <a:t> </a:t>
            </a:r>
            <a:r>
              <a:rPr lang="pl-PL" altLang="pl-PL" sz="600" b="1" dirty="0">
                <a:latin typeface="Calibri" panose="020F0502020204030204" pitchFamily="34" charset="0"/>
              </a:rPr>
              <a:t>DOM</a:t>
            </a:r>
          </a:p>
        </p:txBody>
      </p:sp>
      <p:sp>
        <p:nvSpPr>
          <p:cNvPr id="74" name="Text Box 275"/>
          <p:cNvSpPr txBox="1">
            <a:spLocks noChangeArrowheads="1"/>
          </p:cNvSpPr>
          <p:nvPr/>
        </p:nvSpPr>
        <p:spPr bwMode="auto">
          <a:xfrm>
            <a:off x="5911942" y="3375162"/>
            <a:ext cx="1230132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Tax Certification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DOP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60" name="Rectangle 346"/>
          <p:cNvSpPr>
            <a:spLocks noChangeArrowheads="1"/>
          </p:cNvSpPr>
          <p:nvPr/>
        </p:nvSpPr>
        <p:spPr bwMode="auto">
          <a:xfrm>
            <a:off x="7336022" y="1276846"/>
            <a:ext cx="1245902" cy="851738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en-GB" altLang="pl-PL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Undersecretary of </a:t>
            </a:r>
            <a:r>
              <a:rPr lang="en-GB" sz="7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State </a:t>
            </a:r>
            <a:endParaRPr lang="en-GB" sz="7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300"/>
              </a:spcBef>
            </a:pPr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Deputy Head of the National Revenue Administration</a:t>
            </a: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/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Mariusz Gojny</a:t>
            </a: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0" name="Rectangle 342"/>
          <p:cNvSpPr>
            <a:spLocks noChangeArrowheads="1"/>
          </p:cNvSpPr>
          <p:nvPr/>
        </p:nvSpPr>
        <p:spPr bwMode="auto">
          <a:xfrm>
            <a:off x="275201" y="1269819"/>
            <a:ext cx="1238978" cy="834790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r>
              <a:rPr lang="en-GB" sz="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Secretary of </a:t>
            </a:r>
            <a:r>
              <a:rPr lang="en-GB" sz="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endParaRPr lang="pl-PL" sz="8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dirty="0">
                <a:solidFill>
                  <a:schemeClr val="bg1"/>
                </a:solidFill>
                <a:latin typeface="Calibri" panose="020F0502020204030204" pitchFamily="34" charset="0"/>
              </a:rPr>
              <a:t/>
            </a:r>
            <a:br>
              <a:rPr lang="pl-PL" altLang="pl-PL" sz="80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pl-PL" altLang="pl-PL" sz="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Artur Soboń </a:t>
            </a:r>
            <a:endParaRPr lang="pl-PL" altLang="pl-PL" sz="9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4" name="Text Box 294"/>
          <p:cNvSpPr txBox="1">
            <a:spLocks noChangeArrowheads="1"/>
          </p:cNvSpPr>
          <p:nvPr/>
        </p:nvSpPr>
        <p:spPr bwMode="auto">
          <a:xfrm>
            <a:off x="275201" y="5088487"/>
            <a:ext cx="1244523" cy="44010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Tax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Policy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en-GB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DSP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85" name="Text Box 345"/>
          <p:cNvSpPr txBox="1">
            <a:spLocks noChangeArrowheads="1"/>
          </p:cNvSpPr>
          <p:nvPr/>
        </p:nvSpPr>
        <p:spPr bwMode="auto">
          <a:xfrm>
            <a:off x="264920" y="2260900"/>
            <a:ext cx="1249257" cy="43157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5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</a:p>
          <a:p>
            <a:r>
              <a:rPr lang="en-GB" sz="500" b="1" dirty="0">
                <a:latin typeface="Calibri" panose="020F0502020204030204" pitchFamily="34" charset="0"/>
                <a:cs typeface="Calibri" panose="020F0502020204030204" pitchFamily="34" charset="0"/>
              </a:rPr>
              <a:t>BKP - </a:t>
            </a:r>
            <a:r>
              <a:rPr lang="en-GB" sz="500" dirty="0">
                <a:latin typeface="Calibri" panose="020F0502020204030204" pitchFamily="34" charset="0"/>
                <a:cs typeface="Calibri" panose="020F0502020204030204" pitchFamily="34" charset="0"/>
              </a:rPr>
              <a:t> except evaluation of information and promotion activities of the National Revenue Administration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ED38E8AF27DBC4894FD84D87ABB19E6" ma:contentTypeVersion="" ma:contentTypeDescription="Utwórz nowy dokument." ma:contentTypeScope="" ma:versionID="ab3ce4e06ac2af5e91f3b3065473d0f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D4F992F-09A8-4BCD-8E9F-8D0A2ACBDFD0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8AA289B-8775-414C-8095-E2129DEAF2A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D10D63B-45F1-4465-B3A2-B71B932EB0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17517</TotalTime>
  <Words>356</Words>
  <Application>Microsoft Office PowerPoint</Application>
  <PresentationFormat>Slajdy 35 mm</PresentationFormat>
  <Paragraphs>123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lastModifiedBy>Pawlak Ewa</cp:lastModifiedBy>
  <cp:revision>1501</cp:revision>
  <cp:lastPrinted>2022-01-04T08:35:16Z</cp:lastPrinted>
  <dcterms:created xsi:type="dcterms:W3CDTF">2006-06-26T12:00:33Z</dcterms:created>
  <dcterms:modified xsi:type="dcterms:W3CDTF">2022-02-23T12:02:17Z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0x0101004ED38E8AF27DBC4894FD84D87ABB19E6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MF\GIHJ;Pawlak Ewa</vt:lpwstr>
  </property>
  <property fmtid="{D5CDD505-2E9C-101B-9397-08002B2CF9AE}" pid="5" name="MFClassificationDate">
    <vt:lpwstr>2022-01-04T14:59:43.4735580+01:00</vt:lpwstr>
  </property>
  <property fmtid="{D5CDD505-2E9C-101B-9397-08002B2CF9AE}" pid="6" name="MFClassifiedBySID">
    <vt:lpwstr>MF\S-1-5-21-1525952054-1005573771-2909822258-243679</vt:lpwstr>
  </property>
  <property fmtid="{D5CDD505-2E9C-101B-9397-08002B2CF9AE}" pid="7" name="MFGRNItemId">
    <vt:lpwstr>GRN-569a127c-acaf-42a7-840d-e6b3b70d7784</vt:lpwstr>
  </property>
  <property fmtid="{D5CDD505-2E9C-101B-9397-08002B2CF9AE}" pid="8" name="MFHash">
    <vt:lpwstr>WffuaNkZHjlylgoUCOM0Due3Mg9uJJ7nxkh235wukpM=</vt:lpwstr>
  </property>
  <property fmtid="{D5CDD505-2E9C-101B-9397-08002B2CF9AE}" pid="9" name="DLPManualFileClassification">
    <vt:lpwstr>{5fdfc941-3fcf-4a5b-87be-4848800d39d0}</vt:lpwstr>
  </property>
  <property fmtid="{D5CDD505-2E9C-101B-9397-08002B2CF9AE}" pid="10" name="MFRefresh">
    <vt:lpwstr>False</vt:lpwstr>
  </property>
</Properties>
</file>