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30"/>
  </p:notesMasterIdLst>
  <p:sldIdLst>
    <p:sldId id="256" r:id="rId2"/>
    <p:sldId id="288" r:id="rId3"/>
    <p:sldId id="289" r:id="rId4"/>
    <p:sldId id="313" r:id="rId5"/>
    <p:sldId id="290" r:id="rId6"/>
    <p:sldId id="257" r:id="rId7"/>
    <p:sldId id="312" r:id="rId8"/>
    <p:sldId id="291" r:id="rId9"/>
    <p:sldId id="295" r:id="rId10"/>
    <p:sldId id="309" r:id="rId11"/>
    <p:sldId id="301" r:id="rId12"/>
    <p:sldId id="300" r:id="rId13"/>
    <p:sldId id="298" r:id="rId14"/>
    <p:sldId id="316" r:id="rId15"/>
    <p:sldId id="294" r:id="rId16"/>
    <p:sldId id="304" r:id="rId17"/>
    <p:sldId id="293" r:id="rId18"/>
    <p:sldId id="297" r:id="rId19"/>
    <p:sldId id="307" r:id="rId20"/>
    <p:sldId id="302" r:id="rId21"/>
    <p:sldId id="283" r:id="rId22"/>
    <p:sldId id="303" r:id="rId23"/>
    <p:sldId id="314" r:id="rId24"/>
    <p:sldId id="315" r:id="rId25"/>
    <p:sldId id="278" r:id="rId26"/>
    <p:sldId id="317" r:id="rId27"/>
    <p:sldId id="281" r:id="rId28"/>
    <p:sldId id="308" r:id="rId2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60"/>
  </p:normalViewPr>
  <p:slideViewPr>
    <p:cSldViewPr snapToGrid="0">
      <p:cViewPr varScale="1">
        <p:scale>
          <a:sx n="82" d="100"/>
          <a:sy n="82" d="100"/>
        </p:scale>
        <p:origin x="71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C2ED753-4D37-45BA-B8C2-8872FE76A4EB}" type="datetimeFigureOut">
              <a:rPr lang="pl-PL" smtClean="0"/>
              <a:t>20.05.2025</a:t>
            </a:fld>
            <a:endParaRPr lang="pl-PL"/>
          </a:p>
        </p:txBody>
      </p:sp>
      <p:sp>
        <p:nvSpPr>
          <p:cNvPr id="4" name="Symbol zastępczy obrazu slajd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F76BD50-AF60-48D8-AA32-2C96C0A3190D}" type="slidenum">
              <a:rPr lang="pl-PL" smtClean="0"/>
              <a:t>‹#›</a:t>
            </a:fld>
            <a:endParaRPr lang="pl-PL"/>
          </a:p>
        </p:txBody>
      </p:sp>
    </p:spTree>
    <p:extLst>
      <p:ext uri="{BB962C8B-B14F-4D97-AF65-F5344CB8AC3E}">
        <p14:creationId xmlns:p14="http://schemas.microsoft.com/office/powerpoint/2010/main" val="3560587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l-PL"/>
              <a:t>Kliknij, aby edytować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2192767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3865073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0215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4121724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175423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l-PL"/>
              <a:t>Kliknij, aby edytować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42275407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33753237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4269462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3542060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487A4528-ADA5-4FF1-BF0E-292CA3BA3A9C}" type="datetimeFigureOut">
              <a:rPr lang="pl-PL" smtClean="0"/>
              <a:t>20.05.2025</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3912711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487A4528-ADA5-4FF1-BF0E-292CA3BA3A9C}" type="datetimeFigureOut">
              <a:rPr lang="pl-PL" smtClean="0"/>
              <a:t>20.05.2025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2864153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487A4528-ADA5-4FF1-BF0E-292CA3BA3A9C}" type="datetimeFigureOut">
              <a:rPr lang="pl-PL" smtClean="0"/>
              <a:t>20.05.2025</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2547949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487A4528-ADA5-4FF1-BF0E-292CA3BA3A9C}" type="datetimeFigureOut">
              <a:rPr lang="pl-PL" smtClean="0"/>
              <a:t>20.05.2025</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2545974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7A4528-ADA5-4FF1-BF0E-292CA3BA3A9C}" type="datetimeFigureOut">
              <a:rPr lang="pl-PL" smtClean="0"/>
              <a:t>20.05.2025</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3329012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l-PL"/>
              <a:t>Kliknij, aby edytować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487A4528-ADA5-4FF1-BF0E-292CA3BA3A9C}" type="datetimeFigureOut">
              <a:rPr lang="pl-PL" smtClean="0"/>
              <a:t>20.05.2025</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13D7F29-7C24-4875-8107-D2E58F96FA69}" type="slidenum">
              <a:rPr lang="pl-PL" smtClean="0"/>
              <a:t>‹#›</a:t>
            </a:fld>
            <a:endParaRPr lang="pl-PL"/>
          </a:p>
        </p:txBody>
      </p:sp>
    </p:spTree>
    <p:extLst>
      <p:ext uri="{BB962C8B-B14F-4D97-AF65-F5344CB8AC3E}">
        <p14:creationId xmlns:p14="http://schemas.microsoft.com/office/powerpoint/2010/main" val="1324258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E13D7F29-7C24-4875-8107-D2E58F96FA69}" type="slidenum">
              <a:rPr lang="pl-PL" smtClean="0"/>
              <a:t>‹#›</a:t>
            </a:fld>
            <a:endParaRPr lang="pl-PL"/>
          </a:p>
        </p:txBody>
      </p:sp>
      <p:sp>
        <p:nvSpPr>
          <p:cNvPr id="5" name="Date Placeholder 4"/>
          <p:cNvSpPr>
            <a:spLocks noGrp="1"/>
          </p:cNvSpPr>
          <p:nvPr>
            <p:ph type="dt" sz="half" idx="10"/>
          </p:nvPr>
        </p:nvSpPr>
        <p:spPr/>
        <p:txBody>
          <a:bodyPr/>
          <a:lstStyle/>
          <a:p>
            <a:fld id="{487A4528-ADA5-4FF1-BF0E-292CA3BA3A9C}" type="datetimeFigureOut">
              <a:rPr lang="pl-PL" smtClean="0"/>
              <a:t>20.05.2025</a:t>
            </a:fld>
            <a:endParaRPr lang="pl-PL"/>
          </a:p>
        </p:txBody>
      </p:sp>
    </p:spTree>
    <p:extLst>
      <p:ext uri="{BB962C8B-B14F-4D97-AF65-F5344CB8AC3E}">
        <p14:creationId xmlns:p14="http://schemas.microsoft.com/office/powerpoint/2010/main" val="1739148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7A4528-ADA5-4FF1-BF0E-292CA3BA3A9C}" type="datetimeFigureOut">
              <a:rPr lang="pl-PL" smtClean="0"/>
              <a:t>20.05.2025</a:t>
            </a:fld>
            <a:endParaRPr lang="pl-PL"/>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13D7F29-7C24-4875-8107-D2E58F96FA69}" type="slidenum">
              <a:rPr lang="pl-PL" smtClean="0"/>
              <a:t>‹#›</a:t>
            </a:fld>
            <a:endParaRPr lang="pl-PL"/>
          </a:p>
        </p:txBody>
      </p:sp>
    </p:spTree>
    <p:extLst>
      <p:ext uri="{BB962C8B-B14F-4D97-AF65-F5344CB8AC3E}">
        <p14:creationId xmlns:p14="http://schemas.microsoft.com/office/powerpoint/2010/main" val="2367513313"/>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192562A-2DBB-3AA3-1820-F0B927840126}"/>
              </a:ext>
            </a:extLst>
          </p:cNvPr>
          <p:cNvSpPr>
            <a:spLocks noGrp="1"/>
          </p:cNvSpPr>
          <p:nvPr>
            <p:ph type="ctrTitle"/>
          </p:nvPr>
        </p:nvSpPr>
        <p:spPr/>
        <p:txBody>
          <a:bodyPr/>
          <a:lstStyle/>
          <a:p>
            <a:pPr algn="ctr"/>
            <a:r>
              <a:rPr lang="pl-PL" sz="3200" dirty="0"/>
              <a:t>NARADA Z OŚRODKAMI POMOCY SPOŁECZNEJ i CENTRAMI USŁUG SPOŁECZNYCH </a:t>
            </a:r>
          </a:p>
        </p:txBody>
      </p:sp>
      <p:sp>
        <p:nvSpPr>
          <p:cNvPr id="3" name="Podtytuł 2">
            <a:extLst>
              <a:ext uri="{FF2B5EF4-FFF2-40B4-BE49-F238E27FC236}">
                <a16:creationId xmlns:a16="http://schemas.microsoft.com/office/drawing/2014/main" id="{25D1BCD5-C4D4-5892-DC53-0655E886A556}"/>
              </a:ext>
            </a:extLst>
          </p:cNvPr>
          <p:cNvSpPr>
            <a:spLocks noGrp="1"/>
          </p:cNvSpPr>
          <p:nvPr>
            <p:ph type="subTitle" idx="1"/>
          </p:nvPr>
        </p:nvSpPr>
        <p:spPr/>
        <p:txBody>
          <a:bodyPr>
            <a:normAutofit lnSpcReduction="10000"/>
          </a:bodyPr>
          <a:lstStyle/>
          <a:p>
            <a:pPr algn="ctr"/>
            <a:endParaRPr lang="pl-PL" dirty="0"/>
          </a:p>
          <a:p>
            <a:pPr algn="ctr"/>
            <a:endParaRPr lang="pl-PL" dirty="0"/>
          </a:p>
          <a:p>
            <a:pPr algn="ctr"/>
            <a:r>
              <a:rPr lang="pl-PL" dirty="0"/>
              <a:t>OLSZTYN, 21 maja 2025 r. </a:t>
            </a:r>
          </a:p>
        </p:txBody>
      </p:sp>
      <p:pic>
        <p:nvPicPr>
          <p:cNvPr id="4" name="Obraz 3">
            <a:extLst>
              <a:ext uri="{FF2B5EF4-FFF2-40B4-BE49-F238E27FC236}">
                <a16:creationId xmlns:a16="http://schemas.microsoft.com/office/drawing/2014/main" id="{BC8EDCEF-250A-4305-8650-A8FC3B7B10B1}"/>
              </a:ext>
            </a:extLst>
          </p:cNvPr>
          <p:cNvPicPr>
            <a:picLocks noChangeAspect="1"/>
          </p:cNvPicPr>
          <p:nvPr/>
        </p:nvPicPr>
        <p:blipFill>
          <a:blip r:embed="rId2"/>
          <a:stretch>
            <a:fillRect/>
          </a:stretch>
        </p:blipFill>
        <p:spPr>
          <a:xfrm>
            <a:off x="1428197" y="620770"/>
            <a:ext cx="4353059" cy="1089498"/>
          </a:xfrm>
          <a:prstGeom prst="rect">
            <a:avLst/>
          </a:prstGeom>
        </p:spPr>
      </p:pic>
    </p:spTree>
    <p:extLst>
      <p:ext uri="{BB962C8B-B14F-4D97-AF65-F5344CB8AC3E}">
        <p14:creationId xmlns:p14="http://schemas.microsoft.com/office/powerpoint/2010/main" val="3378657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84A6FC-61DE-4DF7-8137-1582464DE7A5}"/>
              </a:ext>
            </a:extLst>
          </p:cNvPr>
          <p:cNvSpPr>
            <a:spLocks noGrp="1"/>
          </p:cNvSpPr>
          <p:nvPr>
            <p:ph type="title"/>
          </p:nvPr>
        </p:nvSpPr>
        <p:spPr>
          <a:xfrm>
            <a:off x="701525" y="367004"/>
            <a:ext cx="8596668" cy="323461"/>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4A6EA8F9-B258-C6A5-5B69-6240E8854828}"/>
              </a:ext>
            </a:extLst>
          </p:cNvPr>
          <p:cNvSpPr>
            <a:spLocks noGrp="1"/>
          </p:cNvSpPr>
          <p:nvPr>
            <p:ph idx="1"/>
          </p:nvPr>
        </p:nvSpPr>
        <p:spPr>
          <a:xfrm>
            <a:off x="677334" y="1129005"/>
            <a:ext cx="8596668" cy="4912358"/>
          </a:xfrm>
        </p:spPr>
        <p:txBody>
          <a:bodyPr>
            <a:normAutofit lnSpcReduction="10000"/>
          </a:bodyPr>
          <a:lstStyle/>
          <a:p>
            <a:pPr algn="just">
              <a:buFont typeface="Wingdings" panose="05000000000000000000" pitchFamily="2" charset="2"/>
              <a:buChar char="Ø"/>
            </a:pPr>
            <a:r>
              <a:rPr lang="pl-PL" b="1" u="sng" dirty="0">
                <a:solidFill>
                  <a:schemeClr val="accent1">
                    <a:lumMod val="75000"/>
                  </a:schemeClr>
                </a:solidFill>
                <a:latin typeface="Calibri" panose="020F0502020204030204" pitchFamily="34" charset="0"/>
                <a:cs typeface="Calibri" panose="020F0502020204030204" pitchFamily="34" charset="0"/>
              </a:rPr>
              <a:t>Prowadzone postępowanie administracyjne</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przekroczenie miesięcznego terminu załatwienia sprawy, brak powiadomienia strony                       o przyczynach zwłoki oraz brak wskazania nowego terminu załatwienia sprawy;</a:t>
            </a:r>
            <a:endParaRPr lang="pl-PL"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powiadomienia strony o wszczęciu postępowania z urzędu;</a:t>
            </a:r>
          </a:p>
          <a:p>
            <a:pPr algn="just">
              <a:buFont typeface="Wingdings" panose="05000000000000000000" pitchFamily="2" charset="2"/>
              <a:buChar char="§"/>
            </a:pPr>
            <a:r>
              <a:rPr lang="pl-PL" sz="1800" b="0" i="0" u="none" strike="noStrike" baseline="0" dirty="0">
                <a:latin typeface="Calibri" panose="020F0502020204030204" pitchFamily="34" charset="0"/>
                <a:cs typeface="Calibri" panose="020F0502020204030204" pitchFamily="34" charset="0"/>
              </a:rPr>
              <a:t>zawiadomienie o wszczęciu postępowania administracyjnego oraz zawiadomienie                         o możliwości wypowiedzenia się, co do zebranych dowodów i materiałów oraz zgłaszania żądań, w ramach zapewnienia stronom czynnego udziału w każdym stadium postępowania administracyjnego podpisywane były przez pracowników socjalnych, którzy nie posiadali do tej czynności stosownego upoważnienia;</a:t>
            </a:r>
          </a:p>
          <a:p>
            <a:pPr algn="just">
              <a:buFont typeface="Wingdings" panose="05000000000000000000" pitchFamily="2" charset="2"/>
              <a:buChar char="§"/>
            </a:pPr>
            <a:r>
              <a:rPr lang="pl-PL" sz="1800" i="0" u="none" strike="noStrike" baseline="0" dirty="0">
                <a:latin typeface="Calibri-Bold"/>
              </a:rPr>
              <a:t>stosowanie niewłaściwej klauzuli dot. odpowiedzialności karnej za złożenie fałszywego oświadczenia;</a:t>
            </a:r>
          </a:p>
          <a:p>
            <a:pPr marL="0" indent="0" algn="just">
              <a:buNone/>
            </a:pPr>
            <a:r>
              <a:rPr lang="pl-PL" sz="1800" b="0" i="0" u="none" strike="noStrike" baseline="0" dirty="0">
                <a:latin typeface="Calibri" panose="020F0502020204030204" pitchFamily="34" charset="0"/>
              </a:rPr>
              <a:t>Zgodnie z art. 57 ust. 3c </a:t>
            </a:r>
            <a:r>
              <a:rPr lang="pl-PL" sz="1800" b="0" i="0" u="none" strike="noStrike" baseline="0" dirty="0" err="1">
                <a:latin typeface="Calibri" panose="020F0502020204030204" pitchFamily="34" charset="0"/>
              </a:rPr>
              <a:t>u.p.s</a:t>
            </a:r>
            <a:r>
              <a:rPr lang="pl-PL" sz="1800" b="0" i="0" u="none" strike="noStrike" baseline="0" dirty="0">
                <a:latin typeface="Calibri" panose="020F0502020204030204" pitchFamily="34" charset="0"/>
              </a:rPr>
              <a:t>. „(…) Oświadczenia (…) składa się pod rygorem odpowiedzialności karnej. Składający oświadczenie jest obowiązany do zawarcia w nim klauzuli następującej treści: „</a:t>
            </a:r>
            <a:r>
              <a:rPr lang="pl-PL" sz="1800" b="0" i="0" u="sng" strike="noStrike" baseline="0" dirty="0">
                <a:latin typeface="Calibri" panose="020F0502020204030204" pitchFamily="34" charset="0"/>
              </a:rPr>
              <a:t>Jestem świadomy odpowiedzialności karnej za złożenie fałszywego oświadczenia”</a:t>
            </a:r>
            <a:r>
              <a:rPr lang="pl-PL" sz="1800" b="0" i="0" u="none" strike="noStrike" baseline="0" dirty="0">
                <a:latin typeface="Calibri" panose="020F0502020204030204" pitchFamily="34" charset="0"/>
              </a:rPr>
              <a:t>. Klauzula ta zastępuje pouczenie organu o odpowiedzialności karnej za składanie fałszywych zeznań.</a:t>
            </a:r>
            <a:endParaRPr lang="pl-PL" sz="1800" i="0" u="none" strike="noStrike" baseline="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21335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FB1E48-9624-176A-E979-263814FF77BB}"/>
              </a:ext>
            </a:extLst>
          </p:cNvPr>
          <p:cNvSpPr>
            <a:spLocks noGrp="1"/>
          </p:cNvSpPr>
          <p:nvPr>
            <p:ph type="title"/>
          </p:nvPr>
        </p:nvSpPr>
        <p:spPr>
          <a:xfrm>
            <a:off x="774440" y="357673"/>
            <a:ext cx="8505091" cy="458965"/>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033D9B2D-52A2-2084-1D4E-CE76F3FA98B6}"/>
              </a:ext>
            </a:extLst>
          </p:cNvPr>
          <p:cNvSpPr>
            <a:spLocks noGrp="1"/>
          </p:cNvSpPr>
          <p:nvPr>
            <p:ph idx="1"/>
          </p:nvPr>
        </p:nvSpPr>
        <p:spPr>
          <a:xfrm>
            <a:off x="699796" y="1129005"/>
            <a:ext cx="8574206" cy="4912358"/>
          </a:xfrm>
        </p:spPr>
        <p:txBody>
          <a:bodyPr>
            <a:normAutofit/>
          </a:bodyPr>
          <a:lstStyle/>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wywiadów alimentacyjnych u osób zobowiązanych do alimentacji;</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przeprowadzenia aktualizacji wywiadu środowiskowego;</a:t>
            </a:r>
          </a:p>
          <a:p>
            <a:pPr marL="0" indent="0" algn="just">
              <a:buNone/>
            </a:pPr>
            <a:r>
              <a:rPr lang="pl-PL" sz="1800" b="0" i="0" u="none" strike="noStrike" baseline="0" dirty="0">
                <a:latin typeface="Calibri" panose="020F0502020204030204" pitchFamily="34" charset="0"/>
                <a:cs typeface="Calibri" panose="020F0502020204030204" pitchFamily="34" charset="0"/>
              </a:rPr>
              <a:t>Zgodnie z art. 107 ust.  4 </a:t>
            </a:r>
            <a:r>
              <a:rPr lang="pl-PL" sz="1800" b="0" i="0" u="none" strike="noStrike" baseline="0" dirty="0" err="1">
                <a:latin typeface="Calibri" panose="020F0502020204030204" pitchFamily="34" charset="0"/>
                <a:cs typeface="Calibri" panose="020F0502020204030204" pitchFamily="34" charset="0"/>
              </a:rPr>
              <a:t>u.p.s</a:t>
            </a:r>
            <a:r>
              <a:rPr lang="pl-PL" sz="1800" b="0" i="0" u="none" strike="noStrike" baseline="0" dirty="0">
                <a:latin typeface="Calibri" panose="020F0502020204030204" pitchFamily="34" charset="0"/>
                <a:cs typeface="Calibri" panose="020F0502020204030204" pitchFamily="34" charset="0"/>
              </a:rPr>
              <a:t>. </a:t>
            </a:r>
            <a:r>
              <a:rPr lang="pl-PL" sz="1800" b="0" u="none" strike="noStrike" baseline="0" dirty="0">
                <a:latin typeface="Calibri" panose="020F0502020204030204" pitchFamily="34" charset="0"/>
                <a:cs typeface="Calibri" panose="020F0502020204030204" pitchFamily="34" charset="0"/>
              </a:rPr>
              <a:t>w przypadku osób korzystających ze stałych form pomocy aktualizację sporządza się, mimo braku zmiany danych, nie rzadziej niż co 6 miesięcy (…).</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przekroczenie </a:t>
            </a:r>
            <a:r>
              <a:rPr lang="pl-PL" dirty="0">
                <a:latin typeface="Calibri" panose="020F0502020204030204" pitchFamily="34" charset="0"/>
                <a:cs typeface="Calibri" panose="020F0502020204030204" pitchFamily="34" charset="0"/>
              </a:rPr>
              <a:t>ustawowego </a:t>
            </a:r>
            <a:r>
              <a:rPr lang="pl-PL" sz="1800" i="0" u="none" strike="noStrike" baseline="0" dirty="0">
                <a:latin typeface="Calibri" panose="020F0502020204030204" pitchFamily="34" charset="0"/>
                <a:cs typeface="Calibri" panose="020F0502020204030204" pitchFamily="34" charset="0"/>
              </a:rPr>
              <a:t>terminu na przeprowadzenia rodzinnego wywiadu środowiskowego</a:t>
            </a:r>
            <a:r>
              <a:rPr lang="pl-PL" b="1" dirty="0">
                <a:latin typeface="Calibri" panose="020F0502020204030204" pitchFamily="34" charset="0"/>
                <a:cs typeface="Calibri" panose="020F0502020204030204" pitchFamily="34" charset="0"/>
              </a:rPr>
              <a:t>;</a:t>
            </a:r>
            <a:endParaRPr lang="pl-PL" sz="1800" b="1" i="0" u="none" strike="noStrike" baseline="0" dirty="0">
              <a:latin typeface="Calibri" panose="020F0502020204030204" pitchFamily="34" charset="0"/>
              <a:cs typeface="Calibri" panose="020F0502020204030204" pitchFamily="34" charset="0"/>
            </a:endParaRPr>
          </a:p>
          <a:p>
            <a:pPr marL="0" indent="0" algn="just">
              <a:buNone/>
            </a:pPr>
            <a:r>
              <a:rPr lang="pl-PL" sz="1800" b="0" i="0" u="none" strike="noStrike" baseline="0" dirty="0">
                <a:latin typeface="Calibri" panose="020F0502020204030204" pitchFamily="34" charset="0"/>
                <a:cs typeface="Calibri" panose="020F0502020204030204" pitchFamily="34" charset="0"/>
              </a:rPr>
              <a:t>Zgodnie z § 3 ust 2 rozporządzenia w sprawie rodzinnego wywiadu środowiskowego </a:t>
            </a:r>
            <a:r>
              <a:rPr lang="pl-PL" sz="1800" b="0" i="1" u="none" strike="noStrike" baseline="0" dirty="0">
                <a:latin typeface="Calibri" panose="020F0502020204030204" pitchFamily="34" charset="0"/>
                <a:cs typeface="Calibri" panose="020F0502020204030204" pitchFamily="34" charset="0"/>
              </a:rPr>
              <a:t>wywiad przeprowadza się w terminie 14 dni roboczych od dnia powzięcia wiadomości                  o konieczności jego przeprowadzenia. </a:t>
            </a:r>
          </a:p>
          <a:p>
            <a:pPr algn="l">
              <a:buFont typeface="Wingdings" panose="05000000000000000000" pitchFamily="2" charset="2"/>
              <a:buChar char="§"/>
            </a:pPr>
            <a:r>
              <a:rPr lang="pl-PL" sz="1800" i="0" u="none" strike="noStrike" baseline="0" dirty="0">
                <a:latin typeface="Calibri-Bold"/>
              </a:rPr>
              <a:t>brak w kwestionariuszu rodzinnego wywiadu środowiskowego daty przeprowadzenia wywiadu;</a:t>
            </a:r>
          </a:p>
          <a:p>
            <a:pPr>
              <a:buFont typeface="Wingdings" panose="05000000000000000000" pitchFamily="2" charset="2"/>
              <a:buChar char="§"/>
            </a:pPr>
            <a:r>
              <a:rPr lang="pl-PL" sz="1800" i="0" u="none" strike="noStrike" baseline="0" dirty="0">
                <a:latin typeface="Calibri-Light,Bold"/>
              </a:rPr>
              <a:t>brak zatwierdzenia przez Dyrektora/ Kierownika OPS planu pomocy w kwestionariuszu rodzinnego wywiadu środowiskowego;</a:t>
            </a:r>
          </a:p>
          <a:p>
            <a:pPr algn="l">
              <a:buFont typeface="Wingdings" panose="05000000000000000000" pitchFamily="2" charset="2"/>
              <a:buChar char="§"/>
            </a:pPr>
            <a:endParaRPr lang="pl-PL" dirty="0"/>
          </a:p>
        </p:txBody>
      </p:sp>
    </p:spTree>
    <p:extLst>
      <p:ext uri="{BB962C8B-B14F-4D97-AF65-F5344CB8AC3E}">
        <p14:creationId xmlns:p14="http://schemas.microsoft.com/office/powerpoint/2010/main" val="13181990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84C015B-55EC-1334-F6E9-597C35C3D881}"/>
              </a:ext>
            </a:extLst>
          </p:cNvPr>
          <p:cNvSpPr>
            <a:spLocks noGrp="1"/>
          </p:cNvSpPr>
          <p:nvPr>
            <p:ph type="title"/>
          </p:nvPr>
        </p:nvSpPr>
        <p:spPr>
          <a:xfrm>
            <a:off x="677334" y="609600"/>
            <a:ext cx="8596668" cy="323461"/>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F5B1A9CF-DD66-5DF3-4536-162BF3433176}"/>
              </a:ext>
            </a:extLst>
          </p:cNvPr>
          <p:cNvSpPr>
            <a:spLocks noGrp="1"/>
          </p:cNvSpPr>
          <p:nvPr>
            <p:ph idx="1"/>
          </p:nvPr>
        </p:nvSpPr>
        <p:spPr>
          <a:xfrm>
            <a:off x="677334" y="1222311"/>
            <a:ext cx="8596668" cy="4819052"/>
          </a:xfrm>
        </p:spPr>
        <p:txBody>
          <a:bodyPr>
            <a:normAutofit/>
          </a:bodyPr>
          <a:lstStyle/>
          <a:p>
            <a:pPr algn="just">
              <a:buFont typeface="Wingdings" panose="05000000000000000000" pitchFamily="2" charset="2"/>
              <a:buChar char="§"/>
            </a:pPr>
            <a:r>
              <a:rPr lang="pl-PL" sz="1800" i="0" u="none" strike="noStrike" baseline="0" dirty="0">
                <a:latin typeface="Calibri-Light,Bold"/>
              </a:rPr>
              <a:t>przyznanie świadczenia nastąpiło zanim decyzja administracyjna stała się ostateczna                   i prawomocna;</a:t>
            </a:r>
          </a:p>
          <a:p>
            <a:pPr marL="0" indent="0" algn="just">
              <a:buNone/>
            </a:pPr>
            <a:r>
              <a:rPr lang="pl-PL" sz="1800" b="0" i="0" u="none" strike="noStrike" baseline="0" dirty="0">
                <a:latin typeface="Calibri-Light"/>
              </a:rPr>
              <a:t>Zgodnie z art. 106 ust. 1 Ustawy o pomocy społecznej „Przyznanie świadczeń z pomocy społecznej następuje w formie decyzji administracyjnej. Zgodnie z art 130 Kodeksu postępowania administracyjnego przed upływem terminu do wniesienia odwołania decyzja nie ulega wykonaniu.</a:t>
            </a:r>
            <a:endParaRPr lang="pl-PL" sz="1800" i="0" u="none" strike="noStrike" baseline="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zastosowanie niewłaściwych kwestionariuszy wywiadu środowiskowego;</a:t>
            </a:r>
          </a:p>
          <a:p>
            <a:pPr marL="0" indent="0" algn="just">
              <a:buNone/>
            </a:pPr>
            <a:r>
              <a:rPr lang="pl-PL" sz="1800" b="0" i="0" u="none" strike="noStrike" baseline="0" dirty="0">
                <a:latin typeface="Calibri" panose="020F0502020204030204" pitchFamily="34" charset="0"/>
                <a:cs typeface="Calibri" panose="020F0502020204030204" pitchFamily="34" charset="0"/>
              </a:rPr>
              <a:t>Rozporządzenie w sprawie rodzinnego wywiadu środowiskowego określa wzór kwestionariusza </a:t>
            </a:r>
            <a:r>
              <a:rPr lang="pl-PL" dirty="0">
                <a:latin typeface="Calibri" panose="020F0502020204030204" pitchFamily="34" charset="0"/>
                <a:cs typeface="Calibri" panose="020F0502020204030204" pitchFamily="34" charset="0"/>
              </a:rPr>
              <a:t>wywiadu</a:t>
            </a:r>
            <a:r>
              <a:rPr lang="pl-PL" sz="1800" b="0" i="0" u="none" strike="noStrike" baseline="0" dirty="0">
                <a:latin typeface="Calibri" panose="020F0502020204030204" pitchFamily="34" charset="0"/>
                <a:cs typeface="Calibri" panose="020F0502020204030204" pitchFamily="34" charset="0"/>
              </a:rPr>
              <a:t>, i tak np.  </a:t>
            </a:r>
          </a:p>
          <a:p>
            <a:pPr algn="just">
              <a:buFont typeface="Wingdings" panose="05000000000000000000" pitchFamily="2" charset="2"/>
              <a:buChar char="v"/>
            </a:pPr>
            <a:r>
              <a:rPr lang="pl-PL" sz="1800" b="0" i="0" u="none" strike="noStrike" baseline="0" dirty="0">
                <a:latin typeface="Calibri" panose="020F0502020204030204" pitchFamily="34" charset="0"/>
                <a:cs typeface="Calibri" panose="020F0502020204030204" pitchFamily="34" charset="0"/>
              </a:rPr>
              <a:t>część IV dotyczy osób lub rodzin korzystających ze świadczeń pomocy społecznej (aktualizacja wywiadu),</a:t>
            </a:r>
          </a:p>
          <a:p>
            <a:pPr algn="just">
              <a:buFont typeface="Wingdings" panose="05000000000000000000" pitchFamily="2" charset="2"/>
              <a:buChar char="v"/>
            </a:pPr>
            <a:r>
              <a:rPr lang="pl-PL" sz="1800" b="0" i="0" u="none" strike="noStrike" baseline="0" dirty="0">
                <a:latin typeface="Calibri" panose="020F0502020204030204" pitchFamily="34" charset="0"/>
                <a:cs typeface="Calibri" panose="020F0502020204030204" pitchFamily="34" charset="0"/>
              </a:rPr>
              <a:t> część V dotyczy osób ubiegających się o pomoc pieniężną na usamodzielnienie, pomoc pieniężną na kontynuowanie nauki, </a:t>
            </a:r>
          </a:p>
          <a:p>
            <a:pPr algn="l">
              <a:buFont typeface="Wingdings" panose="05000000000000000000" pitchFamily="2" charset="2"/>
              <a:buChar char="v"/>
            </a:pPr>
            <a:endParaRPr lang="pl-PL" sz="1800" b="0" i="0" u="none" strike="noStrike" baseline="0" dirty="0">
              <a:latin typeface="Calibri" panose="020F0502020204030204" pitchFamily="34" charset="0"/>
              <a:cs typeface="Calibri" panose="020F0502020204030204" pitchFamily="34" charset="0"/>
            </a:endParaRPr>
          </a:p>
          <a:p>
            <a:pPr algn="l">
              <a:buFont typeface="Wingdings" panose="05000000000000000000" pitchFamily="2" charset="2"/>
              <a:buChar char="v"/>
            </a:pPr>
            <a:endParaRPr lang="pl-PL" sz="1800" b="0" i="0" u="none" strike="noStrike" baseline="0" dirty="0">
              <a:latin typeface="Calibri" panose="020F0502020204030204" pitchFamily="34" charset="0"/>
              <a:cs typeface="Calibri" panose="020F0502020204030204" pitchFamily="34" charset="0"/>
            </a:endParaRPr>
          </a:p>
          <a:p>
            <a:pPr marL="0" indent="0">
              <a:buNone/>
            </a:pPr>
            <a:endParaRPr lang="pl-PL" dirty="0"/>
          </a:p>
        </p:txBody>
      </p:sp>
    </p:spTree>
    <p:extLst>
      <p:ext uri="{BB962C8B-B14F-4D97-AF65-F5344CB8AC3E}">
        <p14:creationId xmlns:p14="http://schemas.microsoft.com/office/powerpoint/2010/main" val="3741453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03D9F29-C446-8E6A-657C-CB5B04C412DF}"/>
              </a:ext>
            </a:extLst>
          </p:cNvPr>
          <p:cNvSpPr>
            <a:spLocks noGrp="1"/>
          </p:cNvSpPr>
          <p:nvPr>
            <p:ph type="title"/>
          </p:nvPr>
        </p:nvSpPr>
        <p:spPr>
          <a:xfrm>
            <a:off x="677334" y="609600"/>
            <a:ext cx="8596668" cy="276808"/>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9385875A-E75C-FF1B-7160-498FF6D3D7CE}"/>
              </a:ext>
            </a:extLst>
          </p:cNvPr>
          <p:cNvSpPr>
            <a:spLocks noGrp="1"/>
          </p:cNvSpPr>
          <p:nvPr>
            <p:ph idx="1"/>
          </p:nvPr>
        </p:nvSpPr>
        <p:spPr>
          <a:xfrm>
            <a:off x="677334" y="1315617"/>
            <a:ext cx="8596668" cy="4725746"/>
          </a:xfrm>
        </p:spPr>
        <p:txBody>
          <a:bodyPr>
            <a:normAutofit/>
          </a:bodyPr>
          <a:lstStyle/>
          <a:p>
            <a:pPr algn="just">
              <a:buFont typeface="Wingdings" panose="05000000000000000000" pitchFamily="2" charset="2"/>
              <a:buChar char="§"/>
            </a:pPr>
            <a:r>
              <a:rPr lang="pl-PL" u="sng" dirty="0">
                <a:latin typeface="Calibri-Light,Bold"/>
              </a:rPr>
              <a:t>n</a:t>
            </a:r>
            <a:r>
              <a:rPr lang="pl-PL" sz="1800" i="0" u="sng" strike="noStrike" baseline="0" dirty="0">
                <a:latin typeface="Calibri-Light,Bold"/>
              </a:rPr>
              <a:t>ierzetelne prowadzenie dokumentacji</a:t>
            </a:r>
            <a:r>
              <a:rPr lang="pl-PL" sz="1800" i="0" u="none" strike="noStrike" baseline="0" dirty="0">
                <a:latin typeface="Calibri-Light,Bold"/>
              </a:rPr>
              <a:t>: </a:t>
            </a:r>
          </a:p>
          <a:p>
            <a:pPr algn="just">
              <a:buFont typeface="Wingdings" panose="05000000000000000000" pitchFamily="2" charset="2"/>
              <a:buChar char="ü"/>
            </a:pPr>
            <a:r>
              <a:rPr lang="pl-PL" sz="1800" i="0" u="none" strike="noStrike" baseline="0" dirty="0">
                <a:latin typeface="Calibri-Light,Bold"/>
              </a:rPr>
              <a:t>ogólne i lakoniczne opisy w części dot. sytuacji rodzinnej, zdrowotnej lub mieszkaniowej rodzinnego wywiadu środowiskowego,</a:t>
            </a:r>
          </a:p>
          <a:p>
            <a:pPr algn="just">
              <a:buFont typeface="Wingdings" panose="05000000000000000000" pitchFamily="2" charset="2"/>
              <a:buChar char="ü"/>
            </a:pPr>
            <a:r>
              <a:rPr lang="pl-PL" sz="1800" i="0" u="none" strike="noStrike" baseline="0" dirty="0">
                <a:latin typeface="Calibri-Light,Bold"/>
              </a:rPr>
              <a:t>brak uzasadnienia dla poszczególnych form pomocy w rodzinnym wywiadzie środowiskowym.</a:t>
            </a:r>
          </a:p>
          <a:p>
            <a:pPr algn="just">
              <a:buFont typeface="Wingdings" panose="05000000000000000000" pitchFamily="2" charset="2"/>
              <a:buChar char="§"/>
            </a:pPr>
            <a:r>
              <a:rPr lang="pl-PL" sz="1800" b="1" i="0" u="none" strike="noStrike" baseline="0" dirty="0">
                <a:latin typeface="Calibri-Light,Bold"/>
              </a:rPr>
              <a:t> </a:t>
            </a:r>
            <a:r>
              <a:rPr lang="pl-PL" sz="1800" i="0" u="sng" strike="noStrike" baseline="0" dirty="0">
                <a:latin typeface="Calibri-Light,Bold"/>
              </a:rPr>
              <a:t>brak kompletu dokumentów niezbędnych do przyznania pomocy tj</a:t>
            </a:r>
            <a:r>
              <a:rPr lang="pl-PL" sz="1800" i="0" u="none" strike="noStrike" baseline="0" dirty="0">
                <a:latin typeface="Calibri-Light,Bold"/>
              </a:rPr>
              <a:t>.</a:t>
            </a:r>
            <a:r>
              <a:rPr lang="pl-PL" dirty="0">
                <a:latin typeface="Calibri-Light,Bold"/>
              </a:rPr>
              <a:t>:</a:t>
            </a:r>
          </a:p>
          <a:p>
            <a:pPr algn="just">
              <a:buFont typeface="Wingdings" panose="05000000000000000000" pitchFamily="2" charset="2"/>
              <a:buChar char="ü"/>
            </a:pPr>
            <a:r>
              <a:rPr lang="pl-PL" sz="1800" i="0" u="none" strike="noStrike" baseline="0" dirty="0">
                <a:latin typeface="Calibri-Light,Bold"/>
              </a:rPr>
              <a:t>potwierdzających dochód strony,</a:t>
            </a:r>
            <a:r>
              <a:rPr lang="pl-PL" sz="1800" b="1" i="0" u="none" strike="noStrike" baseline="0" dirty="0">
                <a:latin typeface="Calibri" panose="020F0502020204030204" pitchFamily="34" charset="0"/>
              </a:rPr>
              <a:t> </a:t>
            </a:r>
          </a:p>
          <a:p>
            <a:pPr algn="just">
              <a:buFont typeface="Wingdings" panose="05000000000000000000" pitchFamily="2" charset="2"/>
              <a:buChar char="ü"/>
            </a:pPr>
            <a:r>
              <a:rPr lang="pl-PL" dirty="0">
                <a:latin typeface="Calibri" panose="020F0502020204030204" pitchFamily="34" charset="0"/>
              </a:rPr>
              <a:t>zaświadczenie potwierdzające dochód strony z tytułu zatrudnienia nie zawierało wszystkich elementów wynikających z ustawy o pomocy społecznej,</a:t>
            </a:r>
            <a:endParaRPr lang="pl-PL" sz="1800" i="0" u="none" strike="noStrike" baseline="0" dirty="0">
              <a:latin typeface="Calibri-Light,Bold"/>
            </a:endParaRPr>
          </a:p>
          <a:p>
            <a:pPr algn="just">
              <a:buFont typeface="Wingdings" panose="05000000000000000000" pitchFamily="2" charset="2"/>
              <a:buChar char="ü"/>
            </a:pPr>
            <a:r>
              <a:rPr lang="pl-PL" sz="1800" i="0" u="none" strike="noStrike" baseline="0" dirty="0">
                <a:latin typeface="Calibri-Bold"/>
              </a:rPr>
              <a:t>decyzji lub zaświadczenia z Zakładu Ubezpieczeń Społecznych o odmowie lub braku uprawnień do świadczenia emerytalno-rentowego,</a:t>
            </a:r>
          </a:p>
          <a:p>
            <a:pPr marL="0" indent="0" algn="just">
              <a:buNone/>
            </a:pPr>
            <a:r>
              <a:rPr lang="pl-PL" sz="1800" b="0" i="0" u="none" strike="noStrike" baseline="0" dirty="0">
                <a:latin typeface="Calibri-Light"/>
              </a:rPr>
              <a:t>Zgodnie z art. 37 ust. 4 </a:t>
            </a:r>
            <a:r>
              <a:rPr lang="pl-PL" sz="1800" b="0" i="1" u="none" strike="noStrike" baseline="0" dirty="0">
                <a:latin typeface="Calibri-LightItalic"/>
              </a:rPr>
              <a:t>w przypadku zbiegu uprawnień do zasiłku stałego i renty socjalnej (…) zasiłek stały nie przysługuje.</a:t>
            </a:r>
            <a:endParaRPr lang="pl-PL" sz="1800" i="0" u="none" strike="noStrike" baseline="0" dirty="0">
              <a:latin typeface="Calibri-Light,Bold"/>
            </a:endParaRPr>
          </a:p>
          <a:p>
            <a:endParaRPr lang="pl-PL" dirty="0"/>
          </a:p>
        </p:txBody>
      </p:sp>
    </p:spTree>
    <p:extLst>
      <p:ext uri="{BB962C8B-B14F-4D97-AF65-F5344CB8AC3E}">
        <p14:creationId xmlns:p14="http://schemas.microsoft.com/office/powerpoint/2010/main" val="1207091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4819F72-C238-436D-CEF2-396D99CB51EA}"/>
              </a:ext>
            </a:extLst>
          </p:cNvPr>
          <p:cNvSpPr>
            <a:spLocks noGrp="1"/>
          </p:cNvSpPr>
          <p:nvPr>
            <p:ph type="title"/>
          </p:nvPr>
        </p:nvSpPr>
        <p:spPr>
          <a:xfrm>
            <a:off x="677334" y="404327"/>
            <a:ext cx="8596668" cy="412311"/>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128B59AC-FBD1-A762-1E01-646BEA1766D9}"/>
              </a:ext>
            </a:extLst>
          </p:cNvPr>
          <p:cNvSpPr>
            <a:spLocks noGrp="1"/>
          </p:cNvSpPr>
          <p:nvPr>
            <p:ph idx="1"/>
          </p:nvPr>
        </p:nvSpPr>
        <p:spPr>
          <a:xfrm>
            <a:off x="677334" y="1362269"/>
            <a:ext cx="8596668" cy="4679093"/>
          </a:xfrm>
        </p:spPr>
        <p:txBody>
          <a:bodyPr/>
          <a:lstStyle/>
          <a:p>
            <a:pPr algn="just">
              <a:buFont typeface="Wingdings" panose="05000000000000000000" pitchFamily="2" charset="2"/>
              <a:buChar char="ü"/>
            </a:pPr>
            <a:r>
              <a:rPr lang="pl-PL" sz="1800" i="0" u="none" strike="noStrike" baseline="0" dirty="0">
                <a:latin typeface="Calibri-Light,Bold"/>
              </a:rPr>
              <a:t> oświadczeń pod odpowiedzialnością karną o sytuacji socjalno-bytowej z miesiąca poprzedzającego złożenie wniosku o pomoc,</a:t>
            </a:r>
          </a:p>
          <a:p>
            <a:pPr marL="0" indent="0" algn="just">
              <a:buNone/>
            </a:pPr>
            <a:r>
              <a:rPr lang="pl-PL" sz="1800" b="0" i="0" u="none" strike="noStrike" baseline="0" dirty="0">
                <a:latin typeface="Calibri-Light"/>
              </a:rPr>
              <a:t>Zgodnie z art. 107 ust. 5b-d </a:t>
            </a:r>
            <a:r>
              <a:rPr lang="pl-PL" sz="1800" b="0" i="0" u="none" strike="noStrike" baseline="0" dirty="0" err="1">
                <a:latin typeface="Calibri-Light"/>
              </a:rPr>
              <a:t>u.p.s</a:t>
            </a:r>
            <a:r>
              <a:rPr lang="pl-PL" sz="1800" b="0" i="0" u="none" strike="noStrike" baseline="0" dirty="0">
                <a:latin typeface="Calibri-Light"/>
              </a:rPr>
              <a:t>. </a:t>
            </a:r>
            <a:r>
              <a:rPr lang="pl-PL" sz="1800" b="0" i="1" u="none" strike="noStrike" baseline="0" dirty="0">
                <a:latin typeface="Calibri-LightItalic"/>
              </a:rPr>
              <a:t>sytuację osobistą, rodzinną, dochodową i majątkową osoby lub rodziny ustala się na podstawie (…)</a:t>
            </a:r>
            <a:endParaRPr lang="pl-PL" sz="1800" i="0" u="none" strike="noStrike" baseline="0" dirty="0">
              <a:latin typeface="Calibri" panose="020F0502020204030204" pitchFamily="34" charset="0"/>
              <a:cs typeface="Calibri" panose="020F0502020204030204" pitchFamily="34" charset="0"/>
            </a:endParaRP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brak oświadczenia męża/ żony strony dotyczącego uzyskanego dochodu z pracy dorywczej,</a:t>
            </a:r>
            <a:endParaRPr lang="pl-PL" dirty="0">
              <a:latin typeface="Calibri" panose="020F0502020204030204" pitchFamily="34" charset="0"/>
              <a:cs typeface="Calibri" panose="020F0502020204030204" pitchFamily="34" charset="0"/>
            </a:endParaRP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dochód strony ustalono niezgodnie z art. 8 ust. 3 ustawy o pomocy społecznej,</a:t>
            </a: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do dochodu strony nie wliczono zasiłku okresowego pobieranego przez stronę,</a:t>
            </a:r>
          </a:p>
          <a:p>
            <a:endParaRPr lang="pl-PL" dirty="0"/>
          </a:p>
        </p:txBody>
      </p:sp>
    </p:spTree>
    <p:extLst>
      <p:ext uri="{BB962C8B-B14F-4D97-AF65-F5344CB8AC3E}">
        <p14:creationId xmlns:p14="http://schemas.microsoft.com/office/powerpoint/2010/main" val="1304461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C2D486E-C201-C10D-FA71-5ABD552EF3CA}"/>
              </a:ext>
            </a:extLst>
          </p:cNvPr>
          <p:cNvSpPr>
            <a:spLocks noGrp="1"/>
          </p:cNvSpPr>
          <p:nvPr>
            <p:ph type="title"/>
          </p:nvPr>
        </p:nvSpPr>
        <p:spPr>
          <a:xfrm>
            <a:off x="677334" y="385666"/>
            <a:ext cx="8596668" cy="430972"/>
          </a:xfrm>
        </p:spPr>
        <p:txBody>
          <a:bodyPr>
            <a:normAutofit fontScale="90000"/>
          </a:bodyPr>
          <a:lstStyle/>
          <a:p>
            <a:endParaRPr lang="pl-PL"/>
          </a:p>
        </p:txBody>
      </p:sp>
      <p:sp>
        <p:nvSpPr>
          <p:cNvPr id="3" name="Symbol zastępczy zawartości 2">
            <a:extLst>
              <a:ext uri="{FF2B5EF4-FFF2-40B4-BE49-F238E27FC236}">
                <a16:creationId xmlns:a16="http://schemas.microsoft.com/office/drawing/2014/main" id="{44909E51-7534-99E1-DCDD-6F89648D7933}"/>
              </a:ext>
            </a:extLst>
          </p:cNvPr>
          <p:cNvSpPr>
            <a:spLocks noGrp="1"/>
          </p:cNvSpPr>
          <p:nvPr>
            <p:ph idx="1"/>
          </p:nvPr>
        </p:nvSpPr>
        <p:spPr>
          <a:xfrm>
            <a:off x="490722" y="1240971"/>
            <a:ext cx="8596668" cy="4809721"/>
          </a:xfrm>
        </p:spPr>
        <p:txBody>
          <a:bodyPr>
            <a:normAutofit/>
          </a:bodyPr>
          <a:lstStyle/>
          <a:p>
            <a:pPr algn="just">
              <a:buFont typeface="Wingdings" panose="05000000000000000000" pitchFamily="2" charset="2"/>
              <a:buChar char="Ø"/>
            </a:pPr>
            <a:r>
              <a:rPr lang="pl-PL" b="1" dirty="0">
                <a:solidFill>
                  <a:schemeClr val="accent1">
                    <a:lumMod val="75000"/>
                  </a:schemeClr>
                </a:solidFill>
                <a:latin typeface="Calibri" panose="020F0502020204030204" pitchFamily="34" charset="0"/>
                <a:cs typeface="Calibri" panose="020F0502020204030204" pitchFamily="34" charset="0"/>
              </a:rPr>
              <a:t>Świadczenia pieniężne (zasiłki celowe, okresowe itp.)</a:t>
            </a:r>
          </a:p>
          <a:p>
            <a:pPr algn="just">
              <a:buFont typeface="Wingdings" panose="05000000000000000000" pitchFamily="2" charset="2"/>
              <a:buChar char="§"/>
            </a:pPr>
            <a:r>
              <a:rPr lang="pl-PL" sz="1800" b="1" i="0" u="none" strike="noStrike" baseline="0" dirty="0">
                <a:latin typeface="Calibri" panose="020F0502020204030204" pitchFamily="34" charset="0"/>
                <a:cs typeface="Calibri" panose="020F0502020204030204" pitchFamily="34" charset="0"/>
              </a:rPr>
              <a:t>przyznanie świadczenia z pomocy społecznej za okres pobytu świadczeniobiorcy                     w zakładzie karnym;</a:t>
            </a:r>
            <a:endParaRPr lang="pl-PL" b="1" dirty="0">
              <a:latin typeface="Calibri" panose="020F0502020204030204" pitchFamily="34" charset="0"/>
              <a:cs typeface="Calibri" panose="020F0502020204030204" pitchFamily="34" charset="0"/>
            </a:endParaRPr>
          </a:p>
          <a:p>
            <a:pPr marL="0" indent="0" algn="just">
              <a:buNone/>
            </a:pPr>
            <a:r>
              <a:rPr lang="pl-PL" sz="1600" b="0" i="0" u="none" strike="noStrike" baseline="0" dirty="0">
                <a:latin typeface="Calibri" panose="020F0502020204030204" pitchFamily="34" charset="0"/>
                <a:cs typeface="Calibri" panose="020F0502020204030204" pitchFamily="34" charset="0"/>
              </a:rPr>
              <a:t>Zgodnie z art. 13 ustawy o pomocy społecznej ust. 1. </a:t>
            </a:r>
            <a:r>
              <a:rPr lang="pl-PL" sz="1600" b="0" i="1" u="none" strike="noStrike" baseline="0" dirty="0">
                <a:latin typeface="Calibri" panose="020F0502020204030204" pitchFamily="34" charset="0"/>
                <a:cs typeface="Calibri" panose="020F0502020204030204" pitchFamily="34" charset="0"/>
              </a:rPr>
              <a:t>Osobie odbywającej karę pozbawienia wolności nie przysługuje prawo do świadczeń z pomocy społecznej, z zastrzeżeniem ust. 1a </a:t>
            </a:r>
            <a:r>
              <a:rPr lang="pl-PL" sz="1600" b="0" i="0" u="none" strike="noStrike" baseline="0" dirty="0">
                <a:latin typeface="Calibri" panose="020F0502020204030204" pitchFamily="34" charset="0"/>
                <a:cs typeface="Calibri" panose="020F0502020204030204" pitchFamily="34" charset="0"/>
              </a:rPr>
              <a:t>(przepisu ust. 1 nie stosuje się do osób odbywających karę pozbawienia wolności w systemie dozoru elektronicznego).</a:t>
            </a:r>
          </a:p>
          <a:p>
            <a:pPr algn="just">
              <a:buFont typeface="Wingdings" panose="05000000000000000000" pitchFamily="2" charset="2"/>
              <a:buChar char="§"/>
            </a:pPr>
            <a:r>
              <a:rPr lang="pl-PL" sz="1800" b="1" i="0" u="none" strike="noStrike" baseline="0" dirty="0">
                <a:latin typeface="Calibri" panose="020F0502020204030204" pitchFamily="34" charset="0"/>
                <a:cs typeface="Calibri" panose="020F0502020204030204" pitchFamily="34" charset="0"/>
              </a:rPr>
              <a:t>udzielenie pomocy niezgodnie z wnioskiem strony;</a:t>
            </a:r>
          </a:p>
          <a:p>
            <a:pPr marL="0" indent="0" algn="just">
              <a:buNone/>
            </a:pPr>
            <a:r>
              <a:rPr lang="pl-PL" sz="1600" b="0" i="0" u="none" strike="noStrike" baseline="0" dirty="0">
                <a:latin typeface="Calibri" panose="020F0502020204030204" pitchFamily="34" charset="0"/>
                <a:cs typeface="Calibri" panose="020F0502020204030204" pitchFamily="34" charset="0"/>
              </a:rPr>
              <a:t>Zgodnie z art. 102 ust. 1 ustawy o pomocy społecznej: świadczenia z pomocy społecznej są udzielane na wniosek osoby zainteresowanej, jej przedstawiciela ustawowego albo innej osoby, za zgodą osoby zainteresowanej lub jej przedstawiciela ustawowego. Ponadto zgodnie z art. 3 ust. 4 Ustawy „potrzeby osób i rodzin korzystających z pomocy powinny zostać uwzględnione, jeżeli odpowiadają celom                         i mieszczą się w możliwościach pomocy społecznej.</a:t>
            </a:r>
          </a:p>
          <a:p>
            <a:pPr algn="just">
              <a:buFont typeface="Wingdings" panose="05000000000000000000" pitchFamily="2" charset="2"/>
              <a:buChar char="§"/>
            </a:pPr>
            <a:r>
              <a:rPr lang="pl-PL" b="1" i="0" u="none" strike="noStrike" dirty="0">
                <a:solidFill>
                  <a:srgbClr val="000000"/>
                </a:solidFill>
                <a:latin typeface="Calibri" panose="020F0502020204030204" pitchFamily="34" charset="0"/>
                <a:cs typeface="Calibri" panose="020F0502020204030204" pitchFamily="34" charset="0"/>
              </a:rPr>
              <a:t>orzekanie w trybie decyzji administracyjnej, o przyznaniu</a:t>
            </a:r>
            <a:r>
              <a:rPr lang="pl-PL" dirty="0">
                <a:solidFill>
                  <a:srgbClr val="FFFFFF"/>
                </a:solidFill>
                <a:latin typeface="Calibri" panose="020F0502020204030204" pitchFamily="34" charset="0"/>
                <a:cs typeface="Calibri" panose="020F0502020204030204" pitchFamily="34" charset="0"/>
              </a:rPr>
              <a:t> </a:t>
            </a:r>
            <a:r>
              <a:rPr lang="pl-PL" b="1" i="0" u="none" strike="noStrike" baseline="0" dirty="0">
                <a:solidFill>
                  <a:srgbClr val="000000"/>
                </a:solidFill>
                <a:latin typeface="Calibri" panose="020F0502020204030204" pitchFamily="34" charset="0"/>
                <a:cs typeface="Calibri" panose="020F0502020204030204" pitchFamily="34" charset="0"/>
              </a:rPr>
              <a:t>pomocy społecznej                          w postaci składki na ubezpieczenie zdrowotne;</a:t>
            </a:r>
            <a:endParaRPr lang="pl-PL" b="0" i="0" u="none" strike="noStrike" baseline="0" dirty="0">
              <a:solidFill>
                <a:srgbClr val="FFFFFF"/>
              </a:solidFill>
              <a:latin typeface="Calibri" panose="020F0502020204030204" pitchFamily="34" charset="0"/>
              <a:cs typeface="Calibri" panose="020F0502020204030204" pitchFamily="34" charset="0"/>
            </a:endParaRPr>
          </a:p>
          <a:p>
            <a:pPr marL="0" indent="0" algn="just">
              <a:buNone/>
            </a:pPr>
            <a:endParaRPr lang="pl-PL" sz="1600" b="1"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70808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152A360-591C-1866-3BF8-0D7968AA3C50}"/>
              </a:ext>
            </a:extLst>
          </p:cNvPr>
          <p:cNvSpPr>
            <a:spLocks noGrp="1"/>
          </p:cNvSpPr>
          <p:nvPr>
            <p:ph type="title"/>
          </p:nvPr>
        </p:nvSpPr>
        <p:spPr>
          <a:xfrm>
            <a:off x="677334" y="590939"/>
            <a:ext cx="8602198" cy="332792"/>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E8AC6E5F-E397-704A-65B2-B59378654049}"/>
              </a:ext>
            </a:extLst>
          </p:cNvPr>
          <p:cNvSpPr>
            <a:spLocks noGrp="1"/>
          </p:cNvSpPr>
          <p:nvPr>
            <p:ph idx="1"/>
          </p:nvPr>
        </p:nvSpPr>
        <p:spPr>
          <a:xfrm>
            <a:off x="671804" y="1203649"/>
            <a:ext cx="8602198" cy="4837713"/>
          </a:xfrm>
        </p:spPr>
        <p:txBody>
          <a:bodyPr>
            <a:normAutofit/>
          </a:bodyPr>
          <a:lstStyle/>
          <a:p>
            <a:pPr algn="just">
              <a:buFont typeface="Wingdings" panose="05000000000000000000" pitchFamily="2" charset="2"/>
              <a:buChar char="§"/>
            </a:pPr>
            <a:r>
              <a:rPr lang="pl-PL" sz="1800" b="1" i="0" u="none" strike="noStrike" baseline="0" dirty="0">
                <a:latin typeface="Calibri-Light,Bold"/>
              </a:rPr>
              <a:t>brak kontraktów socjalnych</a:t>
            </a:r>
          </a:p>
          <a:p>
            <a:pPr marL="0" indent="0" algn="just">
              <a:buNone/>
            </a:pPr>
            <a:r>
              <a:rPr lang="pl-PL" sz="1800" b="0" i="0" u="none" strike="noStrike" baseline="0" dirty="0">
                <a:latin typeface="Calibri-Light"/>
              </a:rPr>
              <a:t>Zgodnie z art. 108 ust. 1 ustawy o pomocy społecznej „w celu określenia sposobu współdziałania w rozwiązywaniu problemów osoby lub rodziny znajdujących się w trudnej sytuacji życiowej pracownik socjalny (…) może zawrzeć kontrakt socjalny z tą osobą lub rodziną, w celu wzmocnienia aktywności i samodzielności życiowej, zawodowej lub przeciwdziałania wykluczeniu społecznemu”.</a:t>
            </a:r>
          </a:p>
          <a:p>
            <a:pPr marL="0" indent="0" algn="just">
              <a:buNone/>
            </a:pPr>
            <a:r>
              <a:rPr lang="pl-PL" sz="1800" b="0" i="0" u="none" strike="noStrike" baseline="0" dirty="0">
                <a:latin typeface="Calibri-Light"/>
              </a:rPr>
              <a:t>Jednym z nadrzędnych celów pomocy społecznej jest aktywizacja świadczeniobiorców. Pokonanie trudnych sytuacji życiowych jest możliwe dzięki współdziałaniu beneficjentów                     z instytucjami udzielającymi wsparcia. Wyrazem tej współpracy jest kontrakt socjalny. (…) Celem kontraktu jest określenie sposobu współdziałania w rozwiązywaniu problemów beneficjenta pomocy społecznej oraz wzmocnienie jego aktywności i samodzielności życiowej, zawodowej lub przeciwdziałanie wykluczeniu społecznemu. (…) Kontrakt ma formę pisemną, jego treść określa rozporządzenie Ministra Pracy i Polityki Społecznej                          z 8.11.2010 r. w sprawie wzoru kontraktu socjalnego.</a:t>
            </a:r>
            <a:endParaRPr lang="pl-PL" dirty="0"/>
          </a:p>
          <a:p>
            <a:endParaRPr lang="pl-PL" dirty="0"/>
          </a:p>
        </p:txBody>
      </p:sp>
    </p:spTree>
    <p:extLst>
      <p:ext uri="{BB962C8B-B14F-4D97-AF65-F5344CB8AC3E}">
        <p14:creationId xmlns:p14="http://schemas.microsoft.com/office/powerpoint/2010/main" val="1420832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7873347-8759-2BE9-566C-9CE23BBEBB56}"/>
              </a:ext>
            </a:extLst>
          </p:cNvPr>
          <p:cNvSpPr>
            <a:spLocks noGrp="1"/>
          </p:cNvSpPr>
          <p:nvPr>
            <p:ph type="title"/>
          </p:nvPr>
        </p:nvSpPr>
        <p:spPr>
          <a:xfrm>
            <a:off x="677334" y="609599"/>
            <a:ext cx="8596668" cy="1013928"/>
          </a:xfrm>
        </p:spPr>
        <p:txBody>
          <a:bodyPr>
            <a:noAutofit/>
          </a:bodyPr>
          <a:lstStyle/>
          <a:p>
            <a:pPr marL="285750" indent="-285750" algn="just">
              <a:buFont typeface="Wingdings" panose="05000000000000000000" pitchFamily="2" charset="2"/>
              <a:buChar char="Ø"/>
            </a:pPr>
            <a:r>
              <a:rPr lang="pl-PL" sz="1800" b="1" dirty="0">
                <a:solidFill>
                  <a:schemeClr val="accent1">
                    <a:lumMod val="75000"/>
                  </a:schemeClr>
                </a:solidFill>
                <a:latin typeface="Calibri" panose="020F0502020204030204" pitchFamily="34" charset="0"/>
                <a:cs typeface="Calibri" panose="020F0502020204030204" pitchFamily="34" charset="0"/>
              </a:rPr>
              <a:t>Świadczenia niepieniężne  m.in. kierowanie do Mieszkań wspomaganych lub treningowych,  posiłki w szkole i w domu, kierowanie do ŚDS i DPS,  usługi opiekuńcze itp.)</a:t>
            </a:r>
          </a:p>
        </p:txBody>
      </p:sp>
      <p:sp>
        <p:nvSpPr>
          <p:cNvPr id="3" name="Symbol zastępczy zawartości 2">
            <a:extLst>
              <a:ext uri="{FF2B5EF4-FFF2-40B4-BE49-F238E27FC236}">
                <a16:creationId xmlns:a16="http://schemas.microsoft.com/office/drawing/2014/main" id="{0A21E27B-17AB-C7F7-D0E1-D58462B7D9CD}"/>
              </a:ext>
            </a:extLst>
          </p:cNvPr>
          <p:cNvSpPr>
            <a:spLocks noGrp="1"/>
          </p:cNvSpPr>
          <p:nvPr>
            <p:ph idx="1"/>
          </p:nvPr>
        </p:nvSpPr>
        <p:spPr>
          <a:xfrm>
            <a:off x="677334" y="1623527"/>
            <a:ext cx="8596668" cy="4417836"/>
          </a:xfrm>
        </p:spPr>
        <p:txBody>
          <a:bodyPr/>
          <a:lstStyle/>
          <a:p>
            <a:pPr algn="just">
              <a:buFont typeface="Wingdings" panose="05000000000000000000" pitchFamily="2" charset="2"/>
              <a:buChar char="§"/>
            </a:pPr>
            <a:r>
              <a:rPr lang="pl-PL" b="1" dirty="0">
                <a:latin typeface="Calibri" panose="020F0502020204030204" pitchFamily="34" charset="0"/>
                <a:cs typeface="Calibri" panose="020F0502020204030204" pitchFamily="34" charset="0"/>
              </a:rPr>
              <a:t>kierowanie do mieszkań wspomaganych i treningowych rodzin z dziećmi </a:t>
            </a:r>
          </a:p>
          <a:p>
            <a:pPr marL="0" indent="0" algn="just">
              <a:buNone/>
            </a:pPr>
            <a:r>
              <a:rPr lang="pl-PL" sz="1800" b="0" i="0" u="none" strike="noStrike" baseline="0" dirty="0">
                <a:latin typeface="Calibri" panose="020F0502020204030204" pitchFamily="34" charset="0"/>
                <a:cs typeface="Calibri" panose="020F0502020204030204" pitchFamily="34" charset="0"/>
              </a:rPr>
              <a:t>Ustawa o pomocy społecznej ściśle </a:t>
            </a:r>
            <a:r>
              <a:rPr lang="pl-PL" sz="1800" i="0" u="none" strike="noStrike" baseline="0" dirty="0">
                <a:solidFill>
                  <a:schemeClr val="tx1"/>
                </a:solidFill>
                <a:latin typeface="Calibri" panose="020F0502020204030204" pitchFamily="34" charset="0"/>
                <a:cs typeface="Calibri" panose="020F0502020204030204" pitchFamily="34" charset="0"/>
              </a:rPr>
              <a:t>określa zarówno przesłanki jak i katalog osób uprawnionych do skorzystania z tej formy wsparcia</a:t>
            </a:r>
            <a:r>
              <a:rPr lang="pl-PL" sz="1800" b="0" i="0" u="none" strike="noStrike" baseline="0" dirty="0">
                <a:solidFill>
                  <a:schemeClr val="tx1"/>
                </a:solidFill>
                <a:latin typeface="Calibri" panose="020F0502020204030204" pitchFamily="34" charset="0"/>
                <a:cs typeface="Calibri" panose="020F0502020204030204" pitchFamily="34" charset="0"/>
              </a:rPr>
              <a:t>, </a:t>
            </a:r>
            <a:r>
              <a:rPr lang="pl-PL" sz="1800" b="0" i="0" strike="noStrike" baseline="0" dirty="0">
                <a:solidFill>
                  <a:schemeClr val="tx1"/>
                </a:solidFill>
                <a:latin typeface="Calibri" panose="020F0502020204030204" pitchFamily="34" charset="0"/>
                <a:cs typeface="Calibri" panose="020F0502020204030204" pitchFamily="34" charset="0"/>
              </a:rPr>
              <a:t>a tym samym, </a:t>
            </a:r>
            <a:r>
              <a:rPr lang="pl-PL" sz="1800" b="0" i="0" u="sng" strike="noStrike" baseline="0" dirty="0">
                <a:solidFill>
                  <a:srgbClr val="FF0000"/>
                </a:solidFill>
                <a:latin typeface="Calibri" panose="020F0502020204030204" pitchFamily="34" charset="0"/>
                <a:cs typeface="Calibri" panose="020F0502020204030204" pitchFamily="34" charset="0"/>
              </a:rPr>
              <a:t>nie przewiduje możliwości kierowania do mieszkań chronionych osób małoletnich</a:t>
            </a:r>
            <a:r>
              <a:rPr lang="pl-PL" sz="1800" b="0" i="0" u="none" strike="noStrike" baseline="0" dirty="0">
                <a:latin typeface="Calibri" panose="020F0502020204030204" pitchFamily="34" charset="0"/>
                <a:cs typeface="Calibri" panose="020F0502020204030204" pitchFamily="34" charset="0"/>
              </a:rPr>
              <a:t>. Co ważne, ta forma wsparcia nie stanowi zaspokojenia potrzeb mieszkaniowych osób lub rodzin.</a:t>
            </a:r>
          </a:p>
          <a:p>
            <a:pPr marL="0" indent="0" algn="just">
              <a:buNone/>
            </a:pPr>
            <a:r>
              <a:rPr lang="pl-PL" sz="1800" b="0" i="0" u="none" strike="noStrike" baseline="0" dirty="0">
                <a:latin typeface="Calibri" panose="020F0502020204030204" pitchFamily="34" charset="0"/>
                <a:cs typeface="Calibri" panose="020F0502020204030204" pitchFamily="34" charset="0"/>
              </a:rPr>
              <a:t>W powyższej sprawie Wojewoda Warmińsko-Mazurski skierował do dyrektorów/ kierowników OPS,CUS i PCPR pismo nadzorcze znak PS-IV.9421.1.29.2023 z dnia                              14 kwietnia 2023 r.</a:t>
            </a:r>
          </a:p>
          <a:p>
            <a:pPr>
              <a:buFont typeface="Wingdings" panose="05000000000000000000" pitchFamily="2" charset="2"/>
              <a:buChar char="Ø"/>
            </a:pPr>
            <a:endParaRPr lang="pl-PL" b="1" dirty="0">
              <a:solidFill>
                <a:schemeClr val="accent1">
                  <a:lumMod val="75000"/>
                </a:schemeClr>
              </a:solidFill>
            </a:endParaRPr>
          </a:p>
        </p:txBody>
      </p:sp>
    </p:spTree>
    <p:extLst>
      <p:ext uri="{BB962C8B-B14F-4D97-AF65-F5344CB8AC3E}">
        <p14:creationId xmlns:p14="http://schemas.microsoft.com/office/powerpoint/2010/main" val="37175214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19A629-906E-9F19-29CD-0C000CA73154}"/>
              </a:ext>
            </a:extLst>
          </p:cNvPr>
          <p:cNvSpPr>
            <a:spLocks noGrp="1"/>
          </p:cNvSpPr>
          <p:nvPr>
            <p:ph type="title"/>
          </p:nvPr>
        </p:nvSpPr>
        <p:spPr>
          <a:xfrm>
            <a:off x="677334" y="609600"/>
            <a:ext cx="8596668" cy="398106"/>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A3E2D2D7-5767-962C-EA37-B63297D97D17}"/>
              </a:ext>
            </a:extLst>
          </p:cNvPr>
          <p:cNvSpPr>
            <a:spLocks noGrp="1"/>
          </p:cNvSpPr>
          <p:nvPr>
            <p:ph idx="1"/>
          </p:nvPr>
        </p:nvSpPr>
        <p:spPr>
          <a:xfrm>
            <a:off x="677334" y="1264850"/>
            <a:ext cx="8596668" cy="4417493"/>
          </a:xfrm>
        </p:spPr>
        <p:txBody>
          <a:bodyPr>
            <a:normAutofit lnSpcReduction="10000"/>
          </a:bodyPr>
          <a:lstStyle/>
          <a:p>
            <a:pPr>
              <a:buFont typeface="Wingdings" panose="05000000000000000000" pitchFamily="2" charset="2"/>
              <a:buChar char="§"/>
            </a:pPr>
            <a:r>
              <a:rPr lang="pl-PL" sz="2000" b="1" i="0" strike="noStrike" baseline="0" dirty="0">
                <a:latin typeface="Calibri-Light,Bold"/>
              </a:rPr>
              <a:t>„Posiłek w szkole i w domu”</a:t>
            </a:r>
            <a:endParaRPr lang="pl-PL" sz="1900" b="1" dirty="0">
              <a:solidFill>
                <a:schemeClr val="tx1"/>
              </a:solidFill>
              <a:latin typeface="Calibri" panose="020F0502020204030204" pitchFamily="34" charset="0"/>
              <a:cs typeface="Calibri" panose="020F0502020204030204" pitchFamily="34" charset="0"/>
            </a:endParaRPr>
          </a:p>
          <a:p>
            <a:pPr algn="just">
              <a:buFont typeface="Wingdings" panose="05000000000000000000" pitchFamily="2" charset="2"/>
              <a:buChar char="ü"/>
            </a:pPr>
            <a:r>
              <a:rPr lang="pl-PL" sz="1900" i="0" u="sng" strike="noStrike" baseline="0" dirty="0">
                <a:latin typeface="Calibri" panose="020F0502020204030204" pitchFamily="34" charset="0"/>
                <a:cs typeface="Calibri" panose="020F0502020204030204" pitchFamily="34" charset="0"/>
              </a:rPr>
              <a:t>w rozstrzygnięciu decyzji administracyjnej nie wskazano kosztu posiłku </a:t>
            </a:r>
            <a:r>
              <a:rPr lang="pl-PL" sz="1900" b="0" i="0" u="sng" strike="noStrike" baseline="0" dirty="0">
                <a:latin typeface="Calibri" panose="020F0502020204030204" pitchFamily="34" charset="0"/>
                <a:cs typeface="Calibri" panose="020F0502020204030204" pitchFamily="34" charset="0"/>
              </a:rPr>
              <a:t>oraz nie zawarto informacji o odpłatności strony za przyznane posiłki. </a:t>
            </a:r>
          </a:p>
          <a:p>
            <a:pPr marL="0" indent="0" algn="just">
              <a:buNone/>
            </a:pPr>
            <a:r>
              <a:rPr lang="pl-PL" sz="1900" b="0" i="0" u="none" strike="noStrike" baseline="0" dirty="0">
                <a:latin typeface="Calibri" panose="020F0502020204030204" pitchFamily="34" charset="0"/>
                <a:cs typeface="Calibri" panose="020F0502020204030204" pitchFamily="34" charset="0"/>
              </a:rPr>
              <a:t>Zgodnie z art. 107. § 1 kodeksu postępowania administracyjnego decyzja zawiera:                    1) oznaczenie organu administracji publicznej; 2) datę wydania; 3) oznaczenie strony lub stron; 4) powołanie podstawy prawnej; 5) rozstrzygnięcie; 6) uzasadnienie faktyczne i prawne (…).</a:t>
            </a:r>
          </a:p>
          <a:p>
            <a:pPr marL="0" indent="0" algn="just">
              <a:buNone/>
            </a:pPr>
            <a:r>
              <a:rPr lang="pl-PL" sz="1900" b="0" i="0" u="none" strike="noStrike" baseline="0" dirty="0">
                <a:latin typeface="Calibri" panose="020F0502020204030204" pitchFamily="34" charset="0"/>
                <a:cs typeface="Calibri" panose="020F0502020204030204" pitchFamily="34" charset="0"/>
              </a:rPr>
              <a:t>Rozstrzygnięcie stanowi jeden z najistotniejszych elementów decyzji. W związku z tym musi w sposób jak najdokładniejszy określać przedmiot sprawy, którego dotyczy. Powinno być tak skonstruowane, aby wynikało z niego w sposób nie budzący wątpliwości jakie uprawnienia zostały przyznane lub jakie obowiązki zostały na stronę nałożone. Tylko bowiem spełnienie powyższej przesłanki może zostać potraktowanie jako należyte zrealizowanie przez organ (podmiot wydający decyzję ) normy art.                     8 kodeksu postępowania administracyjnego (wyrok NSA z 2 sierpnia 1995 r., III SA 1225/94).</a:t>
            </a:r>
            <a:endParaRPr lang="pl-PL" sz="1900" dirty="0">
              <a:latin typeface="Calibri" panose="020F0502020204030204" pitchFamily="34" charset="0"/>
              <a:cs typeface="Calibri" panose="020F0502020204030204" pitchFamily="34" charset="0"/>
            </a:endParaRPr>
          </a:p>
          <a:p>
            <a:pPr>
              <a:buFont typeface="Wingdings" panose="05000000000000000000" pitchFamily="2" charset="2"/>
              <a:buChar char="Ø"/>
            </a:pPr>
            <a:endParaRPr lang="pl-PL" b="1" dirty="0">
              <a:solidFill>
                <a:schemeClr val="accent1">
                  <a:lumMod val="75000"/>
                </a:schemeClr>
              </a:solidFill>
            </a:endParaRPr>
          </a:p>
        </p:txBody>
      </p:sp>
    </p:spTree>
    <p:extLst>
      <p:ext uri="{BB962C8B-B14F-4D97-AF65-F5344CB8AC3E}">
        <p14:creationId xmlns:p14="http://schemas.microsoft.com/office/powerpoint/2010/main" val="3405160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98473F-84CA-07B6-DBA9-4D14E26D3470}"/>
              </a:ext>
            </a:extLst>
          </p:cNvPr>
          <p:cNvSpPr>
            <a:spLocks noGrp="1"/>
          </p:cNvSpPr>
          <p:nvPr>
            <p:ph type="title"/>
          </p:nvPr>
        </p:nvSpPr>
        <p:spPr>
          <a:xfrm>
            <a:off x="737118" y="609600"/>
            <a:ext cx="8536883" cy="71535"/>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01A4A3C1-B52E-A907-C13F-17CAC95B76AB}"/>
              </a:ext>
            </a:extLst>
          </p:cNvPr>
          <p:cNvSpPr>
            <a:spLocks noGrp="1"/>
          </p:cNvSpPr>
          <p:nvPr>
            <p:ph idx="1"/>
          </p:nvPr>
        </p:nvSpPr>
        <p:spPr>
          <a:xfrm>
            <a:off x="597160" y="830425"/>
            <a:ext cx="8676842" cy="5617028"/>
          </a:xfrm>
        </p:spPr>
        <p:txBody>
          <a:bodyPr>
            <a:noAutofit/>
          </a:bodyPr>
          <a:lstStyle/>
          <a:p>
            <a:pPr algn="just">
              <a:buFont typeface="Wingdings" panose="05000000000000000000" pitchFamily="2" charset="2"/>
              <a:buChar char="ü"/>
            </a:pPr>
            <a:r>
              <a:rPr lang="pl-PL" i="0" u="none" strike="noStrike" baseline="0" dirty="0">
                <a:latin typeface="Calibri" panose="020F0502020204030204" pitchFamily="34" charset="0"/>
                <a:cs typeface="Calibri" panose="020F0502020204030204" pitchFamily="34" charset="0"/>
              </a:rPr>
              <a:t>brak wniosków stron o przyznanie pomocy;</a:t>
            </a:r>
          </a:p>
          <a:p>
            <a:pPr algn="just">
              <a:buFont typeface="Wingdings" panose="05000000000000000000" pitchFamily="2" charset="2"/>
              <a:buChar char="ü"/>
            </a:pPr>
            <a:r>
              <a:rPr lang="pl-PL" i="0" u="none" strike="noStrike" dirty="0">
                <a:solidFill>
                  <a:srgbClr val="333333"/>
                </a:solidFill>
                <a:latin typeface="Calibri" panose="020F0502020204030204" pitchFamily="34" charset="0"/>
                <a:cs typeface="Calibri" panose="020F0502020204030204" pitchFamily="34" charset="0"/>
              </a:rPr>
              <a:t>świadczenie niepieniężne w formie posiłku w szkole</a:t>
            </a:r>
            <a:r>
              <a:rPr lang="pl-PL" dirty="0">
                <a:solidFill>
                  <a:srgbClr val="FFFFFF"/>
                </a:solidFill>
                <a:latin typeface="Calibri" panose="020F0502020204030204" pitchFamily="34" charset="0"/>
                <a:cs typeface="Calibri" panose="020F0502020204030204" pitchFamily="34" charset="0"/>
              </a:rPr>
              <a:t> </a:t>
            </a:r>
            <a:r>
              <a:rPr lang="pl-PL" i="0" u="none" strike="noStrike" baseline="0" dirty="0">
                <a:solidFill>
                  <a:srgbClr val="333333"/>
                </a:solidFill>
                <a:latin typeface="Calibri" panose="020F0502020204030204" pitchFamily="34" charset="0"/>
                <a:cs typeface="Calibri" panose="020F0502020204030204" pitchFamily="34" charset="0"/>
              </a:rPr>
              <a:t>przyznano z mocą wsteczną</a:t>
            </a:r>
            <a:r>
              <a:rPr lang="pl-PL" b="1" dirty="0">
                <a:solidFill>
                  <a:srgbClr val="333333"/>
                </a:solidFill>
                <a:latin typeface="Calibri" panose="020F0502020204030204" pitchFamily="34" charset="0"/>
                <a:cs typeface="Calibri" panose="020F0502020204030204" pitchFamily="34" charset="0"/>
              </a:rPr>
              <a:t>;</a:t>
            </a:r>
          </a:p>
          <a:p>
            <a:pPr algn="just">
              <a:buFont typeface="Wingdings" panose="05000000000000000000" pitchFamily="2" charset="2"/>
              <a:buChar char="ü"/>
            </a:pPr>
            <a:r>
              <a:rPr lang="pl-PL" dirty="0">
                <a:latin typeface="Calibri" panose="020F0502020204030204" pitchFamily="34" charset="0"/>
                <a:cs typeface="Calibri" panose="020F0502020204030204" pitchFamily="34" charset="0"/>
              </a:rPr>
              <a:t>p</a:t>
            </a:r>
            <a:r>
              <a:rPr lang="pl-PL" i="0" u="none" strike="noStrike" baseline="0" dirty="0">
                <a:latin typeface="Calibri" panose="020F0502020204030204" pitchFamily="34" charset="0"/>
                <a:cs typeface="Calibri" panose="020F0502020204030204" pitchFamily="34" charset="0"/>
              </a:rPr>
              <a:t>rzyznanie świadczeniobiorcy dwóch form świadczeń w ramach wieloletniego rządowego programu „Posiłek w szkole i w domu” na ten sam okres;</a:t>
            </a:r>
          </a:p>
          <a:p>
            <a:pPr marL="0" indent="0" algn="just">
              <a:buNone/>
            </a:pPr>
            <a:r>
              <a:rPr lang="pl-PL" b="0" i="0" u="none" strike="noStrike" baseline="0" dirty="0">
                <a:latin typeface="Calibri" panose="020F0502020204030204" pitchFamily="34" charset="0"/>
                <a:cs typeface="Calibri" panose="020F0502020204030204" pitchFamily="34" charset="0"/>
              </a:rPr>
              <a:t>Zgodnie z Uchwałą Nr 149 Rady Ministrów z dnia 23 sierpnia 2023 r. w sprawie ustanowienia wieloletniego rządowego programu "Posiłek w szkole i w domu" na lata 2024- 2028 (M.P. 2023.881) określone zostały przyznawania pomocy ramach ww. programu. Program ma charakter modułowy. W jego skład wchodzą trzy moduły, z których każdy ma charakter indywidualny i kierowany jest do innej grupy adresatów: 1. </a:t>
            </a:r>
            <a:r>
              <a:rPr lang="pl-PL" dirty="0">
                <a:latin typeface="Calibri" panose="020F0502020204030204" pitchFamily="34" charset="0"/>
                <a:cs typeface="Calibri" panose="020F0502020204030204" pitchFamily="34" charset="0"/>
              </a:rPr>
              <a:t>moduł dla dzieci                      i młodzieży</a:t>
            </a:r>
            <a:r>
              <a:rPr lang="pl-PL" b="0" i="0" u="none" strike="noStrike" baseline="0" dirty="0">
                <a:latin typeface="Calibri" panose="020F0502020204030204" pitchFamily="34" charset="0"/>
                <a:cs typeface="Calibri" panose="020F0502020204030204" pitchFamily="34" charset="0"/>
              </a:rPr>
              <a:t>; 2. moduł dla osób dorosłych;3. </a:t>
            </a:r>
            <a:r>
              <a:rPr lang="pl-PL" dirty="0">
                <a:latin typeface="Calibri" panose="020F0502020204030204" pitchFamily="34" charset="0"/>
                <a:cs typeface="Calibri" panose="020F0502020204030204" pitchFamily="34" charset="0"/>
              </a:rPr>
              <a:t>moduł organizacji stołówek oraz miejsc spożywania posiłków w szkołach.</a:t>
            </a:r>
            <a:endParaRPr lang="pl-PL" b="0" i="0" u="none" strike="noStrike" baseline="0" dirty="0">
              <a:latin typeface="Calibri" panose="020F0502020204030204" pitchFamily="34" charset="0"/>
              <a:cs typeface="Calibri" panose="020F0502020204030204" pitchFamily="34" charset="0"/>
            </a:endParaRPr>
          </a:p>
          <a:p>
            <a:pPr marL="0" indent="0" algn="l">
              <a:buNone/>
            </a:pPr>
            <a:r>
              <a:rPr lang="pl-PL" b="0" i="0" u="none" strike="noStrike" baseline="0" dirty="0">
                <a:latin typeface="Calibri" panose="020F0502020204030204" pitchFamily="34" charset="0"/>
                <a:cs typeface="Calibri" panose="020F0502020204030204" pitchFamily="34" charset="0"/>
              </a:rPr>
              <a:t>Stosownie do zapisów pkt II. CELE PROGRAMU: „W ramach modułów 1 i 2 </a:t>
            </a:r>
            <a:r>
              <a:rPr lang="pl-PL" b="0" i="0" u="sng" strike="noStrike" baseline="0" dirty="0">
                <a:latin typeface="Calibri" panose="020F0502020204030204" pitchFamily="34" charset="0"/>
                <a:cs typeface="Calibri" panose="020F0502020204030204" pitchFamily="34" charset="0"/>
              </a:rPr>
              <a:t>Program przewiduje udzielenie pomocy w jednej z trzech form:</a:t>
            </a:r>
          </a:p>
          <a:p>
            <a:pPr marL="0" indent="0" algn="l">
              <a:buNone/>
            </a:pPr>
            <a:r>
              <a:rPr lang="pl-PL" b="0" i="0" u="none" strike="noStrike" baseline="0" dirty="0">
                <a:latin typeface="Calibri" panose="020F0502020204030204" pitchFamily="34" charset="0"/>
                <a:cs typeface="Calibri" panose="020F0502020204030204" pitchFamily="34" charset="0"/>
              </a:rPr>
              <a:t>1) posiłek;</a:t>
            </a:r>
          </a:p>
          <a:p>
            <a:pPr marL="0" indent="0" algn="l">
              <a:buNone/>
            </a:pPr>
            <a:r>
              <a:rPr lang="pl-PL" b="0" i="0" u="none" strike="noStrike" baseline="0" dirty="0">
                <a:latin typeface="Calibri" panose="020F0502020204030204" pitchFamily="34" charset="0"/>
                <a:cs typeface="Calibri" panose="020F0502020204030204" pitchFamily="34" charset="0"/>
              </a:rPr>
              <a:t>2) świadczenie pieniężne na zakup posiłku lub żywności;</a:t>
            </a:r>
          </a:p>
          <a:p>
            <a:pPr marL="0" indent="0" algn="l">
              <a:buNone/>
            </a:pPr>
            <a:r>
              <a:rPr lang="pl-PL" b="0" i="0" u="none" strike="noStrike" baseline="0" dirty="0">
                <a:latin typeface="Calibri" panose="020F0502020204030204" pitchFamily="34" charset="0"/>
                <a:cs typeface="Calibri" panose="020F0502020204030204" pitchFamily="34" charset="0"/>
              </a:rPr>
              <a:t>3) świadczenie rzeczowe w postaci produktów żywnościowych (…)”.</a:t>
            </a: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2154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60DA4C-4BF7-BCFF-C652-48922F964993}"/>
              </a:ext>
            </a:extLst>
          </p:cNvPr>
          <p:cNvSpPr>
            <a:spLocks noGrp="1"/>
          </p:cNvSpPr>
          <p:nvPr>
            <p:ph type="title"/>
          </p:nvPr>
        </p:nvSpPr>
        <p:spPr/>
        <p:txBody>
          <a:bodyPr>
            <a:normAutofit/>
          </a:bodyPr>
          <a:lstStyle/>
          <a:p>
            <a:br>
              <a:rPr lang="pl-PL" sz="2000" b="1" i="0" u="none" strike="noStrike" dirty="0">
                <a:solidFill>
                  <a:srgbClr val="000000"/>
                </a:solidFill>
                <a:latin typeface="Calibri" panose="020F0502020204030204" pitchFamily="34" charset="0"/>
                <a:cs typeface="Calibri" panose="020F0502020204030204" pitchFamily="34" charset="0"/>
              </a:rPr>
            </a:br>
            <a:r>
              <a:rPr lang="pl-PL" sz="2000" b="1" i="0" u="none" strike="noStrike" dirty="0">
                <a:solidFill>
                  <a:srgbClr val="000000"/>
                </a:solidFill>
                <a:latin typeface="Calibri" panose="020F0502020204030204" pitchFamily="34" charset="0"/>
                <a:cs typeface="Calibri" panose="020F0502020204030204" pitchFamily="34" charset="0"/>
              </a:rPr>
              <a:t>          NIEPRAWIDŁOWOŚCI I UCHYBIENIA STWIERDZONE W TOKU KONTROLI</a:t>
            </a:r>
            <a:br>
              <a:rPr lang="pl-PL" sz="3600" b="0" i="0" u="none" strike="noStrike" dirty="0">
                <a:solidFill>
                  <a:srgbClr val="FFFFFF"/>
                </a:solidFill>
                <a:latin typeface="Calibri" panose="020F0502020204030204" pitchFamily="34" charset="0"/>
                <a:cs typeface="Calibri" panose="020F0502020204030204" pitchFamily="34" charset="0"/>
              </a:rPr>
            </a:br>
            <a:endParaRPr lang="pl-PL" dirty="0"/>
          </a:p>
        </p:txBody>
      </p:sp>
      <p:sp>
        <p:nvSpPr>
          <p:cNvPr id="3" name="Symbol zastępczy zawartości 2">
            <a:extLst>
              <a:ext uri="{FF2B5EF4-FFF2-40B4-BE49-F238E27FC236}">
                <a16:creationId xmlns:a16="http://schemas.microsoft.com/office/drawing/2014/main" id="{597A73E3-6F97-EA82-4E76-8A04B310F765}"/>
              </a:ext>
            </a:extLst>
          </p:cNvPr>
          <p:cNvSpPr>
            <a:spLocks noGrp="1"/>
          </p:cNvSpPr>
          <p:nvPr>
            <p:ph idx="1"/>
          </p:nvPr>
        </p:nvSpPr>
        <p:spPr>
          <a:xfrm>
            <a:off x="677334" y="1427585"/>
            <a:ext cx="8596668" cy="4613778"/>
          </a:xfrm>
        </p:spPr>
        <p:txBody>
          <a:bodyPr>
            <a:normAutofit/>
          </a:bodyPr>
          <a:lstStyle/>
          <a:p>
            <a:pPr marL="0" marR="0" indent="0" algn="ctr" rtl="0">
              <a:buNone/>
            </a:pPr>
            <a:endParaRPr lang="pl-PL" sz="1800" b="1" i="0" u="none" strike="noStrike" dirty="0">
              <a:solidFill>
                <a:srgbClr val="000000"/>
              </a:solidFill>
              <a:latin typeface="Garamond" panose="02020404030301010803" pitchFamily="18" charset="0"/>
            </a:endParaRPr>
          </a:p>
          <a:p>
            <a:pPr algn="just">
              <a:buFont typeface="+mj-lt"/>
              <a:buAutoNum type="arabicParenR"/>
            </a:pPr>
            <a:r>
              <a:rPr lang="pl-PL" b="1" u="sng" dirty="0">
                <a:solidFill>
                  <a:srgbClr val="000000"/>
                </a:solidFill>
                <a:latin typeface="Calibri" panose="020F0502020204030204" pitchFamily="34" charset="0"/>
                <a:cs typeface="Calibri" panose="020F0502020204030204" pitchFamily="34" charset="0"/>
              </a:rPr>
              <a:t>W zakresie dotyczącym organizacji realizacji zadań z zakresu pomocy społecznej</a:t>
            </a:r>
          </a:p>
          <a:p>
            <a:pPr marR="0" algn="just" rtl="0">
              <a:buFont typeface="Wingdings" panose="05000000000000000000" pitchFamily="2" charset="2"/>
              <a:buChar char="Ø"/>
            </a:pPr>
            <a:r>
              <a:rPr lang="pl-PL" sz="1800" b="1" i="0" u="none" strike="noStrike" dirty="0">
                <a:solidFill>
                  <a:srgbClr val="000000"/>
                </a:solidFill>
                <a:latin typeface="Calibri" panose="020F0502020204030204" pitchFamily="34" charset="0"/>
                <a:cs typeface="Calibri" panose="020F0502020204030204" pitchFamily="34" charset="0"/>
              </a:rPr>
              <a:t>brak przedłożenia, w terminie, Radzie Miejskiej oceny zasobów </a:t>
            </a:r>
            <a:r>
              <a:rPr lang="pl-PL" sz="1800" b="1" i="0" u="none" strike="noStrike" baseline="0" dirty="0">
                <a:solidFill>
                  <a:srgbClr val="000000"/>
                </a:solidFill>
                <a:latin typeface="Calibri" panose="020F0502020204030204" pitchFamily="34" charset="0"/>
                <a:cs typeface="Calibri" panose="020F0502020204030204" pitchFamily="34" charset="0"/>
              </a:rPr>
              <a:t>w zakresie pomocy społecznej.</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L="0" marR="0" indent="0" algn="just" rtl="0">
              <a:buNone/>
            </a:pPr>
            <a:r>
              <a:rPr lang="pl-PL" sz="1800" b="0" i="0" u="none" strike="noStrike" baseline="0" dirty="0">
                <a:solidFill>
                  <a:srgbClr val="000000"/>
                </a:solidFill>
                <a:latin typeface="Calibri" panose="020F0502020204030204" pitchFamily="34" charset="0"/>
                <a:cs typeface="Calibri" panose="020F0502020204030204" pitchFamily="34" charset="0"/>
              </a:rPr>
              <a:t>Zgodnie z art. 16a ust. 4 ustawy o pomocy społecznej organ wykonawczy Gminy przedstawia Radzie Gminy corocznie do dnia 30 kwietnia ocenę zasobów pomocy społecznej.</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R="0" algn="just" rtl="0">
              <a:buFont typeface="Wingdings" panose="05000000000000000000" pitchFamily="2" charset="2"/>
              <a:buChar char="Ø"/>
            </a:pPr>
            <a:r>
              <a:rPr lang="pl-PL" sz="1800" b="1" i="0" u="none" strike="noStrike" dirty="0">
                <a:solidFill>
                  <a:srgbClr val="000000"/>
                </a:solidFill>
                <a:latin typeface="Calibri" panose="020F0502020204030204" pitchFamily="34" charset="0"/>
                <a:cs typeface="Calibri" panose="020F0502020204030204" pitchFamily="34" charset="0"/>
              </a:rPr>
              <a:t>brak opracowania i nie realizowanie gminnej strategii rozwiązywania </a:t>
            </a:r>
            <a:r>
              <a:rPr lang="pl-PL" sz="1800" b="1" i="0" u="none" strike="noStrike" baseline="0" dirty="0">
                <a:solidFill>
                  <a:srgbClr val="000000"/>
                </a:solidFill>
                <a:latin typeface="Calibri" panose="020F0502020204030204" pitchFamily="34" charset="0"/>
                <a:cs typeface="Calibri" panose="020F0502020204030204" pitchFamily="34" charset="0"/>
              </a:rPr>
              <a:t>problemów społecznych.</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L="0" marR="0" indent="0" algn="just" rtl="0">
              <a:buNone/>
            </a:pPr>
            <a:r>
              <a:rPr lang="pl-PL" sz="1800" b="0" i="0" u="none" strike="noStrike" baseline="0" dirty="0">
                <a:solidFill>
                  <a:srgbClr val="000000"/>
                </a:solidFill>
                <a:latin typeface="Calibri" panose="020F0502020204030204" pitchFamily="34" charset="0"/>
                <a:cs typeface="Calibri" panose="020F0502020204030204" pitchFamily="34" charset="0"/>
              </a:rPr>
              <a:t>Zgodnie z art. 17 ust. 1 ustawy o pomocy społecznej do zadań własnych gminy                                  o charakterze obowiązkowym należy opracowanie i realizacja gminnej strategii rozwiązywania problemów społecznych ze szczególnym uwzględnieniem programów pomocy społecznej, profilaktyki i rozwiązywania problemów alkoholowych i innych, których celem jest integracja osób i rodzin z grup szczególnego ryzyka</a:t>
            </a:r>
            <a:r>
              <a:rPr lang="pl-PL" sz="1800" b="0" i="0" u="none" strike="noStrike" baseline="0" dirty="0">
                <a:solidFill>
                  <a:srgbClr val="000000"/>
                </a:solidFill>
                <a:latin typeface="Times New Roman" panose="02020603050405020304" pitchFamily="18" charset="0"/>
              </a:rPr>
              <a:t>.</a:t>
            </a:r>
            <a:endParaRPr lang="pl-PL" sz="1800" b="0" i="0" u="none" strike="noStrike" baseline="0" dirty="0">
              <a:solidFill>
                <a:srgbClr val="FFFFFF"/>
              </a:solidFill>
              <a:latin typeface="Arial Unicode MS" panose="020B0604020202020204" pitchFamily="34" charset="-128"/>
            </a:endParaRPr>
          </a:p>
          <a:p>
            <a:pPr marL="0" indent="0" algn="l">
              <a:buNone/>
            </a:pPr>
            <a:endParaRPr lang="pl-PL" sz="1800" b="1" i="0" u="sng" strike="noStrike" baseline="0" dirty="0">
              <a:solidFill>
                <a:srgbClr val="FFFF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4792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398A8D5-6389-CA28-C02E-4F01936070F3}"/>
              </a:ext>
            </a:extLst>
          </p:cNvPr>
          <p:cNvSpPr>
            <a:spLocks noGrp="1"/>
          </p:cNvSpPr>
          <p:nvPr>
            <p:ph type="title"/>
          </p:nvPr>
        </p:nvSpPr>
        <p:spPr>
          <a:xfrm>
            <a:off x="677334" y="544285"/>
            <a:ext cx="8596668" cy="272353"/>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A797CE3C-71AE-987F-8D2F-B16CE8F66CBD}"/>
              </a:ext>
            </a:extLst>
          </p:cNvPr>
          <p:cNvSpPr>
            <a:spLocks noGrp="1"/>
          </p:cNvSpPr>
          <p:nvPr>
            <p:ph idx="1"/>
          </p:nvPr>
        </p:nvSpPr>
        <p:spPr>
          <a:xfrm>
            <a:off x="606490" y="923731"/>
            <a:ext cx="8667512" cy="5117631"/>
          </a:xfrm>
        </p:spPr>
        <p:txBody>
          <a:bodyPr/>
          <a:lstStyle/>
          <a:p>
            <a:pPr algn="l">
              <a:buFont typeface="Wingdings" panose="05000000000000000000" pitchFamily="2" charset="2"/>
              <a:buChar char="ü"/>
            </a:pPr>
            <a:r>
              <a:rPr lang="pl-PL" sz="1800" i="0" u="sng" strike="noStrike" baseline="0" dirty="0">
                <a:latin typeface="Calibri-Light,Bold"/>
              </a:rPr>
              <a:t>przyznanie świadczenia na okres kilku miesięcy</a:t>
            </a:r>
          </a:p>
          <a:p>
            <a:pPr marL="0" indent="0" algn="just">
              <a:buNone/>
            </a:pPr>
            <a:r>
              <a:rPr lang="pl-PL" sz="1600" b="0" i="0" u="none" strike="noStrike" baseline="0" dirty="0">
                <a:latin typeface="Calibri-Light"/>
              </a:rPr>
              <a:t>Wojewódzki Sąd Administracyjny w Gliwicach w wyroku z 19.01.2022 r., II SA/</a:t>
            </a:r>
            <a:r>
              <a:rPr lang="pl-PL" sz="1600" b="0" i="0" u="none" strike="noStrike" baseline="0" dirty="0" err="1">
                <a:latin typeface="Calibri-Light"/>
              </a:rPr>
              <a:t>Gl</a:t>
            </a:r>
            <a:r>
              <a:rPr lang="pl-PL" sz="1600" b="0" i="0" u="none" strike="noStrike" baseline="0" dirty="0">
                <a:latin typeface="Calibri-Light"/>
              </a:rPr>
              <a:t> 881/21, wskazał: „objęta programem rządowym pomoc przewidziana w uchwale Rady Ministrów nr 140 z dnia 15 października 2018 r. w sprawie ustanowienia wieloletniego rządowego programu "Posiłek w szkole                 i w domu" na lata 2019-2023, realizowana jest trybie przewidzianym w przepisach ustawy i należy ją utożsamiać z zasiłkiem celowym wskazanym w przepisie art. 39 ustawy o pomocy społecznej”.</a:t>
            </a:r>
          </a:p>
          <a:p>
            <a:pPr marL="0" indent="0" algn="just">
              <a:buNone/>
            </a:pPr>
            <a:r>
              <a:rPr lang="pl-PL" sz="1600" b="0" i="0" u="none" strike="noStrike" baseline="0" dirty="0">
                <a:latin typeface="Calibri-Light"/>
              </a:rPr>
              <a:t>Przepis ten stanowi, iż zasiłek celowy może zostać przyznany w celu zaspokojenia niezbędnej potrzeby bytowej, w szczególności na pokrycie m.in. części lub całości kosztów zakupu żywności. </a:t>
            </a:r>
            <a:r>
              <a:rPr lang="pl-PL" sz="1600" b="0" i="0" u="sng" strike="noStrike" baseline="0" dirty="0">
                <a:latin typeface="Calibri-Light"/>
              </a:rPr>
              <a:t>Świadczenie to ma szczególny charakter, jest bowiem "jednorazowe", skierowane na zaspokojenie konkretnej potrzeby bytowej. </a:t>
            </a:r>
          </a:p>
          <a:p>
            <a:pPr marL="0" indent="0" algn="just">
              <a:buNone/>
            </a:pPr>
            <a:r>
              <a:rPr lang="pl-PL" sz="1600" b="0" i="0" u="none" strike="noStrike" baseline="0" dirty="0">
                <a:latin typeface="Calibri-Light"/>
              </a:rPr>
              <a:t>W świetle cytowanych regulacji, w celu zaspokojenia niezbędnej potrzeby bytowej, w tym zakupu żywności może być przyznany zasiłek celowy (art. 39 ustawy o pomocy społecznej). Co pozostaje                            w spójności z treścią przepisów ww. uchwały Rady Ministrów i tym samym umożliwia organowi przyznanie pomocy w formie dożywiania w ramach wieloletniego rządowego programu ,,Posiłek                              w szkole i w domu”.</a:t>
            </a:r>
          </a:p>
          <a:p>
            <a:pPr marL="0" indent="0" algn="just">
              <a:buNone/>
            </a:pPr>
            <a:r>
              <a:rPr lang="pl-PL" sz="1600" b="0" i="0" u="none" strike="noStrike" baseline="0" dirty="0">
                <a:latin typeface="Calibri-Light"/>
              </a:rPr>
              <a:t>Zgodnie z Komentarzem „Pomoc Społeczna” Wydanie 6 Iwony Sierpowskiej „Zasiłek celowy przyznawany jest zawsze na określony cel, co podkreśla jego nazwa. Ma charakter pomocy doraźnej, ukierunkowanej na konkretny cel bytowy, nie jest świadczeniem przyznawany. za okres</a:t>
            </a:r>
            <a:r>
              <a:rPr lang="pl-PL" sz="1600" dirty="0">
                <a:latin typeface="Calibri-Light"/>
              </a:rPr>
              <a:t>”</a:t>
            </a:r>
            <a:r>
              <a:rPr lang="pl-PL" sz="1600" b="0" i="0" u="none" strike="noStrike" baseline="0" dirty="0">
                <a:latin typeface="Calibri-Light"/>
              </a:rPr>
              <a:t>.</a:t>
            </a:r>
            <a:endParaRPr lang="pl-PL" sz="1600" dirty="0"/>
          </a:p>
          <a:p>
            <a:pPr marL="0" indent="0" algn="l">
              <a:buNone/>
            </a:pPr>
            <a:endParaRPr lang="pl-PL" sz="1600" b="1" dirty="0">
              <a:latin typeface="Calibri-Light,Bold"/>
            </a:endParaRPr>
          </a:p>
          <a:p>
            <a:endParaRPr lang="pl-PL" dirty="0"/>
          </a:p>
        </p:txBody>
      </p:sp>
    </p:spTree>
    <p:extLst>
      <p:ext uri="{BB962C8B-B14F-4D97-AF65-F5344CB8AC3E}">
        <p14:creationId xmlns:p14="http://schemas.microsoft.com/office/powerpoint/2010/main" val="3106516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6755E3-EA79-3BA7-0BDF-78EC011955CC}"/>
              </a:ext>
            </a:extLst>
          </p:cNvPr>
          <p:cNvSpPr>
            <a:spLocks noGrp="1"/>
          </p:cNvSpPr>
          <p:nvPr>
            <p:ph type="title"/>
          </p:nvPr>
        </p:nvSpPr>
        <p:spPr>
          <a:xfrm>
            <a:off x="677334" y="404327"/>
            <a:ext cx="8596668" cy="650032"/>
          </a:xfrm>
        </p:spPr>
        <p:txBody>
          <a:bodyPr>
            <a:normAutofit/>
          </a:bodyPr>
          <a:lstStyle/>
          <a:p>
            <a:pPr marL="285750" indent="-285750">
              <a:buFont typeface="Wingdings" panose="05000000000000000000" pitchFamily="2" charset="2"/>
              <a:buChar char="§"/>
            </a:pPr>
            <a:r>
              <a:rPr lang="pl-PL" sz="1800" u="sng" dirty="0">
                <a:solidFill>
                  <a:schemeClr val="tx1"/>
                </a:solidFill>
                <a:latin typeface="Calibri" panose="020F0502020204030204" pitchFamily="34" charset="0"/>
                <a:cs typeface="Calibri" panose="020F0502020204030204" pitchFamily="34" charset="0"/>
              </a:rPr>
              <a:t>Udzielenie pomocy w formie schronienia</a:t>
            </a:r>
          </a:p>
        </p:txBody>
      </p:sp>
      <p:sp>
        <p:nvSpPr>
          <p:cNvPr id="3" name="Symbol zastępczy zawartości 2">
            <a:extLst>
              <a:ext uri="{FF2B5EF4-FFF2-40B4-BE49-F238E27FC236}">
                <a16:creationId xmlns:a16="http://schemas.microsoft.com/office/drawing/2014/main" id="{E3B94157-C6C2-CB58-888F-7857D8C7C6F9}"/>
              </a:ext>
            </a:extLst>
          </p:cNvPr>
          <p:cNvSpPr>
            <a:spLocks noGrp="1"/>
          </p:cNvSpPr>
          <p:nvPr>
            <p:ph idx="1"/>
          </p:nvPr>
        </p:nvSpPr>
        <p:spPr>
          <a:xfrm>
            <a:off x="677334" y="1054359"/>
            <a:ext cx="8596668" cy="4987003"/>
          </a:xfrm>
        </p:spPr>
        <p:txBody>
          <a:bodyPr>
            <a:normAutofit lnSpcReduction="10000"/>
          </a:bodyPr>
          <a:lstStyle/>
          <a:p>
            <a:pPr algn="just">
              <a:buFont typeface="Wingdings" panose="05000000000000000000" pitchFamily="2" charset="2"/>
              <a:buChar char="ü"/>
            </a:pPr>
            <a:r>
              <a:rPr lang="pl-PL" i="0" u="none" strike="noStrike" baseline="0" dirty="0">
                <a:latin typeface="Calibri" panose="020F0502020204030204" pitchFamily="34" charset="0"/>
                <a:cs typeface="Calibri" panose="020F0502020204030204" pitchFamily="34" charset="0"/>
              </a:rPr>
              <a:t>niewłaściwie określono strony zawartej umowy, tj. umowa została zawarta z Miejskim Ośrodkiem Pomocy Społecznej, a nie Gminą.</a:t>
            </a:r>
          </a:p>
          <a:p>
            <a:pPr marL="0" indent="0" algn="just">
              <a:buNone/>
            </a:pPr>
            <a:r>
              <a:rPr lang="pl-PL" b="0" i="0" u="none" strike="noStrike" baseline="0" dirty="0">
                <a:latin typeface="Calibri" panose="020F0502020204030204" pitchFamily="34" charset="0"/>
                <a:cs typeface="Calibri" panose="020F0502020204030204" pitchFamily="34" charset="0"/>
              </a:rPr>
              <a:t>Z treści art.65 ust.2 ustawy o pomocy społecznej wynika, </a:t>
            </a:r>
            <a:r>
              <a:rPr lang="pl-PL" b="0" i="1" u="none" strike="noStrike" baseline="0" dirty="0">
                <a:latin typeface="Calibri" panose="020F0502020204030204" pitchFamily="34" charset="0"/>
                <a:cs typeface="Calibri" panose="020F0502020204030204" pitchFamily="34" charset="0"/>
              </a:rPr>
              <a:t>iż </a:t>
            </a:r>
            <a:r>
              <a:rPr lang="pl-PL" b="0" i="0" u="none" strike="noStrike" baseline="0" dirty="0">
                <a:latin typeface="Calibri" panose="020F0502020204030204" pitchFamily="34" charset="0"/>
                <a:cs typeface="Calibri" panose="020F0502020204030204" pitchFamily="34" charset="0"/>
              </a:rPr>
              <a:t>umowa z podmiotem prowadzącym dom jest zawierana przez gminę.</a:t>
            </a:r>
          </a:p>
          <a:p>
            <a:pPr marL="0" indent="0" algn="just">
              <a:buNone/>
            </a:pPr>
            <a:r>
              <a:rPr lang="pl-PL" b="0" i="0" u="none" strike="noStrike" baseline="0" dirty="0">
                <a:latin typeface="Calibri" panose="020F0502020204030204" pitchFamily="34" charset="0"/>
                <a:cs typeface="Calibri" panose="020F0502020204030204" pitchFamily="34" charset="0"/>
              </a:rPr>
              <a:t>Ponadto zgodnie z art.9 ust. 1 ustawy z dnia 8 marca 1990 r. o samorządzie gminnym (Dz.U. z 2024 r. poz.609 ze zm.), gmina w celu wykonywania swoich zadań może tworzyć jednostki organizacyjne, a także zawierać umowy z innymi podmiotami, w tym                                    z organizacjami pozarządowymi.</a:t>
            </a:r>
          </a:p>
          <a:p>
            <a:pPr algn="just">
              <a:buFont typeface="Wingdings" panose="05000000000000000000" pitchFamily="2" charset="2"/>
              <a:buChar char="ü"/>
            </a:pPr>
            <a:r>
              <a:rPr lang="pl-PL" i="0" u="none" strike="noStrike" baseline="0" dirty="0">
                <a:latin typeface="Calibri" panose="020F0502020204030204" pitchFamily="34" charset="0"/>
                <a:cs typeface="Calibri" panose="020F0502020204030204" pitchFamily="34" charset="0"/>
              </a:rPr>
              <a:t>wywiad środowiskowy przeprowadzony przez podmiot nieuprawniony</a:t>
            </a:r>
            <a:endParaRPr lang="pl-PL" dirty="0">
              <a:latin typeface="Calibri" panose="020F0502020204030204" pitchFamily="34" charset="0"/>
              <a:cs typeface="Calibri" panose="020F0502020204030204" pitchFamily="34" charset="0"/>
            </a:endParaRPr>
          </a:p>
          <a:p>
            <a:pPr marL="0" indent="0" algn="just">
              <a:buNone/>
            </a:pPr>
            <a:r>
              <a:rPr lang="pl-PL" b="0" i="0" u="none" strike="noStrike" dirty="0">
                <a:solidFill>
                  <a:srgbClr val="000000"/>
                </a:solidFill>
                <a:latin typeface="Calibri" panose="020F0502020204030204" pitchFamily="34" charset="0"/>
                <a:cs typeface="Calibri" panose="020F0502020204030204" pitchFamily="34" charset="0"/>
              </a:rPr>
              <a:t>Zgodnie z art. 25 ust. 2 ustawy o pomocy społecznej, </a:t>
            </a:r>
            <a:r>
              <a:rPr lang="pl-PL" b="0" i="0" u="sng" strike="noStrike" dirty="0">
                <a:solidFill>
                  <a:srgbClr val="000000"/>
                </a:solidFill>
                <a:latin typeface="Calibri" panose="020F0502020204030204" pitchFamily="34" charset="0"/>
                <a:cs typeface="Calibri" panose="020F0502020204030204" pitchFamily="34" charset="0"/>
              </a:rPr>
              <a:t>zlecanie realizacji zadań z zakresu pomocy społecznej nie może obejmować:</a:t>
            </a:r>
            <a:endParaRPr lang="pl-PL" b="1" i="1" dirty="0">
              <a:solidFill>
                <a:srgbClr val="000000"/>
              </a:solidFill>
              <a:latin typeface="Calibri" panose="020F0502020204030204" pitchFamily="34" charset="0"/>
              <a:cs typeface="Calibri" panose="020F0502020204030204" pitchFamily="34" charset="0"/>
            </a:endParaRPr>
          </a:p>
          <a:p>
            <a:pPr algn="just">
              <a:buAutoNum type="arabicParenR"/>
            </a:pPr>
            <a:r>
              <a:rPr lang="pl-PL" b="1" i="0" u="none" strike="noStrike" dirty="0">
                <a:solidFill>
                  <a:srgbClr val="000000"/>
                </a:solidFill>
                <a:latin typeface="Calibri" panose="020F0502020204030204" pitchFamily="34" charset="0"/>
                <a:cs typeface="Calibri" panose="020F0502020204030204" pitchFamily="34" charset="0"/>
              </a:rPr>
              <a:t>ustalania uprawnień do świadczeń, w tym przeprowadzania rodzinnych wywiadów środowiskowych;</a:t>
            </a:r>
          </a:p>
          <a:p>
            <a:pPr algn="just">
              <a:buAutoNum type="arabicParenR"/>
            </a:pPr>
            <a:r>
              <a:rPr lang="pl-PL" b="0" i="0" u="none" strike="noStrike" dirty="0">
                <a:solidFill>
                  <a:srgbClr val="000000"/>
                </a:solidFill>
                <a:latin typeface="Calibri" panose="020F0502020204030204" pitchFamily="34" charset="0"/>
                <a:cs typeface="Calibri" panose="020F0502020204030204" pitchFamily="34" charset="0"/>
              </a:rPr>
              <a:t>opłacania składek na ubezpieczenie społeczne i zdrowotne;</a:t>
            </a:r>
          </a:p>
          <a:p>
            <a:pPr algn="just">
              <a:buAutoNum type="arabicParenR"/>
            </a:pPr>
            <a:r>
              <a:rPr lang="pl-PL" b="0" i="0" u="none" strike="noStrike" dirty="0">
                <a:solidFill>
                  <a:srgbClr val="000000"/>
                </a:solidFill>
                <a:latin typeface="Calibri" panose="020F0502020204030204" pitchFamily="34" charset="0"/>
                <a:cs typeface="Calibri" panose="020F0502020204030204" pitchFamily="34" charset="0"/>
              </a:rPr>
              <a:t>wypłaty świadczeń pieniężnych</a:t>
            </a:r>
            <a:endParaRPr lang="pl-PL" b="0" i="0" u="none" strike="noStrike" dirty="0">
              <a:solidFill>
                <a:srgbClr val="FFFFFF"/>
              </a:solidFill>
              <a:latin typeface="Calibri" panose="020F0502020204030204" pitchFamily="34" charset="0"/>
              <a:cs typeface="Calibri" panose="020F0502020204030204" pitchFamily="34" charset="0"/>
            </a:endParaRPr>
          </a:p>
          <a:p>
            <a:pPr marL="0" indent="0" algn="l">
              <a:buNone/>
            </a:pPr>
            <a:endParaRPr lang="pl-PL" dirty="0"/>
          </a:p>
        </p:txBody>
      </p:sp>
    </p:spTree>
    <p:extLst>
      <p:ext uri="{BB962C8B-B14F-4D97-AF65-F5344CB8AC3E}">
        <p14:creationId xmlns:p14="http://schemas.microsoft.com/office/powerpoint/2010/main" val="19995526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87BFE2-EE23-C094-7848-468F476C8797}"/>
              </a:ext>
            </a:extLst>
          </p:cNvPr>
          <p:cNvSpPr>
            <a:spLocks noGrp="1"/>
          </p:cNvSpPr>
          <p:nvPr>
            <p:ph type="title"/>
          </p:nvPr>
        </p:nvSpPr>
        <p:spPr>
          <a:xfrm>
            <a:off x="746448" y="609600"/>
            <a:ext cx="8527553" cy="398106"/>
          </a:xfrm>
        </p:spPr>
        <p:txBody>
          <a:bodyPr>
            <a:normAutofit/>
          </a:bodyPr>
          <a:lstStyle/>
          <a:p>
            <a:pPr marL="285750" indent="-285750">
              <a:buFont typeface="Wingdings" panose="05000000000000000000" pitchFamily="2" charset="2"/>
              <a:buChar char="§"/>
            </a:pPr>
            <a:r>
              <a:rPr lang="pl-PL" sz="1800" b="1" u="sng" dirty="0">
                <a:solidFill>
                  <a:schemeClr val="tx1"/>
                </a:solidFill>
                <a:latin typeface="Calibri" panose="020F0502020204030204" pitchFamily="34" charset="0"/>
                <a:cs typeface="Calibri" panose="020F0502020204030204" pitchFamily="34" charset="0"/>
              </a:rPr>
              <a:t>Usługi opiekuńcze, specjalistyczne usługi opiekuńcze</a:t>
            </a:r>
          </a:p>
        </p:txBody>
      </p:sp>
      <p:sp>
        <p:nvSpPr>
          <p:cNvPr id="3" name="Symbol zastępczy zawartości 2">
            <a:extLst>
              <a:ext uri="{FF2B5EF4-FFF2-40B4-BE49-F238E27FC236}">
                <a16:creationId xmlns:a16="http://schemas.microsoft.com/office/drawing/2014/main" id="{C81A99AB-0336-5F6C-4D93-9B78E8EBF6D1}"/>
              </a:ext>
            </a:extLst>
          </p:cNvPr>
          <p:cNvSpPr>
            <a:spLocks noGrp="1"/>
          </p:cNvSpPr>
          <p:nvPr>
            <p:ph idx="1"/>
          </p:nvPr>
        </p:nvSpPr>
        <p:spPr>
          <a:xfrm>
            <a:off x="597159" y="1156997"/>
            <a:ext cx="8676843" cy="4884366"/>
          </a:xfrm>
        </p:spPr>
        <p:txBody>
          <a:bodyPr>
            <a:normAutofit lnSpcReduction="10000"/>
          </a:bodyPr>
          <a:lstStyle/>
          <a:p>
            <a:pPr algn="just">
              <a:buFont typeface="Wingdings" panose="05000000000000000000" pitchFamily="2" charset="2"/>
              <a:buChar char="ü"/>
            </a:pPr>
            <a:r>
              <a:rPr lang="pl-PL" dirty="0">
                <a:latin typeface="Calibri" panose="020F0502020204030204" pitchFamily="34" charset="0"/>
                <a:cs typeface="Calibri" panose="020F0502020204030204" pitchFamily="34" charset="0"/>
              </a:rPr>
              <a:t>w</a:t>
            </a:r>
            <a:r>
              <a:rPr lang="pl-PL" sz="1800" i="0" u="none" strike="noStrike" baseline="0" dirty="0">
                <a:latin typeface="Calibri" panose="020F0502020204030204" pitchFamily="34" charset="0"/>
                <a:cs typeface="Calibri" panose="020F0502020204030204" pitchFamily="34" charset="0"/>
              </a:rPr>
              <a:t> decyzjach przyznających pomoc w formie usług nie podano zakresu, okresu i miejsca ich świadczenia,</a:t>
            </a:r>
          </a:p>
          <a:p>
            <a:pPr algn="just">
              <a:buFont typeface="Wingdings" panose="05000000000000000000" pitchFamily="2" charset="2"/>
              <a:buChar char="ü"/>
            </a:pPr>
            <a:r>
              <a:rPr lang="pl-PL" sz="1800" i="0" u="none" strike="noStrike" baseline="0" dirty="0">
                <a:latin typeface="Calibri-Bold"/>
              </a:rPr>
              <a:t>brak realizacji usług w okresie wskazanym w decyzji administracyjnej przyznającej świadczenie,</a:t>
            </a:r>
          </a:p>
          <a:p>
            <a:pPr algn="just">
              <a:buFont typeface="Wingdings" panose="05000000000000000000" pitchFamily="2" charset="2"/>
              <a:buChar char="ü"/>
            </a:pPr>
            <a:r>
              <a:rPr lang="pl-PL" sz="1800" i="0" u="none" strike="noStrike" baseline="0" dirty="0">
                <a:solidFill>
                  <a:schemeClr val="tx1"/>
                </a:solidFill>
                <a:latin typeface="Calibri-Bold"/>
              </a:rPr>
              <a:t>świadczenie usług w wymiarze niezgodnym z wydaną decyzją administracyjną,</a:t>
            </a:r>
            <a:endParaRPr lang="pl-PL" sz="1800" i="1" u="none" strike="noStrike" baseline="0" dirty="0">
              <a:solidFill>
                <a:schemeClr val="tx1"/>
              </a:solidFill>
              <a:latin typeface="Calibri" panose="020F0502020204030204" pitchFamily="34" charset="0"/>
              <a:cs typeface="Calibri" panose="020F0502020204030204" pitchFamily="34" charset="0"/>
            </a:endParaRPr>
          </a:p>
          <a:p>
            <a:pPr algn="l">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brak wniosku strony o zwolnienie z ponoszenia odpłatności za przyznane specjalistyczne usługi opiekuńcze dla osób z zaburzeniami psychicznymi,</a:t>
            </a:r>
          </a:p>
          <a:p>
            <a:pPr marL="0" indent="0" algn="just">
              <a:buNone/>
            </a:pPr>
            <a:r>
              <a:rPr lang="pl-PL" sz="1800" b="0" i="0" u="none" strike="noStrike" baseline="0" dirty="0">
                <a:latin typeface="Calibri" panose="020F0502020204030204" pitchFamily="34" charset="0"/>
                <a:cs typeface="Calibri" panose="020F0502020204030204" pitchFamily="34" charset="0"/>
              </a:rPr>
              <a:t>Zgodnie z § 6 rozporządzenia w sprawie specjalistycznych usług opiekuńczych </a:t>
            </a:r>
            <a:r>
              <a:rPr lang="pl-PL" sz="1800" b="0" i="1" u="none" strike="noStrike" baseline="0" dirty="0">
                <a:latin typeface="Calibri" panose="020F0502020204030204" pitchFamily="34" charset="0"/>
                <a:cs typeface="Calibri" panose="020F0502020204030204" pitchFamily="34" charset="0"/>
              </a:rPr>
              <a:t>w szczególnie uzasadnionych przypadkach osoba zainteresowana może być, na jej wniosek lub na wniosek pracownika socjalnego, częściowo lub całkowicie zwolniona z ponoszenia odpłatności na czas określony, zwłaszcza ze względu na (…).</a:t>
            </a: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rozstrzygnięcie o liczbie godzin przyznanych specjalistycznych usług opiekuńczych dla osób z zaburzeniami psychicznymi w wymiarze tygodniowym,</a:t>
            </a:r>
          </a:p>
          <a:p>
            <a:pPr marL="0" indent="0" algn="just">
              <a:buNone/>
            </a:pPr>
            <a:r>
              <a:rPr lang="pl-PL" sz="1800" b="0" i="0" u="none" strike="noStrike" baseline="0" dirty="0">
                <a:latin typeface="Calibri" panose="020F0502020204030204" pitchFamily="34" charset="0"/>
              </a:rPr>
              <a:t>Zgodnie z § 4 ust. 6 Rozporządzenia w sprawie specjalistycznych usług opiekuńczych </a:t>
            </a:r>
            <a:r>
              <a:rPr lang="pl-PL" sz="1800" b="0" i="1" u="none" strike="noStrike" baseline="0" dirty="0">
                <a:latin typeface="Calibri-Italic"/>
              </a:rPr>
              <a:t>Ośrodek pomocy społecznej albo centrum usług społecznych wydaje decyzję o liczbie godzin miesięcznie specjalistycznych usług oraz o wysokości odpłatności</a:t>
            </a:r>
          </a:p>
          <a:p>
            <a:pPr marL="0" indent="0" algn="just">
              <a:buNone/>
            </a:pPr>
            <a:endParaRPr lang="pl-PL" sz="1800" i="1" u="none" strike="noStrike" baseline="0" dirty="0">
              <a:latin typeface="Calibri-LightItalic"/>
            </a:endParaRPr>
          </a:p>
          <a:p>
            <a:endParaRPr lang="pl-PL" dirty="0"/>
          </a:p>
        </p:txBody>
      </p:sp>
    </p:spTree>
    <p:extLst>
      <p:ext uri="{BB962C8B-B14F-4D97-AF65-F5344CB8AC3E}">
        <p14:creationId xmlns:p14="http://schemas.microsoft.com/office/powerpoint/2010/main" val="1026843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040E0E-FD6B-34A9-C6A6-17B0B7A661D8}"/>
              </a:ext>
            </a:extLst>
          </p:cNvPr>
          <p:cNvSpPr>
            <a:spLocks noGrp="1"/>
          </p:cNvSpPr>
          <p:nvPr>
            <p:ph type="title"/>
          </p:nvPr>
        </p:nvSpPr>
        <p:spPr>
          <a:xfrm>
            <a:off x="677334" y="609600"/>
            <a:ext cx="8596668" cy="276808"/>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492BDBC9-E1D8-19C3-5500-CE8BFBDB258F}"/>
              </a:ext>
            </a:extLst>
          </p:cNvPr>
          <p:cNvSpPr>
            <a:spLocks noGrp="1"/>
          </p:cNvSpPr>
          <p:nvPr>
            <p:ph idx="1"/>
          </p:nvPr>
        </p:nvSpPr>
        <p:spPr>
          <a:xfrm>
            <a:off x="677334" y="886409"/>
            <a:ext cx="8596668" cy="5154954"/>
          </a:xfrm>
        </p:spPr>
        <p:txBody>
          <a:bodyPr>
            <a:normAutofit lnSpcReduction="10000"/>
          </a:bodyPr>
          <a:lstStyle/>
          <a:p>
            <a:pPr marL="0" indent="0" algn="just">
              <a:buNone/>
            </a:pPr>
            <a:endParaRPr lang="pl-PL" i="1" dirty="0">
              <a:latin typeface="Calibri-Italic"/>
              <a:cs typeface="Calibri" panose="020F0502020204030204" pitchFamily="34" charset="0"/>
            </a:endParaRP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brak rozeznania dotyczącego możliwości skorzystania przez rodzinę ze świadczeń gwarantowanych przepisami ustawy z dnia 27 sierpnia 2004 r. o świadczeniach opieki zdrowotnej finansowanych ze środków publicznych,</a:t>
            </a:r>
          </a:p>
          <a:p>
            <a:pPr marL="0" indent="0" algn="just">
              <a:buNone/>
            </a:pPr>
            <a:r>
              <a:rPr lang="pl-PL" sz="1800" b="0" i="0" u="none" strike="noStrike" baseline="0" dirty="0">
                <a:latin typeface="Calibri" panose="020F0502020204030204" pitchFamily="34" charset="0"/>
              </a:rPr>
              <a:t>Zgodnie z § 2 pkt 3 Rozporządzenia w sprawie specjalistycznych usług opiekuńczych do rodzajów specjalistycznych usług zalicza się: rehabilitację fizyczną i usprawnianie zaburzonych funkcji organizmu </a:t>
            </a:r>
            <a:r>
              <a:rPr lang="pl-PL" sz="1800" b="0" i="1" u="none" strike="noStrike" baseline="0" dirty="0">
                <a:latin typeface="Calibri-Italic"/>
              </a:rPr>
              <a:t>w zakresie nieobjętym przepisami ustawy z dnia 27 sierpnia 2004 roku o świadczeniach opieki zdrowotnej finansowanych ze środków publicznych</a:t>
            </a:r>
            <a:r>
              <a:rPr lang="pl-PL" sz="1800" b="0" i="0" u="none" strike="noStrike" baseline="0" dirty="0">
                <a:latin typeface="Calibri" panose="020F0502020204030204" pitchFamily="34" charset="0"/>
              </a:rPr>
              <a:t>. Specjalistyczne usługi opiekuńcze, o których mowa muszą być wykonane zgodnie                             z zaleceniami lekarza lub specjalisty z zakresu rehabilitacji ruchowej albo fizjoterapii. Przed przyznaniem specjalistycznych usług opiekuńczych organ pomocy społecznej powinien ustalić przede wszystkim, czy strona nie może zostać objęta zakresem tych usług w ramach systemu świadczeń opieki zdrowotnej. To przede wszystkim ten system odpowiada za leczenie i rehabilitację. Organ pomocy społecznej może przyznać świadczenie obejmujące usprawnianie zaburzonych funkcji organizmu, jako rodzaj specjalistycznych usług opiekuńczych i realizować je zgodnie z zaleceniami lekarza lub innego specjalisty, o ile ustali, że taki rodzaj wsparcia nie może być przyznany w ramach innego systemu świadczeń.</a:t>
            </a: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84440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7BF4059-8C1C-DD5A-1EDD-55C6288D1A49}"/>
              </a:ext>
            </a:extLst>
          </p:cNvPr>
          <p:cNvSpPr>
            <a:spLocks noGrp="1"/>
          </p:cNvSpPr>
          <p:nvPr>
            <p:ph type="title"/>
          </p:nvPr>
        </p:nvSpPr>
        <p:spPr>
          <a:xfrm>
            <a:off x="606490" y="609600"/>
            <a:ext cx="8667512" cy="207038"/>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4C33B8DF-4F44-267F-7E7D-5A7C679BC047}"/>
              </a:ext>
            </a:extLst>
          </p:cNvPr>
          <p:cNvSpPr>
            <a:spLocks noGrp="1"/>
          </p:cNvSpPr>
          <p:nvPr>
            <p:ph idx="1"/>
          </p:nvPr>
        </p:nvSpPr>
        <p:spPr>
          <a:xfrm>
            <a:off x="699796" y="1045029"/>
            <a:ext cx="8574206" cy="4996333"/>
          </a:xfrm>
        </p:spPr>
        <p:txBody>
          <a:bodyPr>
            <a:normAutofit/>
          </a:bodyPr>
          <a:lstStyle/>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przyznanie specjalistycznych usług opiekuńczych z zaburzeniami psychicznymi osobie nieuprawnionej,</a:t>
            </a: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nierzetelne prowadzenie dokumentacji dotyczącej realizacji zadania z zakresu administracji rządowej związanego z organizowaniem i świadczeniem specjalistycznych usług opiekuńczych w miejscu zamieszkania dla osób z zaburzeniami psychicznymi,</a:t>
            </a:r>
          </a:p>
          <a:p>
            <a:pPr marL="0" indent="0" algn="just">
              <a:buNone/>
            </a:pPr>
            <a:r>
              <a:rPr lang="pl-PL" sz="1800" b="0" i="0" u="none" strike="noStrike" baseline="0" dirty="0">
                <a:latin typeface="Calibri" panose="020F0502020204030204" pitchFamily="34" charset="0"/>
                <a:cs typeface="Calibri" panose="020F0502020204030204" pitchFamily="34" charset="0"/>
              </a:rPr>
              <a:t>Zgodnie z Zarządzeniem nr 21 Wojewody Warmińsko-Mazurskiego z dnia 19 stycznia 2024 roku w sprawie stosowania wytycznych dotyczących zasad i sposobu realizacji zadania                     z zakresu administracji rządowej związanego z organizowaniem i świadczeniem specjalistycznych usług opiekuńczych w miejscu zamieszkania dla osób z zaburzeniami psychicznymi w województwie warmińsko-mazurskim </a:t>
            </a:r>
            <a:r>
              <a:rPr lang="pl-PL" dirty="0">
                <a:latin typeface="Calibri" panose="020F0502020204030204" pitchFamily="34" charset="0"/>
                <a:cs typeface="Calibri" panose="020F0502020204030204" pitchFamily="34" charset="0"/>
              </a:rPr>
              <a:t>zawiera informację co powinna zawierać </a:t>
            </a:r>
            <a:r>
              <a:rPr lang="pl-PL" sz="1800" b="0" i="0" u="none" strike="noStrike" baseline="0" dirty="0">
                <a:latin typeface="Calibri" panose="020F0502020204030204" pitchFamily="34" charset="0"/>
                <a:cs typeface="Calibri" panose="020F0502020204030204" pitchFamily="34" charset="0"/>
              </a:rPr>
              <a:t>dokumentacja tworzona w trakcie realizacji usług</a:t>
            </a: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50504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30083E7-0659-B8B4-0930-3A9FBB2F7DA0}"/>
              </a:ext>
            </a:extLst>
          </p:cNvPr>
          <p:cNvSpPr>
            <a:spLocks noGrp="1"/>
          </p:cNvSpPr>
          <p:nvPr>
            <p:ph type="title"/>
          </p:nvPr>
        </p:nvSpPr>
        <p:spPr>
          <a:xfrm>
            <a:off x="755780" y="609600"/>
            <a:ext cx="8518222" cy="584718"/>
          </a:xfrm>
        </p:spPr>
        <p:txBody>
          <a:bodyPr>
            <a:normAutofit/>
          </a:bodyPr>
          <a:lstStyle/>
          <a:p>
            <a:pPr marL="285750" indent="-285750">
              <a:buFont typeface="Wingdings" panose="05000000000000000000" pitchFamily="2" charset="2"/>
              <a:buChar char="§"/>
            </a:pPr>
            <a:r>
              <a:rPr lang="pl-PL" sz="1800" b="1" u="sng" dirty="0">
                <a:solidFill>
                  <a:schemeClr val="tx1"/>
                </a:solidFill>
                <a:latin typeface="Calibri" panose="020F0502020204030204" pitchFamily="34" charset="0"/>
                <a:cs typeface="Calibri" panose="020F0502020204030204" pitchFamily="34" charset="0"/>
              </a:rPr>
              <a:t>Kierowanie do ŚDS</a:t>
            </a:r>
          </a:p>
        </p:txBody>
      </p:sp>
      <p:sp>
        <p:nvSpPr>
          <p:cNvPr id="3" name="Symbol zastępczy zawartości 2">
            <a:extLst>
              <a:ext uri="{FF2B5EF4-FFF2-40B4-BE49-F238E27FC236}">
                <a16:creationId xmlns:a16="http://schemas.microsoft.com/office/drawing/2014/main" id="{EDDDD6D9-F427-18F9-CC08-C8C3348360AA}"/>
              </a:ext>
            </a:extLst>
          </p:cNvPr>
          <p:cNvSpPr>
            <a:spLocks noGrp="1"/>
          </p:cNvSpPr>
          <p:nvPr>
            <p:ph idx="1"/>
          </p:nvPr>
        </p:nvSpPr>
        <p:spPr>
          <a:xfrm>
            <a:off x="653143" y="1119673"/>
            <a:ext cx="8620859" cy="4921689"/>
          </a:xfrm>
        </p:spPr>
        <p:txBody>
          <a:bodyPr/>
          <a:lstStyle/>
          <a:p>
            <a:pPr algn="just">
              <a:buFont typeface="Wingdings" panose="05000000000000000000" pitchFamily="2" charset="2"/>
              <a:buChar char="ü"/>
            </a:pPr>
            <a:r>
              <a:rPr lang="pl-PL" dirty="0">
                <a:latin typeface="Calibri-Light,Bold"/>
              </a:rPr>
              <a:t>brak</a:t>
            </a:r>
            <a:r>
              <a:rPr lang="pl-PL" sz="1800" i="0" u="none" strike="noStrike" baseline="0" dirty="0">
                <a:latin typeface="Calibri-Light,Bold"/>
              </a:rPr>
              <a:t> zaświadczenia lekarza psychiatry lub neurologa o występujących zaburzeniach psychicznych</a:t>
            </a:r>
          </a:p>
          <a:p>
            <a:pPr marL="0" indent="0" algn="just">
              <a:buNone/>
            </a:pPr>
            <a:r>
              <a:rPr lang="pl-PL" sz="1800" b="0" i="0" u="none" strike="noStrike" baseline="0" dirty="0">
                <a:latin typeface="Calibri-Light"/>
              </a:rPr>
              <a:t>Zgodnie z §7 ust. 1 rozporządzenia w sprawie środowiskowych domów samopomocy </a:t>
            </a:r>
            <a:r>
              <a:rPr lang="pl-PL" sz="1800" b="0" i="1" u="none" strike="noStrike" baseline="0" dirty="0">
                <a:latin typeface="Calibri-LightItalic"/>
              </a:rPr>
              <a:t>Wniosek o skierowanie do domu (…) składa się (…), dołączając zaświadczenie lekarskie, wydane przez lekarza psychiatrę lub lekarza neurologa, o występujących zaburzeniach psychicznych (…).</a:t>
            </a:r>
          </a:p>
          <a:p>
            <a:pPr algn="just">
              <a:buFont typeface="Wingdings" panose="05000000000000000000" pitchFamily="2" charset="2"/>
              <a:buChar char="§"/>
            </a:pPr>
            <a:r>
              <a:rPr lang="pl-PL" b="1" u="sng" dirty="0">
                <a:latin typeface="Calibri" panose="020F0502020204030204" pitchFamily="34" charset="0"/>
                <a:cs typeface="Calibri" panose="020F0502020204030204" pitchFamily="34" charset="0"/>
              </a:rPr>
              <a:t>Sprawienie pogrzebu</a:t>
            </a:r>
          </a:p>
          <a:p>
            <a:pPr algn="just">
              <a:buFont typeface="Wingdings" panose="05000000000000000000" pitchFamily="2" charset="2"/>
              <a:buChar char="ü"/>
            </a:pPr>
            <a:r>
              <a:rPr lang="pl-PL" sz="1800" i="0" u="none" strike="noStrike" baseline="0" dirty="0">
                <a:latin typeface="Calibri" panose="020F0502020204030204" pitchFamily="34" charset="0"/>
                <a:cs typeface="Calibri" panose="020F0502020204030204" pitchFamily="34" charset="0"/>
              </a:rPr>
              <a:t>wydanie decyzji administracyjnej przyznającej pomoc w postaci sprawienia pogrzebu</a:t>
            </a:r>
          </a:p>
          <a:p>
            <a:pPr marL="0" indent="0" algn="just">
              <a:buNone/>
            </a:pPr>
            <a:r>
              <a:rPr lang="pl-PL" sz="1800" i="0" u="none" strike="noStrike" baseline="0" dirty="0">
                <a:latin typeface="Calibri" panose="020F0502020204030204" pitchFamily="34" charset="0"/>
                <a:cs typeface="Calibri" panose="020F0502020204030204" pitchFamily="34" charset="0"/>
              </a:rPr>
              <a:t>nieżyjącej osobie.</a:t>
            </a:r>
          </a:p>
          <a:p>
            <a:pPr marL="0" indent="0" algn="just">
              <a:buNone/>
            </a:pPr>
            <a:r>
              <a:rPr lang="pl-PL" sz="1800" b="0" i="0" u="none" strike="noStrike" baseline="0" dirty="0">
                <a:latin typeface="Calibri" panose="020F0502020204030204" pitchFamily="34" charset="0"/>
                <a:cs typeface="Calibri" panose="020F0502020204030204" pitchFamily="34" charset="0"/>
              </a:rPr>
              <a:t>Do zadań własnym gminy o charakterze obowiązkowym należy sprawienie pogrzebu. Zgodnie z art. 36 </a:t>
            </a:r>
            <a:r>
              <a:rPr lang="pl-PL" sz="1800" b="0" i="0" u="none" strike="noStrike" baseline="0" dirty="0" err="1">
                <a:latin typeface="Calibri" panose="020F0502020204030204" pitchFamily="34" charset="0"/>
                <a:cs typeface="Calibri" panose="020F0502020204030204" pitchFamily="34" charset="0"/>
              </a:rPr>
              <a:t>u.p.s</a:t>
            </a:r>
            <a:r>
              <a:rPr lang="pl-PL" sz="1800" b="0" i="0" u="none" strike="noStrike" baseline="0" dirty="0">
                <a:latin typeface="Calibri" panose="020F0502020204030204" pitchFamily="34" charset="0"/>
                <a:cs typeface="Calibri" panose="020F0502020204030204" pitchFamily="34" charset="0"/>
              </a:rPr>
              <a:t>. sprawienie pogrzebu jest świadczeniem niepieniężnym. Art. 106 ust. 2 ustawy stanowi, iż udzielenie świadczeń w postaci (…) sprawienia pogrzebu, (...) nie wymaga wydania decyzji administracyjnej. </a:t>
            </a:r>
          </a:p>
          <a:p>
            <a:pPr marL="0" indent="0" algn="l">
              <a:buNone/>
            </a:pPr>
            <a:endParaRPr lang="pl-PL" dirty="0"/>
          </a:p>
        </p:txBody>
      </p:sp>
    </p:spTree>
    <p:extLst>
      <p:ext uri="{BB962C8B-B14F-4D97-AF65-F5344CB8AC3E}">
        <p14:creationId xmlns:p14="http://schemas.microsoft.com/office/powerpoint/2010/main" val="18755333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AAC295C-F113-01A6-76F7-4499DEEEDE38}"/>
              </a:ext>
            </a:extLst>
          </p:cNvPr>
          <p:cNvSpPr>
            <a:spLocks noGrp="1"/>
          </p:cNvSpPr>
          <p:nvPr>
            <p:ph type="title"/>
          </p:nvPr>
        </p:nvSpPr>
        <p:spPr/>
        <p:txBody>
          <a:bodyPr>
            <a:normAutofit/>
          </a:bodyPr>
          <a:lstStyle/>
          <a:p>
            <a:pPr marL="285750" indent="-285750">
              <a:buFont typeface="Wingdings" panose="05000000000000000000" pitchFamily="2" charset="2"/>
              <a:buChar char="§"/>
            </a:pPr>
            <a:r>
              <a:rPr lang="pl-PL" sz="1800" b="1" dirty="0">
                <a:solidFill>
                  <a:schemeClr val="tx1"/>
                </a:solidFill>
                <a:latin typeface="Calibri" panose="020F0502020204030204" pitchFamily="34" charset="0"/>
                <a:cs typeface="Calibri" panose="020F0502020204030204" pitchFamily="34" charset="0"/>
              </a:rPr>
              <a:t>kierowanie do Rodzinnego Domu Pomocy</a:t>
            </a:r>
            <a:endParaRPr lang="pl-PL" sz="1800" dirty="0"/>
          </a:p>
        </p:txBody>
      </p:sp>
      <p:sp>
        <p:nvSpPr>
          <p:cNvPr id="3" name="Symbol zastępczy zawartości 2">
            <a:extLst>
              <a:ext uri="{FF2B5EF4-FFF2-40B4-BE49-F238E27FC236}">
                <a16:creationId xmlns:a16="http://schemas.microsoft.com/office/drawing/2014/main" id="{2DFAF72A-4F97-57CA-9385-AE3D1DD45F74}"/>
              </a:ext>
            </a:extLst>
          </p:cNvPr>
          <p:cNvSpPr>
            <a:spLocks noGrp="1"/>
          </p:cNvSpPr>
          <p:nvPr>
            <p:ph idx="1"/>
          </p:nvPr>
        </p:nvSpPr>
        <p:spPr>
          <a:xfrm>
            <a:off x="677334" y="1278295"/>
            <a:ext cx="8596668" cy="4763068"/>
          </a:xfrm>
        </p:spPr>
        <p:txBody>
          <a:bodyPr/>
          <a:lstStyle/>
          <a:p>
            <a:pPr algn="just">
              <a:buFont typeface="Wingdings" panose="05000000000000000000" pitchFamily="2" charset="2"/>
              <a:buChar char="ü"/>
            </a:pPr>
            <a:r>
              <a:rPr lang="pl-PL" sz="1800" i="0" u="none" strike="noStrike" baseline="0" dirty="0">
                <a:latin typeface="Calibri-Light,Bold"/>
              </a:rPr>
              <a:t>orzekanie dwiema odrębnymi decyzjami o skierowaniu strony do rodzinnego domu pomocy i o ustaleniu odpłatności za pobyt w rodzinnym domu pomocy</a:t>
            </a:r>
          </a:p>
          <a:p>
            <a:pPr marL="0" indent="0" algn="just">
              <a:buNone/>
            </a:pPr>
            <a:r>
              <a:rPr lang="pl-PL" sz="1800" b="0" i="0" u="none" strike="noStrike" baseline="0" dirty="0">
                <a:latin typeface="Calibri-Light"/>
              </a:rPr>
              <a:t>Zgodnie z § 7 ust.4 Rozporządzenia Ministra Rodziny, Pracy i Polityki Społecznej z dnia 27 lipca 2024 r. w sprawie rodzinnych domów pomocy wysokość miesięcznej opłaty z tytułu pobytu w rodzinnym domu pomocy określa się w decyzji, o której mowa w § 6 ust.2. Powyższy ustęp stanowi, że decyzję w sprawie skierowania do rodzinnego domu pomocy wydaje kierownik ośrodka pomocy społecznej (…).</a:t>
            </a:r>
            <a:endParaRPr lang="pl-PL" dirty="0"/>
          </a:p>
          <a:p>
            <a:endParaRPr lang="pl-PL" dirty="0"/>
          </a:p>
        </p:txBody>
      </p:sp>
    </p:spTree>
    <p:extLst>
      <p:ext uri="{BB962C8B-B14F-4D97-AF65-F5344CB8AC3E}">
        <p14:creationId xmlns:p14="http://schemas.microsoft.com/office/powerpoint/2010/main" val="2624911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831A07E-588C-8E0E-3279-638AB35506D9}"/>
              </a:ext>
            </a:extLst>
          </p:cNvPr>
          <p:cNvSpPr>
            <a:spLocks noGrp="1"/>
          </p:cNvSpPr>
          <p:nvPr>
            <p:ph type="title"/>
          </p:nvPr>
        </p:nvSpPr>
        <p:spPr>
          <a:xfrm>
            <a:off x="677334" y="609600"/>
            <a:ext cx="8596668" cy="566057"/>
          </a:xfrm>
        </p:spPr>
        <p:txBody>
          <a:bodyPr>
            <a:normAutofit/>
          </a:bodyPr>
          <a:lstStyle/>
          <a:p>
            <a:pPr marL="285750" indent="-285750">
              <a:buFont typeface="Wingdings" panose="05000000000000000000" pitchFamily="2" charset="2"/>
              <a:buChar char="§"/>
            </a:pPr>
            <a:r>
              <a:rPr lang="pl-PL" sz="1800" b="1" u="sng" dirty="0">
                <a:solidFill>
                  <a:schemeClr val="tx1"/>
                </a:solidFill>
                <a:latin typeface="Calibri" panose="020F0502020204030204" pitchFamily="34" charset="0"/>
                <a:cs typeface="Calibri" panose="020F0502020204030204" pitchFamily="34" charset="0"/>
              </a:rPr>
              <a:t>kierowanie do Domu Pomocy Społecznej i ustalanie odpłatności </a:t>
            </a:r>
          </a:p>
        </p:txBody>
      </p:sp>
      <p:sp>
        <p:nvSpPr>
          <p:cNvPr id="3" name="Symbol zastępczy zawartości 2">
            <a:extLst>
              <a:ext uri="{FF2B5EF4-FFF2-40B4-BE49-F238E27FC236}">
                <a16:creationId xmlns:a16="http://schemas.microsoft.com/office/drawing/2014/main" id="{7006DAC4-EBEE-C9A5-0D2D-9B28635EBE14}"/>
              </a:ext>
            </a:extLst>
          </p:cNvPr>
          <p:cNvSpPr>
            <a:spLocks noGrp="1"/>
          </p:cNvSpPr>
          <p:nvPr>
            <p:ph idx="1"/>
          </p:nvPr>
        </p:nvSpPr>
        <p:spPr>
          <a:xfrm>
            <a:off x="597159" y="1250303"/>
            <a:ext cx="8676843" cy="4791060"/>
          </a:xfrm>
        </p:spPr>
        <p:txBody>
          <a:bodyPr>
            <a:normAutofit/>
          </a:bodyPr>
          <a:lstStyle/>
          <a:p>
            <a:pPr algn="l">
              <a:buFont typeface="Wingdings" panose="05000000000000000000" pitchFamily="2" charset="2"/>
              <a:buChar char="ü"/>
            </a:pPr>
            <a:r>
              <a:rPr lang="pl-PL" dirty="0">
                <a:latin typeface="Calibri-Light,Bold"/>
              </a:rPr>
              <a:t>ustalenie</a:t>
            </a:r>
            <a:r>
              <a:rPr lang="pl-PL" sz="1800" i="0" u="none" strike="noStrike" baseline="0" dirty="0">
                <a:latin typeface="Calibri-Light,Bold"/>
              </a:rPr>
              <a:t> w decyzji ustalającej odpłatność za pobyt mieszkańca w domu pomocy opłaty dla gminy i zstępnych</a:t>
            </a:r>
          </a:p>
          <a:p>
            <a:pPr marL="0" indent="0" algn="just">
              <a:buNone/>
            </a:pPr>
            <a:r>
              <a:rPr lang="pl-PL" sz="1800" b="0" i="0" u="none" strike="noStrike" baseline="0" dirty="0">
                <a:latin typeface="Calibri" panose="020F0502020204030204" pitchFamily="34" charset="0"/>
                <a:cs typeface="Calibri" panose="020F0502020204030204" pitchFamily="34" charset="0"/>
              </a:rPr>
              <a:t>Decyzje w sprawie odpłatności za pobyt w DPS wydawane są na podstawie art. 59 </a:t>
            </a:r>
            <a:r>
              <a:rPr lang="pl-PL" sz="1800" b="0" i="0" u="none" strike="noStrike" baseline="0" dirty="0" err="1">
                <a:latin typeface="Calibri" panose="020F0502020204030204" pitchFamily="34" charset="0"/>
                <a:cs typeface="Calibri" panose="020F0502020204030204" pitchFamily="34" charset="0"/>
              </a:rPr>
              <a:t>u.p.s</a:t>
            </a:r>
            <a:r>
              <a:rPr lang="pl-PL" sz="1800" b="0" i="0" u="none" strike="noStrike" baseline="0" dirty="0">
                <a:latin typeface="Calibri" panose="020F0502020204030204" pitchFamily="34" charset="0"/>
                <a:cs typeface="Calibri" panose="020F0502020204030204" pitchFamily="34" charset="0"/>
              </a:rPr>
              <a:t>. Uzasadnienie nowelizacji przepisów ustawy o pomocy społecznej dotyczących ustalenia opłaty mieszkańca za jego pobyt w DPS zostało opublikowane w druku sejmowym Sejmu RP VIII kadencji nr 3524. Z treści uzasadnienia wynika, że: „Zmiany dotyczące art. 59 ustawy                     o pomocy społecznej (art. 1 pkt 6 projektu) mają charakter porządkujący i wynikają                             z potrzeby ujednolicenia praktyki występującej w różnych ośrodkach pomocy społecznej                      w zakresie wydawania decyzji o odpłatności za pobyt w domu pomocy społecznej (…) Stroną decyzji o odpłatności powinien być, co do zasady, jedynie mieszkaniec domu (…)”. Wobec powyższego w decyzji administracyjnej powinna być określona jedynie kwota opłaty ponoszonej przez mieszkańca, a nie przez gminę.</a:t>
            </a:r>
          </a:p>
        </p:txBody>
      </p:sp>
    </p:spTree>
    <p:extLst>
      <p:ext uri="{BB962C8B-B14F-4D97-AF65-F5344CB8AC3E}">
        <p14:creationId xmlns:p14="http://schemas.microsoft.com/office/powerpoint/2010/main" val="28864432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28E8563-EC9B-8110-49E1-CCB08AF6EFC8}"/>
              </a:ext>
            </a:extLst>
          </p:cNvPr>
          <p:cNvSpPr>
            <a:spLocks noGrp="1"/>
          </p:cNvSpPr>
          <p:nvPr>
            <p:ph type="title"/>
          </p:nvPr>
        </p:nvSpPr>
        <p:spPr/>
        <p:txBody>
          <a:bodyPr/>
          <a:lstStyle/>
          <a:p>
            <a:r>
              <a:rPr lang="pl-PL" dirty="0"/>
              <a:t>Dziękuje za uwagę. </a:t>
            </a:r>
          </a:p>
        </p:txBody>
      </p:sp>
      <p:sp>
        <p:nvSpPr>
          <p:cNvPr id="3" name="Symbol zastępczy tekstu 2">
            <a:extLst>
              <a:ext uri="{FF2B5EF4-FFF2-40B4-BE49-F238E27FC236}">
                <a16:creationId xmlns:a16="http://schemas.microsoft.com/office/drawing/2014/main" id="{D0F47408-9410-FE37-1F90-01176C50D1B5}"/>
              </a:ext>
            </a:extLst>
          </p:cNvPr>
          <p:cNvSpPr>
            <a:spLocks noGrp="1"/>
          </p:cNvSpPr>
          <p:nvPr>
            <p:ph type="body" idx="1"/>
          </p:nvPr>
        </p:nvSpPr>
        <p:spPr/>
        <p:txBody>
          <a:bodyPr/>
          <a:lstStyle/>
          <a:p>
            <a:r>
              <a:rPr lang="pl-PL" dirty="0"/>
              <a:t>Joanna Ołoszewska</a:t>
            </a:r>
          </a:p>
          <a:p>
            <a:r>
              <a:rPr lang="pl-PL" dirty="0"/>
              <a:t>Kierownik Oddziału Spraw Społecznych</a:t>
            </a:r>
          </a:p>
          <a:p>
            <a:r>
              <a:rPr lang="pl-PL" dirty="0"/>
              <a:t>Wydział Polityki Społecznej </a:t>
            </a:r>
          </a:p>
          <a:p>
            <a:r>
              <a:rPr lang="pl-PL" dirty="0"/>
              <a:t>Warmińsko – Mazurski Urząd Wojewódzki w Olsztynie</a:t>
            </a:r>
          </a:p>
        </p:txBody>
      </p:sp>
    </p:spTree>
    <p:extLst>
      <p:ext uri="{BB962C8B-B14F-4D97-AF65-F5344CB8AC3E}">
        <p14:creationId xmlns:p14="http://schemas.microsoft.com/office/powerpoint/2010/main" val="1345051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CDB1080-E881-F5A3-30CC-BCFD06FC9E02}"/>
              </a:ext>
            </a:extLst>
          </p:cNvPr>
          <p:cNvSpPr>
            <a:spLocks noGrp="1"/>
          </p:cNvSpPr>
          <p:nvPr>
            <p:ph type="title"/>
          </p:nvPr>
        </p:nvSpPr>
        <p:spPr>
          <a:xfrm>
            <a:off x="774440" y="609600"/>
            <a:ext cx="8499561" cy="304800"/>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F5CB4890-9565-FEC1-3E61-8A484762F8BC}"/>
              </a:ext>
            </a:extLst>
          </p:cNvPr>
          <p:cNvSpPr>
            <a:spLocks noGrp="1"/>
          </p:cNvSpPr>
          <p:nvPr>
            <p:ph idx="1"/>
          </p:nvPr>
        </p:nvSpPr>
        <p:spPr>
          <a:xfrm>
            <a:off x="699796" y="1660849"/>
            <a:ext cx="8574206" cy="4380513"/>
          </a:xfrm>
        </p:spPr>
        <p:txBody>
          <a:bodyPr/>
          <a:lstStyle/>
          <a:p>
            <a:pPr algn="just">
              <a:buFont typeface="Wingdings" panose="05000000000000000000" pitchFamily="2" charset="2"/>
              <a:buChar char="Ø"/>
            </a:pPr>
            <a:r>
              <a:rPr lang="pl-PL" sz="1800" b="1" i="0" u="none" strike="noStrike" dirty="0">
                <a:solidFill>
                  <a:srgbClr val="000000"/>
                </a:solidFill>
                <a:latin typeface="Calibri" panose="020F0502020204030204" pitchFamily="34" charset="0"/>
                <a:cs typeface="Calibri" panose="020F0502020204030204" pitchFamily="34" charset="0"/>
              </a:rPr>
              <a:t>brak podjęcia przez Radę Miejską uchwały w sprawie szczegółowych</a:t>
            </a:r>
            <a:r>
              <a:rPr lang="pl-PL" b="1" dirty="0">
                <a:solidFill>
                  <a:srgbClr val="FFFFFF"/>
                </a:solidFill>
                <a:latin typeface="Calibri" panose="020F0502020204030204" pitchFamily="34" charset="0"/>
                <a:cs typeface="Calibri" panose="020F0502020204030204" pitchFamily="34" charset="0"/>
              </a:rPr>
              <a:t> </a:t>
            </a:r>
            <a:r>
              <a:rPr lang="pl-PL" sz="1800" b="1" i="0" u="none" strike="noStrike" baseline="0" dirty="0">
                <a:solidFill>
                  <a:srgbClr val="000000"/>
                </a:solidFill>
                <a:latin typeface="Calibri" panose="020F0502020204030204" pitchFamily="34" charset="0"/>
                <a:cs typeface="Calibri" panose="020F0502020204030204" pitchFamily="34" charset="0"/>
              </a:rPr>
              <a:t>zasad ponoszenia odpłatności za pobyt w ośrodkach </a:t>
            </a:r>
            <a:r>
              <a:rPr lang="pl-PL" b="1" dirty="0">
                <a:solidFill>
                  <a:srgbClr val="FFFFFF"/>
                </a:solidFill>
                <a:latin typeface="Calibri" panose="020F0502020204030204" pitchFamily="34" charset="0"/>
                <a:cs typeface="Calibri" panose="020F0502020204030204" pitchFamily="34" charset="0"/>
              </a:rPr>
              <a:t> </a:t>
            </a:r>
            <a:r>
              <a:rPr lang="pl-PL" sz="1800" b="1" i="0" u="none" strike="noStrike" baseline="0" dirty="0">
                <a:solidFill>
                  <a:srgbClr val="000000"/>
                </a:solidFill>
                <a:latin typeface="Calibri" panose="020F0502020204030204" pitchFamily="34" charset="0"/>
                <a:cs typeface="Calibri" panose="020F0502020204030204" pitchFamily="34" charset="0"/>
              </a:rPr>
              <a:t>wsparcia i mieszkaniach treningowych lub wspomaganych </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L="0" marR="0" indent="0" algn="just" rtl="0">
              <a:buNone/>
            </a:pPr>
            <a:r>
              <a:rPr lang="pl-PL" b="0" i="0" u="none" strike="noStrike" baseline="0" dirty="0">
                <a:solidFill>
                  <a:srgbClr val="000000"/>
                </a:solidFill>
                <a:latin typeface="Calibri" panose="020F0502020204030204" pitchFamily="34" charset="0"/>
                <a:cs typeface="Calibri" panose="020F0502020204030204" pitchFamily="34" charset="0"/>
              </a:rPr>
              <a:t>Zgodnie z art. 97 ust. 5 ustawy, rada powiatu lub rada gminy w drodze uchwały, ustala                      w zakresie  zadań własnych, szczegółowe zasady ponoszenia odpłatności za pobyt w ośrodkach </a:t>
            </a:r>
            <a:r>
              <a:rPr lang="pl-PL" dirty="0">
                <a:solidFill>
                  <a:srgbClr val="FFFFFF"/>
                </a:solidFill>
                <a:latin typeface="Calibri" panose="020F0502020204030204" pitchFamily="34" charset="0"/>
                <a:cs typeface="Calibri" panose="020F0502020204030204" pitchFamily="34" charset="0"/>
              </a:rPr>
              <a:t> </a:t>
            </a:r>
            <a:r>
              <a:rPr lang="pl-PL" b="0" i="0" u="none" strike="noStrike" baseline="0" dirty="0">
                <a:solidFill>
                  <a:srgbClr val="000000"/>
                </a:solidFill>
                <a:latin typeface="Calibri" panose="020F0502020204030204" pitchFamily="34" charset="0"/>
                <a:cs typeface="Calibri" panose="020F0502020204030204" pitchFamily="34" charset="0"/>
              </a:rPr>
              <a:t>wsparcia i mieszkaniach treningowych lub wspomaganych </a:t>
            </a:r>
            <a:endParaRPr lang="pl-PL" b="0" i="0" u="none" strike="noStrike" baseline="0" dirty="0">
              <a:solidFill>
                <a:srgbClr val="FFFFFF"/>
              </a:solidFill>
              <a:latin typeface="Calibri" panose="020F0502020204030204" pitchFamily="34" charset="0"/>
              <a:cs typeface="Calibri" panose="020F0502020204030204" pitchFamily="34" charset="0"/>
            </a:endParaRPr>
          </a:p>
          <a:p>
            <a:pPr marR="0" algn="just" rtl="0">
              <a:buFont typeface="Wingdings" panose="05000000000000000000" pitchFamily="2" charset="2"/>
              <a:buChar char="Ø"/>
            </a:pPr>
            <a:r>
              <a:rPr lang="pl-PL" sz="1800" b="1" i="0" u="none" strike="noStrike" dirty="0">
                <a:solidFill>
                  <a:srgbClr val="000000"/>
                </a:solidFill>
                <a:latin typeface="Calibri" panose="020F0502020204030204" pitchFamily="34" charset="0"/>
                <a:cs typeface="Calibri" panose="020F0502020204030204" pitchFamily="34" charset="0"/>
              </a:rPr>
              <a:t>brak realizacji zadania własnego gminy, w zakresie prowadzenia </a:t>
            </a:r>
            <a:r>
              <a:rPr lang="pl-PL" sz="1800" b="1" i="0" u="none" strike="noStrike" baseline="0" dirty="0">
                <a:solidFill>
                  <a:srgbClr val="000000"/>
                </a:solidFill>
                <a:latin typeface="Calibri" panose="020F0502020204030204" pitchFamily="34" charset="0"/>
                <a:cs typeface="Calibri" panose="020F0502020204030204" pitchFamily="34" charset="0"/>
              </a:rPr>
              <a:t>i zapewnienia miejsc w mieszkaniach treningowych lub wspomaganych </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L="0" marR="0" indent="0" algn="just" rtl="0">
              <a:buNone/>
            </a:pPr>
            <a:r>
              <a:rPr lang="pl-PL" sz="1800" b="0" i="0" u="none" strike="noStrike" dirty="0">
                <a:solidFill>
                  <a:srgbClr val="000000"/>
                </a:solidFill>
                <a:latin typeface="Calibri" panose="020F0502020204030204" pitchFamily="34" charset="0"/>
                <a:cs typeface="Calibri" panose="020F0502020204030204" pitchFamily="34" charset="0"/>
              </a:rPr>
              <a:t>Zgodnie z art. 17 ust. 1 pkt 12, do </a:t>
            </a:r>
            <a:r>
              <a:rPr lang="pl-PL" sz="1800" b="0" i="0" u="sng" strike="noStrike" dirty="0">
                <a:solidFill>
                  <a:srgbClr val="000000"/>
                </a:solidFill>
                <a:latin typeface="Calibri" panose="020F0502020204030204" pitchFamily="34" charset="0"/>
                <a:cs typeface="Calibri" panose="020F0502020204030204" pitchFamily="34" charset="0"/>
              </a:rPr>
              <a:t>zadań własnych gminy o charakterze</a:t>
            </a:r>
            <a:r>
              <a:rPr lang="pl-PL" sz="1800" b="0" i="0" u="sng" strike="noStrike" baseline="0" dirty="0">
                <a:solidFill>
                  <a:srgbClr val="000000"/>
                </a:solidFill>
                <a:latin typeface="Calibri" panose="020F0502020204030204" pitchFamily="34" charset="0"/>
                <a:cs typeface="Calibri" panose="020F0502020204030204" pitchFamily="34" charset="0"/>
              </a:rPr>
              <a:t> obowiązkowym</a:t>
            </a:r>
            <a:r>
              <a:rPr lang="pl-PL" sz="1800" b="0" i="0" u="none" strike="noStrike" baseline="0" dirty="0">
                <a:solidFill>
                  <a:srgbClr val="000000"/>
                </a:solidFill>
                <a:latin typeface="Calibri" panose="020F0502020204030204" pitchFamily="34" charset="0"/>
                <a:cs typeface="Calibri" panose="020F0502020204030204" pitchFamily="34" charset="0"/>
              </a:rPr>
              <a:t> należy p</a:t>
            </a:r>
            <a:r>
              <a:rPr lang="pl-PL" sz="1800" b="0" i="0" u="none" strike="noStrike" dirty="0">
                <a:solidFill>
                  <a:srgbClr val="000000"/>
                </a:solidFill>
                <a:latin typeface="Calibri" panose="020F0502020204030204" pitchFamily="34" charset="0"/>
                <a:cs typeface="Calibri" panose="020F0502020204030204" pitchFamily="34" charset="0"/>
              </a:rPr>
              <a:t>owadzenie i zapewnienie miejsc </a:t>
            </a:r>
            <a:r>
              <a:rPr lang="pl-PL" sz="1800" b="0" i="0" u="none" strike="noStrike" baseline="0" dirty="0">
                <a:solidFill>
                  <a:srgbClr val="000000"/>
                </a:solidFill>
                <a:latin typeface="Calibri" panose="020F0502020204030204" pitchFamily="34" charset="0"/>
                <a:cs typeface="Calibri" panose="020F0502020204030204" pitchFamily="34" charset="0"/>
              </a:rPr>
              <a:t>w mieszkaniach </a:t>
            </a:r>
            <a:r>
              <a:rPr lang="pl-PL" b="0" i="0" u="none" strike="noStrike" baseline="0" dirty="0">
                <a:solidFill>
                  <a:srgbClr val="000000"/>
                </a:solidFill>
                <a:latin typeface="Calibri" panose="020F0502020204030204" pitchFamily="34" charset="0"/>
                <a:cs typeface="Calibri" panose="020F0502020204030204" pitchFamily="34" charset="0"/>
              </a:rPr>
              <a:t>treningowych lub wspomaganych</a:t>
            </a:r>
            <a:r>
              <a:rPr lang="pl-PL" sz="1800" b="0" i="0" u="none" strike="noStrike" baseline="0" dirty="0">
                <a:solidFill>
                  <a:srgbClr val="000000"/>
                </a:solidFill>
                <a:latin typeface="Calibri" panose="020F0502020204030204" pitchFamily="34" charset="0"/>
                <a:cs typeface="Calibri" panose="020F0502020204030204" pitchFamily="34" charset="0"/>
              </a:rPr>
              <a:t>.</a:t>
            </a:r>
            <a:endParaRPr lang="pl-PL" sz="1800" b="0" i="0" u="none" strike="noStrike" baseline="0" dirty="0">
              <a:solidFill>
                <a:srgbClr val="FFFFFF"/>
              </a:solidFill>
              <a:latin typeface="Calibri" panose="020F0502020204030204" pitchFamily="34" charset="0"/>
              <a:cs typeface="Calibri" panose="020F0502020204030204" pitchFamily="34" charset="0"/>
            </a:endParaRPr>
          </a:p>
          <a:p>
            <a:pPr marL="0" marR="0" indent="0" algn="l" rtl="0">
              <a:buNone/>
            </a:pPr>
            <a:endParaRPr lang="pl-PL" sz="1800" b="0" i="0" u="none" strike="noStrike" baseline="0" dirty="0">
              <a:solidFill>
                <a:srgbClr val="FFFFFF"/>
              </a:solidFill>
              <a:latin typeface="Arial Unicode MS" panose="020B0604020202020204" pitchFamily="34" charset="-128"/>
            </a:endParaRPr>
          </a:p>
          <a:p>
            <a:endParaRPr lang="pl-PL" dirty="0"/>
          </a:p>
        </p:txBody>
      </p:sp>
    </p:spTree>
    <p:extLst>
      <p:ext uri="{BB962C8B-B14F-4D97-AF65-F5344CB8AC3E}">
        <p14:creationId xmlns:p14="http://schemas.microsoft.com/office/powerpoint/2010/main" val="3086657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872F57-8B06-3251-A2DE-A5EFFCED64F2}"/>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C1980F69-D778-0E81-2FE1-7743706FF1D3}"/>
              </a:ext>
            </a:extLst>
          </p:cNvPr>
          <p:cNvSpPr>
            <a:spLocks noGrp="1"/>
          </p:cNvSpPr>
          <p:nvPr>
            <p:ph idx="1"/>
          </p:nvPr>
        </p:nvSpPr>
        <p:spPr/>
        <p:txBody>
          <a:bodyPr>
            <a:normAutofit/>
          </a:bodyPr>
          <a:lstStyle/>
          <a:p>
            <a:pPr algn="just">
              <a:buFont typeface="Wingdings" panose="05000000000000000000" pitchFamily="2" charset="2"/>
              <a:buChar char="Ø"/>
            </a:pPr>
            <a:r>
              <a:rPr lang="pl-PL" sz="1800" b="0" i="0" u="none" strike="noStrike" baseline="0" dirty="0">
                <a:latin typeface="Calibri" panose="020F0502020204030204" pitchFamily="34" charset="0"/>
              </a:rPr>
              <a:t>Uchwały ustalające zasady ponoszenia odpłatności za pobyt w ośrodkach wsparcia                      i mieszkaniach chronionych nie zostały dostosowane do obowiązujących przepisów                         ( obowiązujące nazewnictwo)</a:t>
            </a:r>
          </a:p>
          <a:p>
            <a:pPr marL="0" indent="0" algn="just">
              <a:buNone/>
            </a:pPr>
            <a:r>
              <a:rPr lang="pl-PL" sz="1800" b="0" i="0" u="none" strike="noStrike" baseline="0" dirty="0">
                <a:latin typeface="Calibri" panose="020F0502020204030204" pitchFamily="34" charset="0"/>
              </a:rPr>
              <a:t>Zgodnie z art. 9 ust. 2 Ustawy z 28 lipca 2023 roku o zmianie ustawy o pomocy społecznej oraz niektórych innych ustaw (Dz. U. z 2023 roku poz. 1693) </a:t>
            </a:r>
            <a:r>
              <a:rPr lang="pl-PL" sz="1800" b="0" i="1" u="none" strike="noStrike" baseline="0" dirty="0">
                <a:latin typeface="Calibri-Italic"/>
              </a:rPr>
              <a:t>Podmioty prowadzące w dniu wejścia w życie niniejszej ustawy mieszkania chronione są obowiązane do przekształcenia tych mieszkań w mieszkania treningowe lub wspomagane w terminie 6 miesięcy od dnia wejścia w życie niniejszej ustawy. </a:t>
            </a:r>
          </a:p>
          <a:p>
            <a:pPr marL="0" indent="0" algn="just">
              <a:buNone/>
            </a:pPr>
            <a:r>
              <a:rPr lang="pl-PL" sz="1800" b="0" i="0" u="none" strike="noStrike" baseline="0" dirty="0">
                <a:latin typeface="Calibri" panose="020F0502020204030204" pitchFamily="34" charset="0"/>
              </a:rPr>
              <a:t>Biorąc pod uwagę powyższe przy realizacji powyższego zadania z pomocy społecznej, zasadnym jest podjęcie stosownej do obowiązujących przepisów prawa Uchwały                                       w sprawie mieszkań treningowych lub wspomaganych.</a:t>
            </a:r>
            <a:endParaRPr lang="pl-PL" dirty="0"/>
          </a:p>
        </p:txBody>
      </p:sp>
    </p:spTree>
    <p:extLst>
      <p:ext uri="{BB962C8B-B14F-4D97-AF65-F5344CB8AC3E}">
        <p14:creationId xmlns:p14="http://schemas.microsoft.com/office/powerpoint/2010/main" val="396161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5BD9662-00BC-2554-BCE1-FE6095C70892}"/>
              </a:ext>
            </a:extLst>
          </p:cNvPr>
          <p:cNvSpPr>
            <a:spLocks noGrp="1"/>
          </p:cNvSpPr>
          <p:nvPr>
            <p:ph type="title"/>
          </p:nvPr>
        </p:nvSpPr>
        <p:spPr>
          <a:xfrm>
            <a:off x="677334" y="609600"/>
            <a:ext cx="8596668" cy="207038"/>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3C3D0209-41ED-12A9-E9B0-FF6A69FE9379}"/>
              </a:ext>
            </a:extLst>
          </p:cNvPr>
          <p:cNvSpPr>
            <a:spLocks noGrp="1"/>
          </p:cNvSpPr>
          <p:nvPr>
            <p:ph idx="1"/>
          </p:nvPr>
        </p:nvSpPr>
        <p:spPr>
          <a:xfrm>
            <a:off x="677334" y="1548882"/>
            <a:ext cx="8596668" cy="4492480"/>
          </a:xfrm>
        </p:spPr>
        <p:txBody>
          <a:bodyPr>
            <a:normAutofit/>
          </a:bodyPr>
          <a:lstStyle/>
          <a:p>
            <a:pPr algn="just">
              <a:buFont typeface="Wingdings" panose="05000000000000000000" pitchFamily="2" charset="2"/>
              <a:buChar char="Ø"/>
            </a:pPr>
            <a:r>
              <a:rPr lang="pl-PL" sz="1800" b="1" i="0" u="none" strike="noStrike" dirty="0">
                <a:solidFill>
                  <a:srgbClr val="262626"/>
                </a:solidFill>
                <a:latin typeface="Calibri" panose="020F0502020204030204" pitchFamily="34" charset="0"/>
                <a:cs typeface="Calibri" panose="020F0502020204030204" pitchFamily="34" charset="0"/>
              </a:rPr>
              <a:t>brak realizacji zadania obowiązkowego gminy, w zakresie udzielenia schronienia (brak podpisania stosownych porozumień z innymi gminami lub wykupienia usługi</a:t>
            </a:r>
          </a:p>
          <a:p>
            <a:pPr marL="0" indent="0" algn="just">
              <a:buNone/>
            </a:pPr>
            <a:r>
              <a:rPr lang="pl-PL" sz="1800" b="0" i="0" u="none" strike="noStrike" dirty="0">
                <a:solidFill>
                  <a:srgbClr val="000000"/>
                </a:solidFill>
                <a:latin typeface="Calibri" panose="020F0502020204030204" pitchFamily="34" charset="0"/>
                <a:cs typeface="Calibri" panose="020F0502020204030204" pitchFamily="34" charset="0"/>
              </a:rPr>
              <a:t>Zgodnie z art. 17 ust. 1 pkt 3 do </a:t>
            </a:r>
            <a:r>
              <a:rPr lang="pl-PL" sz="1800" b="0" i="0" u="sng" strike="noStrike" dirty="0">
                <a:solidFill>
                  <a:srgbClr val="000000"/>
                </a:solidFill>
                <a:latin typeface="Calibri" panose="020F0502020204030204" pitchFamily="34" charset="0"/>
                <a:cs typeface="Calibri" panose="020F0502020204030204" pitchFamily="34" charset="0"/>
              </a:rPr>
              <a:t>zadań własnych gminy o charakterze</a:t>
            </a:r>
            <a:r>
              <a:rPr lang="pl-PL" sz="1800" b="0" i="0" u="sng" strike="noStrike" baseline="0" dirty="0">
                <a:solidFill>
                  <a:srgbClr val="000000"/>
                </a:solidFill>
                <a:latin typeface="Calibri" panose="020F0502020204030204" pitchFamily="34" charset="0"/>
                <a:cs typeface="Calibri" panose="020F0502020204030204" pitchFamily="34" charset="0"/>
              </a:rPr>
              <a:t> obowiązkowym</a:t>
            </a:r>
            <a:r>
              <a:rPr lang="pl-PL" sz="1800" b="0" i="0" u="none" strike="noStrike" baseline="0" dirty="0">
                <a:solidFill>
                  <a:srgbClr val="000000"/>
                </a:solidFill>
                <a:latin typeface="Calibri" panose="020F0502020204030204" pitchFamily="34" charset="0"/>
                <a:cs typeface="Calibri" panose="020F0502020204030204" pitchFamily="34" charset="0"/>
              </a:rPr>
              <a:t> należy m.in. udzielanie schronienia. </a:t>
            </a:r>
            <a:endParaRPr lang="pl-PL" dirty="0">
              <a:solidFill>
                <a:srgbClr val="262626"/>
              </a:solidFill>
              <a:latin typeface="Calibri" panose="020F0502020204030204" pitchFamily="34" charset="0"/>
              <a:cs typeface="Calibri" panose="020F0502020204030204" pitchFamily="34" charset="0"/>
            </a:endParaRPr>
          </a:p>
          <a:p>
            <a:pPr marL="0" indent="0" algn="just">
              <a:buNone/>
            </a:pPr>
            <a:r>
              <a:rPr lang="pl-PL" sz="1800" b="0" i="0" u="none" strike="noStrike" dirty="0">
                <a:solidFill>
                  <a:srgbClr val="262626"/>
                </a:solidFill>
                <a:latin typeface="Calibri" panose="020F0502020204030204" pitchFamily="34" charset="0"/>
                <a:cs typeface="Calibri" panose="020F0502020204030204" pitchFamily="34" charset="0"/>
              </a:rPr>
              <a:t>Zgodnie z art. 48a ust. 1 ustawy, udzielenie schronienia następuje przez przyznanie tymczasowego schronienia w </a:t>
            </a:r>
            <a:r>
              <a:rPr lang="pl-PL" sz="1800" b="0" i="0" u="sng" strike="noStrike" dirty="0">
                <a:solidFill>
                  <a:srgbClr val="262626"/>
                </a:solidFill>
                <a:latin typeface="Calibri" panose="020F0502020204030204" pitchFamily="34" charset="0"/>
                <a:cs typeface="Calibri" panose="020F0502020204030204" pitchFamily="34" charset="0"/>
              </a:rPr>
              <a:t>noclegowni, schronisku dla osób bezdomnych albo schronisku dla osób bezdomnych z usługami opiekuńczymi</a:t>
            </a:r>
            <a:r>
              <a:rPr lang="pl-PL" sz="1800" b="0" i="0" u="none" strike="noStrike" dirty="0">
                <a:solidFill>
                  <a:srgbClr val="262626"/>
                </a:solidFill>
                <a:latin typeface="Calibri" panose="020F0502020204030204" pitchFamily="34" charset="0"/>
                <a:cs typeface="Calibri" panose="020F0502020204030204" pitchFamily="34" charset="0"/>
              </a:rPr>
              <a:t>. </a:t>
            </a:r>
            <a:r>
              <a:rPr lang="pl-PL" b="0" i="0" u="none" strike="noStrike" baseline="0" dirty="0">
                <a:latin typeface="Calibri" panose="020F0502020204030204" pitchFamily="34" charset="0"/>
                <a:cs typeface="Calibri" panose="020F0502020204030204" pitchFamily="34" charset="0"/>
              </a:rPr>
              <a:t>Ponadto zgodnie z art. 48 a ust. 4 </a:t>
            </a:r>
            <a:r>
              <a:rPr lang="pl-PL" b="0" i="1" u="none" strike="noStrike" baseline="0" dirty="0">
                <a:latin typeface="Calibri" panose="020F0502020204030204" pitchFamily="34" charset="0"/>
                <a:cs typeface="Calibri" panose="020F0502020204030204" pitchFamily="34" charset="0"/>
              </a:rPr>
              <a:t>tymczasowe schronienie może być również udzielone w formie ogrzewalni.(…)</a:t>
            </a:r>
            <a:r>
              <a:rPr lang="pl-PL" b="0" i="0" u="none" strike="noStrike" baseline="0" dirty="0">
                <a:latin typeface="Calibri" panose="020F0502020204030204" pitchFamily="34" charset="0"/>
                <a:cs typeface="Calibri" panose="020F0502020204030204" pitchFamily="34" charset="0"/>
              </a:rPr>
              <a:t>.</a:t>
            </a:r>
            <a:endParaRPr lang="pl-PL" b="1" dirty="0">
              <a:latin typeface="Calibri" panose="020F0502020204030204" pitchFamily="34" charset="0"/>
              <a:cs typeface="Calibri" panose="020F0502020204030204" pitchFamily="34" charset="0"/>
            </a:endParaRPr>
          </a:p>
          <a:p>
            <a:pPr marL="0" indent="0" algn="just">
              <a:buNone/>
            </a:pPr>
            <a:r>
              <a:rPr lang="pl-PL" b="0" i="0" u="none" strike="noStrike" baseline="0" dirty="0">
                <a:latin typeface="Calibri" panose="020F0502020204030204" pitchFamily="34" charset="0"/>
                <a:cs typeface="Calibri" panose="020F0502020204030204" pitchFamily="34" charset="0"/>
              </a:rPr>
              <a:t>Biorąc pod uwagę wskazany przez ustawodawcę zamknięty katalog form, poprzez które gmina udziela schronienia oraz ich wzajemne uzupełnianie się, każda gmina powinna realizować ww. zadanie poprzez zapewnianie miejsc w każdej ze wskazanych form, nie tylko w zakresie wynikającym z rozeznanych potrzeb występujących w danym momencie na terenie gminy, ale także biorąc pod uwagę potencjalne potrzeby, jakie mogą wystąpić       w tym zakresie.</a:t>
            </a:r>
            <a:endParaRPr lang="pl-PL" dirty="0">
              <a:latin typeface="Calibri" panose="020F0502020204030204" pitchFamily="34" charset="0"/>
              <a:cs typeface="Calibri" panose="020F0502020204030204" pitchFamily="34" charset="0"/>
            </a:endParaRPr>
          </a:p>
          <a:p>
            <a:pPr marL="0" indent="0">
              <a:buNone/>
            </a:pPr>
            <a:endParaRPr lang="pl-PL" sz="1800" b="1" i="0" u="none" strike="noStrike" dirty="0">
              <a:solidFill>
                <a:srgbClr val="262626"/>
              </a:solidFill>
              <a:latin typeface="Calibri" panose="020F0502020204030204" pitchFamily="34" charset="0"/>
              <a:cs typeface="Calibri" panose="020F0502020204030204" pitchFamily="34" charset="0"/>
            </a:endParaRPr>
          </a:p>
          <a:p>
            <a:pPr marL="0" indent="0">
              <a:buNone/>
            </a:pPr>
            <a:endParaRPr lang="pl-PL" b="1" dirty="0">
              <a:solidFill>
                <a:srgbClr val="262626"/>
              </a:solidFill>
              <a:latin typeface="Calibri" panose="020F0502020204030204" pitchFamily="34" charset="0"/>
              <a:cs typeface="Calibri" panose="020F0502020204030204" pitchFamily="34" charset="0"/>
            </a:endParaRPr>
          </a:p>
          <a:p>
            <a:pPr marL="0" indent="0">
              <a:buNone/>
            </a:pPr>
            <a:endParaRPr lang="pl-PL" sz="1800" b="0" i="0" u="none" strike="noStrike" dirty="0">
              <a:solidFill>
                <a:srgbClr val="262626"/>
              </a:solidFill>
              <a:latin typeface="Calibri" panose="020F0502020204030204" pitchFamily="34" charset="0"/>
              <a:cs typeface="Calibri" panose="020F0502020204030204" pitchFamily="34" charset="0"/>
            </a:endParaRPr>
          </a:p>
          <a:p>
            <a:pPr marL="0" indent="0">
              <a:buNone/>
            </a:pPr>
            <a:endParaRPr lang="pl-PL" sz="1800" b="0" i="0" u="none" strike="noStrike" dirty="0">
              <a:solidFill>
                <a:srgbClr val="FFFF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49860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86B18D0-80CB-8997-8A2F-B1E158F6AE4C}"/>
              </a:ext>
            </a:extLst>
          </p:cNvPr>
          <p:cNvSpPr>
            <a:spLocks noGrp="1"/>
          </p:cNvSpPr>
          <p:nvPr>
            <p:ph type="title"/>
          </p:nvPr>
        </p:nvSpPr>
        <p:spPr/>
        <p:txBody>
          <a:bodyPr/>
          <a:lstStyle/>
          <a:p>
            <a:endParaRPr lang="pl-PL"/>
          </a:p>
        </p:txBody>
      </p:sp>
      <p:sp>
        <p:nvSpPr>
          <p:cNvPr id="3" name="Symbol zastępczy zawartości 2">
            <a:extLst>
              <a:ext uri="{FF2B5EF4-FFF2-40B4-BE49-F238E27FC236}">
                <a16:creationId xmlns:a16="http://schemas.microsoft.com/office/drawing/2014/main" id="{DFBE6E9B-3C01-63EF-32E0-0415E5DE6688}"/>
              </a:ext>
            </a:extLst>
          </p:cNvPr>
          <p:cNvSpPr>
            <a:spLocks noGrp="1"/>
          </p:cNvSpPr>
          <p:nvPr>
            <p:ph idx="1"/>
          </p:nvPr>
        </p:nvSpPr>
        <p:spPr/>
        <p:txBody>
          <a:bodyPr>
            <a:normAutofit/>
          </a:bodyPr>
          <a:lstStyle/>
          <a:p>
            <a:pPr algn="just">
              <a:buFont typeface="Wingdings" panose="05000000000000000000" pitchFamily="2" charset="2"/>
              <a:buChar char="Ø"/>
            </a:pPr>
            <a:r>
              <a:rPr lang="pl-PL" sz="1800" b="1" dirty="0">
                <a:latin typeface="Calibri" panose="020F0502020204030204" pitchFamily="34" charset="0"/>
                <a:cs typeface="Calibri" panose="020F0502020204030204" pitchFamily="34" charset="0"/>
              </a:rPr>
              <a:t>brak spełnienia wskaźnika zatrudnienia pracowników socjalnych (art. 110 ust. 11 i 12 ustawy o pomocy społecznej).</a:t>
            </a:r>
          </a:p>
          <a:p>
            <a:pPr marL="0" indent="0" algn="just">
              <a:buNone/>
            </a:pPr>
            <a:r>
              <a:rPr lang="pl-PL" sz="1800" dirty="0">
                <a:latin typeface="Calibri" panose="020F0502020204030204" pitchFamily="34" charset="0"/>
                <a:cs typeface="Calibri" panose="020F0502020204030204" pitchFamily="34" charset="0"/>
              </a:rPr>
              <a:t>Ośrodek pomocy społecznej/centrum usług społecznych zatrudnia pracowników socjalnych proporcjonalnie do liczby ludności gminy w stosunku </a:t>
            </a:r>
            <a:r>
              <a:rPr lang="pl-PL" sz="1800" u="sng" dirty="0">
                <a:solidFill>
                  <a:srgbClr val="FF0000"/>
                </a:solidFill>
                <a:latin typeface="Calibri" panose="020F0502020204030204" pitchFamily="34" charset="0"/>
                <a:cs typeface="Calibri" panose="020F0502020204030204" pitchFamily="34" charset="0"/>
              </a:rPr>
              <a:t>jeden pracownik socjalny zatrudniony w pełnym wymiarze czasu pracy na 2000 mieszkańców</a:t>
            </a:r>
            <a:r>
              <a:rPr lang="pl-PL" sz="1800" dirty="0">
                <a:solidFill>
                  <a:srgbClr val="FF0000"/>
                </a:solidFill>
                <a:latin typeface="Calibri" panose="020F0502020204030204" pitchFamily="34" charset="0"/>
                <a:cs typeface="Calibri" panose="020F0502020204030204" pitchFamily="34" charset="0"/>
              </a:rPr>
              <a:t> </a:t>
            </a:r>
            <a:r>
              <a:rPr lang="pl-PL" sz="1800" dirty="0">
                <a:latin typeface="Calibri" panose="020F0502020204030204" pitchFamily="34" charset="0"/>
                <a:cs typeface="Calibri" panose="020F0502020204030204" pitchFamily="34" charset="0"/>
              </a:rPr>
              <a:t>lub proporcjonalnie do liczby rodzin i osób samotnie gospodarujących, objętych pracą socjalną w stosunku </a:t>
            </a:r>
            <a:r>
              <a:rPr lang="pl-PL" sz="1800" u="sng" dirty="0">
                <a:solidFill>
                  <a:srgbClr val="C00000"/>
                </a:solidFill>
                <a:latin typeface="Calibri" panose="020F0502020204030204" pitchFamily="34" charset="0"/>
                <a:cs typeface="Calibri" panose="020F0502020204030204" pitchFamily="34" charset="0"/>
              </a:rPr>
              <a:t>jeden </a:t>
            </a:r>
            <a:r>
              <a:rPr lang="pl-PL" sz="1800" u="sng" dirty="0">
                <a:solidFill>
                  <a:srgbClr val="FF0000"/>
                </a:solidFill>
                <a:latin typeface="Calibri" panose="020F0502020204030204" pitchFamily="34" charset="0"/>
                <a:cs typeface="Calibri" panose="020F0502020204030204" pitchFamily="34" charset="0"/>
              </a:rPr>
              <a:t>pracownik socjalny zatrudniony w pełnym wymiarze czasu pracy na nie więcej niż 50 rodzin i osób samotnie gospodarujących</a:t>
            </a:r>
            <a:r>
              <a:rPr lang="pl-PL" sz="1800" u="sng" dirty="0">
                <a:solidFill>
                  <a:srgbClr val="C00000"/>
                </a:solidFill>
                <a:latin typeface="Calibri" panose="020F0502020204030204" pitchFamily="34" charset="0"/>
                <a:cs typeface="Calibri" panose="020F0502020204030204" pitchFamily="34" charset="0"/>
              </a:rPr>
              <a:t>. </a:t>
            </a:r>
            <a:r>
              <a:rPr lang="pl-PL" sz="1800" dirty="0">
                <a:latin typeface="Calibri" panose="020F0502020204030204" pitchFamily="34" charset="0"/>
                <a:cs typeface="Calibri" panose="020F0502020204030204" pitchFamily="34" charset="0"/>
              </a:rPr>
              <a:t>Ośrodek pomocy społecznej zatrudnia w pełnym wymiarze czasu pracy nie mniej niż 3 pracowników socjalnych.</a:t>
            </a:r>
            <a:endParaRPr lang="pl-PL" dirty="0">
              <a:latin typeface="Calibri" panose="020F0502020204030204" pitchFamily="34" charset="0"/>
              <a:cs typeface="Calibri" panose="020F0502020204030204" pitchFamily="34" charset="0"/>
            </a:endParaRPr>
          </a:p>
          <a:p>
            <a:pPr algn="just">
              <a:buFont typeface="Wingdings" panose="05000000000000000000" pitchFamily="2" charset="2"/>
              <a:buChar char="Ø"/>
            </a:pPr>
            <a:r>
              <a:rPr lang="pl-PL" b="1" dirty="0">
                <a:latin typeface="Calibri" panose="020F0502020204030204" pitchFamily="34" charset="0"/>
                <a:cs typeface="Calibri" panose="020F0502020204030204" pitchFamily="34" charset="0"/>
              </a:rPr>
              <a:t>brak posiadania kwalifikacji przez pracownika zatrudnionego na stanowisku opiekuna świadczącego usługi opiekuńcze</a:t>
            </a:r>
          </a:p>
        </p:txBody>
      </p:sp>
    </p:spTree>
    <p:extLst>
      <p:ext uri="{BB962C8B-B14F-4D97-AF65-F5344CB8AC3E}">
        <p14:creationId xmlns:p14="http://schemas.microsoft.com/office/powerpoint/2010/main" val="4258455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1F36543-93BC-7A3B-792D-72E7D9FAA2A5}"/>
              </a:ext>
            </a:extLst>
          </p:cNvPr>
          <p:cNvSpPr>
            <a:spLocks noGrp="1"/>
          </p:cNvSpPr>
          <p:nvPr>
            <p:ph type="title"/>
          </p:nvPr>
        </p:nvSpPr>
        <p:spPr>
          <a:xfrm>
            <a:off x="677334" y="422987"/>
            <a:ext cx="8596668" cy="393651"/>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42FE1280-0BC2-CFFA-DEBB-13C878B99808}"/>
              </a:ext>
            </a:extLst>
          </p:cNvPr>
          <p:cNvSpPr>
            <a:spLocks noGrp="1"/>
          </p:cNvSpPr>
          <p:nvPr>
            <p:ph idx="1"/>
          </p:nvPr>
        </p:nvSpPr>
        <p:spPr>
          <a:xfrm>
            <a:off x="677334" y="1240971"/>
            <a:ext cx="8596668" cy="4800391"/>
          </a:xfrm>
        </p:spPr>
        <p:txBody>
          <a:bodyPr>
            <a:normAutofit lnSpcReduction="10000"/>
          </a:bodyPr>
          <a:lstStyle/>
          <a:p>
            <a:pPr algn="l">
              <a:buFont typeface="Wingdings" panose="05000000000000000000" pitchFamily="2" charset="2"/>
              <a:buChar char="Ø"/>
            </a:pPr>
            <a:r>
              <a:rPr lang="pl-PL" b="1" dirty="0">
                <a:latin typeface="Calibri" panose="020F0502020204030204" pitchFamily="34" charset="0"/>
              </a:rPr>
              <a:t>brak bądź nieterminowe </a:t>
            </a:r>
            <a:r>
              <a:rPr lang="pl-PL" sz="1800" b="1" i="0" u="none" strike="noStrike" baseline="0" dirty="0">
                <a:latin typeface="Calibri" panose="020F0502020204030204" pitchFamily="34" charset="0"/>
              </a:rPr>
              <a:t>przeprowadzanie ocen okresowych</a:t>
            </a:r>
          </a:p>
          <a:p>
            <a:pPr marL="0" indent="0" algn="just">
              <a:buNone/>
            </a:pPr>
            <a:r>
              <a:rPr lang="pl-PL" sz="1800" b="0" i="0" u="none" strike="noStrike" baseline="0" dirty="0">
                <a:latin typeface="Calibri" panose="020F0502020204030204" pitchFamily="34" charset="0"/>
                <a:cs typeface="Calibri" panose="020F0502020204030204" pitchFamily="34" charset="0"/>
              </a:rPr>
              <a:t>Zgodnie z art. 121b ust. 3 Ustawy o pomocy społecznej </a:t>
            </a:r>
            <a:r>
              <a:rPr lang="pl-PL" sz="1800" b="0" i="1" u="sng" strike="noStrike" baseline="0" dirty="0">
                <a:latin typeface="Calibri" panose="020F0502020204030204" pitchFamily="34" charset="0"/>
                <a:cs typeface="Calibri" panose="020F0502020204030204" pitchFamily="34" charset="0"/>
              </a:rPr>
              <a:t>Pracownik socjalny podlega raz na 2 lata ocenie okresowej dokonywanej przez bezpośredniego przełożonego</a:t>
            </a:r>
            <a:r>
              <a:rPr lang="pl-PL" sz="1800" b="0" i="1" u="none" strike="noStrike" baseline="0" dirty="0">
                <a:latin typeface="Calibri" panose="020F0502020204030204" pitchFamily="34" charset="0"/>
                <a:cs typeface="Calibri" panose="020F0502020204030204" pitchFamily="34" charset="0"/>
              </a:rPr>
              <a:t>, w zakresie wywiązywania się przez niego z obowiązków wynikających z czynności i zadań na zajmowanym stanowisku oraz obowiązków określonych w art. 24 i art. 25 ust. 1 ustawy                       z 21 listopada 2008 roku o pracownikach samorządowych.</a:t>
            </a:r>
          </a:p>
          <a:p>
            <a:pPr marL="0" indent="0" algn="just">
              <a:buNone/>
            </a:pPr>
            <a:r>
              <a:rPr lang="pl-PL" sz="1800" b="0" i="0" u="none" strike="noStrike" baseline="0" dirty="0">
                <a:latin typeface="Calibri" panose="020F0502020204030204" pitchFamily="34" charset="0"/>
                <a:cs typeface="Calibri" panose="020F0502020204030204" pitchFamily="34" charset="0"/>
              </a:rPr>
              <a:t>Ponadto zgodnie z art. 121b ust. 10 Ustawy o pomocy społecznej </a:t>
            </a:r>
            <a:r>
              <a:rPr lang="pl-PL" sz="1800" b="0" i="1" u="sng" strike="noStrike" baseline="0" dirty="0">
                <a:latin typeface="Calibri" panose="020F0502020204030204" pitchFamily="34" charset="0"/>
                <a:cs typeface="Calibri" panose="020F0502020204030204" pitchFamily="34" charset="0"/>
              </a:rPr>
              <a:t>Pracownikowi, który otrzymał dwie następujące po sobie pozytywne oceny okresowe (…) jest nadawany wyższy stopień awansu zawodowego </a:t>
            </a:r>
            <a:r>
              <a:rPr lang="pl-PL" sz="1800" b="0" i="0" u="none" strike="noStrike" baseline="0" dirty="0">
                <a:latin typeface="Calibri" panose="020F0502020204030204" pitchFamily="34" charset="0"/>
                <a:cs typeface="Calibri" panose="020F0502020204030204" pitchFamily="34" charset="0"/>
              </a:rPr>
              <a:t>oraz zgodnie z ust. 11 tego artykułu </a:t>
            </a:r>
            <a:r>
              <a:rPr lang="pl-PL" sz="1800" b="0" i="1" u="none" strike="noStrike" baseline="0" dirty="0">
                <a:latin typeface="Calibri" panose="020F0502020204030204" pitchFamily="34" charset="0"/>
                <a:cs typeface="Calibri" panose="020F0502020204030204" pitchFamily="34" charset="0"/>
              </a:rPr>
              <a:t>W przypadku awansu na wyższy stopień zawodowy pracownikowi socjalnemu przysługuje podwyższenie wynagrodzenia zasadniczego.</a:t>
            </a:r>
          </a:p>
          <a:p>
            <a:pPr marL="0" indent="0" algn="just">
              <a:buNone/>
            </a:pPr>
            <a:r>
              <a:rPr lang="pl-PL" sz="1800" b="0" i="0" u="none" strike="noStrike" baseline="0" dirty="0">
                <a:latin typeface="Calibri" panose="020F0502020204030204" pitchFamily="34" charset="0"/>
                <a:cs typeface="Calibri" panose="020F0502020204030204" pitchFamily="34" charset="0"/>
              </a:rPr>
              <a:t>Zgodnie z art. 5 Ustawy z 15 kwietnia 2021 roku o zmianie ustawy o pomocy społecznej oraz ustawy o zmianie ustawy o pomocy społecznej oraz ustawy o ochronie zdrowia psychicznego </a:t>
            </a:r>
            <a:r>
              <a:rPr lang="pl-PL" sz="1800" b="0" i="1" u="none" strike="noStrike" baseline="0" dirty="0">
                <a:solidFill>
                  <a:srgbClr val="FF0000"/>
                </a:solidFill>
                <a:latin typeface="Calibri" panose="020F0502020204030204" pitchFamily="34" charset="0"/>
                <a:cs typeface="Calibri" panose="020F0502020204030204" pitchFamily="34" charset="0"/>
              </a:rPr>
              <a:t>Pierwszej oceny okresowej pracowników socjalnych, o której mowa w art. 121b 3 ustawy zmienianej w art. 1, dokonuje się w terminie 6 miesięcy od dnia wejścia                    w życie niniejszej ustawy.</a:t>
            </a:r>
            <a:endParaRPr lang="pl-PL" dirty="0">
              <a:solidFill>
                <a:srgbClr val="FF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33424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0CED10-0DCB-8BC9-AB4D-B267FCB3D06B}"/>
              </a:ext>
            </a:extLst>
          </p:cNvPr>
          <p:cNvSpPr>
            <a:spLocks noGrp="1"/>
          </p:cNvSpPr>
          <p:nvPr>
            <p:ph type="title"/>
          </p:nvPr>
        </p:nvSpPr>
        <p:spPr>
          <a:xfrm>
            <a:off x="677334" y="488302"/>
            <a:ext cx="8596668" cy="155510"/>
          </a:xfrm>
        </p:spPr>
        <p:txBody>
          <a:bodyPr>
            <a:normAutofit fontScale="90000"/>
          </a:bodyPr>
          <a:lstStyle/>
          <a:p>
            <a:endParaRPr lang="pl-PL" dirty="0"/>
          </a:p>
        </p:txBody>
      </p:sp>
      <p:sp>
        <p:nvSpPr>
          <p:cNvPr id="3" name="Symbol zastępczy zawartości 2">
            <a:extLst>
              <a:ext uri="{FF2B5EF4-FFF2-40B4-BE49-F238E27FC236}">
                <a16:creationId xmlns:a16="http://schemas.microsoft.com/office/drawing/2014/main" id="{B7F64758-005B-AA99-3193-15D281FC15CD}"/>
              </a:ext>
            </a:extLst>
          </p:cNvPr>
          <p:cNvSpPr>
            <a:spLocks noGrp="1"/>
          </p:cNvSpPr>
          <p:nvPr>
            <p:ph idx="1"/>
          </p:nvPr>
        </p:nvSpPr>
        <p:spPr>
          <a:xfrm>
            <a:off x="677334" y="895739"/>
            <a:ext cx="8596668" cy="5145623"/>
          </a:xfrm>
        </p:spPr>
        <p:txBody>
          <a:bodyPr>
            <a:normAutofit/>
          </a:bodyPr>
          <a:lstStyle/>
          <a:p>
            <a:pPr marL="0" indent="0" algn="just">
              <a:buNone/>
            </a:pPr>
            <a:r>
              <a:rPr lang="pl-PL" dirty="0">
                <a:solidFill>
                  <a:schemeClr val="accent1">
                    <a:lumMod val="75000"/>
                  </a:schemeClr>
                </a:solidFill>
                <a:latin typeface="Calibri" panose="020F0502020204030204" pitchFamily="34" charset="0"/>
                <a:cs typeface="Calibri" panose="020F0502020204030204" pitchFamily="34" charset="0"/>
              </a:rPr>
              <a:t>2) </a:t>
            </a:r>
            <a:r>
              <a:rPr lang="pl-PL" b="1" u="sng" dirty="0">
                <a:latin typeface="Calibri" panose="020F0502020204030204" pitchFamily="34" charset="0"/>
                <a:cs typeface="Calibri" panose="020F0502020204030204" pitchFamily="34" charset="0"/>
              </a:rPr>
              <a:t>W zakresie realizacji ustawowych zadań Gminy z zakresu pomocy społecznej</a:t>
            </a:r>
          </a:p>
          <a:p>
            <a:pPr algn="just">
              <a:buFont typeface="Wingdings" panose="05000000000000000000" pitchFamily="2" charset="2"/>
              <a:buChar char="Ø"/>
            </a:pPr>
            <a:r>
              <a:rPr lang="pl-PL" b="1" dirty="0">
                <a:solidFill>
                  <a:schemeClr val="accent1">
                    <a:lumMod val="75000"/>
                  </a:schemeClr>
                </a:solidFill>
                <a:latin typeface="Calibri" panose="020F0502020204030204" pitchFamily="34" charset="0"/>
                <a:cs typeface="Calibri" panose="020F0502020204030204" pitchFamily="34" charset="0"/>
              </a:rPr>
              <a:t>Decyzje administracyjne zawierały następujące nieprawidłowości i uchybienia:</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pouczenia strony o prawie wniesienia odwołania oraz o prawie do zrzeczenia się odwołania i skutkach zrzeczenia się odwołania;</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daty odbioru decyzji przez stronę;</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brak potwierdzenia doręczenia decyzji stronie; </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odbiorcą decyzji była jednostka nieuprawniona;</a:t>
            </a:r>
          </a:p>
          <a:p>
            <a:pPr algn="just">
              <a:buFont typeface="Wingdings" panose="05000000000000000000" pitchFamily="2" charset="2"/>
              <a:buChar char="§"/>
            </a:pPr>
            <a:r>
              <a:rPr lang="pl-PL" sz="1800" dirty="0">
                <a:latin typeface="Calibri" panose="020F0502020204030204" pitchFamily="34" charset="0"/>
                <a:cs typeface="Calibri" panose="020F0502020204030204" pitchFamily="34" charset="0"/>
              </a:rPr>
              <a:t>błędne wskazanie w sentencji decyzji rodzaju przyznanego świadczenia, niezgodnie                     z  powołaną podstawą prawną;</a:t>
            </a:r>
          </a:p>
          <a:p>
            <a:pPr algn="just">
              <a:buFont typeface="Wingdings" panose="05000000000000000000" pitchFamily="2" charset="2"/>
              <a:buChar char="§"/>
            </a:pPr>
            <a:r>
              <a:rPr lang="pl-PL" dirty="0">
                <a:latin typeface="Calibri" panose="020F0502020204030204" pitchFamily="34" charset="0"/>
                <a:cs typeface="Calibri" panose="020F0502020204030204" pitchFamily="34" charset="0"/>
              </a:rPr>
              <a:t>b</a:t>
            </a:r>
            <a:r>
              <a:rPr lang="pl-PL" sz="1800" i="0" u="none" strike="noStrike" baseline="0" dirty="0">
                <a:latin typeface="Calibri" panose="020F0502020204030204" pitchFamily="34" charset="0"/>
                <a:cs typeface="Calibri" panose="020F0502020204030204" pitchFamily="34" charset="0"/>
              </a:rPr>
              <a:t>rak niezbędnych elementów  określonych w art. 107</a:t>
            </a:r>
            <a:r>
              <a:rPr lang="pl-PL" sz="1800" b="0" i="0" u="none" strike="noStrike" baseline="0" dirty="0">
                <a:latin typeface="Calibri" panose="020F0502020204030204" pitchFamily="34" charset="0"/>
                <a:cs typeface="Calibri" panose="020F0502020204030204" pitchFamily="34" charset="0"/>
              </a:rPr>
              <a:t> § 1 i 3</a:t>
            </a:r>
            <a:r>
              <a:rPr lang="pl-PL" sz="1800" i="0" u="none" strike="noStrike" baseline="0" dirty="0">
                <a:latin typeface="Calibri" panose="020F0502020204030204" pitchFamily="34" charset="0"/>
                <a:cs typeface="Calibri" panose="020F0502020204030204" pitchFamily="34" charset="0"/>
              </a:rPr>
              <a:t> </a:t>
            </a:r>
            <a:r>
              <a:rPr lang="pl-PL" dirty="0">
                <a:latin typeface="Calibri" panose="020F0502020204030204" pitchFamily="34" charset="0"/>
                <a:cs typeface="Calibri" panose="020F0502020204030204" pitchFamily="34" charset="0"/>
              </a:rPr>
              <a:t>- </a:t>
            </a:r>
            <a:r>
              <a:rPr lang="pl-PL" sz="1800" i="0" u="none" strike="noStrike" baseline="0" dirty="0">
                <a:latin typeface="Calibri" panose="020F0502020204030204" pitchFamily="34" charset="0"/>
                <a:cs typeface="Calibri" panose="020F0502020204030204" pitchFamily="34" charset="0"/>
              </a:rPr>
              <a:t>w szczególności decyzje nie zawierały uzasadnienia faktycznego;</a:t>
            </a:r>
          </a:p>
          <a:p>
            <a:pPr algn="l">
              <a:buFont typeface="Wingdings" panose="05000000000000000000" pitchFamily="2" charset="2"/>
              <a:buChar char="§"/>
            </a:pPr>
            <a:endParaRPr lang="pl-PL"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31411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9BE60FB-F7D9-F192-8BB9-657A5D506CE3}"/>
              </a:ext>
            </a:extLst>
          </p:cNvPr>
          <p:cNvSpPr>
            <a:spLocks noGrp="1"/>
          </p:cNvSpPr>
          <p:nvPr>
            <p:ph type="title"/>
          </p:nvPr>
        </p:nvSpPr>
        <p:spPr>
          <a:xfrm>
            <a:off x="677334" y="609600"/>
            <a:ext cx="8596668" cy="435429"/>
          </a:xfrm>
        </p:spPr>
        <p:txBody>
          <a:bodyPr>
            <a:normAutofit fontScale="90000"/>
          </a:bodyPr>
          <a:lstStyle/>
          <a:p>
            <a:endParaRPr lang="pl-PL"/>
          </a:p>
        </p:txBody>
      </p:sp>
      <p:sp>
        <p:nvSpPr>
          <p:cNvPr id="3" name="Symbol zastępczy zawartości 2">
            <a:extLst>
              <a:ext uri="{FF2B5EF4-FFF2-40B4-BE49-F238E27FC236}">
                <a16:creationId xmlns:a16="http://schemas.microsoft.com/office/drawing/2014/main" id="{DF8F0BA2-3E58-5A3F-E695-91539CC069DB}"/>
              </a:ext>
            </a:extLst>
          </p:cNvPr>
          <p:cNvSpPr>
            <a:spLocks noGrp="1"/>
          </p:cNvSpPr>
          <p:nvPr>
            <p:ph idx="1"/>
          </p:nvPr>
        </p:nvSpPr>
        <p:spPr>
          <a:xfrm>
            <a:off x="626880" y="1324947"/>
            <a:ext cx="8596668" cy="4623109"/>
          </a:xfrm>
        </p:spPr>
        <p:txBody>
          <a:bodyPr>
            <a:normAutofit lnSpcReduction="10000"/>
          </a:bodyPr>
          <a:lstStyle/>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realizacja decyzji administracyjnej przed odebraniem jej przez stronę;</a:t>
            </a:r>
            <a:endParaRPr lang="pl-PL"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pl-PL" dirty="0">
                <a:latin typeface="Calibri-Light,Bold"/>
              </a:rPr>
              <a:t>p</a:t>
            </a:r>
            <a:r>
              <a:rPr lang="pl-PL" sz="1800" i="0" u="none" strike="noStrike" baseline="0" dirty="0">
                <a:latin typeface="Calibri-Light,Bold"/>
              </a:rPr>
              <a:t>ozostawanie w obiegu prawnym więcej niż jednej decyzji administracyjnej;</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niedostarczenie stronie decyzji niezwłocznie po jej wydaniu;</a:t>
            </a:r>
          </a:p>
          <a:p>
            <a:pPr algn="just">
              <a:buFont typeface="Wingdings" panose="05000000000000000000" pitchFamily="2" charset="2"/>
              <a:buChar char="§"/>
            </a:pPr>
            <a:r>
              <a:rPr lang="pl-PL" sz="1800" i="0" u="none" strike="noStrike" baseline="0" dirty="0">
                <a:latin typeface="Calibri" panose="020F0502020204030204" pitchFamily="34" charset="0"/>
                <a:cs typeface="Calibri" panose="020F0502020204030204" pitchFamily="34" charset="0"/>
              </a:rPr>
              <a:t>błędnie oznaczono organ wydający decyzję administracyjną lub nie oznaczono go wcale;</a:t>
            </a:r>
          </a:p>
          <a:p>
            <a:pPr marL="0" indent="0" algn="just">
              <a:buNone/>
            </a:pPr>
            <a:r>
              <a:rPr lang="pl-PL" sz="1800" b="0" i="0" u="none" strike="noStrike" baseline="0" dirty="0">
                <a:latin typeface="Calibri" panose="020F0502020204030204" pitchFamily="34" charset="0"/>
                <a:cs typeface="Calibri" panose="020F0502020204030204" pitchFamily="34" charset="0"/>
              </a:rPr>
              <a:t>W powyższej sprawie Wojewoda Warmińsko-Mazurski pismem nadzorczym znak                      PS-V.9421.1.9.2023 z 19 czerwca 2023 r. skierowanym do Starostów, Prezydentów Miast, Burmistrzów i Wójtów Gmin wniósł o stosowanie się do powyższych przepisów.</a:t>
            </a:r>
            <a:endParaRPr lang="pl-PL" sz="1800" dirty="0">
              <a:latin typeface="Calibri" panose="020F0502020204030204" pitchFamily="34" charset="0"/>
              <a:cs typeface="Calibri" panose="020F0502020204030204" pitchFamily="34" charset="0"/>
            </a:endParaRPr>
          </a:p>
          <a:p>
            <a:pPr algn="just">
              <a:buFont typeface="Wingdings" panose="05000000000000000000" pitchFamily="2" charset="2"/>
              <a:buChar char="§"/>
            </a:pPr>
            <a:r>
              <a:rPr lang="pl-PL" dirty="0">
                <a:latin typeface="Calibri" panose="020F0502020204030204" pitchFamily="34" charset="0"/>
                <a:cs typeface="Calibri" panose="020F0502020204030204" pitchFamily="34" charset="0"/>
              </a:rPr>
              <a:t>d</a:t>
            </a:r>
            <a:r>
              <a:rPr lang="pl-PL" sz="1800" i="0" u="none" strike="noStrike" baseline="0" dirty="0">
                <a:latin typeface="Calibri" panose="020F0502020204030204" pitchFamily="34" charset="0"/>
                <a:cs typeface="Calibri" panose="020F0502020204030204" pitchFamily="34" charset="0"/>
              </a:rPr>
              <a:t>ecyzje zawierały błędne pouczenie strony;</a:t>
            </a:r>
          </a:p>
          <a:p>
            <a:pPr marL="0" indent="0" algn="just">
              <a:buNone/>
            </a:pPr>
            <a:r>
              <a:rPr lang="pl-PL" sz="1800" b="0" i="0" u="none" strike="noStrike" baseline="0" dirty="0">
                <a:latin typeface="Calibri" panose="020F0502020204030204" pitchFamily="34" charset="0"/>
                <a:cs typeface="Calibri" panose="020F0502020204030204" pitchFamily="34" charset="0"/>
              </a:rPr>
              <a:t>Stosownie do art. 1 ustawy z 26 stycznia 2023 r. o zmianie ustaw w celu likwidowania zbędnych barier administracyjnych i prawnych w ustawie z 14 czerwca 1960 r. – Kodeks postępowania administracyjnego – dalej k.p.a. – wprowadzono m.in. zmiany w art. 127a § 1, który otrzymał brzmienie: „Przed upływem terminu do wniesienia odwołania strona może zrzec się prawa do wniesienia odwołania wobec organu administracji publicznej, który wydał decyzję”.</a:t>
            </a:r>
            <a:endParaRPr lang="pl-PL" dirty="0">
              <a:latin typeface="Calibri" panose="020F0502020204030204" pitchFamily="34" charset="0"/>
              <a:cs typeface="Calibri" panose="020F0502020204030204" pitchFamily="34" charset="0"/>
            </a:endParaRPr>
          </a:p>
          <a:p>
            <a:pPr>
              <a:buFont typeface="Wingdings" panose="05000000000000000000" pitchFamily="2" charset="2"/>
              <a:buChar char="§"/>
            </a:pPr>
            <a:endParaRPr lang="pl-PL" sz="1800" i="0" u="none" strike="noStrike" baseline="0" dirty="0">
              <a:latin typeface="Calibri" panose="020F0502020204030204" pitchFamily="34" charset="0"/>
              <a:cs typeface="Calibri" panose="020F0502020204030204" pitchFamily="34" charset="0"/>
            </a:endParaRPr>
          </a:p>
          <a:p>
            <a:pPr>
              <a:buFont typeface="Wingdings" panose="05000000000000000000" pitchFamily="2" charset="2"/>
              <a:buChar char="§"/>
            </a:pPr>
            <a:endParaRPr lang="pl-PL" sz="1800" i="0" u="none" strike="noStrike" baseline="0" dirty="0">
              <a:latin typeface="Calibri-Light,Bold"/>
            </a:endParaRPr>
          </a:p>
          <a:p>
            <a:pPr>
              <a:buFont typeface="Wingdings" panose="05000000000000000000" pitchFamily="2" charset="2"/>
              <a:buChar char="§"/>
            </a:pPr>
            <a:endParaRPr lang="pl-PL" sz="1800" i="0" u="none" strike="noStrike" baseline="0" dirty="0">
              <a:latin typeface="Calibri" panose="020F0502020204030204" pitchFamily="34" charset="0"/>
              <a:cs typeface="Calibri" panose="020F0502020204030204" pitchFamily="34" charset="0"/>
            </a:endParaRPr>
          </a:p>
          <a:p>
            <a:pPr algn="l">
              <a:buFont typeface="Wingdings" panose="05000000000000000000" pitchFamily="2" charset="2"/>
              <a:buChar char="§"/>
            </a:pPr>
            <a:endParaRPr lang="pl-PL" sz="1800" i="0" u="none" strike="noStrike" baseline="0" dirty="0">
              <a:latin typeface="Calibri-Light,Bold"/>
            </a:endParaRPr>
          </a:p>
          <a:p>
            <a:pPr marL="0" indent="0">
              <a:buNone/>
            </a:pPr>
            <a:endParaRPr lang="pl-PL" u="sng" dirty="0">
              <a:solidFill>
                <a:schemeClr val="accent1">
                  <a:lumMod val="75000"/>
                </a:schemeClr>
              </a:solidFill>
            </a:endParaRPr>
          </a:p>
        </p:txBody>
      </p:sp>
    </p:spTree>
    <p:extLst>
      <p:ext uri="{BB962C8B-B14F-4D97-AF65-F5344CB8AC3E}">
        <p14:creationId xmlns:p14="http://schemas.microsoft.com/office/powerpoint/2010/main" val="4209934098"/>
      </p:ext>
    </p:extLst>
  </p:cSld>
  <p:clrMapOvr>
    <a:masterClrMapping/>
  </p:clrMapOvr>
</p:sld>
</file>

<file path=ppt/theme/theme1.xml><?xml version="1.0" encoding="utf-8"?>
<a:theme xmlns:a="http://schemas.openxmlformats.org/drawingml/2006/main" name="Faseta">
  <a:themeElements>
    <a:clrScheme name="Faseta">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s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712</TotalTime>
  <Words>3699</Words>
  <Application>Microsoft Office PowerPoint</Application>
  <PresentationFormat>Panoramiczny</PresentationFormat>
  <Paragraphs>153</Paragraphs>
  <Slides>28</Slides>
  <Notes>0</Notes>
  <HiddenSlides>0</HiddenSlides>
  <MMClips>0</MMClips>
  <ScaleCrop>false</ScaleCrop>
  <HeadingPairs>
    <vt:vector size="6" baseType="variant">
      <vt:variant>
        <vt:lpstr>Używane czcionki</vt:lpstr>
      </vt:variant>
      <vt:variant>
        <vt:i4>13</vt:i4>
      </vt:variant>
      <vt:variant>
        <vt:lpstr>Motyw</vt:lpstr>
      </vt:variant>
      <vt:variant>
        <vt:i4>1</vt:i4>
      </vt:variant>
      <vt:variant>
        <vt:lpstr>Tytuły slajdów</vt:lpstr>
      </vt:variant>
      <vt:variant>
        <vt:i4>28</vt:i4>
      </vt:variant>
    </vt:vector>
  </HeadingPairs>
  <TitlesOfParts>
    <vt:vector size="42" baseType="lpstr">
      <vt:lpstr>Arial Unicode MS</vt:lpstr>
      <vt:lpstr>Arial</vt:lpstr>
      <vt:lpstr>Calibri</vt:lpstr>
      <vt:lpstr>Calibri-Bold</vt:lpstr>
      <vt:lpstr>Calibri-Italic</vt:lpstr>
      <vt:lpstr>Calibri-Light</vt:lpstr>
      <vt:lpstr>Calibri-Light,Bold</vt:lpstr>
      <vt:lpstr>Calibri-LightItalic</vt:lpstr>
      <vt:lpstr>Garamond</vt:lpstr>
      <vt:lpstr>Times New Roman</vt:lpstr>
      <vt:lpstr>Trebuchet MS</vt:lpstr>
      <vt:lpstr>Wingdings</vt:lpstr>
      <vt:lpstr>Wingdings 3</vt:lpstr>
      <vt:lpstr>Faseta</vt:lpstr>
      <vt:lpstr>NARADA Z OŚRODKAMI POMOCY SPOŁECZNEJ i CENTRAMI USŁUG SPOŁECZNYCH </vt:lpstr>
      <vt:lpstr>           NIEPRAWIDŁOWOŚCI I UCHYBIENIA STWIERDZONE W TOKU KONTROLI </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Świadczenia niepieniężne  m.in. kierowanie do Mieszkań wspomaganych lub treningowych,  posiłki w szkole i w domu, kierowanie do ŚDS i DPS,  usługi opiekuńcze itp.)</vt:lpstr>
      <vt:lpstr>Prezentacja programu PowerPoint</vt:lpstr>
      <vt:lpstr>Prezentacja programu PowerPoint</vt:lpstr>
      <vt:lpstr>Prezentacja programu PowerPoint</vt:lpstr>
      <vt:lpstr>Udzielenie pomocy w formie schronienia</vt:lpstr>
      <vt:lpstr>Usługi opiekuńcze, specjalistyczne usługi opiekuńcze</vt:lpstr>
      <vt:lpstr>Prezentacja programu PowerPoint</vt:lpstr>
      <vt:lpstr>Prezentacja programu PowerPoint</vt:lpstr>
      <vt:lpstr>Kierowanie do ŚDS</vt:lpstr>
      <vt:lpstr>kierowanie do Rodzinnego Domu Pomocy</vt:lpstr>
      <vt:lpstr>kierowanie do Domu Pomocy Społecznej i ustalanie odpłatności </vt:lpstr>
      <vt:lpstr>Dziękuje za uwagę.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Joanna Ołoszewska</dc:creator>
  <cp:lastModifiedBy>Joanna Ołoszewska</cp:lastModifiedBy>
  <cp:revision>12</cp:revision>
  <cp:lastPrinted>2025-05-20T07:48:04Z</cp:lastPrinted>
  <dcterms:created xsi:type="dcterms:W3CDTF">2025-05-16T07:20:30Z</dcterms:created>
  <dcterms:modified xsi:type="dcterms:W3CDTF">2025-05-20T16:52:19Z</dcterms:modified>
</cp:coreProperties>
</file>