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406" r:id="rId5"/>
    <p:sldId id="421" r:id="rId6"/>
    <p:sldId id="422" r:id="rId7"/>
    <p:sldId id="423" r:id="rId8"/>
    <p:sldId id="419" r:id="rId9"/>
    <p:sldId id="424" r:id="rId10"/>
    <p:sldId id="364" r:id="rId11"/>
    <p:sldId id="408" r:id="rId12"/>
    <p:sldId id="425" r:id="rId13"/>
    <p:sldId id="430" r:id="rId14"/>
    <p:sldId id="427" r:id="rId15"/>
    <p:sldId id="428" r:id="rId16"/>
    <p:sldId id="429" r:id="rId17"/>
    <p:sldId id="394" r:id="rId18"/>
    <p:sldId id="361" r:id="rId19"/>
    <p:sldId id="407" r:id="rId20"/>
    <p:sldId id="398" r:id="rId21"/>
    <p:sldId id="409" r:id="rId22"/>
    <p:sldId id="411" r:id="rId23"/>
    <p:sldId id="426" r:id="rId24"/>
    <p:sldId id="420" r:id="rId25"/>
    <p:sldId id="301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hammond" initials="m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33D"/>
    <a:srgbClr val="9E6069"/>
    <a:srgbClr val="4D4D4D"/>
    <a:srgbClr val="B88C00"/>
    <a:srgbClr val="CC0000"/>
    <a:srgbClr val="2F7F95"/>
    <a:srgbClr val="44A9C4"/>
    <a:srgbClr val="97DC52"/>
    <a:srgbClr val="9DDE5C"/>
    <a:srgbClr val="AFE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2" autoAdjust="0"/>
    <p:restoredTop sz="97490" autoAdjust="0"/>
  </p:normalViewPr>
  <p:slideViewPr>
    <p:cSldViewPr>
      <p:cViewPr varScale="1">
        <p:scale>
          <a:sx n="70" d="100"/>
          <a:sy n="70" d="100"/>
        </p:scale>
        <p:origin x="135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ewa%20ciechanowska\AppData\Local\Microsoft\Windows\Temporary%20Internet%20Files\Content.Outlook\OZ7RD7KY\Kopia%20Kopia%20tabele%20euro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ewa%20ciechanowska\AppData\Local\Microsoft\Windows\Temporary%20Internet%20Files\Content.Outlook\OZ7RD7KY\Kopia%20Kopia%20tabele%20euro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karp:Desktop:DANE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gdalena.makurat\AppData\Local\Microsoft\Windows\Temporary%20Internet%20Files\Content.Outlook\9VZOYM6G\Kopia%20Kopia%20tabele%20euro2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gdalena.makurat\AppData\Local\Microsoft\Windows\Temporary%20Internet%20Files\Content.Outlook\9VZOYM6G\Kopia%20Kopia%20tabele%20euro2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Polacy: </a:t>
            </a:r>
            <a:r>
              <a:rPr lang="en-US" dirty="0" smtClean="0"/>
              <a:t>N=</a:t>
            </a:r>
            <a:r>
              <a:rPr lang="pl-PL" dirty="0"/>
              <a:t>1000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Obcokrajowcy:</a:t>
            </a:r>
            <a:r>
              <a:rPr lang="pl-PL" baseline="0" dirty="0" smtClean="0"/>
              <a:t> N=4009</a:t>
            </a:r>
            <a:endParaRPr lang="en-US" dirty="0"/>
          </a:p>
        </c:rich>
      </c:tx>
      <c:layout>
        <c:manualLayout>
          <c:xMode val="edge"/>
          <c:yMode val="edge"/>
          <c:x val="3.5800413837159213E-2"/>
          <c:y val="0.8734185784912790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233801330389301"/>
          <c:y val="0.22300577713587399"/>
          <c:w val="0.73622286103125956"/>
          <c:h val="0.5791474558382400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Sheet1!$M$226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Sheet1!$M$227:$M$228</c:f>
              <c:numCache>
                <c:formatCode>General</c:formatCode>
                <c:ptCount val="2"/>
                <c:pt idx="0">
                  <c:v>0.45060754847711354</c:v>
                </c:pt>
                <c:pt idx="1">
                  <c:v>0.46</c:v>
                </c:pt>
              </c:numCache>
            </c:numRef>
          </c:val>
        </c:ser>
        <c:ser>
          <c:idx val="1"/>
          <c:order val="1"/>
          <c:tx>
            <c:strRef>
              <c:f>Sheet1!$N$226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FAC090"/>
            </a:solidFill>
          </c:spPr>
          <c:invertIfNegative val="0"/>
          <c:dLbls>
            <c:dLbl>
              <c:idx val="0"/>
              <c:layout>
                <c:manualLayout>
                  <c:x val="7.0584079366294997E-3"/>
                  <c:y val="2.849032881543217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619126469424323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350447619777104E-3"/>
                  <c:y val="-3.61798685627172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Sheet1!$N$227:$N$228</c:f>
              <c:numCache>
                <c:formatCode>General</c:formatCode>
                <c:ptCount val="2"/>
                <c:pt idx="0">
                  <c:v>0.49213908892952402</c:v>
                </c:pt>
                <c:pt idx="1">
                  <c:v>0.39000000000000046</c:v>
                </c:pt>
              </c:numCache>
            </c:numRef>
          </c:val>
        </c:ser>
        <c:ser>
          <c:idx val="2"/>
          <c:order val="2"/>
          <c:tx>
            <c:strRef>
              <c:f>Sheet1!$O$226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2328042328042322E-3"/>
                  <c:y val="0.10582192256416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Sheet1!$O$227:$O$228</c:f>
              <c:numCache>
                <c:formatCode>General</c:formatCode>
                <c:ptCount val="2"/>
                <c:pt idx="0">
                  <c:v>1.9167530785741307E-2</c:v>
                </c:pt>
                <c:pt idx="1">
                  <c:v>2.0000000000000014E-2</c:v>
                </c:pt>
              </c:numCache>
            </c:numRef>
          </c:val>
        </c:ser>
        <c:ser>
          <c:idx val="3"/>
          <c:order val="3"/>
          <c:tx>
            <c:strRef>
              <c:f>Sheet1!$P$226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0546737213403972E-3"/>
                  <c:y val="0.123459198977891"/>
                </c:manualLayout>
              </c:layout>
              <c:numFmt formatCode="0%" sourceLinked="0"/>
              <c:spPr/>
              <c:txPr>
                <a:bodyPr/>
                <a:lstStyle/>
                <a:p>
                  <a:pPr>
                    <a:defRPr lang="en-US" sz="900" b="1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Sheet1!$P$227:$P$228</c:f>
              <c:numCache>
                <c:formatCode>General</c:formatCode>
                <c:ptCount val="2"/>
                <c:pt idx="0">
                  <c:v>2.894856488750481E-3</c:v>
                </c:pt>
                <c:pt idx="1">
                  <c:v>1.0000000000000007E-2</c:v>
                </c:pt>
              </c:numCache>
            </c:numRef>
          </c:val>
        </c:ser>
        <c:ser>
          <c:idx val="4"/>
          <c:order val="4"/>
          <c:tx>
            <c:strRef>
              <c:f>Sheet1!$Q$226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Sheet1!$L$227:$L$228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Sheet1!$Q$227:$Q$228</c:f>
              <c:numCache>
                <c:formatCode>General</c:formatCode>
                <c:ptCount val="2"/>
                <c:pt idx="0">
                  <c:v>3.5190975318875842E-2</c:v>
                </c:pt>
                <c:pt idx="1">
                  <c:v>0.12000000000000002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84835408"/>
        <c:axId val="281282336"/>
      </c:barChart>
      <c:catAx>
        <c:axId val="28483540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 sz="11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pl-PL"/>
          </a:p>
        </c:txPr>
        <c:crossAx val="281282336"/>
        <c:crosses val="autoZero"/>
        <c:auto val="0"/>
        <c:lblAlgn val="ctr"/>
        <c:lblOffset val="100"/>
        <c:noMultiLvlLbl val="0"/>
      </c:catAx>
      <c:valAx>
        <c:axId val="281282336"/>
        <c:scaling>
          <c:orientation val="minMax"/>
        </c:scaling>
        <c:delete val="0"/>
        <c:axPos val="t"/>
        <c:majorGridlines>
          <c:spPr>
            <a:ln w="3175">
              <a:gradFill>
                <a:gsLst>
                  <a:gs pos="0">
                    <a:srgbClr val="BFBFB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DotDot"/>
            </a:ln>
          </c:spPr>
        </c:majorGridlines>
        <c:numFmt formatCode="0%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>
                <a:solidFill>
                  <a:srgbClr val="808080"/>
                </a:solidFill>
              </a:defRPr>
            </a:pPr>
            <a:endParaRPr lang="pl-PL"/>
          </a:p>
        </c:txPr>
        <c:crossAx val="284835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882248052326829"/>
          <c:y val="9.7419731140984496E-4"/>
          <c:w val="0.7085519865572355"/>
          <c:h val="0.10259809013234998"/>
        </c:manualLayout>
      </c:layout>
      <c:overlay val="0"/>
      <c:spPr>
        <a:noFill/>
      </c:spPr>
      <c:txPr>
        <a:bodyPr/>
        <a:lstStyle/>
        <a:p>
          <a:pPr rtl="0">
            <a:defRPr lang="en-US" sz="900" b="1" i="1">
              <a:solidFill>
                <a:schemeClr val="tx2">
                  <a:lumMod val="50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solidFill>
            <a:srgbClr val="003366"/>
          </a:solidFill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 smtClean="0"/>
              <a:t>N=1000</a:t>
            </a:r>
            <a:endParaRPr lang="pl-PL" dirty="0"/>
          </a:p>
        </c:rich>
      </c:tx>
      <c:layout>
        <c:manualLayout>
          <c:xMode val="edge"/>
          <c:yMode val="edge"/>
          <c:x val="1.0355165563614601E-2"/>
          <c:y val="0.717650036935469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0051730363293031"/>
          <c:y val="0.119880718513169"/>
          <c:w val="0.40640276080435578"/>
          <c:h val="0.59890934922170458"/>
        </c:manualLayout>
      </c:layout>
      <c:pieChart>
        <c:varyColors val="1"/>
        <c:ser>
          <c:idx val="0"/>
          <c:order val="0"/>
          <c:spPr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660033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explosion val="13"/>
            <c:spPr>
              <a:solidFill>
                <a:srgbClr val="FAC090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01013412530883"/>
                  <c:y val="-4.5684251457440414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lang="en-US"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011469955719211"/>
                  <c:y val="2.80909333660782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9741496976526524E-3"/>
                  <c:y val="7.6797022553049838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037957422720198E-2"/>
                  <c:y val="-2.089192818731644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148707470549396E-2"/>
                  <c:y val="-4.52012989901686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Sheet1!$C$766:$G$766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Sheet1!$C$767:$G$767</c:f>
              <c:numCache>
                <c:formatCode>####.0%</c:formatCode>
                <c:ptCount val="5"/>
                <c:pt idx="0">
                  <c:v>0.64765241309386457</c:v>
                </c:pt>
                <c:pt idx="1">
                  <c:v>0.26616924738523401</c:v>
                </c:pt>
                <c:pt idx="2">
                  <c:v>4.500096089643596E-2</c:v>
                </c:pt>
                <c:pt idx="3">
                  <c:v>1.8851225651135523E-2</c:v>
                </c:pt>
                <c:pt idx="4">
                  <c:v>2.2326152973333312E-2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3.8801244306188205E-2"/>
          <c:y val="0.31149691880717745"/>
          <c:w val="0.34297499340096865"/>
          <c:h val="0.26396896446203832"/>
        </c:manualLayout>
      </c:layout>
      <c:overlay val="0"/>
      <c:txPr>
        <a:bodyPr/>
        <a:lstStyle/>
        <a:p>
          <a:pPr rtl="0">
            <a:defRPr lang="en-US" sz="1200" b="1" i="1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Organizacja Turnieju</a:t>
            </a:r>
          </a:p>
        </c:rich>
      </c:tx>
      <c:layout>
        <c:manualLayout>
          <c:xMode val="edge"/>
          <c:yMode val="edge"/>
          <c:x val="0.32445738642807631"/>
          <c:y val="0.13717616915102401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2.9394895657378606E-3"/>
                  <c:y val="0.2106634026247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1556255152303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Sheet1!$I$137:$I$138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Sheet1!$J$137:$J$138</c:f>
              <c:numCache>
                <c:formatCode>0%</c:formatCode>
                <c:ptCount val="2"/>
                <c:pt idx="0">
                  <c:v>0.68000000000000071</c:v>
                </c:pt>
                <c:pt idx="1">
                  <c:v>0.85000000000000064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206504"/>
        <c:axId val="285232816"/>
        <c:axId val="0"/>
      </c:bar3DChart>
      <c:catAx>
        <c:axId val="2852065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285232816"/>
        <c:crosses val="autoZero"/>
        <c:auto val="1"/>
        <c:lblAlgn val="ctr"/>
        <c:lblOffset val="100"/>
        <c:noMultiLvlLbl val="0"/>
      </c:catAx>
      <c:valAx>
        <c:axId val="285232816"/>
        <c:scaling>
          <c:orientation val="minMax"/>
          <c:max val="1"/>
          <c:min val="0.30000000000000032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2852065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Atmosfera panująca w czasie EURO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0.16797067126271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494516482295657E-3"/>
                  <c:y val="0.1837179216935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Sheet1!$I$141:$I$142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Sheet1!$J$141:$J$142</c:f>
              <c:numCache>
                <c:formatCode>0%</c:formatCode>
                <c:ptCount val="2"/>
                <c:pt idx="0">
                  <c:v>0.81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233600"/>
        <c:axId val="285233992"/>
        <c:axId val="0"/>
      </c:bar3DChart>
      <c:catAx>
        <c:axId val="285233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285233992"/>
        <c:crosses val="autoZero"/>
        <c:auto val="1"/>
        <c:lblAlgn val="ctr"/>
        <c:lblOffset val="100"/>
        <c:noMultiLvlLbl val="0"/>
      </c:catAx>
      <c:valAx>
        <c:axId val="285233992"/>
        <c:scaling>
          <c:orientation val="minMax"/>
          <c:max val="1"/>
          <c:min val="0.5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2852336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Czy polecisz nasz kraj swoim znajomym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3.0152233164607405E-3"/>
                  <c:y val="0.190964143375847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304466329214913E-3"/>
                  <c:y val="0.2060398642595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Sheet1!$I$161:$I$162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Sheet1!$J$161:$J$162</c:f>
              <c:numCache>
                <c:formatCode>0%</c:formatCode>
                <c:ptCount val="2"/>
                <c:pt idx="0">
                  <c:v>0.83000000000000063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234776"/>
        <c:axId val="285235168"/>
        <c:axId val="0"/>
      </c:bar3DChart>
      <c:catAx>
        <c:axId val="2852347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285235168"/>
        <c:crosses val="autoZero"/>
        <c:auto val="1"/>
        <c:lblAlgn val="ctr"/>
        <c:lblOffset val="100"/>
        <c:noMultiLvlLbl val="0"/>
      </c:catAx>
      <c:valAx>
        <c:axId val="285235168"/>
        <c:scaling>
          <c:orientation val="minMax"/>
          <c:max val="1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2852347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/>
            </a:pPr>
            <a:r>
              <a:rPr lang="en-US" sz="1400"/>
              <a:t>Czy planujesz ponowny przyjazd </a:t>
            </a:r>
          </a:p>
          <a:p>
            <a:pPr>
              <a:defRPr lang="en-US"/>
            </a:pPr>
            <a:r>
              <a:rPr lang="en-US" sz="1400"/>
              <a:t>do Kraju Gospodarza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17064103886435E-2"/>
          <c:y val="0.23587754483603601"/>
          <c:w val="0.91048293589611295"/>
          <c:h val="0.61402600555236897"/>
        </c:manualLayout>
      </c:layout>
      <c:bar3DChart>
        <c:barDir val="col"/>
        <c:grouping val="clustered"/>
        <c:varyColors val="1"/>
        <c:ser>
          <c:idx val="0"/>
          <c:order val="0"/>
          <c:invertIfNegative val="0"/>
          <c:dLbls>
            <c:dLbl>
              <c:idx val="0"/>
              <c:layout>
                <c:manualLayout>
                  <c:x val="2.6618778017835835E-3"/>
                  <c:y val="0.17070114957510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0.201737722225118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6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Sheet1!$I$165:$I$166</c:f>
              <c:strCache>
                <c:ptCount val="2"/>
                <c:pt idx="0">
                  <c:v>Austria</c:v>
                </c:pt>
                <c:pt idx="1">
                  <c:v>Polska </c:v>
                </c:pt>
              </c:strCache>
            </c:strRef>
          </c:cat>
          <c:val>
            <c:numRef>
              <c:f>Sheet1!$J$165:$J$166</c:f>
              <c:numCache>
                <c:formatCode>0%</c:formatCode>
                <c:ptCount val="2"/>
                <c:pt idx="0">
                  <c:v>0.65000000000000102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5235952"/>
        <c:axId val="285236344"/>
        <c:axId val="0"/>
      </c:bar3DChart>
      <c:catAx>
        <c:axId val="285235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pl-PL"/>
          </a:p>
        </c:txPr>
        <c:crossAx val="285236344"/>
        <c:crosses val="autoZero"/>
        <c:auto val="1"/>
        <c:lblAlgn val="ctr"/>
        <c:lblOffset val="100"/>
        <c:noMultiLvlLbl val="0"/>
      </c:catAx>
      <c:valAx>
        <c:axId val="285236344"/>
        <c:scaling>
          <c:orientation val="minMax"/>
          <c:max val="1"/>
          <c:min val="0.4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pl-PL"/>
          </a:p>
        </c:txPr>
        <c:crossAx val="2852359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Polacy:</a:t>
            </a:r>
            <a:r>
              <a:rPr lang="pl-PL" baseline="0" dirty="0" smtClean="0"/>
              <a:t> </a:t>
            </a:r>
            <a:r>
              <a:rPr lang="en-US" dirty="0" smtClean="0"/>
              <a:t>N=</a:t>
            </a:r>
            <a:r>
              <a:rPr lang="pl-PL" dirty="0"/>
              <a:t>1000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8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dirty="0" smtClean="0"/>
              <a:t>Obcokrajowcy</a:t>
            </a:r>
            <a:r>
              <a:rPr lang="pl-PL" baseline="0" dirty="0" smtClean="0"/>
              <a:t>: N=4009</a:t>
            </a:r>
            <a:endParaRPr lang="en-US" dirty="0"/>
          </a:p>
        </c:rich>
      </c:tx>
      <c:layout>
        <c:manualLayout>
          <c:xMode val="edge"/>
          <c:yMode val="edge"/>
          <c:x val="6.0477493196767422E-2"/>
          <c:y val="0.8965045550494384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622702717715801"/>
          <c:y val="0.29563256457872"/>
          <c:w val="0.74327753475259994"/>
          <c:h val="0.616750979151992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Sheet1!$N$162</c:f>
              <c:strCache>
                <c:ptCount val="1"/>
                <c:pt idx="0">
                  <c:v>zdecydowanie dobrze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2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Sheet1!$N$163:$N$164</c:f>
              <c:numCache>
                <c:formatCode>General</c:formatCode>
                <c:ptCount val="2"/>
                <c:pt idx="0">
                  <c:v>0.5832212335955349</c:v>
                </c:pt>
                <c:pt idx="1">
                  <c:v>0.56000000000000005</c:v>
                </c:pt>
              </c:numCache>
            </c:numRef>
          </c:val>
        </c:ser>
        <c:ser>
          <c:idx val="1"/>
          <c:order val="1"/>
          <c:tx>
            <c:strRef>
              <c:f>Sheet1!$O$162</c:f>
              <c:strCache>
                <c:ptCount val="1"/>
                <c:pt idx="0">
                  <c:v>raczej dobrze</c:v>
                </c:pt>
              </c:strCache>
            </c:strRef>
          </c:tx>
          <c:spPr>
            <a:solidFill>
              <a:srgbClr val="FAC090"/>
            </a:solidFill>
          </c:spPr>
          <c:invertIfNegative val="0"/>
          <c:dLbls>
            <c:dLbl>
              <c:idx val="0"/>
              <c:layout>
                <c:manualLayout>
                  <c:x val="7.0584079366294997E-3"/>
                  <c:y val="2.849032881543217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61912646942432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350447619777104E-3"/>
                  <c:y val="-3.61798685627172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1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Sheet1!$O$163:$O$164</c:f>
              <c:numCache>
                <c:formatCode>General</c:formatCode>
                <c:ptCount val="2"/>
                <c:pt idx="0">
                  <c:v>0.39051864914759665</c:v>
                </c:pt>
                <c:pt idx="1">
                  <c:v>0.36000000000000032</c:v>
                </c:pt>
              </c:numCache>
            </c:numRef>
          </c:val>
        </c:ser>
        <c:ser>
          <c:idx val="2"/>
          <c:order val="2"/>
          <c:tx>
            <c:strRef>
              <c:f>Sheet1!$P$162</c:f>
              <c:strCache>
                <c:ptCount val="1"/>
                <c:pt idx="0">
                  <c:v>raczej źle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2328042328042314E-3"/>
                  <c:y val="0.11889577044535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2328042328042314E-3"/>
                  <c:y val="0.1046279933928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Sheet1!$P$163:$P$164</c:f>
              <c:numCache>
                <c:formatCode>General</c:formatCode>
                <c:ptCount val="2"/>
                <c:pt idx="0">
                  <c:v>8.5036813374129317E-3</c:v>
                </c:pt>
                <c:pt idx="1">
                  <c:v>1.0000000000000005E-2</c:v>
                </c:pt>
              </c:numCache>
            </c:numRef>
          </c:val>
        </c:ser>
        <c:ser>
          <c:idx val="3"/>
          <c:order val="3"/>
          <c:tx>
            <c:strRef>
              <c:f>Sheet1!$Q$162</c:f>
              <c:strCache>
                <c:ptCount val="1"/>
                <c:pt idx="0">
                  <c:v>zdecydowanie źle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5520171089724923E-2"/>
                  <c:y val="-1.301479203856470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698412698412705E-2"/>
                  <c:y val="0.104628742337824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Sheet1!$Q$163:$Q$164</c:f>
              <c:numCache>
                <c:formatCode>General</c:formatCode>
                <c:ptCount val="2"/>
                <c:pt idx="0">
                  <c:v>5.7894018201015323E-3</c:v>
                </c:pt>
                <c:pt idx="1">
                  <c:v>1.0000000000000005E-2</c:v>
                </c:pt>
              </c:numCache>
            </c:numRef>
          </c:val>
        </c:ser>
        <c:ser>
          <c:idx val="4"/>
          <c:order val="4"/>
          <c:tx>
            <c:strRef>
              <c:f>Sheet1!$R$162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108236470442188E-3"/>
                  <c:y val="9.51197619253579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109347442680805E-3"/>
                  <c:y val="5.67599262858100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Sheet1!$M$163:$M$164</c:f>
              <c:strCache>
                <c:ptCount val="2"/>
                <c:pt idx="0">
                  <c:v>Polacy</c:v>
                </c:pt>
                <c:pt idx="1">
                  <c:v>Obcokrajowcy</c:v>
                </c:pt>
              </c:strCache>
            </c:strRef>
          </c:cat>
          <c:val>
            <c:numRef>
              <c:f>Sheet1!$R$163:$R$164</c:f>
              <c:numCache>
                <c:formatCode>General</c:formatCode>
                <c:ptCount val="2"/>
                <c:pt idx="0">
                  <c:v>1.1967034099360929E-2</c:v>
                </c:pt>
                <c:pt idx="1">
                  <c:v>6.0000000000000032E-2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83438352"/>
        <c:axId val="284710696"/>
      </c:barChart>
      <c:catAx>
        <c:axId val="283438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 sz="11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pl-PL"/>
          </a:p>
        </c:txPr>
        <c:crossAx val="284710696"/>
        <c:crosses val="autoZero"/>
        <c:auto val="0"/>
        <c:lblAlgn val="ctr"/>
        <c:lblOffset val="100"/>
        <c:noMultiLvlLbl val="0"/>
      </c:catAx>
      <c:valAx>
        <c:axId val="284710696"/>
        <c:scaling>
          <c:orientation val="minMax"/>
        </c:scaling>
        <c:delete val="0"/>
        <c:axPos val="t"/>
        <c:majorGridlines>
          <c:spPr>
            <a:ln w="3175">
              <a:gradFill>
                <a:gsLst>
                  <a:gs pos="0">
                    <a:srgbClr val="BFBFB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DotDot"/>
            </a:ln>
          </c:spPr>
        </c:majorGridlines>
        <c:numFmt formatCode="0%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>
                <a:solidFill>
                  <a:srgbClr val="808080"/>
                </a:solidFill>
              </a:defRPr>
            </a:pPr>
            <a:endParaRPr lang="pl-PL"/>
          </a:p>
        </c:txPr>
        <c:crossAx val="283438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2724166771384587"/>
          <c:y val="5.3885072876528724E-2"/>
          <c:w val="0.77731098755538963"/>
          <c:h val="0.10259809013234998"/>
        </c:manualLayout>
      </c:layout>
      <c:overlay val="0"/>
      <c:spPr>
        <a:noFill/>
      </c:spPr>
      <c:txPr>
        <a:bodyPr/>
        <a:lstStyle/>
        <a:p>
          <a:pPr rtl="0">
            <a:defRPr lang="en-US" sz="1050" b="1" i="1">
              <a:solidFill>
                <a:schemeClr val="tx2">
                  <a:lumMod val="50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solidFill>
            <a:srgbClr val="003366"/>
          </a:solidFill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283558379666424E-2"/>
          <c:y val="0.10027855153203302"/>
          <c:w val="0.9467394171223219"/>
          <c:h val="0.786369837475051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Sheet1!$B$59</c:f>
              <c:strCache>
                <c:ptCount val="1"/>
                <c:pt idx="0">
                  <c:v>zdecydowanie źle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23728813559322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Sheet1!$B$60</c:f>
              <c:numCache>
                <c:formatCode>#\ ##0%</c:formatCode>
                <c:ptCount val="1"/>
                <c:pt idx="0">
                  <c:v>7.8084331077563881E-3</c:v>
                </c:pt>
              </c:numCache>
            </c:numRef>
          </c:val>
        </c:ser>
        <c:ser>
          <c:idx val="1"/>
          <c:order val="1"/>
          <c:tx>
            <c:strRef>
              <c:f>Sheet1!$C$59</c:f>
              <c:strCache>
                <c:ptCount val="1"/>
                <c:pt idx="0">
                  <c:v>raczej źle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1324041811847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Sheet1!$C$60</c:f>
              <c:numCache>
                <c:formatCode>#\ ##0%</c:formatCode>
                <c:ptCount val="1"/>
                <c:pt idx="0">
                  <c:v>1.9260801665799143E-2</c:v>
                </c:pt>
              </c:numCache>
            </c:numRef>
          </c:val>
        </c:ser>
        <c:ser>
          <c:idx val="2"/>
          <c:order val="2"/>
          <c:tx>
            <c:strRef>
              <c:f>Sheet1!$D$59</c:f>
              <c:strCache>
                <c:ptCount val="1"/>
                <c:pt idx="0">
                  <c:v>ani źle, ani dobrze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Sheet1!$D$60</c:f>
              <c:numCache>
                <c:formatCode>#\ ##0%</c:formatCode>
                <c:ptCount val="1"/>
                <c:pt idx="0">
                  <c:v>6.5070275897969806E-2</c:v>
                </c:pt>
              </c:numCache>
            </c:numRef>
          </c:val>
        </c:ser>
        <c:ser>
          <c:idx val="3"/>
          <c:order val="3"/>
          <c:tx>
            <c:strRef>
              <c:f>Sheet1!$E$59</c:f>
              <c:strCache>
                <c:ptCount val="1"/>
                <c:pt idx="0">
                  <c:v>raczej dobrze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Sheet1!$E$60</c:f>
              <c:numCache>
                <c:formatCode>#\ ##0%</c:formatCode>
                <c:ptCount val="1"/>
                <c:pt idx="0">
                  <c:v>0.35190005205622099</c:v>
                </c:pt>
              </c:numCache>
            </c:numRef>
          </c:val>
        </c:ser>
        <c:ser>
          <c:idx val="4"/>
          <c:order val="4"/>
          <c:tx>
            <c:strRef>
              <c:f>Sheet1!$F$59</c:f>
              <c:strCache>
                <c:ptCount val="1"/>
                <c:pt idx="0">
                  <c:v>zdecydowanie dobrze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Sheet1!$F$60</c:f>
              <c:numCache>
                <c:formatCode>#\ ##0%</c:formatCode>
                <c:ptCount val="1"/>
                <c:pt idx="0">
                  <c:v>0.54971369078604859</c:v>
                </c:pt>
              </c:numCache>
            </c:numRef>
          </c:val>
        </c:ser>
        <c:ser>
          <c:idx val="5"/>
          <c:order val="5"/>
          <c:tx>
            <c:strRef>
              <c:f>Sheet1!$G$59</c:f>
              <c:strCache>
                <c:ptCount val="1"/>
                <c:pt idx="0">
                  <c:v>nie wiem, trudno powiedzieć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Sheet1!$G$60</c:f>
              <c:numCache>
                <c:formatCode>#\ ##0%</c:formatCode>
                <c:ptCount val="1"/>
                <c:pt idx="0">
                  <c:v>6.2467464862051136E-3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4672728"/>
        <c:axId val="284932168"/>
      </c:barChart>
      <c:catAx>
        <c:axId val="284672728"/>
        <c:scaling>
          <c:orientation val="minMax"/>
        </c:scaling>
        <c:delete val="1"/>
        <c:axPos val="l"/>
        <c:majorTickMark val="out"/>
        <c:minorTickMark val="none"/>
        <c:tickLblPos val="none"/>
        <c:crossAx val="284932168"/>
        <c:crosses val="autoZero"/>
        <c:auto val="1"/>
        <c:lblAlgn val="ctr"/>
        <c:lblOffset val="100"/>
        <c:noMultiLvlLbl val="0"/>
      </c:catAx>
      <c:valAx>
        <c:axId val="28493216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28467272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3.3030718990954742E-2"/>
          <c:y val="1.5604289702631316E-2"/>
          <c:w val="0.89999989818084303"/>
          <c:h val="0.14899671481462229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283558379666421E-2"/>
          <c:y val="0.10027855153203302"/>
          <c:w val="0.94673941712232179"/>
          <c:h val="0.78636983747505163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Sheet1!$B$39</c:f>
              <c:strCache>
                <c:ptCount val="1"/>
                <c:pt idx="0">
                  <c:v>zdecydowanie źle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223728813559322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Sheet1!$B$40</c:f>
              <c:numCache>
                <c:formatCode>#\ ##0%</c:formatCode>
                <c:ptCount val="1"/>
                <c:pt idx="0">
                  <c:v>1.5977443609022604E-2</c:v>
                </c:pt>
              </c:numCache>
            </c:numRef>
          </c:val>
        </c:ser>
        <c:ser>
          <c:idx val="1"/>
          <c:order val="1"/>
          <c:tx>
            <c:strRef>
              <c:f>Sheet1!$C$39</c:f>
              <c:strCache>
                <c:ptCount val="1"/>
                <c:pt idx="0">
                  <c:v>raczej źle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61324041811847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Sheet1!$C$40</c:f>
              <c:numCache>
                <c:formatCode>#\ ##0%</c:formatCode>
                <c:ptCount val="1"/>
                <c:pt idx="0">
                  <c:v>4.5112781954887334E-2</c:v>
                </c:pt>
              </c:numCache>
            </c:numRef>
          </c:val>
        </c:ser>
        <c:ser>
          <c:idx val="2"/>
          <c:order val="2"/>
          <c:tx>
            <c:strRef>
              <c:f>Sheet1!$D$39</c:f>
              <c:strCache>
                <c:ptCount val="1"/>
                <c:pt idx="0">
                  <c:v>ani źle, ani dobrze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Sheet1!$D$40</c:f>
              <c:numCache>
                <c:formatCode>#\ ##0%</c:formatCode>
                <c:ptCount val="1"/>
                <c:pt idx="0">
                  <c:v>0.19830827067669204</c:v>
                </c:pt>
              </c:numCache>
            </c:numRef>
          </c:val>
        </c:ser>
        <c:ser>
          <c:idx val="3"/>
          <c:order val="3"/>
          <c:tx>
            <c:strRef>
              <c:f>Sheet1!$E$39</c:f>
              <c:strCache>
                <c:ptCount val="1"/>
                <c:pt idx="0">
                  <c:v>raczej dobrze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Sheet1!$E$40</c:f>
              <c:numCache>
                <c:formatCode>#\ ##0%</c:formatCode>
                <c:ptCount val="1"/>
                <c:pt idx="0">
                  <c:v>0.49060150375939832</c:v>
                </c:pt>
              </c:numCache>
            </c:numRef>
          </c:val>
        </c:ser>
        <c:ser>
          <c:idx val="4"/>
          <c:order val="4"/>
          <c:tx>
            <c:strRef>
              <c:f>Sheet1!$F$39</c:f>
              <c:strCache>
                <c:ptCount val="1"/>
                <c:pt idx="0">
                  <c:v>zdecydowanie dobrze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Sheet1!$F$40</c:f>
              <c:numCache>
                <c:formatCode>#\ ##0%</c:formatCode>
                <c:ptCount val="1"/>
                <c:pt idx="0">
                  <c:v>0.24342105263157901</c:v>
                </c:pt>
              </c:numCache>
            </c:numRef>
          </c:val>
        </c:ser>
        <c:ser>
          <c:idx val="5"/>
          <c:order val="5"/>
          <c:tx>
            <c:strRef>
              <c:f>Sheet1!$G$39</c:f>
              <c:strCache>
                <c:ptCount val="1"/>
                <c:pt idx="0">
                  <c:v>nie wiem, trudno powiedzieć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Sheet1!$G$40</c:f>
              <c:numCache>
                <c:formatCode>#\ ##0%</c:formatCode>
                <c:ptCount val="1"/>
                <c:pt idx="0">
                  <c:v>6.5789473684210514E-3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5071896"/>
        <c:axId val="285072280"/>
      </c:barChart>
      <c:catAx>
        <c:axId val="285071896"/>
        <c:scaling>
          <c:orientation val="minMax"/>
        </c:scaling>
        <c:delete val="1"/>
        <c:axPos val="l"/>
        <c:majorTickMark val="out"/>
        <c:minorTickMark val="none"/>
        <c:tickLblPos val="none"/>
        <c:crossAx val="285072280"/>
        <c:crosses val="autoZero"/>
        <c:auto val="1"/>
        <c:lblAlgn val="ctr"/>
        <c:lblOffset val="100"/>
        <c:noMultiLvlLbl val="0"/>
      </c:catAx>
      <c:valAx>
        <c:axId val="28507228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285071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5.3764474865997537E-2"/>
          <c:y val="3.4055378839234499E-2"/>
          <c:w val="0.89999989818084292"/>
          <c:h val="0.14899671481462226"/>
        </c:manualLayout>
      </c:layout>
      <c:overlay val="0"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943120601730011E-2"/>
          <c:y val="6.4388789252693299E-2"/>
          <c:w val="0.91617063819481093"/>
          <c:h val="0.82175525470714905"/>
        </c:manualLayout>
      </c:layout>
      <c:bar3DChart>
        <c:barDir val="col"/>
        <c:grouping val="stack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0.85000000000000064</c:v>
                </c:pt>
                <c:pt idx="1">
                  <c:v>0.15000000000000016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201080"/>
        <c:axId val="218236192"/>
        <c:axId val="0"/>
      </c:bar3DChart>
      <c:catAx>
        <c:axId val="282201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218236192"/>
        <c:crosses val="autoZero"/>
        <c:auto val="1"/>
        <c:lblAlgn val="ctr"/>
        <c:lblOffset val="100"/>
        <c:noMultiLvlLbl val="0"/>
      </c:catAx>
      <c:valAx>
        <c:axId val="2182361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282201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 smtClean="0"/>
              <a:t>N=1000</a:t>
            </a:r>
            <a:endParaRPr lang="pl-PL" dirty="0"/>
          </a:p>
        </c:rich>
      </c:tx>
      <c:layout>
        <c:manualLayout>
          <c:xMode val="edge"/>
          <c:yMode val="edge"/>
          <c:x val="1.0455725411018224E-2"/>
          <c:y val="0.7539169323239466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7060350925564753"/>
          <c:y val="8.4754847282815821E-2"/>
          <c:w val="0.40599048904587365"/>
          <c:h val="0.66734676030123197"/>
        </c:manualLayout>
      </c:layout>
      <c:pieChart>
        <c:varyColors val="1"/>
        <c:ser>
          <c:idx val="0"/>
          <c:order val="0"/>
          <c:spPr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explosion val="20"/>
          <c:dPt>
            <c:idx val="0"/>
            <c:bubble3D val="0"/>
            <c:spPr>
              <a:solidFill>
                <a:srgbClr val="660033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AC090"/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lumMod val="5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4161290371670104"/>
                  <c:y val="-6.5537595730122994E-2"/>
                </c:manualLayout>
              </c:layout>
              <c:numFmt formatCode="#,##0%" sourceLinked="0"/>
              <c:spPr/>
              <c:txPr>
                <a:bodyPr/>
                <a:lstStyle/>
                <a:p>
                  <a:pPr>
                    <a:defRPr lang="en-US" sz="14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011354704597402"/>
                  <c:y val="4.68420334717171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3223538875322222E-2"/>
                  <c:y val="1.30449824325187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495467707793803E-3"/>
                  <c:y val="-3.97737898018406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302095260784998E-2"/>
                  <c:y val="1.26445714612580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6148707470549396E-2"/>
                  <c:y val="-4.5201298990168613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Sheet1!$C$625:$G$625</c:f>
              <c:strCache>
                <c:ptCount val="5"/>
                <c:pt idx="0">
                  <c:v>zdecydowanie tak</c:v>
                </c:pt>
                <c:pt idx="1">
                  <c:v>raczej tak</c:v>
                </c:pt>
                <c:pt idx="2">
                  <c:v>raczej nie</c:v>
                </c:pt>
                <c:pt idx="3">
                  <c:v>zdecydowanie nie</c:v>
                </c:pt>
                <c:pt idx="4">
                  <c:v>nie wiem, trudno powiedzieć</c:v>
                </c:pt>
              </c:strCache>
            </c:strRef>
          </c:cat>
          <c:val>
            <c:numRef>
              <c:f>Sheet1!$C$626:$G$626</c:f>
              <c:numCache>
                <c:formatCode>####.0%</c:formatCode>
                <c:ptCount val="5"/>
                <c:pt idx="0">
                  <c:v>0.66988520796340856</c:v>
                </c:pt>
                <c:pt idx="1">
                  <c:v>0.30114547688181731</c:v>
                </c:pt>
                <c:pt idx="2">
                  <c:v>1.3937943611245899E-2</c:v>
                </c:pt>
                <c:pt idx="3">
                  <c:v>7.1025029198821272E-3</c:v>
                </c:pt>
                <c:pt idx="4">
                  <c:v>7.9288686236508987E-3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076073672248508E-2"/>
          <c:y val="0.37502913619619599"/>
          <c:w val="0.32275351778103001"/>
          <c:h val="0.29298160770807652"/>
        </c:manualLayout>
      </c:layout>
      <c:overlay val="0"/>
      <c:txPr>
        <a:bodyPr/>
        <a:lstStyle/>
        <a:p>
          <a:pPr rtl="0">
            <a:defRPr lang="en-US" sz="1200" b="1" i="1" u="none" strike="noStrike" baseline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Calibri"/>
            </a:defRPr>
          </a:pPr>
          <a:endParaRPr lang="pl-PL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sz="900" dirty="0"/>
              <a:t>wrzesień </a:t>
            </a:r>
            <a:r>
              <a:rPr lang="pl-PL" sz="900" dirty="0" smtClean="0"/>
              <a:t>2009: </a:t>
            </a:r>
            <a:r>
              <a:rPr lang="en-US" sz="900" dirty="0"/>
              <a:t>N=</a:t>
            </a:r>
            <a:r>
              <a:rPr lang="pl-PL" sz="900" dirty="0"/>
              <a:t>1000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sz="900" dirty="0"/>
              <a:t>wrzesień </a:t>
            </a:r>
            <a:r>
              <a:rPr lang="pl-PL" sz="900" dirty="0" smtClean="0"/>
              <a:t>2011: N=1000</a:t>
            </a:r>
            <a:r>
              <a:rPr lang="pl-PL" sz="900" dirty="0"/>
              <a:t/>
            </a:r>
            <a:br>
              <a:rPr lang="pl-PL" sz="900" dirty="0"/>
            </a:br>
            <a:r>
              <a:rPr lang="pl-PL" sz="900" dirty="0" smtClean="0"/>
              <a:t>marzec 2012:</a:t>
            </a:r>
            <a:r>
              <a:rPr lang="pl-PL" sz="900" baseline="0" dirty="0" smtClean="0"/>
              <a:t>   N=1000</a:t>
            </a:r>
            <a:endParaRPr lang="pl-PL" sz="90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900" b="0" i="1" u="none" strike="noStrike" kern="1200" baseline="0">
                <a:solidFill>
                  <a:srgbClr val="808080"/>
                </a:solidFill>
                <a:latin typeface="Tahoma" pitchFamily="34" charset="0"/>
                <a:ea typeface="+mn-ea"/>
                <a:cs typeface="Tahoma" pitchFamily="34" charset="0"/>
              </a:defRPr>
            </a:pPr>
            <a:r>
              <a:rPr lang="pl-PL" sz="900" baseline="0" dirty="0"/>
              <a:t>czerwiec </a:t>
            </a:r>
            <a:r>
              <a:rPr lang="pl-PL" sz="900" baseline="0" dirty="0" smtClean="0"/>
              <a:t>2012: </a:t>
            </a:r>
            <a:r>
              <a:rPr lang="pl-PL" sz="900" baseline="0" dirty="0"/>
              <a:t>N=1000</a:t>
            </a:r>
            <a:endParaRPr lang="en-US" sz="900" dirty="0"/>
          </a:p>
        </c:rich>
      </c:tx>
      <c:layout>
        <c:manualLayout>
          <c:xMode val="edge"/>
          <c:yMode val="edge"/>
          <c:x val="0.10649106465877002"/>
          <c:y val="0.8315094015370110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455289144009132"/>
          <c:y val="0.20571823825632649"/>
          <c:w val="0.64226683525548189"/>
          <c:h val="0.5911273147825670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Sheet1!$N$117</c:f>
              <c:strCache>
                <c:ptCount val="1"/>
                <c:pt idx="0">
                  <c:v>bardzo dużym sukcesem</c:v>
                </c:pt>
              </c:strCache>
            </c:strRef>
          </c:tx>
          <c:spPr>
            <a:solidFill>
              <a:srgbClr val="660033"/>
            </a:solidFill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pl-PL" smtClean="0"/>
                      <a:t>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Sheet1!$N$118:$N$121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</c:v>
                </c:pt>
                <c:pt idx="2">
                  <c:v>8.0000000000000043E-2</c:v>
                </c:pt>
                <c:pt idx="3">
                  <c:v>0.24521643024212161</c:v>
                </c:pt>
              </c:numCache>
            </c:numRef>
          </c:val>
        </c:ser>
        <c:ser>
          <c:idx val="1"/>
          <c:order val="1"/>
          <c:tx>
            <c:strRef>
              <c:f>Sheet1!$O$117</c:f>
              <c:strCache>
                <c:ptCount val="1"/>
                <c:pt idx="0">
                  <c:v>dużym sukcesem</c:v>
                </c:pt>
              </c:strCache>
            </c:strRef>
          </c:tx>
          <c:spPr>
            <a:solidFill>
              <a:srgbClr val="FAC090"/>
            </a:solidFill>
          </c:spPr>
          <c:invertIfNegative val="0"/>
          <c:dLbls>
            <c:dLbl>
              <c:idx val="0"/>
              <c:layout>
                <c:manualLayout>
                  <c:x val="7.0584079366294997E-3"/>
                  <c:y val="2.8490328815432171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3.619126469424323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2350447619777104E-3"/>
                  <c:y val="-3.61798685627172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Sheet1!$O$118:$O$121</c:f>
              <c:numCache>
                <c:formatCode>0%</c:formatCode>
                <c:ptCount val="4"/>
                <c:pt idx="0">
                  <c:v>0.35000000000000031</c:v>
                </c:pt>
                <c:pt idx="1">
                  <c:v>0.47000000000000008</c:v>
                </c:pt>
                <c:pt idx="2">
                  <c:v>0.55000000000000004</c:v>
                </c:pt>
                <c:pt idx="3">
                  <c:v>0.60936460313046104</c:v>
                </c:pt>
              </c:numCache>
            </c:numRef>
          </c:val>
        </c:ser>
        <c:ser>
          <c:idx val="2"/>
          <c:order val="2"/>
          <c:tx>
            <c:strRef>
              <c:f>Sheet1!$P$117</c:f>
              <c:strCache>
                <c:ptCount val="1"/>
                <c:pt idx="0">
                  <c:v>dużą porażką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Sheet1!$P$118:$P$121</c:f>
              <c:numCache>
                <c:formatCode>0%</c:formatCode>
                <c:ptCount val="4"/>
                <c:pt idx="0">
                  <c:v>0.24000000000000019</c:v>
                </c:pt>
                <c:pt idx="1">
                  <c:v>0.21000000000000019</c:v>
                </c:pt>
                <c:pt idx="2">
                  <c:v>0.22</c:v>
                </c:pt>
                <c:pt idx="3">
                  <c:v>7.9559487078490504E-2</c:v>
                </c:pt>
              </c:numCache>
            </c:numRef>
          </c:val>
        </c:ser>
        <c:ser>
          <c:idx val="3"/>
          <c:order val="3"/>
          <c:tx>
            <c:strRef>
              <c:f>Sheet1!$Q$117</c:f>
              <c:strCache>
                <c:ptCount val="1"/>
                <c:pt idx="0">
                  <c:v>bardzo dużą porażką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5.5888226188012683E-3"/>
                  <c:y val="7.2211464735644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bg1"/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Sheet1!$Q$118:$Q$121</c:f>
              <c:numCache>
                <c:formatCode>0%</c:formatCode>
                <c:ptCount val="4"/>
                <c:pt idx="0">
                  <c:v>0.11</c:v>
                </c:pt>
                <c:pt idx="1">
                  <c:v>0.05</c:v>
                </c:pt>
                <c:pt idx="2">
                  <c:v>2.0000000000000011E-2</c:v>
                </c:pt>
                <c:pt idx="3">
                  <c:v>1.8228546853780801E-2</c:v>
                </c:pt>
              </c:numCache>
            </c:numRef>
          </c:val>
        </c:ser>
        <c:ser>
          <c:idx val="4"/>
          <c:order val="4"/>
          <c:tx>
            <c:strRef>
              <c:f>Sheet1!$R$117</c:f>
              <c:strCache>
                <c:ptCount val="1"/>
                <c:pt idx="0">
                  <c:v>nie wiem, trudno powiedzieć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900" b="1">
                    <a:solidFill>
                      <a:schemeClr val="tx2">
                        <a:lumMod val="50000"/>
                      </a:schemeClr>
                    </a:solidFill>
                    <a:latin typeface="+mn-lt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Sheet1!$M$118:$M$121</c:f>
              <c:strCache>
                <c:ptCount val="4"/>
                <c:pt idx="0">
                  <c:v>wrzesień 2009</c:v>
                </c:pt>
                <c:pt idx="1">
                  <c:v>wrzesień 2011</c:v>
                </c:pt>
                <c:pt idx="2">
                  <c:v>marzec 2012</c:v>
                </c:pt>
                <c:pt idx="3">
                  <c:v>czerwiec 2012</c:v>
                </c:pt>
              </c:strCache>
            </c:strRef>
          </c:cat>
          <c:val>
            <c:numRef>
              <c:f>Sheet1!$R$118:$R$121</c:f>
              <c:numCache>
                <c:formatCode>0%</c:formatCode>
                <c:ptCount val="4"/>
                <c:pt idx="0">
                  <c:v>0.16</c:v>
                </c:pt>
                <c:pt idx="1">
                  <c:v>0.17</c:v>
                </c:pt>
                <c:pt idx="2">
                  <c:v>0.13</c:v>
                </c:pt>
                <c:pt idx="3">
                  <c:v>4.7630932695149515E-2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18235016"/>
        <c:axId val="218234624"/>
      </c:barChart>
      <c:catAx>
        <c:axId val="218235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 sz="1100" b="1">
                <a:solidFill>
                  <a:schemeClr val="tx2">
                    <a:lumMod val="50000"/>
                  </a:schemeClr>
                </a:solidFill>
                <a:latin typeface="+mn-lt"/>
              </a:defRPr>
            </a:pPr>
            <a:endParaRPr lang="pl-PL"/>
          </a:p>
        </c:txPr>
        <c:crossAx val="218234624"/>
        <c:crosses val="autoZero"/>
        <c:auto val="0"/>
        <c:lblAlgn val="ctr"/>
        <c:lblOffset val="100"/>
        <c:noMultiLvlLbl val="0"/>
      </c:catAx>
      <c:valAx>
        <c:axId val="218234624"/>
        <c:scaling>
          <c:orientation val="minMax"/>
        </c:scaling>
        <c:delete val="0"/>
        <c:axPos val="t"/>
        <c:majorGridlines>
          <c:spPr>
            <a:ln w="3175">
              <a:gradFill>
                <a:gsLst>
                  <a:gs pos="0">
                    <a:srgbClr val="BFBFBF"/>
                  </a:gs>
                  <a:gs pos="50000">
                    <a:srgbClr val="4F81BD">
                      <a:tint val="44500"/>
                      <a:satMod val="160000"/>
                    </a:srgbClr>
                  </a:gs>
                  <a:gs pos="100000">
                    <a:srgbClr val="4F81BD">
                      <a:tint val="23500"/>
                      <a:satMod val="160000"/>
                    </a:srgbClr>
                  </a:gs>
                </a:gsLst>
                <a:lin ang="5400000" scaled="0"/>
              </a:gradFill>
              <a:prstDash val="lgDashDotDot"/>
            </a:ln>
          </c:spPr>
        </c:majorGridlines>
        <c:numFmt formatCode="0%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/>
          <a:lstStyle/>
          <a:p>
            <a:pPr>
              <a:defRPr lang="en-US">
                <a:solidFill>
                  <a:srgbClr val="808080"/>
                </a:solidFill>
              </a:defRPr>
            </a:pPr>
            <a:endParaRPr lang="pl-PL"/>
          </a:p>
        </c:txPr>
        <c:crossAx val="21823501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8675556855213529"/>
          <c:y val="6.1621966158978407E-2"/>
          <c:w val="0.74897295206520365"/>
          <c:h val="6.5720640505767813E-2"/>
        </c:manualLayout>
      </c:layout>
      <c:overlay val="0"/>
      <c:spPr>
        <a:noFill/>
      </c:spPr>
      <c:txPr>
        <a:bodyPr/>
        <a:lstStyle/>
        <a:p>
          <a:pPr rtl="0">
            <a:defRPr lang="en-US" sz="1000" b="1" i="1">
              <a:solidFill>
                <a:schemeClr val="tx2">
                  <a:lumMod val="50000"/>
                </a:schemeClr>
              </a:solidFill>
              <a:latin typeface="+mn-lt"/>
            </a:defRPr>
          </a:pPr>
          <a:endParaRPr lang="pl-P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solidFill>
            <a:srgbClr val="003366"/>
          </a:solidFill>
          <a:latin typeface="Tahoma" pitchFamily="34" charset="0"/>
          <a:cs typeface="Tahoma" pitchFamily="34" charset="0"/>
        </a:defRPr>
      </a:pPr>
      <a:endParaRPr lang="pl-PL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/>
              <a:t>N= 1000</a:t>
            </a:r>
          </a:p>
        </c:rich>
      </c:tx>
      <c:layout>
        <c:manualLayout>
          <c:xMode val="edge"/>
          <c:yMode val="edge"/>
          <c:x val="4.1786031710761224E-5"/>
          <c:y val="0.8875365353036489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52920734353353005"/>
          <c:y val="6.9244628319765092E-2"/>
          <c:w val="0.44807367082669802"/>
          <c:h val="0.780333311090349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Sheet1!$AN$615:$AN$621</c:f>
              <c:strCache>
                <c:ptCount val="7"/>
                <c:pt idx="0">
                  <c:v>Wzmocnienia wizerunku Polski i Polaków  za granicą  '</c:v>
                </c:pt>
                <c:pt idx="1">
                  <c:v>Większej otwartości Polaków wobec cudzoziemców  </c:v>
                </c:pt>
                <c:pt idx="2">
                  <c:v>Wiary Polaków, że jako kraj  jesteśmy dobrzy w organizacji i zarządzaniu  </c:v>
                </c:pt>
                <c:pt idx="3">
                  <c:v>Poprawy bezpieczeństwa, działań służb porządkowych  </c:v>
                </c:pt>
                <c:pt idx="4">
                  <c:v>Rozwoju wolontariatu w Polsce  </c:v>
                </c:pt>
                <c:pt idx="5">
                  <c:v>Wzrostu rozwoju gospodarczego w Polsce w czasach kryzysu gospodarczego  </c:v>
                </c:pt>
                <c:pt idx="6">
                  <c:v>Rozwoju infrastruktury i poprawy jakości życia Polaków  </c:v>
                </c:pt>
              </c:strCache>
            </c:strRef>
          </c:cat>
          <c:val>
            <c:numRef>
              <c:f>Sheet1!$AO$615:$AO$621</c:f>
              <c:numCache>
                <c:formatCode>General</c:formatCode>
                <c:ptCount val="7"/>
                <c:pt idx="0">
                  <c:v>0.93411094197421496</c:v>
                </c:pt>
                <c:pt idx="1">
                  <c:v>0.89712249647791198</c:v>
                </c:pt>
                <c:pt idx="2">
                  <c:v>0.86327538910708401</c:v>
                </c:pt>
                <c:pt idx="3">
                  <c:v>0.84180193871134001</c:v>
                </c:pt>
                <c:pt idx="4">
                  <c:v>0.77466960538172402</c:v>
                </c:pt>
                <c:pt idx="5">
                  <c:v>0.71609573103740765</c:v>
                </c:pt>
                <c:pt idx="6">
                  <c:v>0.7139878577750729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5203760"/>
        <c:axId val="285204152"/>
      </c:barChart>
      <c:catAx>
        <c:axId val="28520376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 algn="r">
              <a:defRPr lang="en-US" sz="1200" b="1" i="0" u="none" strike="noStrike" baseline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Arial" pitchFamily="34" charset="0"/>
              </a:defRPr>
            </a:pPr>
            <a:endParaRPr lang="pl-PL"/>
          </a:p>
        </c:txPr>
        <c:crossAx val="285204152"/>
        <c:crosses val="autoZero"/>
        <c:auto val="1"/>
        <c:lblAlgn val="ctr"/>
        <c:lblOffset val="100"/>
        <c:tickMarkSkip val="2"/>
        <c:noMultiLvlLbl val="0"/>
      </c:catAx>
      <c:valAx>
        <c:axId val="285204152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BFBFBF"/>
              </a:solidFill>
              <a:prstDash val="lgDashDotDot"/>
              <a:round/>
            </a:ln>
          </c:spPr>
        </c:majorGridlines>
        <c:numFmt formatCode="#,##0%" sourceLinked="0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>
              <a:defRPr lang="en-US" sz="8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285203760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800" b="0" i="1" u="none" strike="noStrike" baseline="0">
                <a:solidFill>
                  <a:srgbClr val="808080"/>
                </a:solidFill>
                <a:latin typeface="Tahoma"/>
                <a:ea typeface="Tahoma"/>
                <a:cs typeface="Tahoma"/>
              </a:defRPr>
            </a:pPr>
            <a:r>
              <a:rPr lang="pl-PL" dirty="0"/>
              <a:t>N= 1000</a:t>
            </a:r>
          </a:p>
        </c:rich>
      </c:tx>
      <c:layout>
        <c:manualLayout>
          <c:xMode val="edge"/>
          <c:yMode val="edge"/>
          <c:x val="2.7420316393416612E-2"/>
          <c:y val="0.8176025649007024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9888359862086989"/>
          <c:y val="6.4601880097117592E-2"/>
          <c:w val="0.41132682526800296"/>
          <c:h val="0.6913503286623475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50000"/>
              </a:schemeClr>
            </a:solidFill>
            <a:effectLst>
              <a:outerShdw blurRad="76200" dist="127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76200" dist="127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numFmt formatCode="0%" sourceLinked="0"/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lang="en-US" sz="1400" b="1" i="0" u="none" strike="noStrike" baseline="0">
                    <a:solidFill>
                      <a:schemeClr val="tx2">
                        <a:lumMod val="50000"/>
                      </a:schemeClr>
                    </a:solidFill>
                    <a:latin typeface="Arial" pitchFamily="34" charset="0"/>
                    <a:ea typeface="Calibri"/>
                    <a:cs typeface="Arial" pitchFamily="34" charset="0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Sheet1!$L$722:$L$727</c:f>
              <c:strCache>
                <c:ptCount val="6"/>
                <c:pt idx="0">
                  <c:v>rozwojem turystycznym Polski – poprawą wizerunku Polski w świecie</c:v>
                </c:pt>
                <c:pt idx="1">
                  <c:v>większa wiarą Polaków w siebie – zmianą samooceny Polaków</c:v>
                </c:pt>
                <c:pt idx="2">
                  <c:v>rozwojem gospodarczym Polski –wzrostem  wiarygodności ekonomicznej Polski w świecie</c:v>
                </c:pt>
                <c:pt idx="3">
                  <c:v>poprawą jakości  życia Polaków – rozwojem infrastrukturalnym Polski</c:v>
                </c:pt>
                <c:pt idx="4">
                  <c:v>za kilka lat sukces EURO 2012 nie będzie miał żadnego znaczenia</c:v>
                </c:pt>
                <c:pt idx="5">
                  <c:v>  żadne z powyzszych</c:v>
                </c:pt>
              </c:strCache>
            </c:strRef>
          </c:cat>
          <c:val>
            <c:numRef>
              <c:f>Sheet1!$M$722:$M$727</c:f>
              <c:numCache>
                <c:formatCode>General</c:formatCode>
                <c:ptCount val="6"/>
                <c:pt idx="0">
                  <c:v>0.73823839502261757</c:v>
                </c:pt>
                <c:pt idx="1">
                  <c:v>0.51523146303876699</c:v>
                </c:pt>
                <c:pt idx="2">
                  <c:v>0.49712346790449391</c:v>
                </c:pt>
                <c:pt idx="3">
                  <c:v>0.45733787486707539</c:v>
                </c:pt>
                <c:pt idx="4">
                  <c:v>0.22354175683135319</c:v>
                </c:pt>
                <c:pt idx="5">
                  <c:v>2.6870010405656772E-2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5204936"/>
        <c:axId val="285205328"/>
      </c:barChart>
      <c:catAx>
        <c:axId val="2852049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 algn="r">
              <a:defRPr lang="en-US" sz="1200" b="1" i="0" u="none" strike="noStrike" baseline="0">
                <a:solidFill>
                  <a:schemeClr val="tx2">
                    <a:lumMod val="50000"/>
                  </a:schemeClr>
                </a:solidFill>
                <a:latin typeface="+mj-lt"/>
                <a:ea typeface="Calibri"/>
                <a:cs typeface="Arial" pitchFamily="34" charset="0"/>
              </a:defRPr>
            </a:pPr>
            <a:endParaRPr lang="pl-PL"/>
          </a:p>
        </c:txPr>
        <c:crossAx val="285205328"/>
        <c:crosses val="autoZero"/>
        <c:auto val="1"/>
        <c:lblAlgn val="ctr"/>
        <c:lblOffset val="100"/>
        <c:tickMarkSkip val="2"/>
        <c:noMultiLvlLbl val="0"/>
      </c:catAx>
      <c:valAx>
        <c:axId val="285205328"/>
        <c:scaling>
          <c:orientation val="minMax"/>
          <c:max val="1"/>
          <c:min val="0"/>
        </c:scaling>
        <c:delete val="0"/>
        <c:axPos val="t"/>
        <c:majorGridlines>
          <c:spPr>
            <a:ln w="3175">
              <a:solidFill>
                <a:srgbClr val="BFBFBF"/>
              </a:solidFill>
              <a:prstDash val="lgDashDotDot"/>
              <a:round/>
            </a:ln>
          </c:spPr>
        </c:majorGridlines>
        <c:numFmt formatCode="#,##0%" sourceLinked="0"/>
        <c:majorTickMark val="out"/>
        <c:minorTickMark val="none"/>
        <c:tickLblPos val="nextTo"/>
        <c:spPr>
          <a:ln w="19050">
            <a:solidFill>
              <a:srgbClr val="808080"/>
            </a:solidFill>
          </a:ln>
        </c:spPr>
        <c:txPr>
          <a:bodyPr rot="0" vert="horz"/>
          <a:lstStyle/>
          <a:p>
            <a:pPr>
              <a:defRPr lang="en-US" sz="8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pl-PL"/>
          </a:p>
        </c:txPr>
        <c:crossAx val="285204936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0" i="0" u="none" strike="noStrike" baseline="0">
          <a:solidFill>
            <a:srgbClr val="003366"/>
          </a:solidFill>
          <a:latin typeface="Tahoma"/>
          <a:ea typeface="Tahoma"/>
          <a:cs typeface="Tahoma"/>
        </a:defRPr>
      </a:pPr>
      <a:endParaRPr lang="pl-PL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0.89193</cdr:x>
      <cdr:y>0.85</cdr:y>
    </cdr:from>
    <cdr:to>
      <cdr:x>0.94752</cdr:x>
      <cdr:y>0.93238</cdr:y>
    </cdr:to>
    <cdr:pic>
      <cdr:nvPicPr>
        <cdr:cNvPr id="2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8028384" y="2448272"/>
          <a:ext cx="500400" cy="23728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0.18807</cdr:x>
      <cdr:y>0.64716</cdr:y>
    </cdr:from>
    <cdr:to>
      <cdr:x>0.87606</cdr:x>
      <cdr:y>0.86288</cdr:y>
    </cdr:to>
    <cdr:sp macro="" textlink="">
      <cdr:nvSpPr>
        <cdr:cNvPr id="2" name="Prostokąt 1"/>
        <cdr:cNvSpPr/>
      </cdr:nvSpPr>
      <cdr:spPr>
        <a:xfrm xmlns:a="http://schemas.openxmlformats.org/drawingml/2006/main">
          <a:off x="1692821" y="1728192"/>
          <a:ext cx="6192688" cy="576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solidFill>
            <a:srgbClr val="660033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pl-PL"/>
        </a:p>
      </cdr:txBody>
    </cdr:sp>
  </cdr:relSizeAnchor>
  <cdr:relSizeAnchor xmlns:cdr="http://schemas.openxmlformats.org/drawingml/2006/chartDrawing">
    <cdr:from>
      <cdr:x>0.81444</cdr:x>
      <cdr:y>0.825</cdr:y>
    </cdr:from>
    <cdr:to>
      <cdr:x>0.87044</cdr:x>
      <cdr:y>0.9059</cdr:y>
    </cdr:to>
    <cdr:sp macro="" textlink="">
      <cdr:nvSpPr>
        <cdr:cNvPr id="3" name="pole tekstowe 1"/>
        <cdr:cNvSpPr txBox="1"/>
      </cdr:nvSpPr>
      <cdr:spPr>
        <a:xfrm xmlns:a="http://schemas.openxmlformats.org/drawingml/2006/main">
          <a:off x="7907099" y="2376264"/>
          <a:ext cx="543683" cy="23301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9050">
          <a:solidFill>
            <a:srgbClr val="660033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pl-PL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pl-PL" sz="1100" b="1" dirty="0" smtClean="0"/>
            <a:t>∑ 92%</a:t>
          </a:r>
          <a:endParaRPr lang="pl-PL" sz="1100" b="1" dirty="0"/>
        </a:p>
      </cdr:txBody>
    </cdr:sp>
  </cdr:relSizeAnchor>
  <cdr:relSizeAnchor xmlns:cdr="http://schemas.openxmlformats.org/drawingml/2006/chartDrawing">
    <cdr:from>
      <cdr:x>0.88406</cdr:x>
      <cdr:y>0.91114</cdr:y>
    </cdr:from>
    <cdr:to>
      <cdr:x>0.93965</cdr:x>
      <cdr:y>1</cdr:y>
    </cdr:to>
    <cdr:pic>
      <cdr:nvPicPr>
        <cdr:cNvPr id="4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57517" y="2520280"/>
          <a:ext cx="500400" cy="23728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0.85949</cdr:x>
      <cdr:y>0.77792</cdr:y>
    </cdr:from>
    <cdr:to>
      <cdr:x>0.91437</cdr:x>
      <cdr:y>0.84517</cdr:y>
    </cdr:to>
    <cdr:pic>
      <cdr:nvPicPr>
        <cdr:cNvPr id="3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812360" y="2736304"/>
          <a:ext cx="498851" cy="2365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0.92308</cdr:x>
      <cdr:y>0.82222</cdr:y>
    </cdr:from>
    <cdr:to>
      <cdr:x>0.98229</cdr:x>
      <cdr:y>0.89522</cdr:y>
    </cdr:to>
    <cdr:pic>
      <cdr:nvPicPr>
        <cdr:cNvPr id="2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776864" y="2664296"/>
          <a:ext cx="498851" cy="2365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0.85593</cdr:x>
      <cdr:y>0.75344</cdr:y>
    </cdr:from>
    <cdr:to>
      <cdr:x>0.91464</cdr:x>
      <cdr:y>0.82708</cdr:y>
    </cdr:to>
    <cdr:pic>
      <cdr:nvPicPr>
        <cdr:cNvPr id="2" name="Picture 2" descr="C:\Users\krzysztof.ostrowski\Desktop\logo poziome claim RGB.jpg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272808" y="2420512"/>
          <a:ext cx="498851" cy="236552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FACC-2348-8A4E-B5EF-51E119E0D3E0}" type="datetime1">
              <a:rPr lang="pl-PL" smtClean="0"/>
              <a:pPr/>
              <a:t>2017-11-28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F1F78-2EE0-8D44-9E0F-DA8F491EA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259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07740-6B28-7D4B-A360-1250093C029C}" type="datetime1">
              <a:rPr lang="pl-PL" smtClean="0"/>
              <a:pPr/>
              <a:t>2017-11-28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7A60D-2857-489C-A953-0A057C00294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22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428596" y="571480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4800" b="1" dirty="0" smtClean="0">
                <a:latin typeface="Century Gothic" pitchFamily="34" charset="0"/>
              </a:rPr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794" y="3789040"/>
            <a:ext cx="4824412" cy="720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pl-PL" dirty="0" smtClean="0"/>
              <a:t>place, </a:t>
            </a:r>
            <a:r>
              <a:rPr lang="pl-PL" dirty="0" err="1" smtClean="0"/>
              <a:t>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4725144"/>
            <a:ext cx="5256584" cy="1080641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pPr lvl="0"/>
            <a:r>
              <a:rPr lang="pl-PL" dirty="0" smtClean="0"/>
              <a:t>SPEAKER</a:t>
            </a:r>
          </a:p>
          <a:p>
            <a:pPr lvl="0"/>
            <a:r>
              <a:rPr lang="pl-PL" dirty="0" smtClean="0"/>
              <a:t>PL.2012</a:t>
            </a:r>
            <a:endParaRPr lang="en-US" dirty="0"/>
          </a:p>
        </p:txBody>
      </p:sp>
      <p:pic>
        <p:nvPicPr>
          <p:cNvPr id="12" name="Picture 11" descr="pase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UKRAINE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INNES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20272" y="0"/>
            <a:ext cx="214310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READINESS 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/>
          <p:cNvCxnSpPr/>
          <p:nvPr userDrawn="1"/>
        </p:nvCxnSpPr>
        <p:spPr>
          <a:xfrm>
            <a:off x="428596" y="571480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82296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 sz="4800" b="1" dirty="0" smtClean="0">
                <a:latin typeface="Century Gothic" pitchFamily="34" charset="0"/>
              </a:rPr>
              <a:t>TYTUŁ PREZENTACJI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159794" y="3789040"/>
            <a:ext cx="4824412" cy="720725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pPr lvl="0"/>
            <a:r>
              <a:rPr lang="pl-PL" dirty="0" smtClean="0"/>
              <a:t>Miejsce, data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79712" y="4725144"/>
            <a:ext cx="5256584" cy="1080641"/>
          </a:xfrm>
        </p:spPr>
        <p:txBody>
          <a:bodyPr>
            <a:normAutofit/>
          </a:bodyPr>
          <a:lstStyle>
            <a:lvl1pPr algn="ctr">
              <a:defRPr sz="2800" b="1" i="0" baseline="0"/>
            </a:lvl1pPr>
          </a:lstStyle>
          <a:p>
            <a:pPr lvl="0"/>
            <a:r>
              <a:rPr lang="pl-PL" dirty="0" smtClean="0"/>
              <a:t>OSOBA PREZENTUJĄCA</a:t>
            </a:r>
          </a:p>
          <a:p>
            <a:pPr lvl="0"/>
            <a:r>
              <a:rPr lang="pl-PL" dirty="0" smtClean="0"/>
              <a:t>Funkcja, PL.2012</a:t>
            </a:r>
            <a:endParaRPr lang="en-US" dirty="0"/>
          </a:p>
        </p:txBody>
      </p:sp>
      <p:pic>
        <p:nvPicPr>
          <p:cNvPr id="10" name="Picture 9" descr="pasek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TOWOŚĆ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347864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sp>
        <p:nvSpPr>
          <p:cNvPr id="18" name="pole tekstowe 14"/>
          <p:cNvSpPr txBox="1"/>
          <p:nvPr userDrawn="1"/>
        </p:nvSpPr>
        <p:spPr>
          <a:xfrm>
            <a:off x="7000892" y="0"/>
            <a:ext cx="2143108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GOTOWOŚĆ 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INFRASTRUKTURA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91880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INFRASTRUKTURA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2012_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  <p:sp>
        <p:nvSpPr>
          <p:cNvPr id="17" name="pole tekstowe 16"/>
          <p:cNvSpPr txBox="1"/>
          <p:nvPr userDrawn="1"/>
        </p:nvSpPr>
        <p:spPr>
          <a:xfrm>
            <a:off x="7037404" y="-27384"/>
            <a:ext cx="2143108" cy="33855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EURO</a:t>
            </a:r>
            <a:r>
              <a:rPr lang="pl-PL" sz="1600" b="1" baseline="0" dirty="0" smtClean="0">
                <a:solidFill>
                  <a:schemeClr val="bg1"/>
                </a:solidFill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</a:rPr>
              <a:t>2012</a:t>
            </a:r>
            <a:endParaRPr lang="pl-P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41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ANGAŻ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5" name="pole tekstowe 16"/>
          <p:cNvSpPr txBox="1"/>
          <p:nvPr userDrawn="1"/>
        </p:nvSpPr>
        <p:spPr>
          <a:xfrm>
            <a:off x="7037404" y="-24"/>
            <a:ext cx="214310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</a:rPr>
              <a:t>ZAANGAŻOWANIE</a:t>
            </a: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51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SKA-UKRA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5733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baseline="0" dirty="0" smtClean="0">
                <a:solidFill>
                  <a:schemeClr val="bg1"/>
                </a:solidFill>
              </a:rPr>
              <a:t>POLSKA-UKRAINA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46512" y="5733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ZESPÓŁ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RA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42466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INFRASTRUCTURE</a:t>
            </a:r>
            <a:endParaRPr lang="pl-PL" sz="1600" b="1" dirty="0">
              <a:solidFill>
                <a:schemeClr val="bg1"/>
              </a:solidFill>
            </a:endParaRPr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5" name="Picture 14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RZĄDZ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ZARZĄDZANIE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42466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7332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2" name="Picture 1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frastruk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7"/>
          <p:cNvCxnSpPr/>
          <p:nvPr userDrawn="1"/>
        </p:nvCxnSpPr>
        <p:spPr>
          <a:xfrm>
            <a:off x="395288" y="1009650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pic>
        <p:nvPicPr>
          <p:cNvPr id="8" name="Obraz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338" y="6308725"/>
            <a:ext cx="1438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y 10"/>
          <p:cNvCxnSpPr/>
          <p:nvPr userDrawn="1"/>
        </p:nvCxnSpPr>
        <p:spPr>
          <a:xfrm>
            <a:off x="395288" y="623728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29363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4"/>
          <p:cNvSpPr txBox="1">
            <a:spLocks noChangeArrowheads="1"/>
          </p:cNvSpPr>
          <p:nvPr userDrawn="1"/>
        </p:nvSpPr>
        <p:spPr bwMode="auto">
          <a:xfrm>
            <a:off x="7037388" y="0"/>
            <a:ext cx="2143125" cy="338138"/>
          </a:xfrm>
          <a:prstGeom prst="rect">
            <a:avLst/>
          </a:prstGeom>
          <a:solidFill>
            <a:srgbClr val="9900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l-PL" sz="1600" b="1">
                <a:solidFill>
                  <a:schemeClr val="bg1"/>
                </a:solidFill>
              </a:rPr>
              <a:t>LEGACY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2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3438525" y="6357938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1D193F-FD3F-7344-8BAB-94104FE14AF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321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URO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pilk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94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y 7"/>
          <p:cNvCxnSpPr/>
          <p:nvPr userDrawn="1"/>
        </p:nvCxnSpPr>
        <p:spPr>
          <a:xfrm>
            <a:off x="395288" y="1009650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8"/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" name="Obraz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6338" y="6308725"/>
            <a:ext cx="14382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Łącznik prosty 10"/>
          <p:cNvCxnSpPr/>
          <p:nvPr userDrawn="1"/>
        </p:nvCxnSpPr>
        <p:spPr>
          <a:xfrm>
            <a:off x="395288" y="6237288"/>
            <a:ext cx="8353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329363"/>
            <a:ext cx="1512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2"/>
          <p:cNvSpPr txBox="1">
            <a:spLocks noChangeArrowheads="1"/>
          </p:cNvSpPr>
          <p:nvPr userDrawn="1"/>
        </p:nvSpPr>
        <p:spPr bwMode="auto">
          <a:xfrm>
            <a:off x="7037388" y="-26988"/>
            <a:ext cx="2143125" cy="338138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l-PL" sz="1600" b="1" smtClean="0">
                <a:solidFill>
                  <a:schemeClr val="bg1"/>
                </a:solidFill>
                <a:latin typeface="Century Gothic" charset="0"/>
              </a:rPr>
              <a:t>EURO 2012</a:t>
            </a:r>
          </a:p>
        </p:txBody>
      </p:sp>
      <p:pic>
        <p:nvPicPr>
          <p:cNvPr id="12" name="Picture 14" descr="pasek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6289675"/>
            <a:ext cx="532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3419475" y="58054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16F56436-B23C-F740-B772-B49BB4C8D32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66407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ysty_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547" y="6309320"/>
            <a:ext cx="1438941" cy="360039"/>
          </a:xfrm>
          <a:prstGeom prst="rect">
            <a:avLst/>
          </a:prstGeom>
        </p:spPr>
      </p:pic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38532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9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ORGANIZATION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2" name="Picture 11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7037372" y="0"/>
            <a:ext cx="214314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MANAGEMENT</a:t>
            </a:r>
            <a:endParaRPr lang="pl-PL" sz="1600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pic>
        <p:nvPicPr>
          <p:cNvPr id="12" name="Picture 11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1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5" name="pole tekstowe 16"/>
          <p:cNvSpPr txBox="1"/>
          <p:nvPr userDrawn="1"/>
        </p:nvSpPr>
        <p:spPr>
          <a:xfrm>
            <a:off x="7037404" y="-24"/>
            <a:ext cx="214310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ENGAGEMENT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320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.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01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7037404" y="-27384"/>
            <a:ext cx="2143108" cy="33855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PL.2012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9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TEAM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2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RO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7" name="pole tekstowe 16"/>
          <p:cNvSpPr txBox="1"/>
          <p:nvPr userDrawn="1"/>
        </p:nvSpPr>
        <p:spPr>
          <a:xfrm>
            <a:off x="7037404" y="-27384"/>
            <a:ext cx="2143108" cy="33855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bg1"/>
                </a:solidFill>
              </a:rPr>
              <a:t>EURO</a:t>
            </a:r>
            <a:r>
              <a:rPr lang="pl-PL" sz="1600" b="1" baseline="0" dirty="0" smtClean="0">
                <a:solidFill>
                  <a:schemeClr val="bg1"/>
                </a:solidFill>
              </a:rPr>
              <a:t> </a:t>
            </a:r>
            <a:r>
              <a:rPr lang="pl-PL" sz="1600" b="1" dirty="0" smtClean="0">
                <a:solidFill>
                  <a:schemeClr val="bg1"/>
                </a:solidFill>
              </a:rPr>
              <a:t>2012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9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ND-UKRA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8209" y="6237312"/>
            <a:ext cx="1736279" cy="430359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7" name="Picture 7" descr="pilka.png"/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2" y="0"/>
            <a:ext cx="1549400" cy="1052736"/>
          </a:xfrm>
          <a:prstGeom prst="rect">
            <a:avLst/>
          </a:prstGeom>
        </p:spPr>
      </p:pic>
      <p:cxnSp>
        <p:nvCxnSpPr>
          <p:cNvPr id="8" name="Łącznik prosty 7"/>
          <p:cNvCxnSpPr/>
          <p:nvPr userDrawn="1"/>
        </p:nvCxnSpPr>
        <p:spPr>
          <a:xfrm>
            <a:off x="395536" y="1009104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10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75000"/>
                  <a:alpha val="0"/>
                </a:schemeClr>
              </a:gs>
              <a:gs pos="24000">
                <a:schemeClr val="bg1">
                  <a:lumMod val="85000"/>
                  <a:alpha val="0"/>
                </a:schemeClr>
              </a:gs>
              <a:gs pos="95000">
                <a:schemeClr val="bg1">
                  <a:lumMod val="65000"/>
                  <a:alpha val="95000"/>
                </a:schemeClr>
              </a:gs>
              <a:gs pos="1000">
                <a:schemeClr val="bg1">
                  <a:lumMod val="65000"/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3" name="Łącznik prosty 12"/>
          <p:cNvCxnSpPr/>
          <p:nvPr userDrawn="1"/>
        </p:nvCxnSpPr>
        <p:spPr>
          <a:xfrm>
            <a:off x="395536" y="6237312"/>
            <a:ext cx="83529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" descr="logo_PL.2012_cmyk [Converted]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329094"/>
            <a:ext cx="1512168" cy="340266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3419872" y="58052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18" name="pole tekstowe 14"/>
          <p:cNvSpPr txBox="1"/>
          <p:nvPr userDrawn="1"/>
        </p:nvSpPr>
        <p:spPr>
          <a:xfrm>
            <a:off x="7037404" y="0"/>
            <a:ext cx="2143108" cy="3385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600" b="1" baseline="0" dirty="0" err="1" smtClean="0">
                <a:solidFill>
                  <a:schemeClr val="bg1"/>
                </a:solidFill>
              </a:rPr>
              <a:t>POLAND-UKRAINE</a:t>
            </a:r>
            <a:endParaRPr lang="pl-PL" sz="16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pasek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6289991"/>
            <a:ext cx="5328592" cy="5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6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843808" y="6376243"/>
            <a:ext cx="3456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68" r:id="rId4"/>
    <p:sldLayoutId id="2147483674" r:id="rId5"/>
    <p:sldLayoutId id="2147483680" r:id="rId6"/>
    <p:sldLayoutId id="2147483679" r:id="rId7"/>
    <p:sldLayoutId id="2147483678" r:id="rId8"/>
    <p:sldLayoutId id="2147483675" r:id="rId9"/>
    <p:sldLayoutId id="2147483676" r:id="rId10"/>
    <p:sldLayoutId id="2147483693" r:id="rId11"/>
    <p:sldLayoutId id="2147483683" r:id="rId12"/>
    <p:sldLayoutId id="2147483695" r:id="rId13"/>
    <p:sldLayoutId id="2147483685" r:id="rId14"/>
    <p:sldLayoutId id="2147483694" r:id="rId15"/>
    <p:sldLayoutId id="2147483698" r:id="rId16"/>
    <p:sldLayoutId id="2147483687" r:id="rId17"/>
    <p:sldLayoutId id="2147483688" r:id="rId18"/>
    <p:sldLayoutId id="2147483690" r:id="rId19"/>
    <p:sldLayoutId id="2147483691" r:id="rId20"/>
    <p:sldLayoutId id="2147483697" r:id="rId21"/>
    <p:sldLayoutId id="2147483700" r:id="rId22"/>
    <p:sldLayoutId id="2147483701" r:id="rId23"/>
    <p:sldLayoutId id="2147483702" r:id="rId2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d:\Documents%20and%20Settings\bjaworska.PL2012\Pulpit\Prezentacja%20Korpo%20PL\wolontariat_short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\\frodo\public\DLA%20BEATY\klip_finall.wm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\\frodo\public\DLA%20BEATY\dziennikarze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504056"/>
          </a:xfrm>
        </p:spPr>
        <p:txBody>
          <a:bodyPr/>
          <a:lstStyle/>
          <a:p>
            <a:r>
              <a:rPr lang="pl-PL" sz="2800" dirty="0" smtClean="0"/>
              <a:t>29 października 2012</a:t>
            </a:r>
            <a:endParaRPr lang="pl-PL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8130207" cy="28221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464" y="980728"/>
            <a:ext cx="85603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cap="all" dirty="0" smtClean="0">
                <a:solidFill>
                  <a:prstClr val="black"/>
                </a:solidFill>
                <a:ea typeface="+mj-ea"/>
                <a:cs typeface="+mj-cs"/>
              </a:rPr>
              <a:t>ORGANIZACJa I PRZEBIEG  EURO 2012 </a:t>
            </a:r>
          </a:p>
          <a:p>
            <a:pPr algn="ctr"/>
            <a:r>
              <a:rPr lang="pl-PL" sz="2800" b="1" cap="all" dirty="0" smtClean="0">
                <a:solidFill>
                  <a:prstClr val="black"/>
                </a:solidFill>
                <a:ea typeface="+mj-ea"/>
                <a:cs typeface="+mj-cs"/>
              </a:rPr>
              <a:t>W OPINII KIBICÓW ZAGRANICZNYCH I POLAKÓW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88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 dirty="0"/>
          </a:p>
        </p:txBody>
      </p:sp>
      <p:pic>
        <p:nvPicPr>
          <p:cNvPr id="4" name="wolontariat_shor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67680"/>
            <a:ext cx="9144000" cy="51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9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pl-PL" sz="2400" dirty="0" smtClean="0"/>
              <a:t>Ocena transportu miejskiego</a:t>
            </a:r>
            <a:br>
              <a:rPr lang="pl-PL" sz="2400" dirty="0" smtClean="0"/>
            </a:br>
            <a:r>
              <a:rPr lang="pl-PL" sz="2400" dirty="0" smtClean="0"/>
              <a:t>KIBICE ZAGRANICZNI </a:t>
            </a:r>
            <a:endParaRPr lang="pl-PL" sz="2400" dirty="0"/>
          </a:p>
        </p:txBody>
      </p:sp>
      <p:sp>
        <p:nvSpPr>
          <p:cNvPr id="19" name="pole tekstowe 8"/>
          <p:cNvSpPr txBox="1"/>
          <p:nvPr/>
        </p:nvSpPr>
        <p:spPr>
          <a:xfrm>
            <a:off x="5508105" y="1066666"/>
            <a:ext cx="3635896" cy="5170646"/>
          </a:xfrm>
          <a:prstGeom prst="rect">
            <a:avLst/>
          </a:prstGeom>
          <a:ln cap="rnd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500" b="1" dirty="0" smtClean="0">
                <a:solidFill>
                  <a:schemeClr val="tx1"/>
                </a:solidFill>
              </a:rPr>
              <a:t>OCENA KOMUNIKACJI MIEJSKIEJ:</a:t>
            </a:r>
            <a:endParaRPr lang="pl-PL" sz="1500" b="1" dirty="0">
              <a:solidFill>
                <a:schemeClr val="tx1"/>
              </a:solidFill>
            </a:endParaRPr>
          </a:p>
          <a:p>
            <a:r>
              <a:rPr lang="pl-PL" sz="1500" b="1" dirty="0" smtClean="0">
                <a:solidFill>
                  <a:srgbClr val="1D933D"/>
                </a:solidFill>
              </a:rPr>
              <a:t>OCENY POZYTYWNE – 80 %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SZYBKOŚĆ </a:t>
            </a:r>
            <a:r>
              <a:rPr lang="pl-PL" sz="1500" b="1" dirty="0" smtClean="0">
                <a:solidFill>
                  <a:srgbClr val="000000"/>
                </a:solidFill>
              </a:rPr>
              <a:t>(CZAS </a:t>
            </a:r>
            <a:r>
              <a:rPr lang="pl-PL" sz="1500" b="1" dirty="0">
                <a:solidFill>
                  <a:srgbClr val="000000"/>
                </a:solidFill>
              </a:rPr>
              <a:t>OCZEKIWANIA, </a:t>
            </a:r>
            <a:endParaRPr lang="pl-PL" sz="1500" b="1" dirty="0" smtClean="0">
              <a:solidFill>
                <a:srgbClr val="000000"/>
              </a:solidFill>
            </a:endParaRPr>
          </a:p>
          <a:p>
            <a:r>
              <a:rPr lang="pl-PL" sz="1500" b="1" dirty="0" smtClean="0">
                <a:solidFill>
                  <a:srgbClr val="000000"/>
                </a:solidFill>
              </a:rPr>
              <a:t>CZAS </a:t>
            </a:r>
            <a:r>
              <a:rPr lang="pl-PL" sz="1500" b="1" dirty="0">
                <a:solidFill>
                  <a:srgbClr val="000000"/>
                </a:solidFill>
              </a:rPr>
              <a:t>PRZEJAZDU, </a:t>
            </a:r>
            <a:r>
              <a:rPr lang="pl-PL" sz="1500" b="1" dirty="0" smtClean="0">
                <a:solidFill>
                  <a:srgbClr val="000000"/>
                </a:solidFill>
              </a:rPr>
              <a:t>ILOŚĆ PRZESIADEK)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74 %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DOSTĘPNOŚĆ (ILOŚĆ POŁĄCZEŃ, ZLOKALIZOWANIE </a:t>
            </a:r>
            <a:r>
              <a:rPr lang="pl-PL" sz="1500" b="1" dirty="0" smtClean="0">
                <a:solidFill>
                  <a:srgbClr val="000000"/>
                </a:solidFill>
              </a:rPr>
              <a:t>PRZYSTANKÓW)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78 %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OZNACZENIA PRZYSTANKÓW, BILETOMATÓW, </a:t>
            </a:r>
            <a:r>
              <a:rPr lang="pl-PL" sz="1500" b="1" dirty="0" smtClean="0">
                <a:solidFill>
                  <a:srgbClr val="000000"/>
                </a:solidFill>
              </a:rPr>
              <a:t>TRAS PRZEJAZDU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76 %</a:t>
            </a:r>
            <a:endParaRPr lang="pl-PL" sz="1500" b="1" dirty="0">
              <a:solidFill>
                <a:srgbClr val="1D933D"/>
              </a:solidFill>
            </a:endParaRPr>
          </a:p>
          <a:p>
            <a:endParaRPr lang="pl-PL" sz="1500" b="1" dirty="0" smtClean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ŁATWOŚĆ DOTARCIA </a:t>
            </a:r>
            <a:r>
              <a:rPr lang="pl-PL" sz="1500" b="1" dirty="0" smtClean="0">
                <a:solidFill>
                  <a:srgbClr val="000000"/>
                </a:solidFill>
              </a:rPr>
              <a:t>(LICZBA </a:t>
            </a:r>
            <a:br>
              <a:rPr lang="pl-PL" sz="1500" b="1" dirty="0" smtClean="0">
                <a:solidFill>
                  <a:srgbClr val="000000"/>
                </a:solidFill>
              </a:rPr>
            </a:br>
            <a:r>
              <a:rPr lang="pl-PL" sz="1500" b="1" dirty="0" smtClean="0">
                <a:solidFill>
                  <a:srgbClr val="000000"/>
                </a:solidFill>
              </a:rPr>
              <a:t>PRZESIADEK</a:t>
            </a:r>
            <a:r>
              <a:rPr lang="pl-PL" sz="1500" b="1" dirty="0">
                <a:solidFill>
                  <a:srgbClr val="000000"/>
                </a:solidFill>
              </a:rPr>
              <a:t>, ŁATWOŚĆ PRZEJAZDU</a:t>
            </a:r>
            <a:r>
              <a:rPr lang="pl-PL" sz="1500" b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76 %</a:t>
            </a:r>
          </a:p>
          <a:p>
            <a:endParaRPr lang="pl-PL" sz="1500" b="1" dirty="0">
              <a:solidFill>
                <a:srgbClr val="1D933D"/>
              </a:solidFill>
            </a:endParaRPr>
          </a:p>
          <a:p>
            <a:r>
              <a:rPr lang="pl-PL" sz="1500" b="1" dirty="0">
                <a:solidFill>
                  <a:srgbClr val="000000"/>
                </a:solidFill>
              </a:rPr>
              <a:t>JAKOŚĆ TABORU – CZYSTOŚĆ, </a:t>
            </a:r>
            <a:br>
              <a:rPr lang="pl-PL" sz="1500" b="1" dirty="0">
                <a:solidFill>
                  <a:srgbClr val="000000"/>
                </a:solidFill>
              </a:rPr>
            </a:br>
            <a:r>
              <a:rPr lang="pl-PL" sz="1500" b="1" dirty="0">
                <a:solidFill>
                  <a:srgbClr val="000000"/>
                </a:solidFill>
              </a:rPr>
              <a:t>SPRAWNOŚĆ, </a:t>
            </a:r>
            <a:r>
              <a:rPr lang="pl-PL" sz="1500" b="1" dirty="0" smtClean="0">
                <a:solidFill>
                  <a:srgbClr val="000000"/>
                </a:solidFill>
              </a:rPr>
              <a:t>NOWOCZESNOŚĆ</a:t>
            </a:r>
            <a:endParaRPr lang="pl-PL" sz="1500" b="1" dirty="0">
              <a:solidFill>
                <a:srgbClr val="000000"/>
              </a:solidFill>
            </a:endParaRPr>
          </a:p>
          <a:p>
            <a:r>
              <a:rPr lang="pl-PL" sz="1500" b="1" dirty="0">
                <a:solidFill>
                  <a:srgbClr val="1D933D"/>
                </a:solidFill>
              </a:rPr>
              <a:t>OCENY POZYTYWNE – </a:t>
            </a:r>
            <a:r>
              <a:rPr lang="pl-PL" sz="1500" b="1" dirty="0" smtClean="0">
                <a:solidFill>
                  <a:srgbClr val="1D933D"/>
                </a:solidFill>
              </a:rPr>
              <a:t>73 %</a:t>
            </a:r>
            <a:endParaRPr lang="pl-PL" sz="1500" b="1" dirty="0">
              <a:solidFill>
                <a:srgbClr val="1D933D"/>
              </a:solidFill>
            </a:endParaRPr>
          </a:p>
        </p:txBody>
      </p:sp>
      <p:pic>
        <p:nvPicPr>
          <p:cNvPr id="7" name="Obraz 6" descr="logo poziome claim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394290"/>
            <a:ext cx="1233514" cy="586438"/>
          </a:xfrm>
          <a:prstGeom prst="rect">
            <a:avLst/>
          </a:prstGeom>
        </p:spPr>
      </p:pic>
      <p:pic>
        <p:nvPicPr>
          <p:cNvPr id="3" name="Picture 2" descr="contibus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0" r="21060"/>
          <a:stretch/>
        </p:blipFill>
        <p:spPr>
          <a:xfrm>
            <a:off x="0" y="1124744"/>
            <a:ext cx="5399879" cy="501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Jak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kibice ZAGRANICZNI oceniali </a:t>
            </a:r>
            <a:b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transport  kolejowy </a:t>
            </a: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w czasie EURO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2012 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3344212"/>
            <a:ext cx="8496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rgbClr val="000000"/>
                </a:solidFill>
              </a:rPr>
              <a:t>SZYBKOŚĆ </a:t>
            </a:r>
            <a:r>
              <a:rPr lang="pl-PL" sz="1600" b="1" dirty="0" smtClean="0">
                <a:solidFill>
                  <a:srgbClr val="000000"/>
                </a:solidFill>
              </a:rPr>
              <a:t/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(</a:t>
            </a:r>
            <a:r>
              <a:rPr lang="pl-PL" sz="1600" b="1" dirty="0">
                <a:solidFill>
                  <a:srgbClr val="000000"/>
                </a:solidFill>
              </a:rPr>
              <a:t>PUNKTUALNOŚĆ, </a:t>
            </a:r>
            <a:r>
              <a:rPr lang="pl-PL" sz="1600" b="1" dirty="0" smtClean="0">
                <a:solidFill>
                  <a:srgbClr val="000000"/>
                </a:solidFill>
              </a:rPr>
              <a:t>KRÓTKI </a:t>
            </a:r>
            <a:r>
              <a:rPr lang="pl-PL" sz="1600" b="1" dirty="0">
                <a:solidFill>
                  <a:srgbClr val="000000"/>
                </a:solidFill>
              </a:rPr>
              <a:t>CZAS PRZEJAZDU</a:t>
            </a:r>
            <a:r>
              <a:rPr lang="pl-PL" sz="16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pl-PL" sz="1600" b="1" dirty="0" smtClean="0">
                <a:solidFill>
                  <a:srgbClr val="1D933D"/>
                </a:solidFill>
              </a:rPr>
              <a:t>OCENY </a:t>
            </a:r>
            <a:r>
              <a:rPr lang="pl-PL" sz="1600" b="1" dirty="0">
                <a:solidFill>
                  <a:srgbClr val="1D933D"/>
                </a:solidFill>
              </a:rPr>
              <a:t>POZYTYWNE –</a:t>
            </a:r>
            <a:r>
              <a:rPr lang="pl-PL" sz="1600" b="1" dirty="0" smtClean="0">
                <a:solidFill>
                  <a:srgbClr val="1D933D"/>
                </a:solidFill>
              </a:rPr>
              <a:t> 69 %</a:t>
            </a:r>
          </a:p>
          <a:p>
            <a:endParaRPr lang="pl-PL" sz="1600" b="1" dirty="0" smtClean="0">
              <a:solidFill>
                <a:srgbClr val="000000"/>
              </a:solidFill>
            </a:endParaRPr>
          </a:p>
          <a:p>
            <a:r>
              <a:rPr lang="pl-PL" b="1" dirty="0" smtClean="0">
                <a:solidFill>
                  <a:srgbClr val="000000"/>
                </a:solidFill>
              </a:rPr>
              <a:t>DOSTĘPNOŚĆ </a:t>
            </a:r>
            <a:r>
              <a:rPr lang="pl-PL" sz="1600" b="1" dirty="0" smtClean="0">
                <a:solidFill>
                  <a:srgbClr val="000000"/>
                </a:solidFill>
              </a:rPr>
              <a:t/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(</a:t>
            </a:r>
            <a:r>
              <a:rPr lang="pl-PL" sz="1600" b="1" dirty="0">
                <a:solidFill>
                  <a:srgbClr val="000000"/>
                </a:solidFill>
              </a:rPr>
              <a:t>ILOŚĆ POŁĄCZEŃ</a:t>
            </a:r>
            <a:r>
              <a:rPr lang="pl-PL" sz="16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pl-PL" sz="1600" b="1" dirty="0" smtClean="0">
                <a:solidFill>
                  <a:srgbClr val="1D933D"/>
                </a:solidFill>
              </a:rPr>
              <a:t>OCENY </a:t>
            </a:r>
            <a:r>
              <a:rPr lang="pl-PL" sz="1600" b="1" dirty="0">
                <a:solidFill>
                  <a:srgbClr val="1D933D"/>
                </a:solidFill>
              </a:rPr>
              <a:t>POZYTYWNE </a:t>
            </a:r>
            <a:r>
              <a:rPr lang="pl-PL" sz="1600" b="1" dirty="0" smtClean="0">
                <a:solidFill>
                  <a:srgbClr val="1D933D"/>
                </a:solidFill>
              </a:rPr>
              <a:t>– 74 %</a:t>
            </a:r>
          </a:p>
          <a:p>
            <a:endParaRPr lang="pl-PL" sz="1600" b="1" dirty="0" smtClean="0">
              <a:solidFill>
                <a:srgbClr val="000000"/>
              </a:solidFill>
            </a:endParaRPr>
          </a:p>
          <a:p>
            <a:r>
              <a:rPr lang="pl-PL" b="1" dirty="0" smtClean="0">
                <a:solidFill>
                  <a:srgbClr val="000000"/>
                </a:solidFill>
              </a:rPr>
              <a:t>FUNKCJONALNOŚĆ </a:t>
            </a:r>
            <a:r>
              <a:rPr lang="pl-PL" sz="1600" b="1" dirty="0" smtClean="0">
                <a:solidFill>
                  <a:srgbClr val="000000"/>
                </a:solidFill>
              </a:rPr>
              <a:t/>
            </a:r>
            <a:br>
              <a:rPr lang="pl-PL" sz="1600" b="1" dirty="0" smtClean="0">
                <a:solidFill>
                  <a:srgbClr val="000000"/>
                </a:solidFill>
              </a:rPr>
            </a:br>
            <a:r>
              <a:rPr lang="pl-PL" sz="1600" b="1" dirty="0" smtClean="0">
                <a:solidFill>
                  <a:srgbClr val="000000"/>
                </a:solidFill>
              </a:rPr>
              <a:t>(</a:t>
            </a:r>
            <a:r>
              <a:rPr lang="pl-PL" sz="1600" b="1" dirty="0">
                <a:solidFill>
                  <a:srgbClr val="000000"/>
                </a:solidFill>
              </a:rPr>
              <a:t>NOWOCZESNE, DOSTOSOWANIE </a:t>
            </a:r>
            <a:r>
              <a:rPr lang="pl-PL" sz="1600" b="1" dirty="0" smtClean="0">
                <a:solidFill>
                  <a:srgbClr val="000000"/>
                </a:solidFill>
              </a:rPr>
              <a:t>DO </a:t>
            </a:r>
            <a:r>
              <a:rPr lang="pl-PL" sz="1600" b="1" dirty="0">
                <a:solidFill>
                  <a:srgbClr val="000000"/>
                </a:solidFill>
              </a:rPr>
              <a:t>ZRÓŻNICOWANYCH WYMAGAŃ</a:t>
            </a:r>
            <a:r>
              <a:rPr lang="pl-PL" sz="1600" b="1" dirty="0" smtClean="0">
                <a:solidFill>
                  <a:srgbClr val="000000"/>
                </a:solidFill>
              </a:rPr>
              <a:t>) </a:t>
            </a:r>
          </a:p>
          <a:p>
            <a:r>
              <a:rPr lang="pl-PL" sz="1600" b="1" dirty="0" smtClean="0">
                <a:solidFill>
                  <a:srgbClr val="1D933D"/>
                </a:solidFill>
              </a:rPr>
              <a:t>OCENY </a:t>
            </a:r>
            <a:r>
              <a:rPr lang="pl-PL" sz="1600" b="1" dirty="0">
                <a:solidFill>
                  <a:srgbClr val="1D933D"/>
                </a:solidFill>
              </a:rPr>
              <a:t>POZYTYWNE </a:t>
            </a:r>
            <a:r>
              <a:rPr lang="pl-PL" sz="1600" b="1" dirty="0" smtClean="0">
                <a:solidFill>
                  <a:srgbClr val="1D933D"/>
                </a:solidFill>
              </a:rPr>
              <a:t>– 72 %</a:t>
            </a:r>
            <a:endParaRPr lang="pl-PL" sz="1600" b="1" spc="300" dirty="0">
              <a:solidFill>
                <a:srgbClr val="1D933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Nawias klamrowy zamykający 4"/>
          <p:cNvSpPr/>
          <p:nvPr/>
        </p:nvSpPr>
        <p:spPr>
          <a:xfrm rot="5400000">
            <a:off x="5544107" y="296654"/>
            <a:ext cx="216025" cy="6048672"/>
          </a:xfrm>
          <a:prstGeom prst="rightBrace">
            <a:avLst>
              <a:gd name="adj1" fmla="val 8333"/>
              <a:gd name="adj2" fmla="val 49581"/>
            </a:avLst>
          </a:prstGeom>
          <a:noFill/>
          <a:ln w="25400" cap="flat" cmpd="sng" algn="ctr">
            <a:solidFill>
              <a:srgbClr val="BFBFB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7" name="TextBox 6"/>
          <p:cNvSpPr txBox="1"/>
          <p:nvPr/>
        </p:nvSpPr>
        <p:spPr>
          <a:xfrm>
            <a:off x="5579769" y="3573016"/>
            <a:ext cx="27366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OCENY </a:t>
            </a:r>
          </a:p>
          <a:p>
            <a:r>
              <a:rPr lang="en-US" sz="2400" b="1" dirty="0" smtClean="0"/>
              <a:t>POZYTYWNE </a:t>
            </a:r>
            <a:r>
              <a:rPr lang="en-US" sz="2400" b="1" dirty="0" smtClean="0">
                <a:solidFill>
                  <a:srgbClr val="FF0000"/>
                </a:solidFill>
              </a:rPr>
              <a:t>73 %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Obraz 6" descr="logo poziome claim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04664"/>
            <a:ext cx="1233514" cy="586438"/>
          </a:xfrm>
          <a:prstGeom prst="rect">
            <a:avLst/>
          </a:prstGeom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0050620"/>
              </p:ext>
            </p:extLst>
          </p:nvPr>
        </p:nvGraphicFramePr>
        <p:xfrm>
          <a:off x="279845" y="1196752"/>
          <a:ext cx="8839201" cy="191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96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pl-PL" sz="2800" dirty="0" smtClean="0"/>
              <a:t>nasi goście czuli się W POLSCE bezpiecznie</a:t>
            </a:r>
            <a:endParaRPr lang="pl-PL" sz="2800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61968632"/>
              </p:ext>
            </p:extLst>
          </p:nvPr>
        </p:nvGraphicFramePr>
        <p:xfrm>
          <a:off x="3553544" y="1357479"/>
          <a:ext cx="5908431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Obraz 6" descr="logo poziome claim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30974" y="1124744"/>
            <a:ext cx="1233514" cy="586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7" r="5976"/>
          <a:stretch/>
        </p:blipFill>
        <p:spPr>
          <a:xfrm>
            <a:off x="93588" y="1124744"/>
            <a:ext cx="3542308" cy="505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2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634082"/>
          </a:xfrm>
        </p:spPr>
        <p:txBody>
          <a:bodyPr/>
          <a:lstStyle/>
          <a:p>
            <a:r>
              <a:rPr lang="pl-PL" sz="2800" dirty="0">
                <a:latin typeface="Arial" charset="0"/>
                <a:ea typeface="MS PGothic" charset="0"/>
              </a:rPr>
              <a:t>Polacy </a:t>
            </a:r>
            <a:r>
              <a:rPr lang="pl-PL" sz="2800" dirty="0" smtClean="0">
                <a:latin typeface="Arial" charset="0"/>
                <a:ea typeface="MS PGothic" charset="0"/>
              </a:rPr>
              <a:t>- dobrzy </a:t>
            </a:r>
            <a:r>
              <a:rPr lang="pl-PL" sz="2800" dirty="0">
                <a:latin typeface="Arial" charset="0"/>
                <a:ea typeface="MS PGothic" charset="0"/>
              </a:rPr>
              <a:t>gospodarze Euro 2012</a:t>
            </a:r>
          </a:p>
        </p:txBody>
      </p:sp>
      <p:graphicFrame>
        <p:nvGraphicFramePr>
          <p:cNvPr id="5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526341"/>
              </p:ext>
            </p:extLst>
          </p:nvPr>
        </p:nvGraphicFramePr>
        <p:xfrm>
          <a:off x="-180528" y="2204864"/>
          <a:ext cx="70891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8"/>
          <p:cNvSpPr txBox="1"/>
          <p:nvPr/>
        </p:nvSpPr>
        <p:spPr>
          <a:xfrm>
            <a:off x="395536" y="1124744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CZY PANA(I) ZDANIEM POLACY BYLI DOBRYMI GOSPODARZAMI EURO 2012?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sp>
        <p:nvSpPr>
          <p:cNvPr id="7" name="pole tekstowe 1"/>
          <p:cNvSpPr txBox="1"/>
          <p:nvPr/>
        </p:nvSpPr>
        <p:spPr>
          <a:xfrm>
            <a:off x="6084168" y="2060848"/>
            <a:ext cx="1224136" cy="564533"/>
          </a:xfrm>
          <a:prstGeom prst="rect">
            <a:avLst/>
          </a:prstGeom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97%</a:t>
            </a:r>
            <a:endParaRPr lang="pl-PL" sz="3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Strzałka w dół 11"/>
          <p:cNvSpPr/>
          <p:nvPr/>
        </p:nvSpPr>
        <p:spPr>
          <a:xfrm rot="3066027" flipV="1">
            <a:off x="5922220" y="2741286"/>
            <a:ext cx="449765" cy="379750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2" name="Prostokąt zaokrąglony 13"/>
          <p:cNvSpPr/>
          <p:nvPr/>
        </p:nvSpPr>
        <p:spPr>
          <a:xfrm>
            <a:off x="6002132" y="2060848"/>
            <a:ext cx="1224136" cy="576064"/>
          </a:xfrm>
          <a:prstGeom prst="roundRect">
            <a:avLst/>
          </a:prstGeom>
          <a:noFill/>
          <a:ln w="19050">
            <a:solidFill>
              <a:srgbClr val="660033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Wycinek koła 8"/>
          <p:cNvSpPr/>
          <p:nvPr/>
        </p:nvSpPr>
        <p:spPr>
          <a:xfrm rot="17416520">
            <a:off x="3363736" y="2457503"/>
            <a:ext cx="2375651" cy="2675743"/>
          </a:xfrm>
          <a:prstGeom prst="pie">
            <a:avLst>
              <a:gd name="adj1" fmla="val 21036411"/>
              <a:gd name="adj2" fmla="val 19767699"/>
            </a:avLst>
          </a:prstGeom>
          <a:noFill/>
          <a:ln>
            <a:solidFill>
              <a:srgbClr val="660033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2" name="TextBox 1"/>
          <p:cNvSpPr txBox="1"/>
          <p:nvPr/>
        </p:nvSpPr>
        <p:spPr>
          <a:xfrm>
            <a:off x="3841892" y="1916832"/>
            <a:ext cx="1716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CZERWIEC 2012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28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700" dirty="0" smtClean="0"/>
              <a:t>OD OBAW DO POCZUCIA WSPÓLNEGO SUKCESU</a:t>
            </a:r>
            <a:endParaRPr lang="en-US" sz="2700" dirty="0"/>
          </a:p>
        </p:txBody>
      </p:sp>
      <p:sp>
        <p:nvSpPr>
          <p:cNvPr id="3" name="pole tekstowe 7"/>
          <p:cNvSpPr txBox="1"/>
          <p:nvPr/>
        </p:nvSpPr>
        <p:spPr>
          <a:xfrm>
            <a:off x="0" y="1310382"/>
            <a:ext cx="9144000" cy="46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1700" b="1" dirty="0" smtClean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Czy EURO 2012 było dla Polski i Polaków porażką, czy sukcesem? </a:t>
            </a:r>
          </a:p>
          <a:p>
            <a:pPr marR="112395">
              <a:lnSpc>
                <a:spcPct val="115000"/>
              </a:lnSpc>
            </a:pPr>
            <a:endParaRPr lang="pl-PL" sz="400" b="1" dirty="0" smtClean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</p:txBody>
      </p:sp>
      <p:graphicFrame>
        <p:nvGraphicFramePr>
          <p:cNvPr id="4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274992"/>
              </p:ext>
            </p:extLst>
          </p:nvPr>
        </p:nvGraphicFramePr>
        <p:xfrm>
          <a:off x="-900608" y="2062256"/>
          <a:ext cx="10044608" cy="3887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rostokąt 10"/>
          <p:cNvSpPr/>
          <p:nvPr/>
        </p:nvSpPr>
        <p:spPr>
          <a:xfrm>
            <a:off x="1907704" y="2959123"/>
            <a:ext cx="5490595" cy="397869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11"/>
          <p:cNvSpPr/>
          <p:nvPr/>
        </p:nvSpPr>
        <p:spPr>
          <a:xfrm>
            <a:off x="1907705" y="3533300"/>
            <a:ext cx="4058266" cy="417716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14"/>
          <p:cNvSpPr/>
          <p:nvPr/>
        </p:nvSpPr>
        <p:spPr>
          <a:xfrm>
            <a:off x="1907704" y="4071512"/>
            <a:ext cx="3660397" cy="437608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15"/>
          <p:cNvSpPr/>
          <p:nvPr/>
        </p:nvSpPr>
        <p:spPr>
          <a:xfrm>
            <a:off x="1907705" y="4667468"/>
            <a:ext cx="3182954" cy="417716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1"/>
          <p:cNvSpPr txBox="1"/>
          <p:nvPr/>
        </p:nvSpPr>
        <p:spPr>
          <a:xfrm>
            <a:off x="6444208" y="3190278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∑85%</a:t>
            </a:r>
            <a:endParaRPr lang="pl-PL" b="1" dirty="0"/>
          </a:p>
        </p:txBody>
      </p:sp>
      <p:sp>
        <p:nvSpPr>
          <p:cNvPr id="11" name="pole tekstowe 1"/>
          <p:cNvSpPr txBox="1"/>
          <p:nvPr/>
        </p:nvSpPr>
        <p:spPr>
          <a:xfrm>
            <a:off x="5148064" y="3766342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∑63%</a:t>
            </a:r>
            <a:endParaRPr lang="pl-PL" b="1" dirty="0"/>
          </a:p>
        </p:txBody>
      </p:sp>
      <p:sp>
        <p:nvSpPr>
          <p:cNvPr id="12" name="pole tekstowe 1"/>
          <p:cNvSpPr txBox="1"/>
          <p:nvPr/>
        </p:nvSpPr>
        <p:spPr>
          <a:xfrm>
            <a:off x="4788024" y="4342406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∑57%</a:t>
            </a:r>
            <a:endParaRPr lang="pl-PL" b="1" dirty="0"/>
          </a:p>
        </p:txBody>
      </p:sp>
      <p:sp>
        <p:nvSpPr>
          <p:cNvPr id="13" name="pole tekstowe 1"/>
          <p:cNvSpPr txBox="1"/>
          <p:nvPr/>
        </p:nvSpPr>
        <p:spPr>
          <a:xfrm>
            <a:off x="4355976" y="4918470"/>
            <a:ext cx="557017" cy="238722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 smtClean="0"/>
              <a:t>∑49%</a:t>
            </a:r>
            <a:endParaRPr lang="pl-P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91680" y="5733256"/>
            <a:ext cx="60829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85%</a:t>
            </a:r>
            <a:r>
              <a:rPr lang="en-US" sz="2000" b="1" dirty="0" smtClean="0"/>
              <a:t> POLAKÓW UZNAŁO EURO ZA WIELKI SUKCES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02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18864" y="346646"/>
            <a:ext cx="8229600" cy="634082"/>
          </a:xfrm>
        </p:spPr>
        <p:txBody>
          <a:bodyPr/>
          <a:lstStyle/>
          <a:p>
            <a:r>
              <a:rPr lang="pl-PL" sz="2800" dirty="0" smtClean="0">
                <a:solidFill>
                  <a:srgbClr val="000000"/>
                </a:solidFill>
              </a:rPr>
              <a:t>EURO – HISTORIA O ZMIANIE</a:t>
            </a:r>
            <a:endParaRPr lang="pl-PL" sz="2800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pole tekstowe 7"/>
          <p:cNvSpPr txBox="1"/>
          <p:nvPr/>
        </p:nvSpPr>
        <p:spPr>
          <a:xfrm>
            <a:off x="323528" y="1268760"/>
            <a:ext cx="85689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>
                <a:solidFill>
                  <a:schemeClr val="tx2">
                    <a:lumMod val="50000"/>
                  </a:schemeClr>
                </a:solidFill>
              </a:rPr>
              <a:t>CZY PANA(I) ZDANIEM PIĘCIOLETNIE PRZYGOTOWANIA I ORGANIZACJA MISTRZOSTW EUROPY W PIŁCE NOŻNEJ PRZYCZYNIŁY SIĘ DO:</a:t>
            </a:r>
            <a:endParaRPr lang="pl-PL" sz="1600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graphicFrame>
        <p:nvGraphicFramePr>
          <p:cNvPr id="13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155546"/>
              </p:ext>
            </p:extLst>
          </p:nvPr>
        </p:nvGraphicFramePr>
        <p:xfrm>
          <a:off x="179512" y="1916832"/>
          <a:ext cx="8799378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5661248"/>
            <a:ext cx="821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WIĘKSZOŚĆ POLAKÓW PRZEKONANA O POZYTYWNYM EFEKCIE EURO 2012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6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/>
          <a:lstStyle/>
          <a:p>
            <a:pPr marL="285750" indent="-285750"/>
            <a:r>
              <a:rPr lang="pl-PL" sz="2800" dirty="0" smtClean="0"/>
              <a:t>DZIEDZICTWO PRZYGOTOWAŃ I SAMEGO EURO</a:t>
            </a:r>
            <a:endParaRPr lang="pl-P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8100392" y="7408710"/>
            <a:ext cx="658416" cy="365125"/>
          </a:xfrm>
          <a:prstGeom prst="rect">
            <a:avLst/>
          </a:prstGeom>
        </p:spPr>
        <p:txBody>
          <a:bodyPr/>
          <a:lstStyle/>
          <a:p>
            <a:fld id="{9DB865CD-1E3B-42A4-A749-67B47C1F9DA9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7" name="pole tekstowe 8"/>
          <p:cNvSpPr txBox="1"/>
          <p:nvPr/>
        </p:nvSpPr>
        <p:spPr>
          <a:xfrm>
            <a:off x="179512" y="1274857"/>
            <a:ext cx="885698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700" b="1" dirty="0" smtClean="0"/>
              <a:t>Czy uważa Pan(i), że organizacja EURO 2012 będzie w przyszłości procentowała:</a:t>
            </a:r>
            <a:endParaRPr lang="pl-PL" sz="1700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graphicFrame>
        <p:nvGraphicFramePr>
          <p:cNvPr id="10" name="Wykres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747518"/>
              </p:ext>
            </p:extLst>
          </p:nvPr>
        </p:nvGraphicFramePr>
        <p:xfrm>
          <a:off x="0" y="2060848"/>
          <a:ext cx="9830112" cy="371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1381" y="5589240"/>
            <a:ext cx="697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EURO 2012 </a:t>
            </a:r>
            <a:r>
              <a:rPr lang="en-US" sz="2000" b="1" dirty="0" smtClean="0"/>
              <a:t>MOTOREM POZYTYWNYCH ZMIAN W POL</a:t>
            </a:r>
            <a:r>
              <a:rPr lang="pl-PL" sz="2000" b="1" smtClean="0"/>
              <a:t>SC</a:t>
            </a:r>
            <a:r>
              <a:rPr lang="en-US" sz="2000" b="1" smtClean="0"/>
              <a:t>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7362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634082"/>
          </a:xfrm>
        </p:spPr>
        <p:txBody>
          <a:bodyPr/>
          <a:lstStyle/>
          <a:p>
            <a:pPr marL="285750" indent="-285750"/>
            <a:r>
              <a:rPr lang="pl-PL" sz="2800" dirty="0" smtClean="0"/>
              <a:t>MAMY APETYT NA WIĘCEJ</a:t>
            </a:r>
            <a:endParaRPr lang="pl-P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ymbol zastępczy numeru slajdu 2"/>
          <p:cNvSpPr>
            <a:spLocks noGrp="1"/>
          </p:cNvSpPr>
          <p:nvPr>
            <p:ph type="sldNum" sz="quarter" idx="4294967295"/>
          </p:nvPr>
        </p:nvSpPr>
        <p:spPr>
          <a:xfrm>
            <a:off x="7884368" y="7148438"/>
            <a:ext cx="658416" cy="365125"/>
          </a:xfrm>
          <a:prstGeom prst="rect">
            <a:avLst/>
          </a:prstGeom>
        </p:spPr>
        <p:txBody>
          <a:bodyPr/>
          <a:lstStyle/>
          <a:p>
            <a:fld id="{9DB865CD-1E3B-42A4-A749-67B47C1F9DA9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7" name="pole tekstowe 5"/>
          <p:cNvSpPr txBox="1"/>
          <p:nvPr/>
        </p:nvSpPr>
        <p:spPr>
          <a:xfrm>
            <a:off x="539552" y="112474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Czy chciał(a)by Pan(i) aby Polska w przyszłości </a:t>
            </a:r>
            <a:br>
              <a:rPr lang="pl-PL" b="1" dirty="0" smtClean="0"/>
            </a:br>
            <a:r>
              <a:rPr lang="pl-PL" b="1" dirty="0" smtClean="0"/>
              <a:t>organizowała duże imprezy sportowe?</a:t>
            </a:r>
            <a:endParaRPr lang="pl-PL" b="1" dirty="0" smtClean="0">
              <a:solidFill>
                <a:schemeClr val="tx2">
                  <a:lumMod val="50000"/>
                </a:schemeClr>
              </a:solidFill>
              <a:ea typeface="Liberation Serif"/>
              <a:cs typeface="Liberation Serif"/>
            </a:endParaRPr>
          </a:p>
        </p:txBody>
      </p:sp>
      <p:graphicFrame>
        <p:nvGraphicFramePr>
          <p:cNvPr id="10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484533"/>
              </p:ext>
            </p:extLst>
          </p:nvPr>
        </p:nvGraphicFramePr>
        <p:xfrm>
          <a:off x="395536" y="1693093"/>
          <a:ext cx="7200800" cy="4886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Wycinek koła 9"/>
          <p:cNvSpPr/>
          <p:nvPr/>
        </p:nvSpPr>
        <p:spPr>
          <a:xfrm rot="16642036">
            <a:off x="3380645" y="2373323"/>
            <a:ext cx="2765099" cy="2887280"/>
          </a:xfrm>
          <a:prstGeom prst="pie">
            <a:avLst>
              <a:gd name="adj1" fmla="val 21291319"/>
              <a:gd name="adj2" fmla="val 19258871"/>
            </a:avLst>
          </a:prstGeom>
          <a:noFill/>
          <a:ln>
            <a:solidFill>
              <a:srgbClr val="660033"/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2" name="pole tekstowe 1"/>
          <p:cNvSpPr txBox="1"/>
          <p:nvPr/>
        </p:nvSpPr>
        <p:spPr>
          <a:xfrm>
            <a:off x="7020250" y="2132856"/>
            <a:ext cx="1584198" cy="564533"/>
          </a:xfrm>
          <a:prstGeom prst="rect">
            <a:avLst/>
          </a:prstGeom>
          <a:effectLst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3000" b="1" dirty="0" smtClean="0"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92%</a:t>
            </a:r>
            <a:endParaRPr lang="pl-PL" sz="3000" b="1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Strzałka w dół 11"/>
          <p:cNvSpPr/>
          <p:nvPr/>
        </p:nvSpPr>
        <p:spPr>
          <a:xfrm rot="3197271" flipV="1">
            <a:off x="6177033" y="2607595"/>
            <a:ext cx="697832" cy="589201"/>
          </a:xfrm>
          <a:prstGeom prst="downArrow">
            <a:avLst/>
          </a:prstGeom>
          <a:solidFill>
            <a:sysClr val="window" lastClr="FFFFFF">
              <a:lumMod val="65000"/>
            </a:sys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5" name="Prostokąt zaokrąglony 13"/>
          <p:cNvSpPr/>
          <p:nvPr/>
        </p:nvSpPr>
        <p:spPr>
          <a:xfrm>
            <a:off x="6804248" y="2132856"/>
            <a:ext cx="1440160" cy="576064"/>
          </a:xfrm>
          <a:prstGeom prst="roundRect">
            <a:avLst/>
          </a:prstGeom>
          <a:noFill/>
          <a:ln w="19050">
            <a:solidFill>
              <a:srgbClr val="660033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967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/>
            <a:r>
              <a:rPr lang="pl-PL" sz="2800" dirty="0" smtClean="0"/>
              <a:t>OCENA KIBICÓW ZAGRANICZNYCH: </a:t>
            </a:r>
            <a:br>
              <a:rPr lang="pl-PL" sz="2800" dirty="0" smtClean="0"/>
            </a:br>
            <a:r>
              <a:rPr lang="pl-PL" sz="2800" dirty="0" smtClean="0"/>
              <a:t>WYNIKI W POLSCE LEPSZE NIŻ W AUSTRII</a:t>
            </a:r>
            <a:endParaRPr lang="pl-PL" sz="28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598085"/>
              </p:ext>
            </p:extLst>
          </p:nvPr>
        </p:nvGraphicFramePr>
        <p:xfrm>
          <a:off x="0" y="980728"/>
          <a:ext cx="4320478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661207"/>
              </p:ext>
            </p:extLst>
          </p:nvPr>
        </p:nvGraphicFramePr>
        <p:xfrm>
          <a:off x="4499992" y="1124745"/>
          <a:ext cx="4032448" cy="2419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9074246"/>
              </p:ext>
            </p:extLst>
          </p:nvPr>
        </p:nvGraphicFramePr>
        <p:xfrm>
          <a:off x="179512" y="3717032"/>
          <a:ext cx="421196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079698"/>
              </p:ext>
            </p:extLst>
          </p:nvPr>
        </p:nvGraphicFramePr>
        <p:xfrm>
          <a:off x="4337634" y="3717032"/>
          <a:ext cx="4771068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6973921" y="4023608"/>
            <a:ext cx="39089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ŹRÓDŁO:</a:t>
            </a:r>
            <a:r>
              <a:rPr lang="en-US" sz="1050" dirty="0" smtClean="0"/>
              <a:t> VISITORS ECONOMIC IM</a:t>
            </a:r>
            <a:r>
              <a:rPr lang="pl-PL" sz="1050" dirty="0" smtClean="0"/>
              <a:t>P</a:t>
            </a:r>
            <a:r>
              <a:rPr lang="en-US" sz="1050" dirty="0" smtClean="0"/>
              <a:t>ACT, SATISFACTION </a:t>
            </a:r>
          </a:p>
          <a:p>
            <a:r>
              <a:rPr lang="en-US" sz="1050" dirty="0" smtClean="0"/>
              <a:t>AND IMAGE ANALYSIS OF THE UEFA EURO 2008 IN AUSTRIA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4327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01067_429850877054669_239894047_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7987" r="5321"/>
          <a:stretch/>
        </p:blipFill>
        <p:spPr>
          <a:xfrm>
            <a:off x="0" y="0"/>
            <a:ext cx="9144000" cy="62373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077072"/>
            <a:ext cx="81961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cap="all" dirty="0" smtClean="0">
                <a:solidFill>
                  <a:srgbClr val="FFFFFF"/>
                </a:solidFill>
                <a:ea typeface="+mj-ea"/>
                <a:cs typeface="+mj-cs"/>
              </a:rPr>
              <a:t>Minęło 120 dni </a:t>
            </a:r>
          </a:p>
          <a:p>
            <a:pPr algn="ctr"/>
            <a:r>
              <a:rPr lang="pl-PL" sz="4400" b="1" cap="all" dirty="0" smtClean="0">
                <a:solidFill>
                  <a:srgbClr val="FFFFFF"/>
                </a:solidFill>
                <a:ea typeface="+mj-ea"/>
                <a:cs typeface="+mj-cs"/>
              </a:rPr>
              <a:t>od zakończenia EURO 2012</a:t>
            </a:r>
            <a:endParaRPr lang="pl-PL" sz="4800" b="1" cap="all" dirty="0" smtClean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467544" y="407707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367698"/>
            <a:ext cx="7956376" cy="613030"/>
          </a:xfrm>
        </p:spPr>
        <p:txBody>
          <a:bodyPr/>
          <a:lstStyle/>
          <a:p>
            <a:pPr marL="285750" indent="-285750"/>
            <a:r>
              <a:rPr lang="pl-PL" sz="2800" dirty="0" smtClean="0"/>
              <a:t>KIBICE NAJLEPSZYMI AMBASADORAMI POLSKI </a:t>
            </a:r>
            <a:endParaRPr lang="pl-PL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9168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412776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D933D"/>
                </a:solidFill>
              </a:rPr>
              <a:t>79 % DEKLARUJE PONOWNY PRZYJAZD DO POLSKI </a:t>
            </a:r>
            <a:endParaRPr lang="en-US" sz="2400" b="1" dirty="0">
              <a:solidFill>
                <a:srgbClr val="1D933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15607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1D933D"/>
                </a:solidFill>
              </a:rPr>
              <a:t>92 % POLECI WIZYTĘ W POLSCE SWOIM PRZYJACIOŁOM</a:t>
            </a:r>
            <a:endParaRPr lang="en-US" sz="2400" b="1" dirty="0">
              <a:solidFill>
                <a:srgbClr val="1D933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49" y="2263051"/>
            <a:ext cx="8130207" cy="2822133"/>
          </a:xfrm>
          <a:prstGeom prst="rect">
            <a:avLst/>
          </a:prstGeom>
        </p:spPr>
      </p:pic>
      <p:pic>
        <p:nvPicPr>
          <p:cNvPr id="7" name="Obraz 6" descr="logo poziome claim 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10486" y="332656"/>
            <a:ext cx="1233514" cy="5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21</a:t>
            </a:fld>
            <a:endParaRPr lang="pl-PL" dirty="0"/>
          </a:p>
        </p:txBody>
      </p:sp>
      <p:pic>
        <p:nvPicPr>
          <p:cNvPr id="3" name="klip_finall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5486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dirty="0" smtClean="0"/>
              <a:t>DZIĘKUJĘ</a:t>
            </a:r>
            <a:endParaRPr lang="pl-PL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endParaRPr lang="pl-PL" sz="2400" b="1" dirty="0" smtClean="0"/>
          </a:p>
          <a:p>
            <a:pPr algn="ctr"/>
            <a:r>
              <a:rPr lang="pl-PL" sz="4400" b="1" dirty="0" smtClean="0"/>
              <a:t>DZIĘKUJEMY</a:t>
            </a:r>
            <a:endParaRPr lang="pl-PL" sz="4400" b="1" dirty="0" smtClean="0">
              <a:solidFill>
                <a:srgbClr val="FF0000"/>
              </a:solidFill>
            </a:endParaRPr>
          </a:p>
          <a:p>
            <a:endParaRPr lang="pl-PL" sz="1800" dirty="0" smtClean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977176"/>
            <a:ext cx="8562255" cy="297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alphaModFix amt="4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"/>
          <a:stretch/>
        </p:blipFill>
        <p:spPr bwMode="auto">
          <a:xfrm>
            <a:off x="-36512" y="0"/>
            <a:ext cx="9247909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92088" y="1260043"/>
            <a:ext cx="889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652 </a:t>
            </a:r>
            <a:r>
              <a:rPr lang="en-US" sz="2000" b="1" dirty="0"/>
              <a:t>TYS. KIBICÓW ZE 110 KRAJÓW NA STADIONACH W </a:t>
            </a:r>
            <a:r>
              <a:rPr lang="en-US" sz="2000" b="1" dirty="0" smtClean="0"/>
              <a:t>POLSCE</a:t>
            </a: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r>
              <a:rPr lang="en-US" sz="2000" b="1" dirty="0" smtClean="0"/>
              <a:t>3,2 </a:t>
            </a:r>
            <a:r>
              <a:rPr lang="en-US" sz="2000" b="1" dirty="0"/>
              <a:t>MLN OSÓB W STREFACH </a:t>
            </a:r>
            <a:r>
              <a:rPr lang="en-US" sz="2000" b="1" dirty="0" smtClean="0"/>
              <a:t>KIBICA W POLSCE  </a:t>
            </a:r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pPr marL="342900" indent="-342900">
              <a:buFont typeface="Arial"/>
              <a:buChar char="•"/>
            </a:pPr>
            <a:endParaRPr lang="en-US" sz="2000" b="1" dirty="0"/>
          </a:p>
          <a:p>
            <a:pPr marL="342900" indent="-342900">
              <a:buFont typeface="Arial"/>
              <a:buChar char="•"/>
            </a:pPr>
            <a:endParaRPr lang="en-US" sz="2000" b="1" dirty="0" smtClean="0"/>
          </a:p>
          <a:p>
            <a:endParaRPr lang="en-US" sz="2000" b="1" dirty="0"/>
          </a:p>
          <a:p>
            <a:pPr marL="901700"/>
            <a:endParaRPr lang="en-US" sz="2000" b="1" dirty="0" smtClean="0"/>
          </a:p>
          <a:p>
            <a:pPr marL="350838" indent="-350838">
              <a:buFont typeface="Arial"/>
              <a:buChar char="•"/>
            </a:pPr>
            <a:r>
              <a:rPr lang="en-US" sz="2000" b="1" dirty="0" smtClean="0"/>
              <a:t>10 </a:t>
            </a:r>
            <a:r>
              <a:rPr lang="en-US" sz="2000" b="1" dirty="0"/>
              <a:t>MLD WIDZÓW PRZED </a:t>
            </a:r>
            <a:r>
              <a:rPr lang="en-US" sz="2000" b="1" dirty="0" smtClean="0"/>
              <a:t>TELEWIZORAMI</a:t>
            </a:r>
          </a:p>
          <a:p>
            <a:pPr marL="901700"/>
            <a:r>
              <a:rPr lang="en-US" sz="2000" b="1" dirty="0" smtClean="0"/>
              <a:t> </a:t>
            </a:r>
          </a:p>
          <a:p>
            <a:pPr marL="350838" indent="-350838">
              <a:buFont typeface="Arial"/>
              <a:buChar char="•"/>
            </a:pPr>
            <a:r>
              <a:rPr lang="en-US" sz="2000" b="1" dirty="0" smtClean="0"/>
              <a:t>REKORDOWA OGLĄDALNOŚĆ – FINAŁ OBEJRZAŁO OKOŁO  </a:t>
            </a:r>
            <a:br>
              <a:rPr lang="en-US" sz="2000" b="1" dirty="0" smtClean="0"/>
            </a:br>
            <a:r>
              <a:rPr lang="en-US" sz="2000" b="1" dirty="0" smtClean="0"/>
              <a:t>350 </a:t>
            </a:r>
            <a:r>
              <a:rPr lang="en-US" sz="2000" b="1" dirty="0"/>
              <a:t>MLN </a:t>
            </a:r>
            <a:r>
              <a:rPr lang="en-US" sz="2000" b="1" dirty="0" smtClean="0"/>
              <a:t>KIBICÓW </a:t>
            </a:r>
            <a:r>
              <a:rPr lang="en-US" sz="1600" b="1" dirty="0" smtClean="0"/>
              <a:t>VS. FINAŁ SUPER BOWL 2012 – 111 MLN</a:t>
            </a:r>
            <a:endParaRPr lang="en-US" sz="16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</a:rPr>
              <a:t>EURO 2012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– </a:t>
            </a:r>
            <a:r>
              <a:rPr lang="en-US" sz="2800" dirty="0" err="1" smtClean="0">
                <a:solidFill>
                  <a:srgbClr val="000000"/>
                </a:solidFill>
              </a:rPr>
              <a:t>trzecia</a:t>
            </a:r>
            <a:r>
              <a:rPr lang="en-US" sz="2800" dirty="0" smtClean="0">
                <a:solidFill>
                  <a:srgbClr val="000000"/>
                </a:solidFill>
              </a:rPr>
              <a:t> co do </a:t>
            </a:r>
            <a:r>
              <a:rPr lang="en-US" sz="2800" dirty="0" err="1" smtClean="0">
                <a:solidFill>
                  <a:srgbClr val="000000"/>
                </a:solidFill>
              </a:rPr>
              <a:t>wielkości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impreza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sportowa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Świecie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 dirty="0"/>
          </a:p>
        </p:txBody>
      </p:sp>
      <p:pic>
        <p:nvPicPr>
          <p:cNvPr id="3" name="dziennikarz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0578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2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l-PL" sz="2800" cap="none" dirty="0" smtClean="0">
                <a:ea typeface="ＭＳ Ｐゴシック" pitchFamily="34" charset="-128"/>
              </a:rPr>
              <a:t>JAK OCENIALI NAS KIBICE ZAGRANICZNI ?</a:t>
            </a:r>
            <a:br>
              <a:rPr lang="pl-PL" sz="2800" cap="none" dirty="0" smtClean="0">
                <a:ea typeface="ＭＳ Ｐゴシック" pitchFamily="34" charset="-128"/>
              </a:rPr>
            </a:br>
            <a:r>
              <a:rPr lang="pl-PL" sz="2800" cap="none" dirty="0" smtClean="0">
                <a:ea typeface="ＭＳ Ｐゴシック" pitchFamily="34" charset="-128"/>
              </a:rPr>
              <a:t>JAK PRZEBIEG EURO 2012 WIDZIELI POLACY?</a:t>
            </a:r>
          </a:p>
        </p:txBody>
      </p:sp>
      <p:sp>
        <p:nvSpPr>
          <p:cNvPr id="32771" name="pole tekstowe 6"/>
          <p:cNvSpPr txBox="1">
            <a:spLocks noChangeArrowheads="1"/>
          </p:cNvSpPr>
          <p:nvPr/>
        </p:nvSpPr>
        <p:spPr bwMode="auto">
          <a:xfrm>
            <a:off x="323529" y="1196752"/>
            <a:ext cx="8568952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000000"/>
                </a:solidFill>
                <a:latin typeface="Century Gothic" pitchFamily="34" charset="0"/>
              </a:rPr>
              <a:t>MIASTA GOSPODARZE EURO 2012 WSPÓLNIE Z PL.2012 </a:t>
            </a:r>
            <a:r>
              <a:rPr lang="pl-PL" sz="1600" b="1" dirty="0" smtClean="0">
                <a:solidFill>
                  <a:srgbClr val="000000"/>
                </a:solidFill>
                <a:latin typeface="Century Gothic" pitchFamily="34" charset="0"/>
              </a:rPr>
              <a:t>ZREALIZOWAŁY BADANIE</a:t>
            </a:r>
            <a:endParaRPr lang="pl-PL" sz="1600" b="1" dirty="0">
              <a:solidFill>
                <a:srgbClr val="000000"/>
              </a:solidFill>
              <a:latin typeface="Century Gothic" pitchFamily="34" charset="0"/>
            </a:endParaRP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Century Gothic" pitchFamily="34" charset="0"/>
              </a:rPr>
              <a:t>POZIOMU SATYSFAKCJI I OBSŁUGI KIBICÓW ZAGRANICZNYCH W CZASIE EURO 2012</a:t>
            </a:r>
          </a:p>
          <a:p>
            <a:endParaRPr lang="pl-PL" sz="1400" b="1" dirty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pl-PL" sz="1400" b="1" dirty="0">
                <a:latin typeface="Century Gothic" pitchFamily="34" charset="0"/>
              </a:rPr>
              <a:t>BADANIE </a:t>
            </a:r>
            <a:r>
              <a:rPr lang="pl-PL" sz="1400" b="1" dirty="0" smtClean="0">
                <a:latin typeface="Century Gothic" pitchFamily="34" charset="0"/>
              </a:rPr>
              <a:t>WŚRÓD CUDZOZIEMCÓW </a:t>
            </a:r>
          </a:p>
          <a:p>
            <a:r>
              <a:rPr lang="pl-PL" sz="1400" b="1" dirty="0" smtClean="0">
                <a:latin typeface="Century Gothic" pitchFamily="34" charset="0"/>
              </a:rPr>
              <a:t>REALIZOWANE </a:t>
            </a:r>
            <a:r>
              <a:rPr lang="pl-PL" sz="1400" b="1" dirty="0">
                <a:latin typeface="Century Gothic" pitchFamily="34" charset="0"/>
              </a:rPr>
              <a:t>W 4 DNI MECZOWE:</a:t>
            </a:r>
          </a:p>
          <a:p>
            <a:endParaRPr lang="pl-PL" sz="1400" b="1" dirty="0">
              <a:latin typeface="Century Gothic" pitchFamily="34" charset="0"/>
            </a:endParaRP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8 czerwca 2012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10 czerwca 2012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16 czerwca 2012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18 czerwca 2012</a:t>
            </a:r>
          </a:p>
          <a:p>
            <a:endParaRPr lang="pl-PL" sz="1400" dirty="0">
              <a:latin typeface="Century Gothic" pitchFamily="34" charset="0"/>
            </a:endParaRPr>
          </a:p>
          <a:p>
            <a:r>
              <a:rPr lang="pl-PL" sz="1400" b="1" dirty="0" smtClean="0">
                <a:latin typeface="Century Gothic" pitchFamily="34" charset="0"/>
              </a:rPr>
              <a:t>BADANIE WŚRÓD POLAKÓW  ( N=1000)</a:t>
            </a:r>
          </a:p>
          <a:p>
            <a:r>
              <a:rPr lang="pl-PL" sz="1400" b="1" dirty="0" smtClean="0">
                <a:latin typeface="Century Gothic" pitchFamily="34" charset="0"/>
              </a:rPr>
              <a:t>29 CZERWCA – 1 LIPCA 2012</a:t>
            </a:r>
          </a:p>
          <a:p>
            <a:endParaRPr lang="pl-PL" sz="1400" b="1" dirty="0" smtClean="0">
              <a:latin typeface="Century Gothic" pitchFamily="34" charset="0"/>
            </a:endParaRPr>
          </a:p>
          <a:p>
            <a:r>
              <a:rPr lang="pl-PL" sz="1400" b="1" dirty="0" smtClean="0">
                <a:latin typeface="Century Gothic" pitchFamily="34" charset="0"/>
              </a:rPr>
              <a:t>OCENIE PODLEGAŁY MIĘDZY </a:t>
            </a:r>
            <a:r>
              <a:rPr lang="pl-PL" sz="1400" b="1" dirty="0">
                <a:latin typeface="Century Gothic" pitchFamily="34" charset="0"/>
              </a:rPr>
              <a:t>INNYMI:</a:t>
            </a:r>
          </a:p>
          <a:p>
            <a:endParaRPr lang="pl-PL" sz="1400" b="1" dirty="0">
              <a:latin typeface="Century Gothic" pitchFamily="34" charset="0"/>
            </a:endParaRP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atmosfera i </a:t>
            </a:r>
            <a:r>
              <a:rPr lang="pl-PL" sz="1400" b="1" dirty="0" err="1" smtClean="0">
                <a:latin typeface="Century Gothic" pitchFamily="34" charset="0"/>
              </a:rPr>
              <a:t>organizacja</a:t>
            </a:r>
            <a:r>
              <a:rPr lang="pl-PL" sz="1400" b="1" dirty="0" smtClean="0">
                <a:latin typeface="Century Gothic" pitchFamily="34" charset="0"/>
              </a:rPr>
              <a:t> </a:t>
            </a:r>
            <a:r>
              <a:rPr lang="pl-PL" sz="1400" b="1" dirty="0">
                <a:latin typeface="Century Gothic" pitchFamily="34" charset="0"/>
              </a:rPr>
              <a:t>Turnieju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serwis wolontariuszy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strefy kibica 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poczucie bezpieczeństwa 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transport miejski </a:t>
            </a:r>
          </a:p>
          <a:p>
            <a:pPr indent="177800">
              <a:buFont typeface="Arial" charset="0"/>
              <a:buChar char="•"/>
            </a:pPr>
            <a:r>
              <a:rPr lang="pl-PL" sz="1400" b="1" dirty="0">
                <a:latin typeface="Century Gothic" pitchFamily="34" charset="0"/>
              </a:rPr>
              <a:t>transport krajowy </a:t>
            </a:r>
          </a:p>
          <a:p>
            <a:endParaRPr lang="pl-PL" sz="14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32772" name="Picture 5" descr="obsluga_ankieta.png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86003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swiat.jpg"/>
          <p:cNvPicPr>
            <a:picLocks noChangeAspect="1"/>
          </p:cNvPicPr>
          <p:nvPr/>
        </p:nvPicPr>
        <p:blipFill>
          <a:blip r:embed="rId2" cstate="print">
            <a:alphaModFix am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26930"/>
            <a:ext cx="8964488" cy="47103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POLSKĘ OCENIALI GOŚCIE  Z CAŁEGO ŚWIATA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28617" y="5682734"/>
            <a:ext cx="8563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solidFill>
                  <a:srgbClr val="1D933D"/>
                </a:solidFill>
              </a:rPr>
              <a:t>BLISKO 60 PROC. BADANYCH BYŁO W POLSCE PO RAZ PIERWSZY </a:t>
            </a:r>
            <a:r>
              <a:rPr lang="pl-PL" sz="1600" b="1" dirty="0">
                <a:solidFill>
                  <a:srgbClr val="1D933D"/>
                </a:solidFill>
              </a:rPr>
              <a:t>PODCZAS </a:t>
            </a:r>
            <a:r>
              <a:rPr lang="pl-PL" sz="1600" b="1" dirty="0" smtClean="0">
                <a:solidFill>
                  <a:srgbClr val="1D933D"/>
                </a:solidFill>
              </a:rPr>
              <a:t>EURO 2012 </a:t>
            </a:r>
            <a:endParaRPr lang="pl-PL" sz="1600" b="1" dirty="0">
              <a:solidFill>
                <a:srgbClr val="1D933D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9552" y="1126485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W KAŻDYM MIEŚCIE PRZEBADANO 1000 KIBICÓW ZAGRANICZNYCH</a:t>
            </a:r>
          </a:p>
          <a:p>
            <a:pPr algn="ctr"/>
            <a:r>
              <a:rPr lang="pl-PL" b="1" dirty="0" smtClean="0">
                <a:solidFill>
                  <a:srgbClr val="008000"/>
                </a:solidFill>
              </a:rPr>
              <a:t>OGÓŁEM 4000 KIBICÓW</a:t>
            </a:r>
            <a:endParaRPr lang="pl-PL" b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253640"/>
            <a:ext cx="25186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KIBICE DRUŻYN </a:t>
            </a:r>
          </a:p>
          <a:p>
            <a:r>
              <a:rPr lang="en-US" sz="1600" b="1" dirty="0" smtClean="0"/>
              <a:t>GRAJĄCYCH W POLSCE</a:t>
            </a:r>
          </a:p>
          <a:p>
            <a:endParaRPr lang="en-US" sz="1600" dirty="0" smtClean="0"/>
          </a:p>
          <a:p>
            <a:r>
              <a:rPr lang="en-US" sz="1600" dirty="0" smtClean="0"/>
              <a:t>HISZPANIA </a:t>
            </a:r>
          </a:p>
          <a:p>
            <a:r>
              <a:rPr lang="en-US" sz="1600" dirty="0" smtClean="0"/>
              <a:t>WŁOCHY</a:t>
            </a:r>
          </a:p>
          <a:p>
            <a:r>
              <a:rPr lang="en-US" sz="1600" dirty="0" smtClean="0"/>
              <a:t>ROSJA </a:t>
            </a:r>
            <a:endParaRPr lang="pl-PL" sz="1600" dirty="0" smtClean="0"/>
          </a:p>
          <a:p>
            <a:r>
              <a:rPr lang="en-US" sz="1600" dirty="0" smtClean="0"/>
              <a:t>CZECHY </a:t>
            </a:r>
          </a:p>
          <a:p>
            <a:r>
              <a:rPr lang="en-US" sz="1600" dirty="0" smtClean="0"/>
              <a:t>IRLANDIA </a:t>
            </a:r>
            <a:endParaRPr lang="pl-PL" sz="1600" dirty="0" smtClean="0"/>
          </a:p>
          <a:p>
            <a:r>
              <a:rPr lang="en-US" sz="1600" dirty="0" smtClean="0"/>
              <a:t>CHORWACJA </a:t>
            </a:r>
            <a:endParaRPr lang="pl-PL" sz="1600" dirty="0" smtClean="0"/>
          </a:p>
          <a:p>
            <a:r>
              <a:rPr lang="en-US" sz="1600" dirty="0" smtClean="0"/>
              <a:t>GRECJA 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2915816" y="2253640"/>
            <a:ext cx="319670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KIBICE POZOSTAŁYCH DRUŻYN </a:t>
            </a:r>
          </a:p>
          <a:p>
            <a:r>
              <a:rPr lang="en-US" sz="1600" b="1" dirty="0" smtClean="0"/>
              <a:t>GRAJĄCYCH NA EURO 2012</a:t>
            </a:r>
          </a:p>
          <a:p>
            <a:endParaRPr lang="en-US" sz="1600" dirty="0" smtClean="0"/>
          </a:p>
          <a:p>
            <a:r>
              <a:rPr lang="en-US" sz="1600" dirty="0" smtClean="0"/>
              <a:t>NIEMCY</a:t>
            </a:r>
          </a:p>
          <a:p>
            <a:r>
              <a:rPr lang="en-US" sz="1600" dirty="0" smtClean="0"/>
              <a:t>ANGLIA</a:t>
            </a:r>
          </a:p>
          <a:p>
            <a:r>
              <a:rPr lang="en-US" sz="1600" dirty="0" smtClean="0"/>
              <a:t>PORTUGALIA</a:t>
            </a:r>
          </a:p>
          <a:p>
            <a:r>
              <a:rPr lang="en-US" sz="1600" dirty="0" smtClean="0"/>
              <a:t>HOLANDIA</a:t>
            </a:r>
          </a:p>
          <a:p>
            <a:r>
              <a:rPr lang="en-US" sz="1600" dirty="0" smtClean="0"/>
              <a:t>FRANCJA</a:t>
            </a:r>
          </a:p>
          <a:p>
            <a:r>
              <a:rPr lang="en-US" sz="1600" dirty="0" smtClean="0"/>
              <a:t>SZWECJA</a:t>
            </a:r>
          </a:p>
          <a:p>
            <a:r>
              <a:rPr lang="en-US" sz="1600" dirty="0" smtClean="0"/>
              <a:t>UKRAINA</a:t>
            </a:r>
          </a:p>
          <a:p>
            <a:r>
              <a:rPr lang="en-US" sz="1600" dirty="0" smtClean="0"/>
              <a:t>DANIA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156176" y="2249572"/>
            <a:ext cx="22813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POZOSTAŁE KRAJE </a:t>
            </a:r>
          </a:p>
          <a:p>
            <a:r>
              <a:rPr lang="en-US" sz="1600" b="1" dirty="0" smtClean="0"/>
              <a:t>EUROPEJSKIE</a:t>
            </a:r>
            <a:endParaRPr lang="en-US" sz="1600" dirty="0" smtClean="0"/>
          </a:p>
          <a:p>
            <a:endParaRPr lang="en-US" sz="1600" b="1" dirty="0"/>
          </a:p>
          <a:p>
            <a:r>
              <a:rPr lang="en-US" sz="1600" b="1" dirty="0" smtClean="0"/>
              <a:t>RESZTA ŚWIATA</a:t>
            </a:r>
          </a:p>
          <a:p>
            <a:r>
              <a:rPr lang="en-US" sz="1600" dirty="0" smtClean="0"/>
              <a:t>AZJA</a:t>
            </a:r>
          </a:p>
          <a:p>
            <a:r>
              <a:rPr lang="en-US" sz="1600" dirty="0"/>
              <a:t>AMERYKA PŁN. </a:t>
            </a:r>
          </a:p>
          <a:p>
            <a:r>
              <a:rPr lang="en-US" sz="1600" dirty="0" smtClean="0"/>
              <a:t>AMERYKA </a:t>
            </a:r>
            <a:r>
              <a:rPr lang="en-US" sz="1600" dirty="0"/>
              <a:t>PŁD. </a:t>
            </a:r>
          </a:p>
          <a:p>
            <a:r>
              <a:rPr lang="en-US" sz="1600" dirty="0" smtClean="0"/>
              <a:t>AUSTRALIA/OCEANIA</a:t>
            </a:r>
            <a:endParaRPr lang="en-US" sz="1600" dirty="0"/>
          </a:p>
          <a:p>
            <a:r>
              <a:rPr lang="en-US" sz="1600" dirty="0" smtClean="0"/>
              <a:t>AFRYKA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64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 smtClean="0"/>
              <a:t>JESTEŚMY DOBRZY W ORGANIZACJI I ZARZĄDZANIU</a:t>
            </a:r>
            <a:endParaRPr lang="en-US" sz="2600" dirty="0"/>
          </a:p>
        </p:txBody>
      </p:sp>
      <p:graphicFrame>
        <p:nvGraphicFramePr>
          <p:cNvPr id="5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116953"/>
              </p:ext>
            </p:extLst>
          </p:nvPr>
        </p:nvGraphicFramePr>
        <p:xfrm>
          <a:off x="-108520" y="2492896"/>
          <a:ext cx="900112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rostokąt 6"/>
          <p:cNvSpPr/>
          <p:nvPr/>
        </p:nvSpPr>
        <p:spPr>
          <a:xfrm>
            <a:off x="1727176" y="3284984"/>
            <a:ext cx="6336704" cy="576064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7"/>
          <p:cNvSpPr/>
          <p:nvPr/>
        </p:nvSpPr>
        <p:spPr>
          <a:xfrm>
            <a:off x="1727176" y="4077072"/>
            <a:ext cx="5688632" cy="597600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1"/>
          <p:cNvSpPr txBox="1"/>
          <p:nvPr/>
        </p:nvSpPr>
        <p:spPr>
          <a:xfrm>
            <a:off x="7631832" y="3717032"/>
            <a:ext cx="504056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∑94%</a:t>
            </a:r>
            <a:endParaRPr lang="pl-PL" sz="900" b="1" dirty="0"/>
          </a:p>
        </p:txBody>
      </p:sp>
      <p:sp>
        <p:nvSpPr>
          <p:cNvPr id="10" name="pole tekstowe 1"/>
          <p:cNvSpPr txBox="1"/>
          <p:nvPr/>
        </p:nvSpPr>
        <p:spPr>
          <a:xfrm>
            <a:off x="6983760" y="4509120"/>
            <a:ext cx="504056" cy="216024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∑85%</a:t>
            </a:r>
            <a:endParaRPr lang="pl-PL" sz="900" b="1" dirty="0"/>
          </a:p>
        </p:txBody>
      </p:sp>
      <p:sp>
        <p:nvSpPr>
          <p:cNvPr id="11" name="pole tekstowe 6"/>
          <p:cNvSpPr txBox="1"/>
          <p:nvPr/>
        </p:nvSpPr>
        <p:spPr>
          <a:xfrm>
            <a:off x="179512" y="1268760"/>
            <a:ext cx="8640960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2000" b="1" dirty="0" smtClean="0">
                <a:solidFill>
                  <a:srgbClr val="000000"/>
                </a:solidFill>
                <a:ea typeface="Calibri"/>
                <a:cs typeface="Times New Roman"/>
              </a:rPr>
              <a:t>JAK OCENIASZ ORGANIZACJĘ EURO 2012?</a:t>
            </a:r>
          </a:p>
          <a:p>
            <a:pPr marR="112395" algn="ctr">
              <a:lnSpc>
                <a:spcPct val="115000"/>
              </a:lnSpc>
            </a:pP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Porównanie z oceną kibiców zagranicznych</a:t>
            </a:r>
          </a:p>
          <a:p>
            <a:pPr marR="112395" algn="ctr">
              <a:lnSpc>
                <a:spcPct val="115000"/>
              </a:lnSpc>
            </a:pPr>
            <a:endParaRPr lang="pl-PL" sz="2000" b="1" dirty="0">
              <a:solidFill>
                <a:srgbClr val="000000"/>
              </a:solidFill>
              <a:ea typeface="Calibri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5589240"/>
            <a:ext cx="7693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94%</a:t>
            </a:r>
            <a:r>
              <a:rPr lang="en-US" sz="2000" b="1" dirty="0" smtClean="0"/>
              <a:t> POLAKÓW POZYTYWNIE OCENIA ORGANIZACJĘ TURNIEJU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4675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600" dirty="0"/>
              <a:t>DOBRA ORGANIZACJA ORAZ POSTAWA </a:t>
            </a:r>
            <a:br>
              <a:rPr lang="pl-PL" sz="2600" dirty="0"/>
            </a:br>
            <a:r>
              <a:rPr lang="pl-PL" sz="2600" dirty="0"/>
              <a:t>POLAKÓW STWORZYŁY DOSKONAŁY KLIMAT EURO </a:t>
            </a:r>
            <a:endParaRPr lang="en-US" sz="2600" dirty="0"/>
          </a:p>
        </p:txBody>
      </p:sp>
      <p:graphicFrame>
        <p:nvGraphicFramePr>
          <p:cNvPr id="8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690163"/>
              </p:ext>
            </p:extLst>
          </p:nvPr>
        </p:nvGraphicFramePr>
        <p:xfrm>
          <a:off x="-598795" y="2348880"/>
          <a:ext cx="9708620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rostokąt 6"/>
          <p:cNvSpPr/>
          <p:nvPr/>
        </p:nvSpPr>
        <p:spPr>
          <a:xfrm>
            <a:off x="1331640" y="3356992"/>
            <a:ext cx="6984776" cy="576064"/>
          </a:xfrm>
          <a:prstGeom prst="rect">
            <a:avLst/>
          </a:prstGeom>
          <a:noFill/>
          <a:ln w="19050"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"/>
          <p:cNvSpPr txBox="1"/>
          <p:nvPr/>
        </p:nvSpPr>
        <p:spPr>
          <a:xfrm>
            <a:off x="7668344" y="3799327"/>
            <a:ext cx="648072" cy="277745"/>
          </a:xfrm>
          <a:prstGeom prst="rect">
            <a:avLst/>
          </a:prstGeom>
          <a:solidFill>
            <a:schemeClr val="bg1"/>
          </a:solidFill>
          <a:ln w="19050">
            <a:solidFill>
              <a:srgbClr val="660033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l-PL" sz="900" b="1" dirty="0" smtClean="0"/>
              <a:t>∑</a:t>
            </a:r>
            <a:r>
              <a:rPr lang="pl-PL" b="1" dirty="0" smtClean="0"/>
              <a:t>97</a:t>
            </a:r>
            <a:r>
              <a:rPr lang="pl-PL" sz="900" b="1" dirty="0" smtClean="0"/>
              <a:t>%</a:t>
            </a:r>
            <a:endParaRPr lang="pl-PL" sz="900" b="1" dirty="0"/>
          </a:p>
        </p:txBody>
      </p:sp>
      <p:sp>
        <p:nvSpPr>
          <p:cNvPr id="13" name="pole tekstowe 14"/>
          <p:cNvSpPr txBox="1"/>
          <p:nvPr/>
        </p:nvSpPr>
        <p:spPr>
          <a:xfrm>
            <a:off x="0" y="1340768"/>
            <a:ext cx="9180512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2000" b="1" dirty="0" smtClean="0">
                <a:ea typeface="Calibri"/>
                <a:cs typeface="Times New Roman"/>
              </a:rPr>
              <a:t>JAK OCENIASZ ATMOSFERĘ PANUJĄCĄ W CZASIE EURO 2012?</a:t>
            </a:r>
          </a:p>
          <a:p>
            <a:pPr marR="112395" algn="ctr">
              <a:lnSpc>
                <a:spcPct val="115000"/>
              </a:lnSpc>
            </a:pPr>
            <a:r>
              <a:rPr lang="pl-PL" sz="2000" dirty="0">
                <a:solidFill>
                  <a:schemeClr val="tx2">
                    <a:lumMod val="50000"/>
                  </a:schemeClr>
                </a:solidFill>
              </a:rPr>
              <a:t>Porównanie z oceną kibiców </a:t>
            </a:r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</a:rPr>
              <a:t>zagranicznych</a:t>
            </a:r>
            <a:endParaRPr lang="pl-PL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589240"/>
            <a:ext cx="7447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97%</a:t>
            </a:r>
            <a:r>
              <a:rPr lang="en-US" sz="2000" b="1" dirty="0" smtClean="0"/>
              <a:t> POLAKÓW POZYTYWNIE OCENIA ATMOSFERĘ TURNIEJU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99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08520" y="260648"/>
            <a:ext cx="8229600" cy="634082"/>
          </a:xfrm>
        </p:spPr>
        <p:txBody>
          <a:bodyPr/>
          <a:lstStyle/>
          <a:p>
            <a:r>
              <a:rPr lang="en-US" sz="2800" dirty="0"/>
              <a:t>BLISKO POŁOWA NASZYCH GOŚCI KORZYSTAŁA Z POMOCY WOLONTARIUSZY 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56490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450136" y="314096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75584" y="472514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l-PL" b="1" dirty="0"/>
          </a:p>
        </p:txBody>
      </p:sp>
      <p:pic>
        <p:nvPicPr>
          <p:cNvPr id="8" name="Obraz 6" descr="logo poziome claim R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360" y="404664"/>
            <a:ext cx="1233514" cy="586438"/>
          </a:xfrm>
          <a:prstGeom prst="rect">
            <a:avLst/>
          </a:prstGeom>
        </p:spPr>
      </p:pic>
      <p:sp>
        <p:nvSpPr>
          <p:cNvPr id="15" name="Nawias klamrowy zamykający 4"/>
          <p:cNvSpPr/>
          <p:nvPr/>
        </p:nvSpPr>
        <p:spPr>
          <a:xfrm rot="5400000">
            <a:off x="4952057" y="899123"/>
            <a:ext cx="175987" cy="7704856"/>
          </a:xfrm>
          <a:prstGeom prst="rightBrace">
            <a:avLst>
              <a:gd name="adj1" fmla="val 8333"/>
              <a:gd name="adj2" fmla="val 49581"/>
            </a:avLst>
          </a:prstGeom>
          <a:noFill/>
          <a:ln w="25400" cap="flat" cmpd="sng" algn="ctr">
            <a:solidFill>
              <a:srgbClr val="BFBFB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/>
          </a:p>
        </p:txBody>
      </p:sp>
      <p:sp>
        <p:nvSpPr>
          <p:cNvPr id="16" name="TextBox 15"/>
          <p:cNvSpPr txBox="1"/>
          <p:nvPr/>
        </p:nvSpPr>
        <p:spPr>
          <a:xfrm>
            <a:off x="683569" y="5229200"/>
            <a:ext cx="8136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OCENY POZYTYWNE </a:t>
            </a:r>
            <a:r>
              <a:rPr lang="pl-PL" sz="2400" b="1" dirty="0" smtClean="0"/>
              <a:t>– KIBICE ZAGRANICZNI </a:t>
            </a:r>
            <a:r>
              <a:rPr lang="en-US" sz="2400" b="1" dirty="0" smtClean="0">
                <a:solidFill>
                  <a:srgbClr val="FF0000"/>
                </a:solidFill>
              </a:rPr>
              <a:t>90 %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pole tekstowe 14"/>
          <p:cNvSpPr txBox="1"/>
          <p:nvPr/>
        </p:nvSpPr>
        <p:spPr>
          <a:xfrm>
            <a:off x="-36512" y="1776703"/>
            <a:ext cx="918051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2395" algn="ctr">
              <a:lnSpc>
                <a:spcPct val="115000"/>
              </a:lnSpc>
            </a:pPr>
            <a:r>
              <a:rPr lang="pl-PL" sz="2000" b="1" dirty="0" smtClean="0">
                <a:ea typeface="Calibri"/>
                <a:cs typeface="Times New Roman"/>
              </a:rPr>
              <a:t>JAK OCENIASZ PRACĘ WOLONTARIUSZY W CZASIE EURO 2012?</a:t>
            </a:r>
            <a:endParaRPr lang="pl-PL" sz="2000" b="1" dirty="0">
              <a:ea typeface="Calibri"/>
              <a:cs typeface="Times New Roman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131623"/>
              </p:ext>
            </p:extLst>
          </p:nvPr>
        </p:nvGraphicFramePr>
        <p:xfrm>
          <a:off x="152399" y="2477342"/>
          <a:ext cx="9187932" cy="206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93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ja korp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a_x0020_dokumentu xmlns="45b2e25e-56d6-4f7b-a120-361830709459">2011-12-29T23:00:00+00:00</Data_x0020_dokumentu>
    <Kategoria_x0020_dokumentu xmlns="45b2e25e-56d6-4f7b-a120-361830709459">Corpo</Kategoria_x0020_dokumentu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19366D405B6D478BE1A4DF7761953D" ma:contentTypeVersion="2" ma:contentTypeDescription="Utwórz nowy dokument." ma:contentTypeScope="" ma:versionID="8da59da665c92025a0a03dbdc7ff33f1">
  <xsd:schema xmlns:xsd="http://www.w3.org/2001/XMLSchema" xmlns:p="http://schemas.microsoft.com/office/2006/metadata/properties" xmlns:ns2="45b2e25e-56d6-4f7b-a120-361830709459" targetNamespace="http://schemas.microsoft.com/office/2006/metadata/properties" ma:root="true" ma:fieldsID="5127d3b25864e45295e0dc95abc023b7" ns2:_="">
    <xsd:import namespace="45b2e25e-56d6-4f7b-a120-361830709459"/>
    <xsd:element name="properties">
      <xsd:complexType>
        <xsd:sequence>
          <xsd:element name="documentManagement">
            <xsd:complexType>
              <xsd:all>
                <xsd:element ref="ns2:Kategoria_x0020_dokumentu"/>
                <xsd:element ref="ns2:Data_x0020_dokumentu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45b2e25e-56d6-4f7b-a120-361830709459" elementFormDefault="qualified">
    <xsd:import namespace="http://schemas.microsoft.com/office/2006/documentManagement/types"/>
    <xsd:element name="Kategoria_x0020_dokumentu" ma:index="8" ma:displayName="Kategoria dokumentu" ma:format="Dropdown" ma:internalName="Kategoria_x0020_dokumentu">
      <xsd:simpleType>
        <xsd:restriction base="dms:Choice">
          <xsd:enumeration value="formularze/ formatki/ papiery firmowe"/>
          <xsd:enumeration value="instrukcje"/>
          <xsd:enumeration value="regulaminy"/>
          <xsd:enumeration value="zarządzenia i uchwały wewnętrzne"/>
          <xsd:enumeration value="ustawy i rozporządzenia"/>
          <xsd:enumeration value="umowa o powierzenie"/>
          <xsd:enumeration value="Mapa Drogowa"/>
          <xsd:enumeration value="Corpo"/>
          <xsd:enumeration value="referencje"/>
          <xsd:enumeration value="informacje o usługach świadczonych przez dostawców zewnętrznych"/>
          <xsd:enumeration value="inne"/>
          <xsd:enumeration value="referencje zewnętrzne"/>
        </xsd:restriction>
      </xsd:simpleType>
    </xsd:element>
    <xsd:element name="Data_x0020_dokumentu" ma:index="9" nillable="true" ma:displayName="Data dokumentu" ma:format="DateOnly" ma:internalName="Data_x0020_dokumentu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DA38147-D88F-4EEE-912A-5C3B3A4F1C10}">
  <ds:schemaRefs>
    <ds:schemaRef ds:uri="http://purl.org/dc/dcmitype/"/>
    <ds:schemaRef ds:uri="http://purl.org/dc/elements/1.1/"/>
    <ds:schemaRef ds:uri="45b2e25e-56d6-4f7b-a120-361830709459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0F85F24-B078-4139-9C8A-627FB8DA6F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3E90F-1B52-49A9-9F33-DDBEA9DA3A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b2e25e-56d6-4f7b-a120-36183070945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13329</TotalTime>
  <Words>603</Words>
  <Application>Microsoft Office PowerPoint</Application>
  <PresentationFormat>Pokaz na ekranie (4:3)</PresentationFormat>
  <Paragraphs>173</Paragraphs>
  <Slides>22</Slides>
  <Notes>0</Notes>
  <HiddenSlides>0</HiddenSlides>
  <MMClips>3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Century Gothic</vt:lpstr>
      <vt:lpstr>Liberation Serif</vt:lpstr>
      <vt:lpstr>Tahoma</vt:lpstr>
      <vt:lpstr>Times New Roman</vt:lpstr>
      <vt:lpstr>prezentacja korpo</vt:lpstr>
      <vt:lpstr>29 października 2012</vt:lpstr>
      <vt:lpstr>Prezentacja programu PowerPoint</vt:lpstr>
      <vt:lpstr>EURO 2012 – trzecia co do wielkości impreza sportowa na Świecie</vt:lpstr>
      <vt:lpstr>Prezentacja programu PowerPoint</vt:lpstr>
      <vt:lpstr>JAK OCENIALI NAS KIBICE ZAGRANICZNI ? JAK PRZEBIEG EURO 2012 WIDZIELI POLACY?</vt:lpstr>
      <vt:lpstr>POLSKĘ OCENIALI GOŚCIE  Z CAŁEGO ŚWIATA</vt:lpstr>
      <vt:lpstr>JESTEŚMY DOBRZY W ORGANIZACJI I ZARZĄDZANIU</vt:lpstr>
      <vt:lpstr>DOBRA ORGANIZACJA ORAZ POSTAWA  POLAKÓW STWORZYŁY DOSKONAŁY KLIMAT EURO </vt:lpstr>
      <vt:lpstr>BLISKO POŁOWA NASZYCH GOŚCI KORZYSTAŁA Z POMOCY WOLONTARIUSZY </vt:lpstr>
      <vt:lpstr>Prezentacja programu PowerPoint</vt:lpstr>
      <vt:lpstr>Ocena transportu miejskiego KIBICE ZAGRANICZNI </vt:lpstr>
      <vt:lpstr>Jak kibice ZAGRANICZNI oceniali  transport  kolejowy w czasie EURO 2012 </vt:lpstr>
      <vt:lpstr>nasi goście czuli się W POLSCE bezpiecznie</vt:lpstr>
      <vt:lpstr>Polacy - dobrzy gospodarze Euro 2012</vt:lpstr>
      <vt:lpstr>OD OBAW DO POCZUCIA WSPÓLNEGO SUKCESU</vt:lpstr>
      <vt:lpstr>EURO – HISTORIA O ZMIANIE</vt:lpstr>
      <vt:lpstr>DZIEDZICTWO PRZYGOTOWAŃ I SAMEGO EURO</vt:lpstr>
      <vt:lpstr>MAMY APETYT NA WIĘCEJ</vt:lpstr>
      <vt:lpstr>OCENA KIBICÓW ZAGRANICZNYCH:  WYNIKI W POLSCE LEPSZE NIŻ W AUSTRII</vt:lpstr>
      <vt:lpstr>KIBICE NAJLEPSZYMI AMBASADORAMI POLSKI </vt:lpstr>
      <vt:lpstr>Prezentacja programu PowerPoint</vt:lpstr>
      <vt:lpstr>DZIĘKUJĘ</vt:lpstr>
    </vt:vector>
  </TitlesOfParts>
  <Company>PL.2012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Nowa_prezentacja_korporacyjna_PL.2012</dc:title>
  <dc:creator>mkarpinski</dc:creator>
  <cp:lastModifiedBy>Wodzynska Ewelina</cp:lastModifiedBy>
  <cp:revision>907</cp:revision>
  <cp:lastPrinted>2012-07-03T12:34:49Z</cp:lastPrinted>
  <dcterms:created xsi:type="dcterms:W3CDTF">2011-11-08T16:26:58Z</dcterms:created>
  <dcterms:modified xsi:type="dcterms:W3CDTF">2017-11-28T12:22:20Z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0x010100AE19366D405B6D478BE1A4DF7761953D</vt:lpwstr>
  </property>
</Properties>
</file>