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1" r:id="rId4"/>
    <p:sldId id="270" r:id="rId5"/>
    <p:sldId id="257" r:id="rId6"/>
    <p:sldId id="262" r:id="rId7"/>
    <p:sldId id="259" r:id="rId8"/>
    <p:sldId id="263" r:id="rId9"/>
    <p:sldId id="271" r:id="rId10"/>
    <p:sldId id="260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5" autoAdjust="0"/>
    <p:restoredTop sz="86432" autoAdjust="0"/>
  </p:normalViewPr>
  <p:slideViewPr>
    <p:cSldViewPr snapToGrid="0">
      <p:cViewPr varScale="1">
        <p:scale>
          <a:sx n="60" d="100"/>
          <a:sy n="60" d="100"/>
        </p:scale>
        <p:origin x="160" y="52"/>
      </p:cViewPr>
      <p:guideLst/>
    </p:cSldViewPr>
  </p:slideViewPr>
  <p:outlineViewPr>
    <p:cViewPr>
      <p:scale>
        <a:sx n="33" d="100"/>
        <a:sy n="33" d="100"/>
      </p:scale>
      <p:origin x="0" y="-107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FB12E-5A0D-48D7-9F23-CCFB8A8E8772}" type="datetimeFigureOut">
              <a:rPr lang="pl-PL" smtClean="0"/>
              <a:t>22.03.2023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6F00-5149-4C63-B380-1EDFA81DA03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301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C6F00-5149-4C63-B380-1EDFA81DA036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279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22.03.2023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836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22.03.2023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5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22.03.2023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559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22.03.2023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422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22.03.2023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334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22.03.2023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251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22.03.2023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19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22.03.2023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049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22.03.2023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413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22.03.2023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36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22.03.2023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517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D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A82C-F1DE-42CA-BBCA-5A3C303D06D7}" type="datetimeFigureOut">
              <a:rPr lang="pl-PL" smtClean="0"/>
              <a:t>22.03.2023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B1FA-5E09-483C-9371-3D6E5C570A4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27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ekretariat.dc@mc.gov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tel:+48222455922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hyperlink" Target="mailto:sekretariat.dc@mc.gov.pl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110"/>
            <a:ext cx="12192000" cy="583996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22530" y="1099155"/>
            <a:ext cx="9268560" cy="2895119"/>
          </a:xfrm>
        </p:spPr>
        <p:txBody>
          <a:bodyPr>
            <a:noAutofit/>
          </a:bodyPr>
          <a:lstStyle/>
          <a:p>
            <a:pPr algn="l"/>
            <a:r>
              <a:rPr lang="pl-PL" b="1" dirty="0">
                <a:solidFill>
                  <a:schemeClr val="bg1"/>
                </a:solidFill>
              </a:rPr>
              <a:t>PWCyber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Program Współpracy </a:t>
            </a:r>
            <a:r>
              <a:rPr lang="pl-PL" b="1" dirty="0" smtClean="0">
                <a:solidFill>
                  <a:schemeClr val="bg1"/>
                </a:solidFill>
              </a:rPr>
              <a:t/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w Cyberbezpieczeństwie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91356" y="4090027"/>
            <a:ext cx="9360000" cy="1046562"/>
          </a:xfrm>
        </p:spPr>
        <p:txBody>
          <a:bodyPr>
            <a:noAutofit/>
          </a:bodyPr>
          <a:lstStyle/>
          <a:p>
            <a:pPr algn="l"/>
            <a:r>
              <a:rPr lang="pl-PL" dirty="0">
                <a:solidFill>
                  <a:schemeClr val="bg1"/>
                </a:solidFill>
              </a:rPr>
              <a:t>Partnerstwo Publiczno-Prywatne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na rzecz krajowego systemu cyberbezpieczeństwa</a:t>
            </a:r>
          </a:p>
        </p:txBody>
      </p:sp>
      <p:pic>
        <p:nvPicPr>
          <p:cNvPr id="4" name="Obraz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95" y="-2047"/>
            <a:ext cx="3037609" cy="1005449"/>
          </a:xfrm>
          <a:prstGeom prst="rect">
            <a:avLst/>
          </a:prstGeom>
        </p:spPr>
      </p:pic>
      <p:pic>
        <p:nvPicPr>
          <p:cNvPr id="5" name="Obraz 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40" y="45013"/>
            <a:ext cx="2520918" cy="911327"/>
          </a:xfrm>
          <a:prstGeom prst="rect">
            <a:avLst/>
          </a:prstGeom>
        </p:spPr>
      </p:pic>
      <p:sp>
        <p:nvSpPr>
          <p:cNvPr id="7" name="Shape 1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37265" y="1590768"/>
            <a:ext cx="185265" cy="2226648"/>
          </a:xfrm>
          <a:prstGeom prst="rect">
            <a:avLst/>
          </a:prstGeom>
          <a:blipFill>
            <a:blip r:embed="rId6"/>
            <a:srcRect/>
            <a:stretch>
              <a:fillRect l="1" r="1"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99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293433" y="1498298"/>
            <a:ext cx="9940020" cy="720000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2. Wymiana informacji o cyberzagrożeniach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293433" y="2570822"/>
            <a:ext cx="9148425" cy="2113128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Identyfikacja </a:t>
            </a:r>
            <a:r>
              <a:rPr lang="pl-PL" b="1" dirty="0">
                <a:solidFill>
                  <a:schemeClr val="bg1"/>
                </a:solidFill>
              </a:rPr>
              <a:t>podatności i zagrożeń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Wymiana </a:t>
            </a:r>
            <a:r>
              <a:rPr lang="pl-PL" b="1" dirty="0">
                <a:solidFill>
                  <a:schemeClr val="bg1"/>
                </a:solidFill>
              </a:rPr>
              <a:t>informacji oraz wypracowywanie metod </a:t>
            </a:r>
            <a:r>
              <a:rPr lang="pl-PL" b="1" dirty="0" smtClean="0">
                <a:solidFill>
                  <a:schemeClr val="bg1"/>
                </a:solidFill>
              </a:rPr>
              <a:t>zgłaszania </a:t>
            </a:r>
            <a:r>
              <a:rPr lang="pl-PL" b="1" dirty="0">
                <a:solidFill>
                  <a:schemeClr val="bg1"/>
                </a:solidFill>
              </a:rPr>
              <a:t>i obsługi incydentów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Organizacja </a:t>
            </a:r>
            <a:r>
              <a:rPr lang="pl-PL" b="1" dirty="0">
                <a:solidFill>
                  <a:schemeClr val="bg1"/>
                </a:solidFill>
              </a:rPr>
              <a:t>i udział w ćwiczeniach</a:t>
            </a:r>
          </a:p>
          <a:p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95" y="-2047"/>
            <a:ext cx="3037609" cy="1005449"/>
          </a:xfrm>
          <a:prstGeom prst="rect">
            <a:avLst/>
          </a:prstGeom>
        </p:spPr>
      </p:pic>
      <p:pic>
        <p:nvPicPr>
          <p:cNvPr id="5" name="Obraz 4" descr="Kancelaria Prezesa Rady Ministrów" title="logotyp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40" y="45013"/>
            <a:ext cx="2520918" cy="911327"/>
          </a:xfrm>
          <a:prstGeom prst="rect">
            <a:avLst/>
          </a:prstGeom>
        </p:spPr>
      </p:pic>
      <p:sp>
        <p:nvSpPr>
          <p:cNvPr id="7" name="Shape 1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40541" y="1592827"/>
            <a:ext cx="152892" cy="2825652"/>
          </a:xfrm>
          <a:prstGeom prst="rect">
            <a:avLst/>
          </a:prstGeom>
          <a:blipFill>
            <a:blip r:embed="rId4"/>
            <a:srcRect/>
            <a:stretch>
              <a:fillRect l="1" r="1"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dirty="0"/>
          </a:p>
        </p:txBody>
      </p:sp>
      <p:pic>
        <p:nvPicPr>
          <p:cNvPr id="11" name="Obraz 10" descr="Obraz przedstawia szkic budynku Kancelarii Prezesa Rady Ministrów" title="szkic budynku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3" y="2631744"/>
            <a:ext cx="8617527" cy="412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306876" y="1123898"/>
            <a:ext cx="9872962" cy="1383954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052D64"/>
                </a:solidFill>
              </a:rPr>
              <a:t>3. Opracowywanie rekomendacji w zakresie cyberbezpieczeństwa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627632" y="2628348"/>
            <a:ext cx="7447542" cy="302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52D64"/>
                </a:solidFill>
              </a:rPr>
              <a:t>Opracowywanie rekomendacji w zakresie: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52D64"/>
                </a:solidFill>
              </a:rPr>
              <a:t>• konfiguracji urządzeń;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52D64"/>
                </a:solidFill>
              </a:rPr>
              <a:t>• bezpieczeństwa oprogramowania;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52D64"/>
                </a:solidFill>
              </a:rPr>
              <a:t>• integracji usług w sposób maksymalizujący skuteczność  mechanizmów zabezpieczających (ang. Security Baselines).</a:t>
            </a:r>
          </a:p>
          <a:p>
            <a:endParaRPr lang="pl-PL" dirty="0">
              <a:solidFill>
                <a:srgbClr val="052D64"/>
              </a:solidFill>
            </a:endParaRPr>
          </a:p>
        </p:txBody>
      </p:sp>
      <p:pic>
        <p:nvPicPr>
          <p:cNvPr id="4" name="Obraz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95" y="-2047"/>
            <a:ext cx="3037609" cy="1005449"/>
          </a:xfrm>
          <a:prstGeom prst="rect">
            <a:avLst/>
          </a:prstGeom>
        </p:spPr>
      </p:pic>
      <p:pic>
        <p:nvPicPr>
          <p:cNvPr id="5" name="Obraz 4" descr="Kancelaria Prezesa Rady Ministrów" title="logotyp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40" y="45013"/>
            <a:ext cx="2520918" cy="911327"/>
          </a:xfrm>
          <a:prstGeom prst="rect">
            <a:avLst/>
          </a:prstGeom>
        </p:spPr>
      </p:pic>
      <p:sp>
        <p:nvSpPr>
          <p:cNvPr id="7" name="Shape 1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33272" y="1284551"/>
            <a:ext cx="195760" cy="4103525"/>
          </a:xfrm>
          <a:prstGeom prst="rect">
            <a:avLst/>
          </a:prstGeom>
          <a:blipFill>
            <a:blip r:embed="rId4"/>
            <a:srcRect/>
            <a:stretch>
              <a:fillRect l="1" r="1"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dirty="0"/>
          </a:p>
        </p:txBody>
      </p:sp>
      <p:pic>
        <p:nvPicPr>
          <p:cNvPr id="10" name="Obraz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835" y="2728801"/>
            <a:ext cx="8620459" cy="41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300784" y="1301650"/>
            <a:ext cx="8649461" cy="1442874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4. Przygotowanie i prowadzenie oceny i certyfikacji cyberbezpieczeństwa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300784" y="3028453"/>
            <a:ext cx="9809668" cy="2339959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Opracowywanie </a:t>
            </a:r>
            <a:r>
              <a:rPr lang="pl-PL" b="1" dirty="0">
                <a:solidFill>
                  <a:schemeClr val="bg1"/>
                </a:solidFill>
              </a:rPr>
              <a:t>nowych metod testów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Przygotowanie </a:t>
            </a:r>
            <a:r>
              <a:rPr lang="pl-PL" b="1" dirty="0">
                <a:solidFill>
                  <a:schemeClr val="bg1"/>
                </a:solidFill>
              </a:rPr>
              <a:t>nowych kryteriów oceny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Udział </a:t>
            </a:r>
            <a:r>
              <a:rPr lang="pl-PL" b="1" dirty="0">
                <a:solidFill>
                  <a:schemeClr val="bg1"/>
                </a:solidFill>
              </a:rPr>
              <a:t>i promowanie certyfikacji cyberbezpieczeństwa produktów </a:t>
            </a:r>
            <a:r>
              <a:rPr lang="pl-PL" b="1" dirty="0" smtClean="0">
                <a:solidFill>
                  <a:schemeClr val="bg1"/>
                </a:solidFill>
              </a:rPr>
              <a:t> i usług</a:t>
            </a:r>
            <a:endParaRPr lang="pl-PL" b="1" dirty="0">
              <a:solidFill>
                <a:schemeClr val="bg1"/>
              </a:solidFill>
            </a:endParaRPr>
          </a:p>
          <a:p>
            <a:pPr marL="0" indent="0"/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95" y="-2047"/>
            <a:ext cx="3037609" cy="1005449"/>
          </a:xfrm>
          <a:prstGeom prst="rect">
            <a:avLst/>
          </a:prstGeom>
        </p:spPr>
      </p:pic>
      <p:pic>
        <p:nvPicPr>
          <p:cNvPr id="5" name="Obraz 4" descr="Kancelaria Prezesa Rady Ministrów" title="logotyp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40" y="45013"/>
            <a:ext cx="2520918" cy="911327"/>
          </a:xfrm>
          <a:prstGeom prst="rect">
            <a:avLst/>
          </a:prstGeom>
        </p:spPr>
      </p:pic>
      <p:sp>
        <p:nvSpPr>
          <p:cNvPr id="7" name="Shape 1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20845" y="1431469"/>
            <a:ext cx="159026" cy="3362633"/>
          </a:xfrm>
          <a:prstGeom prst="rect">
            <a:avLst/>
          </a:prstGeom>
          <a:blipFill>
            <a:blip r:embed="rId4"/>
            <a:srcRect/>
            <a:stretch>
              <a:fillRect l="1" r="1"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dirty="0"/>
          </a:p>
        </p:txBody>
      </p:sp>
      <p:pic>
        <p:nvPicPr>
          <p:cNvPr id="11" name="Obraz 10" descr="Obraz przedstawia szkic budynku Kancelarii Prezesa Rady Ministrów." title="szkic budynku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277" y="2730205"/>
            <a:ext cx="8617527" cy="412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311443" y="1149578"/>
            <a:ext cx="10349615" cy="1509677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052D64"/>
                </a:solidFill>
              </a:rPr>
              <a:t>5. Upowszechnianie informacji o innowacjach w cyberbezpieczeństwie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406377" y="2656644"/>
            <a:ext cx="10879336" cy="3069544"/>
          </a:xfrm>
        </p:spPr>
        <p:txBody>
          <a:bodyPr>
            <a:noAutofit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</a:rPr>
              <a:t>Promowanie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</a:rPr>
              <a:t>innowacyjnych rozwiązań i 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</a:rPr>
              <a:t>projektów w dziedzinie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</a:rPr>
              <a:t>cyberbezpieczeństwa</a:t>
            </a:r>
          </a:p>
          <a:p>
            <a:pPr marL="457200" lvl="1" indent="-457200">
              <a:spcBef>
                <a:spcPts val="1000"/>
              </a:spcBef>
            </a:pP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</a:rPr>
              <a:t>Budowanie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</a:rPr>
              <a:t>partnerstwa z podmiotami Krajowego Systemu Cyberbezpieczeństwa zainteresowanymi opracowywaniem, testowaniem i wdrażaniem nowych rozwiązań</a:t>
            </a:r>
          </a:p>
          <a:p>
            <a:endParaRPr lang="pl-PL" b="1" dirty="0">
              <a:solidFill>
                <a:srgbClr val="052D64"/>
              </a:solidFill>
            </a:endParaRPr>
          </a:p>
        </p:txBody>
      </p:sp>
      <p:pic>
        <p:nvPicPr>
          <p:cNvPr id="4" name="Obraz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95" y="-2047"/>
            <a:ext cx="3037609" cy="1005449"/>
          </a:xfrm>
          <a:prstGeom prst="rect">
            <a:avLst/>
          </a:prstGeom>
        </p:spPr>
      </p:pic>
      <p:pic>
        <p:nvPicPr>
          <p:cNvPr id="5" name="Obraz 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40" y="45013"/>
            <a:ext cx="2520918" cy="911327"/>
          </a:xfrm>
          <a:prstGeom prst="rect">
            <a:avLst/>
          </a:prstGeom>
        </p:spPr>
      </p:pic>
      <p:sp>
        <p:nvSpPr>
          <p:cNvPr id="7" name="Shape 1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24121" y="1278705"/>
            <a:ext cx="206113" cy="1578995"/>
          </a:xfrm>
          <a:prstGeom prst="rect">
            <a:avLst/>
          </a:prstGeom>
          <a:blipFill>
            <a:blip r:embed="rId4"/>
            <a:srcRect/>
            <a:stretch>
              <a:fillRect l="1" r="1"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dirty="0"/>
          </a:p>
        </p:txBody>
      </p:sp>
      <p:pic>
        <p:nvPicPr>
          <p:cNvPr id="10" name="Obraz 9" descr="Obraz przedstawia szkic budynku Kancelarii Prezesa Rady Ministrów." title="szkic budynku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41" y="2728801"/>
            <a:ext cx="8620459" cy="41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349894" y="1119077"/>
            <a:ext cx="8762491" cy="1192430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Jak dołączyć do Programu PWCyber?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197864" y="2240280"/>
            <a:ext cx="8997696" cy="30998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pl-PL" b="1" dirty="0">
                <a:solidFill>
                  <a:schemeClr val="bg1"/>
                </a:solidFill>
              </a:rPr>
              <a:t>Skontaktuj się z nami - 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  <a:hlinkClick r:id="rId2"/>
              </a:rPr>
              <a:t>sekretariat.dc@mc.gov.pl</a:t>
            </a:r>
            <a:endParaRPr lang="pl-PL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pl-PL" b="1" dirty="0">
                <a:solidFill>
                  <a:schemeClr val="bg1"/>
                </a:solidFill>
              </a:rPr>
              <a:t>Należy umówić się na spotkanie, aby omówić </a:t>
            </a:r>
            <a:r>
              <a:rPr lang="pl-PL" b="1" dirty="0" smtClean="0">
                <a:solidFill>
                  <a:schemeClr val="bg1"/>
                </a:solidFill>
              </a:rPr>
              <a:t>obszary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smtClean="0">
                <a:solidFill>
                  <a:schemeClr val="bg1"/>
                </a:solidFill>
              </a:rPr>
              <a:t>  </a:t>
            </a:r>
            <a:r>
              <a:rPr lang="pl-PL" b="1" dirty="0">
                <a:solidFill>
                  <a:schemeClr val="bg1"/>
                </a:solidFill>
              </a:rPr>
              <a:t>i warunki współpracy w ramach </a:t>
            </a:r>
            <a:r>
              <a:rPr lang="pl-PL" b="1" dirty="0" smtClean="0">
                <a:solidFill>
                  <a:schemeClr val="bg1"/>
                </a:solidFill>
              </a:rPr>
              <a:t>Programu</a:t>
            </a:r>
            <a:endParaRPr lang="pl-PL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pl-PL" b="1" dirty="0">
                <a:solidFill>
                  <a:schemeClr val="bg1"/>
                </a:solidFill>
              </a:rPr>
              <a:t>Konieczne jest zawarcie porozumienia o współpracy - porozumienie ma charakter listu intencyjnego. Ma ono mało zobowiązujący charakter  i nie zakłada przekazywania informacji o charakterze wrażliwym a tylko danych publicznych.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95" y="-2047"/>
            <a:ext cx="3037609" cy="1005449"/>
          </a:xfrm>
          <a:prstGeom prst="rect">
            <a:avLst/>
          </a:prstGeom>
        </p:spPr>
      </p:pic>
      <p:pic>
        <p:nvPicPr>
          <p:cNvPr id="5" name="Obraz 4" descr="Kancelaria Prezesa Rady Ministrów" title="logotyp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40" y="45013"/>
            <a:ext cx="2520918" cy="911327"/>
          </a:xfrm>
          <a:prstGeom prst="rect">
            <a:avLst/>
          </a:prstGeom>
        </p:spPr>
      </p:pic>
      <p:sp>
        <p:nvSpPr>
          <p:cNvPr id="7" name="Shape 1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02987" y="1334620"/>
            <a:ext cx="180595" cy="761344"/>
          </a:xfrm>
          <a:prstGeom prst="rect">
            <a:avLst/>
          </a:prstGeom>
          <a:blipFill>
            <a:blip r:embed="rId5"/>
            <a:srcRect/>
            <a:stretch>
              <a:fillRect l="1" r="1"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dirty="0"/>
          </a:p>
        </p:txBody>
      </p:sp>
      <p:pic>
        <p:nvPicPr>
          <p:cNvPr id="10" name="Obraz 9" descr="Obraz przedstawia szkic budynku Kancelarii Prezesa Rady Ministrów." title="szkic budynku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54" y="2730205"/>
            <a:ext cx="8617527" cy="412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05982" y="500676"/>
            <a:ext cx="7392366" cy="720000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052D64"/>
                </a:solidFill>
              </a:rPr>
              <a:t>Partnerzy Programu PWCyber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284514" y="1433023"/>
            <a:ext cx="10717744" cy="4759715"/>
          </a:xfrm>
        </p:spPr>
        <p:txBody>
          <a:bodyPr numCol="2">
            <a:noAutofit/>
          </a:bodyPr>
          <a:lstStyle/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Samsung Electronics Polska Sp. z o.o.</a:t>
            </a: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Cisco International Limited</a:t>
            </a: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Ericsson Sp. z o.o. </a:t>
            </a: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Nokia Solutions and Networks</a:t>
            </a: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Krypton Polska Sp. z o.o. </a:t>
            </a: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IBM Polska Sp. z </a:t>
            </a:r>
            <a:r>
              <a:rPr lang="pl-PL" sz="2100" b="1" dirty="0" smtClean="0">
                <a:solidFill>
                  <a:srgbClr val="052D64"/>
                </a:solidFill>
              </a:rPr>
              <a:t>o.o</a:t>
            </a:r>
            <a:r>
              <a:rPr lang="pl-PL" sz="2100" b="1" dirty="0">
                <a:solidFill>
                  <a:srgbClr val="052D64"/>
                </a:solidFill>
              </a:rPr>
              <a:t>.</a:t>
            </a: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Thales Polska Sp. z o.o.</a:t>
            </a: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Dell Sp. z o.o. </a:t>
            </a: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Dynacon Sp. z o.o.  </a:t>
            </a: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Smartech IT Sp. z o.o.</a:t>
            </a: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Media Sp. z o.o</a:t>
            </a:r>
            <a:r>
              <a:rPr lang="pl-PL" sz="2100" b="1" dirty="0" smtClean="0">
                <a:solidFill>
                  <a:srgbClr val="052D64"/>
                </a:solidFill>
              </a:rPr>
              <a:t>. </a:t>
            </a:r>
            <a:endParaRPr lang="pl-PL" sz="2100" b="1" dirty="0">
              <a:solidFill>
                <a:srgbClr val="052D64"/>
              </a:solidFill>
            </a:endParaRP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Oracle Polska Sp. z </a:t>
            </a:r>
            <a:r>
              <a:rPr lang="pl-PL" sz="2100" b="1" dirty="0" smtClean="0">
                <a:solidFill>
                  <a:srgbClr val="052D64"/>
                </a:solidFill>
              </a:rPr>
              <a:t>o.o</a:t>
            </a:r>
            <a:r>
              <a:rPr lang="pl-PL" sz="2100" b="1" dirty="0">
                <a:solidFill>
                  <a:srgbClr val="052D64"/>
                </a:solidFill>
              </a:rPr>
              <a:t>.</a:t>
            </a: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Fundacja Bezpieczna Cyberprzestrzeń </a:t>
            </a:r>
            <a:endParaRPr lang="pl-PL" sz="2100" b="1" dirty="0" smtClean="0">
              <a:solidFill>
                <a:srgbClr val="052D64"/>
              </a:solidFill>
            </a:endParaRPr>
          </a:p>
          <a:p>
            <a:pPr>
              <a:spcBef>
                <a:spcPts val="800"/>
              </a:spcBef>
            </a:pPr>
            <a:endParaRPr lang="pl-PL" sz="2100" b="1" dirty="0">
              <a:solidFill>
                <a:srgbClr val="052D64"/>
              </a:solidFill>
            </a:endParaRPr>
          </a:p>
          <a:p>
            <a:pPr>
              <a:spcBef>
                <a:spcPts val="800"/>
              </a:spcBef>
            </a:pPr>
            <a:endParaRPr lang="pl-PL" sz="2100" b="1" dirty="0">
              <a:solidFill>
                <a:srgbClr val="052D64"/>
              </a:solidFill>
            </a:endParaRP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Polski Klaster Cyberbezpieczeństwa Sp. z o.o. </a:t>
            </a: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Securitum Szkolenia Sp. z o. o. (Sekurak.pl)</a:t>
            </a: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 HackingDept Sp. z o. o.</a:t>
            </a: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Fudo Security Sp. z o. o.</a:t>
            </a: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ICSec S.A. </a:t>
            </a: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Amazon Web Services EMEA SARL Sp. z o. o. </a:t>
            </a: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PROGET Sp. z o. o.</a:t>
            </a: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Trafford IT Sp. z </a:t>
            </a:r>
            <a:r>
              <a:rPr lang="pl-PL" sz="2100" b="1" dirty="0" smtClean="0">
                <a:solidFill>
                  <a:srgbClr val="052D64"/>
                </a:solidFill>
              </a:rPr>
              <a:t>o.o</a:t>
            </a:r>
            <a:r>
              <a:rPr lang="pl-PL" sz="2100" b="1" dirty="0">
                <a:solidFill>
                  <a:srgbClr val="052D64"/>
                </a:solidFill>
              </a:rPr>
              <a:t>.</a:t>
            </a: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Integrated Solutions Sp. z o.o.</a:t>
            </a:r>
          </a:p>
          <a:p>
            <a:pPr>
              <a:spcBef>
                <a:spcPts val="800"/>
              </a:spcBef>
            </a:pPr>
            <a:r>
              <a:rPr lang="pl-PL" sz="2100" b="1" dirty="0">
                <a:solidFill>
                  <a:srgbClr val="052D64"/>
                </a:solidFill>
              </a:rPr>
              <a:t>Sevenet S.A</a:t>
            </a:r>
            <a:r>
              <a:rPr lang="pl-PL" sz="2100" b="1" dirty="0" smtClean="0">
                <a:solidFill>
                  <a:srgbClr val="052D64"/>
                </a:solidFill>
              </a:rPr>
              <a:t>.</a:t>
            </a:r>
          </a:p>
          <a:p>
            <a:pPr>
              <a:spcAft>
                <a:spcPts val="0"/>
              </a:spcAft>
            </a:pPr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2100" b="1" dirty="0">
                <a:solidFill>
                  <a:srgbClr val="052D64"/>
                </a:solidFill>
              </a:rPr>
              <a:t>Hewlett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100" b="1" dirty="0">
                <a:solidFill>
                  <a:srgbClr val="052D64"/>
                </a:solidFill>
              </a:rPr>
              <a:t>Packard</a:t>
            </a:r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100" b="1" dirty="0">
                <a:solidFill>
                  <a:srgbClr val="052D64"/>
                </a:solidFill>
              </a:rPr>
              <a:t>Enterprise Polska Sp. z o.o</a:t>
            </a:r>
            <a:r>
              <a:rPr lang="pl-PL" sz="2100" b="1" dirty="0" smtClean="0">
                <a:solidFill>
                  <a:srgbClr val="052D64"/>
                </a:solidFill>
              </a:rPr>
              <a:t>.</a:t>
            </a:r>
          </a:p>
          <a:p>
            <a:pPr>
              <a:spcAft>
                <a:spcPts val="0"/>
              </a:spcAft>
            </a:pPr>
            <a:r>
              <a:rPr lang="pl-PL" sz="2100" b="1" dirty="0">
                <a:solidFill>
                  <a:srgbClr val="052D64"/>
                </a:solidFill>
              </a:rPr>
              <a:t>Palo Alto Networks </a:t>
            </a:r>
            <a:endParaRPr lang="pl-PL" sz="2100" b="1" dirty="0" smtClean="0">
              <a:solidFill>
                <a:srgbClr val="052D64"/>
              </a:solidFill>
            </a:endParaRPr>
          </a:p>
          <a:p>
            <a:pPr>
              <a:spcAft>
                <a:spcPts val="0"/>
              </a:spcAft>
            </a:pPr>
            <a:r>
              <a:rPr lang="pl-PL" sz="2100" b="1" dirty="0" smtClean="0">
                <a:solidFill>
                  <a:srgbClr val="052D64"/>
                </a:solidFill>
              </a:rPr>
              <a:t>Microsoft Sp. z o.o.</a:t>
            </a:r>
            <a:endParaRPr lang="pl-PL" sz="2100" b="1" dirty="0">
              <a:solidFill>
                <a:srgbClr val="052D64"/>
              </a:solidFill>
            </a:endParaRPr>
          </a:p>
          <a:p>
            <a:pPr>
              <a:spcBef>
                <a:spcPts val="800"/>
              </a:spcBef>
            </a:pPr>
            <a:endParaRPr lang="pl-PL" sz="2200" b="1" dirty="0" smtClean="0">
              <a:solidFill>
                <a:srgbClr val="052D64"/>
              </a:solidFill>
            </a:endParaRPr>
          </a:p>
          <a:p>
            <a:endParaRPr lang="pl-PL" sz="2200" b="1" dirty="0">
              <a:solidFill>
                <a:srgbClr val="052D64"/>
              </a:solidFill>
            </a:endParaRPr>
          </a:p>
        </p:txBody>
      </p:sp>
      <p:pic>
        <p:nvPicPr>
          <p:cNvPr id="4" name="Obraz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95" y="-2047"/>
            <a:ext cx="3037609" cy="1005449"/>
          </a:xfrm>
          <a:prstGeom prst="rect">
            <a:avLst/>
          </a:prstGeom>
        </p:spPr>
      </p:pic>
      <p:pic>
        <p:nvPicPr>
          <p:cNvPr id="5" name="Obraz 4" descr="Kancelaria Prezesa Rady Ministrów" title="logotyp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40" y="45013"/>
            <a:ext cx="2520918" cy="911327"/>
          </a:xfrm>
          <a:prstGeom prst="rect">
            <a:avLst/>
          </a:prstGeom>
        </p:spPr>
      </p:pic>
      <p:sp>
        <p:nvSpPr>
          <p:cNvPr id="7" name="Shape 1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66321" y="1391426"/>
            <a:ext cx="175060" cy="4801312"/>
          </a:xfrm>
          <a:prstGeom prst="rect">
            <a:avLst/>
          </a:prstGeom>
          <a:blipFill>
            <a:blip r:embed="rId4"/>
            <a:srcRect/>
            <a:stretch>
              <a:fillRect l="1" r="1"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dirty="0"/>
          </a:p>
        </p:txBody>
      </p:sp>
      <p:pic>
        <p:nvPicPr>
          <p:cNvPr id="12" name="Obraz 11" descr="Obraz przedstawia szkic budynku Kancelarii Prezesa Rady Ministrów." title="szkic budynku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799" y="2813861"/>
            <a:ext cx="8620459" cy="41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287813" y="1110391"/>
            <a:ext cx="6300000" cy="720000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Zapraszamy do współpracy</a:t>
            </a:r>
            <a:endParaRPr lang="pl-PL" b="1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5243124" y="2340000"/>
            <a:ext cx="6585081" cy="308260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bg1"/>
                </a:solidFill>
              </a:rPr>
              <a:t>Im więcej podmiotów będzie razem działać,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bg1"/>
                </a:solidFill>
              </a:rPr>
              <a:t>tym lepiej dla </a:t>
            </a:r>
            <a:r>
              <a:rPr lang="pl-PL" b="1" dirty="0" smtClean="0">
                <a:solidFill>
                  <a:schemeClr val="bg1"/>
                </a:solidFill>
              </a:rPr>
              <a:t>bezpieczeństwa</a:t>
            </a:r>
            <a:endParaRPr lang="pl-PL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800" b="1" dirty="0">
              <a:solidFill>
                <a:schemeClr val="bg1"/>
              </a:solidFill>
              <a:latin typeface="Lato" panose="020F0502020204030203" pitchFamily="34" charset="-18"/>
            </a:endParaRPr>
          </a:p>
          <a:p>
            <a:pPr marL="180000" indent="0">
              <a:buNone/>
            </a:pPr>
            <a:r>
              <a:rPr lang="pl-PL" dirty="0">
                <a:solidFill>
                  <a:schemeClr val="bg1"/>
                </a:solidFill>
              </a:rPr>
              <a:t>Departament Cyberbezpieczeństwa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ul. Królewska 27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00-060  </a:t>
            </a:r>
            <a:r>
              <a:rPr lang="pl-PL" dirty="0" smtClean="0">
                <a:solidFill>
                  <a:schemeClr val="bg1"/>
                </a:solidFill>
              </a:rPr>
              <a:t>Warszawa</a:t>
            </a:r>
          </a:p>
          <a:p>
            <a:pPr marL="180000" indent="0">
              <a:buNone/>
            </a:pP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telefon: </a:t>
            </a:r>
            <a:r>
              <a:rPr lang="pl-PL" u="sng" dirty="0">
                <a:solidFill>
                  <a:schemeClr val="bg1"/>
                </a:solidFill>
                <a:hlinkClick r:id="rId3"/>
              </a:rPr>
              <a:t>+48 22 245 59 22</a:t>
            </a: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e-mail: </a:t>
            </a:r>
            <a:r>
              <a:rPr lang="pl-PL" u="sng" dirty="0">
                <a:solidFill>
                  <a:schemeClr val="bg1"/>
                </a:solidFill>
                <a:hlinkClick r:id="rId4"/>
              </a:rPr>
              <a:t>sekretariat.dc@mc.gov.pl</a:t>
            </a:r>
            <a:endParaRPr lang="pl-PL" dirty="0">
              <a:solidFill>
                <a:schemeClr val="bg1"/>
              </a:solidFill>
            </a:endParaRPr>
          </a:p>
          <a:p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0" name="Obraz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6" y="2379117"/>
            <a:ext cx="4568881" cy="3043488"/>
          </a:xfrm>
          <a:prstGeom prst="rect">
            <a:avLst/>
          </a:prstGeom>
        </p:spPr>
      </p:pic>
      <p:pic>
        <p:nvPicPr>
          <p:cNvPr id="4" name="Obraz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95" y="-2047"/>
            <a:ext cx="3037609" cy="1005449"/>
          </a:xfrm>
          <a:prstGeom prst="rect">
            <a:avLst/>
          </a:prstGeom>
        </p:spPr>
      </p:pic>
      <p:pic>
        <p:nvPicPr>
          <p:cNvPr id="5" name="Obraz 4" descr="Kancelaria Prezesa Rady Ministrów" title="logotyp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40" y="45013"/>
            <a:ext cx="2520918" cy="911327"/>
          </a:xfrm>
          <a:prstGeom prst="rect">
            <a:avLst/>
          </a:prstGeom>
        </p:spPr>
      </p:pic>
      <p:sp>
        <p:nvSpPr>
          <p:cNvPr id="7" name="Shape 1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8351" y="1110391"/>
            <a:ext cx="179462" cy="736782"/>
          </a:xfrm>
          <a:prstGeom prst="rect">
            <a:avLst/>
          </a:prstGeom>
          <a:blipFill>
            <a:blip r:embed="rId8"/>
            <a:srcRect/>
            <a:stretch>
              <a:fillRect l="1" r="1"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dirty="0"/>
          </a:p>
        </p:txBody>
      </p:sp>
      <p:pic>
        <p:nvPicPr>
          <p:cNvPr id="11" name="Obraz 10" descr="Obraz przedstawia szkic budynku Kancelarii Prezesa Rady Ministrów." title="szkic budynku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54" y="2730205"/>
            <a:ext cx="8617527" cy="412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54" y="2730205"/>
            <a:ext cx="8617527" cy="412779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9DB714-C490-09C3-36D9-7486AB81EE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07999" y="1649107"/>
            <a:ext cx="9360000" cy="1080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Program Współpracy w Cyberbezpieczeństwie (PWCyber) został uruchomiony w 2019 r.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07999" y="2769742"/>
            <a:ext cx="9360000" cy="1566284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Jest to przedsięwzięcie niekomercyjne o charakterze partnerstwa publiczno-prywatnego, które jest realizowane na rzecz krajowego systemu cyberbezpieczeństwa.</a:t>
            </a:r>
          </a:p>
        </p:txBody>
      </p:sp>
      <p:pic>
        <p:nvPicPr>
          <p:cNvPr id="4" name="Obraz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95" y="-2047"/>
            <a:ext cx="3037609" cy="1005449"/>
          </a:xfrm>
          <a:prstGeom prst="rect">
            <a:avLst/>
          </a:prstGeom>
        </p:spPr>
      </p:pic>
      <p:pic>
        <p:nvPicPr>
          <p:cNvPr id="5" name="Obraz 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40" y="45013"/>
            <a:ext cx="2520918" cy="911327"/>
          </a:xfrm>
          <a:prstGeom prst="rect">
            <a:avLst/>
          </a:prstGeom>
        </p:spPr>
      </p:pic>
      <p:sp>
        <p:nvSpPr>
          <p:cNvPr id="7" name="Shape 1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96972" y="2064774"/>
            <a:ext cx="211027" cy="1733403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69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0000" y="1440000"/>
            <a:ext cx="9360000" cy="900000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rgbClr val="052D64"/>
                </a:solidFill>
              </a:rPr>
              <a:t>Współpraca w ramach PWCyber </a:t>
            </a:r>
            <a:r>
              <a:rPr lang="pl-PL" sz="4400" b="1" dirty="0" smtClean="0">
                <a:solidFill>
                  <a:srgbClr val="052D64"/>
                </a:solidFill>
              </a:rPr>
              <a:t>ma </a:t>
            </a:r>
            <a:r>
              <a:rPr lang="pl-PL" sz="4400" b="1" dirty="0">
                <a:solidFill>
                  <a:srgbClr val="052D64"/>
                </a:solidFill>
              </a:rPr>
              <a:t>charakter publiczny, transparentny</a:t>
            </a:r>
            <a:br>
              <a:rPr lang="pl-PL" sz="4400" b="1" dirty="0">
                <a:solidFill>
                  <a:srgbClr val="052D64"/>
                </a:solidFill>
              </a:rPr>
            </a:br>
            <a:r>
              <a:rPr lang="pl-PL" sz="4400" b="1" dirty="0">
                <a:solidFill>
                  <a:srgbClr val="052D64"/>
                </a:solidFill>
              </a:rPr>
              <a:t>i pozafinansowy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2519999"/>
            <a:ext cx="8557776" cy="335980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52D64"/>
                </a:solidFill>
              </a:rPr>
              <a:t>Formuła programu partnerskiego jest otwarta dla wszystkich podmiotów,  </a:t>
            </a:r>
            <a:r>
              <a:rPr lang="pl-PL" sz="2800" b="1" dirty="0" smtClean="0">
                <a:solidFill>
                  <a:srgbClr val="052D64"/>
                </a:solidFill>
              </a:rPr>
              <a:t>w  tym także dla organizacji pozarządowych, które chciałyby pracować nad rozwojem systemu cyberbezpieczeństwa w Polsce.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rgbClr val="052D64"/>
                </a:solidFill>
              </a:rPr>
              <a:t>Warunkiem </a:t>
            </a:r>
            <a:r>
              <a:rPr lang="pl-PL" sz="2800" b="1" dirty="0">
                <a:solidFill>
                  <a:srgbClr val="052D64"/>
                </a:solidFill>
              </a:rPr>
              <a:t>przystąpienia do Programu jest zawarcie porozumienia </a:t>
            </a:r>
            <a:r>
              <a:rPr lang="pl-PL" sz="2800" b="1" dirty="0" smtClean="0">
                <a:solidFill>
                  <a:srgbClr val="052D64"/>
                </a:solidFill>
              </a:rPr>
              <a:t>o </a:t>
            </a:r>
            <a:r>
              <a:rPr lang="pl-PL" sz="2800" b="1" dirty="0">
                <a:solidFill>
                  <a:srgbClr val="052D64"/>
                </a:solidFill>
              </a:rPr>
              <a:t>współpracy, które ma charakter listu intencyjnego. </a:t>
            </a:r>
          </a:p>
          <a:p>
            <a:endParaRPr lang="pl-PL" sz="1800" dirty="0">
              <a:solidFill>
                <a:srgbClr val="052D64"/>
              </a:solidFill>
              <a:latin typeface="Lato" panose="020F0502020204030203" pitchFamily="34" charset="-18"/>
            </a:endParaRPr>
          </a:p>
        </p:txBody>
      </p:sp>
      <p:pic>
        <p:nvPicPr>
          <p:cNvPr id="4" name="Obraz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95" y="-2047"/>
            <a:ext cx="3037609" cy="1005449"/>
          </a:xfrm>
          <a:prstGeom prst="rect">
            <a:avLst/>
          </a:prstGeom>
        </p:spPr>
      </p:pic>
      <p:pic>
        <p:nvPicPr>
          <p:cNvPr id="5" name="Obraz 4" descr="Kancelaria Prezesa Rady Ministrów" title="logotyp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40" y="45013"/>
            <a:ext cx="2520918" cy="911327"/>
          </a:xfrm>
          <a:prstGeom prst="rect">
            <a:avLst/>
          </a:prstGeom>
        </p:spPr>
      </p:pic>
      <p:sp>
        <p:nvSpPr>
          <p:cNvPr id="7" name="Shape 1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8258" y="560439"/>
            <a:ext cx="211742" cy="1779561"/>
          </a:xfrm>
          <a:prstGeom prst="rect">
            <a:avLst/>
          </a:prstGeom>
          <a:blipFill>
            <a:blip r:embed="rId4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dirty="0"/>
          </a:p>
        </p:txBody>
      </p:sp>
      <p:pic>
        <p:nvPicPr>
          <p:cNvPr id="8" name="Obraz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41" y="2728801"/>
            <a:ext cx="8620459" cy="41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7651" y="1037374"/>
            <a:ext cx="9404612" cy="1942309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52D64"/>
                </a:solidFill>
                <a:latin typeface="+mn-lt"/>
              </a:rPr>
              <a:t>Zakres programu jest taki sam dla każdego partnera porozumienia. </a:t>
            </a:r>
            <a:r>
              <a:rPr lang="pl-PL" sz="4400" b="1" dirty="0">
                <a:solidFill>
                  <a:srgbClr val="052D64"/>
                </a:solidFill>
              </a:rPr>
              <a:t/>
            </a:r>
            <a:br>
              <a:rPr lang="pl-PL" sz="4400" b="1" dirty="0">
                <a:solidFill>
                  <a:srgbClr val="052D64"/>
                </a:solidFill>
              </a:rPr>
            </a:br>
            <a:endParaRPr lang="pl-PL" sz="4400" b="1" dirty="0">
              <a:solidFill>
                <a:srgbClr val="052D64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7651" y="2430357"/>
            <a:ext cx="9450348" cy="4254427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rgbClr val="052D64"/>
                </a:solidFill>
              </a:rPr>
              <a:t>Strony </a:t>
            </a:r>
            <a:r>
              <a:rPr lang="pl-PL" sz="2800" b="1" dirty="0">
                <a:solidFill>
                  <a:srgbClr val="052D64"/>
                </a:solidFill>
              </a:rPr>
              <a:t>porozumienia zobowiązują się m.in. do współpracy w celu wymiany informacji o potencjalnych cyberzagrożeniach oraz zdarzeniach noszących znamiona zaplanowanych cyberataków na różne sektory gospodarki </a:t>
            </a:r>
            <a:endParaRPr lang="pl-PL" sz="2800" b="1" dirty="0" smtClean="0">
              <a:solidFill>
                <a:srgbClr val="052D64"/>
              </a:solidFill>
            </a:endParaRPr>
          </a:p>
          <a:p>
            <a:r>
              <a:rPr lang="pl-PL" sz="2800" b="1" dirty="0" smtClean="0">
                <a:solidFill>
                  <a:srgbClr val="052D64"/>
                </a:solidFill>
              </a:rPr>
              <a:t>      i </a:t>
            </a:r>
            <a:r>
              <a:rPr lang="pl-PL" sz="2800" b="1" dirty="0">
                <a:solidFill>
                  <a:srgbClr val="052D64"/>
                </a:solidFill>
              </a:rPr>
              <a:t>sektor publiczny. </a:t>
            </a:r>
          </a:p>
          <a:p>
            <a:endParaRPr lang="pl-PL" sz="1800" dirty="0">
              <a:solidFill>
                <a:srgbClr val="052D64"/>
              </a:solidFill>
              <a:latin typeface="Lato" panose="020F0502020204030203" pitchFamily="34" charset="-18"/>
            </a:endParaRPr>
          </a:p>
        </p:txBody>
      </p:sp>
      <p:pic>
        <p:nvPicPr>
          <p:cNvPr id="4" name="Obraz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95" y="-2047"/>
            <a:ext cx="3037609" cy="1005449"/>
          </a:xfrm>
          <a:prstGeom prst="rect">
            <a:avLst/>
          </a:prstGeom>
        </p:spPr>
      </p:pic>
      <p:pic>
        <p:nvPicPr>
          <p:cNvPr id="5" name="Obraz 4" descr="Kancelaria Prezesa Rady Ministrów" title="logotyp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40" y="45013"/>
            <a:ext cx="2520918" cy="911327"/>
          </a:xfrm>
          <a:prstGeom prst="rect">
            <a:avLst/>
          </a:prstGeom>
        </p:spPr>
      </p:pic>
      <p:sp>
        <p:nvSpPr>
          <p:cNvPr id="7" name="Shape 1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68457" y="1536773"/>
            <a:ext cx="203458" cy="3104053"/>
          </a:xfrm>
          <a:prstGeom prst="rect">
            <a:avLst/>
          </a:prstGeom>
          <a:blipFill>
            <a:blip r:embed="rId4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dirty="0"/>
          </a:p>
        </p:txBody>
      </p:sp>
      <p:pic>
        <p:nvPicPr>
          <p:cNvPr id="8" name="Obraz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99" y="2767634"/>
            <a:ext cx="8620459" cy="41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74" y="2730205"/>
            <a:ext cx="8617527" cy="4127795"/>
          </a:xfrm>
          <a:prstGeom prst="rect">
            <a:avLst/>
          </a:prstGeom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188154" y="1216131"/>
            <a:ext cx="9360000" cy="7200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Podstawowe założenia PWCyber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266812" y="2261440"/>
            <a:ext cx="8732594" cy="3106973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3600" b="1" dirty="0" smtClean="0">
                <a:solidFill>
                  <a:schemeClr val="bg1"/>
                </a:solidFill>
              </a:rPr>
              <a:t>Dobrowolne </a:t>
            </a:r>
            <a:r>
              <a:rPr lang="pl-PL" sz="3600" b="1" dirty="0">
                <a:solidFill>
                  <a:schemeClr val="bg1"/>
                </a:solidFill>
              </a:rPr>
              <a:t>i aktywne uczestnictwo w Programie.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b="1" dirty="0" smtClean="0">
                <a:solidFill>
                  <a:schemeClr val="bg1"/>
                </a:solidFill>
              </a:rPr>
              <a:t>Format </a:t>
            </a:r>
            <a:r>
              <a:rPr lang="pl-PL" sz="3600" b="1" dirty="0">
                <a:solidFill>
                  <a:schemeClr val="bg1"/>
                </a:solidFill>
              </a:rPr>
              <a:t>partnerstwa - porozumienie jednakowe dla wszystkich  podmiotów.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b="1" dirty="0" smtClean="0">
                <a:solidFill>
                  <a:schemeClr val="bg1"/>
                </a:solidFill>
              </a:rPr>
              <a:t>Brak </a:t>
            </a:r>
            <a:r>
              <a:rPr lang="pl-PL" sz="3600" b="1" dirty="0">
                <a:solidFill>
                  <a:schemeClr val="bg1"/>
                </a:solidFill>
              </a:rPr>
              <a:t>zobowiązań finansowych.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b="1" dirty="0" smtClean="0">
                <a:solidFill>
                  <a:schemeClr val="bg1"/>
                </a:solidFill>
              </a:rPr>
              <a:t>Klauzula </a:t>
            </a:r>
            <a:r>
              <a:rPr lang="pl-PL" sz="3600" b="1" dirty="0">
                <a:solidFill>
                  <a:schemeClr val="bg1"/>
                </a:solidFill>
              </a:rPr>
              <a:t>zachowania poufności wskazanych informacji (NDA).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b="1" dirty="0" smtClean="0">
                <a:solidFill>
                  <a:schemeClr val="bg1"/>
                </a:solidFill>
              </a:rPr>
              <a:t>Możliwość </a:t>
            </a:r>
            <a:r>
              <a:rPr lang="pl-PL" sz="3600" b="1" dirty="0">
                <a:solidFill>
                  <a:schemeClr val="bg1"/>
                </a:solidFill>
              </a:rPr>
              <a:t>przystąpienia innych podmiotów – za zgodą obu stron.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95" y="-2047"/>
            <a:ext cx="3037609" cy="1005449"/>
          </a:xfrm>
          <a:prstGeom prst="rect">
            <a:avLst/>
          </a:prstGeom>
        </p:spPr>
      </p:pic>
      <p:pic>
        <p:nvPicPr>
          <p:cNvPr id="5" name="Obraz 4" descr="Kancelaria Prezesa Rady Ministrów" title="logotyp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40" y="45013"/>
            <a:ext cx="2520918" cy="911327"/>
          </a:xfrm>
          <a:prstGeom prst="rect">
            <a:avLst/>
          </a:prstGeom>
        </p:spPr>
      </p:pic>
      <p:sp>
        <p:nvSpPr>
          <p:cNvPr id="7" name="Shape 1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87367" y="2115820"/>
            <a:ext cx="185264" cy="3136891"/>
          </a:xfrm>
          <a:prstGeom prst="rect">
            <a:avLst/>
          </a:prstGeom>
          <a:blipFill>
            <a:blip r:embed="rId5"/>
            <a:srcRect/>
            <a:stretch>
              <a:fillRect l="1" r="1"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25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188155" y="1091323"/>
            <a:ext cx="9360000" cy="7200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52D64"/>
                </a:solidFill>
              </a:rPr>
              <a:t>PWCyber – zaufanie i bezpieczeństwo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188155" y="1920880"/>
            <a:ext cx="9047226" cy="36000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3000" b="1" dirty="0">
                <a:solidFill>
                  <a:srgbClr val="052D64"/>
                </a:solidFill>
              </a:rPr>
              <a:t>PWCyber, ze względu na konieczność budowania zaufanych relacji z partnerami technologicznymi, jest otwarty dla firm z państw:</a:t>
            </a:r>
          </a:p>
          <a:p>
            <a:pPr>
              <a:lnSpc>
                <a:spcPct val="100000"/>
              </a:lnSpc>
            </a:pPr>
            <a:r>
              <a:rPr lang="pl-PL" sz="3000" b="1" dirty="0" smtClean="0">
                <a:solidFill>
                  <a:srgbClr val="052D64"/>
                </a:solidFill>
              </a:rPr>
              <a:t>Unii </a:t>
            </a:r>
            <a:r>
              <a:rPr lang="pl-PL" sz="3000" b="1" dirty="0">
                <a:solidFill>
                  <a:srgbClr val="052D64"/>
                </a:solidFill>
              </a:rPr>
              <a:t>Europejskiej</a:t>
            </a:r>
          </a:p>
          <a:p>
            <a:pPr>
              <a:lnSpc>
                <a:spcPct val="100000"/>
              </a:lnSpc>
            </a:pPr>
            <a:r>
              <a:rPr lang="pl-PL" sz="3000" b="1" dirty="0" smtClean="0">
                <a:solidFill>
                  <a:srgbClr val="052D64"/>
                </a:solidFill>
              </a:rPr>
              <a:t>Organizacji </a:t>
            </a:r>
            <a:r>
              <a:rPr lang="pl-PL" sz="3000" b="1" dirty="0">
                <a:solidFill>
                  <a:srgbClr val="052D64"/>
                </a:solidFill>
              </a:rPr>
              <a:t>Traktatu Północnoatlantyckiego</a:t>
            </a:r>
          </a:p>
          <a:p>
            <a:pPr>
              <a:lnSpc>
                <a:spcPct val="100000"/>
              </a:lnSpc>
            </a:pPr>
            <a:r>
              <a:rPr lang="pl-PL" sz="3000" b="1" dirty="0" smtClean="0">
                <a:solidFill>
                  <a:srgbClr val="052D64"/>
                </a:solidFill>
              </a:rPr>
              <a:t>państw </a:t>
            </a:r>
            <a:r>
              <a:rPr lang="pl-PL" sz="3000" b="1" dirty="0">
                <a:solidFill>
                  <a:srgbClr val="052D64"/>
                </a:solidFill>
              </a:rPr>
              <a:t>partnerskich NATO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3000" b="1" dirty="0">
                <a:solidFill>
                  <a:srgbClr val="052D64"/>
                </a:solidFill>
              </a:rPr>
              <a:t>W obecnej fazie rozwoju programu nie jest przewidywany udział firm spoza UE, </a:t>
            </a:r>
            <a:r>
              <a:rPr lang="pl-PL" sz="3000" b="1" dirty="0" smtClean="0">
                <a:solidFill>
                  <a:srgbClr val="052D64"/>
                </a:solidFill>
              </a:rPr>
              <a:t>NATO i </a:t>
            </a:r>
            <a:r>
              <a:rPr lang="pl-PL" sz="3000" b="1" dirty="0">
                <a:solidFill>
                  <a:srgbClr val="052D64"/>
                </a:solidFill>
              </a:rPr>
              <a:t>państw partnerskich NATO.</a:t>
            </a:r>
          </a:p>
          <a:p>
            <a:pPr marL="0" indent="0">
              <a:buNone/>
            </a:pPr>
            <a:endParaRPr lang="pl-PL" b="1" dirty="0">
              <a:solidFill>
                <a:srgbClr val="052D64"/>
              </a:solidFill>
            </a:endParaRPr>
          </a:p>
        </p:txBody>
      </p:sp>
      <p:pic>
        <p:nvPicPr>
          <p:cNvPr id="4" name="Obraz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95" y="-2047"/>
            <a:ext cx="3037609" cy="1005449"/>
          </a:xfrm>
          <a:prstGeom prst="rect">
            <a:avLst/>
          </a:prstGeom>
        </p:spPr>
      </p:pic>
      <p:pic>
        <p:nvPicPr>
          <p:cNvPr id="5" name="Obraz 4" descr="Kancelaria Prezesa Rady Ministrów" title="logotyp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40" y="45013"/>
            <a:ext cx="2520918" cy="911327"/>
          </a:xfrm>
          <a:prstGeom prst="rect">
            <a:avLst/>
          </a:prstGeom>
        </p:spPr>
      </p:pic>
      <p:sp>
        <p:nvSpPr>
          <p:cNvPr id="7" name="Shape 1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97120" y="1920880"/>
            <a:ext cx="182880" cy="3264408"/>
          </a:xfrm>
          <a:prstGeom prst="rect">
            <a:avLst/>
          </a:prstGeom>
          <a:blipFill>
            <a:blip r:embed="rId4"/>
            <a:srcRect/>
            <a:stretch>
              <a:fillRect l="1" r="1"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dirty="0"/>
          </a:p>
        </p:txBody>
      </p:sp>
      <p:pic>
        <p:nvPicPr>
          <p:cNvPr id="10" name="Obraz 9" descr="Obraz przedstawia szkic budynku Kancelarii Prezesa Rady Ministrów." title="Szkic budynku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41" y="2728801"/>
            <a:ext cx="8620459" cy="41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223728" y="944953"/>
            <a:ext cx="7941375" cy="720000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Obszary współpracy PWCyber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176004" y="1803754"/>
            <a:ext cx="10826253" cy="401694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b="1" dirty="0">
                <a:solidFill>
                  <a:schemeClr val="bg1"/>
                </a:solidFill>
              </a:rPr>
              <a:t>Podnoszenie kompetencji administracji publicznej w zakresie cyberbezpieczeństwa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>
                <a:solidFill>
                  <a:schemeClr val="bg1"/>
                </a:solidFill>
              </a:rPr>
              <a:t>Wymiana informacji o cyberzagrożeniach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>
                <a:solidFill>
                  <a:schemeClr val="bg1"/>
                </a:solidFill>
              </a:rPr>
              <a:t>Opracowywanie rekomendacji w zakresie cyberbezpieczeństwa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>
                <a:solidFill>
                  <a:schemeClr val="bg1"/>
                </a:solidFill>
              </a:rPr>
              <a:t>Przygotowanie i prowadzenie </a:t>
            </a:r>
            <a:r>
              <a:rPr lang="pl-PL" b="1" dirty="0" smtClean="0">
                <a:solidFill>
                  <a:schemeClr val="bg1"/>
                </a:solidFill>
              </a:rPr>
              <a:t>oceny i </a:t>
            </a:r>
            <a:r>
              <a:rPr lang="pl-PL" b="1" dirty="0">
                <a:solidFill>
                  <a:schemeClr val="bg1"/>
                </a:solidFill>
              </a:rPr>
              <a:t>certyfikacji cyberbezpieczeństwa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>
                <a:solidFill>
                  <a:schemeClr val="bg1"/>
                </a:solidFill>
              </a:rPr>
              <a:t>Upowszechnianie informacji o innowacjach </a:t>
            </a:r>
            <a:r>
              <a:rPr lang="pl-PL" b="1" dirty="0" smtClean="0">
                <a:solidFill>
                  <a:schemeClr val="bg1"/>
                </a:solidFill>
              </a:rPr>
              <a:t>w </a:t>
            </a:r>
            <a:r>
              <a:rPr lang="pl-PL" b="1" dirty="0">
                <a:solidFill>
                  <a:schemeClr val="bg1"/>
                </a:solidFill>
              </a:rPr>
              <a:t>cyberbezpieczeństwie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95" y="-2047"/>
            <a:ext cx="3037609" cy="1005449"/>
          </a:xfrm>
          <a:prstGeom prst="rect">
            <a:avLst/>
          </a:prstGeom>
        </p:spPr>
      </p:pic>
      <p:pic>
        <p:nvPicPr>
          <p:cNvPr id="5" name="Obraz 4" descr="Kancelaria Prezesa Rady Ministrów" title="logotyp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40" y="45013"/>
            <a:ext cx="2520918" cy="911327"/>
          </a:xfrm>
          <a:prstGeom prst="rect">
            <a:avLst/>
          </a:prstGeom>
        </p:spPr>
      </p:pic>
      <p:sp>
        <p:nvSpPr>
          <p:cNvPr id="7" name="Shape 1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88526" y="875484"/>
            <a:ext cx="235202" cy="789469"/>
          </a:xfrm>
          <a:prstGeom prst="rect">
            <a:avLst/>
          </a:prstGeom>
          <a:blipFill>
            <a:blip r:embed="rId4"/>
            <a:srcRect/>
            <a:stretch>
              <a:fillRect l="1" r="1"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dirty="0"/>
          </a:p>
        </p:txBody>
      </p:sp>
      <p:pic>
        <p:nvPicPr>
          <p:cNvPr id="11" name="Obraz 10" descr="Obraz przedstawia szkic budynku Kancelarii Prezesa Rady Ministrów" title="szkic budynku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3" y="2730205"/>
            <a:ext cx="8617527" cy="412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900000" y="1203789"/>
            <a:ext cx="10457865" cy="1156598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rgbClr val="052D64"/>
                </a:solidFill>
              </a:rPr>
              <a:t/>
            </a:r>
            <a:br>
              <a:rPr lang="pl-PL" sz="3200" b="1" dirty="0">
                <a:solidFill>
                  <a:srgbClr val="052D64"/>
                </a:solidFill>
              </a:rPr>
            </a:br>
            <a:r>
              <a:rPr lang="pl-PL" b="1" dirty="0">
                <a:solidFill>
                  <a:srgbClr val="052D64"/>
                </a:solidFill>
              </a:rPr>
              <a:t>1. Podnoszenie kompetencji kadr administracji publicznej w zakresie cyberbezpieczeństwa</a:t>
            </a:r>
            <a:r>
              <a:rPr lang="pl-PL" sz="2400" b="1" dirty="0">
                <a:solidFill>
                  <a:srgbClr val="052D64"/>
                </a:solidFill>
              </a:rPr>
              <a:t/>
            </a:r>
            <a:br>
              <a:rPr lang="pl-PL" sz="2400" b="1" dirty="0">
                <a:solidFill>
                  <a:srgbClr val="052D64"/>
                </a:solidFill>
              </a:rPr>
            </a:br>
            <a:endParaRPr lang="pl-PL" sz="2400" b="1" dirty="0">
              <a:solidFill>
                <a:srgbClr val="052D64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166950" y="2858720"/>
            <a:ext cx="10117394" cy="292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52D64"/>
                </a:solidFill>
              </a:rPr>
              <a:t> </a:t>
            </a:r>
            <a:r>
              <a:rPr lang="pl-PL" b="1" dirty="0" smtClean="0">
                <a:solidFill>
                  <a:srgbClr val="052D64"/>
                </a:solidFill>
              </a:rPr>
              <a:t>Działania </a:t>
            </a:r>
            <a:r>
              <a:rPr lang="pl-PL" b="1" dirty="0">
                <a:solidFill>
                  <a:srgbClr val="052D64"/>
                </a:solidFill>
              </a:rPr>
              <a:t>w tym obszarze mogą </a:t>
            </a:r>
            <a:r>
              <a:rPr lang="pl-PL" b="1" dirty="0" smtClean="0">
                <a:solidFill>
                  <a:srgbClr val="052D64"/>
                </a:solidFill>
              </a:rPr>
              <a:t>obejmować:</a:t>
            </a:r>
          </a:p>
          <a:p>
            <a:r>
              <a:rPr lang="pl-PL" b="1" dirty="0" smtClean="0">
                <a:solidFill>
                  <a:srgbClr val="052D64"/>
                </a:solidFill>
              </a:rPr>
              <a:t>udostępnianie </a:t>
            </a:r>
            <a:r>
              <a:rPr lang="pl-PL" b="1" dirty="0">
                <a:solidFill>
                  <a:srgbClr val="052D64"/>
                </a:solidFill>
              </a:rPr>
              <a:t>materiałów szkoleniowych (w tym multimedialnych) oraz informacji o ścieżkach szkoleniowych podnoszących kwalifikacje użytkowników i personelu odpowiadającego za </a:t>
            </a:r>
            <a:r>
              <a:rPr lang="pl-PL" b="1" dirty="0" smtClean="0">
                <a:solidFill>
                  <a:srgbClr val="052D64"/>
                </a:solidFill>
              </a:rPr>
              <a:t>cyberbezpieczeństwo w </a:t>
            </a:r>
            <a:r>
              <a:rPr lang="pl-PL" b="1" dirty="0">
                <a:solidFill>
                  <a:srgbClr val="052D64"/>
                </a:solidFill>
              </a:rPr>
              <a:t>zakresie </a:t>
            </a:r>
            <a:r>
              <a:rPr lang="pl-PL" b="1" dirty="0" smtClean="0">
                <a:solidFill>
                  <a:srgbClr val="052D64"/>
                </a:solidFill>
              </a:rPr>
              <a:t>korzystania </a:t>
            </a:r>
            <a:r>
              <a:rPr lang="pl-PL" b="1" dirty="0">
                <a:solidFill>
                  <a:srgbClr val="052D64"/>
                </a:solidFill>
              </a:rPr>
              <a:t>z oferowanych produktów i usług</a:t>
            </a:r>
            <a:r>
              <a:rPr lang="pl-PL" b="1" dirty="0" smtClean="0">
                <a:solidFill>
                  <a:srgbClr val="052D64"/>
                </a:solidFill>
              </a:rPr>
              <a:t>;</a:t>
            </a:r>
            <a:endParaRPr lang="pl-PL" b="1" dirty="0">
              <a:solidFill>
                <a:srgbClr val="052D64"/>
              </a:solidFill>
            </a:endParaRPr>
          </a:p>
        </p:txBody>
      </p:sp>
      <p:pic>
        <p:nvPicPr>
          <p:cNvPr id="4" name="Obraz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95" y="-2047"/>
            <a:ext cx="3037609" cy="1005449"/>
          </a:xfrm>
          <a:prstGeom prst="rect">
            <a:avLst/>
          </a:prstGeom>
        </p:spPr>
      </p:pic>
      <p:pic>
        <p:nvPicPr>
          <p:cNvPr id="5" name="Obraz 4" descr="Kancelaria Prezesa Rady Ministrów" title="logotyp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40" y="45013"/>
            <a:ext cx="2520918" cy="911327"/>
          </a:xfrm>
          <a:prstGeom prst="rect">
            <a:avLst/>
          </a:prstGeom>
        </p:spPr>
      </p:pic>
      <p:sp>
        <p:nvSpPr>
          <p:cNvPr id="7" name="Shape 1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35097" y="1282684"/>
            <a:ext cx="180000" cy="3898916"/>
          </a:xfrm>
          <a:prstGeom prst="rect">
            <a:avLst/>
          </a:prstGeom>
          <a:blipFill>
            <a:blip r:embed="rId4"/>
            <a:srcRect/>
            <a:stretch>
              <a:fillRect l="1" r="1"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dirty="0"/>
          </a:p>
        </p:txBody>
      </p:sp>
      <p:pic>
        <p:nvPicPr>
          <p:cNvPr id="10" name="Obraz 9" descr="Obraz przedstawia szkic budynku Kancelarii Prezesa Rady Ministrów." title="szkic budynku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37" y="2728801"/>
            <a:ext cx="8615263" cy="41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252788" y="491078"/>
            <a:ext cx="8152479" cy="471240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rgbClr val="052D64"/>
                </a:solidFill>
              </a:rPr>
              <a:t/>
            </a:r>
            <a:br>
              <a:rPr lang="pl-PL" sz="3200" b="1" dirty="0">
                <a:solidFill>
                  <a:srgbClr val="052D64"/>
                </a:solidFill>
              </a:rPr>
            </a:br>
            <a:r>
              <a:rPr lang="pl-PL" sz="2400" b="1" dirty="0">
                <a:solidFill>
                  <a:srgbClr val="052D64"/>
                </a:solidFill>
              </a:rPr>
              <a:t/>
            </a:r>
            <a:br>
              <a:rPr lang="pl-PL" sz="2400" b="1" dirty="0">
                <a:solidFill>
                  <a:srgbClr val="052D64"/>
                </a:solidFill>
              </a:rPr>
            </a:br>
            <a:endParaRPr lang="pl-PL" sz="2400" b="1" dirty="0">
              <a:solidFill>
                <a:srgbClr val="052D64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360943" y="1050462"/>
            <a:ext cx="8374896" cy="378000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52D64"/>
                </a:solidFill>
              </a:rPr>
              <a:t>organizację </a:t>
            </a:r>
            <a:r>
              <a:rPr lang="pl-PL" b="1" dirty="0">
                <a:solidFill>
                  <a:srgbClr val="052D64"/>
                </a:solidFill>
              </a:rPr>
              <a:t>wydarzeń szkoleniowych i warsztatowych m.in. celem prezentacji metod korzystania z funkcji zabezpieczających, w tym mechanizmów podnoszących odporność na cyberataki oraz zwiększających poziom ochrony informacji;</a:t>
            </a:r>
          </a:p>
          <a:p>
            <a:r>
              <a:rPr lang="pl-PL" b="1" dirty="0">
                <a:solidFill>
                  <a:srgbClr val="052D64"/>
                </a:solidFill>
              </a:rPr>
              <a:t>prowadzenie kampanii uświadamiających, organizacja konkursów w zakresie najlepszych praktyk </a:t>
            </a:r>
            <a:br>
              <a:rPr lang="pl-PL" b="1" dirty="0">
                <a:solidFill>
                  <a:srgbClr val="052D64"/>
                </a:solidFill>
              </a:rPr>
            </a:br>
            <a:r>
              <a:rPr lang="pl-PL" b="1" dirty="0">
                <a:solidFill>
                  <a:srgbClr val="052D64"/>
                </a:solidFill>
              </a:rPr>
              <a:t>w korzystaniu z produktów i usług podnoszących cyberbezpieczeństwo</a:t>
            </a:r>
          </a:p>
        </p:txBody>
      </p:sp>
      <p:pic>
        <p:nvPicPr>
          <p:cNvPr id="4" name="Obraz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95" y="-2047"/>
            <a:ext cx="3037609" cy="1005449"/>
          </a:xfrm>
          <a:prstGeom prst="rect">
            <a:avLst/>
          </a:prstGeom>
        </p:spPr>
      </p:pic>
      <p:pic>
        <p:nvPicPr>
          <p:cNvPr id="5" name="Obraz 4" descr="Kancelaria Prezesa Rady Ministrów" title="logotyp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40" y="45013"/>
            <a:ext cx="2520918" cy="911327"/>
          </a:xfrm>
          <a:prstGeom prst="rect">
            <a:avLst/>
          </a:prstGeom>
        </p:spPr>
      </p:pic>
      <p:sp>
        <p:nvSpPr>
          <p:cNvPr id="7" name="Shape 1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96716" y="1003402"/>
            <a:ext cx="179999" cy="3790761"/>
          </a:xfrm>
          <a:prstGeom prst="rect">
            <a:avLst/>
          </a:prstGeom>
          <a:blipFill>
            <a:blip r:embed="rId4"/>
            <a:srcRect/>
            <a:stretch>
              <a:fillRect l="1" r="1"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dirty="0"/>
          </a:p>
        </p:txBody>
      </p:sp>
      <p:pic>
        <p:nvPicPr>
          <p:cNvPr id="10" name="Obraz 9" descr="Obraz przedstawia szkic budynku Kancelarii Prezesa Rady Ministrów." title="szkic budynku KPR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41" y="2728801"/>
            <a:ext cx="8620459" cy="41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3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Panoramiczny</PresentationFormat>
  <Paragraphs>91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Lato</vt:lpstr>
      <vt:lpstr>Times New Roman</vt:lpstr>
      <vt:lpstr>Motyw pakietu Office</vt:lpstr>
      <vt:lpstr>PWCyber Program Współpracy  w Cyberbezpieczeństwie </vt:lpstr>
      <vt:lpstr>Program Współpracy w Cyberbezpieczeństwie (PWCyber) został uruchomiony w 2019 r.</vt:lpstr>
      <vt:lpstr>Współpraca w ramach PWCyber ma charakter publiczny, transparentny i pozafinansowy</vt:lpstr>
      <vt:lpstr>Zakres programu jest taki sam dla każdego partnera porozumienia.  </vt:lpstr>
      <vt:lpstr>Podstawowe założenia PWCyber</vt:lpstr>
      <vt:lpstr>PWCyber – zaufanie i bezpieczeństwo</vt:lpstr>
      <vt:lpstr>Obszary współpracy PWCyber</vt:lpstr>
      <vt:lpstr> 1. Podnoszenie kompetencji kadr administracji publicznej w zakresie cyberbezpieczeństwa </vt:lpstr>
      <vt:lpstr>  </vt:lpstr>
      <vt:lpstr>2. Wymiana informacji o cyberzagrożeniach</vt:lpstr>
      <vt:lpstr>3. Opracowywanie rekomendacji w zakresie cyberbezpieczeństwa</vt:lpstr>
      <vt:lpstr>4. Przygotowanie i prowadzenie oceny i certyfikacji cyberbezpieczeństwa</vt:lpstr>
      <vt:lpstr>5. Upowszechnianie informacji o innowacjach w cyberbezpieczeństwie</vt:lpstr>
      <vt:lpstr>Jak dołączyć do Programu PWCyber?</vt:lpstr>
      <vt:lpstr>Partnerzy Programu PWCyber</vt:lpstr>
      <vt:lpstr>Zapraszamy do współpracy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2022-11-17T13:38:33Z</dcterms:created>
  <dcterms:modified xsi:type="dcterms:W3CDTF">2023-03-22T14:07:53Z</dcterms:modified>
</cp:coreProperties>
</file>