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łązka Anna" initials="GA" lastIdx="1" clrIdx="0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6488B-469B-4664-B0B1-6679D52F3B1C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C2978-AEB9-4D8C-BEAE-DA11B683DB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7723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8BC86-2362-456B-93FB-DFECCA52D472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CD983-B53D-48BA-9208-43017900C1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8464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1CD983-B53D-48BA-9208-43017900C16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500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52283" y="1883178"/>
            <a:ext cx="804029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System dystrybucji paragonów elektronicznych </a:t>
            </a:r>
            <a:r>
              <a:rPr lang="pl-PL" sz="48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pl-PL" sz="4800" b="1" dirty="0" smtClean="0">
                <a:solidFill>
                  <a:schemeClr val="bg1"/>
                </a:solidFill>
              </a:rPr>
              <a:t>(</a:t>
            </a:r>
            <a:r>
              <a:rPr lang="pl-PL" sz="4800" b="1" dirty="0">
                <a:solidFill>
                  <a:schemeClr val="bg1"/>
                </a:solidFill>
              </a:rPr>
              <a:t>HUB paragonowy)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System dystrybucji paragonów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elektronicznych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 (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HUB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paragonowy)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accent5">
                    <a:lumMod val="75000"/>
                  </a:schemeClr>
                </a:solidFill>
              </a:rPr>
              <a:t>Wnioskodawca  - Minister Finansów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accent5">
                    <a:lumMod val="75000"/>
                  </a:schemeClr>
                </a:solidFill>
              </a:rPr>
              <a:t>Beneficjent  - Ministerstwo Finansów </a:t>
            </a:r>
            <a:endParaRPr lang="pl-PL" sz="8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accent5">
                    <a:lumMod val="75000"/>
                  </a:schemeClr>
                </a:solidFill>
              </a:rPr>
              <a:t>Partnerzy  - producenci kas rejestrujących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accent5">
                    <a:lumMod val="75000"/>
                  </a:schemeClr>
                </a:solidFill>
              </a:rPr>
              <a:t>Źródło finansowania – </a:t>
            </a: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B</a:t>
            </a:r>
            <a:r>
              <a:rPr lang="pl-PL" sz="8000" i="1" dirty="0" smtClean="0">
                <a:solidFill>
                  <a:schemeClr val="accent5">
                    <a:lumMod val="75000"/>
                  </a:schemeClr>
                </a:solidFill>
              </a:rPr>
              <a:t>udżet Państwa część 19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accent5">
                    <a:lumMod val="75000"/>
                  </a:schemeClr>
                </a:solidFill>
              </a:rPr>
              <a:t>Całkowity koszt projektu – 11.300.000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</a:t>
            </a: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8000" i="1" dirty="0" smtClean="0">
                <a:solidFill>
                  <a:schemeClr val="accent5">
                    <a:lumMod val="75000"/>
                  </a:schemeClr>
                </a:solidFill>
              </a:rPr>
              <a:t>– styczeń 2022 r. –  wrzesień 2023 r.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385106" y="1741203"/>
            <a:ext cx="944467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Cel projektu: Udostępnienie usługi umożliwiającej klientom (kupującym) pobranie </a:t>
            </a:r>
            <a:r>
              <a:rPr lang="pl-PL" sz="2000" i="1" dirty="0" smtClean="0">
                <a:solidFill>
                  <a:schemeClr val="accent5">
                    <a:lumMod val="75000"/>
                  </a:schemeClr>
                </a:solidFill>
              </a:rPr>
              <a:t>paragonu w 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postaci elektronicznej na smartfona z kasy rejestrującej.</a:t>
            </a:r>
          </a:p>
          <a:p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Cel projektu wpisuje się w:</a:t>
            </a:r>
          </a:p>
          <a:p>
            <a:pPr marL="457200" indent="-457200">
              <a:buAutoNum type="arabicPeriod"/>
            </a:pPr>
            <a:r>
              <a:rPr lang="pl-PL" sz="2000" i="1" dirty="0" smtClean="0">
                <a:solidFill>
                  <a:schemeClr val="accent5">
                    <a:lumMod val="75000"/>
                  </a:schemeClr>
                </a:solidFill>
              </a:rPr>
              <a:t>Program 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Zintegrowanej Informatyzacji państwa p. 4.2.1 – Zwiększenie jakości oraz zakresu komunikacji między obywatelami i innymi interesariuszami a państwem oraz p. 4.2.3. Podniesienie poziomu kompetencji cyfrowych obywateli, specjalistów TIK oraz pracowników administracji publicznej</a:t>
            </a:r>
            <a:r>
              <a:rPr lang="pl-PL" sz="2000" i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r>
              <a:rPr lang="pl-PL" sz="2000" i="1" dirty="0" smtClean="0">
                <a:solidFill>
                  <a:schemeClr val="accent5">
                    <a:lumMod val="75000"/>
                  </a:schemeClr>
                </a:solidFill>
              </a:rPr>
              <a:t>2.    Kierunki 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działania i rozwoju Krajowej Administracji Skarbowej na lata 2021 </a:t>
            </a:r>
            <a:r>
              <a:rPr lang="pl-PL" sz="2000" i="1" dirty="0" smtClean="0">
                <a:solidFill>
                  <a:schemeClr val="accent5">
                    <a:lumMod val="75000"/>
                  </a:schemeClr>
                </a:solidFill>
              </a:rPr>
              <a:t>-2024 </a:t>
            </a:r>
          </a:p>
          <a:p>
            <a:pPr lvl="1"/>
            <a:r>
              <a:rPr lang="pl-PL" sz="2000" i="1" dirty="0" smtClean="0">
                <a:solidFill>
                  <a:schemeClr val="accent5">
                    <a:lumMod val="75000"/>
                  </a:schemeClr>
                </a:solidFill>
              </a:rPr>
              <a:t>Cel 1. Wzrost 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skuteczności i efektywności poboru należności podatkowych i</a:t>
            </a:r>
          </a:p>
          <a:p>
            <a:pPr lvl="1"/>
            <a:r>
              <a:rPr lang="pl-PL" sz="2000" i="1" dirty="0" smtClean="0">
                <a:solidFill>
                  <a:schemeClr val="accent5">
                    <a:lumMod val="75000"/>
                  </a:schemeClr>
                </a:solidFill>
              </a:rPr>
              <a:t>niepodatkowych 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(w rozumieniu ograniczenie szarej strefy).</a:t>
            </a:r>
          </a:p>
          <a:p>
            <a:pPr lvl="1"/>
            <a:r>
              <a:rPr lang="pl-PL" sz="2000" i="1" dirty="0" smtClean="0">
                <a:solidFill>
                  <a:schemeClr val="accent5">
                    <a:lumMod val="75000"/>
                  </a:schemeClr>
                </a:solidFill>
              </a:rPr>
              <a:t>Cel 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pl-PL" sz="2000" i="1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Automatyzacja i digitalizacja usług.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379" y="1838038"/>
            <a:ext cx="8996219" cy="4948308"/>
          </a:xfrm>
          <a:prstGeom prst="rect">
            <a:avLst/>
          </a:prstGeom>
        </p:spPr>
      </p:pic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64283" y="1474428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5df3a10b-8748-402e-bef4-aee373db4dbb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168</Words>
  <Application>Microsoft Office PowerPoint</Application>
  <PresentationFormat>Panoramiczny</PresentationFormat>
  <Paragraphs>50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25</cp:revision>
  <dcterms:created xsi:type="dcterms:W3CDTF">2017-01-27T12:50:17Z</dcterms:created>
  <dcterms:modified xsi:type="dcterms:W3CDTF">2022-10-07T12:33:43Z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MF\AWYS;Wyszyński Jarosław</vt:lpwstr>
  </property>
  <property fmtid="{D5CDD505-2E9C-101B-9397-08002B2CF9AE}" pid="5" name="MFClassificationDate">
    <vt:lpwstr>2022-10-05T15:00:39.8740605+02:00</vt:lpwstr>
  </property>
  <property fmtid="{D5CDD505-2E9C-101B-9397-08002B2CF9AE}" pid="6" name="MFClassifiedBySID">
    <vt:lpwstr>MF\S-1-5-21-1525952054-1005573771-2909822258-8476</vt:lpwstr>
  </property>
  <property fmtid="{D5CDD505-2E9C-101B-9397-08002B2CF9AE}" pid="7" name="MFGRNItemId">
    <vt:lpwstr>GRN-051b0677-1be7-4e9e-9bd3-141ed4dfd6b8</vt:lpwstr>
  </property>
  <property fmtid="{D5CDD505-2E9C-101B-9397-08002B2CF9AE}" pid="8" name="MFHash">
    <vt:lpwstr>w/rzF0hPzJOLwKpjmHJmtWmUKjwSFIl1qY2em1D2wT0=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