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56" r:id="rId5"/>
    <p:sldId id="259" r:id="rId6"/>
    <p:sldId id="260" r:id="rId7"/>
    <p:sldId id="261" r:id="rId8"/>
    <p:sldId id="258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ałązka Anna" initials="GA" lastIdx="1" clrIdx="0">
    <p:extLst>
      <p:ext uri="{19B8F6BF-5375-455C-9EA6-DF929625EA0E}">
        <p15:presenceInfo xmlns:p15="http://schemas.microsoft.com/office/powerpoint/2012/main" userId="S-1-5-21-3954371645-834304607-549911658-8228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6488B-469B-4664-B0B1-6679D52F3B1C}" type="datetimeFigureOut">
              <a:rPr lang="pl-PL" smtClean="0"/>
              <a:t>07.10.2022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8C2978-AEB9-4D8C-BEAE-DA11B683DB5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277236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88BC86-2362-456B-93FB-DFECCA52D472}" type="datetimeFigureOut">
              <a:rPr lang="pl-PL" smtClean="0"/>
              <a:t>07.10.2022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1CD983-B53D-48BA-9208-43017900C16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84646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1CD983-B53D-48BA-9208-43017900C162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5009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07.10.2022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07.10.2022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07.10.2022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07.10.2022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07.10.2022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07.10.2022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07.10.2022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52283" y="1883178"/>
            <a:ext cx="8040291" cy="30469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System dystrybucji paragonów elektronicznych </a:t>
            </a:r>
            <a:r>
              <a:rPr lang="pl-PL" sz="4800" b="1" dirty="0" smtClean="0">
                <a:solidFill>
                  <a:schemeClr val="bg1"/>
                </a:solidFill>
              </a:rPr>
              <a:t> </a:t>
            </a:r>
          </a:p>
          <a:p>
            <a:r>
              <a:rPr lang="pl-PL" sz="4800" b="1" dirty="0" smtClean="0">
                <a:solidFill>
                  <a:schemeClr val="bg1"/>
                </a:solidFill>
              </a:rPr>
              <a:t>(</a:t>
            </a:r>
            <a:r>
              <a:rPr lang="pl-PL" sz="4800" b="1" dirty="0">
                <a:solidFill>
                  <a:schemeClr val="bg1"/>
                </a:solidFill>
              </a:rPr>
              <a:t>HUB paragonowy)</a:t>
            </a:r>
          </a:p>
          <a:p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242232"/>
            <a:ext cx="10758351" cy="4795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 smtClean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i="1" dirty="0">
                <a:solidFill>
                  <a:srgbClr val="002060"/>
                </a:solidFill>
                <a:cs typeface="Times New Roman" pitchFamily="18" charset="0"/>
              </a:rPr>
              <a:t>System dystrybucji paragonów </a:t>
            </a:r>
            <a:r>
              <a:rPr lang="pl-PL" sz="9600" b="1" i="1" dirty="0" smtClean="0">
                <a:solidFill>
                  <a:srgbClr val="002060"/>
                </a:solidFill>
                <a:cs typeface="Times New Roman" pitchFamily="18" charset="0"/>
              </a:rPr>
              <a:t>elektronicznych</a:t>
            </a:r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i="1" dirty="0" smtClean="0">
                <a:solidFill>
                  <a:srgbClr val="002060"/>
                </a:solidFill>
                <a:cs typeface="Times New Roman" pitchFamily="18" charset="0"/>
              </a:rPr>
              <a:t> (</a:t>
            </a:r>
            <a:r>
              <a:rPr lang="pl-PL" sz="9600" b="1" i="1" dirty="0">
                <a:solidFill>
                  <a:srgbClr val="002060"/>
                </a:solidFill>
                <a:cs typeface="Times New Roman" pitchFamily="18" charset="0"/>
              </a:rPr>
              <a:t>HUB </a:t>
            </a:r>
            <a:r>
              <a:rPr lang="pl-PL" sz="9600" b="1" i="1" dirty="0" smtClean="0">
                <a:solidFill>
                  <a:srgbClr val="002060"/>
                </a:solidFill>
                <a:cs typeface="Times New Roman" pitchFamily="18" charset="0"/>
              </a:rPr>
              <a:t>paragonowy)</a:t>
            </a:r>
          </a:p>
          <a:p>
            <a:pPr marL="0" indent="0">
              <a:spcBef>
                <a:spcPts val="800"/>
              </a:spcBef>
              <a:buNone/>
            </a:pPr>
            <a:endParaRPr lang="pl-PL" sz="4900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spcBef>
                <a:spcPts val="800"/>
              </a:spcBef>
              <a:buNone/>
            </a:pPr>
            <a:endParaRPr lang="pl-PL" sz="4900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i="1" dirty="0" smtClean="0">
                <a:solidFill>
                  <a:schemeClr val="accent5">
                    <a:lumMod val="75000"/>
                  </a:schemeClr>
                </a:solidFill>
              </a:rPr>
              <a:t>Wnioskodawca  - Minister Finansów 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i="1" dirty="0" smtClean="0">
                <a:solidFill>
                  <a:schemeClr val="accent5">
                    <a:lumMod val="75000"/>
                  </a:schemeClr>
                </a:solidFill>
              </a:rPr>
              <a:t>Beneficjent  - Ministerstwo Finansów </a:t>
            </a:r>
            <a:endParaRPr lang="pl-PL" sz="80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i="1" dirty="0" smtClean="0">
                <a:solidFill>
                  <a:schemeClr val="accent5">
                    <a:lumMod val="75000"/>
                  </a:schemeClr>
                </a:solidFill>
              </a:rPr>
              <a:t>Partnerzy  - producenci kas rejestrujących 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i="1" dirty="0" smtClean="0">
                <a:solidFill>
                  <a:schemeClr val="accent5">
                    <a:lumMod val="75000"/>
                  </a:schemeClr>
                </a:solidFill>
              </a:rPr>
              <a:t>Źródło finansowania – </a:t>
            </a:r>
            <a:r>
              <a:rPr lang="pl-PL" sz="8000" i="1" dirty="0">
                <a:solidFill>
                  <a:schemeClr val="accent5">
                    <a:lumMod val="75000"/>
                  </a:schemeClr>
                </a:solidFill>
              </a:rPr>
              <a:t>B</a:t>
            </a:r>
            <a:r>
              <a:rPr lang="pl-PL" sz="8000" i="1" dirty="0" smtClean="0">
                <a:solidFill>
                  <a:schemeClr val="accent5">
                    <a:lumMod val="75000"/>
                  </a:schemeClr>
                </a:solidFill>
              </a:rPr>
              <a:t>udżet Państwa część 19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i="1" dirty="0" smtClean="0">
                <a:solidFill>
                  <a:schemeClr val="accent5">
                    <a:lumMod val="75000"/>
                  </a:schemeClr>
                </a:solidFill>
              </a:rPr>
              <a:t>Całkowity koszt projektu – 11.300.000 zł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i="1" dirty="0" smtClean="0">
                <a:solidFill>
                  <a:schemeClr val="accent5">
                    <a:lumMod val="75000"/>
                  </a:schemeClr>
                </a:solidFill>
              </a:rPr>
              <a:t>Planowany okres realizacji projektu</a:t>
            </a:r>
            <a:r>
              <a:rPr lang="pl-PL" sz="8000" i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pl-PL" sz="8000" i="1" dirty="0" smtClean="0">
                <a:solidFill>
                  <a:schemeClr val="accent5">
                    <a:lumMod val="75000"/>
                  </a:schemeClr>
                </a:solidFill>
              </a:rPr>
              <a:t>– styczeń 2022 r. –  wrzesień 2023 r.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1385106" y="1741203"/>
            <a:ext cx="944467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i="1" dirty="0">
                <a:solidFill>
                  <a:schemeClr val="accent5">
                    <a:lumMod val="75000"/>
                  </a:schemeClr>
                </a:solidFill>
              </a:rPr>
              <a:t>Cel projektu: Udostępnienie usługi umożliwiającej klientom (kupującym) pobranie </a:t>
            </a:r>
            <a:r>
              <a:rPr lang="pl-PL" sz="2000" i="1" dirty="0" smtClean="0">
                <a:solidFill>
                  <a:schemeClr val="accent5">
                    <a:lumMod val="75000"/>
                  </a:schemeClr>
                </a:solidFill>
              </a:rPr>
              <a:t>paragonu w </a:t>
            </a:r>
            <a:r>
              <a:rPr lang="pl-PL" sz="2000" i="1" dirty="0">
                <a:solidFill>
                  <a:schemeClr val="accent5">
                    <a:lumMod val="75000"/>
                  </a:schemeClr>
                </a:solidFill>
              </a:rPr>
              <a:t>postaci elektronicznej na smartfona z kasy rejestrującej.</a:t>
            </a:r>
          </a:p>
          <a:p>
            <a:r>
              <a:rPr lang="pl-PL" sz="2000" i="1" dirty="0">
                <a:solidFill>
                  <a:schemeClr val="accent5">
                    <a:lumMod val="75000"/>
                  </a:schemeClr>
                </a:solidFill>
              </a:rPr>
              <a:t>Cel projektu wpisuje się w:</a:t>
            </a:r>
          </a:p>
          <a:p>
            <a:pPr marL="457200" indent="-457200">
              <a:buAutoNum type="arabicPeriod"/>
            </a:pPr>
            <a:r>
              <a:rPr lang="pl-PL" sz="2000" i="1" dirty="0" smtClean="0">
                <a:solidFill>
                  <a:schemeClr val="accent5">
                    <a:lumMod val="75000"/>
                  </a:schemeClr>
                </a:solidFill>
              </a:rPr>
              <a:t>Program </a:t>
            </a:r>
            <a:r>
              <a:rPr lang="pl-PL" sz="2000" i="1" dirty="0">
                <a:solidFill>
                  <a:schemeClr val="accent5">
                    <a:lumMod val="75000"/>
                  </a:schemeClr>
                </a:solidFill>
              </a:rPr>
              <a:t>Zintegrowanej Informatyzacji państwa p. 4.2.1 – Zwiększenie jakości oraz zakresu komunikacji między obywatelami i innymi interesariuszami a państwem oraz p. 4.2.3. Podniesienie poziomu kompetencji cyfrowych obywateli, specjalistów TIK oraz pracowników administracji publicznej</a:t>
            </a:r>
            <a:r>
              <a:rPr lang="pl-PL" sz="2000" i="1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  <a:p>
            <a:r>
              <a:rPr lang="pl-PL" sz="2000" i="1" dirty="0" smtClean="0">
                <a:solidFill>
                  <a:schemeClr val="accent5">
                    <a:lumMod val="75000"/>
                  </a:schemeClr>
                </a:solidFill>
              </a:rPr>
              <a:t>2.    Kierunki </a:t>
            </a:r>
            <a:r>
              <a:rPr lang="pl-PL" sz="2000" i="1" dirty="0">
                <a:solidFill>
                  <a:schemeClr val="accent5">
                    <a:lumMod val="75000"/>
                  </a:schemeClr>
                </a:solidFill>
              </a:rPr>
              <a:t>działania i rozwoju Krajowej Administracji Skarbowej na lata 2021 </a:t>
            </a:r>
            <a:r>
              <a:rPr lang="pl-PL" sz="2000" i="1" dirty="0" smtClean="0">
                <a:solidFill>
                  <a:schemeClr val="accent5">
                    <a:lumMod val="75000"/>
                  </a:schemeClr>
                </a:solidFill>
              </a:rPr>
              <a:t>-2024 </a:t>
            </a:r>
          </a:p>
          <a:p>
            <a:pPr lvl="1"/>
            <a:r>
              <a:rPr lang="pl-PL" sz="2000" i="1" dirty="0" smtClean="0">
                <a:solidFill>
                  <a:schemeClr val="accent5">
                    <a:lumMod val="75000"/>
                  </a:schemeClr>
                </a:solidFill>
              </a:rPr>
              <a:t>Cel 1. Wzrost </a:t>
            </a:r>
            <a:r>
              <a:rPr lang="pl-PL" sz="2000" i="1" dirty="0">
                <a:solidFill>
                  <a:schemeClr val="accent5">
                    <a:lumMod val="75000"/>
                  </a:schemeClr>
                </a:solidFill>
              </a:rPr>
              <a:t>skuteczności i efektywności poboru należności podatkowych i</a:t>
            </a:r>
          </a:p>
          <a:p>
            <a:pPr lvl="1"/>
            <a:r>
              <a:rPr lang="pl-PL" sz="2000" i="1" dirty="0" smtClean="0">
                <a:solidFill>
                  <a:schemeClr val="accent5">
                    <a:lumMod val="75000"/>
                  </a:schemeClr>
                </a:solidFill>
              </a:rPr>
              <a:t>niepodatkowych </a:t>
            </a:r>
            <a:r>
              <a:rPr lang="pl-PL" sz="2000" i="1" dirty="0">
                <a:solidFill>
                  <a:schemeClr val="accent5">
                    <a:lumMod val="75000"/>
                  </a:schemeClr>
                </a:solidFill>
              </a:rPr>
              <a:t>(w rozumieniu ograniczenie szarej strefy).</a:t>
            </a:r>
          </a:p>
          <a:p>
            <a:pPr lvl="1"/>
            <a:r>
              <a:rPr lang="pl-PL" sz="2000" i="1" dirty="0" smtClean="0">
                <a:solidFill>
                  <a:schemeClr val="accent5">
                    <a:lumMod val="75000"/>
                  </a:schemeClr>
                </a:solidFill>
              </a:rPr>
              <a:t>Cel </a:t>
            </a:r>
            <a:r>
              <a:rPr lang="pl-PL" sz="2000" i="1" dirty="0">
                <a:solidFill>
                  <a:schemeClr val="accent5">
                    <a:lumMod val="75000"/>
                  </a:schemeClr>
                </a:solidFill>
              </a:rPr>
              <a:t>2</a:t>
            </a:r>
            <a:r>
              <a:rPr lang="pl-PL" sz="2000" i="1" dirty="0" smtClean="0">
                <a:solidFill>
                  <a:schemeClr val="accent5">
                    <a:lumMod val="75000"/>
                  </a:schemeClr>
                </a:solidFill>
              </a:rPr>
              <a:t>. </a:t>
            </a:r>
            <a:r>
              <a:rPr lang="pl-PL" sz="2000" i="1" dirty="0">
                <a:solidFill>
                  <a:schemeClr val="accent5">
                    <a:lumMod val="75000"/>
                  </a:schemeClr>
                </a:solidFill>
              </a:rPr>
              <a:t>Automatyzacja i digitalizacja usług.</a:t>
            </a:r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5379" y="1838038"/>
            <a:ext cx="8996219" cy="4948308"/>
          </a:xfrm>
          <a:prstGeom prst="rect">
            <a:avLst/>
          </a:prstGeom>
        </p:spPr>
      </p:pic>
      <p:sp>
        <p:nvSpPr>
          <p:cNvPr id="8" name="Symbol zastępczy zawartości 2"/>
          <p:cNvSpPr txBox="1">
            <a:spLocks/>
          </p:cNvSpPr>
          <p:nvPr/>
        </p:nvSpPr>
        <p:spPr>
          <a:xfrm>
            <a:off x="764283" y="1474428"/>
            <a:ext cx="10432562" cy="37296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29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2000" b="1" dirty="0" smtClean="0">
                <a:solidFill>
                  <a:schemeClr val="accent1">
                    <a:lumMod val="75000"/>
                  </a:schemeClr>
                </a:solidFill>
              </a:rPr>
              <a:t>Widok kooperacji aplikacji </a:t>
            </a:r>
            <a:endParaRPr lang="pl-PL" sz="29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purl.org/dc/dcmitype/"/>
    <ds:schemaRef ds:uri="http://schemas.microsoft.com/office/infopath/2007/PartnerControls"/>
    <ds:schemaRef ds:uri="5df3a10b-8748-402e-bef4-aee373db4dbb"/>
    <ds:schemaRef ds:uri="http://schemas.openxmlformats.org/package/2006/metadata/core-properties"/>
    <ds:schemaRef ds:uri="9affde3b-50dd-4e74-9e2c-6b9654ae514a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168</Words>
  <Application>Microsoft Office PowerPoint</Application>
  <PresentationFormat>Panoramiczny</PresentationFormat>
  <Paragraphs>50</Paragraphs>
  <Slides>5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25</cp:revision>
  <dcterms:created xsi:type="dcterms:W3CDTF">2017-01-27T12:50:17Z</dcterms:created>
  <dcterms:modified xsi:type="dcterms:W3CDTF">2022-10-07T12:33:43Z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  <property fmtid="{D5CDD505-2E9C-101B-9397-08002B2CF9AE}" pid="3" name="MFCATEGORY">
    <vt:lpwstr>InformacjePrzeznaczoneWylacznieDoUzytkuWewnetrznego</vt:lpwstr>
  </property>
  <property fmtid="{D5CDD505-2E9C-101B-9397-08002B2CF9AE}" pid="4" name="MFClassifiedBy">
    <vt:lpwstr>MF\AWYS;Wyszyński Jarosław</vt:lpwstr>
  </property>
  <property fmtid="{D5CDD505-2E9C-101B-9397-08002B2CF9AE}" pid="5" name="MFClassificationDate">
    <vt:lpwstr>2022-10-05T15:00:39.8740605+02:00</vt:lpwstr>
  </property>
  <property fmtid="{D5CDD505-2E9C-101B-9397-08002B2CF9AE}" pid="6" name="MFClassifiedBySID">
    <vt:lpwstr>MF\S-1-5-21-1525952054-1005573771-2909822258-8476</vt:lpwstr>
  </property>
  <property fmtid="{D5CDD505-2E9C-101B-9397-08002B2CF9AE}" pid="7" name="MFGRNItemId">
    <vt:lpwstr>GRN-051b0677-1be7-4e9e-9bd3-141ed4dfd6b8</vt:lpwstr>
  </property>
  <property fmtid="{D5CDD505-2E9C-101B-9397-08002B2CF9AE}" pid="8" name="MFHash">
    <vt:lpwstr>w/rzF0hPzJOLwKpjmHJmtWmUKjwSFIl1qY2em1D2wT0=</vt:lpwstr>
  </property>
  <property fmtid="{D5CDD505-2E9C-101B-9397-08002B2CF9AE}" pid="9" name="DLPManualFileClassification">
    <vt:lpwstr>{5fdfc941-3fcf-4a5b-87be-4848800d39d0}</vt:lpwstr>
  </property>
  <property fmtid="{D5CDD505-2E9C-101B-9397-08002B2CF9AE}" pid="10" name="MFRefresh">
    <vt:lpwstr>False</vt:lpwstr>
  </property>
</Properties>
</file>