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3" r:id="rId5"/>
    <p:sldId id="261" r:id="rId6"/>
    <p:sldId id="260" r:id="rId7"/>
    <p:sldId id="259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08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zafrański Paweł" userId="9dae552e-d87c-4e55-b045-13358c38ea79" providerId="ADAL" clId="{0014B9F6-64E1-4040-B463-6D0DD8789301}"/>
    <pc:docChg chg="modSld">
      <pc:chgData name="Szafrański Paweł" userId="9dae552e-d87c-4e55-b045-13358c38ea79" providerId="ADAL" clId="{0014B9F6-64E1-4040-B463-6D0DD8789301}" dt="2022-09-20T08:11:10.354" v="0" actId="113"/>
      <pc:docMkLst>
        <pc:docMk/>
      </pc:docMkLst>
      <pc:sldChg chg="modSp mod">
        <pc:chgData name="Szafrański Paweł" userId="9dae552e-d87c-4e55-b045-13358c38ea79" providerId="ADAL" clId="{0014B9F6-64E1-4040-B463-6D0DD8789301}" dt="2022-09-20T08:11:10.354" v="0" actId="113"/>
        <pc:sldMkLst>
          <pc:docMk/>
          <pc:sldMk cId="1645958925" sldId="263"/>
        </pc:sldMkLst>
        <pc:spChg chg="mod">
          <ac:chgData name="Szafrański Paweł" userId="9dae552e-d87c-4e55-b045-13358c38ea79" providerId="ADAL" clId="{0014B9F6-64E1-4040-B463-6D0DD8789301}" dt="2022-09-20T08:11:10.354" v="0" actId="113"/>
          <ac:spMkLst>
            <pc:docMk/>
            <pc:sldMk cId="1645958925" sldId="263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31E0-157B-46A1-934E-00F8F15E143B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FF49D-678E-4448-8530-346AE13E00E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Symbol zastępczy obrazu 11" descr="Obraz zawierający siedzi, małe, stół, tort&#10;&#10;Opis wygenerowany automatycznie">
            <a:extLst>
              <a:ext uri="{FF2B5EF4-FFF2-40B4-BE49-F238E27FC236}">
                <a16:creationId xmlns:a16="http://schemas.microsoft.com/office/drawing/2014/main" id="{163103A3-3791-4999-AFB9-C21720F848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Grafika 14">
            <a:extLst>
              <a:ext uri="{FF2B5EF4-FFF2-40B4-BE49-F238E27FC236}">
                <a16:creationId xmlns:a16="http://schemas.microsoft.com/office/drawing/2014/main" id="{D4D69E7E-9C13-4C97-8A55-D72FF08921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03123" y="5979603"/>
            <a:ext cx="2139352" cy="741872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996" y="5960144"/>
            <a:ext cx="1929350" cy="79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332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31E0-157B-46A1-934E-00F8F15E143B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FF49D-678E-4448-8530-346AE13E0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60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1420937"/>
            <a:ext cx="2628900" cy="4756026"/>
          </a:xfrm>
        </p:spPr>
        <p:txBody>
          <a:bodyPr vert="eaVert"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1420937"/>
            <a:ext cx="7734300" cy="4756025"/>
          </a:xfrm>
        </p:spPr>
        <p:txBody>
          <a:bodyPr vert="eaVert"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31E0-157B-46A1-934E-00F8F15E143B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FF49D-678E-4448-8530-346AE13E0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16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31E0-157B-46A1-934E-00F8F15E143B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FF49D-678E-4448-8530-346AE13E0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76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31E0-157B-46A1-934E-00F8F15E143B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FF49D-678E-4448-8530-346AE13E0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521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31E0-157B-46A1-934E-00F8F15E143B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FF49D-678E-4448-8530-346AE13E0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87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31E0-157B-46A1-934E-00F8F15E143B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FF49D-678E-4448-8530-346AE13E00E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ytuł 1"/>
          <p:cNvSpPr>
            <a:spLocks noGrp="1"/>
          </p:cNvSpPr>
          <p:nvPr>
            <p:ph type="title"/>
          </p:nvPr>
        </p:nvSpPr>
        <p:spPr>
          <a:xfrm>
            <a:off x="147466" y="108568"/>
            <a:ext cx="8247178" cy="1036077"/>
          </a:xfrm>
        </p:spPr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18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31E0-157B-46A1-934E-00F8F15E143B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FF49D-678E-4448-8530-346AE13E0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364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31E0-157B-46A1-934E-00F8F15E143B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FF49D-678E-4448-8530-346AE13E0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616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312393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1312393"/>
            <a:ext cx="6172200" cy="45486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920816"/>
            <a:ext cx="3932237" cy="29481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31E0-157B-46A1-934E-00F8F15E143B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FF49D-678E-4448-8530-346AE13E0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17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133213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1332130"/>
            <a:ext cx="6172200" cy="45289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3091856"/>
            <a:ext cx="3932237" cy="277713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31E0-157B-46A1-934E-00F8F15E143B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FF49D-678E-4448-8530-346AE13E0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240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19ABC23-C766-1441-8E0C-EB27AB830358}"/>
              </a:ext>
            </a:extLst>
          </p:cNvPr>
          <p:cNvSpPr/>
          <p:nvPr userDrawn="1"/>
        </p:nvSpPr>
        <p:spPr>
          <a:xfrm>
            <a:off x="0" y="0"/>
            <a:ext cx="12191999" cy="128719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47466" y="108568"/>
            <a:ext cx="8247178" cy="10360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831E0-157B-46A1-934E-00F8F15E143B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FF49D-678E-4448-8530-346AE13E00E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11">
            <a:extLst>
              <a:ext uri="{FF2B5EF4-FFF2-40B4-BE49-F238E27FC236}">
                <a16:creationId xmlns:a16="http://schemas.microsoft.com/office/drawing/2014/main" id="{F97F9544-0458-C249-9757-D73EFC03F4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1537" y="252852"/>
            <a:ext cx="1654506" cy="55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Obraz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73567"/>
            <a:ext cx="1556489" cy="63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125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6">
            <a:extLst>
              <a:ext uri="{FF2B5EF4-FFF2-40B4-BE49-F238E27FC236}">
                <a16:creationId xmlns:a16="http://schemas.microsoft.com/office/drawing/2014/main" id="{CF98D122-A9CB-4D03-BFEE-7F475489F2C9}"/>
              </a:ext>
            </a:extLst>
          </p:cNvPr>
          <p:cNvSpPr txBox="1">
            <a:spLocks/>
          </p:cNvSpPr>
          <p:nvPr/>
        </p:nvSpPr>
        <p:spPr>
          <a:xfrm>
            <a:off x="165148" y="148898"/>
            <a:ext cx="6410573" cy="483891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l-PL" sz="5400" b="1" dirty="0">
                <a:solidFill>
                  <a:schemeClr val="tx1">
                    <a:lumMod val="90000"/>
                    <a:lumOff val="1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Kontrola projektów dofinansowanych ze środków Norweskiego Mechanizmu Finansowego 2014-2021 i Mechanizmu Finansowego EOG 2014-2021</a:t>
            </a:r>
            <a:br>
              <a:rPr lang="pl-PL" sz="5400" dirty="0">
                <a:solidFill>
                  <a:schemeClr val="tx1">
                    <a:lumMod val="90000"/>
                    <a:lumOff val="1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pl-PL" sz="4000" dirty="0">
                <a:solidFill>
                  <a:schemeClr val="tx1">
                    <a:lumMod val="90000"/>
                    <a:lumOff val="1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pl-PL" sz="4000" dirty="0"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pl-PL" sz="4000" dirty="0"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pl-PL" sz="4000" dirty="0"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pl-PL" sz="4000" dirty="0"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3200" dirty="0">
                <a:solidFill>
                  <a:schemeClr val="tx1"/>
                </a:solidFill>
                <a:ea typeface="Lato" panose="020F0502020204030203" pitchFamily="34" charset="0"/>
                <a:cs typeface="Lato" panose="020F0502020204030203" pitchFamily="34" charset="0"/>
              </a:rPr>
              <a:t>Departament Kontroli</a:t>
            </a:r>
          </a:p>
        </p:txBody>
      </p:sp>
    </p:spTree>
    <p:extLst>
      <p:ext uri="{BB962C8B-B14F-4D97-AF65-F5344CB8AC3E}">
        <p14:creationId xmlns:p14="http://schemas.microsoft.com/office/powerpoint/2010/main" val="3546838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400" b="1" dirty="0">
                <a:solidFill>
                  <a:prstClr val="black">
                    <a:lumMod val="90000"/>
                    <a:lumOff val="10000"/>
                  </a:prstClr>
                </a:solidFill>
                <a:latin typeface="Calibri" panose="020F0502020204030204"/>
                <a:ea typeface="Lato" panose="020F0502020204030203" pitchFamily="34" charset="0"/>
                <a:cs typeface="Lato" panose="020F0502020204030203" pitchFamily="34" charset="0"/>
              </a:rPr>
              <a:t>Kontrola projektów dofinansowanych ze środków Norweskiego Mechanizmu Finansowego 2014-2021 i Mechanizmu Finansowego EOG 2014-2021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320040" y="2468880"/>
            <a:ext cx="11551920" cy="2180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</a:pPr>
            <a:r>
              <a:rPr lang="pl-PL" sz="2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Zadaniem kontroli jest potwierdzenie:</a:t>
            </a:r>
            <a:endParaRPr lang="pl-PL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Font typeface="+mj-lt"/>
              <a:buAutoNum type="arabicParenR"/>
            </a:pPr>
            <a:r>
              <a:rPr lang="pl-PL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czy projekt realizowany jest prawidłowo – zgodnie z zawartą z NFOŚiGW umową w sprawie projektu finansowanego z NMF/MF EOG,</a:t>
            </a: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Font typeface="+mj-lt"/>
              <a:buAutoNum type="arabicParenR"/>
            </a:pPr>
            <a:r>
              <a:rPr lang="pl-PL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czy informacje o realizacji projektu przedstawiane przez beneficjenta m.in. we wnioskach o płatność/rozliczeniach są zgodne ze stanem rzeczywistym, </a:t>
            </a: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886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400" b="1" dirty="0">
                <a:solidFill>
                  <a:prstClr val="black">
                    <a:lumMod val="90000"/>
                    <a:lumOff val="10000"/>
                  </a:prstClr>
                </a:solidFill>
                <a:latin typeface="Calibri" panose="020F0502020204030204"/>
                <a:ea typeface="Lato" panose="020F0502020204030203" pitchFamily="34" charset="0"/>
                <a:cs typeface="Lato" panose="020F0502020204030203" pitchFamily="34" charset="0"/>
              </a:rPr>
              <a:t>Kontrola projektów dofinansowanych ze środków Norweskiego Mechanizmu Finansowego 2014-2021 i Mechanizmu Finansowego EOG 2014-2021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320040" y="2468880"/>
            <a:ext cx="11551920" cy="2625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lvl="0" indent="-365125" algn="just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</a:pPr>
            <a:r>
              <a:rPr lang="pl-PL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3)czy zakres rzeczowy projektu określony w umowie w sprawie Projektu  został wykonany zgodnie z zakresem określonym w Harmonogramie Rzeczowo – Finansowym (HRF), </a:t>
            </a: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</a:pPr>
            <a:r>
              <a:rPr lang="pl-PL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4)czy cele i rezultaty projektu zostały osiągnięte,</a:t>
            </a:r>
          </a:p>
          <a:p>
            <a:pPr marL="365125" lvl="0" indent="-365125" algn="just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5)czy osiągnięto i/ lub utrzymano zamierzone cele i rezultaty projektu,</a:t>
            </a:r>
          </a:p>
          <a:p>
            <a:pPr marL="365125" lvl="0" indent="-365125" algn="just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6)czy nie dokonano znaczących modyfikacji w porównaniu z zapisami umowy w sprawie projektu.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85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400" b="1" dirty="0">
                <a:solidFill>
                  <a:prstClr val="black">
                    <a:lumMod val="90000"/>
                    <a:lumOff val="10000"/>
                  </a:prstClr>
                </a:solidFill>
                <a:latin typeface="Calibri" panose="020F0502020204030204"/>
                <a:ea typeface="Lato" panose="020F0502020204030203" pitchFamily="34" charset="0"/>
                <a:cs typeface="Lato" panose="020F0502020204030203" pitchFamily="34" charset="0"/>
              </a:rPr>
              <a:t>Kontrola projektów dofinansowanych ze środków Norweskiego Mechanizmu Finansowego 2014-2021 i Mechanizmu Finansowego EOG 2014-2021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0" y="2027971"/>
            <a:ext cx="11871960" cy="4494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lvl="0" algn="just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</a:pPr>
            <a:r>
              <a:rPr lang="pl-PL" sz="2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Kontrole mogą być prowadzone, jako planowe lub doraźne</a:t>
            </a:r>
            <a:r>
              <a:rPr lang="pl-PL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Kontrole doraźne wszczynane są  z własnej inicjatywy NFOŚiGW lub na zlecenie </a:t>
            </a:r>
            <a:r>
              <a:rPr lang="pl-PL" sz="24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MKiŚ</a:t>
            </a:r>
            <a:r>
              <a:rPr lang="pl-PL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KPK lub KMF.</a:t>
            </a:r>
          </a:p>
          <a:p>
            <a:pPr marL="365125" lvl="0" algn="just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</a:pPr>
            <a:r>
              <a:rPr lang="pl-PL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Kontrole mogą być prowadzone w okresie:</a:t>
            </a:r>
          </a:p>
          <a:p>
            <a:pPr marL="365125" lvl="0" algn="just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	realizacji projektu, </a:t>
            </a:r>
          </a:p>
          <a:p>
            <a:pPr marL="365125" lvl="0" algn="just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	na zakończenie realizacji projektu, </a:t>
            </a:r>
          </a:p>
          <a:p>
            <a:pPr marL="879475" lvl="0" indent="-514350" algn="just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AutoNum type="arabicParenR" startAt="3"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zakończeniu realizacji projektu -kontrola trwałości. </a:t>
            </a:r>
          </a:p>
          <a:p>
            <a:pPr marL="365125" lvl="0" algn="just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Wybór formy, trybu i zakresu kontroli wynika z oceny aktualnej sytuacji realizowanej umowy projektu, zapotrzebowania na informację, wskazań Zarządu NFOŚiGW, </a:t>
            </a:r>
            <a:r>
              <a:rPr lang="pl-PL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MKiŚ</a:t>
            </a: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KPK lub KMF.</a:t>
            </a:r>
          </a:p>
          <a:p>
            <a:pPr marL="365125" lvl="0" algn="just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</a:pPr>
            <a:endParaRPr lang="pl-PL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958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400" b="1" dirty="0">
                <a:solidFill>
                  <a:prstClr val="black">
                    <a:lumMod val="90000"/>
                    <a:lumOff val="10000"/>
                  </a:prstClr>
                </a:solidFill>
                <a:latin typeface="Calibri" panose="020F0502020204030204"/>
                <a:ea typeface="Lato" panose="020F0502020204030203" pitchFamily="34" charset="0"/>
                <a:cs typeface="Lato" panose="020F0502020204030203" pitchFamily="34" charset="0"/>
              </a:rPr>
              <a:t>Kontrola projektów dofinansowanych ze środków Norweskiego Mechanizmu Finansowego 2014-2021 i Mechanizmu Finansowego EOG 2014-2021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611130" y="1845790"/>
            <a:ext cx="981733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sz="2400" b="1" dirty="0"/>
              <a:t>Procedura kontroli :</a:t>
            </a:r>
          </a:p>
          <a:p>
            <a:pPr>
              <a:spcBef>
                <a:spcPct val="50000"/>
              </a:spcBef>
            </a:pPr>
            <a:r>
              <a:rPr lang="pl-PL" altLang="pl-PL" sz="2400" dirty="0"/>
              <a:t>Faza przygotowania kontroli: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l-PL" altLang="pl-PL" sz="2400" dirty="0"/>
              <a:t>powołanie zespołu kontrolującego,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l-PL" altLang="pl-PL" sz="2400" dirty="0"/>
              <a:t>analiza dokumentacji projektu,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l-PL" altLang="pl-PL" sz="2400" dirty="0"/>
              <a:t>ustalenie zakresu kontroli,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l-PL" altLang="pl-PL" sz="2400" dirty="0"/>
              <a:t>zawiadomienie beneficjenta o kontroli,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l-PL" altLang="pl-PL" sz="2400" dirty="0"/>
              <a:t>wystawienie upoważnień do kontroli.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73685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400" b="1" dirty="0">
                <a:solidFill>
                  <a:prstClr val="black">
                    <a:lumMod val="90000"/>
                    <a:lumOff val="10000"/>
                  </a:prstClr>
                </a:solidFill>
                <a:latin typeface="Calibri" panose="020F0502020204030204"/>
                <a:ea typeface="Lato" panose="020F0502020204030203" pitchFamily="34" charset="0"/>
                <a:cs typeface="Lato" panose="020F0502020204030203" pitchFamily="34" charset="0"/>
              </a:rPr>
              <a:t>Kontrola projektów dofinansowanych ze środków Norweskiego Mechanizmu Finansowego 2014-2021 i Mechanizmu Finansowego EOG 2014-2021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47466" y="1615316"/>
            <a:ext cx="883642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sz="2400" dirty="0"/>
              <a:t>Faza realizacji kontroli: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l-PL" altLang="pl-PL" sz="2400" dirty="0"/>
              <a:t>weryfikacja dokumentacji przedsięwzięcia na miejscu,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l-PL" altLang="pl-PL" sz="2400" dirty="0"/>
              <a:t>oględziny przedmiotu/elementów przedsięwzięcia,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l-PL" altLang="pl-PL" sz="2400" dirty="0"/>
              <a:t>sporządzenie informacji pokontrolnej,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l-PL" altLang="pl-PL" sz="2400" dirty="0"/>
              <a:t>sformułowanie wniosków i ewentualnych zaleceń pokontrolnych.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</a:pPr>
            <a:r>
              <a:rPr lang="pl-PL" altLang="pl-PL" sz="2400" dirty="0"/>
              <a:t>Faza sprawozdawcza: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pl-PL" altLang="pl-PL" sz="2400" dirty="0"/>
              <a:t>przekazanie informacji pokontrolnej z kontroli zainteresowanym komórkom w NFOŚiGW oraz podmiotom zewnętrznym,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pl-PL" altLang="pl-PL" sz="2400" dirty="0"/>
              <a:t>sporządzenie sprawozdania okresowego z kontroli oraz stanu realizacji zaleceń pokontrolnych.</a:t>
            </a:r>
          </a:p>
        </p:txBody>
      </p:sp>
    </p:spTree>
    <p:extLst>
      <p:ext uri="{BB962C8B-B14F-4D97-AF65-F5344CB8AC3E}">
        <p14:creationId xmlns:p14="http://schemas.microsoft.com/office/powerpoint/2010/main" val="3099942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400" b="1" dirty="0">
                <a:solidFill>
                  <a:prstClr val="black">
                    <a:lumMod val="90000"/>
                    <a:lumOff val="10000"/>
                  </a:prstClr>
                </a:solidFill>
                <a:latin typeface="Calibri" panose="020F0502020204030204"/>
                <a:ea typeface="Lato" panose="020F0502020204030203" pitchFamily="34" charset="0"/>
                <a:cs typeface="Lato" panose="020F0502020204030203" pitchFamily="34" charset="0"/>
              </a:rPr>
              <a:t>Kontrola projektów dofinansowanych ze środków Norweskiego Mechanizmu Finansowego 2014-2021 i Mechanizmu Finansowego EOG 2014-2021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274320" y="1649282"/>
            <a:ext cx="8869680" cy="4656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lvl="0" algn="just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</a:pPr>
            <a:r>
              <a:rPr lang="pl-PL" sz="2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Ustalenia z kontroli powinny: </a:t>
            </a:r>
          </a:p>
          <a:p>
            <a:pPr marL="365125" lvl="0" algn="just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</a:pPr>
            <a:r>
              <a:rPr lang="pl-PL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	umożliwiać ocenę kontrolowanego projektu pod względem poprawności kwalifikowania przez beneficjenta ponoszonych wydatków,</a:t>
            </a:r>
          </a:p>
          <a:p>
            <a:pPr marL="365125" lvl="0" algn="just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</a:pPr>
            <a:r>
              <a:rPr lang="pl-PL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	określać stan rzeczywisty i porównać go ze stanem pożądanym, ze szczególnym uwzględnieniem rozbieżności, umożliwiać określenie przyczyn powstania uchybień i nieprawidłowości oraz możliwości ich usunięcia, a także zaistniałych zagrożeń/</a:t>
            </a:r>
            <a:r>
              <a:rPr lang="pl-PL" sz="24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ryzyk</a:t>
            </a:r>
            <a:r>
              <a:rPr lang="pl-PL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 ich skutków,</a:t>
            </a:r>
          </a:p>
          <a:p>
            <a:pPr marL="365125" lvl="0" algn="just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</a:pPr>
            <a:r>
              <a:rPr lang="pl-PL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	umożliwić wyciągnięcie wniosków i wydanie zaleceń pokontrolnych z przeprowadzonej kontroli. </a:t>
            </a:r>
          </a:p>
        </p:txBody>
      </p:sp>
    </p:spTree>
    <p:extLst>
      <p:ext uri="{BB962C8B-B14F-4D97-AF65-F5344CB8AC3E}">
        <p14:creationId xmlns:p14="http://schemas.microsoft.com/office/powerpoint/2010/main" val="3273258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7466" y="108568"/>
            <a:ext cx="8247178" cy="1154967"/>
          </a:xfrm>
        </p:spPr>
        <p:txBody>
          <a:bodyPr>
            <a:normAutofit fontScale="90000"/>
          </a:bodyPr>
          <a:lstStyle/>
          <a:p>
            <a:r>
              <a:rPr lang="pl-PL" sz="3100" b="1" dirty="0">
                <a:solidFill>
                  <a:prstClr val="black">
                    <a:lumMod val="90000"/>
                    <a:lumOff val="10000"/>
                  </a:prstClr>
                </a:solidFill>
                <a:latin typeface="Calibri" panose="020F0502020204030204"/>
                <a:ea typeface="Lato" panose="020F0502020204030203" pitchFamily="34" charset="0"/>
                <a:cs typeface="Lato" panose="020F0502020204030203" pitchFamily="34" charset="0"/>
              </a:rPr>
              <a:t>Kontrola projektów dofinansowanych ze środków Norweskiego Mechanizmu Finansowego 2014-2021 i Mechanizmu Finansowego EOG 2014-2021</a:t>
            </a:r>
            <a:endParaRPr lang="pl-PL" sz="3100" dirty="0"/>
          </a:p>
        </p:txBody>
      </p:sp>
      <p:sp>
        <p:nvSpPr>
          <p:cNvPr id="3" name="Prostokąt 2"/>
          <p:cNvSpPr/>
          <p:nvPr/>
        </p:nvSpPr>
        <p:spPr>
          <a:xfrm>
            <a:off x="715025" y="2162672"/>
            <a:ext cx="89278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pl-PL" altLang="pl-PL" sz="2400" b="1" dirty="0"/>
              <a:t>Wnioski i Zalecenia :</a:t>
            </a:r>
          </a:p>
          <a:p>
            <a:endParaRPr lang="pl-PL" sz="2400" dirty="0"/>
          </a:p>
          <a:p>
            <a:r>
              <a:rPr lang="pl-PL" sz="2400" dirty="0"/>
              <a:t>Sformułowane wnioski i wydane zaleceń pokontrolnych służą do poprawy jakości zarządzania przy realizacji projektu.</a:t>
            </a:r>
          </a:p>
        </p:txBody>
      </p:sp>
    </p:spTree>
    <p:extLst>
      <p:ext uri="{BB962C8B-B14F-4D97-AF65-F5344CB8AC3E}">
        <p14:creationId xmlns:p14="http://schemas.microsoft.com/office/powerpoint/2010/main" val="170022195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E943A9BA618B46AAEF70F6C4F2E2EC" ma:contentTypeVersion="23" ma:contentTypeDescription="Create a new document." ma:contentTypeScope="" ma:versionID="e961b9b90d93d69b6fef0b325744b23c">
  <xsd:schema xmlns:xsd="http://www.w3.org/2001/XMLSchema" xmlns:xs="http://www.w3.org/2001/XMLSchema" xmlns:p="http://schemas.microsoft.com/office/2006/metadata/properties" xmlns:ns2="2f4ca05a-8a13-40a3-9b9c-33e37de64ad1" xmlns:ns3="447e428d-1ecd-45fc-bac1-2e19ddc6b21f" targetNamespace="http://schemas.microsoft.com/office/2006/metadata/properties" ma:root="true" ma:fieldsID="e23d9e1c72553a3aa55d024525a89952" ns2:_="" ns3:_="">
    <xsd:import namespace="2f4ca05a-8a13-40a3-9b9c-33e37de64ad1"/>
    <xsd:import namespace="447e428d-1ecd-45fc-bac1-2e19ddc6b2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4ca05a-8a13-40a3-9b9c-33e37de64a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9" nillable="true" ma:displayName="KeyPoints" ma:hidden="true" ma:internalName="MediaServiceKeyPoints" ma:readOnly="true">
      <xsd:simpleType>
        <xsd:restriction base="dms:Note"/>
      </xsd:simpleType>
    </xsd:element>
    <xsd:element name="MediaServiceOCR" ma:index="10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739d19e1-0593-4d94-bef1-3da08a5e7c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7e428d-1ecd-45fc-bac1-2e19ddc6b21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20" nillable="true" ma:displayName="Taxonomy Catch All Column" ma:hidden="true" ma:list="{620e1fac-76bc-4991-bf21-b58c01b830ea}" ma:internalName="TaxCatchAll" ma:showField="CatchAllData" ma:web="447e428d-1ecd-45fc-bac1-2e19ddc6b2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47e428d-1ecd-45fc-bac1-2e19ddc6b21f" xsi:nil="true"/>
    <lcf76f155ced4ddcb4097134ff3c332f xmlns="2f4ca05a-8a13-40a3-9b9c-33e37de64ad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7D029E5-BF03-42D6-BCC0-E8EF30C7E5BC}"/>
</file>

<file path=customXml/itemProps2.xml><?xml version="1.0" encoding="utf-8"?>
<ds:datastoreItem xmlns:ds="http://schemas.openxmlformats.org/officeDocument/2006/customXml" ds:itemID="{E3F2765B-B12B-4C1D-9CC9-15DF0A62CCA3}"/>
</file>

<file path=customXml/itemProps3.xml><?xml version="1.0" encoding="utf-8"?>
<ds:datastoreItem xmlns:ds="http://schemas.openxmlformats.org/officeDocument/2006/customXml" ds:itemID="{717CF2A5-7FCC-458A-BFE8-7B677A5EE640}"/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500</Words>
  <Application>Microsoft Office PowerPoint</Application>
  <PresentationFormat>Panoramiczny</PresentationFormat>
  <Paragraphs>43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Motyw pakietu Office</vt:lpstr>
      <vt:lpstr>Prezentacja programu PowerPoint</vt:lpstr>
      <vt:lpstr>Kontrola projektów dofinansowanych ze środków Norweskiego Mechanizmu Finansowego 2014-2021 i Mechanizmu Finansowego EOG 2014-2021</vt:lpstr>
      <vt:lpstr>Kontrola projektów dofinansowanych ze środków Norweskiego Mechanizmu Finansowego 2014-2021 i Mechanizmu Finansowego EOG 2014-2021</vt:lpstr>
      <vt:lpstr>Kontrola projektów dofinansowanych ze środków Norweskiego Mechanizmu Finansowego 2014-2021 i Mechanizmu Finansowego EOG 2014-2021</vt:lpstr>
      <vt:lpstr>Kontrola projektów dofinansowanych ze środków Norweskiego Mechanizmu Finansowego 2014-2021 i Mechanizmu Finansowego EOG 2014-2021</vt:lpstr>
      <vt:lpstr>Kontrola projektów dofinansowanych ze środków Norweskiego Mechanizmu Finansowego 2014-2021 i Mechanizmu Finansowego EOG 2014-2021</vt:lpstr>
      <vt:lpstr>Kontrola projektów dofinansowanych ze środków Norweskiego Mechanizmu Finansowego 2014-2021 i Mechanizmu Finansowego EOG 2014-2021</vt:lpstr>
      <vt:lpstr>Kontrola projektów dofinansowanych ze środków Norweskiego Mechanizmu Finansowego 2014-2021 i Mechanizmu Finansowego EOG 2014-2021</vt:lpstr>
    </vt:vector>
  </TitlesOfParts>
  <Company>NFOSiGW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Retke Witold</dc:creator>
  <cp:lastModifiedBy>Szafrański Paweł</cp:lastModifiedBy>
  <cp:revision>13</cp:revision>
  <dcterms:created xsi:type="dcterms:W3CDTF">2022-09-19T11:55:08Z</dcterms:created>
  <dcterms:modified xsi:type="dcterms:W3CDTF">2022-09-22T08:34:22Z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0x0101006AE943A9BA618B46AAEF70F6C4F2E2EC</vt:lpwstr>
  </property>
</Properties>
</file>