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56" r:id="rId5"/>
    <p:sldId id="259" r:id="rId6"/>
    <p:sldId id="260" r:id="rId7"/>
    <p:sldId id="261" r:id="rId8"/>
    <p:sldId id="258" r:id="rId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71505" autoAdjust="0"/>
  </p:normalViewPr>
  <p:slideViewPr>
    <p:cSldViewPr snapToGrid="0">
      <p:cViewPr varScale="1">
        <p:scale>
          <a:sx n="83" d="100"/>
          <a:sy n="83" d="100"/>
        </p:scale>
        <p:origin x="16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1EFC2A-3EE4-45CB-AC18-717FA1C8E017}" type="datetimeFigureOut">
              <a:rPr lang="pl-PL" smtClean="0"/>
              <a:t>13.03.2023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3C3A4D-4C01-4B71-934B-1D0EC732923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422626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622FAD-D320-48EC-8A3E-4165E1CCE6D9}" type="datetimeFigureOut">
              <a:rPr lang="pl-PL" smtClean="0"/>
              <a:t>13.03.2023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60DE64-C3C9-420D-8C6C-6AAC70C3259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258686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60DE64-C3C9-420D-8C6C-6AAC70C32594}" type="slidenum">
              <a:rPr lang="pl-PL" smtClean="0"/>
              <a:t>2</a:t>
            </a:fld>
            <a:endParaRPr lang="pl-PL"/>
          </a:p>
        </p:txBody>
      </p:sp>
      <p:sp>
        <p:nvSpPr>
          <p:cNvPr id="6" name="Symbol zastępczy notatek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046595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60DE64-C3C9-420D-8C6C-6AAC70C32594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08269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13.03.2023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13.03.2023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13.03.2023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13.03.2023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13.03.2023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13.03.2023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13.03.2023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13.03.2023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13.03.2023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13.03.2023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13.03.2023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13.03.2023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37535" y="1750443"/>
            <a:ext cx="8964081" cy="44012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Rozszerzenie sieci dróg płatnych SPOE KAS</a:t>
            </a:r>
          </a:p>
          <a:p>
            <a:endParaRPr lang="pl-PL" sz="2400" b="1" dirty="0">
              <a:solidFill>
                <a:schemeClr val="bg1"/>
              </a:solidFill>
              <a:cs typeface="Calibri"/>
            </a:endParaRPr>
          </a:p>
          <a:p>
            <a:endParaRPr lang="pl-PL" sz="4800" b="1" dirty="0">
              <a:solidFill>
                <a:schemeClr val="bg1"/>
              </a:solidFill>
              <a:cs typeface="Calibri"/>
            </a:endParaRPr>
          </a:p>
          <a:p>
            <a:r>
              <a:rPr lang="pl-PL" sz="2800" dirty="0">
                <a:solidFill>
                  <a:schemeClr val="bg1"/>
                </a:solidFill>
                <a:cs typeface="Calibri"/>
              </a:rPr>
              <a:t>Dyrektor Departamentu Poboru Opłat Drogowych</a:t>
            </a:r>
          </a:p>
          <a:p>
            <a:r>
              <a:rPr lang="pl-PL" sz="2800" dirty="0">
                <a:solidFill>
                  <a:schemeClr val="bg1"/>
                </a:solidFill>
                <a:cs typeface="Calibri"/>
              </a:rPr>
              <a:t>Tomasz Pawelski</a:t>
            </a:r>
          </a:p>
          <a:p>
            <a:r>
              <a:rPr lang="pl-PL" sz="2800" dirty="0">
                <a:solidFill>
                  <a:schemeClr val="bg1"/>
                </a:solidFill>
                <a:cs typeface="Calibri"/>
              </a:rPr>
              <a:t>Kierownik projektu – </a:t>
            </a:r>
            <a:r>
              <a:rPr lang="pl-PL" sz="2800">
                <a:solidFill>
                  <a:schemeClr val="bg1"/>
                </a:solidFill>
                <a:cs typeface="Calibri"/>
              </a:rPr>
              <a:t>Aldona Orłowska</a:t>
            </a:r>
            <a:endParaRPr lang="pl-PL" sz="2800" dirty="0">
              <a:solidFill>
                <a:schemeClr val="bg1"/>
              </a:solidFill>
              <a:cs typeface="Calibri"/>
            </a:endParaRPr>
          </a:p>
          <a:p>
            <a:r>
              <a:rPr lang="pl-PL" sz="2800" dirty="0">
                <a:solidFill>
                  <a:schemeClr val="bg1"/>
                </a:solidFill>
                <a:cs typeface="Calibri"/>
              </a:rPr>
              <a:t>Ministerstwo Finansów – Krajowa Administracja Skarbowa</a:t>
            </a: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634578" y="1473725"/>
            <a:ext cx="10758351" cy="47956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l-PL" b="1" dirty="0">
                <a:solidFill>
                  <a:schemeClr val="accent5">
                    <a:lumMod val="50000"/>
                  </a:schemeClr>
                </a:solidFill>
              </a:rPr>
              <a:t>	Rozszerzenie sieci dróg płatnych SPOE KAS</a:t>
            </a:r>
          </a:p>
          <a:p>
            <a:pPr marL="0" indent="0" algn="ctr">
              <a:buNone/>
            </a:pPr>
            <a:r>
              <a:rPr lang="pl-PL" b="1" dirty="0">
                <a:solidFill>
                  <a:schemeClr val="bg1"/>
                </a:solidFill>
              </a:rPr>
              <a:t>KAS</a:t>
            </a:r>
            <a:endParaRPr lang="pl-PL" b="1" dirty="0">
              <a:solidFill>
                <a:schemeClr val="bg1"/>
              </a:solidFill>
              <a:cs typeface="Calibri"/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1700" i="1" dirty="0">
                <a:solidFill>
                  <a:srgbClr val="002060"/>
                </a:solidFill>
              </a:rPr>
              <a:t>Wnioskodawca: </a:t>
            </a:r>
            <a:r>
              <a:rPr lang="pl-PL" sz="17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Minister Finansów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1700" i="1" dirty="0">
                <a:solidFill>
                  <a:srgbClr val="002060"/>
                </a:solidFill>
              </a:rPr>
              <a:t>Beneficjent: </a:t>
            </a:r>
            <a:r>
              <a:rPr lang="pl-PL" sz="17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Ministerstwo Finansów – Krajowa Administracja Skarbowa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1700" i="1" dirty="0">
                <a:solidFill>
                  <a:srgbClr val="002060"/>
                </a:solidFill>
              </a:rPr>
              <a:t>Partnerzy: </a:t>
            </a:r>
            <a:r>
              <a:rPr lang="pl-PL" sz="17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nie dotyczy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1700" i="1" dirty="0">
                <a:solidFill>
                  <a:srgbClr val="002060"/>
                </a:solidFill>
              </a:rPr>
              <a:t>Źródło finansowania: </a:t>
            </a:r>
            <a:r>
              <a:rPr lang="pl-PL" sz="17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Krajowy Fundusz Drogowy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1700" i="1" dirty="0">
                <a:solidFill>
                  <a:srgbClr val="002060"/>
                </a:solidFill>
              </a:rPr>
              <a:t>Całkowity koszt projektu: </a:t>
            </a:r>
            <a:r>
              <a:rPr lang="pl-PL" sz="17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49,51 mln zł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1700" i="1" dirty="0">
                <a:solidFill>
                  <a:srgbClr val="002060"/>
                </a:solidFill>
              </a:rPr>
              <a:t>Planowany okres realizacji projektu: </a:t>
            </a:r>
            <a:r>
              <a:rPr lang="pl-PL" sz="17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07.2022 r. do 12.2023 r.</a:t>
            </a:r>
          </a:p>
          <a:p>
            <a:pPr marL="0" indent="0">
              <a:spcBef>
                <a:spcPts val="800"/>
              </a:spcBef>
              <a:buNone/>
            </a:pPr>
            <a:endParaRPr lang="pl-PL" sz="1600" i="1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809182" y="1476736"/>
            <a:ext cx="9583059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Cel projektu:</a:t>
            </a:r>
          </a:p>
          <a:p>
            <a:r>
              <a:rPr lang="pl-PL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Przygotowanie</a:t>
            </a:r>
            <a:r>
              <a:rPr lang="pl-PL" i="1" dirty="0">
                <a:solidFill>
                  <a:srgbClr val="0070C0"/>
                </a:solidFill>
              </a:rPr>
              <a:t> </a:t>
            </a:r>
            <a:r>
              <a:rPr lang="pl-PL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KAS</a:t>
            </a:r>
            <a:r>
              <a:rPr lang="pl-PL" i="1" dirty="0">
                <a:solidFill>
                  <a:srgbClr val="0070C0"/>
                </a:solidFill>
              </a:rPr>
              <a:t> do poboru opłaty elektronicznej na nowych odcinkach dróg i </a:t>
            </a:r>
            <a:r>
              <a:rPr lang="pl-PL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osiągnięcie gotowości e-TOLL do uruchomienia produkcyjnego rozszerzenia</a:t>
            </a:r>
            <a:r>
              <a:rPr lang="pl-PL" i="1" dirty="0">
                <a:solidFill>
                  <a:srgbClr val="0070C0"/>
                </a:solidFill>
              </a:rPr>
              <a:t>. </a:t>
            </a:r>
            <a:br>
              <a:rPr lang="pl-PL" i="1" dirty="0">
                <a:solidFill>
                  <a:srgbClr val="0070C0"/>
                </a:solidFill>
              </a:rPr>
            </a:br>
            <a:r>
              <a:rPr lang="pl-PL" i="1" dirty="0">
                <a:solidFill>
                  <a:srgbClr val="0070C0"/>
                </a:solidFill>
              </a:rPr>
              <a:t>Dodatkowo celem projektu jest opracowanie procedury rozszerzania sieci dróg płatnych tak, aby kolejne rozszerzenia mogły być realizowane zgodnie z procedurą w trybie „business as </a:t>
            </a:r>
            <a:r>
              <a:rPr lang="pl-PL" i="1" dirty="0" err="1">
                <a:solidFill>
                  <a:srgbClr val="0070C0"/>
                </a:solidFill>
              </a:rPr>
              <a:t>usual</a:t>
            </a:r>
            <a:r>
              <a:rPr lang="pl-PL" i="1" dirty="0" smtClean="0">
                <a:solidFill>
                  <a:srgbClr val="0070C0"/>
                </a:solidFill>
              </a:rPr>
              <a:t>”</a:t>
            </a:r>
            <a:endParaRPr lang="pl-PL" i="1" dirty="0">
              <a:solidFill>
                <a:srgbClr val="0070C0"/>
              </a:solidFill>
            </a:endParaRPr>
          </a:p>
          <a:p>
            <a:endParaRPr lang="pl-PL" i="1" dirty="0">
              <a:solidFill>
                <a:srgbClr val="0070C0"/>
              </a:solidFill>
            </a:endParaRPr>
          </a:p>
          <a:p>
            <a:r>
              <a:rPr lang="pl-PL" i="1" dirty="0">
                <a:solidFill>
                  <a:srgbClr val="0070C0"/>
                </a:solidFill>
              </a:rPr>
              <a:t>Projekt wpisuje się w cel strategiczny: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i="1" dirty="0">
                <a:solidFill>
                  <a:srgbClr val="0070C0"/>
                </a:solidFill>
              </a:rPr>
              <a:t>„Krajowy Plan odbudowy i zwiększanie Odporności” Komponent E2. </a:t>
            </a:r>
            <a:br>
              <a:rPr lang="pl-PL" i="1" dirty="0">
                <a:solidFill>
                  <a:srgbClr val="0070C0"/>
                </a:solidFill>
              </a:rPr>
            </a:br>
            <a:r>
              <a:rPr lang="pl-PL" i="1" dirty="0">
                <a:solidFill>
                  <a:srgbClr val="0070C0"/>
                </a:solidFill>
              </a:rPr>
              <a:t>Zwiększenie dostępności transportowej, bezpieczeństwa i cyfrowych rozwiązań - przygotowanie KAS do poboru opłaty elektronicznej na nowych odcinkach dróg i osiągnięcie gotowości, które pozwoli na sprawne uruchomienie poboru opłaty, a tym samym przyczyni się do </a:t>
            </a:r>
            <a:r>
              <a:rPr lang="pl-PL" i="1" dirty="0" smtClean="0">
                <a:solidFill>
                  <a:srgbClr val="0070C0"/>
                </a:solidFill>
              </a:rPr>
              <a:t>zapewnienia wpływów </a:t>
            </a:r>
            <a:r>
              <a:rPr lang="pl-PL" i="1" dirty="0">
                <a:solidFill>
                  <a:srgbClr val="0070C0"/>
                </a:solidFill>
              </a:rPr>
              <a:t>do KFD. Opracowanie procedury rozszerzenia sieci dróg płatnych</a:t>
            </a:r>
            <a:br>
              <a:rPr lang="pl-PL" i="1" dirty="0">
                <a:solidFill>
                  <a:srgbClr val="0070C0"/>
                </a:solidFill>
              </a:rPr>
            </a:br>
            <a:endParaRPr lang="pl-PL" i="1" dirty="0">
              <a:solidFill>
                <a:srgbClr val="0070C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i="1" dirty="0">
                <a:solidFill>
                  <a:srgbClr val="0070C0"/>
                </a:solidFill>
              </a:rPr>
              <a:t>Kierunki działania i rozwoju Krajowej Administracji Skarbowej na lata 2021-2024 </a:t>
            </a:r>
            <a:br>
              <a:rPr lang="pl-PL" i="1" dirty="0">
                <a:solidFill>
                  <a:srgbClr val="0070C0"/>
                </a:solidFill>
              </a:rPr>
            </a:br>
            <a:r>
              <a:rPr lang="pl-PL" i="1" dirty="0">
                <a:solidFill>
                  <a:srgbClr val="0070C0"/>
                </a:solidFill>
              </a:rPr>
              <a:t>Cel 1.1 Wzrost skuteczności i efektywności poboru należności podatkowych i niepodatkowych</a:t>
            </a:r>
            <a:endParaRPr lang="pl-PL" i="1" dirty="0"/>
          </a:p>
        </p:txBody>
      </p:sp>
      <p:sp>
        <p:nvSpPr>
          <p:cNvPr id="2" name="Prostokąt 1"/>
          <p:cNvSpPr/>
          <p:nvPr/>
        </p:nvSpPr>
        <p:spPr>
          <a:xfrm>
            <a:off x="995819" y="3701441"/>
            <a:ext cx="885590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0028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az 8">
            <a:extLst>
              <a:ext uri="{FF2B5EF4-FFF2-40B4-BE49-F238E27FC236}">
                <a16:creationId xmlns="" xmlns:a16="http://schemas.microsoft.com/office/drawing/2014/main" id="{311AA7B3-606A-2049-A029-E2AB284C003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696" y="1477147"/>
            <a:ext cx="10224304" cy="5149107"/>
          </a:xfrm>
          <a:prstGeom prst="rect">
            <a:avLst/>
          </a:prstGeom>
        </p:spPr>
      </p:pic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pole tekstowe 5">
            <a:extLst>
              <a:ext uri="{FF2B5EF4-FFF2-40B4-BE49-F238E27FC236}">
                <a16:creationId xmlns="" xmlns:a16="http://schemas.microsoft.com/office/drawing/2014/main" id="{8CB42A1A-EE91-B242-6E98-F5F9DF94D8B4}"/>
              </a:ext>
            </a:extLst>
          </p:cNvPr>
          <p:cNvSpPr txBox="1"/>
          <p:nvPr/>
        </p:nvSpPr>
        <p:spPr>
          <a:xfrm>
            <a:off x="215014" y="1391712"/>
            <a:ext cx="330369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</a:p>
          <a:p>
            <a:r>
              <a:rPr lang="pl-PL" sz="2400" dirty="0">
                <a:solidFill>
                  <a:schemeClr val="accent1">
                    <a:lumMod val="50000"/>
                  </a:schemeClr>
                </a:solidFill>
              </a:rPr>
              <a:t>widok kooperacji </a:t>
            </a:r>
          </a:p>
          <a:p>
            <a:r>
              <a:rPr lang="pl-PL" sz="2400" dirty="0">
                <a:solidFill>
                  <a:schemeClr val="accent1">
                    <a:lumMod val="50000"/>
                  </a:schemeClr>
                </a:solidFill>
              </a:rPr>
              <a:t>aplikacji </a:t>
            </a:r>
          </a:p>
        </p:txBody>
      </p:sp>
    </p:spTree>
    <p:extLst>
      <p:ext uri="{BB962C8B-B14F-4D97-AF65-F5344CB8AC3E}">
        <p14:creationId xmlns:p14="http://schemas.microsoft.com/office/powerpoint/2010/main" val="964299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0D2A428066ADA48B2128E08D49E6E42" ma:contentTypeVersion="1" ma:contentTypeDescription="Utwórz nowy dokument." ma:contentTypeScope="" ma:versionID="ce0c249169c829af3eabc28c46913909">
  <xsd:schema xmlns:xsd="http://www.w3.org/2001/XMLSchema" xmlns:xs="http://www.w3.org/2001/XMLSchema" xmlns:p="http://schemas.microsoft.com/office/2006/metadata/properties" xmlns:ns2="b9a841c0-deae-483d-a662-98b0fdb921ab" xmlns:ns3="a2aa7c4c-1601-4ff4-8989-49c40a4a3f92" targetNamespace="http://schemas.microsoft.com/office/2006/metadata/properties" ma:root="true" ma:fieldsID="c33510817ae43d68724680bf1a8f5714" ns2:_="" ns3:_="">
    <xsd:import namespace="b9a841c0-deae-483d-a662-98b0fdb921ab"/>
    <xsd:import namespace="a2aa7c4c-1601-4ff4-8989-49c40a4a3f9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a841c0-deae-483d-a662-98b0fdb921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aa7c4c-1601-4ff4-8989-49c40a4a3f9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23245D6-EBFD-4F85-8656-C8C83A4966E4}"/>
</file>

<file path=customXml/itemProps2.xml><?xml version="1.0" encoding="utf-8"?>
<ds:datastoreItem xmlns:ds="http://schemas.openxmlformats.org/officeDocument/2006/customXml" ds:itemID="{96E28105-763F-4193-B043-C170AA0A0327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5df3a10b-8748-402e-bef4-aee373db4dbb"/>
    <ds:schemaRef ds:uri="http://schemas.openxmlformats.org/package/2006/metadata/core-properties"/>
    <ds:schemaRef ds:uri="9affde3b-50dd-4e74-9e2c-6b9654ae514a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325</TotalTime>
  <Words>55</Words>
  <Application>Microsoft Office PowerPoint</Application>
  <PresentationFormat>Panoramiczny</PresentationFormat>
  <Paragraphs>42</Paragraphs>
  <Slides>5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Gałązka Anna</cp:lastModifiedBy>
  <cp:revision>29</cp:revision>
  <dcterms:created xsi:type="dcterms:W3CDTF">2017-01-27T12:50:17Z</dcterms:created>
  <dcterms:modified xsi:type="dcterms:W3CDTF">2023-03-13T09:12:05Z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0x01010030D2A428066ADA48B2128E08D49E6E42</vt:lpwstr>
  </property>
  <property fmtid="{D5CDD505-2E9C-101B-9397-08002B2CF9AE}" pid="3" name="MFCATEGORY">
    <vt:lpwstr>InformacjePrzeznaczoneWylacznieDoUzytkuWewnetrznego</vt:lpwstr>
  </property>
  <property fmtid="{D5CDD505-2E9C-101B-9397-08002B2CF9AE}" pid="4" name="MFClassifiedBy">
    <vt:lpwstr>MF\HKCE;Tarasewicz Agnieszka 3</vt:lpwstr>
  </property>
  <property fmtid="{D5CDD505-2E9C-101B-9397-08002B2CF9AE}" pid="5" name="MFClassificationDate">
    <vt:lpwstr>2023-03-08T12:01:41.8791031+01:00</vt:lpwstr>
  </property>
  <property fmtid="{D5CDD505-2E9C-101B-9397-08002B2CF9AE}" pid="6" name="MFClassifiedBySID">
    <vt:lpwstr>MF\S-1-5-21-1525952054-1005573771-2909822258-460141</vt:lpwstr>
  </property>
  <property fmtid="{D5CDD505-2E9C-101B-9397-08002B2CF9AE}" pid="7" name="MFGRNItemId">
    <vt:lpwstr>GRN-773f7a9e-948d-4abb-9d73-477e0ed9db3d</vt:lpwstr>
  </property>
  <property fmtid="{D5CDD505-2E9C-101B-9397-08002B2CF9AE}" pid="8" name="MFHash">
    <vt:lpwstr>4v5kLfVzMBsIgZDt7D/lkXhFbmUROhmBh+chyreBQC4=</vt:lpwstr>
  </property>
  <property fmtid="{D5CDD505-2E9C-101B-9397-08002B2CF9AE}" pid="9" name="DLPManualFileClassification">
    <vt:lpwstr>{5fdfc941-3fcf-4a5b-87be-4848800d39d0}</vt:lpwstr>
  </property>
  <property fmtid="{D5CDD505-2E9C-101B-9397-08002B2CF9AE}" pid="10" name="MFRefresh">
    <vt:lpwstr>False</vt:lpwstr>
  </property>
</Properties>
</file>