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65" r:id="rId3"/>
    <p:sldId id="266" r:id="rId4"/>
    <p:sldId id="268" r:id="rId5"/>
    <p:sldId id="269" r:id="rId6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5B9AB8-CA3A-5E38-A004-EE9AFED31FAE}" name="Wójcik-Tarnowska Joanna" initials="WTJ" userId="S::joanna.wojcik-tarnowska@mrit.gov.pl::2abb8a65-5fbd-44e7-8b76-3e83b8dc294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1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ABB"/>
    <a:srgbClr val="186D29"/>
    <a:srgbClr val="628FC6"/>
    <a:srgbClr val="F05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4"/>
    <p:restoredTop sz="96405"/>
  </p:normalViewPr>
  <p:slideViewPr>
    <p:cSldViewPr snapToGrid="0">
      <p:cViewPr varScale="1">
        <p:scale>
          <a:sx n="43" d="100"/>
          <a:sy n="43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894"/>
            <a:ext cx="24382410" cy="137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BACE69D-C549-967E-2A8C-78925F6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" y="0"/>
            <a:ext cx="24382408" cy="137151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1A1FECD-4BA5-4AC3-E200-32053035F66A}"/>
              </a:ext>
            </a:extLst>
          </p:cNvPr>
          <p:cNvSpPr txBox="1"/>
          <p:nvPr userDrawn="1"/>
        </p:nvSpPr>
        <p:spPr>
          <a:xfrm>
            <a:off x="719352" y="425287"/>
            <a:ext cx="133885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PONAD 3 MLN ZŁ DLA GMINY DRZEWICA NA BUDOWNICTWO SOCJALNE</a:t>
            </a:r>
          </a:p>
        </p:txBody>
      </p:sp>
    </p:spTree>
    <p:extLst>
      <p:ext uri="{BB962C8B-B14F-4D97-AF65-F5344CB8AC3E}">
        <p14:creationId xmlns:p14="http://schemas.microsoft.com/office/powerpoint/2010/main" val="335984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BACE69D-C549-967E-2A8C-78925F6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" y="895"/>
            <a:ext cx="24382408" cy="1371510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0B38580-54C6-A38D-1B88-1FACC51D674A}"/>
              </a:ext>
            </a:extLst>
          </p:cNvPr>
          <p:cNvSpPr txBox="1"/>
          <p:nvPr userDrawn="1"/>
        </p:nvSpPr>
        <p:spPr>
          <a:xfrm>
            <a:off x="719352" y="425287"/>
            <a:ext cx="133885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PONAD 3 MLN ZŁ DLA GMINY DRZEWICA NA BUDOWNICTWO SOCJALNE</a:t>
            </a:r>
          </a:p>
        </p:txBody>
      </p:sp>
    </p:spTree>
    <p:extLst>
      <p:ext uri="{BB962C8B-B14F-4D97-AF65-F5344CB8AC3E}">
        <p14:creationId xmlns:p14="http://schemas.microsoft.com/office/powerpoint/2010/main" val="292782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7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2609742" y="2122239"/>
            <a:ext cx="18372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pl-PL" sz="9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Ponad 3 mln zł</a:t>
            </a:r>
          </a:p>
          <a:p>
            <a:pPr>
              <a:lnSpc>
                <a:spcPts val="10500"/>
              </a:lnSpc>
            </a:pPr>
            <a:r>
              <a:rPr lang="pl-PL" sz="9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dla gminy Drzewica</a:t>
            </a:r>
          </a:p>
          <a:p>
            <a:pPr>
              <a:lnSpc>
                <a:spcPts val="10500"/>
              </a:lnSpc>
            </a:pPr>
            <a:r>
              <a:rPr lang="pl-PL" sz="9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 budownictwo socjalne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B337D9F-3EAA-8A54-55C0-8152B0C87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170" y="2337721"/>
            <a:ext cx="317500" cy="901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FE448F-15FD-4048-9591-CD96F0442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4932" y="8231648"/>
            <a:ext cx="454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ECE70AB-0E53-C45E-2DD8-F4581803144F}"/>
              </a:ext>
            </a:extLst>
          </p:cNvPr>
          <p:cNvSpPr txBox="1"/>
          <p:nvPr/>
        </p:nvSpPr>
        <p:spPr>
          <a:xfrm>
            <a:off x="1335211" y="1690127"/>
            <a:ext cx="183721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0"/>
              </a:lnSpc>
            </a:pPr>
            <a:r>
              <a:rPr lang="pl-PL" sz="79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Główne założenia rządowego programu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4AF8C7F-A552-F432-FE3B-E446E18BA96A}"/>
              </a:ext>
            </a:extLst>
          </p:cNvPr>
          <p:cNvSpPr txBox="1"/>
          <p:nvPr/>
        </p:nvSpPr>
        <p:spPr>
          <a:xfrm>
            <a:off x="1835955" y="8539648"/>
            <a:ext cx="4459859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  <a:spcAft>
                <a:spcPts val="900"/>
              </a:spcAft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bezzwrotna dopłata – nawet</a:t>
            </a:r>
          </a:p>
          <a:p>
            <a:pPr algn="ctr">
              <a:lnSpc>
                <a:spcPts val="5400"/>
              </a:lnSpc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 </a:t>
            </a: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80%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72A28B0-94E4-BF34-7A9F-5127198E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8" y="1948249"/>
            <a:ext cx="254000" cy="7112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B2BC67C-BAEF-2B34-F04B-8A3C1B44D3DC}"/>
              </a:ext>
            </a:extLst>
          </p:cNvPr>
          <p:cNvSpPr txBox="1"/>
          <p:nvPr/>
        </p:nvSpPr>
        <p:spPr>
          <a:xfrm>
            <a:off x="7170206" y="8539648"/>
            <a:ext cx="5180097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  <a:spcAft>
                <a:spcPts val="900"/>
              </a:spcAft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możliwość zwiększenia wsparcia w trakcie realizacji inwestycji</a:t>
            </a:r>
          </a:p>
          <a:p>
            <a:pPr algn="ctr">
              <a:lnSpc>
                <a:spcPts val="5400"/>
              </a:lnSpc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nawet o </a:t>
            </a: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20%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4A19D7D-B4B3-F53A-E17B-22BE3D35B4AE}"/>
              </a:ext>
            </a:extLst>
          </p:cNvPr>
          <p:cNvSpPr txBox="1"/>
          <p:nvPr/>
        </p:nvSpPr>
        <p:spPr>
          <a:xfrm>
            <a:off x="13224695" y="8539648"/>
            <a:ext cx="44686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  <a:spcAft>
                <a:spcPts val="900"/>
              </a:spcAft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pieniądze</a:t>
            </a:r>
            <a:b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z dotacji przed rozpoczęciem budowy</a:t>
            </a:r>
            <a:endParaRPr lang="pl-PL" sz="54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ABA9A69-204E-E72D-D454-86953A4E62D0}"/>
              </a:ext>
            </a:extLst>
          </p:cNvPr>
          <p:cNvSpPr txBox="1"/>
          <p:nvPr/>
        </p:nvSpPr>
        <p:spPr>
          <a:xfrm>
            <a:off x="18799479" y="9047437"/>
            <a:ext cx="4660918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  <a:spcAft>
                <a:spcPts val="900"/>
              </a:spcAft>
            </a:pPr>
            <a:r>
              <a:rPr lang="pl-PL" sz="9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1,65</a:t>
            </a: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mld zł</a:t>
            </a:r>
          </a:p>
          <a:p>
            <a:pPr algn="ctr">
              <a:lnSpc>
                <a:spcPts val="5400"/>
              </a:lnSpc>
              <a:spcAft>
                <a:spcPts val="900"/>
              </a:spcAft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budżet na 2023 r.</a:t>
            </a:r>
            <a:endParaRPr lang="pl-PL" sz="54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F80C1087-69B4-8275-6E73-DD59A3B11882}"/>
              </a:ext>
            </a:extLst>
          </p:cNvPr>
          <p:cNvGrpSpPr/>
          <p:nvPr/>
        </p:nvGrpSpPr>
        <p:grpSpPr>
          <a:xfrm>
            <a:off x="1652884" y="4104685"/>
            <a:ext cx="4826000" cy="4646907"/>
            <a:chOff x="1652884" y="4104685"/>
            <a:chExt cx="4826000" cy="4646907"/>
          </a:xfrm>
        </p:grpSpPr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AB5818FA-0984-3471-85C7-F3913B25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A24F9EB2-8264-1262-4F5D-223EEA67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F879D17-8A9D-C90D-EE2E-AA4146E06155}"/>
              </a:ext>
            </a:extLst>
          </p:cNvPr>
          <p:cNvGrpSpPr/>
          <p:nvPr/>
        </p:nvGrpSpPr>
        <p:grpSpPr>
          <a:xfrm>
            <a:off x="7343939" y="4104685"/>
            <a:ext cx="4826000" cy="4646907"/>
            <a:chOff x="1652884" y="4104685"/>
            <a:chExt cx="4826000" cy="4646907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C282915E-CF34-0B86-1670-92375C4EF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09FFC1BC-2D65-F8FD-222F-C15AF6E7E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FB63F3BC-A980-BE1B-F0B6-0326054F2436}"/>
              </a:ext>
            </a:extLst>
          </p:cNvPr>
          <p:cNvGrpSpPr/>
          <p:nvPr/>
        </p:nvGrpSpPr>
        <p:grpSpPr>
          <a:xfrm>
            <a:off x="13032358" y="4104685"/>
            <a:ext cx="4826000" cy="4646907"/>
            <a:chOff x="1652884" y="4104685"/>
            <a:chExt cx="4826000" cy="4646907"/>
          </a:xfrm>
        </p:grpSpPr>
        <p:pic>
          <p:nvPicPr>
            <p:cNvPr id="30" name="Obraz 29">
              <a:extLst>
                <a:ext uri="{FF2B5EF4-FFF2-40B4-BE49-F238E27FC236}">
                  <a16:creationId xmlns:a16="http://schemas.microsoft.com/office/drawing/2014/main" id="{5D21F35F-4427-5201-D194-9A3F3026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DAEDA8DF-69C7-1057-51DB-11B1F895A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B723A919-6005-E52F-3BF8-8F946B5F8709}"/>
              </a:ext>
            </a:extLst>
          </p:cNvPr>
          <p:cNvGrpSpPr/>
          <p:nvPr/>
        </p:nvGrpSpPr>
        <p:grpSpPr>
          <a:xfrm>
            <a:off x="18731409" y="4104685"/>
            <a:ext cx="4826000" cy="4646907"/>
            <a:chOff x="1652884" y="4104685"/>
            <a:chExt cx="4826000" cy="4646907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3E77A783-DD62-B9FF-8D34-187BB1DF7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2A07A0D0-54CD-75EE-498B-18CE6B1B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pic>
        <p:nvPicPr>
          <p:cNvPr id="35" name="Obraz 34">
            <a:extLst>
              <a:ext uri="{FF2B5EF4-FFF2-40B4-BE49-F238E27FC236}">
                <a16:creationId xmlns:a16="http://schemas.microsoft.com/office/drawing/2014/main" id="{B02BFE97-0E82-303B-8F26-2AFC80682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078" y="5141334"/>
            <a:ext cx="2743200" cy="2743200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A944D57-575C-9206-C6AB-B2612F106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339" y="5153209"/>
            <a:ext cx="2743200" cy="27432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F90FA891-B498-E2DA-EFC0-345CB8BBB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3758" y="5141334"/>
            <a:ext cx="2743200" cy="27432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332375B5-4E4E-A7A7-13EF-8831A69A6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8338" y="514133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A4AF8C7F-A552-F432-FE3B-E446E18BA96A}"/>
              </a:ext>
            </a:extLst>
          </p:cNvPr>
          <p:cNvSpPr txBox="1"/>
          <p:nvPr/>
        </p:nvSpPr>
        <p:spPr>
          <a:xfrm>
            <a:off x="1835955" y="7625575"/>
            <a:ext cx="445985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  <a:spcAft>
                <a:spcPts val="900"/>
              </a:spcAft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nowy budynek przy ul. Fabrycznej 12</a:t>
            </a:r>
            <a:endParaRPr lang="pl-PL" sz="54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B2BC67C-BAEF-2B34-F04B-8A3C1B44D3DC}"/>
              </a:ext>
            </a:extLst>
          </p:cNvPr>
          <p:cNvSpPr txBox="1"/>
          <p:nvPr/>
        </p:nvSpPr>
        <p:spPr>
          <a:xfrm>
            <a:off x="7165573" y="8126718"/>
            <a:ext cx="518009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pl-PL" sz="9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16</a:t>
            </a: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mieszkań</a:t>
            </a:r>
          </a:p>
          <a:p>
            <a:pPr algn="ctr">
              <a:lnSpc>
                <a:spcPts val="5400"/>
              </a:lnSpc>
            </a:pP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 </a:t>
            </a:r>
            <a:r>
              <a:rPr lang="pl-PL" sz="45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pow. 29 </a:t>
            </a: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lub 40 m2</a:t>
            </a:r>
            <a:endParaRPr lang="pl-PL" sz="54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F80C1087-69B4-8275-6E73-DD59A3B11882}"/>
              </a:ext>
            </a:extLst>
          </p:cNvPr>
          <p:cNvGrpSpPr/>
          <p:nvPr/>
        </p:nvGrpSpPr>
        <p:grpSpPr>
          <a:xfrm>
            <a:off x="1652884" y="3190287"/>
            <a:ext cx="4826000" cy="4646907"/>
            <a:chOff x="1652884" y="4104685"/>
            <a:chExt cx="4826000" cy="4646907"/>
          </a:xfrm>
        </p:grpSpPr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AB5818FA-0984-3471-85C7-F3913B25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A24F9EB2-8264-1262-4F5D-223EEA67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F879D17-8A9D-C90D-EE2E-AA4146E06155}"/>
              </a:ext>
            </a:extLst>
          </p:cNvPr>
          <p:cNvGrpSpPr/>
          <p:nvPr/>
        </p:nvGrpSpPr>
        <p:grpSpPr>
          <a:xfrm>
            <a:off x="7342621" y="3190287"/>
            <a:ext cx="4826000" cy="4646907"/>
            <a:chOff x="1652884" y="4104685"/>
            <a:chExt cx="4826000" cy="4646907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C282915E-CF34-0B86-1670-92375C4EF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09FFC1BC-2D65-F8FD-222F-C15AF6E7E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FB63F3BC-A980-BE1B-F0B6-0326054F2436}"/>
              </a:ext>
            </a:extLst>
          </p:cNvPr>
          <p:cNvGrpSpPr/>
          <p:nvPr/>
        </p:nvGrpSpPr>
        <p:grpSpPr>
          <a:xfrm>
            <a:off x="13032357" y="3190287"/>
            <a:ext cx="4826000" cy="4646907"/>
            <a:chOff x="1652884" y="4104685"/>
            <a:chExt cx="4826000" cy="4646907"/>
          </a:xfrm>
        </p:grpSpPr>
        <p:pic>
          <p:nvPicPr>
            <p:cNvPr id="30" name="Obraz 29">
              <a:extLst>
                <a:ext uri="{FF2B5EF4-FFF2-40B4-BE49-F238E27FC236}">
                  <a16:creationId xmlns:a16="http://schemas.microsoft.com/office/drawing/2014/main" id="{5D21F35F-4427-5201-D194-9A3F3026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DAEDA8DF-69C7-1057-51DB-11B1F895A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B723A919-6005-E52F-3BF8-8F946B5F8709}"/>
              </a:ext>
            </a:extLst>
          </p:cNvPr>
          <p:cNvGrpSpPr/>
          <p:nvPr/>
        </p:nvGrpSpPr>
        <p:grpSpPr>
          <a:xfrm>
            <a:off x="18722093" y="3190287"/>
            <a:ext cx="4826000" cy="4646907"/>
            <a:chOff x="1652884" y="4104685"/>
            <a:chExt cx="4826000" cy="4646907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3E77A783-DD62-B9FF-8D34-187BB1DF7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1835955" y="4319292"/>
              <a:ext cx="4584700" cy="4432300"/>
            </a:xfrm>
            <a:prstGeom prst="rect">
              <a:avLst/>
            </a:prstGeom>
          </p:spPr>
        </p:pic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2A07A0D0-54CD-75EE-498B-18CE6B1B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1652884" y="4104685"/>
              <a:ext cx="4826000" cy="4114800"/>
            </a:xfrm>
            <a:prstGeom prst="rect">
              <a:avLst/>
            </a:prstGeom>
          </p:spPr>
        </p:pic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E00131C0-EDC9-97BE-407A-1D2468DCC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284" y="4114800"/>
            <a:ext cx="2743200" cy="27432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486D871-036E-8302-5F15-BA0488C6E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668" y="4237796"/>
            <a:ext cx="2743200" cy="27432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13E7527-44DB-2CA2-7E06-D3240DB41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3758" y="4243620"/>
            <a:ext cx="2743200" cy="27432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98F9DAEA-373C-2F60-BDA2-DEA50C1F8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2809" y="4114800"/>
            <a:ext cx="2743200" cy="274320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B3ED82F-BC24-ED2E-8DA8-1702BC220DED}"/>
              </a:ext>
            </a:extLst>
          </p:cNvPr>
          <p:cNvSpPr txBox="1"/>
          <p:nvPr/>
        </p:nvSpPr>
        <p:spPr>
          <a:xfrm>
            <a:off x="12855309" y="8137989"/>
            <a:ext cx="5180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ponad </a:t>
            </a:r>
            <a:r>
              <a:rPr lang="pl-PL" sz="9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 </a:t>
            </a: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(80 proc. wartości) – bezzwrotna dotacja od państwa</a:t>
            </a:r>
            <a:endParaRPr lang="pl-PL" sz="54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996EB37-321E-C469-79F7-E4A07C0F61D2}"/>
              </a:ext>
            </a:extLst>
          </p:cNvPr>
          <p:cNvSpPr txBox="1"/>
          <p:nvPr/>
        </p:nvSpPr>
        <p:spPr>
          <a:xfrm>
            <a:off x="18545045" y="8127060"/>
            <a:ext cx="518009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pl-PL" sz="90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3,71</a:t>
            </a:r>
            <a:r>
              <a:rPr lang="pl-PL" sz="54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</a:t>
            </a:r>
            <a:r>
              <a:rPr lang="pl-PL" sz="5400" b="1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zł </a:t>
            </a:r>
            <a:r>
              <a:rPr lang="pl-PL" sz="45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całkowity </a:t>
            </a:r>
            <a:r>
              <a:rPr lang="pl-PL" sz="4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koszt inwestycji)</a:t>
            </a:r>
            <a:endParaRPr lang="pl-PL" sz="54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7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8CEEC9-4B34-B216-1103-AD4A9A4D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39" y="1818726"/>
            <a:ext cx="21958300" cy="1144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5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2609742" y="2122239"/>
            <a:ext cx="18372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pl-PL" sz="9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Ponad 3 mln zł</a:t>
            </a:r>
          </a:p>
          <a:p>
            <a:pPr>
              <a:lnSpc>
                <a:spcPts val="10500"/>
              </a:lnSpc>
            </a:pPr>
            <a:r>
              <a:rPr lang="pl-PL" sz="9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dla gminy Drzewica</a:t>
            </a:r>
          </a:p>
          <a:p>
            <a:pPr>
              <a:lnSpc>
                <a:spcPts val="10500"/>
              </a:lnSpc>
            </a:pPr>
            <a:r>
              <a:rPr lang="pl-PL" sz="9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 budownictwo socjalne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B337D9F-3EAA-8A54-55C0-8152B0C87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170" y="2337721"/>
            <a:ext cx="317500" cy="901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FE448F-15FD-4048-9591-CD96F0442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4932" y="8231648"/>
            <a:ext cx="454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84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96</Words>
  <Application>Microsoft Office PowerPoint</Application>
  <PresentationFormat>Niestandardowy</PresentationFormat>
  <Paragraphs>19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1" baseType="lpstr">
      <vt:lpstr>Arial</vt:lpstr>
      <vt:lpstr>Calibri</vt:lpstr>
      <vt:lpstr>Lato</vt:lpstr>
      <vt:lpstr>Lato Black</vt:lpstr>
      <vt:lpstr>Lato Medium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Burchard Piotr</cp:lastModifiedBy>
  <cp:revision>164</cp:revision>
  <dcterms:created xsi:type="dcterms:W3CDTF">2022-12-05T20:50:01Z</dcterms:created>
  <dcterms:modified xsi:type="dcterms:W3CDTF">2023-03-15T13:06:49Z</dcterms:modified>
</cp:coreProperties>
</file>