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4"/>
  </p:notesMasterIdLst>
  <p:sldIdLst>
    <p:sldId id="256" r:id="rId2"/>
    <p:sldId id="265" r:id="rId3"/>
    <p:sldId id="278" r:id="rId4"/>
    <p:sldId id="277" r:id="rId5"/>
    <p:sldId id="275" r:id="rId6"/>
    <p:sldId id="276" r:id="rId7"/>
    <p:sldId id="267" r:id="rId8"/>
    <p:sldId id="268" r:id="rId9"/>
    <p:sldId id="271" r:id="rId10"/>
    <p:sldId id="272" r:id="rId11"/>
    <p:sldId id="273" r:id="rId12"/>
    <p:sldId id="274" r:id="rId13"/>
  </p:sldIdLst>
  <p:sldSz cx="10691813" cy="75596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 userDrawn="1">
          <p15:clr>
            <a:srgbClr val="A4A3A4"/>
          </p15:clr>
        </p15:guide>
        <p15:guide id="2" pos="3368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alenik Agnieszka" initials="PA" lastIdx="1" clrIdx="0">
    <p:extLst>
      <p:ext uri="{19B8F6BF-5375-455C-9EA6-DF929625EA0E}">
        <p15:presenceInfo xmlns:p15="http://schemas.microsoft.com/office/powerpoint/2012/main" userId="S::Agnieszka.Palenik@mfipr.gov.pl::6a0c958d-6557-4bbd-8aa6-03360055b1e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00A15C55-8517-42AA-B614-E9B94910E393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Styl pośredni 2 — Ak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6" autoAdjust="0"/>
    <p:restoredTop sz="94660"/>
  </p:normalViewPr>
  <p:slideViewPr>
    <p:cSldViewPr showGuides="1">
      <p:cViewPr varScale="1">
        <p:scale>
          <a:sx n="97" d="100"/>
          <a:sy n="97" d="100"/>
        </p:scale>
        <p:origin x="594" y="90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czds.local\pliki\pulpit\e.ropka\Desktop\SPOTKANIA\Konf%20UZP%20MS%20Cyber%202025\Kopia%20pliku%20Zam&#243;wienia%20centralne%20na%20oprogramowania%20(Cyberbezpiecze&#324;stwo)%20-2020-2025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czds.local\pliki\pulpit\e.ropka\Desktop\SPOTKANIA\Konf%20UZP%20MS%20Cyber%202025\Kopia%20pliku%20Zam&#243;wienia%20centralne%20na%20oprogramowania%20(Cyberbezpiecze&#324;stwo)%20-2020-2025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v>Wartość umowy</c:v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Arkusz1!$C$2:$C$9</c:f>
              <c:strCache>
                <c:ptCount val="8"/>
                <c:pt idx="0">
                  <c:v>EDR</c:v>
                </c:pt>
                <c:pt idx="1">
                  <c:v>PAM</c:v>
                </c:pt>
                <c:pt idx="2">
                  <c:v>UEM</c:v>
                </c:pt>
                <c:pt idx="3">
                  <c:v>DNS</c:v>
                </c:pt>
                <c:pt idx="4">
                  <c:v>DNS</c:v>
                </c:pt>
                <c:pt idx="5">
                  <c:v>TI</c:v>
                </c:pt>
                <c:pt idx="6">
                  <c:v>XDR</c:v>
                </c:pt>
                <c:pt idx="7">
                  <c:v>Wsparcie FUDOSecurity</c:v>
                </c:pt>
              </c:strCache>
            </c:strRef>
          </c:cat>
          <c:val>
            <c:numRef>
              <c:f>Arkusz1!$D$2:$D$9</c:f>
              <c:numCache>
                <c:formatCode>#\ ##0.00\ "zł"</c:formatCode>
                <c:ptCount val="8"/>
                <c:pt idx="0">
                  <c:v>7437789.1399999997</c:v>
                </c:pt>
                <c:pt idx="1">
                  <c:v>4607211</c:v>
                </c:pt>
                <c:pt idx="2">
                  <c:v>12491400</c:v>
                </c:pt>
                <c:pt idx="3">
                  <c:v>11393379.300000001</c:v>
                </c:pt>
                <c:pt idx="4">
                  <c:v>14760000</c:v>
                </c:pt>
                <c:pt idx="5">
                  <c:v>14686063.470000001</c:v>
                </c:pt>
                <c:pt idx="6">
                  <c:v>26998587.329999998</c:v>
                </c:pt>
                <c:pt idx="7">
                  <c:v>4297754.17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EF0-4234-9080-D4877616E61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67"/>
        <c:overlap val="-43"/>
        <c:axId val="1333641440"/>
        <c:axId val="1333638560"/>
      </c:barChart>
      <c:catAx>
        <c:axId val="133364144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none" spc="0" normalizeH="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333638560"/>
        <c:crosses val="autoZero"/>
        <c:auto val="1"/>
        <c:lblAlgn val="ctr"/>
        <c:lblOffset val="100"/>
        <c:noMultiLvlLbl val="0"/>
      </c:catAx>
      <c:valAx>
        <c:axId val="13336385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\ ##0.00\ &quot;zł&quot;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33364144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800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</c:dTable>
      <c:spPr>
        <a:pattFill prst="ltDnDiag">
          <a:fgClr>
            <a:schemeClr val="dk1">
              <a:lumMod val="15000"/>
              <a:lumOff val="85000"/>
            </a:schemeClr>
          </a:fgClr>
          <a:bgClr>
            <a:schemeClr val="lt1"/>
          </a:bgClr>
        </a:pattFill>
        <a:ln>
          <a:noFill/>
        </a:ln>
        <a:effectLst/>
      </c:spPr>
    </c:plotArea>
    <c:plotVisOnly val="1"/>
    <c:dispBlanksAs val="gap"/>
    <c:showDLblsOverMax val="0"/>
  </c:chart>
  <c:spPr>
    <a:solidFill>
      <a:schemeClr val="lt1"/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v>Wartość umowy</c:v>
          </c:tx>
          <c:spPr>
            <a:pattFill prst="ltUpDiag">
              <a:fgClr>
                <a:schemeClr val="accent1"/>
              </a:fgClr>
              <a:bgClr>
                <a:schemeClr val="lt1"/>
              </a:bgClr>
            </a:pattFill>
            <a:ln>
              <a:noFill/>
            </a:ln>
            <a:effectLst/>
          </c:spPr>
          <c:invertIfNegative val="0"/>
          <c:cat>
            <c:strRef>
              <c:f>Arkusz1!$C$15:$C$21</c:f>
              <c:strCache>
                <c:ptCount val="7"/>
                <c:pt idx="0">
                  <c:v>SIEM/SOAR</c:v>
                </c:pt>
                <c:pt idx="1">
                  <c:v>SIEM/SOAR</c:v>
                </c:pt>
                <c:pt idx="2">
                  <c:v>ManageEngine</c:v>
                </c:pt>
                <c:pt idx="3">
                  <c:v>DSS</c:v>
                </c:pt>
                <c:pt idx="4">
                  <c:v>MFA + klucze</c:v>
                </c:pt>
                <c:pt idx="5">
                  <c:v>S&amp;C</c:v>
                </c:pt>
                <c:pt idx="6">
                  <c:v>ManageEngine</c:v>
                </c:pt>
              </c:strCache>
            </c:strRef>
          </c:cat>
          <c:val>
            <c:numRef>
              <c:f>Arkusz1!$D$15:$D$21</c:f>
              <c:numCache>
                <c:formatCode>#\ ##0.00\ "zł"</c:formatCode>
                <c:ptCount val="7"/>
                <c:pt idx="0">
                  <c:v>16839930</c:v>
                </c:pt>
                <c:pt idx="1">
                  <c:v>40263169.32</c:v>
                </c:pt>
                <c:pt idx="2">
                  <c:v>36836983.439999998</c:v>
                </c:pt>
                <c:pt idx="3">
                  <c:v>8655756</c:v>
                </c:pt>
                <c:pt idx="4">
                  <c:v>47952000</c:v>
                </c:pt>
                <c:pt idx="5">
                  <c:v>8739888</c:v>
                </c:pt>
                <c:pt idx="6">
                  <c:v>57631380.109999999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1EF-4AB3-9F14-4994C38F121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69"/>
        <c:overlap val="-20"/>
        <c:axId val="1562225296"/>
        <c:axId val="26622656"/>
      </c:barChart>
      <c:catAx>
        <c:axId val="156222529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lt1">
                  <a:alpha val="2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3175" cap="flat" cmpd="sng" algn="ctr">
            <a:solidFill>
              <a:schemeClr val="accent1">
                <a:lumMod val="60000"/>
                <a:lumOff val="4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cap="all" spc="150" normalizeH="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26622656"/>
        <c:crosses val="autoZero"/>
        <c:auto val="1"/>
        <c:lblAlgn val="ctr"/>
        <c:lblOffset val="100"/>
        <c:noMultiLvlLbl val="0"/>
      </c:catAx>
      <c:valAx>
        <c:axId val="26622656"/>
        <c:scaling>
          <c:orientation val="minMax"/>
        </c:scaling>
        <c:delete val="0"/>
        <c:axPos val="l"/>
        <c:numFmt formatCode="#\ ##0.00\ &quot;zł&quot;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56222529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>
            <a:solidFill>
              <a:schemeClr val="accent1">
                <a:lumMod val="60000"/>
                <a:lumOff val="40000"/>
              </a:schemeClr>
            </a:solidFill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accent1"/>
    </a:solidFill>
    <a:ln w="9525" cap="flat" cmpd="sng" algn="ctr">
      <a:solidFill>
        <a:schemeClr val="accent1"/>
      </a:solidFill>
      <a:round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8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8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plotArea>
  <cs:plotArea3D>
    <cs:lnRef idx="0"/>
    <cs:fillRef idx="0"/>
    <cs:effectRef idx="0"/>
    <cs:fontRef idx="minor">
      <a:schemeClr val="dk1"/>
    </cs:fontRef>
    <cs:spPr>
      <a:solidFill>
        <a:schemeClr val="lt1"/>
      </a:solidFill>
    </cs:spPr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1600" b="1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4">
  <cs:axisTitle>
    <cs:lnRef idx="0"/>
    <cs:fillRef idx="0"/>
    <cs:effectRef idx="0"/>
    <cs:fontRef idx="minor">
      <a:schemeClr val="lt1"/>
    </cs:fontRef>
    <cs:defRPr sz="900" b="1" kern="1200"/>
  </cs:axisTitle>
  <cs:categoryAxis>
    <cs:lnRef idx="0">
      <cs:styleClr val="0"/>
    </cs:lnRef>
    <cs:fillRef idx="0"/>
    <cs:effectRef idx="0"/>
    <cs:fontRef idx="minor">
      <a:schemeClr val="lt1"/>
    </cs:fontRef>
    <cs:spPr>
      <a:ln w="3175" cap="flat" cmpd="sng" algn="ctr">
        <a:solidFill>
          <a:schemeClr val="phClr">
            <a:lumMod val="60000"/>
            <a:lumOff val="40000"/>
          </a:schemeClr>
        </a:solidFill>
        <a:round/>
      </a:ln>
    </cs:spPr>
    <cs:defRPr sz="800" kern="1200" cap="all" spc="150" normalizeH="0" baseline="0"/>
  </cs:categoryAxis>
  <cs:chartArea>
    <cs:lnRef idx="0">
      <cs:styleClr val="0"/>
    </cs:lnRef>
    <cs:fillRef idx="0">
      <cs:styleClr val="0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  <cs:defRPr sz="1000" kern="1200"/>
  </cs:chartArea>
  <cs:dataLabel>
    <cs:lnRef idx="0"/>
    <cs:fillRef idx="0">
      <cs:styleClr val="auto"/>
    </cs:fillRef>
    <cs:effectRef idx="0"/>
    <cs:fontRef idx="minor">
      <a:schemeClr val="lt1"/>
    </cs:fontRef>
    <cs:spPr>
      <a:solidFill>
        <a:schemeClr val="phClr">
          <a:alpha val="70000"/>
        </a:schemeClr>
      </a:solidFill>
    </cs:spPr>
    <cs:defRPr sz="900" kern="120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pattFill prst="ltUpDiag">
        <a:fgClr>
          <a:schemeClr val="phClr"/>
        </a:fgClr>
        <a:bgClr>
          <a:schemeClr val="lt1"/>
        </a:bgClr>
      </a:patt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ltUpDiag">
        <a:fgClr>
          <a:schemeClr val="phClr"/>
        </a:fgClr>
        <a:bgClr>
          <a:schemeClr val="lt1"/>
        </a:bgClr>
      </a:pattFill>
    </cs:spPr>
  </cs:dataPoint3D>
  <cs:dataPointLine>
    <cs:lnRef idx="0">
      <cs:styleClr val="auto"/>
    </cs:lnRef>
    <cs:fillRef idx="0"/>
    <cs:effectRef idx="0">
      <cs:styleClr val="auto"/>
    </cs:effectRef>
    <cs:fontRef idx="minor">
      <a:schemeClr val="dk1"/>
    </cs:fontRef>
    <cs:spPr>
      <a:ln w="34925" cap="rnd">
        <a:solidFill>
          <a:schemeClr val="lt1"/>
        </a:solidFill>
        <a:round/>
      </a:ln>
      <a:effectLst>
        <a:outerShdw dist="25400" dir="2700000" algn="tl" rotWithShape="0">
          <a:schemeClr val="phClr"/>
        </a:outerShdw>
      </a:effectLst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22225">
        <a:solidFill>
          <a:schemeClr val="lt1"/>
        </a:solidFill>
        <a:round/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>
      <cs:styleClr val="0"/>
    </cs:lnRef>
    <cs:fillRef idx="0"/>
    <cs:effectRef idx="0"/>
    <cs:fontRef idx="minor">
      <a:schemeClr val="lt1"/>
    </cs:fontRef>
    <cs:spPr>
      <a:ln w="9525">
        <a:solidFill>
          <a:schemeClr val="phClr">
            <a:lumMod val="60000"/>
            <a:lumOff val="40000"/>
          </a:schemeClr>
        </a:solidFill>
      </a:ln>
    </cs:spPr>
    <cs:defRPr sz="900" kern="1200"/>
  </cs:dataTable>
  <cs:downBar>
    <cs:lnRef idx="0">
      <cs:styleClr val="0"/>
    </cs:lnRef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downBar>
  <cs:drop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prstDash val="dash"/>
      </a:ln>
    </cs:spPr>
  </cs:dropLine>
  <cs:errorBar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round/>
      </a:ln>
      <a:effectLst>
        <a:glow rad="25400">
          <a:schemeClr val="lt1"/>
        </a:glow>
      </a:effectLst>
    </cs:spPr>
  </cs:errorBar>
  <cs:floor>
    <cs:lnRef idx="0"/>
    <cs:fillRef idx="0"/>
    <cs:effectRef idx="0"/>
    <cs:fontRef idx="minor">
      <a:schemeClr val="dk1"/>
    </cs:fontRef>
  </cs:floor>
  <cs:gridlineMajor>
    <cs:lnRef idx="0">
      <cs:styleClr val="0"/>
    </cs:lnRef>
    <cs:fillRef idx="0"/>
    <cs:effectRef idx="0"/>
    <cs:fontRef idx="minor">
      <a:schemeClr val="dk1"/>
    </cs:fontRef>
    <cs:spPr>
      <a:ln w="9525" cap="flat" cmpd="sng" algn="ctr">
        <a:solidFill>
          <a:schemeClr val="lt1">
            <a:alpha val="25000"/>
          </a:schemeClr>
        </a:solidFill>
        <a:round/>
      </a:ln>
    </cs:spPr>
  </cs:gridlineMajor>
  <cs:gridlineMinor>
    <cs:lnRef idx="0">
      <cs:styleClr val="0"/>
    </cs:lnRef>
    <cs:fillRef idx="0"/>
    <cs:effectRef idx="0"/>
    <cs:fontRef idx="minor">
      <a:schemeClr val="dk1"/>
    </cs:fontRef>
    <cs:spPr>
      <a:ln>
        <a:solidFill>
          <a:schemeClr val="lt1">
            <a:alpha val="10000"/>
          </a:schemeClr>
        </a:solidFill>
      </a:ln>
    </cs:spPr>
  </cs:gridlineMinor>
  <cs:hiLo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prstDash val="dash"/>
      </a:ln>
    </cs:spPr>
  </cs:hiLoLine>
  <cs:leader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</a:ln>
    </cs:spPr>
  </cs:leaderLine>
  <cs:legend>
    <cs:lnRef idx="0"/>
    <cs:fillRef idx="0"/>
    <cs:effectRef idx="0"/>
    <cs:fontRef idx="minor">
      <a:schemeClr val="lt1"/>
    </cs:fontRef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>
      <cs:styleClr val="0"/>
    </cs:lnRef>
    <cs:fillRef idx="0"/>
    <cs:effectRef idx="0"/>
    <cs:fontRef idx="minor">
      <a:schemeClr val="lt1"/>
    </cs:fontRef>
    <cs:spPr>
      <a:ln w="3175" cap="flat" cmpd="sng" algn="ctr">
        <a:solidFill>
          <a:schemeClr val="phClr">
            <a:lumMod val="60000"/>
            <a:lumOff val="40000"/>
          </a:schemeClr>
        </a:solidFill>
        <a:round/>
      </a:ln>
    </cs:spPr>
    <cs:defRPr sz="900" kern="1200"/>
  </cs:seriesAxis>
  <cs:series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  <a:tint val="5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lt1"/>
    </cs:fontRef>
    <cs:defRPr sz="1500" b="1" kern="1200" cap="all" spc="100" normalizeH="0" baseline="0"/>
  </cs:title>
  <cs:trendline>
    <cs:lnRef idx="0"/>
    <cs:fillRef idx="0"/>
    <cs:effectRef idx="0"/>
    <cs:fontRef idx="minor">
      <a:schemeClr val="dk1"/>
    </cs:fontRef>
    <cs:spPr>
      <a:ln w="28575" cap="rnd">
        <a:solidFill>
          <a:schemeClr val="lt1">
            <a:alpha val="50000"/>
          </a:schemeClr>
        </a:solidFill>
        <a:round/>
      </a:ln>
    </cs:spPr>
  </cs:trendline>
  <cs:trendlineLabel>
    <cs:lnRef idx="0"/>
    <cs:fillRef idx="0"/>
    <cs:effectRef idx="0"/>
    <cs:fontRef idx="minor">
      <a:schemeClr val="lt1"/>
    </cs:fontRef>
    <cs:defRPr sz="900" kern="1200"/>
  </cs:trendlineLabel>
  <cs:upBar>
    <cs:lnRef idx="0">
      <cs:styleClr val="0"/>
    </cs:lnRef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upBar>
  <cs:valueAxis>
    <cs:lnRef idx="0"/>
    <cs:fillRef idx="0"/>
    <cs:effectRef idx="0"/>
    <cs:fontRef idx="minor">
      <a:schemeClr val="lt1"/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654EF17-C003-463B-BA27-0AE052136E46}" type="doc">
      <dgm:prSet loTypeId="urn:microsoft.com/office/officeart/2005/8/layout/process1" loCatId="process" qsTypeId="urn:microsoft.com/office/officeart/2005/8/quickstyle/simple1" qsCatId="simple" csTypeId="urn:microsoft.com/office/officeart/2005/8/colors/accent1_1" csCatId="accent1" phldr="1"/>
      <dgm:spPr/>
    </dgm:pt>
    <dgm:pt modelId="{664422D1-63AF-4F6F-9CC1-7F9B8403EA14}">
      <dgm:prSet phldrT="[Tekst]" custT="1"/>
      <dgm:spPr/>
      <dgm:t>
        <a:bodyPr anchor="t"/>
        <a:lstStyle/>
        <a:p>
          <a:r>
            <a:rPr lang="pl-PL" sz="3200" dirty="0">
              <a:solidFill>
                <a:schemeClr val="tx2">
                  <a:lumMod val="75000"/>
                </a:schemeClr>
              </a:solidFill>
            </a:rPr>
            <a:t>MS</a:t>
          </a:r>
        </a:p>
      </dgm:t>
    </dgm:pt>
    <dgm:pt modelId="{82031763-B786-4ABE-9844-6D3A8B0C4BD4}" type="parTrans" cxnId="{150991C8-14FE-4887-B375-3A97FA19C39D}">
      <dgm:prSet/>
      <dgm:spPr/>
      <dgm:t>
        <a:bodyPr/>
        <a:lstStyle/>
        <a:p>
          <a:endParaRPr lang="pl-PL"/>
        </a:p>
      </dgm:t>
    </dgm:pt>
    <dgm:pt modelId="{9B74C003-512A-4683-86FB-056B7A7DDE55}" type="sibTrans" cxnId="{150991C8-14FE-4887-B375-3A97FA19C39D}">
      <dgm:prSet/>
      <dgm:spPr/>
      <dgm:t>
        <a:bodyPr/>
        <a:lstStyle/>
        <a:p>
          <a:endParaRPr lang="pl-PL"/>
        </a:p>
      </dgm:t>
    </dgm:pt>
    <dgm:pt modelId="{FF35775D-C0BE-45D1-A1E7-23EB6FA684DF}">
      <dgm:prSet phldrT="[Tekst]" custT="1"/>
      <dgm:spPr/>
      <dgm:t>
        <a:bodyPr anchor="t"/>
        <a:lstStyle/>
        <a:p>
          <a:r>
            <a:rPr lang="pl-PL" sz="3200" dirty="0">
              <a:solidFill>
                <a:schemeClr val="tx2">
                  <a:lumMod val="75000"/>
                </a:schemeClr>
              </a:solidFill>
            </a:rPr>
            <a:t>SA KRK</a:t>
          </a:r>
        </a:p>
      </dgm:t>
    </dgm:pt>
    <dgm:pt modelId="{EE014826-B172-4328-AE04-ACFDFBF71440}" type="parTrans" cxnId="{BF36040D-6E99-4237-9A4C-A93B477371DD}">
      <dgm:prSet/>
      <dgm:spPr/>
      <dgm:t>
        <a:bodyPr/>
        <a:lstStyle/>
        <a:p>
          <a:endParaRPr lang="pl-PL"/>
        </a:p>
      </dgm:t>
    </dgm:pt>
    <dgm:pt modelId="{8D7DF85C-A287-467E-8E00-296ED4BFEFB9}" type="sibTrans" cxnId="{BF36040D-6E99-4237-9A4C-A93B477371DD}">
      <dgm:prSet/>
      <dgm:spPr/>
      <dgm:t>
        <a:bodyPr/>
        <a:lstStyle/>
        <a:p>
          <a:endParaRPr lang="pl-PL"/>
        </a:p>
      </dgm:t>
    </dgm:pt>
    <dgm:pt modelId="{44EB18B3-0C93-481A-802D-E6C829040115}">
      <dgm:prSet phldrT="[Tekst]" custT="1"/>
      <dgm:spPr/>
      <dgm:t>
        <a:bodyPr anchor="t"/>
        <a:lstStyle/>
        <a:p>
          <a:r>
            <a:rPr lang="pl-PL" sz="3200" dirty="0" err="1">
              <a:solidFill>
                <a:schemeClr val="tx2">
                  <a:lumMod val="75000"/>
                </a:schemeClr>
              </a:solidFill>
            </a:rPr>
            <a:t>CZdS</a:t>
          </a:r>
          <a:r>
            <a:rPr lang="pl-PL" sz="3200" dirty="0">
              <a:solidFill>
                <a:schemeClr val="tx2">
                  <a:lumMod val="75000"/>
                </a:schemeClr>
              </a:solidFill>
            </a:rPr>
            <a:t> IGB</a:t>
          </a:r>
        </a:p>
      </dgm:t>
    </dgm:pt>
    <dgm:pt modelId="{3743FF97-9FE3-494D-A9D9-C675F0739F2B}" type="parTrans" cxnId="{3F635580-629D-446B-92D2-B34C430E3066}">
      <dgm:prSet/>
      <dgm:spPr/>
      <dgm:t>
        <a:bodyPr/>
        <a:lstStyle/>
        <a:p>
          <a:endParaRPr lang="pl-PL"/>
        </a:p>
      </dgm:t>
    </dgm:pt>
    <dgm:pt modelId="{7187441F-666F-4B2E-86C3-BFE7387812D3}" type="sibTrans" cxnId="{3F635580-629D-446B-92D2-B34C430E3066}">
      <dgm:prSet/>
      <dgm:spPr/>
      <dgm:t>
        <a:bodyPr/>
        <a:lstStyle/>
        <a:p>
          <a:endParaRPr lang="pl-PL"/>
        </a:p>
      </dgm:t>
    </dgm:pt>
    <dgm:pt modelId="{571D09F8-4D20-4941-9F3F-6A0500E3E8E5}" type="pres">
      <dgm:prSet presAssocID="{E654EF17-C003-463B-BA27-0AE052136E46}" presName="Name0" presStyleCnt="0">
        <dgm:presLayoutVars>
          <dgm:dir/>
          <dgm:resizeHandles val="exact"/>
        </dgm:presLayoutVars>
      </dgm:prSet>
      <dgm:spPr/>
    </dgm:pt>
    <dgm:pt modelId="{4BC669E3-BC35-4977-A6B9-784C04135F78}" type="pres">
      <dgm:prSet presAssocID="{664422D1-63AF-4F6F-9CC1-7F9B8403EA14}" presName="node" presStyleLbl="node1" presStyleIdx="0" presStyleCnt="3" custScaleY="163487">
        <dgm:presLayoutVars>
          <dgm:bulletEnabled val="1"/>
        </dgm:presLayoutVars>
      </dgm:prSet>
      <dgm:spPr/>
    </dgm:pt>
    <dgm:pt modelId="{822EEC5F-FBB5-4406-90CE-1404BB680578}" type="pres">
      <dgm:prSet presAssocID="{9B74C003-512A-4683-86FB-056B7A7DDE55}" presName="sibTrans" presStyleLbl="sibTrans2D1" presStyleIdx="0" presStyleCnt="2"/>
      <dgm:spPr/>
    </dgm:pt>
    <dgm:pt modelId="{446B42C6-A321-4835-B2BE-7EBF55F38625}" type="pres">
      <dgm:prSet presAssocID="{9B74C003-512A-4683-86FB-056B7A7DDE55}" presName="connectorText" presStyleLbl="sibTrans2D1" presStyleIdx="0" presStyleCnt="2"/>
      <dgm:spPr/>
    </dgm:pt>
    <dgm:pt modelId="{1BF5393E-1F7C-4053-8C21-381F78FD32DA}" type="pres">
      <dgm:prSet presAssocID="{FF35775D-C0BE-45D1-A1E7-23EB6FA684DF}" presName="node" presStyleLbl="node1" presStyleIdx="1" presStyleCnt="3" custScaleY="167690">
        <dgm:presLayoutVars>
          <dgm:bulletEnabled val="1"/>
        </dgm:presLayoutVars>
      </dgm:prSet>
      <dgm:spPr/>
    </dgm:pt>
    <dgm:pt modelId="{BF96A737-452D-4BBC-AE81-178B184222CF}" type="pres">
      <dgm:prSet presAssocID="{8D7DF85C-A287-467E-8E00-296ED4BFEFB9}" presName="sibTrans" presStyleLbl="sibTrans2D1" presStyleIdx="1" presStyleCnt="2"/>
      <dgm:spPr/>
    </dgm:pt>
    <dgm:pt modelId="{012F8C1C-A0F7-47A0-A176-02054375E763}" type="pres">
      <dgm:prSet presAssocID="{8D7DF85C-A287-467E-8E00-296ED4BFEFB9}" presName="connectorText" presStyleLbl="sibTrans2D1" presStyleIdx="1" presStyleCnt="2"/>
      <dgm:spPr/>
    </dgm:pt>
    <dgm:pt modelId="{621BD75D-E9F4-45B8-8B7F-48F5EAD7E3AA}" type="pres">
      <dgm:prSet presAssocID="{44EB18B3-0C93-481A-802D-E6C829040115}" presName="node" presStyleLbl="node1" presStyleIdx="2" presStyleCnt="3" custScaleY="167690">
        <dgm:presLayoutVars>
          <dgm:bulletEnabled val="1"/>
        </dgm:presLayoutVars>
      </dgm:prSet>
      <dgm:spPr/>
    </dgm:pt>
  </dgm:ptLst>
  <dgm:cxnLst>
    <dgm:cxn modelId="{BF36040D-6E99-4237-9A4C-A93B477371DD}" srcId="{E654EF17-C003-463B-BA27-0AE052136E46}" destId="{FF35775D-C0BE-45D1-A1E7-23EB6FA684DF}" srcOrd="1" destOrd="0" parTransId="{EE014826-B172-4328-AE04-ACFDFBF71440}" sibTransId="{8D7DF85C-A287-467E-8E00-296ED4BFEFB9}"/>
    <dgm:cxn modelId="{1E565440-9D42-4127-84DB-F22A267D69C7}" type="presOf" srcId="{FF35775D-C0BE-45D1-A1E7-23EB6FA684DF}" destId="{1BF5393E-1F7C-4053-8C21-381F78FD32DA}" srcOrd="0" destOrd="0" presId="urn:microsoft.com/office/officeart/2005/8/layout/process1"/>
    <dgm:cxn modelId="{43A90444-99F9-4A32-A14D-3C0F5D959A31}" type="presOf" srcId="{8D7DF85C-A287-467E-8E00-296ED4BFEFB9}" destId="{BF96A737-452D-4BBC-AE81-178B184222CF}" srcOrd="0" destOrd="0" presId="urn:microsoft.com/office/officeart/2005/8/layout/process1"/>
    <dgm:cxn modelId="{6EF5FB68-8C85-4245-841E-45F9B097FAE1}" type="presOf" srcId="{8D7DF85C-A287-467E-8E00-296ED4BFEFB9}" destId="{012F8C1C-A0F7-47A0-A176-02054375E763}" srcOrd="1" destOrd="0" presId="urn:microsoft.com/office/officeart/2005/8/layout/process1"/>
    <dgm:cxn modelId="{7C543A49-9057-49B7-B792-E1187592135D}" type="presOf" srcId="{9B74C003-512A-4683-86FB-056B7A7DDE55}" destId="{822EEC5F-FBB5-4406-90CE-1404BB680578}" srcOrd="0" destOrd="0" presId="urn:microsoft.com/office/officeart/2005/8/layout/process1"/>
    <dgm:cxn modelId="{3F635580-629D-446B-92D2-B34C430E3066}" srcId="{E654EF17-C003-463B-BA27-0AE052136E46}" destId="{44EB18B3-0C93-481A-802D-E6C829040115}" srcOrd="2" destOrd="0" parTransId="{3743FF97-9FE3-494D-A9D9-C675F0739F2B}" sibTransId="{7187441F-666F-4B2E-86C3-BFE7387812D3}"/>
    <dgm:cxn modelId="{47F6528A-3671-4E17-AE30-8A7E1096630F}" type="presOf" srcId="{E654EF17-C003-463B-BA27-0AE052136E46}" destId="{571D09F8-4D20-4941-9F3F-6A0500E3E8E5}" srcOrd="0" destOrd="0" presId="urn:microsoft.com/office/officeart/2005/8/layout/process1"/>
    <dgm:cxn modelId="{8A2B0BBF-C8FD-428F-9779-CC8B0E103AEA}" type="presOf" srcId="{9B74C003-512A-4683-86FB-056B7A7DDE55}" destId="{446B42C6-A321-4835-B2BE-7EBF55F38625}" srcOrd="1" destOrd="0" presId="urn:microsoft.com/office/officeart/2005/8/layout/process1"/>
    <dgm:cxn modelId="{93DD96C1-16ED-4B37-B746-170414FED8AC}" type="presOf" srcId="{44EB18B3-0C93-481A-802D-E6C829040115}" destId="{621BD75D-E9F4-45B8-8B7F-48F5EAD7E3AA}" srcOrd="0" destOrd="0" presId="urn:microsoft.com/office/officeart/2005/8/layout/process1"/>
    <dgm:cxn modelId="{150991C8-14FE-4887-B375-3A97FA19C39D}" srcId="{E654EF17-C003-463B-BA27-0AE052136E46}" destId="{664422D1-63AF-4F6F-9CC1-7F9B8403EA14}" srcOrd="0" destOrd="0" parTransId="{82031763-B786-4ABE-9844-6D3A8B0C4BD4}" sibTransId="{9B74C003-512A-4683-86FB-056B7A7DDE55}"/>
    <dgm:cxn modelId="{098108CD-B737-490F-A113-33E81BB0FB93}" type="presOf" srcId="{664422D1-63AF-4F6F-9CC1-7F9B8403EA14}" destId="{4BC669E3-BC35-4977-A6B9-784C04135F78}" srcOrd="0" destOrd="0" presId="urn:microsoft.com/office/officeart/2005/8/layout/process1"/>
    <dgm:cxn modelId="{E978C9CE-EAD2-472D-B8E3-B741BFF9D0F4}" type="presParOf" srcId="{571D09F8-4D20-4941-9F3F-6A0500E3E8E5}" destId="{4BC669E3-BC35-4977-A6B9-784C04135F78}" srcOrd="0" destOrd="0" presId="urn:microsoft.com/office/officeart/2005/8/layout/process1"/>
    <dgm:cxn modelId="{EAF8DEC7-2B1C-49CA-ABDC-594F9E3D7804}" type="presParOf" srcId="{571D09F8-4D20-4941-9F3F-6A0500E3E8E5}" destId="{822EEC5F-FBB5-4406-90CE-1404BB680578}" srcOrd="1" destOrd="0" presId="urn:microsoft.com/office/officeart/2005/8/layout/process1"/>
    <dgm:cxn modelId="{BBD10304-BFD8-4390-880A-AE5510E0D247}" type="presParOf" srcId="{822EEC5F-FBB5-4406-90CE-1404BB680578}" destId="{446B42C6-A321-4835-B2BE-7EBF55F38625}" srcOrd="0" destOrd="0" presId="urn:microsoft.com/office/officeart/2005/8/layout/process1"/>
    <dgm:cxn modelId="{FB8EF1D8-057E-4354-84FD-0A8C7275F46C}" type="presParOf" srcId="{571D09F8-4D20-4941-9F3F-6A0500E3E8E5}" destId="{1BF5393E-1F7C-4053-8C21-381F78FD32DA}" srcOrd="2" destOrd="0" presId="urn:microsoft.com/office/officeart/2005/8/layout/process1"/>
    <dgm:cxn modelId="{BDF7F035-E1E8-4ACB-854B-5CFD2586F0A9}" type="presParOf" srcId="{571D09F8-4D20-4941-9F3F-6A0500E3E8E5}" destId="{BF96A737-452D-4BBC-AE81-178B184222CF}" srcOrd="3" destOrd="0" presId="urn:microsoft.com/office/officeart/2005/8/layout/process1"/>
    <dgm:cxn modelId="{BDB34734-6EC3-4664-AB72-4B780569C4E6}" type="presParOf" srcId="{BF96A737-452D-4BBC-AE81-178B184222CF}" destId="{012F8C1C-A0F7-47A0-A176-02054375E763}" srcOrd="0" destOrd="0" presId="urn:microsoft.com/office/officeart/2005/8/layout/process1"/>
    <dgm:cxn modelId="{36BC279B-0777-46BE-AF3E-33DC96305E94}" type="presParOf" srcId="{571D09F8-4D20-4941-9F3F-6A0500E3E8E5}" destId="{621BD75D-E9F4-45B8-8B7F-48F5EAD7E3AA}" srcOrd="4" destOrd="0" presId="urn:microsoft.com/office/officeart/2005/8/layout/process1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C669E3-BC35-4977-A6B9-784C04135F78}">
      <dsp:nvSpPr>
        <dsp:cNvPr id="0" name=""/>
        <dsp:cNvSpPr/>
      </dsp:nvSpPr>
      <dsp:spPr>
        <a:xfrm>
          <a:off x="7590" y="1316936"/>
          <a:ext cx="2268747" cy="222546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200" kern="1200" dirty="0">
              <a:solidFill>
                <a:schemeClr val="tx2">
                  <a:lumMod val="75000"/>
                </a:schemeClr>
              </a:solidFill>
            </a:rPr>
            <a:t>MS</a:t>
          </a:r>
        </a:p>
      </dsp:txBody>
      <dsp:txXfrm>
        <a:off x="72772" y="1382118"/>
        <a:ext cx="2138383" cy="2095100"/>
      </dsp:txXfrm>
    </dsp:sp>
    <dsp:sp modelId="{822EEC5F-FBB5-4406-90CE-1404BB680578}">
      <dsp:nvSpPr>
        <dsp:cNvPr id="0" name=""/>
        <dsp:cNvSpPr/>
      </dsp:nvSpPr>
      <dsp:spPr>
        <a:xfrm>
          <a:off x="2503212" y="2148344"/>
          <a:ext cx="480974" cy="56264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2400" kern="1200"/>
        </a:p>
      </dsp:txBody>
      <dsp:txXfrm>
        <a:off x="2503212" y="2260874"/>
        <a:ext cx="336682" cy="337589"/>
      </dsp:txXfrm>
    </dsp:sp>
    <dsp:sp modelId="{1BF5393E-1F7C-4053-8C21-381F78FD32DA}">
      <dsp:nvSpPr>
        <dsp:cNvPr id="0" name=""/>
        <dsp:cNvSpPr/>
      </dsp:nvSpPr>
      <dsp:spPr>
        <a:xfrm>
          <a:off x="3183836" y="1288330"/>
          <a:ext cx="2268747" cy="228267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200" kern="1200" dirty="0">
              <a:solidFill>
                <a:schemeClr val="tx2">
                  <a:lumMod val="75000"/>
                </a:schemeClr>
              </a:solidFill>
            </a:rPr>
            <a:t>SA KRK</a:t>
          </a:r>
        </a:p>
      </dsp:txBody>
      <dsp:txXfrm>
        <a:off x="3250285" y="1354779"/>
        <a:ext cx="2135849" cy="2149779"/>
      </dsp:txXfrm>
    </dsp:sp>
    <dsp:sp modelId="{BF96A737-452D-4BBC-AE81-178B184222CF}">
      <dsp:nvSpPr>
        <dsp:cNvPr id="0" name=""/>
        <dsp:cNvSpPr/>
      </dsp:nvSpPr>
      <dsp:spPr>
        <a:xfrm>
          <a:off x="5679458" y="2148344"/>
          <a:ext cx="480974" cy="56264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2400" kern="1200"/>
        </a:p>
      </dsp:txBody>
      <dsp:txXfrm>
        <a:off x="5679458" y="2260874"/>
        <a:ext cx="336682" cy="337589"/>
      </dsp:txXfrm>
    </dsp:sp>
    <dsp:sp modelId="{621BD75D-E9F4-45B8-8B7F-48F5EAD7E3AA}">
      <dsp:nvSpPr>
        <dsp:cNvPr id="0" name=""/>
        <dsp:cNvSpPr/>
      </dsp:nvSpPr>
      <dsp:spPr>
        <a:xfrm>
          <a:off x="6360083" y="1288330"/>
          <a:ext cx="2268747" cy="228267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200" kern="1200" dirty="0" err="1">
              <a:solidFill>
                <a:schemeClr val="tx2">
                  <a:lumMod val="75000"/>
                </a:schemeClr>
              </a:solidFill>
            </a:rPr>
            <a:t>CZdS</a:t>
          </a:r>
          <a:r>
            <a:rPr lang="pl-PL" sz="3200" kern="1200" dirty="0">
              <a:solidFill>
                <a:schemeClr val="tx2">
                  <a:lumMod val="75000"/>
                </a:schemeClr>
              </a:solidFill>
            </a:rPr>
            <a:t> IGB</a:t>
          </a:r>
        </a:p>
      </dsp:txBody>
      <dsp:txXfrm>
        <a:off x="6426532" y="1354779"/>
        <a:ext cx="2135849" cy="214977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EEFF2B-0721-7148-92D1-1650B5B78E9F}" type="datetimeFigureOut">
              <a:rPr lang="pl-PL" smtClean="0"/>
              <a:t>02.04.2025</a:t>
            </a:fld>
            <a:endParaRPr lang="pl-PL" dirty="0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246188" y="1143000"/>
            <a:ext cx="43656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 dirty="0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02B4DB-5212-AD42-B2C1-BD19AC94D45E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1927739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17" Type="http://schemas.openxmlformats.org/officeDocument/2006/relationships/image" Target="../media/image22.png"/><Relationship Id="rId2" Type="http://schemas.openxmlformats.org/officeDocument/2006/relationships/image" Target="../media/image4.png"/><Relationship Id="rId16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A63EBD56-4A88-4F5C-BEAF-A33740721C44}"/>
              </a:ext>
            </a:extLst>
          </p:cNvPr>
          <p:cNvSpPr/>
          <p:nvPr userDrawn="1"/>
        </p:nvSpPr>
        <p:spPr>
          <a:xfrm>
            <a:off x="1026613" y="1973818"/>
            <a:ext cx="8639675" cy="4326381"/>
          </a:xfrm>
          <a:prstGeom prst="rect">
            <a:avLst/>
          </a:prstGeom>
          <a:solidFill>
            <a:srgbClr val="A6D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48CDFE25-4437-7188-EA7B-7D9DAD502275}"/>
              </a:ext>
            </a:extLst>
          </p:cNvPr>
          <p:cNvSpPr/>
          <p:nvPr userDrawn="1"/>
        </p:nvSpPr>
        <p:spPr>
          <a:xfrm>
            <a:off x="1" y="0"/>
            <a:ext cx="4986337" cy="26939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13" name="Obraz 12" descr="Obraz zawierający tekst&#10;&#10;Opis wygenerowany automatycznie">
            <a:extLst>
              <a:ext uri="{FF2B5EF4-FFF2-40B4-BE49-F238E27FC236}">
                <a16:creationId xmlns:a16="http://schemas.microsoft.com/office/drawing/2014/main" id="{49D1ECBE-9DB2-9B2A-CE8F-84EF95EA48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760" y="1973818"/>
            <a:ext cx="3959225" cy="720090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2B41AD81-079D-B212-C8B7-9A9D3BEE517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632" y="540402"/>
            <a:ext cx="1080000" cy="1080000"/>
          </a:xfrm>
          <a:prstGeom prst="rect">
            <a:avLst/>
          </a:prstGeom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id="{0A433181-6EED-44B3-4822-4AF9E6BA906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5788" y="540402"/>
            <a:ext cx="1080000" cy="1080000"/>
          </a:xfrm>
          <a:prstGeom prst="rect">
            <a:avLst/>
          </a:prstGeom>
        </p:spPr>
      </p:pic>
      <p:pic>
        <p:nvPicPr>
          <p:cNvPr id="16" name="Obraz 15">
            <a:extLst>
              <a:ext uri="{FF2B5EF4-FFF2-40B4-BE49-F238E27FC236}">
                <a16:creationId xmlns:a16="http://schemas.microsoft.com/office/drawing/2014/main" id="{276322E5-6025-7EA2-67FB-9F57E921005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3944" y="540402"/>
            <a:ext cx="1080000" cy="1080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85877" y="3059113"/>
            <a:ext cx="7920115" cy="1107677"/>
          </a:xfrm>
        </p:spPr>
        <p:txBody>
          <a:bodyPr anchor="t" anchorCtr="0">
            <a:normAutofit/>
          </a:bodyPr>
          <a:lstStyle>
            <a:lvl1pPr algn="l">
              <a:lnSpc>
                <a:spcPts val="4000"/>
              </a:lnSpc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85888" y="4861794"/>
            <a:ext cx="7920037" cy="1080000"/>
          </a:xfrm>
        </p:spPr>
        <p:txBody>
          <a:bodyPr>
            <a:normAutofit/>
          </a:bodyPr>
          <a:lstStyle>
            <a:lvl1pPr marL="0" indent="0" algn="l">
              <a:lnSpc>
                <a:spcPts val="3500"/>
              </a:lnSpc>
              <a:buNone/>
              <a:defRPr sz="2800" b="1">
                <a:solidFill>
                  <a:schemeClr val="tx2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65356" y="540402"/>
            <a:ext cx="1799844" cy="349114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D2A3D249-6366-4532-95C2-9DDC07D17B44}" type="datetime1">
              <a:rPr lang="pl-PL" smtClean="0"/>
              <a:t>02.04.2025</a:t>
            </a:fld>
            <a:endParaRPr lang="pl-PL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500FFCFA-D3A4-40A4-E76C-99575547246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00" y="6371047"/>
            <a:ext cx="1621258" cy="949192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DC91A070-16DB-C0E1-0B7B-93924541A6E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2000" y="6371047"/>
            <a:ext cx="2633371" cy="949192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AB280FEF-799B-B9CA-10D2-815DA71DA238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2743" y="6370378"/>
            <a:ext cx="2239772" cy="950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7672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3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419" userDrawn="1">
          <p15:clr>
            <a:srgbClr val="FBAE40"/>
          </p15:clr>
        </p15:guide>
        <p15:guide id="24" pos="646" userDrawn="1">
          <p15:clr>
            <a:srgbClr val="FBAE40"/>
          </p15:clr>
        </p15:guide>
        <p15:guide id="25" pos="873" userDrawn="1">
          <p15:clr>
            <a:srgbClr val="FBAE40"/>
          </p15:clr>
        </p15:guide>
        <p15:guide id="26" pos="1100" userDrawn="1">
          <p15:clr>
            <a:srgbClr val="FBAE40"/>
          </p15:clr>
        </p15:guide>
        <p15:guide id="27" pos="1327" userDrawn="1">
          <p15:clr>
            <a:srgbClr val="FBAE40"/>
          </p15:clr>
        </p15:guide>
        <p15:guide id="28" pos="1553" userDrawn="1">
          <p15:clr>
            <a:srgbClr val="FBAE40"/>
          </p15:clr>
        </p15:guide>
        <p15:guide id="29" pos="1780" userDrawn="1">
          <p15:clr>
            <a:srgbClr val="FBAE40"/>
          </p15:clr>
        </p15:guide>
        <p15:guide id="30" pos="2007" userDrawn="1">
          <p15:clr>
            <a:srgbClr val="FBAE40"/>
          </p15:clr>
        </p15:guide>
        <p15:guide id="31" pos="2234" userDrawn="1">
          <p15:clr>
            <a:srgbClr val="FBAE40"/>
          </p15:clr>
        </p15:guide>
        <p15:guide id="32" pos="2460" userDrawn="1">
          <p15:clr>
            <a:srgbClr val="FBAE40"/>
          </p15:clr>
        </p15:guide>
        <p15:guide id="33" pos="2687" userDrawn="1">
          <p15:clr>
            <a:srgbClr val="FBAE40"/>
          </p15:clr>
        </p15:guide>
        <p15:guide id="34" pos="2914" userDrawn="1">
          <p15:clr>
            <a:srgbClr val="FBAE40"/>
          </p15:clr>
        </p15:guide>
        <p15:guide id="35" pos="3141" userDrawn="1">
          <p15:clr>
            <a:srgbClr val="FBAE40"/>
          </p15:clr>
        </p15:guide>
        <p15:guide id="36" pos="3368" userDrawn="1">
          <p15:clr>
            <a:srgbClr val="FBAE40"/>
          </p15:clr>
        </p15:guide>
        <p15:guide id="37" pos="3594" userDrawn="1">
          <p15:clr>
            <a:srgbClr val="FBAE40"/>
          </p15:clr>
        </p15:guide>
        <p15:guide id="38" pos="3821" userDrawn="1">
          <p15:clr>
            <a:srgbClr val="FBAE40"/>
          </p15:clr>
        </p15:guide>
        <p15:guide id="39" pos="4048" userDrawn="1">
          <p15:clr>
            <a:srgbClr val="FBAE40"/>
          </p15:clr>
        </p15:guide>
        <p15:guide id="40" pos="4275" userDrawn="1">
          <p15:clr>
            <a:srgbClr val="FBAE40"/>
          </p15:clr>
        </p15:guide>
        <p15:guide id="41" pos="4501" userDrawn="1">
          <p15:clr>
            <a:srgbClr val="FBAE40"/>
          </p15:clr>
        </p15:guide>
        <p15:guide id="42" pos="4728" userDrawn="1">
          <p15:clr>
            <a:srgbClr val="FBAE40"/>
          </p15:clr>
        </p15:guide>
        <p15:guide id="43" pos="4955" userDrawn="1">
          <p15:clr>
            <a:srgbClr val="FBAE40"/>
          </p15:clr>
        </p15:guide>
        <p15:guide id="44" pos="5182" userDrawn="1">
          <p15:clr>
            <a:srgbClr val="FBAE40"/>
          </p15:clr>
        </p15:guide>
        <p15:guide id="45" pos="5408" userDrawn="1">
          <p15:clr>
            <a:srgbClr val="FBAE40"/>
          </p15:clr>
        </p15:guide>
        <p15:guide id="46" pos="5635" userDrawn="1">
          <p15:clr>
            <a:srgbClr val="FBAE40"/>
          </p15:clr>
        </p15:guide>
        <p15:guide id="47" pos="5862" userDrawn="1">
          <p15:clr>
            <a:srgbClr val="FBAE40"/>
          </p15:clr>
        </p15:guide>
        <p15:guide id="48" pos="6089" userDrawn="1">
          <p15:clr>
            <a:srgbClr val="FBAE40"/>
          </p15:clr>
        </p15:guide>
        <p15:guide id="49" pos="6316" userDrawn="1">
          <p15:clr>
            <a:srgbClr val="FBAE40"/>
          </p15:clr>
        </p15:guide>
        <p15:guide id="50" pos="6542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końc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F8E39A3A-22D6-B8ED-2F58-16F69704FFAA}"/>
              </a:ext>
            </a:extLst>
          </p:cNvPr>
          <p:cNvSpPr/>
          <p:nvPr userDrawn="1"/>
        </p:nvSpPr>
        <p:spPr>
          <a:xfrm>
            <a:off x="2465388" y="4500563"/>
            <a:ext cx="8226426" cy="17996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1" name="Symbol zastępczy obrazu 10">
            <a:extLst>
              <a:ext uri="{FF2B5EF4-FFF2-40B4-BE49-F238E27FC236}">
                <a16:creationId xmlns:a16="http://schemas.microsoft.com/office/drawing/2014/main" id="{A760FD32-D539-3290-0E5F-1B5EF08EB2F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25525" y="0"/>
            <a:ext cx="8640763" cy="5221288"/>
          </a:xfrm>
          <a:custGeom>
            <a:avLst/>
            <a:gdLst>
              <a:gd name="connsiteX0" fmla="*/ 0 w 8640763"/>
              <a:gd name="connsiteY0" fmla="*/ 0 h 5221288"/>
              <a:gd name="connsiteX1" fmla="*/ 8640763 w 8640763"/>
              <a:gd name="connsiteY1" fmla="*/ 0 h 5221288"/>
              <a:gd name="connsiteX2" fmla="*/ 8640763 w 8640763"/>
              <a:gd name="connsiteY2" fmla="*/ 4500563 h 5221288"/>
              <a:gd name="connsiteX3" fmla="*/ 1439863 w 8640763"/>
              <a:gd name="connsiteY3" fmla="*/ 4500563 h 5221288"/>
              <a:gd name="connsiteX4" fmla="*/ 1439863 w 8640763"/>
              <a:gd name="connsiteY4" fmla="*/ 5221288 h 5221288"/>
              <a:gd name="connsiteX5" fmla="*/ 0 w 8640763"/>
              <a:gd name="connsiteY5" fmla="*/ 5221288 h 5221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40763" h="5221288">
                <a:moveTo>
                  <a:pt x="0" y="0"/>
                </a:moveTo>
                <a:lnTo>
                  <a:pt x="8640763" y="0"/>
                </a:lnTo>
                <a:lnTo>
                  <a:pt x="8640763" y="4500563"/>
                </a:lnTo>
                <a:lnTo>
                  <a:pt x="1439863" y="4500563"/>
                </a:lnTo>
                <a:lnTo>
                  <a:pt x="1439863" y="5221288"/>
                </a:lnTo>
                <a:lnTo>
                  <a:pt x="0" y="522128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 dirty="0"/>
              <a:t>Kliknij ikonę, aby dodać obraz</a:t>
            </a:r>
          </a:p>
        </p:txBody>
      </p:sp>
      <p:pic>
        <p:nvPicPr>
          <p:cNvPr id="7" name="Obraz 6" descr="Obraz zawierający tekst&#10;&#10;Opis wygenerowany automatycznie">
            <a:extLst>
              <a:ext uri="{FF2B5EF4-FFF2-40B4-BE49-F238E27FC236}">
                <a16:creationId xmlns:a16="http://schemas.microsoft.com/office/drawing/2014/main" id="{3B4B8A84-3D08-244B-BF5B-6E361D1A74B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6975" y="4500563"/>
            <a:ext cx="3959225" cy="72009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C3C397EF-E780-3941-A190-8FF660EE90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25750" y="5593629"/>
            <a:ext cx="7559675" cy="705572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pic>
        <p:nvPicPr>
          <p:cNvPr id="8" name="Obraz 7" descr="znak Funduszy Europejskich">
            <a:extLst>
              <a:ext uri="{FF2B5EF4-FFF2-40B4-BE49-F238E27FC236}">
                <a16:creationId xmlns:a16="http://schemas.microsoft.com/office/drawing/2014/main" id="{BFD80FA4-66E0-3049-A92A-085F431CEB0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00" y="6371047"/>
            <a:ext cx="1621258" cy="949192"/>
          </a:xfrm>
          <a:prstGeom prst="rect">
            <a:avLst/>
          </a:prstGeom>
        </p:spPr>
      </p:pic>
      <p:pic>
        <p:nvPicPr>
          <p:cNvPr id="9" name="Obraz 8" descr="flaga Unii Europejskie z dopiskiem dofinansowane przez Unię Europejską">
            <a:extLst>
              <a:ext uri="{FF2B5EF4-FFF2-40B4-BE49-F238E27FC236}">
                <a16:creationId xmlns:a16="http://schemas.microsoft.com/office/drawing/2014/main" id="{695F0183-048A-AF46-A850-8C265BFACC2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2000" y="6371047"/>
            <a:ext cx="2633371" cy="949192"/>
          </a:xfrm>
          <a:prstGeom prst="rect">
            <a:avLst/>
          </a:prstGeom>
        </p:spPr>
      </p:pic>
      <p:pic>
        <p:nvPicPr>
          <p:cNvPr id="10" name="Obraz 9" descr="barwy RP">
            <a:extLst>
              <a:ext uri="{FF2B5EF4-FFF2-40B4-BE49-F238E27FC236}">
                <a16:creationId xmlns:a16="http://schemas.microsoft.com/office/drawing/2014/main" id="{875F5C9C-57CB-134D-A405-3BC05A23D85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2743" y="6370378"/>
            <a:ext cx="2239772" cy="950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084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_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A63EBD56-4A88-4F5C-BEAF-A33740721C44}"/>
              </a:ext>
            </a:extLst>
          </p:cNvPr>
          <p:cNvSpPr/>
          <p:nvPr userDrawn="1"/>
        </p:nvSpPr>
        <p:spPr>
          <a:xfrm>
            <a:off x="1025525" y="1983572"/>
            <a:ext cx="8640763" cy="4316627"/>
          </a:xfrm>
          <a:prstGeom prst="rect">
            <a:avLst/>
          </a:prstGeom>
          <a:solidFill>
            <a:srgbClr val="A6D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48CDFE25-4437-7188-EA7B-7D9DAD5022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4986337" cy="26939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13" name="Obraz 12" descr="Obraz zawierający tekst&#10;&#10;Opis wygenerowany automatycznie">
            <a:extLst>
              <a:ext uri="{FF2B5EF4-FFF2-40B4-BE49-F238E27FC236}">
                <a16:creationId xmlns:a16="http://schemas.microsoft.com/office/drawing/2014/main" id="{49D1ECBE-9DB2-9B2A-CE8F-84EF95EA48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525" y="1983572"/>
            <a:ext cx="3959225" cy="7200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85877" y="3070227"/>
            <a:ext cx="7920115" cy="1087764"/>
          </a:xfrm>
        </p:spPr>
        <p:txBody>
          <a:bodyPr anchor="t" anchorCtr="0">
            <a:normAutofit/>
          </a:bodyPr>
          <a:lstStyle>
            <a:lvl1pPr algn="l">
              <a:lnSpc>
                <a:spcPts val="4000"/>
              </a:lnSpc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85888" y="4861794"/>
            <a:ext cx="7920037" cy="1080000"/>
          </a:xfrm>
        </p:spPr>
        <p:txBody>
          <a:bodyPr>
            <a:normAutofit/>
          </a:bodyPr>
          <a:lstStyle>
            <a:lvl1pPr marL="0" indent="0" algn="l">
              <a:lnSpc>
                <a:spcPts val="3500"/>
              </a:lnSpc>
              <a:buNone/>
              <a:defRPr sz="2800" b="1">
                <a:solidFill>
                  <a:schemeClr val="tx2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65356" y="540402"/>
            <a:ext cx="1799844" cy="349114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68EEE8EE-D7CF-4F1D-849B-3E54D1DD80B0}" type="datetime1">
              <a:rPr lang="pl-PL" smtClean="0"/>
              <a:t>02.04.2025</a:t>
            </a:fld>
            <a:endParaRPr lang="pl-PL" dirty="0"/>
          </a:p>
        </p:txBody>
      </p:sp>
      <p:pic>
        <p:nvPicPr>
          <p:cNvPr id="8" name="Obraz 7" descr="logo Funduszy Europejskich">
            <a:extLst>
              <a:ext uri="{FF2B5EF4-FFF2-40B4-BE49-F238E27FC236}">
                <a16:creationId xmlns:a16="http://schemas.microsoft.com/office/drawing/2014/main" id="{500FFCFA-D3A4-40A4-E76C-99575547246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00" y="6371047"/>
            <a:ext cx="1621258" cy="949192"/>
          </a:xfrm>
          <a:prstGeom prst="rect">
            <a:avLst/>
          </a:prstGeom>
        </p:spPr>
      </p:pic>
      <p:pic>
        <p:nvPicPr>
          <p:cNvPr id="10" name="Obraz 9" descr="flaga Unii Europejskiej z dopiskiem dofinansowane przez Unię Europejską">
            <a:extLst>
              <a:ext uri="{FF2B5EF4-FFF2-40B4-BE49-F238E27FC236}">
                <a16:creationId xmlns:a16="http://schemas.microsoft.com/office/drawing/2014/main" id="{DC91A070-16DB-C0E1-0B7B-93924541A6E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2000" y="6371047"/>
            <a:ext cx="2633371" cy="949192"/>
          </a:xfrm>
          <a:prstGeom prst="rect">
            <a:avLst/>
          </a:prstGeom>
        </p:spPr>
      </p:pic>
      <p:pic>
        <p:nvPicPr>
          <p:cNvPr id="12" name="Obraz 11" descr="barwy RP">
            <a:extLst>
              <a:ext uri="{FF2B5EF4-FFF2-40B4-BE49-F238E27FC236}">
                <a16:creationId xmlns:a16="http://schemas.microsoft.com/office/drawing/2014/main" id="{AB280FEF-799B-B9CA-10D2-815DA71DA23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2743" y="6370378"/>
            <a:ext cx="2239772" cy="950531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039E0742-6ADE-F448-8437-7F591E1D07F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757" y="1244366"/>
            <a:ext cx="381000" cy="381000"/>
          </a:xfrm>
          <a:prstGeom prst="rect">
            <a:avLst/>
          </a:prstGeom>
        </p:spPr>
      </p:pic>
      <p:pic>
        <p:nvPicPr>
          <p:cNvPr id="17" name="Obraz 16">
            <a:extLst>
              <a:ext uri="{FF2B5EF4-FFF2-40B4-BE49-F238E27FC236}">
                <a16:creationId xmlns:a16="http://schemas.microsoft.com/office/drawing/2014/main" id="{F60567DB-D582-D44E-A6AD-12B2B5F1FE7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5250" y="545866"/>
            <a:ext cx="381000" cy="381000"/>
          </a:xfrm>
          <a:prstGeom prst="rect">
            <a:avLst/>
          </a:prstGeom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39EEE39C-033E-F640-8C4C-E23D91BEA336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0511" y="1244366"/>
            <a:ext cx="381000" cy="381000"/>
          </a:xfrm>
          <a:prstGeom prst="rect">
            <a:avLst/>
          </a:prstGeom>
        </p:spPr>
      </p:pic>
      <p:pic>
        <p:nvPicPr>
          <p:cNvPr id="21" name="Obraz 20">
            <a:extLst>
              <a:ext uri="{FF2B5EF4-FFF2-40B4-BE49-F238E27FC236}">
                <a16:creationId xmlns:a16="http://schemas.microsoft.com/office/drawing/2014/main" id="{C169AC8E-96EA-1048-803E-97D6CEE5E10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5786" y="538288"/>
            <a:ext cx="381000" cy="381000"/>
          </a:xfrm>
          <a:prstGeom prst="rect">
            <a:avLst/>
          </a:prstGeom>
        </p:spPr>
      </p:pic>
      <p:pic>
        <p:nvPicPr>
          <p:cNvPr id="23" name="Obraz 22">
            <a:extLst>
              <a:ext uri="{FF2B5EF4-FFF2-40B4-BE49-F238E27FC236}">
                <a16:creationId xmlns:a16="http://schemas.microsoft.com/office/drawing/2014/main" id="{D5D90F56-CFD2-1A40-B479-B556FC2D370D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525" y="545866"/>
            <a:ext cx="381000" cy="381000"/>
          </a:xfrm>
          <a:prstGeom prst="rect">
            <a:avLst/>
          </a:prstGeom>
        </p:spPr>
      </p:pic>
      <p:pic>
        <p:nvPicPr>
          <p:cNvPr id="25" name="Obraz 24">
            <a:extLst>
              <a:ext uri="{FF2B5EF4-FFF2-40B4-BE49-F238E27FC236}">
                <a16:creationId xmlns:a16="http://schemas.microsoft.com/office/drawing/2014/main" id="{48E96C1A-FA5C-A24F-9872-8608B9B3BC4F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4293" y="1254829"/>
            <a:ext cx="381000" cy="381000"/>
          </a:xfrm>
          <a:prstGeom prst="rect">
            <a:avLst/>
          </a:prstGeom>
        </p:spPr>
      </p:pic>
      <p:pic>
        <p:nvPicPr>
          <p:cNvPr id="27" name="Obraz 26">
            <a:extLst>
              <a:ext uri="{FF2B5EF4-FFF2-40B4-BE49-F238E27FC236}">
                <a16:creationId xmlns:a16="http://schemas.microsoft.com/office/drawing/2014/main" id="{28B2440F-CBE5-784D-ADC8-E797F64F472B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637" y="543567"/>
            <a:ext cx="381000" cy="381000"/>
          </a:xfrm>
          <a:prstGeom prst="rect">
            <a:avLst/>
          </a:prstGeom>
        </p:spPr>
      </p:pic>
      <p:pic>
        <p:nvPicPr>
          <p:cNvPr id="29" name="Obraz 28">
            <a:extLst>
              <a:ext uri="{FF2B5EF4-FFF2-40B4-BE49-F238E27FC236}">
                <a16:creationId xmlns:a16="http://schemas.microsoft.com/office/drawing/2014/main" id="{1C717A0E-10D0-FA43-BF65-49909BDCEAFA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7018" y="535269"/>
            <a:ext cx="381000" cy="381000"/>
          </a:xfrm>
          <a:prstGeom prst="rect">
            <a:avLst/>
          </a:prstGeom>
        </p:spPr>
      </p:pic>
      <p:pic>
        <p:nvPicPr>
          <p:cNvPr id="31" name="Obraz 30">
            <a:extLst>
              <a:ext uri="{FF2B5EF4-FFF2-40B4-BE49-F238E27FC236}">
                <a16:creationId xmlns:a16="http://schemas.microsoft.com/office/drawing/2014/main" id="{A2891D6F-956C-9342-B2BB-C701A5BC5154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2256" y="531095"/>
            <a:ext cx="381000" cy="381000"/>
          </a:xfrm>
          <a:prstGeom prst="rect">
            <a:avLst/>
          </a:prstGeom>
        </p:spPr>
      </p:pic>
      <p:pic>
        <p:nvPicPr>
          <p:cNvPr id="33" name="Obraz 32">
            <a:extLst>
              <a:ext uri="{FF2B5EF4-FFF2-40B4-BE49-F238E27FC236}">
                <a16:creationId xmlns:a16="http://schemas.microsoft.com/office/drawing/2014/main" id="{7DE0C268-A93E-1C47-9AA3-10F1F10D0971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4802" y="1251987"/>
            <a:ext cx="381000" cy="381000"/>
          </a:xfrm>
          <a:prstGeom prst="rect">
            <a:avLst/>
          </a:prstGeom>
        </p:spPr>
      </p:pic>
      <p:pic>
        <p:nvPicPr>
          <p:cNvPr id="35" name="Obraz 34">
            <a:extLst>
              <a:ext uri="{FF2B5EF4-FFF2-40B4-BE49-F238E27FC236}">
                <a16:creationId xmlns:a16="http://schemas.microsoft.com/office/drawing/2014/main" id="{45508241-FE91-D847-8686-4F72BD314220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5613" y="1250549"/>
            <a:ext cx="381000" cy="381000"/>
          </a:xfrm>
          <a:prstGeom prst="rect">
            <a:avLst/>
          </a:prstGeom>
        </p:spPr>
      </p:pic>
      <p:pic>
        <p:nvPicPr>
          <p:cNvPr id="37" name="Obraz 36">
            <a:extLst>
              <a:ext uri="{FF2B5EF4-FFF2-40B4-BE49-F238E27FC236}">
                <a16:creationId xmlns:a16="http://schemas.microsoft.com/office/drawing/2014/main" id="{EB9A3203-260A-FA4A-9526-A6276A5756DA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637" y="1250549"/>
            <a:ext cx="3810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0260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3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419" userDrawn="1">
          <p15:clr>
            <a:srgbClr val="FBAE40"/>
          </p15:clr>
        </p15:guide>
        <p15:guide id="24" pos="646" userDrawn="1">
          <p15:clr>
            <a:srgbClr val="FBAE40"/>
          </p15:clr>
        </p15:guide>
        <p15:guide id="25" pos="873" userDrawn="1">
          <p15:clr>
            <a:srgbClr val="FBAE40"/>
          </p15:clr>
        </p15:guide>
        <p15:guide id="26" pos="1100" userDrawn="1">
          <p15:clr>
            <a:srgbClr val="FBAE40"/>
          </p15:clr>
        </p15:guide>
        <p15:guide id="27" pos="1327" userDrawn="1">
          <p15:clr>
            <a:srgbClr val="FBAE40"/>
          </p15:clr>
        </p15:guide>
        <p15:guide id="28" pos="1553" userDrawn="1">
          <p15:clr>
            <a:srgbClr val="FBAE40"/>
          </p15:clr>
        </p15:guide>
        <p15:guide id="29" pos="1780" userDrawn="1">
          <p15:clr>
            <a:srgbClr val="FBAE40"/>
          </p15:clr>
        </p15:guide>
        <p15:guide id="30" pos="2007" userDrawn="1">
          <p15:clr>
            <a:srgbClr val="FBAE40"/>
          </p15:clr>
        </p15:guide>
        <p15:guide id="31" pos="2234" userDrawn="1">
          <p15:clr>
            <a:srgbClr val="FBAE40"/>
          </p15:clr>
        </p15:guide>
        <p15:guide id="32" pos="2460" userDrawn="1">
          <p15:clr>
            <a:srgbClr val="FBAE40"/>
          </p15:clr>
        </p15:guide>
        <p15:guide id="33" pos="2687" userDrawn="1">
          <p15:clr>
            <a:srgbClr val="FBAE40"/>
          </p15:clr>
        </p15:guide>
        <p15:guide id="34" pos="2914" userDrawn="1">
          <p15:clr>
            <a:srgbClr val="FBAE40"/>
          </p15:clr>
        </p15:guide>
        <p15:guide id="35" pos="3141" userDrawn="1">
          <p15:clr>
            <a:srgbClr val="FBAE40"/>
          </p15:clr>
        </p15:guide>
        <p15:guide id="36" pos="3368" userDrawn="1">
          <p15:clr>
            <a:srgbClr val="FBAE40"/>
          </p15:clr>
        </p15:guide>
        <p15:guide id="37" pos="3594" userDrawn="1">
          <p15:clr>
            <a:srgbClr val="FBAE40"/>
          </p15:clr>
        </p15:guide>
        <p15:guide id="38" pos="3821" userDrawn="1">
          <p15:clr>
            <a:srgbClr val="FBAE40"/>
          </p15:clr>
        </p15:guide>
        <p15:guide id="39" pos="4048" userDrawn="1">
          <p15:clr>
            <a:srgbClr val="FBAE40"/>
          </p15:clr>
        </p15:guide>
        <p15:guide id="40" pos="4275" userDrawn="1">
          <p15:clr>
            <a:srgbClr val="FBAE40"/>
          </p15:clr>
        </p15:guide>
        <p15:guide id="41" pos="4501" userDrawn="1">
          <p15:clr>
            <a:srgbClr val="FBAE40"/>
          </p15:clr>
        </p15:guide>
        <p15:guide id="42" pos="4728" userDrawn="1">
          <p15:clr>
            <a:srgbClr val="FBAE40"/>
          </p15:clr>
        </p15:guide>
        <p15:guide id="43" pos="4955" userDrawn="1">
          <p15:clr>
            <a:srgbClr val="FBAE40"/>
          </p15:clr>
        </p15:guide>
        <p15:guide id="44" pos="5182" userDrawn="1">
          <p15:clr>
            <a:srgbClr val="FBAE40"/>
          </p15:clr>
        </p15:guide>
        <p15:guide id="45" pos="5408" userDrawn="1">
          <p15:clr>
            <a:srgbClr val="FBAE40"/>
          </p15:clr>
        </p15:guide>
        <p15:guide id="46" pos="5635" userDrawn="1">
          <p15:clr>
            <a:srgbClr val="FBAE40"/>
          </p15:clr>
        </p15:guide>
        <p15:guide id="47" pos="5862" userDrawn="1">
          <p15:clr>
            <a:srgbClr val="FBAE40"/>
          </p15:clr>
        </p15:guide>
        <p15:guide id="48" pos="6089" userDrawn="1">
          <p15:clr>
            <a:srgbClr val="FBAE40"/>
          </p15:clr>
        </p15:guide>
        <p15:guide id="49" pos="6316" userDrawn="1">
          <p15:clr>
            <a:srgbClr val="FBAE40"/>
          </p15:clr>
        </p15:guide>
        <p15:guide id="50" pos="6542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tytułowy (krótk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ymbol zastępczy obrazu 16">
            <a:extLst>
              <a:ext uri="{FF2B5EF4-FFF2-40B4-BE49-F238E27FC236}">
                <a16:creationId xmlns:a16="http://schemas.microsoft.com/office/drawing/2014/main" id="{69383BDA-94B1-6FB6-27E3-0CC3DEDF5AF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6784975" cy="5221288"/>
          </a:xfrm>
          <a:custGeom>
            <a:avLst/>
            <a:gdLst>
              <a:gd name="connsiteX0" fmla="*/ 0 w 6784975"/>
              <a:gd name="connsiteY0" fmla="*/ 0 h 5221288"/>
              <a:gd name="connsiteX1" fmla="*/ 6784975 w 6784975"/>
              <a:gd name="connsiteY1" fmla="*/ 0 h 5221288"/>
              <a:gd name="connsiteX2" fmla="*/ 6784975 w 6784975"/>
              <a:gd name="connsiteY2" fmla="*/ 4500563 h 5221288"/>
              <a:gd name="connsiteX3" fmla="*/ 2825750 w 6784975"/>
              <a:gd name="connsiteY3" fmla="*/ 4500563 h 5221288"/>
              <a:gd name="connsiteX4" fmla="*/ 2825750 w 6784975"/>
              <a:gd name="connsiteY4" fmla="*/ 5221288 h 5221288"/>
              <a:gd name="connsiteX5" fmla="*/ 0 w 6784975"/>
              <a:gd name="connsiteY5" fmla="*/ 5221288 h 5221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84975" h="5221288">
                <a:moveTo>
                  <a:pt x="0" y="0"/>
                </a:moveTo>
                <a:lnTo>
                  <a:pt x="6784975" y="0"/>
                </a:lnTo>
                <a:lnTo>
                  <a:pt x="6784975" y="4500563"/>
                </a:lnTo>
                <a:lnTo>
                  <a:pt x="2825750" y="4500563"/>
                </a:lnTo>
                <a:lnTo>
                  <a:pt x="2825750" y="5221288"/>
                </a:lnTo>
                <a:lnTo>
                  <a:pt x="0" y="522128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 dirty="0"/>
              <a:t>Kliknij ikonę, aby dodać obraz</a:t>
            </a: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38965D1A-9BC8-2AB7-6B73-C2BBDA5D66AA}"/>
              </a:ext>
            </a:extLst>
          </p:cNvPr>
          <p:cNvSpPr/>
          <p:nvPr userDrawn="1"/>
        </p:nvSpPr>
        <p:spPr>
          <a:xfrm>
            <a:off x="2825750" y="4500563"/>
            <a:ext cx="6840538" cy="17996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72808" y="5579563"/>
            <a:ext cx="6133117" cy="648546"/>
          </a:xfrm>
        </p:spPr>
        <p:txBody>
          <a:bodyPr anchor="t" anchorCtr="0">
            <a:normAutofit/>
          </a:bodyPr>
          <a:lstStyle>
            <a:lvl1pPr algn="l">
              <a:lnSpc>
                <a:spcPts val="3500"/>
              </a:lnSpc>
              <a:defRPr sz="28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66444" y="539750"/>
            <a:ext cx="1799844" cy="366725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D857886D-A165-4D54-8DB0-CE6586ECA8EC}" type="datetime1">
              <a:rPr lang="pl-PL" smtClean="0"/>
              <a:t>02.04.2025</a:t>
            </a:fld>
            <a:endParaRPr lang="pl-PL" dirty="0"/>
          </a:p>
        </p:txBody>
      </p:sp>
      <p:pic>
        <p:nvPicPr>
          <p:cNvPr id="8" name="Obraz 7" descr="logo Funduszy Europejskich">
            <a:extLst>
              <a:ext uri="{FF2B5EF4-FFF2-40B4-BE49-F238E27FC236}">
                <a16:creationId xmlns:a16="http://schemas.microsoft.com/office/drawing/2014/main" id="{70B23A41-17AB-76D8-3EFE-38FC22C5B56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00" y="6371047"/>
            <a:ext cx="1621258" cy="949192"/>
          </a:xfrm>
          <a:prstGeom prst="rect">
            <a:avLst/>
          </a:prstGeom>
        </p:spPr>
      </p:pic>
      <p:pic>
        <p:nvPicPr>
          <p:cNvPr id="10" name="Obraz 9" descr="flaga Unii Europejskie z dopiskiem dofinansowane przez Unię Europejską">
            <a:extLst>
              <a:ext uri="{FF2B5EF4-FFF2-40B4-BE49-F238E27FC236}">
                <a16:creationId xmlns:a16="http://schemas.microsoft.com/office/drawing/2014/main" id="{E8AB2AB5-3131-C310-7606-68997985114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2000" y="6371047"/>
            <a:ext cx="2633371" cy="949192"/>
          </a:xfrm>
          <a:prstGeom prst="rect">
            <a:avLst/>
          </a:prstGeom>
        </p:spPr>
      </p:pic>
      <p:pic>
        <p:nvPicPr>
          <p:cNvPr id="12" name="Obraz 11" descr="barwy RP">
            <a:extLst>
              <a:ext uri="{FF2B5EF4-FFF2-40B4-BE49-F238E27FC236}">
                <a16:creationId xmlns:a16="http://schemas.microsoft.com/office/drawing/2014/main" id="{7C93677B-A16E-82CA-7FC4-B6B51516070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2743" y="6370378"/>
            <a:ext cx="2239772" cy="950531"/>
          </a:xfrm>
          <a:prstGeom prst="rect">
            <a:avLst/>
          </a:prstGeom>
        </p:spPr>
      </p:pic>
      <p:pic>
        <p:nvPicPr>
          <p:cNvPr id="18" name="Obraz 17" descr="Obraz zawierający tekst&#10;&#10;Opis wygenerowany automatycznie">
            <a:extLst>
              <a:ext uri="{FF2B5EF4-FFF2-40B4-BE49-F238E27FC236}">
                <a16:creationId xmlns:a16="http://schemas.microsoft.com/office/drawing/2014/main" id="{EB4DB370-BCB9-D1E9-5613-5A9DCA5F311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5750" y="4500563"/>
            <a:ext cx="3959225" cy="720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935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2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419" userDrawn="1">
          <p15:clr>
            <a:srgbClr val="FBAE40"/>
          </p15:clr>
        </p15:guide>
        <p15:guide id="24" pos="646" userDrawn="1">
          <p15:clr>
            <a:srgbClr val="FBAE40"/>
          </p15:clr>
        </p15:guide>
        <p15:guide id="25" pos="873" userDrawn="1">
          <p15:clr>
            <a:srgbClr val="FBAE40"/>
          </p15:clr>
        </p15:guide>
        <p15:guide id="26" pos="1100" userDrawn="1">
          <p15:clr>
            <a:srgbClr val="FBAE40"/>
          </p15:clr>
        </p15:guide>
        <p15:guide id="27" pos="1327" userDrawn="1">
          <p15:clr>
            <a:srgbClr val="FBAE40"/>
          </p15:clr>
        </p15:guide>
        <p15:guide id="28" pos="1553" userDrawn="1">
          <p15:clr>
            <a:srgbClr val="FBAE40"/>
          </p15:clr>
        </p15:guide>
        <p15:guide id="29" pos="1780" userDrawn="1">
          <p15:clr>
            <a:srgbClr val="FBAE40"/>
          </p15:clr>
        </p15:guide>
        <p15:guide id="30" pos="2007" userDrawn="1">
          <p15:clr>
            <a:srgbClr val="FBAE40"/>
          </p15:clr>
        </p15:guide>
        <p15:guide id="31" pos="2234" userDrawn="1">
          <p15:clr>
            <a:srgbClr val="FBAE40"/>
          </p15:clr>
        </p15:guide>
        <p15:guide id="32" pos="2460" userDrawn="1">
          <p15:clr>
            <a:srgbClr val="FBAE40"/>
          </p15:clr>
        </p15:guide>
        <p15:guide id="33" pos="2687" userDrawn="1">
          <p15:clr>
            <a:srgbClr val="FBAE40"/>
          </p15:clr>
        </p15:guide>
        <p15:guide id="34" pos="2914" userDrawn="1">
          <p15:clr>
            <a:srgbClr val="FBAE40"/>
          </p15:clr>
        </p15:guide>
        <p15:guide id="35" pos="3141" userDrawn="1">
          <p15:clr>
            <a:srgbClr val="FBAE40"/>
          </p15:clr>
        </p15:guide>
        <p15:guide id="36" pos="3368" userDrawn="1">
          <p15:clr>
            <a:srgbClr val="FBAE40"/>
          </p15:clr>
        </p15:guide>
        <p15:guide id="37" pos="3594" userDrawn="1">
          <p15:clr>
            <a:srgbClr val="FBAE40"/>
          </p15:clr>
        </p15:guide>
        <p15:guide id="38" pos="3821" userDrawn="1">
          <p15:clr>
            <a:srgbClr val="FBAE40"/>
          </p15:clr>
        </p15:guide>
        <p15:guide id="39" pos="4048" userDrawn="1">
          <p15:clr>
            <a:srgbClr val="FBAE40"/>
          </p15:clr>
        </p15:guide>
        <p15:guide id="40" pos="4275" userDrawn="1">
          <p15:clr>
            <a:srgbClr val="FBAE40"/>
          </p15:clr>
        </p15:guide>
        <p15:guide id="41" pos="4501" userDrawn="1">
          <p15:clr>
            <a:srgbClr val="FBAE40"/>
          </p15:clr>
        </p15:guide>
        <p15:guide id="42" pos="4728" userDrawn="1">
          <p15:clr>
            <a:srgbClr val="FBAE40"/>
          </p15:clr>
        </p15:guide>
        <p15:guide id="43" pos="4955" userDrawn="1">
          <p15:clr>
            <a:srgbClr val="FBAE40"/>
          </p15:clr>
        </p15:guide>
        <p15:guide id="44" pos="5182" userDrawn="1">
          <p15:clr>
            <a:srgbClr val="FBAE40"/>
          </p15:clr>
        </p15:guide>
        <p15:guide id="45" pos="5408" userDrawn="1">
          <p15:clr>
            <a:srgbClr val="FBAE40"/>
          </p15:clr>
        </p15:guide>
        <p15:guide id="46" pos="5635" userDrawn="1">
          <p15:clr>
            <a:srgbClr val="FBAE40"/>
          </p15:clr>
        </p15:guide>
        <p15:guide id="47" pos="5862" userDrawn="1">
          <p15:clr>
            <a:srgbClr val="FBAE40"/>
          </p15:clr>
        </p15:guide>
        <p15:guide id="48" pos="6089" userDrawn="1">
          <p15:clr>
            <a:srgbClr val="FBAE40"/>
          </p15:clr>
        </p15:guide>
        <p15:guide id="49" pos="6316" userDrawn="1">
          <p15:clr>
            <a:srgbClr val="FBAE40"/>
          </p15:clr>
        </p15:guide>
        <p15:guide id="50" pos="6542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tytuł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>
            <a:extLst>
              <a:ext uri="{FF2B5EF4-FFF2-40B4-BE49-F238E27FC236}">
                <a16:creationId xmlns:a16="http://schemas.microsoft.com/office/drawing/2014/main" id="{0D1F565A-4734-6B49-4F72-233C397DE031}"/>
              </a:ext>
            </a:extLst>
          </p:cNvPr>
          <p:cNvSpPr/>
          <p:nvPr userDrawn="1"/>
        </p:nvSpPr>
        <p:spPr>
          <a:xfrm>
            <a:off x="2825749" y="4500563"/>
            <a:ext cx="7196139" cy="215959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12E8330A-FFD8-2BBA-E745-7200C0738BE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69925" y="0"/>
            <a:ext cx="6835775" cy="4859338"/>
          </a:xfrm>
          <a:custGeom>
            <a:avLst/>
            <a:gdLst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775 w 6835775"/>
              <a:gd name="connsiteY2" fmla="*/ 4500563 h 4859338"/>
              <a:gd name="connsiteX3" fmla="*/ 2155824 w 6835775"/>
              <a:gd name="connsiteY3" fmla="*/ 4500563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35775" h="4859338">
                <a:moveTo>
                  <a:pt x="0" y="0"/>
                </a:moveTo>
                <a:lnTo>
                  <a:pt x="6835775" y="0"/>
                </a:lnTo>
                <a:lnTo>
                  <a:pt x="6835775" y="4500563"/>
                </a:lnTo>
                <a:lnTo>
                  <a:pt x="2155824" y="4500563"/>
                </a:lnTo>
                <a:lnTo>
                  <a:pt x="2155824" y="4859338"/>
                </a:lnTo>
                <a:lnTo>
                  <a:pt x="0" y="485933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 dirty="0"/>
              <a:t>Kliknij ikonę, aby dodać obraz</a:t>
            </a: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7BF7E1EF-0AB1-F3B1-F5CD-6A2AA3056193}"/>
              </a:ext>
            </a:extLst>
          </p:cNvPr>
          <p:cNvSpPr/>
          <p:nvPr userDrawn="1"/>
        </p:nvSpPr>
        <p:spPr>
          <a:xfrm>
            <a:off x="3905250" y="4500562"/>
            <a:ext cx="3600449" cy="359395"/>
          </a:xfrm>
          <a:prstGeom prst="rect">
            <a:avLst/>
          </a:prstGeom>
          <a:solidFill>
            <a:srgbClr val="005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03E2C530-5988-0861-50D8-1C7FE1662A60}"/>
              </a:ext>
            </a:extLst>
          </p:cNvPr>
          <p:cNvSpPr/>
          <p:nvPr userDrawn="1"/>
        </p:nvSpPr>
        <p:spPr>
          <a:xfrm>
            <a:off x="2825751" y="4500561"/>
            <a:ext cx="1079500" cy="3587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86113" y="5195719"/>
            <a:ext cx="6480176" cy="1320421"/>
          </a:xfrm>
        </p:spPr>
        <p:txBody>
          <a:bodyPr anchor="t" anchorCtr="0">
            <a:normAutofit/>
          </a:bodyPr>
          <a:lstStyle>
            <a:lvl1pPr algn="l">
              <a:lnSpc>
                <a:spcPts val="3500"/>
              </a:lnSpc>
              <a:defRPr sz="28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79016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3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419" userDrawn="1">
          <p15:clr>
            <a:srgbClr val="FBAE40"/>
          </p15:clr>
        </p15:guide>
        <p15:guide id="24" pos="646" userDrawn="1">
          <p15:clr>
            <a:srgbClr val="FBAE40"/>
          </p15:clr>
        </p15:guide>
        <p15:guide id="25" pos="873" userDrawn="1">
          <p15:clr>
            <a:srgbClr val="FBAE40"/>
          </p15:clr>
        </p15:guide>
        <p15:guide id="26" pos="1100" userDrawn="1">
          <p15:clr>
            <a:srgbClr val="FBAE40"/>
          </p15:clr>
        </p15:guide>
        <p15:guide id="27" pos="1327" userDrawn="1">
          <p15:clr>
            <a:srgbClr val="FBAE40"/>
          </p15:clr>
        </p15:guide>
        <p15:guide id="28" pos="1553" userDrawn="1">
          <p15:clr>
            <a:srgbClr val="FBAE40"/>
          </p15:clr>
        </p15:guide>
        <p15:guide id="29" pos="1780" userDrawn="1">
          <p15:clr>
            <a:srgbClr val="FBAE40"/>
          </p15:clr>
        </p15:guide>
        <p15:guide id="30" pos="2007" userDrawn="1">
          <p15:clr>
            <a:srgbClr val="FBAE40"/>
          </p15:clr>
        </p15:guide>
        <p15:guide id="31" pos="2234" userDrawn="1">
          <p15:clr>
            <a:srgbClr val="FBAE40"/>
          </p15:clr>
        </p15:guide>
        <p15:guide id="32" pos="2460" userDrawn="1">
          <p15:clr>
            <a:srgbClr val="FBAE40"/>
          </p15:clr>
        </p15:guide>
        <p15:guide id="33" pos="2687" userDrawn="1">
          <p15:clr>
            <a:srgbClr val="FBAE40"/>
          </p15:clr>
        </p15:guide>
        <p15:guide id="34" pos="2914" userDrawn="1">
          <p15:clr>
            <a:srgbClr val="FBAE40"/>
          </p15:clr>
        </p15:guide>
        <p15:guide id="35" pos="3141" userDrawn="1">
          <p15:clr>
            <a:srgbClr val="FBAE40"/>
          </p15:clr>
        </p15:guide>
        <p15:guide id="36" pos="3368" userDrawn="1">
          <p15:clr>
            <a:srgbClr val="FBAE40"/>
          </p15:clr>
        </p15:guide>
        <p15:guide id="37" pos="3594" userDrawn="1">
          <p15:clr>
            <a:srgbClr val="FBAE40"/>
          </p15:clr>
        </p15:guide>
        <p15:guide id="38" pos="3821" userDrawn="1">
          <p15:clr>
            <a:srgbClr val="FBAE40"/>
          </p15:clr>
        </p15:guide>
        <p15:guide id="39" pos="4048" userDrawn="1">
          <p15:clr>
            <a:srgbClr val="FBAE40"/>
          </p15:clr>
        </p15:guide>
        <p15:guide id="40" pos="4275" userDrawn="1">
          <p15:clr>
            <a:srgbClr val="FBAE40"/>
          </p15:clr>
        </p15:guide>
        <p15:guide id="41" pos="4501" userDrawn="1">
          <p15:clr>
            <a:srgbClr val="FBAE40"/>
          </p15:clr>
        </p15:guide>
        <p15:guide id="42" pos="4728" userDrawn="1">
          <p15:clr>
            <a:srgbClr val="FBAE40"/>
          </p15:clr>
        </p15:guide>
        <p15:guide id="43" pos="4955" userDrawn="1">
          <p15:clr>
            <a:srgbClr val="FBAE40"/>
          </p15:clr>
        </p15:guide>
        <p15:guide id="44" pos="5182" userDrawn="1">
          <p15:clr>
            <a:srgbClr val="FBAE40"/>
          </p15:clr>
        </p15:guide>
        <p15:guide id="45" pos="5408" userDrawn="1">
          <p15:clr>
            <a:srgbClr val="FBAE40"/>
          </p15:clr>
        </p15:guide>
        <p15:guide id="46" pos="5635" userDrawn="1">
          <p15:clr>
            <a:srgbClr val="FBAE40"/>
          </p15:clr>
        </p15:guide>
        <p15:guide id="47" pos="5862" userDrawn="1">
          <p15:clr>
            <a:srgbClr val="FBAE40"/>
          </p15:clr>
        </p15:guide>
        <p15:guide id="48" pos="6089" userDrawn="1">
          <p15:clr>
            <a:srgbClr val="FBAE40"/>
          </p15:clr>
        </p15:guide>
        <p15:guide id="49" pos="6316" userDrawn="1">
          <p15:clr>
            <a:srgbClr val="FBAE40"/>
          </p15:clr>
        </p15:guide>
        <p15:guide id="50" pos="6542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lajd - tytuł + zawartość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6BE561E-99B3-4335-3AEE-43699306B9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052797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lajd - tytuł + 2 elementy zawartości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5906" y="1979837"/>
            <a:ext cx="4140000" cy="468001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25906" y="1979613"/>
            <a:ext cx="4140000" cy="468022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141AAA0E-45E9-08FB-9373-71A084B888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34000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ajd - tytuł + zdjęcie + zawartość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5906" y="899836"/>
            <a:ext cx="4320000" cy="1080001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5906" y="1979837"/>
            <a:ext cx="4320382" cy="468000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141AAA0E-45E9-08FB-9373-71A084B888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7" name="Symbol zastępczy obrazu 6">
            <a:extLst>
              <a:ext uri="{FF2B5EF4-FFF2-40B4-BE49-F238E27FC236}">
                <a16:creationId xmlns:a16="http://schemas.microsoft.com/office/drawing/2014/main" id="{E681B9F9-7BA5-2D43-A1BD-8AF5D025063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900113"/>
            <a:ext cx="4986338" cy="5759726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 dirty="0"/>
              <a:t>Kliknij ikonę, aby dodać obraz</a:t>
            </a:r>
          </a:p>
        </p:txBody>
      </p:sp>
    </p:spTree>
    <p:extLst>
      <p:ext uri="{BB962C8B-B14F-4D97-AF65-F5344CB8AC3E}">
        <p14:creationId xmlns:p14="http://schemas.microsoft.com/office/powerpoint/2010/main" val="1453987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_Slajd - tytuł + zawartość bez pas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6BE561E-99B3-4335-3AEE-43699306B9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630E28BA-19A4-6182-CE10-65107EDF6B75}"/>
              </a:ext>
            </a:extLst>
          </p:cNvPr>
          <p:cNvSpPr/>
          <p:nvPr userDrawn="1"/>
        </p:nvSpPr>
        <p:spPr>
          <a:xfrm>
            <a:off x="8585546" y="7380288"/>
            <a:ext cx="1080742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699915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1_Slajd - tytuł + 2 elementy zawartości bez pas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5906" y="1979837"/>
            <a:ext cx="4140000" cy="4680018"/>
          </a:xfr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25906" y="1979613"/>
            <a:ext cx="4140000" cy="468022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A72189C-757E-47DF-313E-E0F36399C09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E363107C-97A9-9A5D-A2A2-E6ABB7ED4C62}"/>
              </a:ext>
            </a:extLst>
          </p:cNvPr>
          <p:cNvSpPr/>
          <p:nvPr userDrawn="1"/>
        </p:nvSpPr>
        <p:spPr>
          <a:xfrm>
            <a:off x="8585546" y="7380288"/>
            <a:ext cx="1080742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8959707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5525" y="899836"/>
            <a:ext cx="8640381" cy="1080001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5907" y="1979837"/>
            <a:ext cx="8640382" cy="468000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  <a:endParaRPr lang="en-US" dirty="0"/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617E16B8-2BD0-D12E-978E-94E428DF9717}"/>
              </a:ext>
            </a:extLst>
          </p:cNvPr>
          <p:cNvSpPr/>
          <p:nvPr userDrawn="1"/>
        </p:nvSpPr>
        <p:spPr>
          <a:xfrm>
            <a:off x="1025870" y="0"/>
            <a:ext cx="1080742" cy="1793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662915FD-1FF3-5CF3-5C57-034114B5E6A2}"/>
              </a:ext>
            </a:extLst>
          </p:cNvPr>
          <p:cNvSpPr/>
          <p:nvPr userDrawn="1"/>
        </p:nvSpPr>
        <p:spPr>
          <a:xfrm>
            <a:off x="2106612" y="0"/>
            <a:ext cx="7559293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026AD61-FC69-65FC-05E3-06AA14C893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85200" y="7019837"/>
            <a:ext cx="1080000" cy="180000"/>
          </a:xfrm>
          <a:prstGeom prst="rect">
            <a:avLst/>
          </a:prstGeom>
          <a:noFill/>
        </p:spPr>
        <p:txBody>
          <a:bodyPr vert="horz" lIns="0" tIns="72000" rIns="0" bIns="72000" rtlCol="0" anchor="ctr" anchorCtr="0"/>
          <a:lstStyle>
            <a:lvl1pPr algn="r">
              <a:defRPr sz="10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4C2A84FB-402E-BB6C-632B-D1ADD49B7D8C}"/>
              </a:ext>
            </a:extLst>
          </p:cNvPr>
          <p:cNvSpPr/>
          <p:nvPr userDrawn="1"/>
        </p:nvSpPr>
        <p:spPr>
          <a:xfrm>
            <a:off x="8585546" y="7380288"/>
            <a:ext cx="1080742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286163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25" r:id="rId2"/>
    <p:sldLayoutId id="2147483720" r:id="rId3"/>
    <p:sldLayoutId id="2147483721" r:id="rId4"/>
    <p:sldLayoutId id="2147483710" r:id="rId5"/>
    <p:sldLayoutId id="2147483712" r:id="rId6"/>
    <p:sldLayoutId id="2147483726" r:id="rId7"/>
    <p:sldLayoutId id="2147483740" r:id="rId8"/>
    <p:sldLayoutId id="2147483723" r:id="rId9"/>
    <p:sldLayoutId id="2147483728" r:id="rId10"/>
  </p:sldLayoutIdLst>
  <p:hf hdr="0" ftr="0"/>
  <p:txStyles>
    <p:titleStyle>
      <a:lvl1pPr algn="l" defTabSz="1007943" rtl="0" eaLnBrk="1" latinLnBrk="0" hangingPunct="1">
        <a:lnSpc>
          <a:spcPts val="3600"/>
        </a:lnSpc>
        <a:spcBef>
          <a:spcPct val="0"/>
        </a:spcBef>
        <a:buNone/>
        <a:defRPr sz="2800" b="1" kern="1200">
          <a:solidFill>
            <a:schemeClr val="tx2"/>
          </a:solidFill>
          <a:latin typeface="Open Sans" pitchFamily="2" charset="0"/>
          <a:ea typeface="Open Sans" pitchFamily="2" charset="0"/>
          <a:cs typeface="Open Sans" pitchFamily="2" charset="0"/>
        </a:defRPr>
      </a:lvl1pPr>
    </p:titleStyle>
    <p:bodyStyle>
      <a:lvl1pPr marL="251986" indent="-251986" algn="l" defTabSz="1007943" rtl="0" eaLnBrk="1" latinLnBrk="0" hangingPunct="1">
        <a:lnSpc>
          <a:spcPts val="2400"/>
        </a:lnSpc>
        <a:spcBef>
          <a:spcPts val="1102"/>
        </a:spcBef>
        <a:buClr>
          <a:schemeClr val="accent1"/>
        </a:buClr>
        <a:buFontTx/>
        <a:buBlip>
          <a:blip r:embed="rId12"/>
        </a:buBlip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1pPr>
      <a:lvl2pPr marL="755957" indent="-251986" algn="l" defTabSz="1007943" rtl="0" eaLnBrk="1" latinLnBrk="0" hangingPunct="1">
        <a:lnSpc>
          <a:spcPts val="2400"/>
        </a:lnSpc>
        <a:spcBef>
          <a:spcPts val="551"/>
        </a:spcBef>
        <a:buFontTx/>
        <a:buBlip>
          <a:blip r:embed="rId13"/>
        </a:buBlip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2pPr>
      <a:lvl3pPr marL="1259929" indent="-251986" algn="l" defTabSz="1007943" rtl="0" eaLnBrk="1" latinLnBrk="0" hangingPunct="1">
        <a:lnSpc>
          <a:spcPts val="2400"/>
        </a:lnSpc>
        <a:spcBef>
          <a:spcPts val="551"/>
        </a:spcBef>
        <a:buFontTx/>
        <a:buBlip>
          <a:blip r:embed="rId14"/>
        </a:buBlip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3pPr>
      <a:lvl4pPr marL="1763900" indent="-251986" algn="l" defTabSz="1007943" rtl="0" eaLnBrk="1" latinLnBrk="0" hangingPunct="1">
        <a:lnSpc>
          <a:spcPts val="2400"/>
        </a:lnSpc>
        <a:spcBef>
          <a:spcPts val="551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4pPr>
      <a:lvl5pPr marL="2267872" indent="-251986" algn="l" defTabSz="1007943" rtl="0" eaLnBrk="1" latinLnBrk="0" hangingPunct="1">
        <a:lnSpc>
          <a:spcPts val="2400"/>
        </a:lnSpc>
        <a:spcBef>
          <a:spcPts val="551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93" userDrawn="1">
          <p15:clr>
            <a:srgbClr val="F26B43"/>
          </p15:clr>
        </p15:guide>
        <p15:guide id="2" pos="419" userDrawn="1">
          <p15:clr>
            <a:srgbClr val="F26B43"/>
          </p15:clr>
        </p15:guide>
        <p15:guide id="3" pos="646" userDrawn="1">
          <p15:clr>
            <a:srgbClr val="F26B43"/>
          </p15:clr>
        </p15:guide>
        <p15:guide id="4" pos="873" userDrawn="1">
          <p15:clr>
            <a:srgbClr val="F26B43"/>
          </p15:clr>
        </p15:guide>
        <p15:guide id="5" pos="1100" userDrawn="1">
          <p15:clr>
            <a:srgbClr val="F26B43"/>
          </p15:clr>
        </p15:guide>
        <p15:guide id="6" pos="1327" userDrawn="1">
          <p15:clr>
            <a:srgbClr val="F26B43"/>
          </p15:clr>
        </p15:guide>
        <p15:guide id="7" pos="1553" userDrawn="1">
          <p15:clr>
            <a:srgbClr val="F26B43"/>
          </p15:clr>
        </p15:guide>
        <p15:guide id="8" pos="1780" userDrawn="1">
          <p15:clr>
            <a:srgbClr val="F26B43"/>
          </p15:clr>
        </p15:guide>
        <p15:guide id="9" pos="2007" userDrawn="1">
          <p15:clr>
            <a:srgbClr val="F26B43"/>
          </p15:clr>
        </p15:guide>
        <p15:guide id="10" pos="2234" userDrawn="1">
          <p15:clr>
            <a:srgbClr val="F26B43"/>
          </p15:clr>
        </p15:guide>
        <p15:guide id="11" pos="2460" userDrawn="1">
          <p15:clr>
            <a:srgbClr val="F26B43"/>
          </p15:clr>
        </p15:guide>
        <p15:guide id="12" pos="2687" userDrawn="1">
          <p15:clr>
            <a:srgbClr val="F26B43"/>
          </p15:clr>
        </p15:guide>
        <p15:guide id="13" pos="2914" userDrawn="1">
          <p15:clr>
            <a:srgbClr val="F26B43"/>
          </p15:clr>
        </p15:guide>
        <p15:guide id="14" pos="3141" userDrawn="1">
          <p15:clr>
            <a:srgbClr val="F26B43"/>
          </p15:clr>
        </p15:guide>
        <p15:guide id="15" pos="3368" userDrawn="1">
          <p15:clr>
            <a:srgbClr val="F26B43"/>
          </p15:clr>
        </p15:guide>
        <p15:guide id="16" pos="3594" userDrawn="1">
          <p15:clr>
            <a:srgbClr val="F26B43"/>
          </p15:clr>
        </p15:guide>
        <p15:guide id="17" pos="3821" userDrawn="1">
          <p15:clr>
            <a:srgbClr val="F26B43"/>
          </p15:clr>
        </p15:guide>
        <p15:guide id="18" pos="4048" userDrawn="1">
          <p15:clr>
            <a:srgbClr val="F26B43"/>
          </p15:clr>
        </p15:guide>
        <p15:guide id="19" pos="4275" userDrawn="1">
          <p15:clr>
            <a:srgbClr val="F26B43"/>
          </p15:clr>
        </p15:guide>
        <p15:guide id="20" pos="4501" userDrawn="1">
          <p15:clr>
            <a:srgbClr val="F26B43"/>
          </p15:clr>
        </p15:guide>
        <p15:guide id="21" pos="4728" userDrawn="1">
          <p15:clr>
            <a:srgbClr val="F26B43"/>
          </p15:clr>
        </p15:guide>
        <p15:guide id="22" pos="4955" userDrawn="1">
          <p15:clr>
            <a:srgbClr val="F26B43"/>
          </p15:clr>
        </p15:guide>
        <p15:guide id="23" pos="5182" userDrawn="1">
          <p15:clr>
            <a:srgbClr val="F26B43"/>
          </p15:clr>
        </p15:guide>
        <p15:guide id="24" pos="5408" userDrawn="1">
          <p15:clr>
            <a:srgbClr val="F26B43"/>
          </p15:clr>
        </p15:guide>
        <p15:guide id="25" pos="5635" userDrawn="1">
          <p15:clr>
            <a:srgbClr val="F26B43"/>
          </p15:clr>
        </p15:guide>
        <p15:guide id="26" pos="5862" userDrawn="1">
          <p15:clr>
            <a:srgbClr val="F26B43"/>
          </p15:clr>
        </p15:guide>
        <p15:guide id="27" pos="6089" userDrawn="1">
          <p15:clr>
            <a:srgbClr val="F26B43"/>
          </p15:clr>
        </p15:guide>
        <p15:guide id="28" pos="6316" userDrawn="1">
          <p15:clr>
            <a:srgbClr val="F26B43"/>
          </p15:clr>
        </p15:guide>
        <p15:guide id="29" pos="6542" userDrawn="1">
          <p15:clr>
            <a:srgbClr val="F26B43"/>
          </p15:clr>
        </p15:guide>
        <p15:guide id="30" orient="horz" pos="113" userDrawn="1">
          <p15:clr>
            <a:srgbClr val="F26B43"/>
          </p15:clr>
        </p15:guide>
        <p15:guide id="31" orient="horz" pos="340" userDrawn="1">
          <p15:clr>
            <a:srgbClr val="F26B43"/>
          </p15:clr>
        </p15:guide>
        <p15:guide id="32" orient="horz" pos="567" userDrawn="1">
          <p15:clr>
            <a:srgbClr val="F26B43"/>
          </p15:clr>
        </p15:guide>
        <p15:guide id="33" orient="horz" pos="794" userDrawn="1">
          <p15:clr>
            <a:srgbClr val="F26B43"/>
          </p15:clr>
        </p15:guide>
        <p15:guide id="34" orient="horz" pos="1020" userDrawn="1">
          <p15:clr>
            <a:srgbClr val="F26B43"/>
          </p15:clr>
        </p15:guide>
        <p15:guide id="35" orient="horz" pos="1247" userDrawn="1">
          <p15:clr>
            <a:srgbClr val="F26B43"/>
          </p15:clr>
        </p15:guide>
        <p15:guide id="36" orient="horz" pos="1474" userDrawn="1">
          <p15:clr>
            <a:srgbClr val="F26B43"/>
          </p15:clr>
        </p15:guide>
        <p15:guide id="37" orient="horz" pos="1701" userDrawn="1">
          <p15:clr>
            <a:srgbClr val="F26B43"/>
          </p15:clr>
        </p15:guide>
        <p15:guide id="38" orient="horz" pos="1927" userDrawn="1">
          <p15:clr>
            <a:srgbClr val="F26B43"/>
          </p15:clr>
        </p15:guide>
        <p15:guide id="39" orient="horz" pos="2154" userDrawn="1">
          <p15:clr>
            <a:srgbClr val="F26B43"/>
          </p15:clr>
        </p15:guide>
        <p15:guide id="40" orient="horz" pos="2381" userDrawn="1">
          <p15:clr>
            <a:srgbClr val="F26B43"/>
          </p15:clr>
        </p15:guide>
        <p15:guide id="41" orient="horz" pos="2608" userDrawn="1">
          <p15:clr>
            <a:srgbClr val="F26B43"/>
          </p15:clr>
        </p15:guide>
        <p15:guide id="42" orient="horz" pos="2835" userDrawn="1">
          <p15:clr>
            <a:srgbClr val="F26B43"/>
          </p15:clr>
        </p15:guide>
        <p15:guide id="43" orient="horz" pos="3061" userDrawn="1">
          <p15:clr>
            <a:srgbClr val="F26B43"/>
          </p15:clr>
        </p15:guide>
        <p15:guide id="44" orient="horz" pos="3288" userDrawn="1">
          <p15:clr>
            <a:srgbClr val="F26B43"/>
          </p15:clr>
        </p15:guide>
        <p15:guide id="45" orient="horz" pos="3515" userDrawn="1">
          <p15:clr>
            <a:srgbClr val="F26B43"/>
          </p15:clr>
        </p15:guide>
        <p15:guide id="46" orient="horz" pos="3742" userDrawn="1">
          <p15:clr>
            <a:srgbClr val="F26B43"/>
          </p15:clr>
        </p15:guide>
        <p15:guide id="47" orient="horz" pos="3968" userDrawn="1">
          <p15:clr>
            <a:srgbClr val="F26B43"/>
          </p15:clr>
        </p15:guide>
        <p15:guide id="48" orient="horz" pos="4195" userDrawn="1">
          <p15:clr>
            <a:srgbClr val="F26B43"/>
          </p15:clr>
        </p15:guide>
        <p15:guide id="49" orient="horz" pos="4422" userDrawn="1">
          <p15:clr>
            <a:srgbClr val="F26B43"/>
          </p15:clr>
        </p15:guide>
        <p15:guide id="50" orient="horz" pos="464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4.svg"/><Relationship Id="rId4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8.svg"/><Relationship Id="rId4" Type="http://schemas.openxmlformats.org/officeDocument/2006/relationships/image" Target="../media/image3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svg"/><Relationship Id="rId7" Type="http://schemas.openxmlformats.org/officeDocument/2006/relationships/image" Target="../media/image44.sv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3.png"/><Relationship Id="rId5" Type="http://schemas.openxmlformats.org/officeDocument/2006/relationships/image" Target="../media/image42.svg"/><Relationship Id="rId4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2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25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0.svg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2726208F-D6F7-1381-5132-3B60A6BFE7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85877" y="3347789"/>
            <a:ext cx="7920115" cy="1368152"/>
          </a:xfrm>
        </p:spPr>
        <p:txBody>
          <a:bodyPr>
            <a:normAutofit/>
          </a:bodyPr>
          <a:lstStyle/>
          <a:p>
            <a:pPr algn="ctr"/>
            <a:r>
              <a:rPr lang="pl-PL" sz="3600" dirty="0"/>
              <a:t>„</a:t>
            </a:r>
            <a:r>
              <a:rPr lang="pl-PL" sz="3600" dirty="0" err="1"/>
              <a:t>Cyberbezpieczeństwo</a:t>
            </a:r>
            <a:r>
              <a:rPr lang="pl-PL" sz="3600" dirty="0"/>
              <a:t> w zamówieniach publicznych”</a:t>
            </a:r>
          </a:p>
        </p:txBody>
      </p:sp>
      <p:sp>
        <p:nvSpPr>
          <p:cNvPr id="5" name="Podtytuł 4">
            <a:extLst>
              <a:ext uri="{FF2B5EF4-FFF2-40B4-BE49-F238E27FC236}">
                <a16:creationId xmlns:a16="http://schemas.microsoft.com/office/drawing/2014/main" id="{0F4B11A1-2445-C731-5567-0EBA6FAF89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85888" y="5292004"/>
            <a:ext cx="7920037" cy="649789"/>
          </a:xfrm>
        </p:spPr>
        <p:txBody>
          <a:bodyPr>
            <a:normAutofit/>
          </a:bodyPr>
          <a:lstStyle/>
          <a:p>
            <a:pPr algn="r"/>
            <a:r>
              <a:rPr lang="pl-PL" sz="2000" dirty="0">
                <a:solidFill>
                  <a:srgbClr val="FFC000"/>
                </a:solidFill>
              </a:rPr>
              <a:t>Warszawa, 3 kwietnia 2025 r. </a:t>
            </a:r>
          </a:p>
        </p:txBody>
      </p:sp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01A395D3-35E7-4FC6-9F13-A51704F851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l-PL" dirty="0"/>
              <a:t>03.04.2025</a:t>
            </a:r>
          </a:p>
        </p:txBody>
      </p:sp>
    </p:spTree>
    <p:extLst>
      <p:ext uri="{BB962C8B-B14F-4D97-AF65-F5344CB8AC3E}">
        <p14:creationId xmlns:p14="http://schemas.microsoft.com/office/powerpoint/2010/main" val="10616822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3EBC2A-98FC-FE7C-0711-831C218C5A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50524CB-489E-E9A5-D130-C3327A5CE2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906" y="899836"/>
            <a:ext cx="8640000" cy="719779"/>
          </a:xfrm>
        </p:spPr>
        <p:txBody>
          <a:bodyPr>
            <a:normAutofit/>
          </a:bodyPr>
          <a:lstStyle/>
          <a:p>
            <a:pPr algn="ctr"/>
            <a:r>
              <a:rPr lang="pl-PL" sz="1800" b="1" dirty="0"/>
              <a:t>Cele PROCESÓW zakupowych w obszarze cyberbezpieczeństwa</a:t>
            </a:r>
            <a:endParaRPr lang="pl-PL" sz="18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D079B4A-8601-707F-1CA2-8C3117AFE1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25906" y="1619615"/>
            <a:ext cx="4031968" cy="5040240"/>
          </a:xfrm>
        </p:spPr>
        <p:txBody>
          <a:bodyPr>
            <a:normAutofit/>
          </a:bodyPr>
          <a:lstStyle/>
          <a:p>
            <a:pPr algn="ctr"/>
            <a:r>
              <a:rPr lang="pl-PL" sz="2400" b="1" cap="all" dirty="0"/>
              <a:t>CZAS</a:t>
            </a:r>
          </a:p>
          <a:p>
            <a:pPr marL="0" indent="0">
              <a:buNone/>
            </a:pPr>
            <a:endParaRPr lang="pl-PL" sz="1600" b="1" cap="all" dirty="0"/>
          </a:p>
          <a:p>
            <a:pPr>
              <a:buFont typeface="Wingdings" panose="05000000000000000000" pitchFamily="2" charset="2"/>
              <a:buChar char="Ø"/>
            </a:pPr>
            <a:r>
              <a:rPr lang="pl-PL" sz="1600" dirty="0"/>
              <a:t>Uporządkowany schemat działań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sz="1600" dirty="0"/>
              <a:t>Dobór procedur i mechanizmów:</a:t>
            </a:r>
          </a:p>
          <a:p>
            <a:pPr>
              <a:buFontTx/>
              <a:buChar char="-"/>
            </a:pPr>
            <a:r>
              <a:rPr lang="pl-PL" sz="1600" dirty="0"/>
              <a:t>umowy ramowe</a:t>
            </a:r>
          </a:p>
          <a:p>
            <a:pPr>
              <a:buFontTx/>
              <a:buChar char="-"/>
            </a:pPr>
            <a:r>
              <a:rPr lang="pl-PL" sz="1600" dirty="0"/>
              <a:t>opcje</a:t>
            </a:r>
          </a:p>
          <a:p>
            <a:pPr>
              <a:buFontTx/>
              <a:buChar char="-"/>
            </a:pPr>
            <a:r>
              <a:rPr lang="pl-PL" sz="1600" dirty="0"/>
              <a:t>świadczenia sukcesywne</a:t>
            </a:r>
          </a:p>
          <a:p>
            <a:pPr marL="0" indent="0">
              <a:buNone/>
            </a:pPr>
            <a:endParaRPr lang="pl-PL" sz="2400" b="1" cap="al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102A1885-A029-C559-2124-50689EE51F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25906" y="1619599"/>
            <a:ext cx="4139294" cy="5040240"/>
          </a:xfrm>
        </p:spPr>
        <p:txBody>
          <a:bodyPr/>
          <a:lstStyle/>
          <a:p>
            <a:pPr algn="ctr"/>
            <a:r>
              <a:rPr lang="pl-PL" sz="2400" b="1" dirty="0"/>
              <a:t>ELASTYCZNOŚĆ</a:t>
            </a:r>
          </a:p>
          <a:p>
            <a:pPr algn="ctr"/>
            <a:endParaRPr lang="pl-PL" sz="1600" b="1" dirty="0"/>
          </a:p>
          <a:p>
            <a:pPr>
              <a:buFont typeface="Wingdings" panose="05000000000000000000" pitchFamily="2" charset="2"/>
              <a:buChar char="Ø"/>
            </a:pPr>
            <a:r>
              <a:rPr lang="pl-PL" sz="1600" dirty="0"/>
              <a:t>Skalowalność oprogramowania</a:t>
            </a:r>
          </a:p>
          <a:p>
            <a:pPr marL="0" indent="0">
              <a:buNone/>
            </a:pPr>
            <a:r>
              <a:rPr lang="pl-PL" sz="1600" dirty="0"/>
              <a:t>- opcje</a:t>
            </a:r>
          </a:p>
          <a:p>
            <a:pPr marL="0" indent="0">
              <a:buNone/>
            </a:pPr>
            <a:r>
              <a:rPr lang="pl-PL" sz="1600" dirty="0"/>
              <a:t>- model licencjonowania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sz="1600" dirty="0"/>
              <a:t>Dobór procedur dostosowanych do przedmiotu</a:t>
            </a:r>
          </a:p>
          <a:p>
            <a:pPr marL="0" indent="0">
              <a:buNone/>
            </a:pPr>
            <a:r>
              <a:rPr lang="pl-PL" sz="1600" dirty="0"/>
              <a:t>- umowy ramowe</a:t>
            </a:r>
            <a:endParaRPr lang="pl-PL" sz="1600" b="1" dirty="0"/>
          </a:p>
          <a:p>
            <a:pPr>
              <a:buFont typeface="Wingdings" panose="05000000000000000000" pitchFamily="2" charset="2"/>
              <a:buChar char="Ø"/>
            </a:pPr>
            <a:r>
              <a:rPr lang="pl-PL" sz="1600" dirty="0"/>
              <a:t>Waloryzacja/Aktualizacja wynagrodzenia</a:t>
            </a: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7166CD43-DDFB-3B62-4036-BFD42EA2221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10</a:t>
            </a:fld>
            <a:endParaRPr lang="pl-PL" dirty="0"/>
          </a:p>
        </p:txBody>
      </p:sp>
      <p:pic>
        <p:nvPicPr>
          <p:cNvPr id="8" name="Symbol zastępczy zawartości 8" descr="Stoper z wypełnieniem pełnym">
            <a:extLst>
              <a:ext uri="{FF2B5EF4-FFF2-40B4-BE49-F238E27FC236}">
                <a16:creationId xmlns:a16="http://schemas.microsoft.com/office/drawing/2014/main" id="{40D956B2-053E-82F2-88E8-77064C6768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5200" y="1385412"/>
            <a:ext cx="914400" cy="914400"/>
          </a:xfrm>
          <a:prstGeom prst="rect">
            <a:avLst/>
          </a:prstGeom>
        </p:spPr>
      </p:pic>
      <p:pic>
        <p:nvPicPr>
          <p:cNvPr id="9" name="Symbol zastępczy zawartości 12" descr="Hierarchia z wypełnieniem pełnym">
            <a:extLst>
              <a:ext uri="{FF2B5EF4-FFF2-40B4-BE49-F238E27FC236}">
                <a16:creationId xmlns:a16="http://schemas.microsoft.com/office/drawing/2014/main" id="{1794402B-F689-D6BA-C54A-1515AE7129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65907" y="1385412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66548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109853-6EC2-904E-76F7-AAFFEBDD41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4BBD60B-E58E-4173-00DC-EC9FF31213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906" y="899836"/>
            <a:ext cx="8640000" cy="719779"/>
          </a:xfrm>
        </p:spPr>
        <p:txBody>
          <a:bodyPr>
            <a:normAutofit/>
          </a:bodyPr>
          <a:lstStyle/>
          <a:p>
            <a:pPr algn="ctr"/>
            <a:r>
              <a:rPr lang="pl-PL" sz="1800" b="1" dirty="0"/>
              <a:t>Cele PROCESÓW zakupowych w obszarze cyberbezpieczeństwa</a:t>
            </a:r>
            <a:endParaRPr lang="pl-PL" sz="18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6D952E7-D301-04A3-4B2C-0B23135F09C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25906" y="1619615"/>
            <a:ext cx="4031968" cy="5256566"/>
          </a:xfrm>
        </p:spPr>
        <p:txBody>
          <a:bodyPr>
            <a:normAutofit/>
          </a:bodyPr>
          <a:lstStyle/>
          <a:p>
            <a:pPr algn="ctr"/>
            <a:r>
              <a:rPr lang="pl-PL" sz="2400" b="1" cap="all" dirty="0"/>
              <a:t>KOMPETENCJE</a:t>
            </a:r>
          </a:p>
          <a:p>
            <a:pPr marL="0" indent="0">
              <a:buNone/>
            </a:pPr>
            <a:endParaRPr lang="pl-PL" sz="1600" dirty="0"/>
          </a:p>
          <a:p>
            <a:pPr marL="0" indent="0">
              <a:buNone/>
            </a:pPr>
            <a:r>
              <a:rPr lang="pl-PL" sz="1600" dirty="0"/>
              <a:t>Wysoka specjalizacja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sz="1600" dirty="0"/>
              <a:t>w zakresie przedmiotu zamówienia</a:t>
            </a:r>
          </a:p>
          <a:p>
            <a:pPr marL="0" indent="0">
              <a:buNone/>
            </a:pPr>
            <a:r>
              <a:rPr lang="pl-PL" sz="1600" dirty="0"/>
              <a:t>- zespoły merytoryczne</a:t>
            </a:r>
          </a:p>
          <a:p>
            <a:pPr marL="0" indent="0">
              <a:buNone/>
            </a:pPr>
            <a:r>
              <a:rPr lang="pl-PL" sz="1600" dirty="0"/>
              <a:t>- wiedza ekspercka zewnętrzna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sz="1600" dirty="0"/>
              <a:t>w zakresie prowadzenia procedur</a:t>
            </a:r>
          </a:p>
          <a:p>
            <a:pPr>
              <a:buFontTx/>
              <a:buChar char="-"/>
            </a:pPr>
            <a:r>
              <a:rPr lang="pl-PL" sz="1600" dirty="0"/>
              <a:t>biegłość w różnorodnych mechanizmach proceduralnych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sz="1600" dirty="0"/>
              <a:t>w zakresie realizacji umów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sz="1600" dirty="0"/>
              <a:t>obsługi prawnej</a:t>
            </a:r>
          </a:p>
          <a:p>
            <a:pPr>
              <a:buFontTx/>
              <a:buChar char="-"/>
            </a:pPr>
            <a:r>
              <a:rPr lang="pl-PL" sz="1600" dirty="0"/>
              <a:t>opinie/odwołania/zmiany/spory</a:t>
            </a:r>
          </a:p>
          <a:p>
            <a:pPr marL="0" indent="0">
              <a:buNone/>
            </a:pPr>
            <a:endParaRPr lang="pl-PL" dirty="0"/>
          </a:p>
          <a:p>
            <a:pPr>
              <a:buFontTx/>
              <a:buChar char="-"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sz="2400" b="1" cap="al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1E32DF5B-93DA-2B6F-D5F1-EC5B6797C5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25200" y="1619599"/>
            <a:ext cx="4139294" cy="5400238"/>
          </a:xfrm>
        </p:spPr>
        <p:txBody>
          <a:bodyPr>
            <a:normAutofit/>
          </a:bodyPr>
          <a:lstStyle/>
          <a:p>
            <a:pPr algn="ctr"/>
            <a:r>
              <a:rPr lang="pl-PL" sz="2400" b="1" dirty="0"/>
              <a:t>POUFNOŚĆ</a:t>
            </a:r>
          </a:p>
          <a:p>
            <a:pPr marL="0" indent="0">
              <a:buNone/>
            </a:pPr>
            <a:endParaRPr lang="pl-PL" dirty="0"/>
          </a:p>
          <a:p>
            <a:pPr>
              <a:buFont typeface="Wingdings" panose="05000000000000000000" pitchFamily="2" charset="2"/>
              <a:buChar char="Ø"/>
            </a:pPr>
            <a:r>
              <a:rPr lang="pl-PL" sz="1600" dirty="0"/>
              <a:t>Analiza „niezbędności” informacji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sz="1600" dirty="0"/>
              <a:t>Oświadczenia o poufności i polityki bezpieczeństwa</a:t>
            </a:r>
          </a:p>
          <a:p>
            <a:pPr>
              <a:buFontTx/>
              <a:buChar char="-"/>
            </a:pPr>
            <a:r>
              <a:rPr lang="pl-PL" sz="1600" dirty="0"/>
              <a:t>osoby zaangażowanych w proces zakupowy po stronie zamawiającego</a:t>
            </a:r>
          </a:p>
          <a:p>
            <a:pPr>
              <a:buFontTx/>
              <a:buChar char="-"/>
            </a:pPr>
            <a:r>
              <a:rPr lang="pl-PL" sz="1600" dirty="0"/>
              <a:t>personel kluczowy wykonawcy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sz="1600" dirty="0"/>
              <a:t>Ochrona danych osobowych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sz="1600" dirty="0"/>
              <a:t>Dobór procedur</a:t>
            </a:r>
          </a:p>
          <a:p>
            <a:pPr>
              <a:buFontTx/>
              <a:buChar char="-"/>
            </a:pPr>
            <a:r>
              <a:rPr lang="pl-PL" sz="1600" dirty="0"/>
              <a:t>wyłączenia/procedury podprogowe</a:t>
            </a:r>
          </a:p>
          <a:p>
            <a:pPr>
              <a:buFontTx/>
              <a:buChar char="-"/>
            </a:pPr>
            <a:r>
              <a:rPr lang="pl-PL" sz="1600" dirty="0"/>
              <a:t>zamówienia w dziedzinie obronności        i bezpieczeństwa</a:t>
            </a: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2637531F-91F5-1641-AD3D-AA25A12369F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11</a:t>
            </a:fld>
            <a:endParaRPr lang="pl-PL" dirty="0"/>
          </a:p>
        </p:txBody>
      </p:sp>
      <p:pic>
        <p:nvPicPr>
          <p:cNvPr id="6" name="Symbol zastępczy zawartości 8" descr="Cykl z osobami z wypełnieniem pełnym">
            <a:extLst>
              <a:ext uri="{FF2B5EF4-FFF2-40B4-BE49-F238E27FC236}">
                <a16:creationId xmlns:a16="http://schemas.microsoft.com/office/drawing/2014/main" id="{72DD0A8F-9B19-3937-7A68-83B0CD4C75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09402" y="1162399"/>
            <a:ext cx="914400" cy="914400"/>
          </a:xfrm>
          <a:prstGeom prst="rect">
            <a:avLst/>
          </a:prstGeom>
        </p:spPr>
      </p:pic>
      <p:pic>
        <p:nvPicPr>
          <p:cNvPr id="7" name="Grafika 6" descr="Pas bezpieczeństwa z wypełnieniem pełnym">
            <a:extLst>
              <a:ext uri="{FF2B5EF4-FFF2-40B4-BE49-F238E27FC236}">
                <a16:creationId xmlns:a16="http://schemas.microsoft.com/office/drawing/2014/main" id="{B53AC443-E07E-5EB4-2AD2-5B76B47025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23788" y="1259601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3194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DD688C-F085-EAC4-463E-2642547614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21CD697-6B55-D0CA-5E12-45A3D83A7F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906" y="899836"/>
            <a:ext cx="8640000" cy="719779"/>
          </a:xfrm>
        </p:spPr>
        <p:txBody>
          <a:bodyPr>
            <a:normAutofit/>
          </a:bodyPr>
          <a:lstStyle/>
          <a:p>
            <a:pPr algn="ctr"/>
            <a:r>
              <a:rPr lang="pl-PL" sz="1800" dirty="0"/>
              <a:t>Cele</a:t>
            </a:r>
            <a:r>
              <a:rPr lang="pl-PL" sz="1800" b="1" dirty="0"/>
              <a:t> PROCESÓW zakupowych w obszarze cyberbezpieczeństwa</a:t>
            </a:r>
            <a:endParaRPr lang="pl-PL" sz="18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33958C6-6FC3-8694-8F97-E0CE2A1A15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25906" y="1619615"/>
            <a:ext cx="8639294" cy="5040240"/>
          </a:xfrm>
        </p:spPr>
        <p:txBody>
          <a:bodyPr>
            <a:normAutofit/>
          </a:bodyPr>
          <a:lstStyle/>
          <a:p>
            <a:pPr algn="ctr"/>
            <a:r>
              <a:rPr lang="pl-PL" sz="2400" b="1" cap="all" dirty="0"/>
              <a:t>EFEKTYWNOŚĆ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26E435C5-2C4B-2CB7-5379-9540809296B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12</a:t>
            </a:fld>
            <a:endParaRPr lang="pl-PL" dirty="0"/>
          </a:p>
        </p:txBody>
      </p:sp>
      <p:pic>
        <p:nvPicPr>
          <p:cNvPr id="10" name="Symbol zastępczy zawartości 8" descr="Wykres słupkowy z trendem wzrostowym z wypełnieniem pełnym">
            <a:extLst>
              <a:ext uri="{FF2B5EF4-FFF2-40B4-BE49-F238E27FC236}">
                <a16:creationId xmlns:a16="http://schemas.microsoft.com/office/drawing/2014/main" id="{AB759F41-52B7-0403-4C09-1142CCD1C4A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81610" y="1454662"/>
            <a:ext cx="914400" cy="914400"/>
          </a:xfr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8A460C3C-4DA9-DEB0-4CC6-0E8AE064876A}"/>
              </a:ext>
            </a:extLst>
          </p:cNvPr>
          <p:cNvSpPr txBox="1"/>
          <p:nvPr/>
        </p:nvSpPr>
        <p:spPr>
          <a:xfrm>
            <a:off x="737394" y="2926815"/>
            <a:ext cx="8856984" cy="17227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51986" indent="-251986" defTabSz="1007943">
              <a:lnSpc>
                <a:spcPts val="2400"/>
              </a:lnSpc>
              <a:spcBef>
                <a:spcPts val="1102"/>
              </a:spcBef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pl-PL" sz="1600" b="1" dirty="0">
                <a:solidFill>
                  <a:srgbClr val="C00000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Świadome</a:t>
            </a:r>
            <a:r>
              <a:rPr lang="pl-PL" sz="1600" dirty="0">
                <a:latin typeface="Open Sans" pitchFamily="2" charset="0"/>
                <a:ea typeface="Open Sans" pitchFamily="2" charset="0"/>
                <a:cs typeface="Open Sans" pitchFamily="2" charset="0"/>
              </a:rPr>
              <a:t> zakupy publiczne</a:t>
            </a:r>
          </a:p>
          <a:p>
            <a:pPr marL="251986" indent="-251986" defTabSz="1007943">
              <a:lnSpc>
                <a:spcPts val="2400"/>
              </a:lnSpc>
              <a:spcBef>
                <a:spcPts val="1102"/>
              </a:spcBef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pl-PL" sz="1600" dirty="0">
                <a:latin typeface="Open Sans" pitchFamily="2" charset="0"/>
                <a:ea typeface="Open Sans" pitchFamily="2" charset="0"/>
                <a:cs typeface="Open Sans" pitchFamily="2" charset="0"/>
              </a:rPr>
              <a:t>Alternatywy formuł organizacji procesów zakupowych</a:t>
            </a:r>
          </a:p>
          <a:p>
            <a:pPr marL="251986" indent="-251986" defTabSz="1007943">
              <a:lnSpc>
                <a:spcPts val="2400"/>
              </a:lnSpc>
              <a:spcBef>
                <a:spcPts val="1102"/>
              </a:spcBef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pl-PL" sz="1600" dirty="0">
                <a:latin typeface="Open Sans" pitchFamily="2" charset="0"/>
                <a:ea typeface="Open Sans" pitchFamily="2" charset="0"/>
                <a:cs typeface="Open Sans" pitchFamily="2" charset="0"/>
              </a:rPr>
              <a:t>Usprawnienie zarządzania systemami informatycznymi na poziomie całej organizacji </a:t>
            </a:r>
          </a:p>
          <a:p>
            <a:pPr marL="251986" indent="-251986" defTabSz="1007943">
              <a:lnSpc>
                <a:spcPts val="2400"/>
              </a:lnSpc>
              <a:spcBef>
                <a:spcPts val="1102"/>
              </a:spcBef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pl-PL" sz="1600" dirty="0">
                <a:latin typeface="Open Sans" pitchFamily="2" charset="0"/>
                <a:ea typeface="Open Sans" pitchFamily="2" charset="0"/>
                <a:cs typeface="Open Sans" pitchFamily="2" charset="0"/>
              </a:rPr>
              <a:t>Optymalizacja powiązanych ze sobą zakupów z zakresu oprogramowania i infrastruktury</a:t>
            </a:r>
          </a:p>
        </p:txBody>
      </p:sp>
      <p:pic>
        <p:nvPicPr>
          <p:cNvPr id="11" name="Grafika 10" descr="Atom z wypełnieniem pełnym">
            <a:extLst>
              <a:ext uri="{FF2B5EF4-FFF2-40B4-BE49-F238E27FC236}">
                <a16:creationId xmlns:a16="http://schemas.microsoft.com/office/drawing/2014/main" id="{2F474456-242D-8773-83C0-B923606A1E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885556" y="4846805"/>
            <a:ext cx="1388839" cy="1220591"/>
          </a:xfrm>
          <a:prstGeom prst="rect">
            <a:avLst/>
          </a:prstGeom>
        </p:spPr>
      </p:pic>
      <p:pic>
        <p:nvPicPr>
          <p:cNvPr id="12" name="Grafika 11" descr="Atom z wypełnieniem pełnym">
            <a:extLst>
              <a:ext uri="{FF2B5EF4-FFF2-40B4-BE49-F238E27FC236}">
                <a16:creationId xmlns:a16="http://schemas.microsoft.com/office/drawing/2014/main" id="{5E2F610F-7FEF-784B-C11A-88F61820DB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136301" y="4700149"/>
            <a:ext cx="1762957" cy="1869124"/>
          </a:xfrm>
          <a:prstGeom prst="rect">
            <a:avLst/>
          </a:prstGeom>
        </p:spPr>
      </p:pic>
      <p:pic>
        <p:nvPicPr>
          <p:cNvPr id="13" name="Grafika 12" descr="Atom z wypełnieniem pełnym">
            <a:extLst>
              <a:ext uri="{FF2B5EF4-FFF2-40B4-BE49-F238E27FC236}">
                <a16:creationId xmlns:a16="http://schemas.microsoft.com/office/drawing/2014/main" id="{38FA6DF5-2885-4EB4-A86C-4C44D51B85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982538" y="4700149"/>
            <a:ext cx="914400" cy="914400"/>
          </a:xfrm>
          <a:prstGeom prst="rect">
            <a:avLst/>
          </a:prstGeom>
        </p:spPr>
      </p:pic>
      <p:pic>
        <p:nvPicPr>
          <p:cNvPr id="19" name="Grafika 18" descr="Atom z wypełnieniem pełnym">
            <a:extLst>
              <a:ext uri="{FF2B5EF4-FFF2-40B4-BE49-F238E27FC236}">
                <a16:creationId xmlns:a16="http://schemas.microsoft.com/office/drawing/2014/main" id="{D50E65D5-CD95-D491-CA14-2945BE22A0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361259" y="5502323"/>
            <a:ext cx="1475669" cy="1258782"/>
          </a:xfrm>
          <a:prstGeom prst="rect">
            <a:avLst/>
          </a:prstGeom>
        </p:spPr>
      </p:pic>
      <p:pic>
        <p:nvPicPr>
          <p:cNvPr id="25" name="Grafika 24" descr="Strzałka okrężna z wypełnieniem pełnym">
            <a:extLst>
              <a:ext uri="{FF2B5EF4-FFF2-40B4-BE49-F238E27FC236}">
                <a16:creationId xmlns:a16="http://schemas.microsoft.com/office/drawing/2014/main" id="{499566F5-A0EF-1C12-3D4D-CE67384167B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34418" y="4889361"/>
            <a:ext cx="1809968" cy="1583333"/>
          </a:xfrm>
          <a:prstGeom prst="rect">
            <a:avLst/>
          </a:prstGeom>
        </p:spPr>
      </p:pic>
      <p:pic>
        <p:nvPicPr>
          <p:cNvPr id="26" name="Grafika 25" descr="Strzałka okrężna z wypełnieniem pełnym">
            <a:extLst>
              <a:ext uri="{FF2B5EF4-FFF2-40B4-BE49-F238E27FC236}">
                <a16:creationId xmlns:a16="http://schemas.microsoft.com/office/drawing/2014/main" id="{5D79129D-A7B0-D785-25C0-EFA7BFAD38C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033173" y="5194675"/>
            <a:ext cx="1041281" cy="914400"/>
          </a:xfrm>
          <a:prstGeom prst="rect">
            <a:avLst/>
          </a:prstGeom>
        </p:spPr>
      </p:pic>
      <p:pic>
        <p:nvPicPr>
          <p:cNvPr id="27" name="Grafika 26" descr="Strzałka okrężna z wypełnieniem pełnym">
            <a:extLst>
              <a:ext uri="{FF2B5EF4-FFF2-40B4-BE49-F238E27FC236}">
                <a16:creationId xmlns:a16="http://schemas.microsoft.com/office/drawing/2014/main" id="{8D008119-A83D-4696-D9B9-54F693EE59D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252587" y="4458225"/>
            <a:ext cx="2493216" cy="2493216"/>
          </a:xfrm>
          <a:prstGeom prst="rect">
            <a:avLst/>
          </a:prstGeom>
        </p:spPr>
      </p:pic>
      <p:sp>
        <p:nvSpPr>
          <p:cNvPr id="35" name="pole tekstowe 34">
            <a:extLst>
              <a:ext uri="{FF2B5EF4-FFF2-40B4-BE49-F238E27FC236}">
                <a16:creationId xmlns:a16="http://schemas.microsoft.com/office/drawing/2014/main" id="{E75DC802-D9A7-0ECA-85EE-BE557D8111F5}"/>
              </a:ext>
            </a:extLst>
          </p:cNvPr>
          <p:cNvSpPr txBox="1"/>
          <p:nvPr/>
        </p:nvSpPr>
        <p:spPr>
          <a:xfrm>
            <a:off x="4703641" y="5512975"/>
            <a:ext cx="6422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/>
              <a:t>vs.</a:t>
            </a:r>
          </a:p>
        </p:txBody>
      </p:sp>
    </p:spTree>
    <p:extLst>
      <p:ext uri="{BB962C8B-B14F-4D97-AF65-F5344CB8AC3E}">
        <p14:creationId xmlns:p14="http://schemas.microsoft.com/office/powerpoint/2010/main" val="36031745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93568BE-245E-449B-9BA3-0D02E7BF7E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85877" y="2771725"/>
            <a:ext cx="7920115" cy="2160240"/>
          </a:xfrm>
        </p:spPr>
        <p:txBody>
          <a:bodyPr>
            <a:normAutofit fontScale="90000"/>
          </a:bodyPr>
          <a:lstStyle/>
          <a:p>
            <a:pPr algn="ctr">
              <a:lnSpc>
                <a:spcPct val="100000"/>
              </a:lnSpc>
            </a:pPr>
            <a:r>
              <a:rPr lang="pl-PL" dirty="0"/>
              <a:t>Zarządzanie publicznym procesem zakupowym o charakterze centralnym w obszarze cyberbezpieczeństwa realizowanym na rzecz </a:t>
            </a:r>
            <a:br>
              <a:rPr lang="pl-PL" dirty="0"/>
            </a:br>
            <a:r>
              <a:rPr lang="pl-PL" dirty="0"/>
              <a:t>Ministerstwa Sprawiedliwości oraz jednostek sądownictwa</a:t>
            </a:r>
            <a:br>
              <a:rPr lang="pl-P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pl-PL" dirty="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BC2F625A-2277-4F6D-95F0-91B1E04866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85810" y="5580037"/>
            <a:ext cx="7920115" cy="432048"/>
          </a:xfrm>
        </p:spPr>
        <p:txBody>
          <a:bodyPr/>
          <a:lstStyle/>
          <a:p>
            <a:pPr algn="r"/>
            <a:r>
              <a:rPr lang="pl-PL" dirty="0"/>
              <a:t>Ewa Ropka 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229C2C5-54F9-4EC4-92E9-11C5F82C31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l-PL" dirty="0"/>
              <a:t>03.04.2025</a:t>
            </a:r>
          </a:p>
        </p:txBody>
      </p:sp>
    </p:spTree>
    <p:extLst>
      <p:ext uri="{BB962C8B-B14F-4D97-AF65-F5344CB8AC3E}">
        <p14:creationId xmlns:p14="http://schemas.microsoft.com/office/powerpoint/2010/main" val="16718393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6528A14F-8679-1E95-EE26-1C37C14E94C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pl-PL" sz="2900" dirty="0"/>
              <a:t>Model zamówień scentralizowanych    w obszarze wymiaru sprawiedliwości</a:t>
            </a:r>
            <a:br>
              <a:rPr lang="pl-PL" sz="2800" cap="all" dirty="0"/>
            </a:br>
            <a:br>
              <a:rPr lang="pl-PL" sz="2800" cap="all" dirty="0"/>
            </a:br>
            <a:endParaRPr lang="pl-PL" dirty="0"/>
          </a:p>
        </p:txBody>
      </p:sp>
      <p:graphicFrame>
        <p:nvGraphicFramePr>
          <p:cNvPr id="9" name="Symbol zastępczy zawartości 9">
            <a:extLst>
              <a:ext uri="{FF2B5EF4-FFF2-40B4-BE49-F238E27FC236}">
                <a16:creationId xmlns:a16="http://schemas.microsoft.com/office/drawing/2014/main" id="{8444B3C6-0055-168D-B731-C78110C55267}"/>
              </a:ext>
            </a:extLst>
          </p:cNvPr>
          <p:cNvGraphicFramePr>
            <a:graphicFrameLocks noGrp="1"/>
          </p:cNvGraphicFramePr>
          <p:nvPr>
            <p:ph type="pic" sz="quarter" idx="10"/>
            <p:extLst>
              <p:ext uri="{D42A27DB-BD31-4B8C-83A1-F6EECF244321}">
                <p14:modId xmlns:p14="http://schemas.microsoft.com/office/powerpoint/2010/main" val="2576350392"/>
              </p:ext>
            </p:extLst>
          </p:nvPr>
        </p:nvGraphicFramePr>
        <p:xfrm>
          <a:off x="669925" y="0"/>
          <a:ext cx="8636421" cy="4859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" name="Obraz 9">
            <a:extLst>
              <a:ext uri="{FF2B5EF4-FFF2-40B4-BE49-F238E27FC236}">
                <a16:creationId xmlns:a16="http://schemas.microsoft.com/office/drawing/2014/main" id="{55C6B2DE-B6DC-1477-D331-F81409258735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0287" y="2123653"/>
            <a:ext cx="1115695" cy="731520"/>
          </a:xfrm>
          <a:prstGeom prst="rect">
            <a:avLst/>
          </a:prstGeom>
          <a:noFill/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3658C50E-0E8E-88D2-8D66-98BD7049A85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90122" y="2295234"/>
            <a:ext cx="1864602" cy="684025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E48FFA03-BD77-0F0E-C8E8-0F479978FF7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377" y="2063909"/>
            <a:ext cx="148590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62395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24D9118-DD89-27D3-86B4-1599BF9BDC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525" y="899836"/>
            <a:ext cx="8640381" cy="719503"/>
          </a:xfrm>
        </p:spPr>
        <p:txBody>
          <a:bodyPr>
            <a:normAutofit/>
          </a:bodyPr>
          <a:lstStyle/>
          <a:p>
            <a:pPr algn="ctr"/>
            <a:r>
              <a:rPr lang="pl-PL" sz="2000" dirty="0"/>
              <a:t>Kompleksowa obsługa procesów zakupowych</a:t>
            </a:r>
          </a:p>
        </p:txBody>
      </p:sp>
      <p:pic>
        <p:nvPicPr>
          <p:cNvPr id="6" name="Symbol zastępczy zawartości 5" descr="Obraz zawierający tekst, zrzut ekranu, Czcionka, diagram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5EB8547E-1852-AA49-F089-B9CC42D7396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70" y="1475581"/>
            <a:ext cx="10515819" cy="5219006"/>
          </a:xfrm>
        </p:spPr>
      </p:pic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C7C47A31-4471-E102-FE30-754498C250A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4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067999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2A267F4-7691-A278-9C3D-ABBA23466B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pl-PL" sz="2000" dirty="0"/>
              <a:t>Umowy klasyczne centralne na rozwiązania cyberbezpieczeństwa na rzecz jednostek wymiaru sprawiedliwości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A2C9394-BBB5-6424-8D0E-A4E8281D648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5</a:t>
            </a:fld>
            <a:endParaRPr lang="pl-PL" dirty="0"/>
          </a:p>
        </p:txBody>
      </p:sp>
      <p:graphicFrame>
        <p:nvGraphicFramePr>
          <p:cNvPr id="7" name="Symbol zastępczy zawartości 6">
            <a:extLst>
              <a:ext uri="{FF2B5EF4-FFF2-40B4-BE49-F238E27FC236}">
                <a16:creationId xmlns:a16="http://schemas.microsoft.com/office/drawing/2014/main" id="{4C7934D1-EF07-3ED9-6F42-EF3CFAD30F6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025525" y="1979613"/>
          <a:ext cx="8640763" cy="46799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Sześciokąt 2">
            <a:extLst>
              <a:ext uri="{FF2B5EF4-FFF2-40B4-BE49-F238E27FC236}">
                <a16:creationId xmlns:a16="http://schemas.microsoft.com/office/drawing/2014/main" id="{97DB93EE-0452-CA39-B5A5-17BA4F840C06}"/>
              </a:ext>
            </a:extLst>
          </p:cNvPr>
          <p:cNvSpPr/>
          <p:nvPr/>
        </p:nvSpPr>
        <p:spPr>
          <a:xfrm>
            <a:off x="8405120" y="1511902"/>
            <a:ext cx="1440160" cy="1296144"/>
          </a:xfrm>
          <a:prstGeom prst="hexago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BD0967BD-93F9-7F14-7C99-F73E6DE2F840}"/>
              </a:ext>
            </a:extLst>
          </p:cNvPr>
          <p:cNvSpPr txBox="1"/>
          <p:nvPr/>
        </p:nvSpPr>
        <p:spPr>
          <a:xfrm>
            <a:off x="8730282" y="1979613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>
                <a:solidFill>
                  <a:schemeClr val="bg1"/>
                </a:solidFill>
              </a:rPr>
              <a:t>97 mln</a:t>
            </a:r>
          </a:p>
        </p:txBody>
      </p:sp>
    </p:spTree>
    <p:extLst>
      <p:ext uri="{BB962C8B-B14F-4D97-AF65-F5344CB8AC3E}">
        <p14:creationId xmlns:p14="http://schemas.microsoft.com/office/powerpoint/2010/main" val="4299001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33C301-C22D-1647-E33A-7DD8E45E6D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1">
            <a:extLst>
              <a:ext uri="{FF2B5EF4-FFF2-40B4-BE49-F238E27FC236}">
                <a16:creationId xmlns:a16="http://schemas.microsoft.com/office/drawing/2014/main" id="{5910773F-D6C1-6B39-FF11-ECA2DAFBC1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525" y="899836"/>
            <a:ext cx="8640381" cy="1080001"/>
          </a:xfrm>
        </p:spPr>
        <p:txBody>
          <a:bodyPr>
            <a:normAutofit/>
          </a:bodyPr>
          <a:lstStyle/>
          <a:p>
            <a:pPr algn="ctr"/>
            <a:r>
              <a:rPr lang="pl-PL" sz="2000" dirty="0"/>
              <a:t>Umowy ramowe centralne na rozwiązania cyberbezpieczeństwa      na rzecz jednostek wymiaru sprawiedliwości</a:t>
            </a:r>
            <a:endParaRPr lang="en-US" sz="2000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B857E9E4-86FB-14A1-1479-01AC564662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85200" y="7019837"/>
            <a:ext cx="1080000" cy="180000"/>
          </a:xfrm>
        </p:spPr>
        <p:txBody>
          <a:bodyPr anchor="ctr">
            <a:normAutofit fontScale="92500" lnSpcReduction="20000"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EB4015AA-59F6-416B-87A6-8E3D940284E2}" type="slidenum">
              <a:rPr lang="pl-PL" sz="300" smtClean="0"/>
              <a:pPr>
                <a:lnSpc>
                  <a:spcPct val="90000"/>
                </a:lnSpc>
                <a:spcAft>
                  <a:spcPts val="600"/>
                </a:spcAft>
              </a:pPr>
              <a:t>6</a:t>
            </a:fld>
            <a:endParaRPr lang="pl-PL" sz="300"/>
          </a:p>
        </p:txBody>
      </p:sp>
      <p:graphicFrame>
        <p:nvGraphicFramePr>
          <p:cNvPr id="6" name="Symbol zastępczy zawartości 5">
            <a:extLst>
              <a:ext uri="{FF2B5EF4-FFF2-40B4-BE49-F238E27FC236}">
                <a16:creationId xmlns:a16="http://schemas.microsoft.com/office/drawing/2014/main" id="{1A07F569-207A-77AB-F3E8-9CC72BB01869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025525" y="1979613"/>
          <a:ext cx="8640763" cy="46799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Sześciokąt 1">
            <a:extLst>
              <a:ext uri="{FF2B5EF4-FFF2-40B4-BE49-F238E27FC236}">
                <a16:creationId xmlns:a16="http://schemas.microsoft.com/office/drawing/2014/main" id="{67FB7E28-680A-7DFF-7797-010CC6152E19}"/>
              </a:ext>
            </a:extLst>
          </p:cNvPr>
          <p:cNvSpPr/>
          <p:nvPr/>
        </p:nvSpPr>
        <p:spPr>
          <a:xfrm>
            <a:off x="8595123" y="1331541"/>
            <a:ext cx="1440160" cy="1296144"/>
          </a:xfrm>
          <a:prstGeom prst="hexagon">
            <a:avLst/>
          </a:prstGeom>
          <a:solidFill>
            <a:schemeClr val="bg2"/>
          </a:solidFill>
          <a:ln w="28575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767243EC-141F-DACB-A146-8195CD0D6B93}"/>
              </a:ext>
            </a:extLst>
          </p:cNvPr>
          <p:cNvSpPr txBox="1"/>
          <p:nvPr/>
        </p:nvSpPr>
        <p:spPr>
          <a:xfrm>
            <a:off x="8730282" y="1763613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/>
              <a:t>217 mln</a:t>
            </a:r>
          </a:p>
        </p:txBody>
      </p:sp>
    </p:spTree>
    <p:extLst>
      <p:ext uri="{BB962C8B-B14F-4D97-AF65-F5344CB8AC3E}">
        <p14:creationId xmlns:p14="http://schemas.microsoft.com/office/powerpoint/2010/main" val="10012267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EF38A3-F3FA-BA64-D3E7-420F2E1A43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E898E64-21E0-45A3-162D-8CE258B3A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525" y="899836"/>
            <a:ext cx="8639675" cy="575745"/>
          </a:xfrm>
        </p:spPr>
        <p:txBody>
          <a:bodyPr>
            <a:noAutofit/>
          </a:bodyPr>
          <a:lstStyle/>
          <a:p>
            <a:pPr algn="ctr"/>
            <a:r>
              <a:rPr lang="pl-PL" sz="2000" dirty="0"/>
              <a:t>Wyzwania zamówień publicznych ?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022F65B3-62B3-9F24-3E5A-532D74C6A3E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7</a:t>
            </a:fld>
            <a:endParaRPr lang="pl-PL" dirty="0"/>
          </a:p>
        </p:txBody>
      </p:sp>
      <p:grpSp>
        <p:nvGrpSpPr>
          <p:cNvPr id="8" name="Grupa 7">
            <a:extLst>
              <a:ext uri="{FF2B5EF4-FFF2-40B4-BE49-F238E27FC236}">
                <a16:creationId xmlns:a16="http://schemas.microsoft.com/office/drawing/2014/main" id="{CC09253E-1EB4-7640-9D19-1AE451BB482C}"/>
              </a:ext>
            </a:extLst>
          </p:cNvPr>
          <p:cNvGrpSpPr/>
          <p:nvPr/>
        </p:nvGrpSpPr>
        <p:grpSpPr>
          <a:xfrm>
            <a:off x="1961530" y="1619597"/>
            <a:ext cx="6506335" cy="5039304"/>
            <a:chOff x="2223755" y="1980055"/>
            <a:chExt cx="6244301" cy="4679064"/>
          </a:xfrm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</p:grpSpPr>
        <p:sp>
          <p:nvSpPr>
            <p:cNvPr id="9" name="Dowolny kształt: kształt 8">
              <a:extLst>
                <a:ext uri="{FF2B5EF4-FFF2-40B4-BE49-F238E27FC236}">
                  <a16:creationId xmlns:a16="http://schemas.microsoft.com/office/drawing/2014/main" id="{E5108974-DD84-4463-DC01-21D0C6186CEB}"/>
                </a:ext>
              </a:extLst>
            </p:cNvPr>
            <p:cNvSpPr/>
            <p:nvPr/>
          </p:nvSpPr>
          <p:spPr>
            <a:xfrm>
              <a:off x="4977492" y="1980055"/>
              <a:ext cx="1509040" cy="1734529"/>
            </a:xfrm>
            <a:custGeom>
              <a:avLst/>
              <a:gdLst>
                <a:gd name="connsiteX0" fmla="*/ 0 w 1734528"/>
                <a:gd name="connsiteY0" fmla="*/ 754520 h 1509039"/>
                <a:gd name="connsiteX1" fmla="*/ 377260 w 1734528"/>
                <a:gd name="connsiteY1" fmla="*/ 0 h 1509039"/>
                <a:gd name="connsiteX2" fmla="*/ 1357268 w 1734528"/>
                <a:gd name="connsiteY2" fmla="*/ 0 h 1509039"/>
                <a:gd name="connsiteX3" fmla="*/ 1734528 w 1734528"/>
                <a:gd name="connsiteY3" fmla="*/ 754520 h 1509039"/>
                <a:gd name="connsiteX4" fmla="*/ 1357268 w 1734528"/>
                <a:gd name="connsiteY4" fmla="*/ 1509039 h 1509039"/>
                <a:gd name="connsiteX5" fmla="*/ 377260 w 1734528"/>
                <a:gd name="connsiteY5" fmla="*/ 1509039 h 1509039"/>
                <a:gd name="connsiteX6" fmla="*/ 0 w 1734528"/>
                <a:gd name="connsiteY6" fmla="*/ 754520 h 1509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34528" h="1509039">
                  <a:moveTo>
                    <a:pt x="867263" y="0"/>
                  </a:moveTo>
                  <a:lnTo>
                    <a:pt x="1734527" y="328216"/>
                  </a:lnTo>
                  <a:lnTo>
                    <a:pt x="1734527" y="1180823"/>
                  </a:lnTo>
                  <a:lnTo>
                    <a:pt x="867263" y="1509039"/>
                  </a:lnTo>
                  <a:lnTo>
                    <a:pt x="1" y="1180823"/>
                  </a:lnTo>
                  <a:lnTo>
                    <a:pt x="1" y="328216"/>
                  </a:lnTo>
                  <a:lnTo>
                    <a:pt x="867263" y="0"/>
                  </a:lnTo>
                  <a:close/>
                </a:path>
              </a:pathLst>
            </a:custGeom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30409" tIns="365548" rIns="330410" bIns="365547" numCol="1" spcCol="1270" anchor="ctr" anchorCtr="0">
              <a:noAutofit/>
            </a:bodyPr>
            <a:lstStyle/>
            <a:p>
              <a:pPr marL="0" lvl="0" indent="0" algn="ctr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pl-PL" sz="2500" kern="1200" dirty="0"/>
            </a:p>
          </p:txBody>
        </p:sp>
        <p:sp>
          <p:nvSpPr>
            <p:cNvPr id="10" name="Dowolny kształt: kształt 9">
              <a:extLst>
                <a:ext uri="{FF2B5EF4-FFF2-40B4-BE49-F238E27FC236}">
                  <a16:creationId xmlns:a16="http://schemas.microsoft.com/office/drawing/2014/main" id="{ED731231-4CD9-F364-52A8-99805061E949}"/>
                </a:ext>
              </a:extLst>
            </p:cNvPr>
            <p:cNvSpPr/>
            <p:nvPr/>
          </p:nvSpPr>
          <p:spPr>
            <a:xfrm>
              <a:off x="6532323" y="2326962"/>
              <a:ext cx="1935733" cy="1040716"/>
            </a:xfrm>
            <a:custGeom>
              <a:avLst/>
              <a:gdLst>
                <a:gd name="connsiteX0" fmla="*/ 0 w 1935733"/>
                <a:gd name="connsiteY0" fmla="*/ 0 h 1040716"/>
                <a:gd name="connsiteX1" fmla="*/ 1935733 w 1935733"/>
                <a:gd name="connsiteY1" fmla="*/ 0 h 1040716"/>
                <a:gd name="connsiteX2" fmla="*/ 1935733 w 1935733"/>
                <a:gd name="connsiteY2" fmla="*/ 1040716 h 1040716"/>
                <a:gd name="connsiteX3" fmla="*/ 0 w 1935733"/>
                <a:gd name="connsiteY3" fmla="*/ 1040716 h 1040716"/>
                <a:gd name="connsiteX4" fmla="*/ 0 w 1935733"/>
                <a:gd name="connsiteY4" fmla="*/ 0 h 1040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35733" h="1040716">
                  <a:moveTo>
                    <a:pt x="0" y="0"/>
                  </a:moveTo>
                  <a:lnTo>
                    <a:pt x="1935733" y="0"/>
                  </a:lnTo>
                  <a:lnTo>
                    <a:pt x="1935733" y="1040716"/>
                  </a:lnTo>
                  <a:lnTo>
                    <a:pt x="0" y="1040716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7160" tIns="137160" rIns="137160" bIns="137160" numCol="1" spcCol="1270" anchor="ctr" anchorCtr="0">
              <a:noAutofit/>
            </a:bodyPr>
            <a:lstStyle/>
            <a:p>
              <a:pPr marL="0" lvl="0" indent="0" algn="l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pl-PL" sz="3600" kern="1200" dirty="0"/>
            </a:p>
          </p:txBody>
        </p:sp>
        <p:sp>
          <p:nvSpPr>
            <p:cNvPr id="11" name="Dowolny kształt: kształt 10">
              <a:extLst>
                <a:ext uri="{FF2B5EF4-FFF2-40B4-BE49-F238E27FC236}">
                  <a16:creationId xmlns:a16="http://schemas.microsoft.com/office/drawing/2014/main" id="{8594EF14-85A4-BC65-698E-88B47672605D}"/>
                </a:ext>
              </a:extLst>
            </p:cNvPr>
            <p:cNvSpPr/>
            <p:nvPr/>
          </p:nvSpPr>
          <p:spPr>
            <a:xfrm>
              <a:off x="3347729" y="1980055"/>
              <a:ext cx="1509040" cy="1734529"/>
            </a:xfrm>
            <a:custGeom>
              <a:avLst/>
              <a:gdLst>
                <a:gd name="connsiteX0" fmla="*/ 0 w 1734528"/>
                <a:gd name="connsiteY0" fmla="*/ 754520 h 1509039"/>
                <a:gd name="connsiteX1" fmla="*/ 377260 w 1734528"/>
                <a:gd name="connsiteY1" fmla="*/ 0 h 1509039"/>
                <a:gd name="connsiteX2" fmla="*/ 1357268 w 1734528"/>
                <a:gd name="connsiteY2" fmla="*/ 0 h 1509039"/>
                <a:gd name="connsiteX3" fmla="*/ 1734528 w 1734528"/>
                <a:gd name="connsiteY3" fmla="*/ 754520 h 1509039"/>
                <a:gd name="connsiteX4" fmla="*/ 1357268 w 1734528"/>
                <a:gd name="connsiteY4" fmla="*/ 1509039 h 1509039"/>
                <a:gd name="connsiteX5" fmla="*/ 377260 w 1734528"/>
                <a:gd name="connsiteY5" fmla="*/ 1509039 h 1509039"/>
                <a:gd name="connsiteX6" fmla="*/ 0 w 1734528"/>
                <a:gd name="connsiteY6" fmla="*/ 754520 h 1509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34528" h="1509039">
                  <a:moveTo>
                    <a:pt x="867263" y="0"/>
                  </a:moveTo>
                  <a:lnTo>
                    <a:pt x="1734527" y="328216"/>
                  </a:lnTo>
                  <a:lnTo>
                    <a:pt x="1734527" y="1180823"/>
                  </a:lnTo>
                  <a:lnTo>
                    <a:pt x="867263" y="1509039"/>
                  </a:lnTo>
                  <a:lnTo>
                    <a:pt x="1" y="1180823"/>
                  </a:lnTo>
                  <a:lnTo>
                    <a:pt x="1" y="328216"/>
                  </a:lnTo>
                  <a:lnTo>
                    <a:pt x="867263" y="0"/>
                  </a:lnTo>
                  <a:close/>
                </a:path>
              </a:pathLst>
            </a:custGeom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35159" tIns="270298" rIns="235160" bIns="270297" numCol="1" spcCol="1270" anchor="ctr" anchorCtr="0">
              <a:noAutofit/>
            </a:bodyPr>
            <a:lstStyle/>
            <a:p>
              <a:pPr marL="0" lvl="0" indent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pl-PL" sz="3600" kern="1200" dirty="0"/>
            </a:p>
          </p:txBody>
        </p:sp>
        <p:sp>
          <p:nvSpPr>
            <p:cNvPr id="12" name="Dowolny kształt: kształt 11">
              <a:extLst>
                <a:ext uri="{FF2B5EF4-FFF2-40B4-BE49-F238E27FC236}">
                  <a16:creationId xmlns:a16="http://schemas.microsoft.com/office/drawing/2014/main" id="{E9EBE9AD-DA06-E426-89A5-094115AB0BCF}"/>
                </a:ext>
              </a:extLst>
            </p:cNvPr>
            <p:cNvSpPr/>
            <p:nvPr/>
          </p:nvSpPr>
          <p:spPr>
            <a:xfrm>
              <a:off x="4159488" y="3452323"/>
              <a:ext cx="1509040" cy="1734529"/>
            </a:xfrm>
            <a:custGeom>
              <a:avLst/>
              <a:gdLst>
                <a:gd name="connsiteX0" fmla="*/ 0 w 1734528"/>
                <a:gd name="connsiteY0" fmla="*/ 754520 h 1509039"/>
                <a:gd name="connsiteX1" fmla="*/ 377260 w 1734528"/>
                <a:gd name="connsiteY1" fmla="*/ 0 h 1509039"/>
                <a:gd name="connsiteX2" fmla="*/ 1357268 w 1734528"/>
                <a:gd name="connsiteY2" fmla="*/ 0 h 1509039"/>
                <a:gd name="connsiteX3" fmla="*/ 1734528 w 1734528"/>
                <a:gd name="connsiteY3" fmla="*/ 754520 h 1509039"/>
                <a:gd name="connsiteX4" fmla="*/ 1357268 w 1734528"/>
                <a:gd name="connsiteY4" fmla="*/ 1509039 h 1509039"/>
                <a:gd name="connsiteX5" fmla="*/ 377260 w 1734528"/>
                <a:gd name="connsiteY5" fmla="*/ 1509039 h 1509039"/>
                <a:gd name="connsiteX6" fmla="*/ 0 w 1734528"/>
                <a:gd name="connsiteY6" fmla="*/ 754520 h 1509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34528" h="1509039">
                  <a:moveTo>
                    <a:pt x="867263" y="0"/>
                  </a:moveTo>
                  <a:lnTo>
                    <a:pt x="1734527" y="328216"/>
                  </a:lnTo>
                  <a:lnTo>
                    <a:pt x="1734527" y="1180823"/>
                  </a:lnTo>
                  <a:lnTo>
                    <a:pt x="867263" y="1509039"/>
                  </a:lnTo>
                  <a:lnTo>
                    <a:pt x="1" y="1180823"/>
                  </a:lnTo>
                  <a:lnTo>
                    <a:pt x="1" y="328216"/>
                  </a:lnTo>
                  <a:lnTo>
                    <a:pt x="867263" y="0"/>
                  </a:lnTo>
                  <a:close/>
                </a:path>
              </a:pathLst>
            </a:custGeom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30409" tIns="365548" rIns="330410" bIns="365547" numCol="1" spcCol="1270" anchor="ctr" anchorCtr="0">
              <a:noAutofit/>
            </a:bodyPr>
            <a:lstStyle/>
            <a:p>
              <a:pPr marL="0" lvl="0" indent="0" algn="ctr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pl-PL" sz="2500" kern="1200" dirty="0"/>
            </a:p>
          </p:txBody>
        </p:sp>
        <p:sp>
          <p:nvSpPr>
            <p:cNvPr id="13" name="Dowolny kształt: kształt 12">
              <a:extLst>
                <a:ext uri="{FF2B5EF4-FFF2-40B4-BE49-F238E27FC236}">
                  <a16:creationId xmlns:a16="http://schemas.microsoft.com/office/drawing/2014/main" id="{1D49B103-C76C-A038-B42C-2CB6EBC4BF6A}"/>
                </a:ext>
              </a:extLst>
            </p:cNvPr>
            <p:cNvSpPr/>
            <p:nvPr/>
          </p:nvSpPr>
          <p:spPr>
            <a:xfrm>
              <a:off x="2223755" y="3799229"/>
              <a:ext cx="1873290" cy="1040716"/>
            </a:xfrm>
            <a:custGeom>
              <a:avLst/>
              <a:gdLst>
                <a:gd name="connsiteX0" fmla="*/ 0 w 1873290"/>
                <a:gd name="connsiteY0" fmla="*/ 0 h 1040716"/>
                <a:gd name="connsiteX1" fmla="*/ 1873290 w 1873290"/>
                <a:gd name="connsiteY1" fmla="*/ 0 h 1040716"/>
                <a:gd name="connsiteX2" fmla="*/ 1873290 w 1873290"/>
                <a:gd name="connsiteY2" fmla="*/ 1040716 h 1040716"/>
                <a:gd name="connsiteX3" fmla="*/ 0 w 1873290"/>
                <a:gd name="connsiteY3" fmla="*/ 1040716 h 1040716"/>
                <a:gd name="connsiteX4" fmla="*/ 0 w 1873290"/>
                <a:gd name="connsiteY4" fmla="*/ 0 h 1040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73290" h="1040716">
                  <a:moveTo>
                    <a:pt x="0" y="0"/>
                  </a:moveTo>
                  <a:lnTo>
                    <a:pt x="1873290" y="0"/>
                  </a:lnTo>
                  <a:lnTo>
                    <a:pt x="1873290" y="1040716"/>
                  </a:lnTo>
                  <a:lnTo>
                    <a:pt x="0" y="1040716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7160" tIns="137160" rIns="137160" bIns="137160" numCol="1" spcCol="1270" anchor="ctr" anchorCtr="0">
              <a:noAutofit/>
            </a:bodyPr>
            <a:lstStyle/>
            <a:p>
              <a:pPr marL="0" lvl="0" indent="0" algn="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pl-PL" sz="3600" kern="1200" dirty="0"/>
            </a:p>
          </p:txBody>
        </p:sp>
        <p:sp>
          <p:nvSpPr>
            <p:cNvPr id="14" name="Dowolny kształt: kształt 13">
              <a:extLst>
                <a:ext uri="{FF2B5EF4-FFF2-40B4-BE49-F238E27FC236}">
                  <a16:creationId xmlns:a16="http://schemas.microsoft.com/office/drawing/2014/main" id="{0600E55A-5D96-38EE-1ACD-9035642854A3}"/>
                </a:ext>
              </a:extLst>
            </p:cNvPr>
            <p:cNvSpPr/>
            <p:nvPr/>
          </p:nvSpPr>
          <p:spPr>
            <a:xfrm>
              <a:off x="5789251" y="3452323"/>
              <a:ext cx="1509040" cy="1734529"/>
            </a:xfrm>
            <a:custGeom>
              <a:avLst/>
              <a:gdLst>
                <a:gd name="connsiteX0" fmla="*/ 0 w 1734528"/>
                <a:gd name="connsiteY0" fmla="*/ 754520 h 1509039"/>
                <a:gd name="connsiteX1" fmla="*/ 377260 w 1734528"/>
                <a:gd name="connsiteY1" fmla="*/ 0 h 1509039"/>
                <a:gd name="connsiteX2" fmla="*/ 1357268 w 1734528"/>
                <a:gd name="connsiteY2" fmla="*/ 0 h 1509039"/>
                <a:gd name="connsiteX3" fmla="*/ 1734528 w 1734528"/>
                <a:gd name="connsiteY3" fmla="*/ 754520 h 1509039"/>
                <a:gd name="connsiteX4" fmla="*/ 1357268 w 1734528"/>
                <a:gd name="connsiteY4" fmla="*/ 1509039 h 1509039"/>
                <a:gd name="connsiteX5" fmla="*/ 377260 w 1734528"/>
                <a:gd name="connsiteY5" fmla="*/ 1509039 h 1509039"/>
                <a:gd name="connsiteX6" fmla="*/ 0 w 1734528"/>
                <a:gd name="connsiteY6" fmla="*/ 754520 h 1509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34528" h="1509039">
                  <a:moveTo>
                    <a:pt x="867263" y="0"/>
                  </a:moveTo>
                  <a:lnTo>
                    <a:pt x="1734527" y="328216"/>
                  </a:lnTo>
                  <a:lnTo>
                    <a:pt x="1734527" y="1180823"/>
                  </a:lnTo>
                  <a:lnTo>
                    <a:pt x="867263" y="1509039"/>
                  </a:lnTo>
                  <a:lnTo>
                    <a:pt x="1" y="1180823"/>
                  </a:lnTo>
                  <a:lnTo>
                    <a:pt x="1" y="328216"/>
                  </a:lnTo>
                  <a:lnTo>
                    <a:pt x="867263" y="0"/>
                  </a:lnTo>
                  <a:close/>
                </a:path>
              </a:pathLst>
            </a:custGeom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35159" tIns="270298" rIns="235160" bIns="270297" numCol="1" spcCol="1270" anchor="ctr" anchorCtr="0">
              <a:noAutofit/>
            </a:bodyPr>
            <a:lstStyle/>
            <a:p>
              <a:pPr marL="0" lvl="0" indent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pl-PL" sz="3600" kern="1200" dirty="0"/>
            </a:p>
          </p:txBody>
        </p:sp>
        <p:sp>
          <p:nvSpPr>
            <p:cNvPr id="15" name="Dowolny kształt: kształt 14">
              <a:extLst>
                <a:ext uri="{FF2B5EF4-FFF2-40B4-BE49-F238E27FC236}">
                  <a16:creationId xmlns:a16="http://schemas.microsoft.com/office/drawing/2014/main" id="{F6F97671-82F2-3F08-9046-49BA4A592B56}"/>
                </a:ext>
              </a:extLst>
            </p:cNvPr>
            <p:cNvSpPr/>
            <p:nvPr/>
          </p:nvSpPr>
          <p:spPr>
            <a:xfrm>
              <a:off x="4977492" y="4924590"/>
              <a:ext cx="1509040" cy="1734529"/>
            </a:xfrm>
            <a:custGeom>
              <a:avLst/>
              <a:gdLst>
                <a:gd name="connsiteX0" fmla="*/ 0 w 1734528"/>
                <a:gd name="connsiteY0" fmla="*/ 754520 h 1509039"/>
                <a:gd name="connsiteX1" fmla="*/ 377260 w 1734528"/>
                <a:gd name="connsiteY1" fmla="*/ 0 h 1509039"/>
                <a:gd name="connsiteX2" fmla="*/ 1357268 w 1734528"/>
                <a:gd name="connsiteY2" fmla="*/ 0 h 1509039"/>
                <a:gd name="connsiteX3" fmla="*/ 1734528 w 1734528"/>
                <a:gd name="connsiteY3" fmla="*/ 754520 h 1509039"/>
                <a:gd name="connsiteX4" fmla="*/ 1357268 w 1734528"/>
                <a:gd name="connsiteY4" fmla="*/ 1509039 h 1509039"/>
                <a:gd name="connsiteX5" fmla="*/ 377260 w 1734528"/>
                <a:gd name="connsiteY5" fmla="*/ 1509039 h 1509039"/>
                <a:gd name="connsiteX6" fmla="*/ 0 w 1734528"/>
                <a:gd name="connsiteY6" fmla="*/ 754520 h 1509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34528" h="1509039">
                  <a:moveTo>
                    <a:pt x="867263" y="0"/>
                  </a:moveTo>
                  <a:lnTo>
                    <a:pt x="1734527" y="328216"/>
                  </a:lnTo>
                  <a:lnTo>
                    <a:pt x="1734527" y="1180823"/>
                  </a:lnTo>
                  <a:lnTo>
                    <a:pt x="867263" y="1509039"/>
                  </a:lnTo>
                  <a:lnTo>
                    <a:pt x="1" y="1180823"/>
                  </a:lnTo>
                  <a:lnTo>
                    <a:pt x="1" y="328216"/>
                  </a:lnTo>
                  <a:lnTo>
                    <a:pt x="867263" y="0"/>
                  </a:lnTo>
                  <a:close/>
                </a:path>
              </a:pathLst>
            </a:custGeom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30409" tIns="365548" rIns="330410" bIns="365547" numCol="1" spcCol="1270" anchor="ctr" anchorCtr="0">
              <a:noAutofit/>
            </a:bodyPr>
            <a:lstStyle/>
            <a:p>
              <a:pPr marL="0" lvl="0" indent="0" algn="ctr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pl-PL" sz="2500" kern="1200" dirty="0"/>
            </a:p>
          </p:txBody>
        </p:sp>
        <p:sp>
          <p:nvSpPr>
            <p:cNvPr id="16" name="Dowolny kształt: kształt 15">
              <a:extLst>
                <a:ext uri="{FF2B5EF4-FFF2-40B4-BE49-F238E27FC236}">
                  <a16:creationId xmlns:a16="http://schemas.microsoft.com/office/drawing/2014/main" id="{9BD79AEF-6782-C3FE-653B-4FDB183A0C3C}"/>
                </a:ext>
              </a:extLst>
            </p:cNvPr>
            <p:cNvSpPr/>
            <p:nvPr/>
          </p:nvSpPr>
          <p:spPr>
            <a:xfrm>
              <a:off x="6532323" y="5271497"/>
              <a:ext cx="1935733" cy="1040716"/>
            </a:xfrm>
            <a:custGeom>
              <a:avLst/>
              <a:gdLst>
                <a:gd name="connsiteX0" fmla="*/ 0 w 1935733"/>
                <a:gd name="connsiteY0" fmla="*/ 0 h 1040716"/>
                <a:gd name="connsiteX1" fmla="*/ 1935733 w 1935733"/>
                <a:gd name="connsiteY1" fmla="*/ 0 h 1040716"/>
                <a:gd name="connsiteX2" fmla="*/ 1935733 w 1935733"/>
                <a:gd name="connsiteY2" fmla="*/ 1040716 h 1040716"/>
                <a:gd name="connsiteX3" fmla="*/ 0 w 1935733"/>
                <a:gd name="connsiteY3" fmla="*/ 1040716 h 1040716"/>
                <a:gd name="connsiteX4" fmla="*/ 0 w 1935733"/>
                <a:gd name="connsiteY4" fmla="*/ 0 h 1040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35733" h="1040716">
                  <a:moveTo>
                    <a:pt x="0" y="0"/>
                  </a:moveTo>
                  <a:lnTo>
                    <a:pt x="1935733" y="0"/>
                  </a:lnTo>
                  <a:lnTo>
                    <a:pt x="1935733" y="1040716"/>
                  </a:lnTo>
                  <a:lnTo>
                    <a:pt x="0" y="1040716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7160" tIns="137160" rIns="137160" bIns="137160" numCol="1" spcCol="1270" anchor="ctr" anchorCtr="0">
              <a:noAutofit/>
            </a:bodyPr>
            <a:lstStyle/>
            <a:p>
              <a:pPr marL="0" lvl="0" indent="0" algn="l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pl-PL" sz="3600" kern="1200" dirty="0"/>
            </a:p>
          </p:txBody>
        </p:sp>
        <p:sp>
          <p:nvSpPr>
            <p:cNvPr id="17" name="Dowolny kształt: kształt 16">
              <a:extLst>
                <a:ext uri="{FF2B5EF4-FFF2-40B4-BE49-F238E27FC236}">
                  <a16:creationId xmlns:a16="http://schemas.microsoft.com/office/drawing/2014/main" id="{D12D13ED-ECCC-DBFD-A36E-7E9110C1EFDF}"/>
                </a:ext>
              </a:extLst>
            </p:cNvPr>
            <p:cNvSpPr/>
            <p:nvPr/>
          </p:nvSpPr>
          <p:spPr>
            <a:xfrm>
              <a:off x="3347729" y="4924590"/>
              <a:ext cx="1509040" cy="1734529"/>
            </a:xfrm>
            <a:custGeom>
              <a:avLst/>
              <a:gdLst>
                <a:gd name="connsiteX0" fmla="*/ 0 w 1734528"/>
                <a:gd name="connsiteY0" fmla="*/ 754520 h 1509039"/>
                <a:gd name="connsiteX1" fmla="*/ 377260 w 1734528"/>
                <a:gd name="connsiteY1" fmla="*/ 0 h 1509039"/>
                <a:gd name="connsiteX2" fmla="*/ 1357268 w 1734528"/>
                <a:gd name="connsiteY2" fmla="*/ 0 h 1509039"/>
                <a:gd name="connsiteX3" fmla="*/ 1734528 w 1734528"/>
                <a:gd name="connsiteY3" fmla="*/ 754520 h 1509039"/>
                <a:gd name="connsiteX4" fmla="*/ 1357268 w 1734528"/>
                <a:gd name="connsiteY4" fmla="*/ 1509039 h 1509039"/>
                <a:gd name="connsiteX5" fmla="*/ 377260 w 1734528"/>
                <a:gd name="connsiteY5" fmla="*/ 1509039 h 1509039"/>
                <a:gd name="connsiteX6" fmla="*/ 0 w 1734528"/>
                <a:gd name="connsiteY6" fmla="*/ 754520 h 1509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34528" h="1509039">
                  <a:moveTo>
                    <a:pt x="867263" y="0"/>
                  </a:moveTo>
                  <a:lnTo>
                    <a:pt x="1734527" y="328216"/>
                  </a:lnTo>
                  <a:lnTo>
                    <a:pt x="1734527" y="1180823"/>
                  </a:lnTo>
                  <a:lnTo>
                    <a:pt x="867263" y="1509039"/>
                  </a:lnTo>
                  <a:lnTo>
                    <a:pt x="1" y="1180823"/>
                  </a:lnTo>
                  <a:lnTo>
                    <a:pt x="1" y="328216"/>
                  </a:lnTo>
                  <a:lnTo>
                    <a:pt x="867263" y="0"/>
                  </a:lnTo>
                  <a:close/>
                </a:path>
              </a:pathLst>
            </a:custGeom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35159" tIns="270298" rIns="235160" bIns="270297" numCol="1" spcCol="1270" anchor="ctr" anchorCtr="0">
              <a:noAutofit/>
            </a:bodyPr>
            <a:lstStyle/>
            <a:p>
              <a:pPr marL="0" lvl="0" indent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pl-PL" sz="3600" kern="1200" dirty="0"/>
            </a:p>
          </p:txBody>
        </p:sp>
      </p:grpSp>
      <p:sp>
        <p:nvSpPr>
          <p:cNvPr id="18" name="Dowolny kształt: kształt 17">
            <a:extLst>
              <a:ext uri="{FF2B5EF4-FFF2-40B4-BE49-F238E27FC236}">
                <a16:creationId xmlns:a16="http://schemas.microsoft.com/office/drawing/2014/main" id="{772F0999-46C2-2A6C-5E92-CAA0BCE2DB3C}"/>
              </a:ext>
            </a:extLst>
          </p:cNvPr>
          <p:cNvSpPr/>
          <p:nvPr/>
        </p:nvSpPr>
        <p:spPr>
          <a:xfrm>
            <a:off x="2308571" y="3289780"/>
            <a:ext cx="1509040" cy="1734529"/>
          </a:xfrm>
          <a:custGeom>
            <a:avLst/>
            <a:gdLst>
              <a:gd name="connsiteX0" fmla="*/ 0 w 1734528"/>
              <a:gd name="connsiteY0" fmla="*/ 754520 h 1509039"/>
              <a:gd name="connsiteX1" fmla="*/ 377260 w 1734528"/>
              <a:gd name="connsiteY1" fmla="*/ 0 h 1509039"/>
              <a:gd name="connsiteX2" fmla="*/ 1357268 w 1734528"/>
              <a:gd name="connsiteY2" fmla="*/ 0 h 1509039"/>
              <a:gd name="connsiteX3" fmla="*/ 1734528 w 1734528"/>
              <a:gd name="connsiteY3" fmla="*/ 754520 h 1509039"/>
              <a:gd name="connsiteX4" fmla="*/ 1357268 w 1734528"/>
              <a:gd name="connsiteY4" fmla="*/ 1509039 h 1509039"/>
              <a:gd name="connsiteX5" fmla="*/ 377260 w 1734528"/>
              <a:gd name="connsiteY5" fmla="*/ 1509039 h 1509039"/>
              <a:gd name="connsiteX6" fmla="*/ 0 w 1734528"/>
              <a:gd name="connsiteY6" fmla="*/ 754520 h 150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34528" h="1509039">
                <a:moveTo>
                  <a:pt x="867263" y="0"/>
                </a:moveTo>
                <a:lnTo>
                  <a:pt x="1734527" y="328216"/>
                </a:lnTo>
                <a:lnTo>
                  <a:pt x="1734527" y="1180823"/>
                </a:lnTo>
                <a:lnTo>
                  <a:pt x="867263" y="1509039"/>
                </a:lnTo>
                <a:lnTo>
                  <a:pt x="1" y="1180823"/>
                </a:lnTo>
                <a:lnTo>
                  <a:pt x="1" y="328216"/>
                </a:lnTo>
                <a:lnTo>
                  <a:pt x="867263" y="0"/>
                </a:lnTo>
                <a:close/>
              </a:path>
            </a:pathLst>
          </a:cu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35159" tIns="270298" rIns="235160" bIns="270297" numCol="1" spcCol="1270" anchor="ctr" anchorCtr="0">
            <a:noAutofit/>
          </a:bodyPr>
          <a:lstStyle/>
          <a:p>
            <a:pPr marL="0" lvl="0" indent="0" algn="ctr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pl-PL" sz="3600" kern="1200" dirty="0"/>
          </a:p>
        </p:txBody>
      </p:sp>
      <p:sp>
        <p:nvSpPr>
          <p:cNvPr id="29" name="Dowolny kształt: kształt 28">
            <a:extLst>
              <a:ext uri="{FF2B5EF4-FFF2-40B4-BE49-F238E27FC236}">
                <a16:creationId xmlns:a16="http://schemas.microsoft.com/office/drawing/2014/main" id="{E9237DBB-4A17-DBED-A321-BD3ADEC2D695}"/>
              </a:ext>
            </a:extLst>
          </p:cNvPr>
          <p:cNvSpPr/>
          <p:nvPr/>
        </p:nvSpPr>
        <p:spPr>
          <a:xfrm>
            <a:off x="6542204" y="1679320"/>
            <a:ext cx="1509040" cy="1734529"/>
          </a:xfrm>
          <a:custGeom>
            <a:avLst/>
            <a:gdLst>
              <a:gd name="connsiteX0" fmla="*/ 0 w 1734528"/>
              <a:gd name="connsiteY0" fmla="*/ 754520 h 1509039"/>
              <a:gd name="connsiteX1" fmla="*/ 377260 w 1734528"/>
              <a:gd name="connsiteY1" fmla="*/ 0 h 1509039"/>
              <a:gd name="connsiteX2" fmla="*/ 1357268 w 1734528"/>
              <a:gd name="connsiteY2" fmla="*/ 0 h 1509039"/>
              <a:gd name="connsiteX3" fmla="*/ 1734528 w 1734528"/>
              <a:gd name="connsiteY3" fmla="*/ 754520 h 1509039"/>
              <a:gd name="connsiteX4" fmla="*/ 1357268 w 1734528"/>
              <a:gd name="connsiteY4" fmla="*/ 1509039 h 1509039"/>
              <a:gd name="connsiteX5" fmla="*/ 377260 w 1734528"/>
              <a:gd name="connsiteY5" fmla="*/ 1509039 h 1509039"/>
              <a:gd name="connsiteX6" fmla="*/ 0 w 1734528"/>
              <a:gd name="connsiteY6" fmla="*/ 754520 h 150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34528" h="1509039">
                <a:moveTo>
                  <a:pt x="867263" y="0"/>
                </a:moveTo>
                <a:lnTo>
                  <a:pt x="1734527" y="328216"/>
                </a:lnTo>
                <a:lnTo>
                  <a:pt x="1734527" y="1180823"/>
                </a:lnTo>
                <a:lnTo>
                  <a:pt x="867263" y="1509039"/>
                </a:lnTo>
                <a:lnTo>
                  <a:pt x="1" y="1180823"/>
                </a:lnTo>
                <a:lnTo>
                  <a:pt x="1" y="328216"/>
                </a:lnTo>
                <a:lnTo>
                  <a:pt x="867263" y="0"/>
                </a:lnTo>
                <a:close/>
              </a:path>
            </a:pathLst>
          </a:cu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35159" tIns="270298" rIns="235160" bIns="270297" numCol="1" spcCol="1270" anchor="ctr" anchorCtr="0">
            <a:noAutofit/>
          </a:bodyPr>
          <a:lstStyle/>
          <a:p>
            <a:pPr marL="0" lvl="0" indent="0" algn="ctr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pl-PL" sz="4400" kern="1200" dirty="0"/>
          </a:p>
        </p:txBody>
      </p:sp>
      <p:sp>
        <p:nvSpPr>
          <p:cNvPr id="30" name="Dowolny kształt: kształt 29">
            <a:extLst>
              <a:ext uri="{FF2B5EF4-FFF2-40B4-BE49-F238E27FC236}">
                <a16:creationId xmlns:a16="http://schemas.microsoft.com/office/drawing/2014/main" id="{B38B7199-35D0-CE9E-12DD-510C20BF4D19}"/>
              </a:ext>
            </a:extLst>
          </p:cNvPr>
          <p:cNvSpPr/>
          <p:nvPr/>
        </p:nvSpPr>
        <p:spPr>
          <a:xfrm>
            <a:off x="6494492" y="4821722"/>
            <a:ext cx="1509040" cy="1734529"/>
          </a:xfrm>
          <a:custGeom>
            <a:avLst/>
            <a:gdLst>
              <a:gd name="connsiteX0" fmla="*/ 0 w 1734528"/>
              <a:gd name="connsiteY0" fmla="*/ 754520 h 1509039"/>
              <a:gd name="connsiteX1" fmla="*/ 377260 w 1734528"/>
              <a:gd name="connsiteY1" fmla="*/ 0 h 1509039"/>
              <a:gd name="connsiteX2" fmla="*/ 1357268 w 1734528"/>
              <a:gd name="connsiteY2" fmla="*/ 0 h 1509039"/>
              <a:gd name="connsiteX3" fmla="*/ 1734528 w 1734528"/>
              <a:gd name="connsiteY3" fmla="*/ 754520 h 1509039"/>
              <a:gd name="connsiteX4" fmla="*/ 1357268 w 1734528"/>
              <a:gd name="connsiteY4" fmla="*/ 1509039 h 1509039"/>
              <a:gd name="connsiteX5" fmla="*/ 377260 w 1734528"/>
              <a:gd name="connsiteY5" fmla="*/ 1509039 h 1509039"/>
              <a:gd name="connsiteX6" fmla="*/ 0 w 1734528"/>
              <a:gd name="connsiteY6" fmla="*/ 754520 h 150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34528" h="1509039">
                <a:moveTo>
                  <a:pt x="867263" y="0"/>
                </a:moveTo>
                <a:lnTo>
                  <a:pt x="1734527" y="328216"/>
                </a:lnTo>
                <a:lnTo>
                  <a:pt x="1734527" y="1180823"/>
                </a:lnTo>
                <a:lnTo>
                  <a:pt x="867263" y="1509039"/>
                </a:lnTo>
                <a:lnTo>
                  <a:pt x="1" y="1180823"/>
                </a:lnTo>
                <a:lnTo>
                  <a:pt x="1" y="328216"/>
                </a:lnTo>
                <a:lnTo>
                  <a:pt x="867263" y="0"/>
                </a:lnTo>
                <a:close/>
              </a:path>
            </a:pathLst>
          </a:cu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35159" tIns="270298" rIns="235160" bIns="270297" numCol="1" spcCol="1270" anchor="ctr" anchorCtr="0">
            <a:noAutofit/>
          </a:bodyPr>
          <a:lstStyle/>
          <a:p>
            <a:pPr marL="0" lvl="0" indent="0" algn="ctr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pl-PL" sz="3600" kern="1200" dirty="0"/>
          </a:p>
        </p:txBody>
      </p:sp>
      <p:sp>
        <p:nvSpPr>
          <p:cNvPr id="31" name="Dowolny kształt: kształt 30">
            <a:extLst>
              <a:ext uri="{FF2B5EF4-FFF2-40B4-BE49-F238E27FC236}">
                <a16:creationId xmlns:a16="http://schemas.microsoft.com/office/drawing/2014/main" id="{BE4AA429-053D-AC77-CD67-FFAA78DC0120}"/>
              </a:ext>
            </a:extLst>
          </p:cNvPr>
          <p:cNvSpPr/>
          <p:nvPr/>
        </p:nvSpPr>
        <p:spPr>
          <a:xfrm>
            <a:off x="1505800" y="4774807"/>
            <a:ext cx="1509040" cy="1734529"/>
          </a:xfrm>
          <a:custGeom>
            <a:avLst/>
            <a:gdLst>
              <a:gd name="connsiteX0" fmla="*/ 0 w 1734528"/>
              <a:gd name="connsiteY0" fmla="*/ 754520 h 1509039"/>
              <a:gd name="connsiteX1" fmla="*/ 377260 w 1734528"/>
              <a:gd name="connsiteY1" fmla="*/ 0 h 1509039"/>
              <a:gd name="connsiteX2" fmla="*/ 1357268 w 1734528"/>
              <a:gd name="connsiteY2" fmla="*/ 0 h 1509039"/>
              <a:gd name="connsiteX3" fmla="*/ 1734528 w 1734528"/>
              <a:gd name="connsiteY3" fmla="*/ 754520 h 1509039"/>
              <a:gd name="connsiteX4" fmla="*/ 1357268 w 1734528"/>
              <a:gd name="connsiteY4" fmla="*/ 1509039 h 1509039"/>
              <a:gd name="connsiteX5" fmla="*/ 377260 w 1734528"/>
              <a:gd name="connsiteY5" fmla="*/ 1509039 h 1509039"/>
              <a:gd name="connsiteX6" fmla="*/ 0 w 1734528"/>
              <a:gd name="connsiteY6" fmla="*/ 754520 h 150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34528" h="1509039">
                <a:moveTo>
                  <a:pt x="867263" y="0"/>
                </a:moveTo>
                <a:lnTo>
                  <a:pt x="1734527" y="328216"/>
                </a:lnTo>
                <a:lnTo>
                  <a:pt x="1734527" y="1180823"/>
                </a:lnTo>
                <a:lnTo>
                  <a:pt x="867263" y="1509039"/>
                </a:lnTo>
                <a:lnTo>
                  <a:pt x="1" y="1180823"/>
                </a:lnTo>
                <a:lnTo>
                  <a:pt x="1" y="328216"/>
                </a:lnTo>
                <a:lnTo>
                  <a:pt x="867263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35159" tIns="270298" rIns="235160" bIns="270297" numCol="1" spcCol="1270" anchor="ctr" anchorCtr="0">
            <a:noAutofit/>
          </a:bodyPr>
          <a:lstStyle/>
          <a:p>
            <a:pPr marL="0" lvl="0" indent="0" algn="ctr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pl-PL" sz="3600" kern="1200" dirty="0"/>
          </a:p>
        </p:txBody>
      </p:sp>
      <p:sp>
        <p:nvSpPr>
          <p:cNvPr id="32" name="pole tekstowe 31">
            <a:extLst>
              <a:ext uri="{FF2B5EF4-FFF2-40B4-BE49-F238E27FC236}">
                <a16:creationId xmlns:a16="http://schemas.microsoft.com/office/drawing/2014/main" id="{A40FFAAD-2719-5D05-28E9-2A23FDA507B3}"/>
              </a:ext>
            </a:extLst>
          </p:cNvPr>
          <p:cNvSpPr txBox="1"/>
          <p:nvPr/>
        </p:nvSpPr>
        <p:spPr>
          <a:xfrm>
            <a:off x="3014839" y="2400391"/>
            <a:ext cx="18510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/>
                </a:solidFill>
              </a:rPr>
              <a:t>Konkurencja</a:t>
            </a:r>
            <a:endParaRPr lang="pl-PL" sz="1400" b="1" dirty="0">
              <a:solidFill>
                <a:schemeClr val="bg1"/>
              </a:solidFill>
            </a:endParaRPr>
          </a:p>
        </p:txBody>
      </p:sp>
      <p:sp>
        <p:nvSpPr>
          <p:cNvPr id="33" name="pole tekstowe 32">
            <a:extLst>
              <a:ext uri="{FF2B5EF4-FFF2-40B4-BE49-F238E27FC236}">
                <a16:creationId xmlns:a16="http://schemas.microsoft.com/office/drawing/2014/main" id="{6ED20E04-722A-E574-1A2C-FC7372D9FAE8}"/>
              </a:ext>
            </a:extLst>
          </p:cNvPr>
          <p:cNvSpPr txBox="1"/>
          <p:nvPr/>
        </p:nvSpPr>
        <p:spPr>
          <a:xfrm>
            <a:off x="4865917" y="2400391"/>
            <a:ext cx="1537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/>
                </a:solidFill>
              </a:rPr>
              <a:t>Elastyczność</a:t>
            </a:r>
            <a:endParaRPr lang="pl-PL" sz="1600" b="1" dirty="0">
              <a:solidFill>
                <a:schemeClr val="bg1"/>
              </a:solidFill>
            </a:endParaRPr>
          </a:p>
        </p:txBody>
      </p:sp>
      <p:sp>
        <p:nvSpPr>
          <p:cNvPr id="34" name="pole tekstowe 33">
            <a:extLst>
              <a:ext uri="{FF2B5EF4-FFF2-40B4-BE49-F238E27FC236}">
                <a16:creationId xmlns:a16="http://schemas.microsoft.com/office/drawing/2014/main" id="{1F67E110-7248-FF0D-825C-061E2483C371}"/>
              </a:ext>
            </a:extLst>
          </p:cNvPr>
          <p:cNvSpPr txBox="1"/>
          <p:nvPr/>
        </p:nvSpPr>
        <p:spPr>
          <a:xfrm>
            <a:off x="4022427" y="3995943"/>
            <a:ext cx="14674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/>
                </a:solidFill>
              </a:rPr>
              <a:t>Cena</a:t>
            </a:r>
            <a:endParaRPr lang="pl-PL" b="1" dirty="0">
              <a:solidFill>
                <a:schemeClr val="bg1"/>
              </a:solidFill>
            </a:endParaRPr>
          </a:p>
        </p:txBody>
      </p:sp>
      <p:sp>
        <p:nvSpPr>
          <p:cNvPr id="35" name="pole tekstowe 34">
            <a:extLst>
              <a:ext uri="{FF2B5EF4-FFF2-40B4-BE49-F238E27FC236}">
                <a16:creationId xmlns:a16="http://schemas.microsoft.com/office/drawing/2014/main" id="{8A1757C2-A3C5-2CC7-CD6F-D5060C8640F1}"/>
              </a:ext>
            </a:extLst>
          </p:cNvPr>
          <p:cNvSpPr txBox="1"/>
          <p:nvPr/>
        </p:nvSpPr>
        <p:spPr>
          <a:xfrm>
            <a:off x="2378150" y="3995943"/>
            <a:ext cx="13115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/>
                </a:solidFill>
              </a:rPr>
              <a:t>Jakość</a:t>
            </a:r>
            <a:endParaRPr lang="pl-PL" sz="1600" b="1" dirty="0">
              <a:solidFill>
                <a:schemeClr val="bg1"/>
              </a:solidFill>
            </a:endParaRPr>
          </a:p>
        </p:txBody>
      </p:sp>
      <p:sp>
        <p:nvSpPr>
          <p:cNvPr id="36" name="pole tekstowe 35">
            <a:extLst>
              <a:ext uri="{FF2B5EF4-FFF2-40B4-BE49-F238E27FC236}">
                <a16:creationId xmlns:a16="http://schemas.microsoft.com/office/drawing/2014/main" id="{5675149F-50ED-429D-C900-5890C72D6F3C}"/>
              </a:ext>
            </a:extLst>
          </p:cNvPr>
          <p:cNvSpPr txBox="1"/>
          <p:nvPr/>
        </p:nvSpPr>
        <p:spPr>
          <a:xfrm>
            <a:off x="5550859" y="4005298"/>
            <a:ext cx="18017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/>
                </a:solidFill>
              </a:rPr>
              <a:t> Standaryzacja</a:t>
            </a:r>
            <a:endParaRPr lang="pl-PL" sz="1700" b="1" dirty="0">
              <a:solidFill>
                <a:schemeClr val="bg1"/>
              </a:solidFill>
            </a:endParaRPr>
          </a:p>
        </p:txBody>
      </p:sp>
      <p:sp>
        <p:nvSpPr>
          <p:cNvPr id="37" name="pole tekstowe 36">
            <a:extLst>
              <a:ext uri="{FF2B5EF4-FFF2-40B4-BE49-F238E27FC236}">
                <a16:creationId xmlns:a16="http://schemas.microsoft.com/office/drawing/2014/main" id="{3636E979-CB52-DE7F-F431-67F5FCF2F29F}"/>
              </a:ext>
            </a:extLst>
          </p:cNvPr>
          <p:cNvSpPr txBox="1"/>
          <p:nvPr/>
        </p:nvSpPr>
        <p:spPr>
          <a:xfrm>
            <a:off x="3140629" y="5539554"/>
            <a:ext cx="15723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/>
                </a:solidFill>
              </a:rPr>
              <a:t>Czas</a:t>
            </a:r>
          </a:p>
        </p:txBody>
      </p:sp>
      <p:sp>
        <p:nvSpPr>
          <p:cNvPr id="38" name="pole tekstowe 37">
            <a:extLst>
              <a:ext uri="{FF2B5EF4-FFF2-40B4-BE49-F238E27FC236}">
                <a16:creationId xmlns:a16="http://schemas.microsoft.com/office/drawing/2014/main" id="{B4C83E03-6AFF-9258-C16F-A6163073CE03}"/>
              </a:ext>
            </a:extLst>
          </p:cNvPr>
          <p:cNvSpPr txBox="1"/>
          <p:nvPr/>
        </p:nvSpPr>
        <p:spPr>
          <a:xfrm>
            <a:off x="4720953" y="5581561"/>
            <a:ext cx="18212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/>
                </a:solidFill>
              </a:rPr>
              <a:t>Kompetencje</a:t>
            </a:r>
            <a:endParaRPr lang="pl-PL" b="1" dirty="0">
              <a:solidFill>
                <a:schemeClr val="bg1"/>
              </a:solidFill>
            </a:endParaRPr>
          </a:p>
        </p:txBody>
      </p:sp>
      <p:sp>
        <p:nvSpPr>
          <p:cNvPr id="39" name="pole tekstowe 38">
            <a:extLst>
              <a:ext uri="{FF2B5EF4-FFF2-40B4-BE49-F238E27FC236}">
                <a16:creationId xmlns:a16="http://schemas.microsoft.com/office/drawing/2014/main" id="{432A519F-A9C5-A183-5AED-06BEA55FEF44}"/>
              </a:ext>
            </a:extLst>
          </p:cNvPr>
          <p:cNvSpPr txBox="1"/>
          <p:nvPr/>
        </p:nvSpPr>
        <p:spPr>
          <a:xfrm>
            <a:off x="6542203" y="2395228"/>
            <a:ext cx="16003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/>
                </a:solidFill>
              </a:rPr>
              <a:t>Efektywność</a:t>
            </a:r>
            <a:endParaRPr lang="pl-PL" sz="1600" b="1" dirty="0">
              <a:solidFill>
                <a:schemeClr val="bg1"/>
              </a:solidFill>
            </a:endParaRPr>
          </a:p>
        </p:txBody>
      </p:sp>
      <p:sp>
        <p:nvSpPr>
          <p:cNvPr id="41" name="pole tekstowe 40">
            <a:extLst>
              <a:ext uri="{FF2B5EF4-FFF2-40B4-BE49-F238E27FC236}">
                <a16:creationId xmlns:a16="http://schemas.microsoft.com/office/drawing/2014/main" id="{668A00CB-F528-0C93-6CBA-E2E8438887E2}"/>
              </a:ext>
            </a:extLst>
          </p:cNvPr>
          <p:cNvSpPr txBox="1"/>
          <p:nvPr/>
        </p:nvSpPr>
        <p:spPr>
          <a:xfrm>
            <a:off x="1458088" y="5441423"/>
            <a:ext cx="15487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/>
                </a:solidFill>
              </a:rPr>
              <a:t>Poufność</a:t>
            </a:r>
            <a:endParaRPr lang="pl-PL" b="1" dirty="0">
              <a:solidFill>
                <a:schemeClr val="bg1"/>
              </a:solidFill>
            </a:endParaRPr>
          </a:p>
        </p:txBody>
      </p:sp>
      <p:sp>
        <p:nvSpPr>
          <p:cNvPr id="42" name="pole tekstowe 41">
            <a:extLst>
              <a:ext uri="{FF2B5EF4-FFF2-40B4-BE49-F238E27FC236}">
                <a16:creationId xmlns:a16="http://schemas.microsoft.com/office/drawing/2014/main" id="{A6784782-3468-8615-861E-844D9D399920}"/>
              </a:ext>
            </a:extLst>
          </p:cNvPr>
          <p:cNvSpPr txBox="1"/>
          <p:nvPr/>
        </p:nvSpPr>
        <p:spPr>
          <a:xfrm>
            <a:off x="6542204" y="5269075"/>
            <a:ext cx="13239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b="1" dirty="0">
                <a:solidFill>
                  <a:schemeClr val="bg1"/>
                </a:solidFill>
              </a:rPr>
              <a:t>Aspekty społeczne/ ekologiczne</a:t>
            </a:r>
          </a:p>
        </p:txBody>
      </p:sp>
      <p:sp>
        <p:nvSpPr>
          <p:cNvPr id="43" name="Dowolny kształt: kształt 42">
            <a:extLst>
              <a:ext uri="{FF2B5EF4-FFF2-40B4-BE49-F238E27FC236}">
                <a16:creationId xmlns:a16="http://schemas.microsoft.com/office/drawing/2014/main" id="{9C86AB3E-418F-D129-C757-426FF7EC81D6}"/>
              </a:ext>
            </a:extLst>
          </p:cNvPr>
          <p:cNvSpPr/>
          <p:nvPr/>
        </p:nvSpPr>
        <p:spPr>
          <a:xfrm>
            <a:off x="1554051" y="1837306"/>
            <a:ext cx="1509040" cy="1734529"/>
          </a:xfrm>
          <a:custGeom>
            <a:avLst/>
            <a:gdLst>
              <a:gd name="connsiteX0" fmla="*/ 0 w 1734528"/>
              <a:gd name="connsiteY0" fmla="*/ 754520 h 1509039"/>
              <a:gd name="connsiteX1" fmla="*/ 377260 w 1734528"/>
              <a:gd name="connsiteY1" fmla="*/ 0 h 1509039"/>
              <a:gd name="connsiteX2" fmla="*/ 1357268 w 1734528"/>
              <a:gd name="connsiteY2" fmla="*/ 0 h 1509039"/>
              <a:gd name="connsiteX3" fmla="*/ 1734528 w 1734528"/>
              <a:gd name="connsiteY3" fmla="*/ 754520 h 1509039"/>
              <a:gd name="connsiteX4" fmla="*/ 1357268 w 1734528"/>
              <a:gd name="connsiteY4" fmla="*/ 1509039 h 1509039"/>
              <a:gd name="connsiteX5" fmla="*/ 377260 w 1734528"/>
              <a:gd name="connsiteY5" fmla="*/ 1509039 h 1509039"/>
              <a:gd name="connsiteX6" fmla="*/ 0 w 1734528"/>
              <a:gd name="connsiteY6" fmla="*/ 754520 h 150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34528" h="1509039">
                <a:moveTo>
                  <a:pt x="867263" y="0"/>
                </a:moveTo>
                <a:lnTo>
                  <a:pt x="1734527" y="328216"/>
                </a:lnTo>
                <a:lnTo>
                  <a:pt x="1734527" y="1180823"/>
                </a:lnTo>
                <a:lnTo>
                  <a:pt x="867263" y="1509039"/>
                </a:lnTo>
                <a:lnTo>
                  <a:pt x="1" y="1180823"/>
                </a:lnTo>
                <a:lnTo>
                  <a:pt x="1" y="328216"/>
                </a:lnTo>
                <a:lnTo>
                  <a:pt x="867263" y="0"/>
                </a:lnTo>
                <a:close/>
              </a:path>
            </a:pathLst>
          </a:custGeom>
          <a:effectLst>
            <a:softEdge rad="63500"/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35159" tIns="270298" rIns="235160" bIns="270297" numCol="1" spcCol="1270" anchor="ctr" anchorCtr="0">
            <a:noAutofit/>
          </a:bodyPr>
          <a:lstStyle/>
          <a:p>
            <a:pPr marL="0" lvl="0" indent="0" algn="ctr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pl-PL" sz="3600" kern="1200" dirty="0"/>
          </a:p>
        </p:txBody>
      </p:sp>
      <p:sp>
        <p:nvSpPr>
          <p:cNvPr id="44" name="Dowolny kształt: kształt 43">
            <a:extLst>
              <a:ext uri="{FF2B5EF4-FFF2-40B4-BE49-F238E27FC236}">
                <a16:creationId xmlns:a16="http://schemas.microsoft.com/office/drawing/2014/main" id="{9305ADE0-32EF-8CCF-0089-D79350671D14}"/>
              </a:ext>
            </a:extLst>
          </p:cNvPr>
          <p:cNvSpPr/>
          <p:nvPr/>
        </p:nvSpPr>
        <p:spPr>
          <a:xfrm>
            <a:off x="8144679" y="1880283"/>
            <a:ext cx="1509040" cy="1734529"/>
          </a:xfrm>
          <a:custGeom>
            <a:avLst/>
            <a:gdLst>
              <a:gd name="connsiteX0" fmla="*/ 0 w 1734528"/>
              <a:gd name="connsiteY0" fmla="*/ 754520 h 1509039"/>
              <a:gd name="connsiteX1" fmla="*/ 377260 w 1734528"/>
              <a:gd name="connsiteY1" fmla="*/ 0 h 1509039"/>
              <a:gd name="connsiteX2" fmla="*/ 1357268 w 1734528"/>
              <a:gd name="connsiteY2" fmla="*/ 0 h 1509039"/>
              <a:gd name="connsiteX3" fmla="*/ 1734528 w 1734528"/>
              <a:gd name="connsiteY3" fmla="*/ 754520 h 1509039"/>
              <a:gd name="connsiteX4" fmla="*/ 1357268 w 1734528"/>
              <a:gd name="connsiteY4" fmla="*/ 1509039 h 1509039"/>
              <a:gd name="connsiteX5" fmla="*/ 377260 w 1734528"/>
              <a:gd name="connsiteY5" fmla="*/ 1509039 h 1509039"/>
              <a:gd name="connsiteX6" fmla="*/ 0 w 1734528"/>
              <a:gd name="connsiteY6" fmla="*/ 754520 h 150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34528" h="1509039">
                <a:moveTo>
                  <a:pt x="867263" y="0"/>
                </a:moveTo>
                <a:lnTo>
                  <a:pt x="1734527" y="328216"/>
                </a:lnTo>
                <a:lnTo>
                  <a:pt x="1734527" y="1180823"/>
                </a:lnTo>
                <a:lnTo>
                  <a:pt x="867263" y="1509039"/>
                </a:lnTo>
                <a:lnTo>
                  <a:pt x="1" y="1180823"/>
                </a:lnTo>
                <a:lnTo>
                  <a:pt x="1" y="328216"/>
                </a:lnTo>
                <a:lnTo>
                  <a:pt x="867263" y="0"/>
                </a:lnTo>
                <a:close/>
              </a:path>
            </a:pathLst>
          </a:custGeom>
          <a:effectLst>
            <a:outerShdw blurRad="50800" dist="38100" dir="5400000" algn="t" rotWithShape="0">
              <a:prstClr val="black">
                <a:alpha val="40000"/>
              </a:prstClr>
            </a:outerShdw>
            <a:softEdge rad="63500"/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35159" tIns="270298" rIns="235160" bIns="270297" numCol="1" spcCol="1270" anchor="ctr" anchorCtr="0">
            <a:noAutofit/>
          </a:bodyPr>
          <a:lstStyle/>
          <a:p>
            <a:pPr marL="0" lvl="0" indent="0" algn="ctr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pl-PL" sz="3600" kern="1200" dirty="0"/>
          </a:p>
        </p:txBody>
      </p:sp>
      <p:sp>
        <p:nvSpPr>
          <p:cNvPr id="45" name="Dowolny kształt: kształt 44">
            <a:extLst>
              <a:ext uri="{FF2B5EF4-FFF2-40B4-BE49-F238E27FC236}">
                <a16:creationId xmlns:a16="http://schemas.microsoft.com/office/drawing/2014/main" id="{14EB4A10-DCDC-0103-2AD7-70FFF8169FD4}"/>
              </a:ext>
            </a:extLst>
          </p:cNvPr>
          <p:cNvSpPr/>
          <p:nvPr/>
        </p:nvSpPr>
        <p:spPr>
          <a:xfrm>
            <a:off x="7358008" y="3312187"/>
            <a:ext cx="1509040" cy="1734529"/>
          </a:xfrm>
          <a:custGeom>
            <a:avLst/>
            <a:gdLst>
              <a:gd name="connsiteX0" fmla="*/ 0 w 1734528"/>
              <a:gd name="connsiteY0" fmla="*/ 754520 h 1509039"/>
              <a:gd name="connsiteX1" fmla="*/ 377260 w 1734528"/>
              <a:gd name="connsiteY1" fmla="*/ 0 h 1509039"/>
              <a:gd name="connsiteX2" fmla="*/ 1357268 w 1734528"/>
              <a:gd name="connsiteY2" fmla="*/ 0 h 1509039"/>
              <a:gd name="connsiteX3" fmla="*/ 1734528 w 1734528"/>
              <a:gd name="connsiteY3" fmla="*/ 754520 h 1509039"/>
              <a:gd name="connsiteX4" fmla="*/ 1357268 w 1734528"/>
              <a:gd name="connsiteY4" fmla="*/ 1509039 h 1509039"/>
              <a:gd name="connsiteX5" fmla="*/ 377260 w 1734528"/>
              <a:gd name="connsiteY5" fmla="*/ 1509039 h 1509039"/>
              <a:gd name="connsiteX6" fmla="*/ 0 w 1734528"/>
              <a:gd name="connsiteY6" fmla="*/ 754520 h 150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34528" h="1509039">
                <a:moveTo>
                  <a:pt x="867263" y="0"/>
                </a:moveTo>
                <a:lnTo>
                  <a:pt x="1734527" y="328216"/>
                </a:lnTo>
                <a:lnTo>
                  <a:pt x="1734527" y="1180823"/>
                </a:lnTo>
                <a:lnTo>
                  <a:pt x="867263" y="1509039"/>
                </a:lnTo>
                <a:lnTo>
                  <a:pt x="1" y="1180823"/>
                </a:lnTo>
                <a:lnTo>
                  <a:pt x="1" y="328216"/>
                </a:lnTo>
                <a:lnTo>
                  <a:pt x="867263" y="0"/>
                </a:lnTo>
                <a:close/>
              </a:path>
            </a:pathLst>
          </a:custGeom>
          <a:effectLst>
            <a:softEdge rad="63500"/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35159" tIns="270298" rIns="235160" bIns="270297" numCol="1" spcCol="1270" anchor="ctr" anchorCtr="0">
            <a:noAutofit/>
          </a:bodyPr>
          <a:lstStyle/>
          <a:p>
            <a:pPr marL="0" lvl="0" indent="0" algn="ctr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pl-PL" sz="3600" kern="1200" dirty="0"/>
          </a:p>
        </p:txBody>
      </p:sp>
      <p:sp>
        <p:nvSpPr>
          <p:cNvPr id="46" name="Dowolny kształt: kształt 45">
            <a:extLst>
              <a:ext uri="{FF2B5EF4-FFF2-40B4-BE49-F238E27FC236}">
                <a16:creationId xmlns:a16="http://schemas.microsoft.com/office/drawing/2014/main" id="{F03DE6DD-9A3E-F895-41BB-EC40503CB22D}"/>
              </a:ext>
            </a:extLst>
          </p:cNvPr>
          <p:cNvSpPr/>
          <p:nvPr/>
        </p:nvSpPr>
        <p:spPr>
          <a:xfrm>
            <a:off x="732932" y="3272453"/>
            <a:ext cx="1509040" cy="1734529"/>
          </a:xfrm>
          <a:custGeom>
            <a:avLst/>
            <a:gdLst>
              <a:gd name="connsiteX0" fmla="*/ 0 w 1734528"/>
              <a:gd name="connsiteY0" fmla="*/ 754520 h 1509039"/>
              <a:gd name="connsiteX1" fmla="*/ 377260 w 1734528"/>
              <a:gd name="connsiteY1" fmla="*/ 0 h 1509039"/>
              <a:gd name="connsiteX2" fmla="*/ 1357268 w 1734528"/>
              <a:gd name="connsiteY2" fmla="*/ 0 h 1509039"/>
              <a:gd name="connsiteX3" fmla="*/ 1734528 w 1734528"/>
              <a:gd name="connsiteY3" fmla="*/ 754520 h 1509039"/>
              <a:gd name="connsiteX4" fmla="*/ 1357268 w 1734528"/>
              <a:gd name="connsiteY4" fmla="*/ 1509039 h 1509039"/>
              <a:gd name="connsiteX5" fmla="*/ 377260 w 1734528"/>
              <a:gd name="connsiteY5" fmla="*/ 1509039 h 1509039"/>
              <a:gd name="connsiteX6" fmla="*/ 0 w 1734528"/>
              <a:gd name="connsiteY6" fmla="*/ 754520 h 150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34528" h="1509039">
                <a:moveTo>
                  <a:pt x="867263" y="0"/>
                </a:moveTo>
                <a:lnTo>
                  <a:pt x="1734527" y="328216"/>
                </a:lnTo>
                <a:lnTo>
                  <a:pt x="1734527" y="1180823"/>
                </a:lnTo>
                <a:lnTo>
                  <a:pt x="867263" y="1509039"/>
                </a:lnTo>
                <a:lnTo>
                  <a:pt x="1" y="1180823"/>
                </a:lnTo>
                <a:lnTo>
                  <a:pt x="1" y="328216"/>
                </a:lnTo>
                <a:lnTo>
                  <a:pt x="867263" y="0"/>
                </a:lnTo>
                <a:close/>
              </a:path>
            </a:pathLst>
          </a:custGeom>
          <a:effectLst>
            <a:softEdge rad="63500"/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35159" tIns="270298" rIns="235160" bIns="270297" numCol="1" spcCol="1270" anchor="ctr" anchorCtr="0">
            <a:noAutofit/>
          </a:bodyPr>
          <a:lstStyle/>
          <a:p>
            <a:pPr marL="0" lvl="0" indent="0" algn="ctr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pl-PL" sz="3600" kern="1200" dirty="0"/>
          </a:p>
        </p:txBody>
      </p:sp>
      <p:sp>
        <p:nvSpPr>
          <p:cNvPr id="3" name="Dowolny kształt: kształt 2">
            <a:extLst>
              <a:ext uri="{FF2B5EF4-FFF2-40B4-BE49-F238E27FC236}">
                <a16:creationId xmlns:a16="http://schemas.microsoft.com/office/drawing/2014/main" id="{963E5162-2306-7C7B-E657-DF03235F518B}"/>
              </a:ext>
            </a:extLst>
          </p:cNvPr>
          <p:cNvSpPr/>
          <p:nvPr/>
        </p:nvSpPr>
        <p:spPr>
          <a:xfrm>
            <a:off x="321396" y="2060568"/>
            <a:ext cx="1187004" cy="1448598"/>
          </a:xfrm>
          <a:custGeom>
            <a:avLst/>
            <a:gdLst>
              <a:gd name="connsiteX0" fmla="*/ 0 w 1734528"/>
              <a:gd name="connsiteY0" fmla="*/ 754520 h 1509039"/>
              <a:gd name="connsiteX1" fmla="*/ 377260 w 1734528"/>
              <a:gd name="connsiteY1" fmla="*/ 0 h 1509039"/>
              <a:gd name="connsiteX2" fmla="*/ 1357268 w 1734528"/>
              <a:gd name="connsiteY2" fmla="*/ 0 h 1509039"/>
              <a:gd name="connsiteX3" fmla="*/ 1734528 w 1734528"/>
              <a:gd name="connsiteY3" fmla="*/ 754520 h 1509039"/>
              <a:gd name="connsiteX4" fmla="*/ 1357268 w 1734528"/>
              <a:gd name="connsiteY4" fmla="*/ 1509039 h 1509039"/>
              <a:gd name="connsiteX5" fmla="*/ 377260 w 1734528"/>
              <a:gd name="connsiteY5" fmla="*/ 1509039 h 1509039"/>
              <a:gd name="connsiteX6" fmla="*/ 0 w 1734528"/>
              <a:gd name="connsiteY6" fmla="*/ 754520 h 150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34528" h="1509039">
                <a:moveTo>
                  <a:pt x="867263" y="0"/>
                </a:moveTo>
                <a:lnTo>
                  <a:pt x="1734527" y="328216"/>
                </a:lnTo>
                <a:lnTo>
                  <a:pt x="1734527" y="1180823"/>
                </a:lnTo>
                <a:lnTo>
                  <a:pt x="867263" y="1509039"/>
                </a:lnTo>
                <a:lnTo>
                  <a:pt x="1" y="1180823"/>
                </a:lnTo>
                <a:lnTo>
                  <a:pt x="1" y="328216"/>
                </a:lnTo>
                <a:lnTo>
                  <a:pt x="867263" y="0"/>
                </a:lnTo>
                <a:close/>
              </a:path>
            </a:pathLst>
          </a:custGeom>
          <a:effectLst>
            <a:softEdge rad="127000"/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35159" tIns="270298" rIns="235160" bIns="270297" numCol="1" spcCol="1270" anchor="ctr" anchorCtr="0">
            <a:noAutofit/>
          </a:bodyPr>
          <a:lstStyle/>
          <a:p>
            <a:pPr marL="0" lvl="0" indent="0" algn="ctr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pl-PL" sz="3600" kern="1200" dirty="0"/>
          </a:p>
        </p:txBody>
      </p:sp>
      <p:sp>
        <p:nvSpPr>
          <p:cNvPr id="5" name="Dowolny kształt: kształt 4">
            <a:extLst>
              <a:ext uri="{FF2B5EF4-FFF2-40B4-BE49-F238E27FC236}">
                <a16:creationId xmlns:a16="http://schemas.microsoft.com/office/drawing/2014/main" id="{342E21CD-925C-6266-2E5B-153E5C85FD7F}"/>
              </a:ext>
            </a:extLst>
          </p:cNvPr>
          <p:cNvSpPr/>
          <p:nvPr/>
        </p:nvSpPr>
        <p:spPr>
          <a:xfrm>
            <a:off x="8129317" y="4850513"/>
            <a:ext cx="1187004" cy="1448598"/>
          </a:xfrm>
          <a:custGeom>
            <a:avLst/>
            <a:gdLst>
              <a:gd name="connsiteX0" fmla="*/ 0 w 1734528"/>
              <a:gd name="connsiteY0" fmla="*/ 754520 h 1509039"/>
              <a:gd name="connsiteX1" fmla="*/ 377260 w 1734528"/>
              <a:gd name="connsiteY1" fmla="*/ 0 h 1509039"/>
              <a:gd name="connsiteX2" fmla="*/ 1357268 w 1734528"/>
              <a:gd name="connsiteY2" fmla="*/ 0 h 1509039"/>
              <a:gd name="connsiteX3" fmla="*/ 1734528 w 1734528"/>
              <a:gd name="connsiteY3" fmla="*/ 754520 h 1509039"/>
              <a:gd name="connsiteX4" fmla="*/ 1357268 w 1734528"/>
              <a:gd name="connsiteY4" fmla="*/ 1509039 h 1509039"/>
              <a:gd name="connsiteX5" fmla="*/ 377260 w 1734528"/>
              <a:gd name="connsiteY5" fmla="*/ 1509039 h 1509039"/>
              <a:gd name="connsiteX6" fmla="*/ 0 w 1734528"/>
              <a:gd name="connsiteY6" fmla="*/ 754520 h 150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34528" h="1509039">
                <a:moveTo>
                  <a:pt x="867263" y="0"/>
                </a:moveTo>
                <a:lnTo>
                  <a:pt x="1734527" y="328216"/>
                </a:lnTo>
                <a:lnTo>
                  <a:pt x="1734527" y="1180823"/>
                </a:lnTo>
                <a:lnTo>
                  <a:pt x="867263" y="1509039"/>
                </a:lnTo>
                <a:lnTo>
                  <a:pt x="1" y="1180823"/>
                </a:lnTo>
                <a:lnTo>
                  <a:pt x="1" y="328216"/>
                </a:lnTo>
                <a:lnTo>
                  <a:pt x="867263" y="0"/>
                </a:lnTo>
                <a:close/>
              </a:path>
            </a:pathLst>
          </a:custGeom>
          <a:effectLst>
            <a:softEdge rad="127000"/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35159" tIns="270298" rIns="235160" bIns="270297" numCol="1" spcCol="1270" anchor="ctr" anchorCtr="0">
            <a:noAutofit/>
          </a:bodyPr>
          <a:lstStyle/>
          <a:p>
            <a:pPr marL="0" lvl="0" indent="0" algn="ctr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pl-PL" sz="3600" kern="1200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67A8F606-A857-6C24-2DAD-6EB6CE0E89A0}"/>
              </a:ext>
            </a:extLst>
          </p:cNvPr>
          <p:cNvSpPr txBox="1"/>
          <p:nvPr/>
        </p:nvSpPr>
        <p:spPr>
          <a:xfrm>
            <a:off x="7543134" y="4024395"/>
            <a:ext cx="11333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dirty="0">
                <a:solidFill>
                  <a:schemeClr val="bg1">
                    <a:lumMod val="95000"/>
                  </a:schemeClr>
                </a:solidFill>
              </a:rPr>
              <a:t>MŚP</a:t>
            </a:r>
            <a:endParaRPr lang="pl-PL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FEDFE56A-2BF4-634B-1BC9-E2D6B3294E6E}"/>
              </a:ext>
            </a:extLst>
          </p:cNvPr>
          <p:cNvSpPr txBox="1"/>
          <p:nvPr/>
        </p:nvSpPr>
        <p:spPr>
          <a:xfrm>
            <a:off x="8233849" y="2555701"/>
            <a:ext cx="13363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Innowacje</a:t>
            </a:r>
          </a:p>
        </p:txBody>
      </p:sp>
    </p:spTree>
    <p:extLst>
      <p:ext uri="{BB962C8B-B14F-4D97-AF65-F5344CB8AC3E}">
        <p14:creationId xmlns:p14="http://schemas.microsoft.com/office/powerpoint/2010/main" val="23783958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CCFE37-4FA9-2638-FDF1-F893386A44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DE95991-1D7C-8D94-B6EC-B031846BA5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525" y="899836"/>
            <a:ext cx="8639675" cy="575745"/>
          </a:xfrm>
        </p:spPr>
        <p:txBody>
          <a:bodyPr>
            <a:noAutofit/>
          </a:bodyPr>
          <a:lstStyle/>
          <a:p>
            <a:pPr algn="ctr"/>
            <a:r>
              <a:rPr lang="pl-PL" sz="2000" dirty="0"/>
              <a:t>Wyzwania zamówień publicznych w obszarze cyberbezpieczeństwa ?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CEF1B30-A06D-D682-38C4-27854E0D9E1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8</a:t>
            </a:fld>
            <a:endParaRPr lang="pl-PL" dirty="0"/>
          </a:p>
        </p:txBody>
      </p:sp>
      <p:grpSp>
        <p:nvGrpSpPr>
          <p:cNvPr id="8" name="Grupa 7">
            <a:extLst>
              <a:ext uri="{FF2B5EF4-FFF2-40B4-BE49-F238E27FC236}">
                <a16:creationId xmlns:a16="http://schemas.microsoft.com/office/drawing/2014/main" id="{8BC38BD8-5B96-BC40-1B73-9DFB774726DE}"/>
              </a:ext>
            </a:extLst>
          </p:cNvPr>
          <p:cNvGrpSpPr/>
          <p:nvPr/>
        </p:nvGrpSpPr>
        <p:grpSpPr>
          <a:xfrm>
            <a:off x="3152035" y="1578004"/>
            <a:ext cx="4116342" cy="5039304"/>
            <a:chOff x="3347729" y="1980055"/>
            <a:chExt cx="3950562" cy="4679064"/>
          </a:xfrm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</p:grpSpPr>
        <p:sp>
          <p:nvSpPr>
            <p:cNvPr id="9" name="Dowolny kształt: kształt 8">
              <a:extLst>
                <a:ext uri="{FF2B5EF4-FFF2-40B4-BE49-F238E27FC236}">
                  <a16:creationId xmlns:a16="http://schemas.microsoft.com/office/drawing/2014/main" id="{50AA546B-9788-8104-4BBB-D049A53187EA}"/>
                </a:ext>
              </a:extLst>
            </p:cNvPr>
            <p:cNvSpPr/>
            <p:nvPr/>
          </p:nvSpPr>
          <p:spPr>
            <a:xfrm>
              <a:off x="4977492" y="1980055"/>
              <a:ext cx="1509040" cy="1734529"/>
            </a:xfrm>
            <a:custGeom>
              <a:avLst/>
              <a:gdLst>
                <a:gd name="connsiteX0" fmla="*/ 0 w 1734528"/>
                <a:gd name="connsiteY0" fmla="*/ 754520 h 1509039"/>
                <a:gd name="connsiteX1" fmla="*/ 377260 w 1734528"/>
                <a:gd name="connsiteY1" fmla="*/ 0 h 1509039"/>
                <a:gd name="connsiteX2" fmla="*/ 1357268 w 1734528"/>
                <a:gd name="connsiteY2" fmla="*/ 0 h 1509039"/>
                <a:gd name="connsiteX3" fmla="*/ 1734528 w 1734528"/>
                <a:gd name="connsiteY3" fmla="*/ 754520 h 1509039"/>
                <a:gd name="connsiteX4" fmla="*/ 1357268 w 1734528"/>
                <a:gd name="connsiteY4" fmla="*/ 1509039 h 1509039"/>
                <a:gd name="connsiteX5" fmla="*/ 377260 w 1734528"/>
                <a:gd name="connsiteY5" fmla="*/ 1509039 h 1509039"/>
                <a:gd name="connsiteX6" fmla="*/ 0 w 1734528"/>
                <a:gd name="connsiteY6" fmla="*/ 754520 h 1509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34528" h="1509039">
                  <a:moveTo>
                    <a:pt x="867263" y="0"/>
                  </a:moveTo>
                  <a:lnTo>
                    <a:pt x="1734527" y="328216"/>
                  </a:lnTo>
                  <a:lnTo>
                    <a:pt x="1734527" y="1180823"/>
                  </a:lnTo>
                  <a:lnTo>
                    <a:pt x="867263" y="1509039"/>
                  </a:lnTo>
                  <a:lnTo>
                    <a:pt x="1" y="1180823"/>
                  </a:lnTo>
                  <a:lnTo>
                    <a:pt x="1" y="328216"/>
                  </a:lnTo>
                  <a:lnTo>
                    <a:pt x="867263" y="0"/>
                  </a:lnTo>
                  <a:close/>
                </a:path>
              </a:pathLst>
            </a:custGeom>
            <a:ln w="76200">
              <a:solidFill>
                <a:srgbClr val="FF0000"/>
              </a:solidFill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30409" tIns="365548" rIns="330410" bIns="365547" numCol="1" spcCol="1270" anchor="ctr" anchorCtr="0">
              <a:noAutofit/>
            </a:bodyPr>
            <a:lstStyle/>
            <a:p>
              <a:pPr marL="0" lvl="0" indent="0" algn="ctr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pl-PL" sz="2500" kern="1200" dirty="0"/>
            </a:p>
          </p:txBody>
        </p:sp>
        <p:sp>
          <p:nvSpPr>
            <p:cNvPr id="11" name="Dowolny kształt: kształt 10">
              <a:extLst>
                <a:ext uri="{FF2B5EF4-FFF2-40B4-BE49-F238E27FC236}">
                  <a16:creationId xmlns:a16="http://schemas.microsoft.com/office/drawing/2014/main" id="{E0A98CDF-951F-1F75-CB8D-C789AEBDC905}"/>
                </a:ext>
              </a:extLst>
            </p:cNvPr>
            <p:cNvSpPr/>
            <p:nvPr/>
          </p:nvSpPr>
          <p:spPr>
            <a:xfrm>
              <a:off x="3347729" y="1980055"/>
              <a:ext cx="1509040" cy="1734529"/>
            </a:xfrm>
            <a:custGeom>
              <a:avLst/>
              <a:gdLst>
                <a:gd name="connsiteX0" fmla="*/ 0 w 1734528"/>
                <a:gd name="connsiteY0" fmla="*/ 754520 h 1509039"/>
                <a:gd name="connsiteX1" fmla="*/ 377260 w 1734528"/>
                <a:gd name="connsiteY1" fmla="*/ 0 h 1509039"/>
                <a:gd name="connsiteX2" fmla="*/ 1357268 w 1734528"/>
                <a:gd name="connsiteY2" fmla="*/ 0 h 1509039"/>
                <a:gd name="connsiteX3" fmla="*/ 1734528 w 1734528"/>
                <a:gd name="connsiteY3" fmla="*/ 754520 h 1509039"/>
                <a:gd name="connsiteX4" fmla="*/ 1357268 w 1734528"/>
                <a:gd name="connsiteY4" fmla="*/ 1509039 h 1509039"/>
                <a:gd name="connsiteX5" fmla="*/ 377260 w 1734528"/>
                <a:gd name="connsiteY5" fmla="*/ 1509039 h 1509039"/>
                <a:gd name="connsiteX6" fmla="*/ 0 w 1734528"/>
                <a:gd name="connsiteY6" fmla="*/ 754520 h 1509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34528" h="1509039">
                  <a:moveTo>
                    <a:pt x="867263" y="0"/>
                  </a:moveTo>
                  <a:lnTo>
                    <a:pt x="1734527" y="328216"/>
                  </a:lnTo>
                  <a:lnTo>
                    <a:pt x="1734527" y="1180823"/>
                  </a:lnTo>
                  <a:lnTo>
                    <a:pt x="867263" y="1509039"/>
                  </a:lnTo>
                  <a:lnTo>
                    <a:pt x="1" y="1180823"/>
                  </a:lnTo>
                  <a:lnTo>
                    <a:pt x="1" y="328216"/>
                  </a:lnTo>
                  <a:lnTo>
                    <a:pt x="867263" y="0"/>
                  </a:lnTo>
                  <a:close/>
                </a:path>
              </a:pathLst>
            </a:custGeom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35159" tIns="270298" rIns="235160" bIns="270297" numCol="1" spcCol="1270" anchor="ctr" anchorCtr="0">
              <a:noAutofit/>
            </a:bodyPr>
            <a:lstStyle/>
            <a:p>
              <a:pPr marL="0" lvl="0" indent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pl-PL" sz="5400" kern="1200" dirty="0"/>
            </a:p>
          </p:txBody>
        </p:sp>
        <p:sp>
          <p:nvSpPr>
            <p:cNvPr id="12" name="Dowolny kształt: kształt 11">
              <a:extLst>
                <a:ext uri="{FF2B5EF4-FFF2-40B4-BE49-F238E27FC236}">
                  <a16:creationId xmlns:a16="http://schemas.microsoft.com/office/drawing/2014/main" id="{602381B1-27C4-ABA2-A2F6-878FF4155F48}"/>
                </a:ext>
              </a:extLst>
            </p:cNvPr>
            <p:cNvSpPr/>
            <p:nvPr/>
          </p:nvSpPr>
          <p:spPr>
            <a:xfrm>
              <a:off x="4159488" y="3452323"/>
              <a:ext cx="1509040" cy="1734529"/>
            </a:xfrm>
            <a:custGeom>
              <a:avLst/>
              <a:gdLst>
                <a:gd name="connsiteX0" fmla="*/ 0 w 1734528"/>
                <a:gd name="connsiteY0" fmla="*/ 754520 h 1509039"/>
                <a:gd name="connsiteX1" fmla="*/ 377260 w 1734528"/>
                <a:gd name="connsiteY1" fmla="*/ 0 h 1509039"/>
                <a:gd name="connsiteX2" fmla="*/ 1357268 w 1734528"/>
                <a:gd name="connsiteY2" fmla="*/ 0 h 1509039"/>
                <a:gd name="connsiteX3" fmla="*/ 1734528 w 1734528"/>
                <a:gd name="connsiteY3" fmla="*/ 754520 h 1509039"/>
                <a:gd name="connsiteX4" fmla="*/ 1357268 w 1734528"/>
                <a:gd name="connsiteY4" fmla="*/ 1509039 h 1509039"/>
                <a:gd name="connsiteX5" fmla="*/ 377260 w 1734528"/>
                <a:gd name="connsiteY5" fmla="*/ 1509039 h 1509039"/>
                <a:gd name="connsiteX6" fmla="*/ 0 w 1734528"/>
                <a:gd name="connsiteY6" fmla="*/ 754520 h 1509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34528" h="1509039">
                  <a:moveTo>
                    <a:pt x="867263" y="0"/>
                  </a:moveTo>
                  <a:lnTo>
                    <a:pt x="1734527" y="328216"/>
                  </a:lnTo>
                  <a:lnTo>
                    <a:pt x="1734527" y="1180823"/>
                  </a:lnTo>
                  <a:lnTo>
                    <a:pt x="867263" y="1509039"/>
                  </a:lnTo>
                  <a:lnTo>
                    <a:pt x="1" y="1180823"/>
                  </a:lnTo>
                  <a:lnTo>
                    <a:pt x="1" y="328216"/>
                  </a:lnTo>
                  <a:lnTo>
                    <a:pt x="867263" y="0"/>
                  </a:lnTo>
                  <a:close/>
                </a:path>
              </a:pathLst>
            </a:custGeom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30409" tIns="365548" rIns="330410" bIns="365547" numCol="1" spcCol="1270" anchor="ctr" anchorCtr="0">
              <a:noAutofit/>
            </a:bodyPr>
            <a:lstStyle/>
            <a:p>
              <a:pPr marL="0" lvl="0" indent="0" algn="ctr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pl-PL" sz="2500" kern="1200" dirty="0"/>
            </a:p>
          </p:txBody>
        </p:sp>
        <p:sp>
          <p:nvSpPr>
            <p:cNvPr id="14" name="Dowolny kształt: kształt 13">
              <a:extLst>
                <a:ext uri="{FF2B5EF4-FFF2-40B4-BE49-F238E27FC236}">
                  <a16:creationId xmlns:a16="http://schemas.microsoft.com/office/drawing/2014/main" id="{998FE042-ADFD-C4B1-A636-942CE556A40A}"/>
                </a:ext>
              </a:extLst>
            </p:cNvPr>
            <p:cNvSpPr/>
            <p:nvPr/>
          </p:nvSpPr>
          <p:spPr>
            <a:xfrm>
              <a:off x="5789251" y="3452323"/>
              <a:ext cx="1509040" cy="1734529"/>
            </a:xfrm>
            <a:custGeom>
              <a:avLst/>
              <a:gdLst>
                <a:gd name="connsiteX0" fmla="*/ 0 w 1734528"/>
                <a:gd name="connsiteY0" fmla="*/ 754520 h 1509039"/>
                <a:gd name="connsiteX1" fmla="*/ 377260 w 1734528"/>
                <a:gd name="connsiteY1" fmla="*/ 0 h 1509039"/>
                <a:gd name="connsiteX2" fmla="*/ 1357268 w 1734528"/>
                <a:gd name="connsiteY2" fmla="*/ 0 h 1509039"/>
                <a:gd name="connsiteX3" fmla="*/ 1734528 w 1734528"/>
                <a:gd name="connsiteY3" fmla="*/ 754520 h 1509039"/>
                <a:gd name="connsiteX4" fmla="*/ 1357268 w 1734528"/>
                <a:gd name="connsiteY4" fmla="*/ 1509039 h 1509039"/>
                <a:gd name="connsiteX5" fmla="*/ 377260 w 1734528"/>
                <a:gd name="connsiteY5" fmla="*/ 1509039 h 1509039"/>
                <a:gd name="connsiteX6" fmla="*/ 0 w 1734528"/>
                <a:gd name="connsiteY6" fmla="*/ 754520 h 1509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34528" h="1509039">
                  <a:moveTo>
                    <a:pt x="867263" y="0"/>
                  </a:moveTo>
                  <a:lnTo>
                    <a:pt x="1734527" y="328216"/>
                  </a:lnTo>
                  <a:lnTo>
                    <a:pt x="1734527" y="1180823"/>
                  </a:lnTo>
                  <a:lnTo>
                    <a:pt x="867263" y="1509039"/>
                  </a:lnTo>
                  <a:lnTo>
                    <a:pt x="1" y="1180823"/>
                  </a:lnTo>
                  <a:lnTo>
                    <a:pt x="1" y="328216"/>
                  </a:lnTo>
                  <a:lnTo>
                    <a:pt x="867263" y="0"/>
                  </a:lnTo>
                  <a:close/>
                </a:path>
              </a:pathLst>
            </a:custGeom>
            <a:ln w="76200">
              <a:solidFill>
                <a:srgbClr val="FF0000"/>
              </a:solidFill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35159" tIns="270298" rIns="235160" bIns="270297" numCol="1" spcCol="1270" anchor="ctr" anchorCtr="0">
              <a:noAutofit/>
            </a:bodyPr>
            <a:lstStyle/>
            <a:p>
              <a:pPr marL="0" lvl="0" indent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pl-PL" sz="3600" kern="1200" dirty="0"/>
            </a:p>
          </p:txBody>
        </p:sp>
        <p:sp>
          <p:nvSpPr>
            <p:cNvPr id="15" name="Dowolny kształt: kształt 14">
              <a:extLst>
                <a:ext uri="{FF2B5EF4-FFF2-40B4-BE49-F238E27FC236}">
                  <a16:creationId xmlns:a16="http://schemas.microsoft.com/office/drawing/2014/main" id="{DFA8682C-B764-F0B1-1BE0-FCD1BDD1048E}"/>
                </a:ext>
              </a:extLst>
            </p:cNvPr>
            <p:cNvSpPr/>
            <p:nvPr/>
          </p:nvSpPr>
          <p:spPr>
            <a:xfrm>
              <a:off x="4977492" y="4924590"/>
              <a:ext cx="1509040" cy="1734529"/>
            </a:xfrm>
            <a:custGeom>
              <a:avLst/>
              <a:gdLst>
                <a:gd name="connsiteX0" fmla="*/ 0 w 1734528"/>
                <a:gd name="connsiteY0" fmla="*/ 754520 h 1509039"/>
                <a:gd name="connsiteX1" fmla="*/ 377260 w 1734528"/>
                <a:gd name="connsiteY1" fmla="*/ 0 h 1509039"/>
                <a:gd name="connsiteX2" fmla="*/ 1357268 w 1734528"/>
                <a:gd name="connsiteY2" fmla="*/ 0 h 1509039"/>
                <a:gd name="connsiteX3" fmla="*/ 1734528 w 1734528"/>
                <a:gd name="connsiteY3" fmla="*/ 754520 h 1509039"/>
                <a:gd name="connsiteX4" fmla="*/ 1357268 w 1734528"/>
                <a:gd name="connsiteY4" fmla="*/ 1509039 h 1509039"/>
                <a:gd name="connsiteX5" fmla="*/ 377260 w 1734528"/>
                <a:gd name="connsiteY5" fmla="*/ 1509039 h 1509039"/>
                <a:gd name="connsiteX6" fmla="*/ 0 w 1734528"/>
                <a:gd name="connsiteY6" fmla="*/ 754520 h 1509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34528" h="1509039">
                  <a:moveTo>
                    <a:pt x="867263" y="0"/>
                  </a:moveTo>
                  <a:lnTo>
                    <a:pt x="1734527" y="328216"/>
                  </a:lnTo>
                  <a:lnTo>
                    <a:pt x="1734527" y="1180823"/>
                  </a:lnTo>
                  <a:lnTo>
                    <a:pt x="867263" y="1509039"/>
                  </a:lnTo>
                  <a:lnTo>
                    <a:pt x="1" y="1180823"/>
                  </a:lnTo>
                  <a:lnTo>
                    <a:pt x="1" y="328216"/>
                  </a:lnTo>
                  <a:lnTo>
                    <a:pt x="867263" y="0"/>
                  </a:lnTo>
                  <a:close/>
                </a:path>
              </a:pathLst>
            </a:custGeom>
            <a:ln w="76200">
              <a:solidFill>
                <a:srgbClr val="FF0000"/>
              </a:solidFill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30409" tIns="365548" rIns="330410" bIns="365547" numCol="1" spcCol="1270" anchor="ctr" anchorCtr="0">
              <a:noAutofit/>
            </a:bodyPr>
            <a:lstStyle/>
            <a:p>
              <a:pPr marL="0" lvl="0" indent="0" algn="ctr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pl-PL" sz="2500" kern="1200" dirty="0"/>
            </a:p>
          </p:txBody>
        </p:sp>
        <p:sp>
          <p:nvSpPr>
            <p:cNvPr id="17" name="Dowolny kształt: kształt 16">
              <a:extLst>
                <a:ext uri="{FF2B5EF4-FFF2-40B4-BE49-F238E27FC236}">
                  <a16:creationId xmlns:a16="http://schemas.microsoft.com/office/drawing/2014/main" id="{C308DB86-6740-1E8D-357E-326D787FA58E}"/>
                </a:ext>
              </a:extLst>
            </p:cNvPr>
            <p:cNvSpPr/>
            <p:nvPr/>
          </p:nvSpPr>
          <p:spPr>
            <a:xfrm>
              <a:off x="3347729" y="4924590"/>
              <a:ext cx="1509040" cy="1734529"/>
            </a:xfrm>
            <a:custGeom>
              <a:avLst/>
              <a:gdLst>
                <a:gd name="connsiteX0" fmla="*/ 0 w 1734528"/>
                <a:gd name="connsiteY0" fmla="*/ 754520 h 1509039"/>
                <a:gd name="connsiteX1" fmla="*/ 377260 w 1734528"/>
                <a:gd name="connsiteY1" fmla="*/ 0 h 1509039"/>
                <a:gd name="connsiteX2" fmla="*/ 1357268 w 1734528"/>
                <a:gd name="connsiteY2" fmla="*/ 0 h 1509039"/>
                <a:gd name="connsiteX3" fmla="*/ 1734528 w 1734528"/>
                <a:gd name="connsiteY3" fmla="*/ 754520 h 1509039"/>
                <a:gd name="connsiteX4" fmla="*/ 1357268 w 1734528"/>
                <a:gd name="connsiteY4" fmla="*/ 1509039 h 1509039"/>
                <a:gd name="connsiteX5" fmla="*/ 377260 w 1734528"/>
                <a:gd name="connsiteY5" fmla="*/ 1509039 h 1509039"/>
                <a:gd name="connsiteX6" fmla="*/ 0 w 1734528"/>
                <a:gd name="connsiteY6" fmla="*/ 754520 h 1509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34528" h="1509039">
                  <a:moveTo>
                    <a:pt x="867263" y="0"/>
                  </a:moveTo>
                  <a:lnTo>
                    <a:pt x="1734527" y="328216"/>
                  </a:lnTo>
                  <a:lnTo>
                    <a:pt x="1734527" y="1180823"/>
                  </a:lnTo>
                  <a:lnTo>
                    <a:pt x="867263" y="1509039"/>
                  </a:lnTo>
                  <a:lnTo>
                    <a:pt x="1" y="1180823"/>
                  </a:lnTo>
                  <a:lnTo>
                    <a:pt x="1" y="328216"/>
                  </a:lnTo>
                  <a:lnTo>
                    <a:pt x="867263" y="0"/>
                  </a:lnTo>
                  <a:close/>
                </a:path>
              </a:pathLst>
            </a:custGeom>
            <a:ln w="76200">
              <a:solidFill>
                <a:srgbClr val="FF0000"/>
              </a:solidFill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35159" tIns="270298" rIns="235160" bIns="270297" numCol="1" spcCol="1270" anchor="ctr" anchorCtr="0">
              <a:noAutofit/>
            </a:bodyPr>
            <a:lstStyle/>
            <a:p>
              <a:pPr marL="0" lvl="0" indent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pl-PL" sz="3600" kern="1200" dirty="0"/>
            </a:p>
          </p:txBody>
        </p:sp>
      </p:grpSp>
      <p:sp>
        <p:nvSpPr>
          <p:cNvPr id="18" name="Dowolny kształt: kształt 17">
            <a:extLst>
              <a:ext uri="{FF2B5EF4-FFF2-40B4-BE49-F238E27FC236}">
                <a16:creationId xmlns:a16="http://schemas.microsoft.com/office/drawing/2014/main" id="{2F084CB1-12B3-D29D-0725-CFD2A519EBBF}"/>
              </a:ext>
            </a:extLst>
          </p:cNvPr>
          <p:cNvSpPr/>
          <p:nvPr/>
        </p:nvSpPr>
        <p:spPr>
          <a:xfrm>
            <a:off x="2308571" y="3289780"/>
            <a:ext cx="1509040" cy="1734529"/>
          </a:xfrm>
          <a:custGeom>
            <a:avLst/>
            <a:gdLst>
              <a:gd name="connsiteX0" fmla="*/ 0 w 1734528"/>
              <a:gd name="connsiteY0" fmla="*/ 754520 h 1509039"/>
              <a:gd name="connsiteX1" fmla="*/ 377260 w 1734528"/>
              <a:gd name="connsiteY1" fmla="*/ 0 h 1509039"/>
              <a:gd name="connsiteX2" fmla="*/ 1357268 w 1734528"/>
              <a:gd name="connsiteY2" fmla="*/ 0 h 1509039"/>
              <a:gd name="connsiteX3" fmla="*/ 1734528 w 1734528"/>
              <a:gd name="connsiteY3" fmla="*/ 754520 h 1509039"/>
              <a:gd name="connsiteX4" fmla="*/ 1357268 w 1734528"/>
              <a:gd name="connsiteY4" fmla="*/ 1509039 h 1509039"/>
              <a:gd name="connsiteX5" fmla="*/ 377260 w 1734528"/>
              <a:gd name="connsiteY5" fmla="*/ 1509039 h 1509039"/>
              <a:gd name="connsiteX6" fmla="*/ 0 w 1734528"/>
              <a:gd name="connsiteY6" fmla="*/ 754520 h 150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34528" h="1509039">
                <a:moveTo>
                  <a:pt x="867263" y="0"/>
                </a:moveTo>
                <a:lnTo>
                  <a:pt x="1734527" y="328216"/>
                </a:lnTo>
                <a:lnTo>
                  <a:pt x="1734527" y="1180823"/>
                </a:lnTo>
                <a:lnTo>
                  <a:pt x="867263" y="1509039"/>
                </a:lnTo>
                <a:lnTo>
                  <a:pt x="1" y="1180823"/>
                </a:lnTo>
                <a:lnTo>
                  <a:pt x="1" y="328216"/>
                </a:lnTo>
                <a:lnTo>
                  <a:pt x="867263" y="0"/>
                </a:lnTo>
                <a:close/>
              </a:path>
            </a:pathLst>
          </a:custGeom>
          <a:ln w="76200">
            <a:solidFill>
              <a:srgbClr val="FF0000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35159" tIns="270298" rIns="235160" bIns="270297" numCol="1" spcCol="1270" anchor="ctr" anchorCtr="0">
            <a:noAutofit/>
          </a:bodyPr>
          <a:lstStyle/>
          <a:p>
            <a:pPr marL="0" lvl="0" indent="0" algn="ctr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pl-PL" sz="3600" kern="1200" dirty="0"/>
          </a:p>
        </p:txBody>
      </p:sp>
      <p:sp>
        <p:nvSpPr>
          <p:cNvPr id="29" name="Dowolny kształt: kształt 28">
            <a:extLst>
              <a:ext uri="{FF2B5EF4-FFF2-40B4-BE49-F238E27FC236}">
                <a16:creationId xmlns:a16="http://schemas.microsoft.com/office/drawing/2014/main" id="{4C12CDAA-6F16-4411-5ADB-FBD64F26B045}"/>
              </a:ext>
            </a:extLst>
          </p:cNvPr>
          <p:cNvSpPr/>
          <p:nvPr/>
        </p:nvSpPr>
        <p:spPr>
          <a:xfrm>
            <a:off x="6542204" y="1679320"/>
            <a:ext cx="1509040" cy="1734529"/>
          </a:xfrm>
          <a:custGeom>
            <a:avLst/>
            <a:gdLst>
              <a:gd name="connsiteX0" fmla="*/ 0 w 1734528"/>
              <a:gd name="connsiteY0" fmla="*/ 754520 h 1509039"/>
              <a:gd name="connsiteX1" fmla="*/ 377260 w 1734528"/>
              <a:gd name="connsiteY1" fmla="*/ 0 h 1509039"/>
              <a:gd name="connsiteX2" fmla="*/ 1357268 w 1734528"/>
              <a:gd name="connsiteY2" fmla="*/ 0 h 1509039"/>
              <a:gd name="connsiteX3" fmla="*/ 1734528 w 1734528"/>
              <a:gd name="connsiteY3" fmla="*/ 754520 h 1509039"/>
              <a:gd name="connsiteX4" fmla="*/ 1357268 w 1734528"/>
              <a:gd name="connsiteY4" fmla="*/ 1509039 h 1509039"/>
              <a:gd name="connsiteX5" fmla="*/ 377260 w 1734528"/>
              <a:gd name="connsiteY5" fmla="*/ 1509039 h 1509039"/>
              <a:gd name="connsiteX6" fmla="*/ 0 w 1734528"/>
              <a:gd name="connsiteY6" fmla="*/ 754520 h 150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34528" h="1509039">
                <a:moveTo>
                  <a:pt x="867263" y="0"/>
                </a:moveTo>
                <a:lnTo>
                  <a:pt x="1734527" y="328216"/>
                </a:lnTo>
                <a:lnTo>
                  <a:pt x="1734527" y="1180823"/>
                </a:lnTo>
                <a:lnTo>
                  <a:pt x="867263" y="1509039"/>
                </a:lnTo>
                <a:lnTo>
                  <a:pt x="1" y="1180823"/>
                </a:lnTo>
                <a:lnTo>
                  <a:pt x="1" y="328216"/>
                </a:lnTo>
                <a:lnTo>
                  <a:pt x="867263" y="0"/>
                </a:lnTo>
                <a:close/>
              </a:path>
            </a:pathLst>
          </a:custGeom>
          <a:ln w="76200">
            <a:solidFill>
              <a:srgbClr val="FF0000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35159" tIns="270298" rIns="235160" bIns="270297" numCol="1" spcCol="1270" anchor="ctr" anchorCtr="0">
            <a:noAutofit/>
          </a:bodyPr>
          <a:lstStyle/>
          <a:p>
            <a:pPr marL="0" lvl="0" indent="0" algn="ctr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pl-PL" sz="3600" kern="1200" dirty="0"/>
          </a:p>
        </p:txBody>
      </p:sp>
      <p:sp>
        <p:nvSpPr>
          <p:cNvPr id="30" name="Dowolny kształt: kształt 29">
            <a:extLst>
              <a:ext uri="{FF2B5EF4-FFF2-40B4-BE49-F238E27FC236}">
                <a16:creationId xmlns:a16="http://schemas.microsoft.com/office/drawing/2014/main" id="{8CDBE31D-5327-62EF-6809-AD7C2EA4E316}"/>
              </a:ext>
            </a:extLst>
          </p:cNvPr>
          <p:cNvSpPr/>
          <p:nvPr/>
        </p:nvSpPr>
        <p:spPr>
          <a:xfrm>
            <a:off x="6494492" y="4821722"/>
            <a:ext cx="1509040" cy="1734529"/>
          </a:xfrm>
          <a:custGeom>
            <a:avLst/>
            <a:gdLst>
              <a:gd name="connsiteX0" fmla="*/ 0 w 1734528"/>
              <a:gd name="connsiteY0" fmla="*/ 754520 h 1509039"/>
              <a:gd name="connsiteX1" fmla="*/ 377260 w 1734528"/>
              <a:gd name="connsiteY1" fmla="*/ 0 h 1509039"/>
              <a:gd name="connsiteX2" fmla="*/ 1357268 w 1734528"/>
              <a:gd name="connsiteY2" fmla="*/ 0 h 1509039"/>
              <a:gd name="connsiteX3" fmla="*/ 1734528 w 1734528"/>
              <a:gd name="connsiteY3" fmla="*/ 754520 h 1509039"/>
              <a:gd name="connsiteX4" fmla="*/ 1357268 w 1734528"/>
              <a:gd name="connsiteY4" fmla="*/ 1509039 h 1509039"/>
              <a:gd name="connsiteX5" fmla="*/ 377260 w 1734528"/>
              <a:gd name="connsiteY5" fmla="*/ 1509039 h 1509039"/>
              <a:gd name="connsiteX6" fmla="*/ 0 w 1734528"/>
              <a:gd name="connsiteY6" fmla="*/ 754520 h 150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34528" h="1509039">
                <a:moveTo>
                  <a:pt x="867263" y="0"/>
                </a:moveTo>
                <a:lnTo>
                  <a:pt x="1734527" y="328216"/>
                </a:lnTo>
                <a:lnTo>
                  <a:pt x="1734527" y="1180823"/>
                </a:lnTo>
                <a:lnTo>
                  <a:pt x="867263" y="1509039"/>
                </a:lnTo>
                <a:lnTo>
                  <a:pt x="1" y="1180823"/>
                </a:lnTo>
                <a:lnTo>
                  <a:pt x="1" y="328216"/>
                </a:lnTo>
                <a:lnTo>
                  <a:pt x="867263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35159" tIns="270298" rIns="235160" bIns="270297" numCol="1" spcCol="1270" anchor="ctr" anchorCtr="0">
            <a:noAutofit/>
          </a:bodyPr>
          <a:lstStyle/>
          <a:p>
            <a:pPr marL="0" lvl="0" indent="0" algn="ctr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pl-PL" sz="3600" kern="1200" dirty="0"/>
          </a:p>
        </p:txBody>
      </p:sp>
      <p:sp>
        <p:nvSpPr>
          <p:cNvPr id="31" name="Dowolny kształt: kształt 30">
            <a:extLst>
              <a:ext uri="{FF2B5EF4-FFF2-40B4-BE49-F238E27FC236}">
                <a16:creationId xmlns:a16="http://schemas.microsoft.com/office/drawing/2014/main" id="{D1B6C670-D818-9C40-F05B-4B2F4690203F}"/>
              </a:ext>
            </a:extLst>
          </p:cNvPr>
          <p:cNvSpPr/>
          <p:nvPr/>
        </p:nvSpPr>
        <p:spPr>
          <a:xfrm>
            <a:off x="1505800" y="4774807"/>
            <a:ext cx="1509040" cy="1734529"/>
          </a:xfrm>
          <a:custGeom>
            <a:avLst/>
            <a:gdLst>
              <a:gd name="connsiteX0" fmla="*/ 0 w 1734528"/>
              <a:gd name="connsiteY0" fmla="*/ 754520 h 1509039"/>
              <a:gd name="connsiteX1" fmla="*/ 377260 w 1734528"/>
              <a:gd name="connsiteY1" fmla="*/ 0 h 1509039"/>
              <a:gd name="connsiteX2" fmla="*/ 1357268 w 1734528"/>
              <a:gd name="connsiteY2" fmla="*/ 0 h 1509039"/>
              <a:gd name="connsiteX3" fmla="*/ 1734528 w 1734528"/>
              <a:gd name="connsiteY3" fmla="*/ 754520 h 1509039"/>
              <a:gd name="connsiteX4" fmla="*/ 1357268 w 1734528"/>
              <a:gd name="connsiteY4" fmla="*/ 1509039 h 1509039"/>
              <a:gd name="connsiteX5" fmla="*/ 377260 w 1734528"/>
              <a:gd name="connsiteY5" fmla="*/ 1509039 h 1509039"/>
              <a:gd name="connsiteX6" fmla="*/ 0 w 1734528"/>
              <a:gd name="connsiteY6" fmla="*/ 754520 h 150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34528" h="1509039">
                <a:moveTo>
                  <a:pt x="867263" y="0"/>
                </a:moveTo>
                <a:lnTo>
                  <a:pt x="1734527" y="328216"/>
                </a:lnTo>
                <a:lnTo>
                  <a:pt x="1734527" y="1180823"/>
                </a:lnTo>
                <a:lnTo>
                  <a:pt x="867263" y="1509039"/>
                </a:lnTo>
                <a:lnTo>
                  <a:pt x="1" y="1180823"/>
                </a:lnTo>
                <a:lnTo>
                  <a:pt x="1" y="328216"/>
                </a:lnTo>
                <a:lnTo>
                  <a:pt x="867263" y="0"/>
                </a:lnTo>
                <a:close/>
              </a:path>
            </a:pathLst>
          </a:custGeom>
          <a:ln w="76200">
            <a:solidFill>
              <a:srgbClr val="FF0000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35159" tIns="270298" rIns="235160" bIns="270297" numCol="1" spcCol="1270" anchor="ctr" anchorCtr="0">
            <a:noAutofit/>
          </a:bodyPr>
          <a:lstStyle/>
          <a:p>
            <a:pPr marL="0" lvl="0" indent="0" algn="ctr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pl-PL" sz="3600" kern="1200" dirty="0"/>
          </a:p>
        </p:txBody>
      </p:sp>
      <p:sp>
        <p:nvSpPr>
          <p:cNvPr id="32" name="pole tekstowe 31">
            <a:extLst>
              <a:ext uri="{FF2B5EF4-FFF2-40B4-BE49-F238E27FC236}">
                <a16:creationId xmlns:a16="http://schemas.microsoft.com/office/drawing/2014/main" id="{97E93A2E-1358-B7ED-F849-38E8CCEBC070}"/>
              </a:ext>
            </a:extLst>
          </p:cNvPr>
          <p:cNvSpPr txBox="1"/>
          <p:nvPr/>
        </p:nvSpPr>
        <p:spPr>
          <a:xfrm>
            <a:off x="3014839" y="2400391"/>
            <a:ext cx="18510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75000"/>
                  </a:schemeClr>
                </a:solidFill>
              </a:rPr>
              <a:t>Konkurencja</a:t>
            </a:r>
            <a:endParaRPr lang="pl-PL" sz="1400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33" name="pole tekstowe 32">
            <a:extLst>
              <a:ext uri="{FF2B5EF4-FFF2-40B4-BE49-F238E27FC236}">
                <a16:creationId xmlns:a16="http://schemas.microsoft.com/office/drawing/2014/main" id="{EFB76FDE-CF49-A05B-9760-142D71A034F7}"/>
              </a:ext>
            </a:extLst>
          </p:cNvPr>
          <p:cNvSpPr txBox="1"/>
          <p:nvPr/>
        </p:nvSpPr>
        <p:spPr>
          <a:xfrm>
            <a:off x="4865917" y="2400391"/>
            <a:ext cx="1537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/>
                </a:solidFill>
              </a:rPr>
              <a:t>Elastyczność</a:t>
            </a:r>
            <a:endParaRPr lang="pl-PL" b="1" dirty="0">
              <a:solidFill>
                <a:schemeClr val="bg1"/>
              </a:solidFill>
            </a:endParaRPr>
          </a:p>
        </p:txBody>
      </p:sp>
      <p:sp>
        <p:nvSpPr>
          <p:cNvPr id="34" name="pole tekstowe 33">
            <a:extLst>
              <a:ext uri="{FF2B5EF4-FFF2-40B4-BE49-F238E27FC236}">
                <a16:creationId xmlns:a16="http://schemas.microsoft.com/office/drawing/2014/main" id="{EB3A1ED0-C9E3-7E19-48E4-3D56AF297DBD}"/>
              </a:ext>
            </a:extLst>
          </p:cNvPr>
          <p:cNvSpPr txBox="1"/>
          <p:nvPr/>
        </p:nvSpPr>
        <p:spPr>
          <a:xfrm>
            <a:off x="4028446" y="3995942"/>
            <a:ext cx="13976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75000"/>
                  </a:schemeClr>
                </a:solidFill>
              </a:rPr>
              <a:t>Cena</a:t>
            </a:r>
            <a:endParaRPr lang="pl-PL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35" name="pole tekstowe 34">
            <a:extLst>
              <a:ext uri="{FF2B5EF4-FFF2-40B4-BE49-F238E27FC236}">
                <a16:creationId xmlns:a16="http://schemas.microsoft.com/office/drawing/2014/main" id="{4698D7EC-453E-81BA-2DAF-728542771949}"/>
              </a:ext>
            </a:extLst>
          </p:cNvPr>
          <p:cNvSpPr txBox="1"/>
          <p:nvPr/>
        </p:nvSpPr>
        <p:spPr>
          <a:xfrm>
            <a:off x="2378150" y="3995943"/>
            <a:ext cx="13115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/>
                </a:solidFill>
              </a:rPr>
              <a:t>Jakość</a:t>
            </a:r>
            <a:endParaRPr lang="pl-PL" b="1" dirty="0">
              <a:solidFill>
                <a:schemeClr val="bg1"/>
              </a:solidFill>
            </a:endParaRPr>
          </a:p>
        </p:txBody>
      </p:sp>
      <p:sp>
        <p:nvSpPr>
          <p:cNvPr id="36" name="pole tekstowe 35">
            <a:extLst>
              <a:ext uri="{FF2B5EF4-FFF2-40B4-BE49-F238E27FC236}">
                <a16:creationId xmlns:a16="http://schemas.microsoft.com/office/drawing/2014/main" id="{157B6B3A-8149-6E68-A6AE-82693EAA7F50}"/>
              </a:ext>
            </a:extLst>
          </p:cNvPr>
          <p:cNvSpPr txBox="1"/>
          <p:nvPr/>
        </p:nvSpPr>
        <p:spPr>
          <a:xfrm>
            <a:off x="5588840" y="4000922"/>
            <a:ext cx="17784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/>
                </a:solidFill>
              </a:rPr>
              <a:t>Standaryzacja</a:t>
            </a:r>
            <a:endParaRPr lang="pl-PL" sz="1700" b="1" dirty="0">
              <a:solidFill>
                <a:schemeClr val="bg1"/>
              </a:solidFill>
            </a:endParaRPr>
          </a:p>
        </p:txBody>
      </p:sp>
      <p:sp>
        <p:nvSpPr>
          <p:cNvPr id="37" name="pole tekstowe 36">
            <a:extLst>
              <a:ext uri="{FF2B5EF4-FFF2-40B4-BE49-F238E27FC236}">
                <a16:creationId xmlns:a16="http://schemas.microsoft.com/office/drawing/2014/main" id="{43F23B62-1EAA-FD83-AA36-35DBB1A93DD4}"/>
              </a:ext>
            </a:extLst>
          </p:cNvPr>
          <p:cNvSpPr txBox="1"/>
          <p:nvPr/>
        </p:nvSpPr>
        <p:spPr>
          <a:xfrm>
            <a:off x="3140629" y="5539554"/>
            <a:ext cx="15723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/>
                </a:solidFill>
              </a:rPr>
              <a:t>Czas</a:t>
            </a:r>
          </a:p>
        </p:txBody>
      </p:sp>
      <p:sp>
        <p:nvSpPr>
          <p:cNvPr id="38" name="pole tekstowe 37">
            <a:extLst>
              <a:ext uri="{FF2B5EF4-FFF2-40B4-BE49-F238E27FC236}">
                <a16:creationId xmlns:a16="http://schemas.microsoft.com/office/drawing/2014/main" id="{80721600-E194-57D3-FAB8-6DCC5B4C6CC9}"/>
              </a:ext>
            </a:extLst>
          </p:cNvPr>
          <p:cNvSpPr txBox="1"/>
          <p:nvPr/>
        </p:nvSpPr>
        <p:spPr>
          <a:xfrm>
            <a:off x="4712994" y="5581561"/>
            <a:ext cx="17814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/>
                </a:solidFill>
              </a:rPr>
              <a:t> Kompetencje</a:t>
            </a:r>
            <a:endParaRPr lang="pl-PL" b="1" dirty="0">
              <a:solidFill>
                <a:schemeClr val="bg1"/>
              </a:solidFill>
            </a:endParaRPr>
          </a:p>
        </p:txBody>
      </p:sp>
      <p:sp>
        <p:nvSpPr>
          <p:cNvPr id="39" name="pole tekstowe 38">
            <a:extLst>
              <a:ext uri="{FF2B5EF4-FFF2-40B4-BE49-F238E27FC236}">
                <a16:creationId xmlns:a16="http://schemas.microsoft.com/office/drawing/2014/main" id="{E93A3015-9CDE-F60D-AEED-D84A2862E030}"/>
              </a:ext>
            </a:extLst>
          </p:cNvPr>
          <p:cNvSpPr txBox="1"/>
          <p:nvPr/>
        </p:nvSpPr>
        <p:spPr>
          <a:xfrm>
            <a:off x="6542204" y="2395228"/>
            <a:ext cx="1509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/>
                </a:solidFill>
              </a:rPr>
              <a:t>Efektywność</a:t>
            </a:r>
            <a:endParaRPr lang="pl-PL" sz="1600" b="1" dirty="0">
              <a:solidFill>
                <a:schemeClr val="bg1"/>
              </a:solidFill>
            </a:endParaRPr>
          </a:p>
        </p:txBody>
      </p:sp>
      <p:sp>
        <p:nvSpPr>
          <p:cNvPr id="41" name="pole tekstowe 40">
            <a:extLst>
              <a:ext uri="{FF2B5EF4-FFF2-40B4-BE49-F238E27FC236}">
                <a16:creationId xmlns:a16="http://schemas.microsoft.com/office/drawing/2014/main" id="{F8196025-B6D6-C765-E54E-B7E7E4C91676}"/>
              </a:ext>
            </a:extLst>
          </p:cNvPr>
          <p:cNvSpPr txBox="1"/>
          <p:nvPr/>
        </p:nvSpPr>
        <p:spPr>
          <a:xfrm>
            <a:off x="1458088" y="5441423"/>
            <a:ext cx="15487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/>
                </a:solidFill>
              </a:rPr>
              <a:t>Poufność</a:t>
            </a:r>
            <a:endParaRPr lang="pl-PL" sz="1600" b="1" dirty="0">
              <a:solidFill>
                <a:schemeClr val="bg1"/>
              </a:solidFill>
            </a:endParaRPr>
          </a:p>
        </p:txBody>
      </p:sp>
      <p:sp>
        <p:nvSpPr>
          <p:cNvPr id="42" name="pole tekstowe 41">
            <a:extLst>
              <a:ext uri="{FF2B5EF4-FFF2-40B4-BE49-F238E27FC236}">
                <a16:creationId xmlns:a16="http://schemas.microsoft.com/office/drawing/2014/main" id="{9ED81C16-B2A9-D4C7-5216-16107A02D38E}"/>
              </a:ext>
            </a:extLst>
          </p:cNvPr>
          <p:cNvSpPr txBox="1"/>
          <p:nvPr/>
        </p:nvSpPr>
        <p:spPr>
          <a:xfrm>
            <a:off x="6542204" y="5269075"/>
            <a:ext cx="13239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b="1" dirty="0">
                <a:solidFill>
                  <a:schemeClr val="bg1">
                    <a:lumMod val="75000"/>
                  </a:schemeClr>
                </a:solidFill>
              </a:rPr>
              <a:t>Aspekty</a:t>
            </a:r>
            <a:r>
              <a:rPr lang="pl-PL" sz="1200" b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pl-PL" sz="1600" b="1" dirty="0">
                <a:solidFill>
                  <a:schemeClr val="bg1">
                    <a:lumMod val="75000"/>
                  </a:schemeClr>
                </a:solidFill>
              </a:rPr>
              <a:t>społeczne/ ekologiczne</a:t>
            </a:r>
            <a:endParaRPr lang="pl-PL" sz="1200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3" name="Dowolny kształt: kształt 2">
            <a:extLst>
              <a:ext uri="{FF2B5EF4-FFF2-40B4-BE49-F238E27FC236}">
                <a16:creationId xmlns:a16="http://schemas.microsoft.com/office/drawing/2014/main" id="{4CCA8415-0E49-EBD1-101A-7177274D35EA}"/>
              </a:ext>
            </a:extLst>
          </p:cNvPr>
          <p:cNvSpPr/>
          <p:nvPr/>
        </p:nvSpPr>
        <p:spPr>
          <a:xfrm>
            <a:off x="1554051" y="1837306"/>
            <a:ext cx="1509040" cy="1734529"/>
          </a:xfrm>
          <a:custGeom>
            <a:avLst/>
            <a:gdLst>
              <a:gd name="connsiteX0" fmla="*/ 0 w 1734528"/>
              <a:gd name="connsiteY0" fmla="*/ 754520 h 1509039"/>
              <a:gd name="connsiteX1" fmla="*/ 377260 w 1734528"/>
              <a:gd name="connsiteY1" fmla="*/ 0 h 1509039"/>
              <a:gd name="connsiteX2" fmla="*/ 1357268 w 1734528"/>
              <a:gd name="connsiteY2" fmla="*/ 0 h 1509039"/>
              <a:gd name="connsiteX3" fmla="*/ 1734528 w 1734528"/>
              <a:gd name="connsiteY3" fmla="*/ 754520 h 1509039"/>
              <a:gd name="connsiteX4" fmla="*/ 1357268 w 1734528"/>
              <a:gd name="connsiteY4" fmla="*/ 1509039 h 1509039"/>
              <a:gd name="connsiteX5" fmla="*/ 377260 w 1734528"/>
              <a:gd name="connsiteY5" fmla="*/ 1509039 h 1509039"/>
              <a:gd name="connsiteX6" fmla="*/ 0 w 1734528"/>
              <a:gd name="connsiteY6" fmla="*/ 754520 h 150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34528" h="1509039">
                <a:moveTo>
                  <a:pt x="867263" y="0"/>
                </a:moveTo>
                <a:lnTo>
                  <a:pt x="1734527" y="328216"/>
                </a:lnTo>
                <a:lnTo>
                  <a:pt x="1734527" y="1180823"/>
                </a:lnTo>
                <a:lnTo>
                  <a:pt x="867263" y="1509039"/>
                </a:lnTo>
                <a:lnTo>
                  <a:pt x="1" y="1180823"/>
                </a:lnTo>
                <a:lnTo>
                  <a:pt x="1" y="328216"/>
                </a:lnTo>
                <a:lnTo>
                  <a:pt x="867263" y="0"/>
                </a:lnTo>
                <a:close/>
              </a:path>
            </a:pathLst>
          </a:custGeom>
          <a:effectLst>
            <a:softEdge rad="63500"/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35159" tIns="270298" rIns="235160" bIns="270297" numCol="1" spcCol="1270" anchor="ctr" anchorCtr="0">
            <a:noAutofit/>
          </a:bodyPr>
          <a:lstStyle/>
          <a:p>
            <a:pPr marL="0" lvl="0" indent="0" algn="ctr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pl-PL" sz="3600" kern="1200" dirty="0"/>
          </a:p>
        </p:txBody>
      </p:sp>
      <p:sp>
        <p:nvSpPr>
          <p:cNvPr id="5" name="Dowolny kształt: kształt 4">
            <a:extLst>
              <a:ext uri="{FF2B5EF4-FFF2-40B4-BE49-F238E27FC236}">
                <a16:creationId xmlns:a16="http://schemas.microsoft.com/office/drawing/2014/main" id="{3B560101-014F-F4F6-E45B-E9B27B5D6059}"/>
              </a:ext>
            </a:extLst>
          </p:cNvPr>
          <p:cNvSpPr/>
          <p:nvPr/>
        </p:nvSpPr>
        <p:spPr>
          <a:xfrm>
            <a:off x="7325508" y="3234230"/>
            <a:ext cx="1509040" cy="1734529"/>
          </a:xfrm>
          <a:custGeom>
            <a:avLst/>
            <a:gdLst>
              <a:gd name="connsiteX0" fmla="*/ 0 w 1734528"/>
              <a:gd name="connsiteY0" fmla="*/ 754520 h 1509039"/>
              <a:gd name="connsiteX1" fmla="*/ 377260 w 1734528"/>
              <a:gd name="connsiteY1" fmla="*/ 0 h 1509039"/>
              <a:gd name="connsiteX2" fmla="*/ 1357268 w 1734528"/>
              <a:gd name="connsiteY2" fmla="*/ 0 h 1509039"/>
              <a:gd name="connsiteX3" fmla="*/ 1734528 w 1734528"/>
              <a:gd name="connsiteY3" fmla="*/ 754520 h 1509039"/>
              <a:gd name="connsiteX4" fmla="*/ 1357268 w 1734528"/>
              <a:gd name="connsiteY4" fmla="*/ 1509039 h 1509039"/>
              <a:gd name="connsiteX5" fmla="*/ 377260 w 1734528"/>
              <a:gd name="connsiteY5" fmla="*/ 1509039 h 1509039"/>
              <a:gd name="connsiteX6" fmla="*/ 0 w 1734528"/>
              <a:gd name="connsiteY6" fmla="*/ 754520 h 150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34528" h="1509039">
                <a:moveTo>
                  <a:pt x="867263" y="0"/>
                </a:moveTo>
                <a:lnTo>
                  <a:pt x="1734527" y="328216"/>
                </a:lnTo>
                <a:lnTo>
                  <a:pt x="1734527" y="1180823"/>
                </a:lnTo>
                <a:lnTo>
                  <a:pt x="867263" y="1509039"/>
                </a:lnTo>
                <a:lnTo>
                  <a:pt x="1" y="1180823"/>
                </a:lnTo>
                <a:lnTo>
                  <a:pt x="1" y="328216"/>
                </a:lnTo>
                <a:lnTo>
                  <a:pt x="867263" y="0"/>
                </a:lnTo>
                <a:close/>
              </a:path>
            </a:pathLst>
          </a:custGeom>
          <a:effectLst>
            <a:softEdge rad="63500"/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35159" tIns="270298" rIns="235160" bIns="270297" numCol="1" spcCol="1270" anchor="ctr" anchorCtr="0">
            <a:noAutofit/>
          </a:bodyPr>
          <a:lstStyle/>
          <a:p>
            <a:pPr marL="0" lvl="0" indent="0" algn="ctr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pl-PL" sz="3600" kern="1200" dirty="0"/>
          </a:p>
        </p:txBody>
      </p:sp>
      <p:sp>
        <p:nvSpPr>
          <p:cNvPr id="6" name="Dowolny kształt: kształt 5">
            <a:extLst>
              <a:ext uri="{FF2B5EF4-FFF2-40B4-BE49-F238E27FC236}">
                <a16:creationId xmlns:a16="http://schemas.microsoft.com/office/drawing/2014/main" id="{EDD97384-6C9E-0766-6B1E-EBB76F29A85A}"/>
              </a:ext>
            </a:extLst>
          </p:cNvPr>
          <p:cNvSpPr/>
          <p:nvPr/>
        </p:nvSpPr>
        <p:spPr>
          <a:xfrm>
            <a:off x="8190259" y="1722248"/>
            <a:ext cx="1509040" cy="1734529"/>
          </a:xfrm>
          <a:custGeom>
            <a:avLst/>
            <a:gdLst>
              <a:gd name="connsiteX0" fmla="*/ 0 w 1734528"/>
              <a:gd name="connsiteY0" fmla="*/ 754520 h 1509039"/>
              <a:gd name="connsiteX1" fmla="*/ 377260 w 1734528"/>
              <a:gd name="connsiteY1" fmla="*/ 0 h 1509039"/>
              <a:gd name="connsiteX2" fmla="*/ 1357268 w 1734528"/>
              <a:gd name="connsiteY2" fmla="*/ 0 h 1509039"/>
              <a:gd name="connsiteX3" fmla="*/ 1734528 w 1734528"/>
              <a:gd name="connsiteY3" fmla="*/ 754520 h 1509039"/>
              <a:gd name="connsiteX4" fmla="*/ 1357268 w 1734528"/>
              <a:gd name="connsiteY4" fmla="*/ 1509039 h 1509039"/>
              <a:gd name="connsiteX5" fmla="*/ 377260 w 1734528"/>
              <a:gd name="connsiteY5" fmla="*/ 1509039 h 1509039"/>
              <a:gd name="connsiteX6" fmla="*/ 0 w 1734528"/>
              <a:gd name="connsiteY6" fmla="*/ 754520 h 150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34528" h="1509039">
                <a:moveTo>
                  <a:pt x="867263" y="0"/>
                </a:moveTo>
                <a:lnTo>
                  <a:pt x="1734527" y="328216"/>
                </a:lnTo>
                <a:lnTo>
                  <a:pt x="1734527" y="1180823"/>
                </a:lnTo>
                <a:lnTo>
                  <a:pt x="867263" y="1509039"/>
                </a:lnTo>
                <a:lnTo>
                  <a:pt x="1" y="1180823"/>
                </a:lnTo>
                <a:lnTo>
                  <a:pt x="1" y="328216"/>
                </a:lnTo>
                <a:lnTo>
                  <a:pt x="867263" y="0"/>
                </a:lnTo>
                <a:close/>
              </a:path>
            </a:pathLst>
          </a:custGeom>
          <a:effectLst>
            <a:softEdge rad="63500"/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35159" tIns="270298" rIns="235160" bIns="270297" numCol="1" spcCol="1270" anchor="ctr" anchorCtr="0">
            <a:noAutofit/>
          </a:bodyPr>
          <a:lstStyle/>
          <a:p>
            <a:pPr marL="0" lvl="0" indent="0" algn="ctr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pl-PL" sz="3600" kern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" name="Dowolny kształt: kształt 6">
            <a:extLst>
              <a:ext uri="{FF2B5EF4-FFF2-40B4-BE49-F238E27FC236}">
                <a16:creationId xmlns:a16="http://schemas.microsoft.com/office/drawing/2014/main" id="{BCE3A9B5-AB1B-1A98-22B9-6688845C10B8}"/>
              </a:ext>
            </a:extLst>
          </p:cNvPr>
          <p:cNvSpPr/>
          <p:nvPr/>
        </p:nvSpPr>
        <p:spPr>
          <a:xfrm>
            <a:off x="751280" y="3239812"/>
            <a:ext cx="1509040" cy="1734529"/>
          </a:xfrm>
          <a:custGeom>
            <a:avLst/>
            <a:gdLst>
              <a:gd name="connsiteX0" fmla="*/ 0 w 1734528"/>
              <a:gd name="connsiteY0" fmla="*/ 754520 h 1509039"/>
              <a:gd name="connsiteX1" fmla="*/ 377260 w 1734528"/>
              <a:gd name="connsiteY1" fmla="*/ 0 h 1509039"/>
              <a:gd name="connsiteX2" fmla="*/ 1357268 w 1734528"/>
              <a:gd name="connsiteY2" fmla="*/ 0 h 1509039"/>
              <a:gd name="connsiteX3" fmla="*/ 1734528 w 1734528"/>
              <a:gd name="connsiteY3" fmla="*/ 754520 h 1509039"/>
              <a:gd name="connsiteX4" fmla="*/ 1357268 w 1734528"/>
              <a:gd name="connsiteY4" fmla="*/ 1509039 h 1509039"/>
              <a:gd name="connsiteX5" fmla="*/ 377260 w 1734528"/>
              <a:gd name="connsiteY5" fmla="*/ 1509039 h 1509039"/>
              <a:gd name="connsiteX6" fmla="*/ 0 w 1734528"/>
              <a:gd name="connsiteY6" fmla="*/ 754520 h 150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34528" h="1509039">
                <a:moveTo>
                  <a:pt x="867263" y="0"/>
                </a:moveTo>
                <a:lnTo>
                  <a:pt x="1734527" y="328216"/>
                </a:lnTo>
                <a:lnTo>
                  <a:pt x="1734527" y="1180823"/>
                </a:lnTo>
                <a:lnTo>
                  <a:pt x="867263" y="1509039"/>
                </a:lnTo>
                <a:lnTo>
                  <a:pt x="1" y="1180823"/>
                </a:lnTo>
                <a:lnTo>
                  <a:pt x="1" y="328216"/>
                </a:lnTo>
                <a:lnTo>
                  <a:pt x="867263" y="0"/>
                </a:lnTo>
                <a:close/>
              </a:path>
            </a:pathLst>
          </a:custGeom>
          <a:effectLst>
            <a:softEdge rad="63500"/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35159" tIns="270298" rIns="235160" bIns="270297" numCol="1" spcCol="1270" anchor="ctr" anchorCtr="0">
            <a:noAutofit/>
          </a:bodyPr>
          <a:lstStyle/>
          <a:p>
            <a:pPr marL="0" lvl="0" indent="0" algn="ctr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pl-PL" sz="3600" kern="1200" dirty="0"/>
          </a:p>
        </p:txBody>
      </p:sp>
      <p:sp>
        <p:nvSpPr>
          <p:cNvPr id="13" name="Dowolny kształt: kształt 12">
            <a:extLst>
              <a:ext uri="{FF2B5EF4-FFF2-40B4-BE49-F238E27FC236}">
                <a16:creationId xmlns:a16="http://schemas.microsoft.com/office/drawing/2014/main" id="{81000623-C025-FF7C-90A0-6A5B475BD92B}"/>
              </a:ext>
            </a:extLst>
          </p:cNvPr>
          <p:cNvSpPr/>
          <p:nvPr/>
        </p:nvSpPr>
        <p:spPr>
          <a:xfrm>
            <a:off x="320856" y="2039069"/>
            <a:ext cx="1187004" cy="1448598"/>
          </a:xfrm>
          <a:custGeom>
            <a:avLst/>
            <a:gdLst>
              <a:gd name="connsiteX0" fmla="*/ 0 w 1734528"/>
              <a:gd name="connsiteY0" fmla="*/ 754520 h 1509039"/>
              <a:gd name="connsiteX1" fmla="*/ 377260 w 1734528"/>
              <a:gd name="connsiteY1" fmla="*/ 0 h 1509039"/>
              <a:gd name="connsiteX2" fmla="*/ 1357268 w 1734528"/>
              <a:gd name="connsiteY2" fmla="*/ 0 h 1509039"/>
              <a:gd name="connsiteX3" fmla="*/ 1734528 w 1734528"/>
              <a:gd name="connsiteY3" fmla="*/ 754520 h 1509039"/>
              <a:gd name="connsiteX4" fmla="*/ 1357268 w 1734528"/>
              <a:gd name="connsiteY4" fmla="*/ 1509039 h 1509039"/>
              <a:gd name="connsiteX5" fmla="*/ 377260 w 1734528"/>
              <a:gd name="connsiteY5" fmla="*/ 1509039 h 1509039"/>
              <a:gd name="connsiteX6" fmla="*/ 0 w 1734528"/>
              <a:gd name="connsiteY6" fmla="*/ 754520 h 150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34528" h="1509039">
                <a:moveTo>
                  <a:pt x="867263" y="0"/>
                </a:moveTo>
                <a:lnTo>
                  <a:pt x="1734527" y="328216"/>
                </a:lnTo>
                <a:lnTo>
                  <a:pt x="1734527" y="1180823"/>
                </a:lnTo>
                <a:lnTo>
                  <a:pt x="867263" y="1509039"/>
                </a:lnTo>
                <a:lnTo>
                  <a:pt x="1" y="1180823"/>
                </a:lnTo>
                <a:lnTo>
                  <a:pt x="1" y="328216"/>
                </a:lnTo>
                <a:lnTo>
                  <a:pt x="867263" y="0"/>
                </a:lnTo>
                <a:close/>
              </a:path>
            </a:pathLst>
          </a:custGeom>
          <a:effectLst>
            <a:softEdge rad="127000"/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35159" tIns="270298" rIns="235160" bIns="270297" numCol="1" spcCol="1270" anchor="ctr" anchorCtr="0">
            <a:noAutofit/>
          </a:bodyPr>
          <a:lstStyle/>
          <a:p>
            <a:pPr marL="0" lvl="0" indent="0" algn="ctr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pl-PL" sz="3600" kern="1200" dirty="0"/>
          </a:p>
        </p:txBody>
      </p:sp>
      <p:sp>
        <p:nvSpPr>
          <p:cNvPr id="16" name="Dowolny kształt: kształt 15">
            <a:extLst>
              <a:ext uri="{FF2B5EF4-FFF2-40B4-BE49-F238E27FC236}">
                <a16:creationId xmlns:a16="http://schemas.microsoft.com/office/drawing/2014/main" id="{DCDBCA0D-C899-29E8-CD1A-A716FF0AF267}"/>
              </a:ext>
            </a:extLst>
          </p:cNvPr>
          <p:cNvSpPr/>
          <p:nvPr/>
        </p:nvSpPr>
        <p:spPr>
          <a:xfrm>
            <a:off x="8060663" y="4806359"/>
            <a:ext cx="1187004" cy="1448598"/>
          </a:xfrm>
          <a:custGeom>
            <a:avLst/>
            <a:gdLst>
              <a:gd name="connsiteX0" fmla="*/ 0 w 1734528"/>
              <a:gd name="connsiteY0" fmla="*/ 754520 h 1509039"/>
              <a:gd name="connsiteX1" fmla="*/ 377260 w 1734528"/>
              <a:gd name="connsiteY1" fmla="*/ 0 h 1509039"/>
              <a:gd name="connsiteX2" fmla="*/ 1357268 w 1734528"/>
              <a:gd name="connsiteY2" fmla="*/ 0 h 1509039"/>
              <a:gd name="connsiteX3" fmla="*/ 1734528 w 1734528"/>
              <a:gd name="connsiteY3" fmla="*/ 754520 h 1509039"/>
              <a:gd name="connsiteX4" fmla="*/ 1357268 w 1734528"/>
              <a:gd name="connsiteY4" fmla="*/ 1509039 h 1509039"/>
              <a:gd name="connsiteX5" fmla="*/ 377260 w 1734528"/>
              <a:gd name="connsiteY5" fmla="*/ 1509039 h 1509039"/>
              <a:gd name="connsiteX6" fmla="*/ 0 w 1734528"/>
              <a:gd name="connsiteY6" fmla="*/ 754520 h 150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34528" h="1509039">
                <a:moveTo>
                  <a:pt x="867263" y="0"/>
                </a:moveTo>
                <a:lnTo>
                  <a:pt x="1734527" y="328216"/>
                </a:lnTo>
                <a:lnTo>
                  <a:pt x="1734527" y="1180823"/>
                </a:lnTo>
                <a:lnTo>
                  <a:pt x="867263" y="1509039"/>
                </a:lnTo>
                <a:lnTo>
                  <a:pt x="1" y="1180823"/>
                </a:lnTo>
                <a:lnTo>
                  <a:pt x="1" y="328216"/>
                </a:lnTo>
                <a:lnTo>
                  <a:pt x="867263" y="0"/>
                </a:lnTo>
                <a:close/>
              </a:path>
            </a:pathLst>
          </a:custGeom>
          <a:effectLst>
            <a:softEdge rad="127000"/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35159" tIns="270298" rIns="235160" bIns="270297" numCol="1" spcCol="1270" anchor="ctr" anchorCtr="0">
            <a:noAutofit/>
          </a:bodyPr>
          <a:lstStyle/>
          <a:p>
            <a:pPr marL="0" lvl="0" indent="0" algn="ctr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pl-PL" sz="3600" kern="1200" dirty="0"/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B8A8312E-5CD4-64E3-27D9-D1D7115FEDAE}"/>
              </a:ext>
            </a:extLst>
          </p:cNvPr>
          <p:cNvSpPr txBox="1"/>
          <p:nvPr/>
        </p:nvSpPr>
        <p:spPr>
          <a:xfrm>
            <a:off x="7578154" y="3995943"/>
            <a:ext cx="10070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dirty="0">
                <a:solidFill>
                  <a:schemeClr val="bg1">
                    <a:lumMod val="75000"/>
                  </a:schemeClr>
                </a:solidFill>
              </a:rPr>
              <a:t>MŚP</a:t>
            </a:r>
          </a:p>
        </p:txBody>
      </p: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A5C04B13-DF38-E15D-64CF-A9454A55204B}"/>
              </a:ext>
            </a:extLst>
          </p:cNvPr>
          <p:cNvSpPr txBox="1"/>
          <p:nvPr/>
        </p:nvSpPr>
        <p:spPr>
          <a:xfrm>
            <a:off x="8226226" y="2395228"/>
            <a:ext cx="14389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>
                <a:solidFill>
                  <a:schemeClr val="bg1">
                    <a:lumMod val="75000"/>
                  </a:schemeClr>
                </a:solidFill>
              </a:rPr>
              <a:t>Innowacje</a:t>
            </a:r>
          </a:p>
        </p:txBody>
      </p:sp>
    </p:spTree>
    <p:extLst>
      <p:ext uri="{BB962C8B-B14F-4D97-AF65-F5344CB8AC3E}">
        <p14:creationId xmlns:p14="http://schemas.microsoft.com/office/powerpoint/2010/main" val="2988759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B569E25-7DDC-2DD5-B52C-5E89BB8905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906" y="899836"/>
            <a:ext cx="8640000" cy="719779"/>
          </a:xfrm>
        </p:spPr>
        <p:txBody>
          <a:bodyPr>
            <a:normAutofit/>
          </a:bodyPr>
          <a:lstStyle/>
          <a:p>
            <a:pPr algn="ctr"/>
            <a:r>
              <a:rPr lang="pl-PL" sz="1800" b="1" dirty="0"/>
              <a:t>Cele PROCESÓW zakupowych w obszarze cyberbezpieczeństwa</a:t>
            </a:r>
            <a:endParaRPr lang="pl-PL" sz="18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8D42765-969F-E729-DBD3-4873B9C34B4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25906" y="1619615"/>
            <a:ext cx="4031968" cy="5040240"/>
          </a:xfrm>
        </p:spPr>
        <p:txBody>
          <a:bodyPr>
            <a:normAutofit fontScale="25000" lnSpcReduction="20000"/>
          </a:bodyPr>
          <a:lstStyle/>
          <a:p>
            <a:pPr algn="ctr"/>
            <a:r>
              <a:rPr lang="pl-PL" sz="9600" b="1" cap="all" dirty="0"/>
              <a:t>JAKOŚĆ</a:t>
            </a:r>
          </a:p>
          <a:p>
            <a:pPr>
              <a:buFont typeface="Wingdings" panose="05000000000000000000" pitchFamily="2" charset="2"/>
              <a:buChar char="Ø"/>
            </a:pPr>
            <a:endParaRPr lang="pl-PL" sz="6400" dirty="0"/>
          </a:p>
          <a:p>
            <a:pPr>
              <a:buFont typeface="Wingdings" panose="05000000000000000000" pitchFamily="2" charset="2"/>
              <a:buChar char="Ø"/>
            </a:pPr>
            <a:r>
              <a:rPr lang="pl-PL" sz="6400" dirty="0"/>
              <a:t>Rozpoznanie rynku</a:t>
            </a:r>
          </a:p>
          <a:p>
            <a:pPr marL="0" indent="0">
              <a:buNone/>
            </a:pPr>
            <a:r>
              <a:rPr lang="pl-PL" sz="6400" dirty="0"/>
              <a:t>-   WKR</a:t>
            </a:r>
          </a:p>
          <a:p>
            <a:pPr>
              <a:buFontTx/>
              <a:buChar char="-"/>
            </a:pPr>
            <a:r>
              <a:rPr lang="pl-PL" sz="6400" dirty="0"/>
              <a:t>rozeznanie cenowe</a:t>
            </a:r>
          </a:p>
          <a:p>
            <a:pPr>
              <a:buFontTx/>
              <a:buChar char="-"/>
            </a:pPr>
            <a:r>
              <a:rPr lang="pl-PL" sz="6400" dirty="0"/>
              <a:t>pilotaże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sz="6400" dirty="0"/>
              <a:t>Kryteria oceny ofert:</a:t>
            </a:r>
          </a:p>
          <a:p>
            <a:pPr marL="0" indent="0">
              <a:buNone/>
            </a:pPr>
            <a:r>
              <a:rPr lang="pl-PL" sz="6400" dirty="0"/>
              <a:t>- dodatkowe funkcjonalności</a:t>
            </a:r>
          </a:p>
          <a:p>
            <a:pPr marL="0" indent="0">
              <a:buNone/>
            </a:pPr>
            <a:r>
              <a:rPr lang="pl-PL" sz="6400" dirty="0"/>
              <a:t>- elastyczność licencyjna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sz="6400" dirty="0"/>
              <a:t>OPZ</a:t>
            </a:r>
          </a:p>
          <a:p>
            <a:pPr>
              <a:buFontTx/>
              <a:buChar char="-"/>
            </a:pPr>
            <a:r>
              <a:rPr lang="pl-PL" sz="6400" dirty="0"/>
              <a:t>autoryzacje producenta</a:t>
            </a:r>
          </a:p>
          <a:p>
            <a:pPr>
              <a:buFontTx/>
              <a:buChar char="-"/>
            </a:pPr>
            <a:r>
              <a:rPr lang="pl-PL" sz="6400" dirty="0"/>
              <a:t>certyfikacja produktu</a:t>
            </a:r>
          </a:p>
          <a:p>
            <a:pPr>
              <a:buFontTx/>
              <a:buChar char="-"/>
            </a:pPr>
            <a:r>
              <a:rPr lang="pl-PL" sz="6400" dirty="0"/>
              <a:t>raporty badawcze/branżowe</a:t>
            </a:r>
          </a:p>
          <a:p>
            <a:pPr marL="0" indent="0">
              <a:buNone/>
            </a:pPr>
            <a:endParaRPr lang="pl-PL" sz="2400" b="1" cap="al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8BFC954B-5842-49B8-DB88-62837A5B4D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25906" y="1619599"/>
            <a:ext cx="4139294" cy="5040240"/>
          </a:xfrm>
        </p:spPr>
        <p:txBody>
          <a:bodyPr>
            <a:normAutofit fontScale="25000" lnSpcReduction="20000"/>
          </a:bodyPr>
          <a:lstStyle/>
          <a:p>
            <a:pPr algn="ctr"/>
            <a:r>
              <a:rPr lang="pl-PL" sz="9600" b="1" dirty="0"/>
              <a:t>STANDARYZACJA</a:t>
            </a:r>
          </a:p>
          <a:p>
            <a:pPr marL="0" indent="0">
              <a:buNone/>
            </a:pPr>
            <a:endParaRPr lang="pl-PL" sz="6400" b="1" dirty="0"/>
          </a:p>
          <a:p>
            <a:pPr>
              <a:buFont typeface="Wingdings" panose="05000000000000000000" pitchFamily="2" charset="2"/>
              <a:buChar char="Ø"/>
            </a:pPr>
            <a:r>
              <a:rPr lang="pl-PL" sz="6400" dirty="0"/>
              <a:t>Centralizacja procesu zakupowego</a:t>
            </a:r>
          </a:p>
          <a:p>
            <a:pPr>
              <a:buFontTx/>
              <a:buChar char="-"/>
            </a:pPr>
            <a:r>
              <a:rPr lang="pl-PL" sz="6400" dirty="0"/>
              <a:t>jednolitość rozwiązania informatycznego dla grupy zakupowej </a:t>
            </a:r>
          </a:p>
          <a:p>
            <a:pPr>
              <a:buFontTx/>
              <a:buChar char="-"/>
            </a:pPr>
            <a:r>
              <a:rPr lang="pl-PL" sz="6400" dirty="0"/>
              <a:t>optymalizacja zarządzania zasobami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sz="6400" dirty="0"/>
              <a:t>Analiza potrzeb i wymagań w celu standaryzacji – analiza wieloetapowa</a:t>
            </a:r>
          </a:p>
          <a:p>
            <a:pPr>
              <a:buFont typeface="Wingdings" panose="05000000000000000000" pitchFamily="2" charset="2"/>
              <a:buChar char="Ø"/>
            </a:pPr>
            <a:endParaRPr lang="pl-PL" sz="1600" dirty="0"/>
          </a:p>
          <a:p>
            <a:pPr marL="0" indent="0">
              <a:buNone/>
            </a:pPr>
            <a:endParaRPr lang="pl-PL" sz="1600" dirty="0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FD8EFABF-F5B4-7DD2-5A0C-4C14420AAD5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9</a:t>
            </a:fld>
            <a:endParaRPr lang="pl-PL" dirty="0"/>
          </a:p>
        </p:txBody>
      </p:sp>
      <p:pic>
        <p:nvPicPr>
          <p:cNvPr id="6" name="Symbol zastępczy zawartości 10" descr="Podkładka — odznaka z wypełnieniem pełnym">
            <a:extLst>
              <a:ext uri="{FF2B5EF4-FFF2-40B4-BE49-F238E27FC236}">
                <a16:creationId xmlns:a16="http://schemas.microsoft.com/office/drawing/2014/main" id="{C5A24820-EB1D-C7D9-C8B8-CBB04FED83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85466" y="1421697"/>
            <a:ext cx="914400" cy="914400"/>
          </a:xfrm>
          <a:prstGeom prst="rect">
            <a:avLst/>
          </a:prstGeom>
        </p:spPr>
      </p:pic>
      <p:pic>
        <p:nvPicPr>
          <p:cNvPr id="7" name="Grafika 6" descr="Priorytety z wypełnieniem pełnym">
            <a:extLst>
              <a:ext uri="{FF2B5EF4-FFF2-40B4-BE49-F238E27FC236}">
                <a16:creationId xmlns:a16="http://schemas.microsoft.com/office/drawing/2014/main" id="{8EACFA7C-8469-7947-2531-DF54BD499D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56131" y="142169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7015994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Niestandardowy 8">
      <a:dk1>
        <a:srgbClr val="000000"/>
      </a:dk1>
      <a:lt1>
        <a:srgbClr val="FFFFFF"/>
      </a:lt1>
      <a:dk2>
        <a:srgbClr val="002073"/>
      </a:dk2>
      <a:lt2>
        <a:srgbClr val="FFFFFF"/>
      </a:lt2>
      <a:accent1>
        <a:srgbClr val="003399"/>
      </a:accent1>
      <a:accent2>
        <a:srgbClr val="A6D3FF"/>
      </a:accent2>
      <a:accent3>
        <a:srgbClr val="FFD618"/>
      </a:accent3>
      <a:accent4>
        <a:srgbClr val="0051B0"/>
      </a:accent4>
      <a:accent5>
        <a:srgbClr val="6BB1E2"/>
      </a:accent5>
      <a:accent6>
        <a:srgbClr val="FFE60B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ja1" id="{436F5452-C95B-4D43-A1C6-1CA5BE69C951}" vid="{ABE25C27-1E66-47F3-AA86-B88226738C33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Prezentacja z numerem strony</Template>
  <TotalTime>1619</TotalTime>
  <Words>344</Words>
  <Application>Microsoft Office PowerPoint</Application>
  <PresentationFormat>Niestandardowy</PresentationFormat>
  <Paragraphs>117</Paragraphs>
  <Slides>12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12</vt:i4>
      </vt:variant>
    </vt:vector>
  </HeadingPairs>
  <TitlesOfParts>
    <vt:vector size="17" baseType="lpstr">
      <vt:lpstr>Arial</vt:lpstr>
      <vt:lpstr>Calibri</vt:lpstr>
      <vt:lpstr>Open Sans</vt:lpstr>
      <vt:lpstr>Wingdings</vt:lpstr>
      <vt:lpstr>Motyw pakietu Office</vt:lpstr>
      <vt:lpstr>„Cyberbezpieczeństwo w zamówieniach publicznych”</vt:lpstr>
      <vt:lpstr>Zarządzanie publicznym procesem zakupowym o charakterze centralnym w obszarze cyberbezpieczeństwa realizowanym na rzecz  Ministerstwa Sprawiedliwości oraz jednostek sądownictwa </vt:lpstr>
      <vt:lpstr>Model zamówień scentralizowanych    w obszarze wymiaru sprawiedliwości  </vt:lpstr>
      <vt:lpstr>Kompleksowa obsługa procesów zakupowych</vt:lpstr>
      <vt:lpstr>Umowy klasyczne centralne na rozwiązania cyberbezpieczeństwa na rzecz jednostek wymiaru sprawiedliwości</vt:lpstr>
      <vt:lpstr>Umowy ramowe centralne na rozwiązania cyberbezpieczeństwa      na rzecz jednostek wymiaru sprawiedliwości</vt:lpstr>
      <vt:lpstr>Wyzwania zamówień publicznych ?</vt:lpstr>
      <vt:lpstr>Wyzwania zamówień publicznych w obszarze cyberbezpieczeństwa ?</vt:lpstr>
      <vt:lpstr>Cele PROCESÓW zakupowych w obszarze cyberbezpieczeństwa</vt:lpstr>
      <vt:lpstr>Cele PROCESÓW zakupowych w obszarze cyberbezpieczeństwa</vt:lpstr>
      <vt:lpstr>Cele PROCESÓW zakupowych w obszarze cyberbezpieczeństwa</vt:lpstr>
      <vt:lpstr>Cele PROCESÓW zakupowych w obszarze cyberbezpieczeństwa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Sowiński Piotr</dc:creator>
  <cp:lastModifiedBy>Ewa Ropka</cp:lastModifiedBy>
  <cp:revision>90</cp:revision>
  <dcterms:created xsi:type="dcterms:W3CDTF">2022-06-22T09:40:44Z</dcterms:created>
  <dcterms:modified xsi:type="dcterms:W3CDTF">2025-04-02T10:00:20Z</dcterms:modified>
</cp:coreProperties>
</file>