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65" r:id="rId3"/>
    <p:sldId id="278" r:id="rId4"/>
    <p:sldId id="277" r:id="rId5"/>
    <p:sldId id="275" r:id="rId6"/>
    <p:sldId id="276" r:id="rId7"/>
    <p:sldId id="267" r:id="rId8"/>
    <p:sldId id="268" r:id="rId9"/>
    <p:sldId id="271" r:id="rId10"/>
    <p:sldId id="272" r:id="rId11"/>
    <p:sldId id="273" r:id="rId12"/>
    <p:sldId id="274" r:id="rId1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97" d="100"/>
          <a:sy n="97" d="100"/>
        </p:scale>
        <p:origin x="594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zds.local\pliki\pulpit\e.ropka\Desktop\SPOTKANIA\Konf%20UZP%20MS%20Cyber%202025\Kopia%20pliku%20Zam&#243;wienia%20centralne%20na%20oprogramowania%20(Cyberbezpiecze&#324;stwo)%20-2020-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czds.local\pliki\pulpit\e.ropka\Desktop\SPOTKANIA\Konf%20UZP%20MS%20Cyber%202025\Kopia%20pliku%20Zam&#243;wienia%20centralne%20na%20oprogramowania%20(Cyberbezpiecze&#324;stwo)%20-2020-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Wartość umowy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Arkusz1!$C$2:$C$9</c:f>
              <c:strCache>
                <c:ptCount val="8"/>
                <c:pt idx="0">
                  <c:v>EDR</c:v>
                </c:pt>
                <c:pt idx="1">
                  <c:v>PAM</c:v>
                </c:pt>
                <c:pt idx="2">
                  <c:v>UEM</c:v>
                </c:pt>
                <c:pt idx="3">
                  <c:v>DNS</c:v>
                </c:pt>
                <c:pt idx="4">
                  <c:v>DNS</c:v>
                </c:pt>
                <c:pt idx="5">
                  <c:v>TI</c:v>
                </c:pt>
                <c:pt idx="6">
                  <c:v>XDR</c:v>
                </c:pt>
                <c:pt idx="7">
                  <c:v>Wsparcie FUDOSecurity</c:v>
                </c:pt>
              </c:strCache>
            </c:strRef>
          </c:cat>
          <c:val>
            <c:numRef>
              <c:f>Arkusz1!$D$2:$D$9</c:f>
              <c:numCache>
                <c:formatCode>#\ ##0.00\ "zł"</c:formatCode>
                <c:ptCount val="8"/>
                <c:pt idx="0">
                  <c:v>7437789.1399999997</c:v>
                </c:pt>
                <c:pt idx="1">
                  <c:v>4607211</c:v>
                </c:pt>
                <c:pt idx="2">
                  <c:v>12491400</c:v>
                </c:pt>
                <c:pt idx="3">
                  <c:v>11393379.300000001</c:v>
                </c:pt>
                <c:pt idx="4">
                  <c:v>14760000</c:v>
                </c:pt>
                <c:pt idx="5">
                  <c:v>14686063.470000001</c:v>
                </c:pt>
                <c:pt idx="6">
                  <c:v>26998587.329999998</c:v>
                </c:pt>
                <c:pt idx="7">
                  <c:v>4297754.17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F0-4234-9080-D4877616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333641440"/>
        <c:axId val="1333638560"/>
      </c:barChart>
      <c:catAx>
        <c:axId val="1333641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33638560"/>
        <c:crosses val="autoZero"/>
        <c:auto val="1"/>
        <c:lblAlgn val="ctr"/>
        <c:lblOffset val="100"/>
        <c:noMultiLvlLbl val="0"/>
      </c:catAx>
      <c:valAx>
        <c:axId val="133363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336414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Wartość umowy</c:v>
          </c:tx>
          <c:spPr>
            <a:pattFill prst="ltUpDiag">
              <a:fgClr>
                <a:schemeClr val="accent1"/>
              </a:fgClr>
              <a:bgClr>
                <a:schemeClr val="lt1"/>
              </a:bgClr>
            </a:pattFill>
            <a:ln>
              <a:noFill/>
            </a:ln>
            <a:effectLst/>
          </c:spPr>
          <c:invertIfNegative val="0"/>
          <c:cat>
            <c:strRef>
              <c:f>Arkusz1!$C$15:$C$21</c:f>
              <c:strCache>
                <c:ptCount val="7"/>
                <c:pt idx="0">
                  <c:v>SIEM/SOAR</c:v>
                </c:pt>
                <c:pt idx="1">
                  <c:v>SIEM/SOAR</c:v>
                </c:pt>
                <c:pt idx="2">
                  <c:v>ManageEngine</c:v>
                </c:pt>
                <c:pt idx="3">
                  <c:v>DSS</c:v>
                </c:pt>
                <c:pt idx="4">
                  <c:v>MFA + klucze</c:v>
                </c:pt>
                <c:pt idx="5">
                  <c:v>S&amp;C</c:v>
                </c:pt>
                <c:pt idx="6">
                  <c:v>ManageEngine</c:v>
                </c:pt>
              </c:strCache>
            </c:strRef>
          </c:cat>
          <c:val>
            <c:numRef>
              <c:f>Arkusz1!$D$15:$D$21</c:f>
              <c:numCache>
                <c:formatCode>#\ ##0.00\ "zł"</c:formatCode>
                <c:ptCount val="7"/>
                <c:pt idx="0">
                  <c:v>16839930</c:v>
                </c:pt>
                <c:pt idx="1">
                  <c:v>40263169.32</c:v>
                </c:pt>
                <c:pt idx="2">
                  <c:v>36836983.439999998</c:v>
                </c:pt>
                <c:pt idx="3">
                  <c:v>8655756</c:v>
                </c:pt>
                <c:pt idx="4">
                  <c:v>47952000</c:v>
                </c:pt>
                <c:pt idx="5">
                  <c:v>8739888</c:v>
                </c:pt>
                <c:pt idx="6">
                  <c:v>57631380.109999999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F-4AB3-9F14-4994C38F12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-20"/>
        <c:axId val="1562225296"/>
        <c:axId val="26622656"/>
      </c:barChart>
      <c:catAx>
        <c:axId val="1562225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6622656"/>
        <c:crosses val="autoZero"/>
        <c:auto val="1"/>
        <c:lblAlgn val="ctr"/>
        <c:lblOffset val="100"/>
        <c:noMultiLvlLbl val="0"/>
      </c:catAx>
      <c:valAx>
        <c:axId val="26622656"/>
        <c:scaling>
          <c:orientation val="minMax"/>
        </c:scaling>
        <c:delete val="0"/>
        <c:axPos val="l"/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622252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4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800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900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4EF17-C003-463B-BA27-0AE052136E46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664422D1-63AF-4F6F-9CC1-7F9B8403EA14}">
      <dgm:prSet phldrT="[Tekst]" custT="1"/>
      <dgm:spPr/>
      <dgm:t>
        <a:bodyPr anchor="t"/>
        <a:lstStyle/>
        <a:p>
          <a:r>
            <a:rPr lang="pl-PL" sz="3200" dirty="0">
              <a:solidFill>
                <a:schemeClr val="tx2">
                  <a:lumMod val="75000"/>
                </a:schemeClr>
              </a:solidFill>
            </a:rPr>
            <a:t>MS</a:t>
          </a:r>
        </a:p>
      </dgm:t>
    </dgm:pt>
    <dgm:pt modelId="{82031763-B786-4ABE-9844-6D3A8B0C4BD4}" type="parTrans" cxnId="{150991C8-14FE-4887-B375-3A97FA19C39D}">
      <dgm:prSet/>
      <dgm:spPr/>
      <dgm:t>
        <a:bodyPr/>
        <a:lstStyle/>
        <a:p>
          <a:endParaRPr lang="pl-PL"/>
        </a:p>
      </dgm:t>
    </dgm:pt>
    <dgm:pt modelId="{9B74C003-512A-4683-86FB-056B7A7DDE55}" type="sibTrans" cxnId="{150991C8-14FE-4887-B375-3A97FA19C39D}">
      <dgm:prSet/>
      <dgm:spPr/>
      <dgm:t>
        <a:bodyPr/>
        <a:lstStyle/>
        <a:p>
          <a:endParaRPr lang="pl-PL"/>
        </a:p>
      </dgm:t>
    </dgm:pt>
    <dgm:pt modelId="{FF35775D-C0BE-45D1-A1E7-23EB6FA684DF}">
      <dgm:prSet phldrT="[Tekst]" custT="1"/>
      <dgm:spPr/>
      <dgm:t>
        <a:bodyPr anchor="t"/>
        <a:lstStyle/>
        <a:p>
          <a:r>
            <a:rPr lang="pl-PL" sz="3200" dirty="0">
              <a:solidFill>
                <a:schemeClr val="tx2">
                  <a:lumMod val="75000"/>
                </a:schemeClr>
              </a:solidFill>
            </a:rPr>
            <a:t>SA KRK</a:t>
          </a:r>
        </a:p>
      </dgm:t>
    </dgm:pt>
    <dgm:pt modelId="{EE014826-B172-4328-AE04-ACFDFBF71440}" type="parTrans" cxnId="{BF36040D-6E99-4237-9A4C-A93B477371DD}">
      <dgm:prSet/>
      <dgm:spPr/>
      <dgm:t>
        <a:bodyPr/>
        <a:lstStyle/>
        <a:p>
          <a:endParaRPr lang="pl-PL"/>
        </a:p>
      </dgm:t>
    </dgm:pt>
    <dgm:pt modelId="{8D7DF85C-A287-467E-8E00-296ED4BFEFB9}" type="sibTrans" cxnId="{BF36040D-6E99-4237-9A4C-A93B477371DD}">
      <dgm:prSet/>
      <dgm:spPr/>
      <dgm:t>
        <a:bodyPr/>
        <a:lstStyle/>
        <a:p>
          <a:endParaRPr lang="pl-PL"/>
        </a:p>
      </dgm:t>
    </dgm:pt>
    <dgm:pt modelId="{44EB18B3-0C93-481A-802D-E6C829040115}">
      <dgm:prSet phldrT="[Tekst]" custT="1"/>
      <dgm:spPr/>
      <dgm:t>
        <a:bodyPr anchor="t"/>
        <a:lstStyle/>
        <a:p>
          <a:r>
            <a:rPr lang="pl-PL" sz="3200" dirty="0" err="1">
              <a:solidFill>
                <a:schemeClr val="tx2">
                  <a:lumMod val="75000"/>
                </a:schemeClr>
              </a:solidFill>
            </a:rPr>
            <a:t>CZdS</a:t>
          </a:r>
          <a:r>
            <a:rPr lang="pl-PL" sz="3200" dirty="0">
              <a:solidFill>
                <a:schemeClr val="tx2">
                  <a:lumMod val="75000"/>
                </a:schemeClr>
              </a:solidFill>
            </a:rPr>
            <a:t> IGB</a:t>
          </a:r>
        </a:p>
      </dgm:t>
    </dgm:pt>
    <dgm:pt modelId="{3743FF97-9FE3-494D-A9D9-C675F0739F2B}" type="parTrans" cxnId="{3F635580-629D-446B-92D2-B34C430E3066}">
      <dgm:prSet/>
      <dgm:spPr/>
      <dgm:t>
        <a:bodyPr/>
        <a:lstStyle/>
        <a:p>
          <a:endParaRPr lang="pl-PL"/>
        </a:p>
      </dgm:t>
    </dgm:pt>
    <dgm:pt modelId="{7187441F-666F-4B2E-86C3-BFE7387812D3}" type="sibTrans" cxnId="{3F635580-629D-446B-92D2-B34C430E3066}">
      <dgm:prSet/>
      <dgm:spPr/>
      <dgm:t>
        <a:bodyPr/>
        <a:lstStyle/>
        <a:p>
          <a:endParaRPr lang="pl-PL"/>
        </a:p>
      </dgm:t>
    </dgm:pt>
    <dgm:pt modelId="{571D09F8-4D20-4941-9F3F-6A0500E3E8E5}" type="pres">
      <dgm:prSet presAssocID="{E654EF17-C003-463B-BA27-0AE052136E46}" presName="Name0" presStyleCnt="0">
        <dgm:presLayoutVars>
          <dgm:dir/>
          <dgm:resizeHandles val="exact"/>
        </dgm:presLayoutVars>
      </dgm:prSet>
      <dgm:spPr/>
    </dgm:pt>
    <dgm:pt modelId="{4BC669E3-BC35-4977-A6B9-784C04135F78}" type="pres">
      <dgm:prSet presAssocID="{664422D1-63AF-4F6F-9CC1-7F9B8403EA14}" presName="node" presStyleLbl="node1" presStyleIdx="0" presStyleCnt="3" custScaleY="163487">
        <dgm:presLayoutVars>
          <dgm:bulletEnabled val="1"/>
        </dgm:presLayoutVars>
      </dgm:prSet>
      <dgm:spPr/>
    </dgm:pt>
    <dgm:pt modelId="{822EEC5F-FBB5-4406-90CE-1404BB680578}" type="pres">
      <dgm:prSet presAssocID="{9B74C003-512A-4683-86FB-056B7A7DDE55}" presName="sibTrans" presStyleLbl="sibTrans2D1" presStyleIdx="0" presStyleCnt="2"/>
      <dgm:spPr/>
    </dgm:pt>
    <dgm:pt modelId="{446B42C6-A321-4835-B2BE-7EBF55F38625}" type="pres">
      <dgm:prSet presAssocID="{9B74C003-512A-4683-86FB-056B7A7DDE55}" presName="connectorText" presStyleLbl="sibTrans2D1" presStyleIdx="0" presStyleCnt="2"/>
      <dgm:spPr/>
    </dgm:pt>
    <dgm:pt modelId="{1BF5393E-1F7C-4053-8C21-381F78FD32DA}" type="pres">
      <dgm:prSet presAssocID="{FF35775D-C0BE-45D1-A1E7-23EB6FA684DF}" presName="node" presStyleLbl="node1" presStyleIdx="1" presStyleCnt="3" custScaleY="167690">
        <dgm:presLayoutVars>
          <dgm:bulletEnabled val="1"/>
        </dgm:presLayoutVars>
      </dgm:prSet>
      <dgm:spPr/>
    </dgm:pt>
    <dgm:pt modelId="{BF96A737-452D-4BBC-AE81-178B184222CF}" type="pres">
      <dgm:prSet presAssocID="{8D7DF85C-A287-467E-8E00-296ED4BFEFB9}" presName="sibTrans" presStyleLbl="sibTrans2D1" presStyleIdx="1" presStyleCnt="2"/>
      <dgm:spPr/>
    </dgm:pt>
    <dgm:pt modelId="{012F8C1C-A0F7-47A0-A176-02054375E763}" type="pres">
      <dgm:prSet presAssocID="{8D7DF85C-A287-467E-8E00-296ED4BFEFB9}" presName="connectorText" presStyleLbl="sibTrans2D1" presStyleIdx="1" presStyleCnt="2"/>
      <dgm:spPr/>
    </dgm:pt>
    <dgm:pt modelId="{621BD75D-E9F4-45B8-8B7F-48F5EAD7E3AA}" type="pres">
      <dgm:prSet presAssocID="{44EB18B3-0C93-481A-802D-E6C829040115}" presName="node" presStyleLbl="node1" presStyleIdx="2" presStyleCnt="3" custScaleY="167690">
        <dgm:presLayoutVars>
          <dgm:bulletEnabled val="1"/>
        </dgm:presLayoutVars>
      </dgm:prSet>
      <dgm:spPr/>
    </dgm:pt>
  </dgm:ptLst>
  <dgm:cxnLst>
    <dgm:cxn modelId="{BF36040D-6E99-4237-9A4C-A93B477371DD}" srcId="{E654EF17-C003-463B-BA27-0AE052136E46}" destId="{FF35775D-C0BE-45D1-A1E7-23EB6FA684DF}" srcOrd="1" destOrd="0" parTransId="{EE014826-B172-4328-AE04-ACFDFBF71440}" sibTransId="{8D7DF85C-A287-467E-8E00-296ED4BFEFB9}"/>
    <dgm:cxn modelId="{1E565440-9D42-4127-84DB-F22A267D69C7}" type="presOf" srcId="{FF35775D-C0BE-45D1-A1E7-23EB6FA684DF}" destId="{1BF5393E-1F7C-4053-8C21-381F78FD32DA}" srcOrd="0" destOrd="0" presId="urn:microsoft.com/office/officeart/2005/8/layout/process1"/>
    <dgm:cxn modelId="{43A90444-99F9-4A32-A14D-3C0F5D959A31}" type="presOf" srcId="{8D7DF85C-A287-467E-8E00-296ED4BFEFB9}" destId="{BF96A737-452D-4BBC-AE81-178B184222CF}" srcOrd="0" destOrd="0" presId="urn:microsoft.com/office/officeart/2005/8/layout/process1"/>
    <dgm:cxn modelId="{6EF5FB68-8C85-4245-841E-45F9B097FAE1}" type="presOf" srcId="{8D7DF85C-A287-467E-8E00-296ED4BFEFB9}" destId="{012F8C1C-A0F7-47A0-A176-02054375E763}" srcOrd="1" destOrd="0" presId="urn:microsoft.com/office/officeart/2005/8/layout/process1"/>
    <dgm:cxn modelId="{7C543A49-9057-49B7-B792-E1187592135D}" type="presOf" srcId="{9B74C003-512A-4683-86FB-056B7A7DDE55}" destId="{822EEC5F-FBB5-4406-90CE-1404BB680578}" srcOrd="0" destOrd="0" presId="urn:microsoft.com/office/officeart/2005/8/layout/process1"/>
    <dgm:cxn modelId="{3F635580-629D-446B-92D2-B34C430E3066}" srcId="{E654EF17-C003-463B-BA27-0AE052136E46}" destId="{44EB18B3-0C93-481A-802D-E6C829040115}" srcOrd="2" destOrd="0" parTransId="{3743FF97-9FE3-494D-A9D9-C675F0739F2B}" sibTransId="{7187441F-666F-4B2E-86C3-BFE7387812D3}"/>
    <dgm:cxn modelId="{47F6528A-3671-4E17-AE30-8A7E1096630F}" type="presOf" srcId="{E654EF17-C003-463B-BA27-0AE052136E46}" destId="{571D09F8-4D20-4941-9F3F-6A0500E3E8E5}" srcOrd="0" destOrd="0" presId="urn:microsoft.com/office/officeart/2005/8/layout/process1"/>
    <dgm:cxn modelId="{8A2B0BBF-C8FD-428F-9779-CC8B0E103AEA}" type="presOf" srcId="{9B74C003-512A-4683-86FB-056B7A7DDE55}" destId="{446B42C6-A321-4835-B2BE-7EBF55F38625}" srcOrd="1" destOrd="0" presId="urn:microsoft.com/office/officeart/2005/8/layout/process1"/>
    <dgm:cxn modelId="{93DD96C1-16ED-4B37-B746-170414FED8AC}" type="presOf" srcId="{44EB18B3-0C93-481A-802D-E6C829040115}" destId="{621BD75D-E9F4-45B8-8B7F-48F5EAD7E3AA}" srcOrd="0" destOrd="0" presId="urn:microsoft.com/office/officeart/2005/8/layout/process1"/>
    <dgm:cxn modelId="{150991C8-14FE-4887-B375-3A97FA19C39D}" srcId="{E654EF17-C003-463B-BA27-0AE052136E46}" destId="{664422D1-63AF-4F6F-9CC1-7F9B8403EA14}" srcOrd="0" destOrd="0" parTransId="{82031763-B786-4ABE-9844-6D3A8B0C4BD4}" sibTransId="{9B74C003-512A-4683-86FB-056B7A7DDE55}"/>
    <dgm:cxn modelId="{098108CD-B737-490F-A113-33E81BB0FB93}" type="presOf" srcId="{664422D1-63AF-4F6F-9CC1-7F9B8403EA14}" destId="{4BC669E3-BC35-4977-A6B9-784C04135F78}" srcOrd="0" destOrd="0" presId="urn:microsoft.com/office/officeart/2005/8/layout/process1"/>
    <dgm:cxn modelId="{E978C9CE-EAD2-472D-B8E3-B741BFF9D0F4}" type="presParOf" srcId="{571D09F8-4D20-4941-9F3F-6A0500E3E8E5}" destId="{4BC669E3-BC35-4977-A6B9-784C04135F78}" srcOrd="0" destOrd="0" presId="urn:microsoft.com/office/officeart/2005/8/layout/process1"/>
    <dgm:cxn modelId="{EAF8DEC7-2B1C-49CA-ABDC-594F9E3D7804}" type="presParOf" srcId="{571D09F8-4D20-4941-9F3F-6A0500E3E8E5}" destId="{822EEC5F-FBB5-4406-90CE-1404BB680578}" srcOrd="1" destOrd="0" presId="urn:microsoft.com/office/officeart/2005/8/layout/process1"/>
    <dgm:cxn modelId="{BBD10304-BFD8-4390-880A-AE5510E0D247}" type="presParOf" srcId="{822EEC5F-FBB5-4406-90CE-1404BB680578}" destId="{446B42C6-A321-4835-B2BE-7EBF55F38625}" srcOrd="0" destOrd="0" presId="urn:microsoft.com/office/officeart/2005/8/layout/process1"/>
    <dgm:cxn modelId="{FB8EF1D8-057E-4354-84FD-0A8C7275F46C}" type="presParOf" srcId="{571D09F8-4D20-4941-9F3F-6A0500E3E8E5}" destId="{1BF5393E-1F7C-4053-8C21-381F78FD32DA}" srcOrd="2" destOrd="0" presId="urn:microsoft.com/office/officeart/2005/8/layout/process1"/>
    <dgm:cxn modelId="{BDF7F035-E1E8-4ACB-854B-5CFD2586F0A9}" type="presParOf" srcId="{571D09F8-4D20-4941-9F3F-6A0500E3E8E5}" destId="{BF96A737-452D-4BBC-AE81-178B184222CF}" srcOrd="3" destOrd="0" presId="urn:microsoft.com/office/officeart/2005/8/layout/process1"/>
    <dgm:cxn modelId="{BDB34734-6EC3-4664-AB72-4B780569C4E6}" type="presParOf" srcId="{BF96A737-452D-4BBC-AE81-178B184222CF}" destId="{012F8C1C-A0F7-47A0-A176-02054375E763}" srcOrd="0" destOrd="0" presId="urn:microsoft.com/office/officeart/2005/8/layout/process1"/>
    <dgm:cxn modelId="{36BC279B-0777-46BE-AF3E-33DC96305E94}" type="presParOf" srcId="{571D09F8-4D20-4941-9F3F-6A0500E3E8E5}" destId="{621BD75D-E9F4-45B8-8B7F-48F5EAD7E3AA}" srcOrd="4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669E3-BC35-4977-A6B9-784C04135F78}">
      <dsp:nvSpPr>
        <dsp:cNvPr id="0" name=""/>
        <dsp:cNvSpPr/>
      </dsp:nvSpPr>
      <dsp:spPr>
        <a:xfrm>
          <a:off x="7590" y="1316936"/>
          <a:ext cx="2268747" cy="22254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>
              <a:solidFill>
                <a:schemeClr val="tx2">
                  <a:lumMod val="75000"/>
                </a:schemeClr>
              </a:solidFill>
            </a:rPr>
            <a:t>MS</a:t>
          </a:r>
        </a:p>
      </dsp:txBody>
      <dsp:txXfrm>
        <a:off x="72772" y="1382118"/>
        <a:ext cx="2138383" cy="2095100"/>
      </dsp:txXfrm>
    </dsp:sp>
    <dsp:sp modelId="{822EEC5F-FBB5-4406-90CE-1404BB680578}">
      <dsp:nvSpPr>
        <dsp:cNvPr id="0" name=""/>
        <dsp:cNvSpPr/>
      </dsp:nvSpPr>
      <dsp:spPr>
        <a:xfrm>
          <a:off x="2503212" y="2148344"/>
          <a:ext cx="480974" cy="562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kern="1200"/>
        </a:p>
      </dsp:txBody>
      <dsp:txXfrm>
        <a:off x="2503212" y="2260874"/>
        <a:ext cx="336682" cy="337589"/>
      </dsp:txXfrm>
    </dsp:sp>
    <dsp:sp modelId="{1BF5393E-1F7C-4053-8C21-381F78FD32DA}">
      <dsp:nvSpPr>
        <dsp:cNvPr id="0" name=""/>
        <dsp:cNvSpPr/>
      </dsp:nvSpPr>
      <dsp:spPr>
        <a:xfrm>
          <a:off x="3183836" y="1288330"/>
          <a:ext cx="2268747" cy="22826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>
              <a:solidFill>
                <a:schemeClr val="tx2">
                  <a:lumMod val="75000"/>
                </a:schemeClr>
              </a:solidFill>
            </a:rPr>
            <a:t>SA KRK</a:t>
          </a:r>
        </a:p>
      </dsp:txBody>
      <dsp:txXfrm>
        <a:off x="3250285" y="1354779"/>
        <a:ext cx="2135849" cy="2149779"/>
      </dsp:txXfrm>
    </dsp:sp>
    <dsp:sp modelId="{BF96A737-452D-4BBC-AE81-178B184222CF}">
      <dsp:nvSpPr>
        <dsp:cNvPr id="0" name=""/>
        <dsp:cNvSpPr/>
      </dsp:nvSpPr>
      <dsp:spPr>
        <a:xfrm>
          <a:off x="5679458" y="2148344"/>
          <a:ext cx="480974" cy="562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kern="1200"/>
        </a:p>
      </dsp:txBody>
      <dsp:txXfrm>
        <a:off x="5679458" y="2260874"/>
        <a:ext cx="336682" cy="337589"/>
      </dsp:txXfrm>
    </dsp:sp>
    <dsp:sp modelId="{621BD75D-E9F4-45B8-8B7F-48F5EAD7E3AA}">
      <dsp:nvSpPr>
        <dsp:cNvPr id="0" name=""/>
        <dsp:cNvSpPr/>
      </dsp:nvSpPr>
      <dsp:spPr>
        <a:xfrm>
          <a:off x="6360083" y="1288330"/>
          <a:ext cx="2268747" cy="22826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 err="1">
              <a:solidFill>
                <a:schemeClr val="tx2">
                  <a:lumMod val="75000"/>
                </a:schemeClr>
              </a:solidFill>
            </a:rPr>
            <a:t>CZdS</a:t>
          </a:r>
          <a:r>
            <a:rPr lang="pl-PL" sz="3200" kern="1200" dirty="0">
              <a:solidFill>
                <a:schemeClr val="tx2">
                  <a:lumMod val="75000"/>
                </a:schemeClr>
              </a:solidFill>
            </a:rPr>
            <a:t> IGB</a:t>
          </a:r>
        </a:p>
      </dsp:txBody>
      <dsp:txXfrm>
        <a:off x="6426532" y="1354779"/>
        <a:ext cx="2135849" cy="2149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02.04.2025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7" Type="http://schemas.openxmlformats.org/officeDocument/2006/relationships/image" Target="../media/image44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3.png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347789"/>
            <a:ext cx="7920115" cy="1368152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„</a:t>
            </a:r>
            <a:r>
              <a:rPr lang="pl-PL" sz="3600" dirty="0" err="1"/>
              <a:t>Cyberbezpieczeństwo</a:t>
            </a:r>
            <a:r>
              <a:rPr lang="pl-PL" sz="3600" dirty="0"/>
              <a:t> w zamówieniach publicznych”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5292004"/>
            <a:ext cx="7920037" cy="649789"/>
          </a:xfrm>
        </p:spPr>
        <p:txBody>
          <a:bodyPr>
            <a:normAutofit/>
          </a:bodyPr>
          <a:lstStyle/>
          <a:p>
            <a:pPr algn="r"/>
            <a:r>
              <a:rPr lang="pl-PL" sz="2000" dirty="0">
                <a:solidFill>
                  <a:srgbClr val="FFC000"/>
                </a:solidFill>
              </a:rPr>
              <a:t>Warszawa, 3 kwietnia 2025 r. 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03.04.2025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EBC2A-98FC-FE7C-0711-831C218C5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0524CB-489E-E9A5-D130-C3327A5C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8640000" cy="719779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/>
              <a:t>Cele PROCESÓW zakupowych w obszarze cyberbezpieczeństwa</a:t>
            </a:r>
            <a:endParaRPr lang="pl-PL" sz="1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079B4A-8601-707F-1CA2-8C3117AFE1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619615"/>
            <a:ext cx="4031968" cy="5040240"/>
          </a:xfrm>
        </p:spPr>
        <p:txBody>
          <a:bodyPr>
            <a:normAutofit/>
          </a:bodyPr>
          <a:lstStyle/>
          <a:p>
            <a:pPr algn="ctr"/>
            <a:r>
              <a:rPr lang="pl-PL" sz="2400" b="1" cap="all" dirty="0"/>
              <a:t>CZAS</a:t>
            </a:r>
          </a:p>
          <a:p>
            <a:pPr marL="0" indent="0">
              <a:buNone/>
            </a:pPr>
            <a:endParaRPr lang="pl-PL" sz="1600" b="1" cap="al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Uporządkowany schemat działań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Dobór procedur i mechanizmów:</a:t>
            </a:r>
          </a:p>
          <a:p>
            <a:pPr>
              <a:buFontTx/>
              <a:buChar char="-"/>
            </a:pPr>
            <a:r>
              <a:rPr lang="pl-PL" sz="1600" dirty="0"/>
              <a:t>umowy ramowe</a:t>
            </a:r>
          </a:p>
          <a:p>
            <a:pPr>
              <a:buFontTx/>
              <a:buChar char="-"/>
            </a:pPr>
            <a:r>
              <a:rPr lang="pl-PL" sz="1600" dirty="0"/>
              <a:t>opcje</a:t>
            </a:r>
          </a:p>
          <a:p>
            <a:pPr>
              <a:buFontTx/>
              <a:buChar char="-"/>
            </a:pPr>
            <a:r>
              <a:rPr lang="pl-PL" sz="1600" dirty="0"/>
              <a:t>świadczenia sukcesywne</a:t>
            </a:r>
          </a:p>
          <a:p>
            <a:pPr marL="0" indent="0">
              <a:buNone/>
            </a:pPr>
            <a:endParaRPr lang="pl-PL" sz="2400" b="1" cap="al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2A1885-A029-C559-2124-50689EE51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906" y="1619599"/>
            <a:ext cx="4139294" cy="5040240"/>
          </a:xfrm>
        </p:spPr>
        <p:txBody>
          <a:bodyPr/>
          <a:lstStyle/>
          <a:p>
            <a:pPr algn="ctr"/>
            <a:r>
              <a:rPr lang="pl-PL" sz="2400" b="1" dirty="0"/>
              <a:t>ELASTYCZNOŚĆ</a:t>
            </a:r>
          </a:p>
          <a:p>
            <a:pPr algn="ctr"/>
            <a:endParaRPr lang="pl-PL" sz="1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Skalowalność oprogramowania</a:t>
            </a:r>
          </a:p>
          <a:p>
            <a:pPr marL="0" indent="0">
              <a:buNone/>
            </a:pPr>
            <a:r>
              <a:rPr lang="pl-PL" sz="1600" dirty="0"/>
              <a:t>- opcje</a:t>
            </a:r>
          </a:p>
          <a:p>
            <a:pPr marL="0" indent="0">
              <a:buNone/>
            </a:pPr>
            <a:r>
              <a:rPr lang="pl-PL" sz="1600" dirty="0"/>
              <a:t>- model licencjonowania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Dobór procedur dostosowanych do przedmiotu</a:t>
            </a:r>
          </a:p>
          <a:p>
            <a:pPr marL="0" indent="0">
              <a:buNone/>
            </a:pPr>
            <a:r>
              <a:rPr lang="pl-PL" sz="1600" dirty="0"/>
              <a:t>- umowy ramowe</a:t>
            </a:r>
            <a:endParaRPr lang="pl-PL" sz="1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Waloryzacja/Aktualizacja wynagrodzenia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166CD43-DDFB-3B62-4036-BFD42EA222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pic>
        <p:nvPicPr>
          <p:cNvPr id="8" name="Symbol zastępczy zawartości 8" descr="Stoper z wypełnieniem pełnym">
            <a:extLst>
              <a:ext uri="{FF2B5EF4-FFF2-40B4-BE49-F238E27FC236}">
                <a16:creationId xmlns:a16="http://schemas.microsoft.com/office/drawing/2014/main" id="{40D956B2-053E-82F2-88E8-77064C6768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200" y="1385412"/>
            <a:ext cx="914400" cy="914400"/>
          </a:xfrm>
          <a:prstGeom prst="rect">
            <a:avLst/>
          </a:prstGeom>
        </p:spPr>
      </p:pic>
      <p:pic>
        <p:nvPicPr>
          <p:cNvPr id="9" name="Symbol zastępczy zawartości 12" descr="Hierarchia z wypełnieniem pełnym">
            <a:extLst>
              <a:ext uri="{FF2B5EF4-FFF2-40B4-BE49-F238E27FC236}">
                <a16:creationId xmlns:a16="http://schemas.microsoft.com/office/drawing/2014/main" id="{1794402B-F689-D6BA-C54A-1515AE7129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65907" y="13854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654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09853-6EC2-904E-76F7-AAFFEBDD4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BBD60B-E58E-4173-00DC-EC9FF312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8640000" cy="719779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/>
              <a:t>Cele PROCESÓW zakupowych w obszarze cyberbezpieczeństwa</a:t>
            </a:r>
            <a:endParaRPr lang="pl-PL" sz="1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D952E7-D301-04A3-4B2C-0B23135F0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619615"/>
            <a:ext cx="4031968" cy="5256566"/>
          </a:xfrm>
        </p:spPr>
        <p:txBody>
          <a:bodyPr>
            <a:normAutofit/>
          </a:bodyPr>
          <a:lstStyle/>
          <a:p>
            <a:pPr algn="ctr"/>
            <a:r>
              <a:rPr lang="pl-PL" sz="2400" b="1" cap="all" dirty="0"/>
              <a:t>KOMPETENCJE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dirty="0"/>
              <a:t>Wysoka specjalizacja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w zakresie przedmiotu zamówienia</a:t>
            </a:r>
          </a:p>
          <a:p>
            <a:pPr marL="0" indent="0">
              <a:buNone/>
            </a:pPr>
            <a:r>
              <a:rPr lang="pl-PL" sz="1600" dirty="0"/>
              <a:t>- zespoły merytoryczne</a:t>
            </a:r>
          </a:p>
          <a:p>
            <a:pPr marL="0" indent="0">
              <a:buNone/>
            </a:pPr>
            <a:r>
              <a:rPr lang="pl-PL" sz="1600" dirty="0"/>
              <a:t>- wiedza ekspercka zewnętrzna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w zakresie prowadzenia procedur</a:t>
            </a:r>
          </a:p>
          <a:p>
            <a:pPr>
              <a:buFontTx/>
              <a:buChar char="-"/>
            </a:pPr>
            <a:r>
              <a:rPr lang="pl-PL" sz="1600" dirty="0"/>
              <a:t>biegłość w różnorodnych mechanizmach proceduralnych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w zakresie realizacji umów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obsługi prawnej</a:t>
            </a:r>
          </a:p>
          <a:p>
            <a:pPr>
              <a:buFontTx/>
              <a:buChar char="-"/>
            </a:pPr>
            <a:r>
              <a:rPr lang="pl-PL" sz="1600" dirty="0"/>
              <a:t>opinie/odwołania/zmiany/spory</a:t>
            </a:r>
          </a:p>
          <a:p>
            <a:pPr marL="0" indent="0">
              <a:buNone/>
            </a:pPr>
            <a:endParaRPr lang="pl-PL" dirty="0"/>
          </a:p>
          <a:p>
            <a:pPr>
              <a:buFontTx/>
              <a:buChar char="-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sz="2400" b="1" cap="al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E32DF5B-93DA-2B6F-D5F1-EC5B6797C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200" y="1619599"/>
            <a:ext cx="4139294" cy="5400238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/>
              <a:t>POUFNOŚĆ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Analiza „niezbędności” informacji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Oświadczenia o poufności i polityki bezpieczeństwa</a:t>
            </a:r>
          </a:p>
          <a:p>
            <a:pPr>
              <a:buFontTx/>
              <a:buChar char="-"/>
            </a:pPr>
            <a:r>
              <a:rPr lang="pl-PL" sz="1600" dirty="0"/>
              <a:t>osoby zaangażowanych w proces zakupowy po stronie zamawiającego</a:t>
            </a:r>
          </a:p>
          <a:p>
            <a:pPr>
              <a:buFontTx/>
              <a:buChar char="-"/>
            </a:pPr>
            <a:r>
              <a:rPr lang="pl-PL" sz="1600" dirty="0"/>
              <a:t>personel kluczowy wykonawcy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Ochrona danych osobowych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Dobór procedur</a:t>
            </a:r>
          </a:p>
          <a:p>
            <a:pPr>
              <a:buFontTx/>
              <a:buChar char="-"/>
            </a:pPr>
            <a:r>
              <a:rPr lang="pl-PL" sz="1600" dirty="0"/>
              <a:t>wyłączenia/procedury podprogowe</a:t>
            </a:r>
          </a:p>
          <a:p>
            <a:pPr>
              <a:buFontTx/>
              <a:buChar char="-"/>
            </a:pPr>
            <a:r>
              <a:rPr lang="pl-PL" sz="1600" dirty="0"/>
              <a:t>zamówienia w dziedzinie obronności        i bezpieczeństwa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637531F-91F5-1641-AD3D-AA25A12369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6" name="Symbol zastępczy zawartości 8" descr="Cykl z osobami z wypełnieniem pełnym">
            <a:extLst>
              <a:ext uri="{FF2B5EF4-FFF2-40B4-BE49-F238E27FC236}">
                <a16:creationId xmlns:a16="http://schemas.microsoft.com/office/drawing/2014/main" id="{72DD0A8F-9B19-3937-7A68-83B0CD4C7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402" y="1162399"/>
            <a:ext cx="914400" cy="914400"/>
          </a:xfrm>
          <a:prstGeom prst="rect">
            <a:avLst/>
          </a:prstGeom>
        </p:spPr>
      </p:pic>
      <p:pic>
        <p:nvPicPr>
          <p:cNvPr id="7" name="Grafika 6" descr="Pas bezpieczeństwa z wypełnieniem pełnym">
            <a:extLst>
              <a:ext uri="{FF2B5EF4-FFF2-40B4-BE49-F238E27FC236}">
                <a16:creationId xmlns:a16="http://schemas.microsoft.com/office/drawing/2014/main" id="{B53AC443-E07E-5EB4-2AD2-5B76B47025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23788" y="12596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319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D688C-F085-EAC4-463E-264254761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1CD697-6B55-D0CA-5E12-45A3D83A7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8640000" cy="719779"/>
          </a:xfrm>
        </p:spPr>
        <p:txBody>
          <a:bodyPr>
            <a:normAutofit/>
          </a:bodyPr>
          <a:lstStyle/>
          <a:p>
            <a:pPr algn="ctr"/>
            <a:r>
              <a:rPr lang="pl-PL" sz="1800" dirty="0"/>
              <a:t>Cele</a:t>
            </a:r>
            <a:r>
              <a:rPr lang="pl-PL" sz="1800" b="1" dirty="0"/>
              <a:t> PROCESÓW zakupowych w obszarze cyberbezpieczeństwa</a:t>
            </a:r>
            <a:endParaRPr lang="pl-PL" sz="1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3958C6-6FC3-8694-8F97-E0CE2A1A1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619615"/>
            <a:ext cx="8639294" cy="5040240"/>
          </a:xfrm>
        </p:spPr>
        <p:txBody>
          <a:bodyPr>
            <a:normAutofit/>
          </a:bodyPr>
          <a:lstStyle/>
          <a:p>
            <a:pPr algn="ctr"/>
            <a:r>
              <a:rPr lang="pl-PL" sz="2400" b="1" cap="all" dirty="0"/>
              <a:t>EFEKTYWNOŚĆ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6E435C5-2C4B-2CB7-5379-9540809296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10" name="Symbol zastępczy zawartości 8" descr="Wykres słupkowy z trendem wzrostowym z wypełnieniem pełnym">
            <a:extLst>
              <a:ext uri="{FF2B5EF4-FFF2-40B4-BE49-F238E27FC236}">
                <a16:creationId xmlns:a16="http://schemas.microsoft.com/office/drawing/2014/main" id="{AB759F41-52B7-0403-4C09-1142CCD1C4A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81610" y="1454662"/>
            <a:ext cx="914400" cy="914400"/>
          </a:xfr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8A460C3C-4DA9-DEB0-4CC6-0E8AE064876A}"/>
              </a:ext>
            </a:extLst>
          </p:cNvPr>
          <p:cNvSpPr txBox="1"/>
          <p:nvPr/>
        </p:nvSpPr>
        <p:spPr>
          <a:xfrm>
            <a:off x="737394" y="2926815"/>
            <a:ext cx="8856984" cy="172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86" indent="-251986" defTabSz="1007943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l-PL" sz="1600" b="1" dirty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Świadome</a:t>
            </a:r>
            <a:r>
              <a:rPr lang="pl-PL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 zakupy publiczne</a:t>
            </a:r>
          </a:p>
          <a:p>
            <a:pPr marL="251986" indent="-251986" defTabSz="1007943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Alternatywy formuł organizacji procesów zakupowych</a:t>
            </a:r>
          </a:p>
          <a:p>
            <a:pPr marL="251986" indent="-251986" defTabSz="1007943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Usprawnienie zarządzania systemami informatycznymi na poziomie całej organizacji </a:t>
            </a:r>
          </a:p>
          <a:p>
            <a:pPr marL="251986" indent="-251986" defTabSz="1007943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Optymalizacja powiązanych ze sobą zakupów z zakresu oprogramowania i infrastruktury</a:t>
            </a:r>
          </a:p>
        </p:txBody>
      </p:sp>
      <p:pic>
        <p:nvPicPr>
          <p:cNvPr id="11" name="Grafika 10" descr="Atom z wypełnieniem pełnym">
            <a:extLst>
              <a:ext uri="{FF2B5EF4-FFF2-40B4-BE49-F238E27FC236}">
                <a16:creationId xmlns:a16="http://schemas.microsoft.com/office/drawing/2014/main" id="{2F474456-242D-8773-83C0-B923606A1E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5556" y="4846805"/>
            <a:ext cx="1388839" cy="1220591"/>
          </a:xfrm>
          <a:prstGeom prst="rect">
            <a:avLst/>
          </a:prstGeom>
        </p:spPr>
      </p:pic>
      <p:pic>
        <p:nvPicPr>
          <p:cNvPr id="12" name="Grafika 11" descr="Atom z wypełnieniem pełnym">
            <a:extLst>
              <a:ext uri="{FF2B5EF4-FFF2-40B4-BE49-F238E27FC236}">
                <a16:creationId xmlns:a16="http://schemas.microsoft.com/office/drawing/2014/main" id="{5E2F610F-7FEF-784B-C11A-88F61820DB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36301" y="4700149"/>
            <a:ext cx="1762957" cy="1869124"/>
          </a:xfrm>
          <a:prstGeom prst="rect">
            <a:avLst/>
          </a:prstGeom>
        </p:spPr>
      </p:pic>
      <p:pic>
        <p:nvPicPr>
          <p:cNvPr id="13" name="Grafika 12" descr="Atom z wypełnieniem pełnym">
            <a:extLst>
              <a:ext uri="{FF2B5EF4-FFF2-40B4-BE49-F238E27FC236}">
                <a16:creationId xmlns:a16="http://schemas.microsoft.com/office/drawing/2014/main" id="{38FA6DF5-2885-4EB4-A86C-4C44D51B85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82538" y="4700149"/>
            <a:ext cx="914400" cy="914400"/>
          </a:xfrm>
          <a:prstGeom prst="rect">
            <a:avLst/>
          </a:prstGeom>
        </p:spPr>
      </p:pic>
      <p:pic>
        <p:nvPicPr>
          <p:cNvPr id="19" name="Grafika 18" descr="Atom z wypełnieniem pełnym">
            <a:extLst>
              <a:ext uri="{FF2B5EF4-FFF2-40B4-BE49-F238E27FC236}">
                <a16:creationId xmlns:a16="http://schemas.microsoft.com/office/drawing/2014/main" id="{D50E65D5-CD95-D491-CA14-2945BE22A0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1259" y="5502323"/>
            <a:ext cx="1475669" cy="1258782"/>
          </a:xfrm>
          <a:prstGeom prst="rect">
            <a:avLst/>
          </a:prstGeom>
        </p:spPr>
      </p:pic>
      <p:pic>
        <p:nvPicPr>
          <p:cNvPr id="25" name="Grafika 24" descr="Strzałka okrężna z wypełnieniem pełnym">
            <a:extLst>
              <a:ext uri="{FF2B5EF4-FFF2-40B4-BE49-F238E27FC236}">
                <a16:creationId xmlns:a16="http://schemas.microsoft.com/office/drawing/2014/main" id="{499566F5-A0EF-1C12-3D4D-CE67384167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4418" y="4889361"/>
            <a:ext cx="1809968" cy="1583333"/>
          </a:xfrm>
          <a:prstGeom prst="rect">
            <a:avLst/>
          </a:prstGeom>
        </p:spPr>
      </p:pic>
      <p:pic>
        <p:nvPicPr>
          <p:cNvPr id="26" name="Grafika 25" descr="Strzałka okrężna z wypełnieniem pełnym">
            <a:extLst>
              <a:ext uri="{FF2B5EF4-FFF2-40B4-BE49-F238E27FC236}">
                <a16:creationId xmlns:a16="http://schemas.microsoft.com/office/drawing/2014/main" id="{5D79129D-A7B0-D785-25C0-EFA7BFAD38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33173" y="5194675"/>
            <a:ext cx="1041281" cy="914400"/>
          </a:xfrm>
          <a:prstGeom prst="rect">
            <a:avLst/>
          </a:prstGeom>
        </p:spPr>
      </p:pic>
      <p:pic>
        <p:nvPicPr>
          <p:cNvPr id="27" name="Grafika 26" descr="Strzałka okrężna z wypełnieniem pełnym">
            <a:extLst>
              <a:ext uri="{FF2B5EF4-FFF2-40B4-BE49-F238E27FC236}">
                <a16:creationId xmlns:a16="http://schemas.microsoft.com/office/drawing/2014/main" id="{8D008119-A83D-4696-D9B9-54F693EE59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2587" y="4458225"/>
            <a:ext cx="2493216" cy="2493216"/>
          </a:xfrm>
          <a:prstGeom prst="rect">
            <a:avLst/>
          </a:prstGeom>
        </p:spPr>
      </p:pic>
      <p:sp>
        <p:nvSpPr>
          <p:cNvPr id="35" name="pole tekstowe 34">
            <a:extLst>
              <a:ext uri="{FF2B5EF4-FFF2-40B4-BE49-F238E27FC236}">
                <a16:creationId xmlns:a16="http://schemas.microsoft.com/office/drawing/2014/main" id="{E75DC802-D9A7-0ECA-85EE-BE557D8111F5}"/>
              </a:ext>
            </a:extLst>
          </p:cNvPr>
          <p:cNvSpPr txBox="1"/>
          <p:nvPr/>
        </p:nvSpPr>
        <p:spPr>
          <a:xfrm>
            <a:off x="4703641" y="5512975"/>
            <a:ext cx="642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60317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2771725"/>
            <a:ext cx="7920115" cy="216024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Zarządzanie publicznym procesem zakupowym o charakterze centralnym w obszarze cyberbezpieczeństwa realizowanym na rzecz </a:t>
            </a:r>
            <a:br>
              <a:rPr lang="pl-PL" dirty="0"/>
            </a:br>
            <a:r>
              <a:rPr lang="pl-PL" dirty="0"/>
              <a:t>Ministerstwa Sprawiedliwości oraz jednostek sądownictwa</a:t>
            </a:r>
            <a:b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10" y="5580037"/>
            <a:ext cx="7920115" cy="432048"/>
          </a:xfrm>
        </p:spPr>
        <p:txBody>
          <a:bodyPr/>
          <a:lstStyle/>
          <a:p>
            <a:pPr algn="r"/>
            <a:r>
              <a:rPr lang="pl-PL" dirty="0"/>
              <a:t>Ewa Ropka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03.04.2025</a:t>
            </a:r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528A14F-8679-1E95-EE26-1C37C14E9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2900" dirty="0"/>
              <a:t>Model zamówień scentralizowanych    w obszarze wymiaru sprawiedliwości</a:t>
            </a:r>
            <a:br>
              <a:rPr lang="pl-PL" sz="2800" cap="all" dirty="0"/>
            </a:br>
            <a:br>
              <a:rPr lang="pl-PL" sz="2800" cap="all" dirty="0"/>
            </a:br>
            <a:endParaRPr lang="pl-PL" dirty="0"/>
          </a:p>
        </p:txBody>
      </p:sp>
      <p:graphicFrame>
        <p:nvGraphicFramePr>
          <p:cNvPr id="9" name="Symbol zastępczy zawartości 9">
            <a:extLst>
              <a:ext uri="{FF2B5EF4-FFF2-40B4-BE49-F238E27FC236}">
                <a16:creationId xmlns:a16="http://schemas.microsoft.com/office/drawing/2014/main" id="{8444B3C6-0055-168D-B731-C78110C55267}"/>
              </a:ext>
            </a:extLst>
          </p:cNvPr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576350392"/>
              </p:ext>
            </p:extLst>
          </p:nvPr>
        </p:nvGraphicFramePr>
        <p:xfrm>
          <a:off x="669925" y="0"/>
          <a:ext cx="8636421" cy="4859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Obraz 9">
            <a:extLst>
              <a:ext uri="{FF2B5EF4-FFF2-40B4-BE49-F238E27FC236}">
                <a16:creationId xmlns:a16="http://schemas.microsoft.com/office/drawing/2014/main" id="{55C6B2DE-B6DC-1477-D331-F8140925873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287" y="2123653"/>
            <a:ext cx="1115695" cy="731520"/>
          </a:xfrm>
          <a:prstGeom prst="rect">
            <a:avLst/>
          </a:prstGeom>
          <a:noFill/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3658C50E-0E8E-88D2-8D66-98BD7049A8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90122" y="2295234"/>
            <a:ext cx="1864602" cy="684025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E48FFA03-BD77-0F0E-C8E8-0F479978FF7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7" y="2063909"/>
            <a:ext cx="148590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39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4D9118-DD89-27D3-86B4-1599BF9BD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719503"/>
          </a:xfrm>
        </p:spPr>
        <p:txBody>
          <a:bodyPr>
            <a:normAutofit/>
          </a:bodyPr>
          <a:lstStyle/>
          <a:p>
            <a:pPr algn="ctr"/>
            <a:r>
              <a:rPr lang="pl-PL" sz="2000" dirty="0"/>
              <a:t>Kompleksowa obsługa procesów zakupowych</a:t>
            </a:r>
          </a:p>
        </p:txBody>
      </p:sp>
      <p:pic>
        <p:nvPicPr>
          <p:cNvPr id="6" name="Symbol zastępczy zawartości 5" descr="Obraz zawierający tekst, zrzut ekranu, Czcionka, diagram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5EB8547E-1852-AA49-F089-B9CC42D739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0" y="1475581"/>
            <a:ext cx="10515819" cy="5219006"/>
          </a:xfr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7C47A31-4471-E102-FE30-754498C250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679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A267F4-7691-A278-9C3D-ABBA23466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000" dirty="0"/>
              <a:t>Umowy klasyczne centralne na rozwiązania cyberbezpieczeństwa na rzecz jednostek wymiaru sprawiedliwości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2C9394-BBB5-6424-8D0E-A4E8281D64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4C7934D1-EF07-3ED9-6F42-EF3CFAD30F6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5525" y="1979613"/>
          <a:ext cx="8640763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ześciokąt 2">
            <a:extLst>
              <a:ext uri="{FF2B5EF4-FFF2-40B4-BE49-F238E27FC236}">
                <a16:creationId xmlns:a16="http://schemas.microsoft.com/office/drawing/2014/main" id="{97DB93EE-0452-CA39-B5A5-17BA4F840C06}"/>
              </a:ext>
            </a:extLst>
          </p:cNvPr>
          <p:cNvSpPr/>
          <p:nvPr/>
        </p:nvSpPr>
        <p:spPr>
          <a:xfrm>
            <a:off x="8405120" y="1511902"/>
            <a:ext cx="1440160" cy="1296144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D0967BD-93F9-7F14-7C99-F73E6DE2F840}"/>
              </a:ext>
            </a:extLst>
          </p:cNvPr>
          <p:cNvSpPr txBox="1"/>
          <p:nvPr/>
        </p:nvSpPr>
        <p:spPr>
          <a:xfrm>
            <a:off x="8730282" y="197961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97 mln</a:t>
            </a:r>
          </a:p>
        </p:txBody>
      </p:sp>
    </p:spTree>
    <p:extLst>
      <p:ext uri="{BB962C8B-B14F-4D97-AF65-F5344CB8AC3E}">
        <p14:creationId xmlns:p14="http://schemas.microsoft.com/office/powerpoint/2010/main" val="42990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3C301-C22D-1647-E33A-7DD8E45E6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5910773F-D6C1-6B39-FF11-ECA2DAFBC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>
            <a:normAutofit/>
          </a:bodyPr>
          <a:lstStyle/>
          <a:p>
            <a:pPr algn="ctr"/>
            <a:r>
              <a:rPr lang="pl-PL" sz="2000" dirty="0"/>
              <a:t>Umowy ramowe centralne na rozwiązania cyberbezpieczeństwa      na rzecz jednostek wymiaru sprawiedliwości</a:t>
            </a:r>
            <a:endParaRPr lang="en-US" sz="20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57E9E4-86FB-14A1-1479-01AC564662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pl-PL" sz="300"/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1A07F569-207A-77AB-F3E8-9CC72BB018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5525" y="1979613"/>
          <a:ext cx="8640763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ześciokąt 1">
            <a:extLst>
              <a:ext uri="{FF2B5EF4-FFF2-40B4-BE49-F238E27FC236}">
                <a16:creationId xmlns:a16="http://schemas.microsoft.com/office/drawing/2014/main" id="{67FB7E28-680A-7DFF-7797-010CC6152E19}"/>
              </a:ext>
            </a:extLst>
          </p:cNvPr>
          <p:cNvSpPr/>
          <p:nvPr/>
        </p:nvSpPr>
        <p:spPr>
          <a:xfrm>
            <a:off x="8595123" y="1331541"/>
            <a:ext cx="1440160" cy="1296144"/>
          </a:xfrm>
          <a:prstGeom prst="hexagon">
            <a:avLst/>
          </a:prstGeom>
          <a:solidFill>
            <a:schemeClr val="bg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67243EC-141F-DACB-A146-8195CD0D6B93}"/>
              </a:ext>
            </a:extLst>
          </p:cNvPr>
          <p:cNvSpPr txBox="1"/>
          <p:nvPr/>
        </p:nvSpPr>
        <p:spPr>
          <a:xfrm>
            <a:off x="8730282" y="176361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217 mln</a:t>
            </a:r>
          </a:p>
        </p:txBody>
      </p:sp>
    </p:spTree>
    <p:extLst>
      <p:ext uri="{BB962C8B-B14F-4D97-AF65-F5344CB8AC3E}">
        <p14:creationId xmlns:p14="http://schemas.microsoft.com/office/powerpoint/2010/main" val="100122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F38A3-F3FA-BA64-D3E7-420F2E1A4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898E64-21E0-45A3-162D-8CE258B3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39675" cy="575745"/>
          </a:xfrm>
        </p:spPr>
        <p:txBody>
          <a:bodyPr>
            <a:noAutofit/>
          </a:bodyPr>
          <a:lstStyle/>
          <a:p>
            <a:pPr algn="ctr"/>
            <a:r>
              <a:rPr lang="pl-PL" sz="2000" dirty="0"/>
              <a:t>Wyzwania zamówień publicznych ?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22F65B3-62B3-9F24-3E5A-532D74C6A3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CC09253E-1EB4-7640-9D19-1AE451BB482C}"/>
              </a:ext>
            </a:extLst>
          </p:cNvPr>
          <p:cNvGrpSpPr/>
          <p:nvPr/>
        </p:nvGrpSpPr>
        <p:grpSpPr>
          <a:xfrm>
            <a:off x="1961530" y="1619597"/>
            <a:ext cx="6506335" cy="5039304"/>
            <a:chOff x="2223755" y="1980055"/>
            <a:chExt cx="6244301" cy="4679064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9" name="Dowolny kształt: kształt 8">
              <a:extLst>
                <a:ext uri="{FF2B5EF4-FFF2-40B4-BE49-F238E27FC236}">
                  <a16:creationId xmlns:a16="http://schemas.microsoft.com/office/drawing/2014/main" id="{E5108974-DD84-4463-DC01-21D0C6186CEB}"/>
                </a:ext>
              </a:extLst>
            </p:cNvPr>
            <p:cNvSpPr/>
            <p:nvPr/>
          </p:nvSpPr>
          <p:spPr>
            <a:xfrm>
              <a:off x="4977492" y="1980055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0" name="Dowolny kształt: kształt 9">
              <a:extLst>
                <a:ext uri="{FF2B5EF4-FFF2-40B4-BE49-F238E27FC236}">
                  <a16:creationId xmlns:a16="http://schemas.microsoft.com/office/drawing/2014/main" id="{ED731231-4CD9-F364-52A8-99805061E949}"/>
                </a:ext>
              </a:extLst>
            </p:cNvPr>
            <p:cNvSpPr/>
            <p:nvPr/>
          </p:nvSpPr>
          <p:spPr>
            <a:xfrm>
              <a:off x="6532323" y="2326962"/>
              <a:ext cx="1935733" cy="1040716"/>
            </a:xfrm>
            <a:custGeom>
              <a:avLst/>
              <a:gdLst>
                <a:gd name="connsiteX0" fmla="*/ 0 w 1935733"/>
                <a:gd name="connsiteY0" fmla="*/ 0 h 1040716"/>
                <a:gd name="connsiteX1" fmla="*/ 1935733 w 1935733"/>
                <a:gd name="connsiteY1" fmla="*/ 0 h 1040716"/>
                <a:gd name="connsiteX2" fmla="*/ 1935733 w 1935733"/>
                <a:gd name="connsiteY2" fmla="*/ 1040716 h 1040716"/>
                <a:gd name="connsiteX3" fmla="*/ 0 w 1935733"/>
                <a:gd name="connsiteY3" fmla="*/ 1040716 h 1040716"/>
                <a:gd name="connsiteX4" fmla="*/ 0 w 1935733"/>
                <a:gd name="connsiteY4" fmla="*/ 0 h 104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733" h="1040716">
                  <a:moveTo>
                    <a:pt x="0" y="0"/>
                  </a:moveTo>
                  <a:lnTo>
                    <a:pt x="1935733" y="0"/>
                  </a:lnTo>
                  <a:lnTo>
                    <a:pt x="1935733" y="1040716"/>
                  </a:lnTo>
                  <a:lnTo>
                    <a:pt x="0" y="104071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1" name="Dowolny kształt: kształt 10">
              <a:extLst>
                <a:ext uri="{FF2B5EF4-FFF2-40B4-BE49-F238E27FC236}">
                  <a16:creationId xmlns:a16="http://schemas.microsoft.com/office/drawing/2014/main" id="{8594EF14-85A4-BC65-698E-88B47672605D}"/>
                </a:ext>
              </a:extLst>
            </p:cNvPr>
            <p:cNvSpPr/>
            <p:nvPr/>
          </p:nvSpPr>
          <p:spPr>
            <a:xfrm>
              <a:off x="3347729" y="1980055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2" name="Dowolny kształt: kształt 11">
              <a:extLst>
                <a:ext uri="{FF2B5EF4-FFF2-40B4-BE49-F238E27FC236}">
                  <a16:creationId xmlns:a16="http://schemas.microsoft.com/office/drawing/2014/main" id="{E9EBE9AD-DA06-E426-89A5-094115AB0BCF}"/>
                </a:ext>
              </a:extLst>
            </p:cNvPr>
            <p:cNvSpPr/>
            <p:nvPr/>
          </p:nvSpPr>
          <p:spPr>
            <a:xfrm>
              <a:off x="4159488" y="3452323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3" name="Dowolny kształt: kształt 12">
              <a:extLst>
                <a:ext uri="{FF2B5EF4-FFF2-40B4-BE49-F238E27FC236}">
                  <a16:creationId xmlns:a16="http://schemas.microsoft.com/office/drawing/2014/main" id="{1D49B103-C76C-A038-B42C-2CB6EBC4BF6A}"/>
                </a:ext>
              </a:extLst>
            </p:cNvPr>
            <p:cNvSpPr/>
            <p:nvPr/>
          </p:nvSpPr>
          <p:spPr>
            <a:xfrm>
              <a:off x="2223755" y="3799229"/>
              <a:ext cx="1873290" cy="1040716"/>
            </a:xfrm>
            <a:custGeom>
              <a:avLst/>
              <a:gdLst>
                <a:gd name="connsiteX0" fmla="*/ 0 w 1873290"/>
                <a:gd name="connsiteY0" fmla="*/ 0 h 1040716"/>
                <a:gd name="connsiteX1" fmla="*/ 1873290 w 1873290"/>
                <a:gd name="connsiteY1" fmla="*/ 0 h 1040716"/>
                <a:gd name="connsiteX2" fmla="*/ 1873290 w 1873290"/>
                <a:gd name="connsiteY2" fmla="*/ 1040716 h 1040716"/>
                <a:gd name="connsiteX3" fmla="*/ 0 w 1873290"/>
                <a:gd name="connsiteY3" fmla="*/ 1040716 h 1040716"/>
                <a:gd name="connsiteX4" fmla="*/ 0 w 1873290"/>
                <a:gd name="connsiteY4" fmla="*/ 0 h 104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3290" h="1040716">
                  <a:moveTo>
                    <a:pt x="0" y="0"/>
                  </a:moveTo>
                  <a:lnTo>
                    <a:pt x="1873290" y="0"/>
                  </a:lnTo>
                  <a:lnTo>
                    <a:pt x="1873290" y="1040716"/>
                  </a:lnTo>
                  <a:lnTo>
                    <a:pt x="0" y="104071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4" name="Dowolny kształt: kształt 13">
              <a:extLst>
                <a:ext uri="{FF2B5EF4-FFF2-40B4-BE49-F238E27FC236}">
                  <a16:creationId xmlns:a16="http://schemas.microsoft.com/office/drawing/2014/main" id="{0600E55A-5D96-38EE-1ACD-9035642854A3}"/>
                </a:ext>
              </a:extLst>
            </p:cNvPr>
            <p:cNvSpPr/>
            <p:nvPr/>
          </p:nvSpPr>
          <p:spPr>
            <a:xfrm>
              <a:off x="5789251" y="3452323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5" name="Dowolny kształt: kształt 14">
              <a:extLst>
                <a:ext uri="{FF2B5EF4-FFF2-40B4-BE49-F238E27FC236}">
                  <a16:creationId xmlns:a16="http://schemas.microsoft.com/office/drawing/2014/main" id="{F6F97671-82F2-3F08-9046-49BA4A592B56}"/>
                </a:ext>
              </a:extLst>
            </p:cNvPr>
            <p:cNvSpPr/>
            <p:nvPr/>
          </p:nvSpPr>
          <p:spPr>
            <a:xfrm>
              <a:off x="4977492" y="4924590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6" name="Dowolny kształt: kształt 15">
              <a:extLst>
                <a:ext uri="{FF2B5EF4-FFF2-40B4-BE49-F238E27FC236}">
                  <a16:creationId xmlns:a16="http://schemas.microsoft.com/office/drawing/2014/main" id="{9BD79AEF-6782-C3FE-653B-4FDB183A0C3C}"/>
                </a:ext>
              </a:extLst>
            </p:cNvPr>
            <p:cNvSpPr/>
            <p:nvPr/>
          </p:nvSpPr>
          <p:spPr>
            <a:xfrm>
              <a:off x="6532323" y="5271497"/>
              <a:ext cx="1935733" cy="1040716"/>
            </a:xfrm>
            <a:custGeom>
              <a:avLst/>
              <a:gdLst>
                <a:gd name="connsiteX0" fmla="*/ 0 w 1935733"/>
                <a:gd name="connsiteY0" fmla="*/ 0 h 1040716"/>
                <a:gd name="connsiteX1" fmla="*/ 1935733 w 1935733"/>
                <a:gd name="connsiteY1" fmla="*/ 0 h 1040716"/>
                <a:gd name="connsiteX2" fmla="*/ 1935733 w 1935733"/>
                <a:gd name="connsiteY2" fmla="*/ 1040716 h 1040716"/>
                <a:gd name="connsiteX3" fmla="*/ 0 w 1935733"/>
                <a:gd name="connsiteY3" fmla="*/ 1040716 h 1040716"/>
                <a:gd name="connsiteX4" fmla="*/ 0 w 1935733"/>
                <a:gd name="connsiteY4" fmla="*/ 0 h 104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733" h="1040716">
                  <a:moveTo>
                    <a:pt x="0" y="0"/>
                  </a:moveTo>
                  <a:lnTo>
                    <a:pt x="1935733" y="0"/>
                  </a:lnTo>
                  <a:lnTo>
                    <a:pt x="1935733" y="1040716"/>
                  </a:lnTo>
                  <a:lnTo>
                    <a:pt x="0" y="104071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7" name="Dowolny kształt: kształt 16">
              <a:extLst>
                <a:ext uri="{FF2B5EF4-FFF2-40B4-BE49-F238E27FC236}">
                  <a16:creationId xmlns:a16="http://schemas.microsoft.com/office/drawing/2014/main" id="{D12D13ED-ECCC-DBFD-A36E-7E9110C1EFDF}"/>
                </a:ext>
              </a:extLst>
            </p:cNvPr>
            <p:cNvSpPr/>
            <p:nvPr/>
          </p:nvSpPr>
          <p:spPr>
            <a:xfrm>
              <a:off x="3347729" y="4924590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</p:grpSp>
      <p:sp>
        <p:nvSpPr>
          <p:cNvPr id="18" name="Dowolny kształt: kształt 17">
            <a:extLst>
              <a:ext uri="{FF2B5EF4-FFF2-40B4-BE49-F238E27FC236}">
                <a16:creationId xmlns:a16="http://schemas.microsoft.com/office/drawing/2014/main" id="{772F0999-46C2-2A6C-5E92-CAA0BCE2DB3C}"/>
              </a:ext>
            </a:extLst>
          </p:cNvPr>
          <p:cNvSpPr/>
          <p:nvPr/>
        </p:nvSpPr>
        <p:spPr>
          <a:xfrm>
            <a:off x="2308571" y="3289780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29" name="Dowolny kształt: kształt 28">
            <a:extLst>
              <a:ext uri="{FF2B5EF4-FFF2-40B4-BE49-F238E27FC236}">
                <a16:creationId xmlns:a16="http://schemas.microsoft.com/office/drawing/2014/main" id="{E9237DBB-4A17-DBED-A321-BD3ADEC2D695}"/>
              </a:ext>
            </a:extLst>
          </p:cNvPr>
          <p:cNvSpPr/>
          <p:nvPr/>
        </p:nvSpPr>
        <p:spPr>
          <a:xfrm>
            <a:off x="6542204" y="1679320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4400" kern="1200" dirty="0"/>
          </a:p>
        </p:txBody>
      </p:sp>
      <p:sp>
        <p:nvSpPr>
          <p:cNvPr id="30" name="Dowolny kształt: kształt 29">
            <a:extLst>
              <a:ext uri="{FF2B5EF4-FFF2-40B4-BE49-F238E27FC236}">
                <a16:creationId xmlns:a16="http://schemas.microsoft.com/office/drawing/2014/main" id="{B38B7199-35D0-CE9E-12DD-510C20BF4D19}"/>
              </a:ext>
            </a:extLst>
          </p:cNvPr>
          <p:cNvSpPr/>
          <p:nvPr/>
        </p:nvSpPr>
        <p:spPr>
          <a:xfrm>
            <a:off x="6494492" y="4821722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1" name="Dowolny kształt: kształt 30">
            <a:extLst>
              <a:ext uri="{FF2B5EF4-FFF2-40B4-BE49-F238E27FC236}">
                <a16:creationId xmlns:a16="http://schemas.microsoft.com/office/drawing/2014/main" id="{BE4AA429-053D-AC77-CD67-FFAA78DC0120}"/>
              </a:ext>
            </a:extLst>
          </p:cNvPr>
          <p:cNvSpPr/>
          <p:nvPr/>
        </p:nvSpPr>
        <p:spPr>
          <a:xfrm>
            <a:off x="1505800" y="4774807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A40FFAAD-2719-5D05-28E9-2A23FDA507B3}"/>
              </a:ext>
            </a:extLst>
          </p:cNvPr>
          <p:cNvSpPr txBox="1"/>
          <p:nvPr/>
        </p:nvSpPr>
        <p:spPr>
          <a:xfrm>
            <a:off x="3014839" y="2400391"/>
            <a:ext cx="1851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Konkurencja</a:t>
            </a:r>
            <a:endParaRPr lang="pl-PL" sz="1400" b="1" dirty="0">
              <a:solidFill>
                <a:schemeClr val="bg1"/>
              </a:solidFill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6ED20E04-722A-E574-1A2C-FC7372D9FAE8}"/>
              </a:ext>
            </a:extLst>
          </p:cNvPr>
          <p:cNvSpPr txBox="1"/>
          <p:nvPr/>
        </p:nvSpPr>
        <p:spPr>
          <a:xfrm>
            <a:off x="4865917" y="2400391"/>
            <a:ext cx="1537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Elastyczność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1F67E110-7248-FF0D-825C-061E2483C371}"/>
              </a:ext>
            </a:extLst>
          </p:cNvPr>
          <p:cNvSpPr txBox="1"/>
          <p:nvPr/>
        </p:nvSpPr>
        <p:spPr>
          <a:xfrm>
            <a:off x="4022427" y="3995943"/>
            <a:ext cx="1467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Cena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8A1757C2-A3C5-2CC7-CD6F-D5060C8640F1}"/>
              </a:ext>
            </a:extLst>
          </p:cNvPr>
          <p:cNvSpPr txBox="1"/>
          <p:nvPr/>
        </p:nvSpPr>
        <p:spPr>
          <a:xfrm>
            <a:off x="2378150" y="3995943"/>
            <a:ext cx="1311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Jakość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5675149F-50ED-429D-C900-5890C72D6F3C}"/>
              </a:ext>
            </a:extLst>
          </p:cNvPr>
          <p:cNvSpPr txBox="1"/>
          <p:nvPr/>
        </p:nvSpPr>
        <p:spPr>
          <a:xfrm>
            <a:off x="5550859" y="4005298"/>
            <a:ext cx="1801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 Standaryzacja</a:t>
            </a:r>
            <a:endParaRPr lang="pl-PL" sz="1700" b="1" dirty="0">
              <a:solidFill>
                <a:schemeClr val="bg1"/>
              </a:solidFill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3636E979-CB52-DE7F-F431-67F5FCF2F29F}"/>
              </a:ext>
            </a:extLst>
          </p:cNvPr>
          <p:cNvSpPr txBox="1"/>
          <p:nvPr/>
        </p:nvSpPr>
        <p:spPr>
          <a:xfrm>
            <a:off x="3140629" y="5539554"/>
            <a:ext cx="1572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Czas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B4C83E03-6AFF-9258-C16F-A6163073CE03}"/>
              </a:ext>
            </a:extLst>
          </p:cNvPr>
          <p:cNvSpPr txBox="1"/>
          <p:nvPr/>
        </p:nvSpPr>
        <p:spPr>
          <a:xfrm>
            <a:off x="4720953" y="5581561"/>
            <a:ext cx="1821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Kompetencje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432A519F-A9C5-A183-5AED-06BEA55FEF44}"/>
              </a:ext>
            </a:extLst>
          </p:cNvPr>
          <p:cNvSpPr txBox="1"/>
          <p:nvPr/>
        </p:nvSpPr>
        <p:spPr>
          <a:xfrm>
            <a:off x="6542203" y="2395228"/>
            <a:ext cx="160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Efektywność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668A00CB-F528-0C93-6CBA-E2E8438887E2}"/>
              </a:ext>
            </a:extLst>
          </p:cNvPr>
          <p:cNvSpPr txBox="1"/>
          <p:nvPr/>
        </p:nvSpPr>
        <p:spPr>
          <a:xfrm>
            <a:off x="1458088" y="5441423"/>
            <a:ext cx="1548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Poufność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A6784782-3468-8615-861E-844D9D399920}"/>
              </a:ext>
            </a:extLst>
          </p:cNvPr>
          <p:cNvSpPr txBox="1"/>
          <p:nvPr/>
        </p:nvSpPr>
        <p:spPr>
          <a:xfrm>
            <a:off x="6542204" y="5269075"/>
            <a:ext cx="1323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Aspekty społeczne/ ekologiczne</a:t>
            </a:r>
          </a:p>
        </p:txBody>
      </p:sp>
      <p:sp>
        <p:nvSpPr>
          <p:cNvPr id="43" name="Dowolny kształt: kształt 42">
            <a:extLst>
              <a:ext uri="{FF2B5EF4-FFF2-40B4-BE49-F238E27FC236}">
                <a16:creationId xmlns:a16="http://schemas.microsoft.com/office/drawing/2014/main" id="{9C86AB3E-418F-D129-C757-426FF7EC81D6}"/>
              </a:ext>
            </a:extLst>
          </p:cNvPr>
          <p:cNvSpPr/>
          <p:nvPr/>
        </p:nvSpPr>
        <p:spPr>
          <a:xfrm>
            <a:off x="1554051" y="1837306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44" name="Dowolny kształt: kształt 43">
            <a:extLst>
              <a:ext uri="{FF2B5EF4-FFF2-40B4-BE49-F238E27FC236}">
                <a16:creationId xmlns:a16="http://schemas.microsoft.com/office/drawing/2014/main" id="{9305ADE0-32EF-8CCF-0089-D79350671D14}"/>
              </a:ext>
            </a:extLst>
          </p:cNvPr>
          <p:cNvSpPr/>
          <p:nvPr/>
        </p:nvSpPr>
        <p:spPr>
          <a:xfrm>
            <a:off x="8144679" y="1880283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45" name="Dowolny kształt: kształt 44">
            <a:extLst>
              <a:ext uri="{FF2B5EF4-FFF2-40B4-BE49-F238E27FC236}">
                <a16:creationId xmlns:a16="http://schemas.microsoft.com/office/drawing/2014/main" id="{14EB4A10-DCDC-0103-2AD7-70FFF8169FD4}"/>
              </a:ext>
            </a:extLst>
          </p:cNvPr>
          <p:cNvSpPr/>
          <p:nvPr/>
        </p:nvSpPr>
        <p:spPr>
          <a:xfrm>
            <a:off x="7358008" y="3312187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46" name="Dowolny kształt: kształt 45">
            <a:extLst>
              <a:ext uri="{FF2B5EF4-FFF2-40B4-BE49-F238E27FC236}">
                <a16:creationId xmlns:a16="http://schemas.microsoft.com/office/drawing/2014/main" id="{F03DE6DD-9A3E-F895-41BB-EC40503CB22D}"/>
              </a:ext>
            </a:extLst>
          </p:cNvPr>
          <p:cNvSpPr/>
          <p:nvPr/>
        </p:nvSpPr>
        <p:spPr>
          <a:xfrm>
            <a:off x="732932" y="3272453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" name="Dowolny kształt: kształt 2">
            <a:extLst>
              <a:ext uri="{FF2B5EF4-FFF2-40B4-BE49-F238E27FC236}">
                <a16:creationId xmlns:a16="http://schemas.microsoft.com/office/drawing/2014/main" id="{963E5162-2306-7C7B-E657-DF03235F518B}"/>
              </a:ext>
            </a:extLst>
          </p:cNvPr>
          <p:cNvSpPr/>
          <p:nvPr/>
        </p:nvSpPr>
        <p:spPr>
          <a:xfrm>
            <a:off x="321396" y="2060568"/>
            <a:ext cx="1187004" cy="1448598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1270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5" name="Dowolny kształt: kształt 4">
            <a:extLst>
              <a:ext uri="{FF2B5EF4-FFF2-40B4-BE49-F238E27FC236}">
                <a16:creationId xmlns:a16="http://schemas.microsoft.com/office/drawing/2014/main" id="{342E21CD-925C-6266-2E5B-153E5C85FD7F}"/>
              </a:ext>
            </a:extLst>
          </p:cNvPr>
          <p:cNvSpPr/>
          <p:nvPr/>
        </p:nvSpPr>
        <p:spPr>
          <a:xfrm>
            <a:off x="8129317" y="4850513"/>
            <a:ext cx="1187004" cy="1448598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1270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67A8F606-A857-6C24-2DAD-6EB6CE0E89A0}"/>
              </a:ext>
            </a:extLst>
          </p:cNvPr>
          <p:cNvSpPr txBox="1"/>
          <p:nvPr/>
        </p:nvSpPr>
        <p:spPr>
          <a:xfrm>
            <a:off x="7543134" y="4024395"/>
            <a:ext cx="1133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chemeClr val="bg1">
                    <a:lumMod val="95000"/>
                  </a:schemeClr>
                </a:solidFill>
              </a:rPr>
              <a:t>MŚP</a:t>
            </a:r>
            <a:endParaRPr lang="pl-P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EDFE56A-2BF4-634B-1BC9-E2D6B3294E6E}"/>
              </a:ext>
            </a:extLst>
          </p:cNvPr>
          <p:cNvSpPr txBox="1"/>
          <p:nvPr/>
        </p:nvSpPr>
        <p:spPr>
          <a:xfrm>
            <a:off x="8233849" y="2555701"/>
            <a:ext cx="1336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Innowacje</a:t>
            </a:r>
          </a:p>
        </p:txBody>
      </p:sp>
    </p:spTree>
    <p:extLst>
      <p:ext uri="{BB962C8B-B14F-4D97-AF65-F5344CB8AC3E}">
        <p14:creationId xmlns:p14="http://schemas.microsoft.com/office/powerpoint/2010/main" val="2378395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CFE37-4FA9-2638-FDF1-F893386A4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E95991-1D7C-8D94-B6EC-B031846B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39675" cy="575745"/>
          </a:xfrm>
        </p:spPr>
        <p:txBody>
          <a:bodyPr>
            <a:noAutofit/>
          </a:bodyPr>
          <a:lstStyle/>
          <a:p>
            <a:pPr algn="ctr"/>
            <a:r>
              <a:rPr lang="pl-PL" sz="2000" dirty="0"/>
              <a:t>Wyzwania zamówień publicznych w obszarze cyberbezpieczeństwa ?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EF1B30-A06D-D682-38C4-27854E0D9E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8BC38BD8-5B96-BC40-1B73-9DFB774726DE}"/>
              </a:ext>
            </a:extLst>
          </p:cNvPr>
          <p:cNvGrpSpPr/>
          <p:nvPr/>
        </p:nvGrpSpPr>
        <p:grpSpPr>
          <a:xfrm>
            <a:off x="3152035" y="1578004"/>
            <a:ext cx="4116342" cy="5039304"/>
            <a:chOff x="3347729" y="1980055"/>
            <a:chExt cx="3950562" cy="4679064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9" name="Dowolny kształt: kształt 8">
              <a:extLst>
                <a:ext uri="{FF2B5EF4-FFF2-40B4-BE49-F238E27FC236}">
                  <a16:creationId xmlns:a16="http://schemas.microsoft.com/office/drawing/2014/main" id="{50AA546B-9788-8104-4BBB-D049A53187EA}"/>
                </a:ext>
              </a:extLst>
            </p:cNvPr>
            <p:cNvSpPr/>
            <p:nvPr/>
          </p:nvSpPr>
          <p:spPr>
            <a:xfrm>
              <a:off x="4977492" y="1980055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1" name="Dowolny kształt: kształt 10">
              <a:extLst>
                <a:ext uri="{FF2B5EF4-FFF2-40B4-BE49-F238E27FC236}">
                  <a16:creationId xmlns:a16="http://schemas.microsoft.com/office/drawing/2014/main" id="{E0A98CDF-951F-1F75-CB8D-C789AEBDC905}"/>
                </a:ext>
              </a:extLst>
            </p:cNvPr>
            <p:cNvSpPr/>
            <p:nvPr/>
          </p:nvSpPr>
          <p:spPr>
            <a:xfrm>
              <a:off x="3347729" y="1980055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5400" kern="1200" dirty="0"/>
            </a:p>
          </p:txBody>
        </p:sp>
        <p:sp>
          <p:nvSpPr>
            <p:cNvPr id="12" name="Dowolny kształt: kształt 11">
              <a:extLst>
                <a:ext uri="{FF2B5EF4-FFF2-40B4-BE49-F238E27FC236}">
                  <a16:creationId xmlns:a16="http://schemas.microsoft.com/office/drawing/2014/main" id="{602381B1-27C4-ABA2-A2F6-878FF4155F48}"/>
                </a:ext>
              </a:extLst>
            </p:cNvPr>
            <p:cNvSpPr/>
            <p:nvPr/>
          </p:nvSpPr>
          <p:spPr>
            <a:xfrm>
              <a:off x="4159488" y="3452323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4" name="Dowolny kształt: kształt 13">
              <a:extLst>
                <a:ext uri="{FF2B5EF4-FFF2-40B4-BE49-F238E27FC236}">
                  <a16:creationId xmlns:a16="http://schemas.microsoft.com/office/drawing/2014/main" id="{998FE042-ADFD-C4B1-A636-942CE556A40A}"/>
                </a:ext>
              </a:extLst>
            </p:cNvPr>
            <p:cNvSpPr/>
            <p:nvPr/>
          </p:nvSpPr>
          <p:spPr>
            <a:xfrm>
              <a:off x="5789251" y="3452323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  <p:sp>
          <p:nvSpPr>
            <p:cNvPr id="15" name="Dowolny kształt: kształt 14">
              <a:extLst>
                <a:ext uri="{FF2B5EF4-FFF2-40B4-BE49-F238E27FC236}">
                  <a16:creationId xmlns:a16="http://schemas.microsoft.com/office/drawing/2014/main" id="{DFA8682C-B764-F0B1-1BE0-FCD1BDD1048E}"/>
                </a:ext>
              </a:extLst>
            </p:cNvPr>
            <p:cNvSpPr/>
            <p:nvPr/>
          </p:nvSpPr>
          <p:spPr>
            <a:xfrm>
              <a:off x="4977492" y="4924590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409" tIns="365548" rIns="330410" bIns="365547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500" kern="1200" dirty="0"/>
            </a:p>
          </p:txBody>
        </p:sp>
        <p:sp>
          <p:nvSpPr>
            <p:cNvPr id="17" name="Dowolny kształt: kształt 16">
              <a:extLst>
                <a:ext uri="{FF2B5EF4-FFF2-40B4-BE49-F238E27FC236}">
                  <a16:creationId xmlns:a16="http://schemas.microsoft.com/office/drawing/2014/main" id="{C308DB86-6740-1E8D-357E-326D787FA58E}"/>
                </a:ext>
              </a:extLst>
            </p:cNvPr>
            <p:cNvSpPr/>
            <p:nvPr/>
          </p:nvSpPr>
          <p:spPr>
            <a:xfrm>
              <a:off x="3347729" y="4924590"/>
              <a:ext cx="1509040" cy="1734529"/>
            </a:xfrm>
            <a:custGeom>
              <a:avLst/>
              <a:gdLst>
                <a:gd name="connsiteX0" fmla="*/ 0 w 1734528"/>
                <a:gd name="connsiteY0" fmla="*/ 754520 h 1509039"/>
                <a:gd name="connsiteX1" fmla="*/ 377260 w 1734528"/>
                <a:gd name="connsiteY1" fmla="*/ 0 h 1509039"/>
                <a:gd name="connsiteX2" fmla="*/ 1357268 w 1734528"/>
                <a:gd name="connsiteY2" fmla="*/ 0 h 1509039"/>
                <a:gd name="connsiteX3" fmla="*/ 1734528 w 1734528"/>
                <a:gd name="connsiteY3" fmla="*/ 754520 h 1509039"/>
                <a:gd name="connsiteX4" fmla="*/ 1357268 w 1734528"/>
                <a:gd name="connsiteY4" fmla="*/ 1509039 h 1509039"/>
                <a:gd name="connsiteX5" fmla="*/ 377260 w 1734528"/>
                <a:gd name="connsiteY5" fmla="*/ 1509039 h 1509039"/>
                <a:gd name="connsiteX6" fmla="*/ 0 w 1734528"/>
                <a:gd name="connsiteY6" fmla="*/ 754520 h 150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34528" h="1509039">
                  <a:moveTo>
                    <a:pt x="867263" y="0"/>
                  </a:moveTo>
                  <a:lnTo>
                    <a:pt x="1734527" y="328216"/>
                  </a:lnTo>
                  <a:lnTo>
                    <a:pt x="1734527" y="1180823"/>
                  </a:lnTo>
                  <a:lnTo>
                    <a:pt x="867263" y="1509039"/>
                  </a:lnTo>
                  <a:lnTo>
                    <a:pt x="1" y="1180823"/>
                  </a:lnTo>
                  <a:lnTo>
                    <a:pt x="1" y="328216"/>
                  </a:lnTo>
                  <a:lnTo>
                    <a:pt x="867263" y="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5159" tIns="270298" rIns="235160" bIns="270297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600" kern="1200" dirty="0"/>
            </a:p>
          </p:txBody>
        </p:sp>
      </p:grpSp>
      <p:sp>
        <p:nvSpPr>
          <p:cNvPr id="18" name="Dowolny kształt: kształt 17">
            <a:extLst>
              <a:ext uri="{FF2B5EF4-FFF2-40B4-BE49-F238E27FC236}">
                <a16:creationId xmlns:a16="http://schemas.microsoft.com/office/drawing/2014/main" id="{2F084CB1-12B3-D29D-0725-CFD2A519EBBF}"/>
              </a:ext>
            </a:extLst>
          </p:cNvPr>
          <p:cNvSpPr/>
          <p:nvPr/>
        </p:nvSpPr>
        <p:spPr>
          <a:xfrm>
            <a:off x="2308571" y="3289780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29" name="Dowolny kształt: kształt 28">
            <a:extLst>
              <a:ext uri="{FF2B5EF4-FFF2-40B4-BE49-F238E27FC236}">
                <a16:creationId xmlns:a16="http://schemas.microsoft.com/office/drawing/2014/main" id="{4C12CDAA-6F16-4411-5ADB-FBD64F26B045}"/>
              </a:ext>
            </a:extLst>
          </p:cNvPr>
          <p:cNvSpPr/>
          <p:nvPr/>
        </p:nvSpPr>
        <p:spPr>
          <a:xfrm>
            <a:off x="6542204" y="1679320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0" name="Dowolny kształt: kształt 29">
            <a:extLst>
              <a:ext uri="{FF2B5EF4-FFF2-40B4-BE49-F238E27FC236}">
                <a16:creationId xmlns:a16="http://schemas.microsoft.com/office/drawing/2014/main" id="{8CDBE31D-5327-62EF-6809-AD7C2EA4E316}"/>
              </a:ext>
            </a:extLst>
          </p:cNvPr>
          <p:cNvSpPr/>
          <p:nvPr/>
        </p:nvSpPr>
        <p:spPr>
          <a:xfrm>
            <a:off x="6494492" y="4821722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1" name="Dowolny kształt: kształt 30">
            <a:extLst>
              <a:ext uri="{FF2B5EF4-FFF2-40B4-BE49-F238E27FC236}">
                <a16:creationId xmlns:a16="http://schemas.microsoft.com/office/drawing/2014/main" id="{D1B6C670-D818-9C40-F05B-4B2F4690203F}"/>
              </a:ext>
            </a:extLst>
          </p:cNvPr>
          <p:cNvSpPr/>
          <p:nvPr/>
        </p:nvSpPr>
        <p:spPr>
          <a:xfrm>
            <a:off x="1505800" y="4774807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97E93A2E-1358-B7ED-F849-38E8CCEBC070}"/>
              </a:ext>
            </a:extLst>
          </p:cNvPr>
          <p:cNvSpPr txBox="1"/>
          <p:nvPr/>
        </p:nvSpPr>
        <p:spPr>
          <a:xfrm>
            <a:off x="3014839" y="2400391"/>
            <a:ext cx="1851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>
                    <a:lumMod val="75000"/>
                  </a:schemeClr>
                </a:solidFill>
              </a:rPr>
              <a:t>Konkurencja</a:t>
            </a:r>
            <a:endParaRPr lang="pl-PL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EFB76FDE-CF49-A05B-9760-142D71A034F7}"/>
              </a:ext>
            </a:extLst>
          </p:cNvPr>
          <p:cNvSpPr txBox="1"/>
          <p:nvPr/>
        </p:nvSpPr>
        <p:spPr>
          <a:xfrm>
            <a:off x="4865917" y="2400391"/>
            <a:ext cx="1537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Elastyczność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EB3A1ED0-C9E3-7E19-48E4-3D56AF297DBD}"/>
              </a:ext>
            </a:extLst>
          </p:cNvPr>
          <p:cNvSpPr txBox="1"/>
          <p:nvPr/>
        </p:nvSpPr>
        <p:spPr>
          <a:xfrm>
            <a:off x="4028446" y="3995942"/>
            <a:ext cx="1397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>
                    <a:lumMod val="75000"/>
                  </a:schemeClr>
                </a:solidFill>
              </a:rPr>
              <a:t>Cena</a:t>
            </a:r>
            <a:endParaRPr lang="pl-PL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4698D7EC-453E-81BA-2DAF-728542771949}"/>
              </a:ext>
            </a:extLst>
          </p:cNvPr>
          <p:cNvSpPr txBox="1"/>
          <p:nvPr/>
        </p:nvSpPr>
        <p:spPr>
          <a:xfrm>
            <a:off x="2378150" y="3995943"/>
            <a:ext cx="1311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Jakość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157B6B3A-8149-6E68-A6AE-82693EAA7F50}"/>
              </a:ext>
            </a:extLst>
          </p:cNvPr>
          <p:cNvSpPr txBox="1"/>
          <p:nvPr/>
        </p:nvSpPr>
        <p:spPr>
          <a:xfrm>
            <a:off x="5588840" y="4000922"/>
            <a:ext cx="1778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Standaryzacja</a:t>
            </a:r>
            <a:endParaRPr lang="pl-PL" sz="1700" b="1" dirty="0">
              <a:solidFill>
                <a:schemeClr val="bg1"/>
              </a:solidFill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43F23B62-1EAA-FD83-AA36-35DBB1A93DD4}"/>
              </a:ext>
            </a:extLst>
          </p:cNvPr>
          <p:cNvSpPr txBox="1"/>
          <p:nvPr/>
        </p:nvSpPr>
        <p:spPr>
          <a:xfrm>
            <a:off x="3140629" y="5539554"/>
            <a:ext cx="1572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Czas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80721600-E194-57D3-FAB8-6DCC5B4C6CC9}"/>
              </a:ext>
            </a:extLst>
          </p:cNvPr>
          <p:cNvSpPr txBox="1"/>
          <p:nvPr/>
        </p:nvSpPr>
        <p:spPr>
          <a:xfrm>
            <a:off x="4712994" y="5581561"/>
            <a:ext cx="1781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 Kompetencje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E93A3015-9CDE-F60D-AEED-D84A2862E030}"/>
              </a:ext>
            </a:extLst>
          </p:cNvPr>
          <p:cNvSpPr txBox="1"/>
          <p:nvPr/>
        </p:nvSpPr>
        <p:spPr>
          <a:xfrm>
            <a:off x="6542204" y="2395228"/>
            <a:ext cx="1509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Efektywność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F8196025-B6D6-C765-E54E-B7E7E4C91676}"/>
              </a:ext>
            </a:extLst>
          </p:cNvPr>
          <p:cNvSpPr txBox="1"/>
          <p:nvPr/>
        </p:nvSpPr>
        <p:spPr>
          <a:xfrm>
            <a:off x="1458088" y="5441423"/>
            <a:ext cx="1548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Poufność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9ED81C16-B2A9-D4C7-5216-16107A02D38E}"/>
              </a:ext>
            </a:extLst>
          </p:cNvPr>
          <p:cNvSpPr txBox="1"/>
          <p:nvPr/>
        </p:nvSpPr>
        <p:spPr>
          <a:xfrm>
            <a:off x="6542204" y="5269075"/>
            <a:ext cx="1323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bg1">
                    <a:lumMod val="75000"/>
                  </a:schemeClr>
                </a:solidFill>
              </a:rPr>
              <a:t>Aspekty</a:t>
            </a:r>
            <a:r>
              <a:rPr lang="pl-PL" sz="12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pl-PL" sz="1600" b="1" dirty="0">
                <a:solidFill>
                  <a:schemeClr val="bg1">
                    <a:lumMod val="75000"/>
                  </a:schemeClr>
                </a:solidFill>
              </a:rPr>
              <a:t>społeczne/ ekologiczne</a:t>
            </a:r>
            <a:endParaRPr lang="pl-PL" sz="12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Dowolny kształt: kształt 2">
            <a:extLst>
              <a:ext uri="{FF2B5EF4-FFF2-40B4-BE49-F238E27FC236}">
                <a16:creationId xmlns:a16="http://schemas.microsoft.com/office/drawing/2014/main" id="{4CCA8415-0E49-EBD1-101A-7177274D35EA}"/>
              </a:ext>
            </a:extLst>
          </p:cNvPr>
          <p:cNvSpPr/>
          <p:nvPr/>
        </p:nvSpPr>
        <p:spPr>
          <a:xfrm>
            <a:off x="1554051" y="1837306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5" name="Dowolny kształt: kształt 4">
            <a:extLst>
              <a:ext uri="{FF2B5EF4-FFF2-40B4-BE49-F238E27FC236}">
                <a16:creationId xmlns:a16="http://schemas.microsoft.com/office/drawing/2014/main" id="{3B560101-014F-F4F6-E45B-E9B27B5D6059}"/>
              </a:ext>
            </a:extLst>
          </p:cNvPr>
          <p:cNvSpPr/>
          <p:nvPr/>
        </p:nvSpPr>
        <p:spPr>
          <a:xfrm>
            <a:off x="7325508" y="3234230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6" name="Dowolny kształt: kształt 5">
            <a:extLst>
              <a:ext uri="{FF2B5EF4-FFF2-40B4-BE49-F238E27FC236}">
                <a16:creationId xmlns:a16="http://schemas.microsoft.com/office/drawing/2014/main" id="{EDD97384-6C9E-0766-6B1E-EBB76F29A85A}"/>
              </a:ext>
            </a:extLst>
          </p:cNvPr>
          <p:cNvSpPr/>
          <p:nvPr/>
        </p:nvSpPr>
        <p:spPr>
          <a:xfrm>
            <a:off x="8190259" y="1722248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Dowolny kształt: kształt 6">
            <a:extLst>
              <a:ext uri="{FF2B5EF4-FFF2-40B4-BE49-F238E27FC236}">
                <a16:creationId xmlns:a16="http://schemas.microsoft.com/office/drawing/2014/main" id="{BCE3A9B5-AB1B-1A98-22B9-6688845C10B8}"/>
              </a:ext>
            </a:extLst>
          </p:cNvPr>
          <p:cNvSpPr/>
          <p:nvPr/>
        </p:nvSpPr>
        <p:spPr>
          <a:xfrm>
            <a:off x="751280" y="3239812"/>
            <a:ext cx="1509040" cy="1734529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13" name="Dowolny kształt: kształt 12">
            <a:extLst>
              <a:ext uri="{FF2B5EF4-FFF2-40B4-BE49-F238E27FC236}">
                <a16:creationId xmlns:a16="http://schemas.microsoft.com/office/drawing/2014/main" id="{81000623-C025-FF7C-90A0-6A5B475BD92B}"/>
              </a:ext>
            </a:extLst>
          </p:cNvPr>
          <p:cNvSpPr/>
          <p:nvPr/>
        </p:nvSpPr>
        <p:spPr>
          <a:xfrm>
            <a:off x="320856" y="2039069"/>
            <a:ext cx="1187004" cy="1448598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1270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16" name="Dowolny kształt: kształt 15">
            <a:extLst>
              <a:ext uri="{FF2B5EF4-FFF2-40B4-BE49-F238E27FC236}">
                <a16:creationId xmlns:a16="http://schemas.microsoft.com/office/drawing/2014/main" id="{DCDBCA0D-C899-29E8-CD1A-A716FF0AF267}"/>
              </a:ext>
            </a:extLst>
          </p:cNvPr>
          <p:cNvSpPr/>
          <p:nvPr/>
        </p:nvSpPr>
        <p:spPr>
          <a:xfrm>
            <a:off x="8060663" y="4806359"/>
            <a:ext cx="1187004" cy="1448598"/>
          </a:xfrm>
          <a:custGeom>
            <a:avLst/>
            <a:gdLst>
              <a:gd name="connsiteX0" fmla="*/ 0 w 1734528"/>
              <a:gd name="connsiteY0" fmla="*/ 754520 h 1509039"/>
              <a:gd name="connsiteX1" fmla="*/ 377260 w 1734528"/>
              <a:gd name="connsiteY1" fmla="*/ 0 h 1509039"/>
              <a:gd name="connsiteX2" fmla="*/ 1357268 w 1734528"/>
              <a:gd name="connsiteY2" fmla="*/ 0 h 1509039"/>
              <a:gd name="connsiteX3" fmla="*/ 1734528 w 1734528"/>
              <a:gd name="connsiteY3" fmla="*/ 754520 h 1509039"/>
              <a:gd name="connsiteX4" fmla="*/ 1357268 w 1734528"/>
              <a:gd name="connsiteY4" fmla="*/ 1509039 h 1509039"/>
              <a:gd name="connsiteX5" fmla="*/ 377260 w 1734528"/>
              <a:gd name="connsiteY5" fmla="*/ 1509039 h 1509039"/>
              <a:gd name="connsiteX6" fmla="*/ 0 w 1734528"/>
              <a:gd name="connsiteY6" fmla="*/ 754520 h 150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4528" h="1509039">
                <a:moveTo>
                  <a:pt x="867263" y="0"/>
                </a:moveTo>
                <a:lnTo>
                  <a:pt x="1734527" y="328216"/>
                </a:lnTo>
                <a:lnTo>
                  <a:pt x="1734527" y="1180823"/>
                </a:lnTo>
                <a:lnTo>
                  <a:pt x="867263" y="1509039"/>
                </a:lnTo>
                <a:lnTo>
                  <a:pt x="1" y="1180823"/>
                </a:lnTo>
                <a:lnTo>
                  <a:pt x="1" y="328216"/>
                </a:lnTo>
                <a:lnTo>
                  <a:pt x="867263" y="0"/>
                </a:lnTo>
                <a:close/>
              </a:path>
            </a:pathLst>
          </a:custGeom>
          <a:effectLst>
            <a:softEdge rad="1270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159" tIns="270298" rIns="235160" bIns="270297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3600" kern="1200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8A8312E-5CD4-64E3-27D9-D1D7115FEDAE}"/>
              </a:ext>
            </a:extLst>
          </p:cNvPr>
          <p:cNvSpPr txBox="1"/>
          <p:nvPr/>
        </p:nvSpPr>
        <p:spPr>
          <a:xfrm>
            <a:off x="7578154" y="3995943"/>
            <a:ext cx="10070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chemeClr val="bg1">
                    <a:lumMod val="75000"/>
                  </a:schemeClr>
                </a:solidFill>
              </a:rPr>
              <a:t>MŚP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A5C04B13-DF38-E15D-64CF-A9454A55204B}"/>
              </a:ext>
            </a:extLst>
          </p:cNvPr>
          <p:cNvSpPr txBox="1"/>
          <p:nvPr/>
        </p:nvSpPr>
        <p:spPr>
          <a:xfrm>
            <a:off x="8226226" y="2395228"/>
            <a:ext cx="1438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Innowacje</a:t>
            </a:r>
          </a:p>
        </p:txBody>
      </p:sp>
    </p:spTree>
    <p:extLst>
      <p:ext uri="{BB962C8B-B14F-4D97-AF65-F5344CB8AC3E}">
        <p14:creationId xmlns:p14="http://schemas.microsoft.com/office/powerpoint/2010/main" val="29887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569E25-7DDC-2DD5-B52C-5E89BB890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8640000" cy="719779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/>
              <a:t>Cele PROCESÓW zakupowych w obszarze cyberbezpieczeństwa</a:t>
            </a:r>
            <a:endParaRPr lang="pl-PL" sz="1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D42765-969F-E729-DBD3-4873B9C34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619615"/>
            <a:ext cx="4031968" cy="504024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pl-PL" sz="9600" b="1" cap="all" dirty="0"/>
              <a:t>JAKOŚĆ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64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6400" dirty="0"/>
              <a:t>Rozpoznanie rynku</a:t>
            </a:r>
          </a:p>
          <a:p>
            <a:pPr marL="0" indent="0">
              <a:buNone/>
            </a:pPr>
            <a:r>
              <a:rPr lang="pl-PL" sz="6400" dirty="0"/>
              <a:t>-   WKR</a:t>
            </a:r>
          </a:p>
          <a:p>
            <a:pPr>
              <a:buFontTx/>
              <a:buChar char="-"/>
            </a:pPr>
            <a:r>
              <a:rPr lang="pl-PL" sz="6400" dirty="0"/>
              <a:t>rozeznanie cenowe</a:t>
            </a:r>
          </a:p>
          <a:p>
            <a:pPr>
              <a:buFontTx/>
              <a:buChar char="-"/>
            </a:pPr>
            <a:r>
              <a:rPr lang="pl-PL" sz="6400" dirty="0"/>
              <a:t>pilotaże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6400" dirty="0"/>
              <a:t>Kryteria oceny ofert:</a:t>
            </a:r>
          </a:p>
          <a:p>
            <a:pPr marL="0" indent="0">
              <a:buNone/>
            </a:pPr>
            <a:r>
              <a:rPr lang="pl-PL" sz="6400" dirty="0"/>
              <a:t>- dodatkowe funkcjonalności</a:t>
            </a:r>
          </a:p>
          <a:p>
            <a:pPr marL="0" indent="0">
              <a:buNone/>
            </a:pPr>
            <a:r>
              <a:rPr lang="pl-PL" sz="6400" dirty="0"/>
              <a:t>- elastyczność licencyjna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6400" dirty="0"/>
              <a:t>OPZ</a:t>
            </a:r>
          </a:p>
          <a:p>
            <a:pPr>
              <a:buFontTx/>
              <a:buChar char="-"/>
            </a:pPr>
            <a:r>
              <a:rPr lang="pl-PL" sz="6400" dirty="0"/>
              <a:t>autoryzacje producenta</a:t>
            </a:r>
          </a:p>
          <a:p>
            <a:pPr>
              <a:buFontTx/>
              <a:buChar char="-"/>
            </a:pPr>
            <a:r>
              <a:rPr lang="pl-PL" sz="6400" dirty="0"/>
              <a:t>certyfikacja produktu</a:t>
            </a:r>
          </a:p>
          <a:p>
            <a:pPr>
              <a:buFontTx/>
              <a:buChar char="-"/>
            </a:pPr>
            <a:r>
              <a:rPr lang="pl-PL" sz="6400" dirty="0"/>
              <a:t>raporty badawcze/branżowe</a:t>
            </a:r>
          </a:p>
          <a:p>
            <a:pPr marL="0" indent="0">
              <a:buNone/>
            </a:pPr>
            <a:endParaRPr lang="pl-PL" sz="2400" b="1" cap="al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BFC954B-5842-49B8-DB88-62837A5B4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906" y="1619599"/>
            <a:ext cx="4139294" cy="504024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pl-PL" sz="9600" b="1" dirty="0"/>
              <a:t>STANDARYZACJA</a:t>
            </a:r>
          </a:p>
          <a:p>
            <a:pPr marL="0" indent="0">
              <a:buNone/>
            </a:pPr>
            <a:endParaRPr lang="pl-PL" sz="6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6400" dirty="0"/>
              <a:t>Centralizacja procesu zakupowego</a:t>
            </a:r>
          </a:p>
          <a:p>
            <a:pPr>
              <a:buFontTx/>
              <a:buChar char="-"/>
            </a:pPr>
            <a:r>
              <a:rPr lang="pl-PL" sz="6400" dirty="0"/>
              <a:t>jednolitość rozwiązania informatycznego dla grupy zakupowej </a:t>
            </a:r>
          </a:p>
          <a:p>
            <a:pPr>
              <a:buFontTx/>
              <a:buChar char="-"/>
            </a:pPr>
            <a:r>
              <a:rPr lang="pl-PL" sz="6400" dirty="0"/>
              <a:t>optymalizacja zarządzania zasobami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6400" dirty="0"/>
              <a:t>Analiza potrzeb i wymagań w celu standaryzacji – analiza wieloetapowa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D8EFABF-F5B4-7DD2-5A0C-4C14420AAD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pic>
        <p:nvPicPr>
          <p:cNvPr id="6" name="Symbol zastępczy zawartości 10" descr="Podkładka — odznaka z wypełnieniem pełnym">
            <a:extLst>
              <a:ext uri="{FF2B5EF4-FFF2-40B4-BE49-F238E27FC236}">
                <a16:creationId xmlns:a16="http://schemas.microsoft.com/office/drawing/2014/main" id="{C5A24820-EB1D-C7D9-C8B8-CBB04FED8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85466" y="1421697"/>
            <a:ext cx="914400" cy="914400"/>
          </a:xfrm>
          <a:prstGeom prst="rect">
            <a:avLst/>
          </a:prstGeom>
        </p:spPr>
      </p:pic>
      <p:pic>
        <p:nvPicPr>
          <p:cNvPr id="7" name="Grafika 6" descr="Priorytety z wypełnieniem pełnym">
            <a:extLst>
              <a:ext uri="{FF2B5EF4-FFF2-40B4-BE49-F238E27FC236}">
                <a16:creationId xmlns:a16="http://schemas.microsoft.com/office/drawing/2014/main" id="{8EACFA7C-8469-7947-2531-DF54BD499D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56131" y="14216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599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1619</TotalTime>
  <Words>344</Words>
  <Application>Microsoft Office PowerPoint</Application>
  <PresentationFormat>Niestandardowy</PresentationFormat>
  <Paragraphs>117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Open Sans</vt:lpstr>
      <vt:lpstr>Wingdings</vt:lpstr>
      <vt:lpstr>Motyw pakietu Office</vt:lpstr>
      <vt:lpstr>„Cyberbezpieczeństwo w zamówieniach publicznych”</vt:lpstr>
      <vt:lpstr>Zarządzanie publicznym procesem zakupowym o charakterze centralnym w obszarze cyberbezpieczeństwa realizowanym na rzecz  Ministerstwa Sprawiedliwości oraz jednostek sądownictwa </vt:lpstr>
      <vt:lpstr>Model zamówień scentralizowanych    w obszarze wymiaru sprawiedliwości  </vt:lpstr>
      <vt:lpstr>Kompleksowa obsługa procesów zakupowych</vt:lpstr>
      <vt:lpstr>Umowy klasyczne centralne na rozwiązania cyberbezpieczeństwa na rzecz jednostek wymiaru sprawiedliwości</vt:lpstr>
      <vt:lpstr>Umowy ramowe centralne na rozwiązania cyberbezpieczeństwa      na rzecz jednostek wymiaru sprawiedliwości</vt:lpstr>
      <vt:lpstr>Wyzwania zamówień publicznych ?</vt:lpstr>
      <vt:lpstr>Wyzwania zamówień publicznych w obszarze cyberbezpieczeństwa ?</vt:lpstr>
      <vt:lpstr>Cele PROCESÓW zakupowych w obszarze cyberbezpieczeństwa</vt:lpstr>
      <vt:lpstr>Cele PROCESÓW zakupowych w obszarze cyberbezpieczeństwa</vt:lpstr>
      <vt:lpstr>Cele PROCESÓW zakupowych w obszarze cyberbezpieczeństwa</vt:lpstr>
      <vt:lpstr>Cele PROCESÓW zakupowych w obszarze cyberbezpieczeństwa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Ewa Ropka</cp:lastModifiedBy>
  <cp:revision>90</cp:revision>
  <dcterms:created xsi:type="dcterms:W3CDTF">2022-06-22T09:40:44Z</dcterms:created>
  <dcterms:modified xsi:type="dcterms:W3CDTF">2025-04-02T10:00:20Z</dcterms:modified>
</cp:coreProperties>
</file>