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5" r:id="rId2"/>
    <p:sldId id="386" r:id="rId3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CB4FE-8671-402F-B822-F449D0BD84C5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E0BF3-9040-4BF5-9B50-8ACD2E5200B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14360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C5A4879-A5EE-4231-9A39-05671EF7FE0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8B8FEA-6D6E-450E-B686-421965C6B0D0}" type="slidenum">
              <a:rPr lang="pl-PL" altLang="pl-PL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pl-PL" altLang="pl-PL" sz="1300">
              <a:latin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980D896-5E20-4CD3-8442-020DEEAF80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0963" y="754063"/>
            <a:ext cx="6697662" cy="3768725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8449388-BF64-4FAB-B1B3-2075CF0F5C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775200"/>
            <a:ext cx="5486400" cy="452278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4FF6A5A6-8ABD-47B9-B6DF-05F1A4E36D1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38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3815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92175" algn="l"/>
                <a:tab pos="1784350" algn="l"/>
                <a:tab pos="2676525" algn="l"/>
                <a:tab pos="3568700" algn="l"/>
                <a:tab pos="4459288" algn="l"/>
                <a:tab pos="5351463" algn="l"/>
                <a:tab pos="6243638" algn="l"/>
                <a:tab pos="7135813" algn="l"/>
                <a:tab pos="8027988" algn="l"/>
                <a:tab pos="8920163" algn="l"/>
                <a:tab pos="98123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591698-49AA-4B18-AE44-50A9A3FE6601}" type="slidenum">
              <a:rPr lang="pl-PL" altLang="pl-PL" sz="13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pl-PL" altLang="pl-PL" sz="1300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4F2535E-870D-4ADB-B061-77557781FC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0963" y="754063"/>
            <a:ext cx="6697662" cy="3768725"/>
          </a:xfrm>
          <a:ln/>
        </p:spPr>
      </p:sp>
      <p:sp>
        <p:nvSpPr>
          <p:cNvPr id="11268" name="Text Box 3">
            <a:extLst>
              <a:ext uri="{FF2B5EF4-FFF2-40B4-BE49-F238E27FC236}">
                <a16:creationId xmlns:a16="http://schemas.microsoft.com/office/drawing/2014/main" id="{F26C5225-0C80-4A6B-B8D6-48DAF4072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775200"/>
            <a:ext cx="5486400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is-I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61B26-8F0D-4763-9065-84B746F37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CA02BB-9B5F-4195-B5C9-F02E9492E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D7229-FED1-4731-9293-8DC26B5A1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A6125-E024-4807-8FD3-302E615A2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AB2E1-B608-4B29-9926-5EA600E9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6584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03C42-6AA3-42EF-8DC5-3BF4AE3D3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BE6E7-8FB5-422D-BC53-B84422E3D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18780-5172-467B-9551-CA2369F84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AFC4B-2A22-48CB-A204-A18789DF8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BCFA1-D862-4936-A1EE-F4D805482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938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3A9312-2528-44CE-9D5A-25B4D53E9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827FE0-D291-445F-9366-F0027A91F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AD9A1-8F9D-44F1-9827-211BB2E15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1B690-D6D8-4B29-A5A6-F02D28DFF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3F864-205E-4EEF-98E4-DE9EF43A5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9112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33AD-7297-420A-A039-8DA60884E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4EF07-CF85-4E42-A7A1-0BFCAA397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EB188-976B-4B33-99D8-A45C26773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8B956-A8C7-44EA-A600-86D3D4AEC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5A95C-447A-4D29-A9B6-86128D1B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3909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5A5B7-05BB-42EE-A359-E362BA960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29942-6069-4C29-9454-9F19EB257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93FB7-DFF3-4630-B0E6-456F8975B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AB023-5959-41F8-90DA-5BDA0D59A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CF2EA-4A16-4127-9CBA-C203D2FFD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943090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3389-31A9-4E92-B93D-F890A4514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5F9CA-1A1C-4466-AB09-8A34A2A7ED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0F3A6-40D5-4F75-A544-66D8F8DC1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58381-8584-406E-92EF-A5B1D61DA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BD393-FE3B-495E-81A0-8897C05F8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988A0-525A-410A-ADAD-6A9507EB3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7657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390F2-E825-4C87-9765-C989D076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F3EAC-024A-4705-BA5E-0052947B1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3697DB-092A-46A2-BFB8-2FF463D6E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A40D19-2F1B-4DB9-A1C5-714482233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2A063B-9F94-49FF-8C07-A7DFD2CD17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96692-1189-416A-A96C-A274409C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D030B-BF7B-4E14-8580-ACC3E0EDC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7A8862-ADB7-4D9E-BA4B-3F80338FF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5703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A97B5-BE31-4451-AAF9-562F394BC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801B1B-F98A-481C-B691-52932D132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BEBA31-E27F-498B-BC22-24163826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13E999-1F49-4537-9F68-CAB59865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1733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C2EB26-A577-45B6-B0DF-F5A368AFE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CD579-23F2-4FC5-8301-CED327003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81F8C-E8B0-490C-AD89-5588110AD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6240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FD63-4FED-4D39-86B8-B1CE9FD6E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A5560-D9E4-4648-A06F-9F18DBF16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0F909-20E7-4D67-8061-D599A1996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E1C4B-744A-4FFB-A6FB-AD41F8EC8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F5255-CBD6-4060-B408-55FA8CBD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945EA-C102-42D6-A2DB-E5779765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0777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1242-7045-41F8-B41F-D07CB6333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72BEB-223B-42C5-B082-8843229535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C65C46-ACFE-461F-9F20-AAC25787D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C23-03A3-4044-81FE-C95EF37A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F75E7-6F90-4C83-8CDA-F86059C9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AB85B2-9B81-42AF-961A-F5C076E48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41497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765F4C-FF06-46F5-B437-6524B73C8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3B7BE-F7C3-4434-9BE5-6090335FA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FE65F-CEF9-404D-8ED9-1F06CB21A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766DE-B801-4530-90F9-899A30194E0C}" type="datetimeFigureOut">
              <a:rPr lang="is-IS" smtClean="0"/>
              <a:t>23.6.2020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38A0E-89F9-425B-967F-2037455CB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A5C0F-A3C3-4293-9FE9-2426C6B34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F8D0A-35F0-450B-B347-CD5DFA23C74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0439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alvarr@alvarr.i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 3" descr="fond_carte_logoGRAND.gif">
            <a:extLst>
              <a:ext uri="{FF2B5EF4-FFF2-40B4-BE49-F238E27FC236}">
                <a16:creationId xmlns:a16="http://schemas.microsoft.com/office/drawing/2014/main" id="{E815A97B-C2DF-49D3-9D8C-BCCEF6FE1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587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1B492C8C-6949-407F-A067-47F582090993}"/>
              </a:ext>
            </a:extLst>
          </p:cNvPr>
          <p:cNvSpPr txBox="1">
            <a:spLocks/>
          </p:cNvSpPr>
          <p:nvPr/>
        </p:nvSpPr>
        <p:spPr>
          <a:xfrm>
            <a:off x="1858963" y="2708275"/>
            <a:ext cx="8558212" cy="592138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1pPr>
            <a:lvl2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2pPr>
            <a:lvl3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3pPr>
            <a:lvl4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4pPr>
            <a:lvl5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is-IS" altLang="pl-PL" sz="2000" b="0" dirty="0">
              <a:solidFill>
                <a:srgbClr val="A50021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is-IS" altLang="pl-PL" sz="2000" b="0" dirty="0">
              <a:solidFill>
                <a:srgbClr val="A50021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r>
              <a:rPr lang="is-IS" altLang="pl-PL" sz="2400" b="0" dirty="0">
                <a:solidFill>
                  <a:srgbClr val="A50021"/>
                </a:solidFill>
              </a:rPr>
              <a:t>Drilling and geothermal utilization, our expertize</a:t>
            </a:r>
            <a:r>
              <a:rPr lang="is-IS" altLang="pl-PL" sz="2000" b="0" dirty="0">
                <a:solidFill>
                  <a:srgbClr val="A50021"/>
                </a:solidFill>
              </a:rPr>
              <a:t>.!</a:t>
            </a:r>
            <a:endParaRPr lang="pl-PL" altLang="pl-PL" sz="3200" b="0" dirty="0">
              <a:solidFill>
                <a:srgbClr val="A50021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pl-PL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pl-PL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pl-PL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pl-PL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is-IS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is-IS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is-IS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pl-PL" altLang="pl-PL" sz="1600" b="0" dirty="0">
              <a:solidFill>
                <a:srgbClr val="5F5F5F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r>
              <a:rPr lang="is-IS" altLang="pl-PL" b="0" dirty="0">
                <a:solidFill>
                  <a:srgbClr val="000066"/>
                </a:solidFill>
              </a:rPr>
              <a:t>Friðfinnur K. Daníelsson.</a:t>
            </a:r>
            <a:br>
              <a:rPr lang="pl-PL" altLang="pl-PL" b="0" dirty="0">
                <a:solidFill>
                  <a:srgbClr val="000066"/>
                </a:solidFill>
              </a:rPr>
            </a:br>
            <a:r>
              <a:rPr lang="is-IS" altLang="pl-PL" b="0">
                <a:solidFill>
                  <a:srgbClr val="000066"/>
                </a:solidFill>
              </a:rPr>
              <a:t>Michal Czekanski.</a:t>
            </a:r>
            <a:r>
              <a:rPr lang="pl-PL" altLang="pl-PL" b="0" dirty="0">
                <a:solidFill>
                  <a:srgbClr val="000066"/>
                </a:solidFill>
              </a:rPr>
              <a:t> </a:t>
            </a:r>
            <a:endParaRPr lang="is-IS" altLang="pl-PL" b="0" dirty="0">
              <a:solidFill>
                <a:srgbClr val="000066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r>
              <a:rPr lang="is-IS" altLang="pl-PL" b="0" dirty="0">
                <a:solidFill>
                  <a:srgbClr val="000066"/>
                </a:solidFill>
                <a:hlinkClick r:id="rId4"/>
              </a:rPr>
              <a:t>alvarr@alvarr.is</a:t>
            </a:r>
            <a:endParaRPr lang="is-IS" altLang="pl-PL" b="0" dirty="0">
              <a:solidFill>
                <a:srgbClr val="000066"/>
              </a:solidFill>
            </a:endParaRPr>
          </a:p>
          <a:p>
            <a:pPr eaLnBrk="1" hangingPunct="1">
              <a:lnSpc>
                <a:spcPct val="105000"/>
              </a:lnSpc>
              <a:buClrTx/>
              <a:buFont typeface="Wingdings" pitchFamily="2" charset="2"/>
              <a:buNone/>
              <a:defRPr/>
            </a:pPr>
            <a:endParaRPr lang="fr-FR" altLang="pl-PL" b="0" dirty="0">
              <a:solidFill>
                <a:srgbClr val="000066"/>
              </a:solidFill>
            </a:endParaRP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id="{AE6B42DC-0E40-4BAE-BF79-95D8E6247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-242888"/>
            <a:ext cx="2592387" cy="1150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CC00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s-IS" altLang="is-IS"/>
          </a:p>
        </p:txBody>
      </p:sp>
      <p:pic>
        <p:nvPicPr>
          <p:cNvPr id="4101" name="Obraz 14" descr="EEA_grants@4x">
            <a:extLst>
              <a:ext uri="{FF2B5EF4-FFF2-40B4-BE49-F238E27FC236}">
                <a16:creationId xmlns:a16="http://schemas.microsoft.com/office/drawing/2014/main" id="{577DCABE-F5F0-45CF-9B18-1998C0C6E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588" y="-436563"/>
            <a:ext cx="1223962" cy="873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526DEEC-2AA0-4CED-9493-FBE8853D5DF1}"/>
              </a:ext>
            </a:extLst>
          </p:cNvPr>
          <p:cNvSpPr txBox="1">
            <a:spLocks/>
          </p:cNvSpPr>
          <p:nvPr/>
        </p:nvSpPr>
        <p:spPr>
          <a:xfrm>
            <a:off x="1524000" y="5661025"/>
            <a:ext cx="9036050" cy="954088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anchor="ctr"/>
          <a:lstStyle>
            <a:lvl1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1pPr>
            <a:lvl2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2pPr>
            <a:lvl3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3pPr>
            <a:lvl4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4pPr>
            <a:lvl5pPr defTabSz="457200"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b="1">
                <a:solidFill>
                  <a:schemeClr val="bg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70000"/>
              </a:lnSpc>
              <a:defRPr/>
            </a:pPr>
            <a:r>
              <a:rPr lang="pl-PL" altLang="is-IS" sz="1400" b="0">
                <a:solidFill>
                  <a:srgbClr val="5F5F5F"/>
                </a:solidFill>
              </a:rPr>
              <a:t> </a:t>
            </a:r>
          </a:p>
        </p:txBody>
      </p:sp>
      <p:sp>
        <p:nvSpPr>
          <p:cNvPr id="4103" name="Line 11">
            <a:extLst>
              <a:ext uri="{FF2B5EF4-FFF2-40B4-BE49-F238E27FC236}">
                <a16:creationId xmlns:a16="http://schemas.microsoft.com/office/drawing/2014/main" id="{5017FB41-B9ED-4DB9-8BEB-F006F2198E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092825"/>
            <a:ext cx="9144000" cy="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s-IS"/>
          </a:p>
        </p:txBody>
      </p:sp>
      <p:pic>
        <p:nvPicPr>
          <p:cNvPr id="4104" name="Picture 2">
            <a:extLst>
              <a:ext uri="{FF2B5EF4-FFF2-40B4-BE49-F238E27FC236}">
                <a16:creationId xmlns:a16="http://schemas.microsoft.com/office/drawing/2014/main" id="{E9230B4C-657A-41EC-AEC2-8313E1039B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3" y="2314575"/>
            <a:ext cx="3117850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694EE27-E5E5-4EF0-B4CD-17E4FF2CB6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5189" y="-276090"/>
            <a:ext cx="1864201" cy="8546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>
            <a:extLst>
              <a:ext uri="{FF2B5EF4-FFF2-40B4-BE49-F238E27FC236}">
                <a16:creationId xmlns:a16="http://schemas.microsoft.com/office/drawing/2014/main" id="{A0C18F5A-C0CF-49B6-9EAA-448960CEF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1"/>
            <a:ext cx="6192838" cy="1696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marL="342900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s-IS" altLang="pl-PL" sz="2400" dirty="0">
                <a:solidFill>
                  <a:srgbClr val="A50021"/>
                </a:solidFill>
                <a:latin typeface="Verdana" panose="020B0604030504040204" pitchFamily="34" charset="0"/>
              </a:rPr>
              <a:t>We have vast experience with:</a:t>
            </a:r>
            <a:endParaRPr lang="fr-FR" altLang="pl-PL" sz="2400" dirty="0">
              <a:solidFill>
                <a:srgbClr val="A50021"/>
              </a:solidFill>
              <a:latin typeface="Verdana" panose="020B060403050404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C43BDE4D-06BE-4C1B-9F5D-E82CF20A2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090340"/>
            <a:ext cx="8964612" cy="4199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is-IS" altLang="pl-PL" sz="1600" dirty="0">
                <a:solidFill>
                  <a:srgbClr val="333333"/>
                </a:solidFill>
                <a:latin typeface="Verdana" pitchFamily="34" charset="0"/>
              </a:rPr>
              <a:t>Drilling and related activity such as well 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defRPr/>
            </a:pPr>
            <a:r>
              <a:rPr lang="is-IS" altLang="pl-PL" sz="1600" dirty="0">
                <a:solidFill>
                  <a:srgbClr val="333333"/>
                </a:solidFill>
                <a:latin typeface="Verdana" pitchFamily="34" charset="0"/>
              </a:rPr>
              <a:t>    logging and testing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defRPr/>
            </a:pPr>
            <a:endParaRPr lang="is-IS" altLang="pl-PL" sz="1600" dirty="0">
              <a:solidFill>
                <a:srgbClr val="333333"/>
              </a:solidFill>
              <a:latin typeface="Verdana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is-IS" altLang="pl-PL" sz="1600" dirty="0">
                <a:solidFill>
                  <a:srgbClr val="333333"/>
                </a:solidFill>
                <a:latin typeface="Verdana" pitchFamily="34" charset="0"/>
              </a:rPr>
              <a:t>Utilization of low temp geothermal together  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defRPr/>
            </a:pPr>
            <a:r>
              <a:rPr lang="is-IS" altLang="pl-PL" sz="1600" dirty="0">
                <a:solidFill>
                  <a:srgbClr val="333333"/>
                </a:solidFill>
                <a:latin typeface="Verdana" pitchFamily="34" charset="0"/>
              </a:rPr>
              <a:t>    with heat pumps.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Tx/>
              <a:defRPr/>
            </a:pPr>
            <a:endParaRPr lang="is-IS" altLang="pl-PL" sz="1600" dirty="0">
              <a:solidFill>
                <a:srgbClr val="333333"/>
              </a:solidFill>
              <a:latin typeface="Verdana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is-IS" altLang="pl-PL" sz="1600" dirty="0">
                <a:solidFill>
                  <a:srgbClr val="333333"/>
                </a:solidFill>
                <a:latin typeface="Verdana" pitchFamily="34" charset="0"/>
              </a:rPr>
              <a:t>Design and building of heat pumps.</a:t>
            </a: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endParaRPr lang="is-IS" altLang="pl-PL" sz="1600" dirty="0">
              <a:solidFill>
                <a:srgbClr val="333333"/>
              </a:solidFill>
              <a:latin typeface="Verdana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is-IS" altLang="pl-PL" sz="1600" dirty="0">
                <a:solidFill>
                  <a:srgbClr val="333333"/>
                </a:solidFill>
                <a:latin typeface="Verdana" pitchFamily="34" charset="0"/>
              </a:rPr>
              <a:t>We would be happy to team up with some</a:t>
            </a: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is-IS" altLang="pl-PL" sz="1600" dirty="0">
                <a:solidFill>
                  <a:srgbClr val="333333"/>
                </a:solidFill>
                <a:latin typeface="Verdana" pitchFamily="34" charset="0"/>
              </a:rPr>
              <a:t>Polish companies within the above fields.</a:t>
            </a: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endParaRPr lang="is-IS" altLang="pl-PL" sz="1600" dirty="0">
              <a:solidFill>
                <a:srgbClr val="333333"/>
              </a:solidFill>
              <a:latin typeface="Verdana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is-IS" altLang="pl-PL" sz="2000" dirty="0">
                <a:solidFill>
                  <a:srgbClr val="333333"/>
                </a:solidFill>
                <a:latin typeface="Verdana" pitchFamily="34" charset="0"/>
              </a:rPr>
              <a:t>Thank you.! </a:t>
            </a: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endParaRPr lang="is-IS" altLang="pl-PL" sz="1600" dirty="0">
              <a:solidFill>
                <a:srgbClr val="333333"/>
              </a:solidFill>
              <a:latin typeface="Verdana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endParaRPr lang="is-IS" altLang="pl-PL" sz="1600" dirty="0">
              <a:solidFill>
                <a:srgbClr val="333333"/>
              </a:solidFill>
              <a:latin typeface="Verdana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ct val="0"/>
              </a:spcBef>
              <a:buClr>
                <a:srgbClr val="000066"/>
              </a:buClr>
              <a:buFont typeface="Arial" panose="020B0604020202020204" pitchFamily="34" charset="0"/>
              <a:buChar char="•"/>
              <a:defRPr/>
            </a:pPr>
            <a:endParaRPr lang="pl-PL" altLang="pl-PL" sz="1600" i="1" dirty="0">
              <a:solidFill>
                <a:srgbClr val="333333"/>
              </a:solidFill>
              <a:latin typeface="Verdana" pitchFamily="34" charset="0"/>
            </a:endParaRPr>
          </a:p>
        </p:txBody>
      </p:sp>
      <p:pic>
        <p:nvPicPr>
          <p:cNvPr id="10244" name="Obraz 14" descr="EEA_grants@4x">
            <a:extLst>
              <a:ext uri="{FF2B5EF4-FFF2-40B4-BE49-F238E27FC236}">
                <a16:creationId xmlns:a16="http://schemas.microsoft.com/office/drawing/2014/main" id="{5CDAD70C-758B-4C0F-B347-78E398907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3" y="404814"/>
            <a:ext cx="1223962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21">
            <a:extLst>
              <a:ext uri="{FF2B5EF4-FFF2-40B4-BE49-F238E27FC236}">
                <a16:creationId xmlns:a16="http://schemas.microsoft.com/office/drawing/2014/main" id="{1368105C-22CE-444A-B3AB-0B410B090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1564" y="6592888"/>
            <a:ext cx="56197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</a:pPr>
            <a:r>
              <a:rPr lang="pl-PL" altLang="pl-PL" sz="1000" i="1">
                <a:solidFill>
                  <a:srgbClr val="333333"/>
                </a:solidFill>
                <a:latin typeface="Verdana" panose="020B0604030504040204" pitchFamily="34" charset="0"/>
              </a:rPr>
              <a:t>s. </a:t>
            </a:r>
            <a:r>
              <a:rPr lang="is-IS" altLang="pl-PL" sz="1000" i="1">
                <a:solidFill>
                  <a:srgbClr val="333333"/>
                </a:solidFill>
                <a:latin typeface="Verdana" panose="020B0604030504040204" pitchFamily="34" charset="0"/>
              </a:rPr>
              <a:t>4</a:t>
            </a:r>
            <a:r>
              <a:rPr lang="pl-PL" altLang="pl-PL" sz="1000" i="1">
                <a:solidFill>
                  <a:srgbClr val="333333"/>
                </a:solidFill>
                <a:latin typeface="Verdana" panose="020B0604030504040204" pitchFamily="34" charset="0"/>
              </a:rPr>
              <a:t>/</a:t>
            </a:r>
            <a:r>
              <a:rPr lang="is-IS" altLang="pl-PL" sz="1000" i="1">
                <a:solidFill>
                  <a:srgbClr val="333333"/>
                </a:solidFill>
                <a:latin typeface="Verdana" panose="020B0604030504040204" pitchFamily="34" charset="0"/>
              </a:rPr>
              <a:t>5</a:t>
            </a:r>
            <a:endParaRPr lang="pl-PL" altLang="is-IS" sz="1000" i="1">
              <a:solidFill>
                <a:srgbClr val="333333"/>
              </a:solidFill>
              <a:latin typeface="Verdana" panose="020B0604030504040204" pitchFamily="34" charset="0"/>
            </a:endParaRPr>
          </a:p>
        </p:txBody>
      </p:sp>
      <p:pic>
        <p:nvPicPr>
          <p:cNvPr id="10246" name="Picture 1">
            <a:extLst>
              <a:ext uri="{FF2B5EF4-FFF2-40B4-BE49-F238E27FC236}">
                <a16:creationId xmlns:a16="http://schemas.microsoft.com/office/drawing/2014/main" id="{E8380389-CD51-4B15-8F73-19D054DE63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038" y="2219326"/>
            <a:ext cx="3695700" cy="394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84</Words>
  <Application>Microsoft Office PowerPoint</Application>
  <PresentationFormat>Widescreen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Fridfinnur K Danielsson</dc:creator>
  <cp:lastModifiedBy>Fridfinnur K Danielsson</cp:lastModifiedBy>
  <cp:revision>10</cp:revision>
  <dcterms:created xsi:type="dcterms:W3CDTF">2020-06-22T21:32:46Z</dcterms:created>
  <dcterms:modified xsi:type="dcterms:W3CDTF">2020-06-23T14:09:49Z</dcterms:modified>
</cp:coreProperties>
</file>