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5"/>
  </p:notesMasterIdLst>
  <p:handoutMasterIdLst>
    <p:handoutMasterId r:id="rId16"/>
  </p:handoutMasterIdLst>
  <p:sldIdLst>
    <p:sldId id="256" r:id="rId6"/>
    <p:sldId id="259" r:id="rId7"/>
    <p:sldId id="260" r:id="rId8"/>
    <p:sldId id="261" r:id="rId9"/>
    <p:sldId id="270" r:id="rId10"/>
    <p:sldId id="264" r:id="rId11"/>
    <p:sldId id="269" r:id="rId12"/>
    <p:sldId id="267" r:id="rId13"/>
    <p:sldId id="258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A54E58B-327F-3763-1B36-5AE7C837390F}" name="Marczak Joanna" initials="MJ" userId="S::Joanna.Marczak@cyfra.gov.pl::2eaf09f3-aaeb-486c-aecb-e3f97e06763d" providerId="AD"/>
  <p188:author id="{4CEB5596-94A2-FB75-353C-6CA57C0B7BE5}" name="barglu" initials="barglu" userId="barglu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21E6F2-411A-8AC2-F75B-82C5A6C7E2E0}" v="22" dt="2024-06-09T14:33:25.6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081" autoAdjust="0"/>
  </p:normalViewPr>
  <p:slideViewPr>
    <p:cSldViewPr snapToGrid="0">
      <p:cViewPr varScale="1">
        <p:scale>
          <a:sx n="63" d="100"/>
          <a:sy n="63" d="100"/>
        </p:scale>
        <p:origin x="7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zak Joanna" userId="S::joanna.marczak@cyfra.gov.pl::2eaf09f3-aaeb-486c-aecb-e3f97e06763d" providerId="AD" clId="Web-{5221E6F2-411A-8AC2-F75B-82C5A6C7E2E0}"/>
    <pc:docChg chg="modSld">
      <pc:chgData name="Marczak Joanna" userId="S::joanna.marczak@cyfra.gov.pl::2eaf09f3-aaeb-486c-aecb-e3f97e06763d" providerId="AD" clId="Web-{5221E6F2-411A-8AC2-F75B-82C5A6C7E2E0}" dt="2024-06-09T14:33:23.837" v="17"/>
      <pc:docMkLst>
        <pc:docMk/>
      </pc:docMkLst>
      <pc:sldChg chg="modSp">
        <pc:chgData name="Marczak Joanna" userId="S::joanna.marczak@cyfra.gov.pl::2eaf09f3-aaeb-486c-aecb-e3f97e06763d" providerId="AD" clId="Web-{5221E6F2-411A-8AC2-F75B-82C5A6C7E2E0}" dt="2024-06-09T14:33:23.837" v="17"/>
        <pc:sldMkLst>
          <pc:docMk/>
          <pc:sldMk cId="2637632492" sldId="267"/>
        </pc:sldMkLst>
        <pc:graphicFrameChg chg="mod modGraphic">
          <ac:chgData name="Marczak Joanna" userId="S::joanna.marczak@cyfra.gov.pl::2eaf09f3-aaeb-486c-aecb-e3f97e06763d" providerId="AD" clId="Web-{5221E6F2-411A-8AC2-F75B-82C5A6C7E2E0}" dt="2024-06-09T14:33:23.837" v="17"/>
          <ac:graphicFrameMkLst>
            <pc:docMk/>
            <pc:sldMk cId="2637632492" sldId="267"/>
            <ac:graphicFrameMk id="6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_("zł"* #,##0.00_);_("zł"* \(#,##0.00\);_("zł"* "-"??_);_(@_)</c:formatCode>
                <c:ptCount val="2"/>
                <c:pt idx="0">
                  <c:v>20259297.100000001</c:v>
                </c:pt>
                <c:pt idx="1">
                  <c:v>20252967.870000001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30-4DBF-B9F7-4ADD675D535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_("zł"* #,##0.00_);_("zł"* \(#,##0.00\);_("zł"* "-"??_);_(@_)</c:formatCode>
                <c:ptCount val="2"/>
                <c:pt idx="0">
                  <c:v>17145443.129999999</c:v>
                </c:pt>
                <c:pt idx="1">
                  <c:v>17140086.699999999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30-4DBF-B9F7-4ADD675D5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534276472"/>
        <c:axId val="534275688"/>
      </c:barChart>
      <c:catAx>
        <c:axId val="534276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4275688"/>
        <c:crosses val="autoZero"/>
        <c:auto val="1"/>
        <c:lblAlgn val="ctr"/>
        <c:lblOffset val="100"/>
        <c:noMultiLvlLbl val="0"/>
      </c:catAx>
      <c:valAx>
        <c:axId val="534275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4276472"/>
        <c:crosses val="autoZero"/>
        <c:crossBetween val="between"/>
        <c:majorUnit val="1000000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00B0F0">
          <a:alpha val="91000"/>
        </a:srgbClr>
      </a:solidFill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0.2575</cdr:x>
      <cdr:y>0.61503</cdr:y>
    </cdr:from>
    <cdr:to>
      <cdr:x>0.3775</cdr:x>
      <cdr:y>0.70255</cdr:y>
    </cdr:to>
    <cdr:sp macro="" textlink="">
      <cdr:nvSpPr>
        <cdr:cNvPr id="2" name="pole tekstowe 1">
          <a:extLst xmlns:a="http://schemas.openxmlformats.org/drawingml/2006/main">
            <a:ext uri="{FF2B5EF4-FFF2-40B4-BE49-F238E27FC236}">
              <a16:creationId xmlns:a16="http://schemas.microsoft.com/office/drawing/2014/main" id="{5A1A4878-6FD7-3272-3793-DC4DC791A245}"/>
            </a:ext>
          </a:extLst>
        </cdr:cNvPr>
        <cdr:cNvSpPr txBox="1"/>
      </cdr:nvSpPr>
      <cdr:spPr>
        <a:xfrm xmlns:a="http://schemas.openxmlformats.org/drawingml/2006/main">
          <a:off x="2092960" y="1999227"/>
          <a:ext cx="975360" cy="284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0.44375</cdr:x>
      <cdr:y>0.35935</cdr:y>
    </cdr:from>
    <cdr:to>
      <cdr:x>0.55625</cdr:x>
      <cdr:y>0.64065</cdr:y>
    </cdr:to>
    <cdr:sp macro="" textlink="">
      <cdr:nvSpPr>
        <cdr:cNvPr id="3" name="pole tekstowe 2">
          <a:extLst xmlns:a="http://schemas.openxmlformats.org/drawingml/2006/main">
            <a:ext uri="{FF2B5EF4-FFF2-40B4-BE49-F238E27FC236}">
              <a16:creationId xmlns:a16="http://schemas.microsoft.com/office/drawing/2014/main" id="{14087E01-73FE-CF33-810F-FF44D4DA0CE3}"/>
            </a:ext>
          </a:extLst>
        </cdr:cNvPr>
        <cdr:cNvSpPr txBox="1"/>
      </cdr:nvSpPr>
      <cdr:spPr>
        <a:xfrm xmlns:a="http://schemas.openxmlformats.org/drawingml/2006/main">
          <a:off x="3606800" y="11681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0.255</cdr:x>
      <cdr:y>0.43375</cdr:y>
    </cdr:from>
    <cdr:to>
      <cdr:x>0.3675</cdr:x>
      <cdr:y>0.71505</cdr:y>
    </cdr:to>
    <cdr:sp macro="" textlink="">
      <cdr:nvSpPr>
        <cdr:cNvPr id="4" name="pole tekstowe 3">
          <a:extLst xmlns:a="http://schemas.openxmlformats.org/drawingml/2006/main">
            <a:ext uri="{FF2B5EF4-FFF2-40B4-BE49-F238E27FC236}">
              <a16:creationId xmlns:a16="http://schemas.microsoft.com/office/drawing/2014/main" id="{F1FD6126-0567-C49C-DD9B-F59ADD1D9EA1}"/>
            </a:ext>
          </a:extLst>
        </cdr:cNvPr>
        <cdr:cNvSpPr txBox="1"/>
      </cdr:nvSpPr>
      <cdr:spPr>
        <a:xfrm xmlns:a="http://schemas.openxmlformats.org/drawingml/2006/main">
          <a:off x="2072640" y="140994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0.54</cdr:x>
      <cdr:y>0.46375</cdr:y>
    </cdr:from>
    <cdr:to>
      <cdr:x>0.64875</cdr:x>
      <cdr:y>0.53625</cdr:y>
    </cdr:to>
    <cdr:sp macro="" textlink="">
      <cdr:nvSpPr>
        <cdr:cNvPr id="7" name="pole tekstowe 1">
          <a:extLst xmlns:a="http://schemas.openxmlformats.org/drawingml/2006/main">
            <a:ext uri="{FF2B5EF4-FFF2-40B4-BE49-F238E27FC236}">
              <a16:creationId xmlns:a16="http://schemas.microsoft.com/office/drawing/2014/main" id="{7ADEBE41-18D2-8199-E2A7-64EBD60970FD}"/>
            </a:ext>
          </a:extLst>
        </cdr:cNvPr>
        <cdr:cNvSpPr txBox="1"/>
      </cdr:nvSpPr>
      <cdr:spPr>
        <a:xfrm xmlns:a="http://schemas.openxmlformats.org/drawingml/2006/main">
          <a:off x="438912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0.65</cdr:x>
      <cdr:y>0.46375</cdr:y>
    </cdr:from>
    <cdr:to>
      <cdr:x>0.75875</cdr:x>
      <cdr:y>0.53625</cdr:y>
    </cdr:to>
    <cdr:sp macro="" textlink="">
      <cdr:nvSpPr>
        <cdr:cNvPr id="8" name="pole tekstowe 1">
          <a:extLst xmlns:a="http://schemas.openxmlformats.org/drawingml/2006/main">
            <a:ext uri="{FF2B5EF4-FFF2-40B4-BE49-F238E27FC236}">
              <a16:creationId xmlns:a16="http://schemas.microsoft.com/office/drawing/2014/main" id="{2125D4FF-72D2-5F2F-FF45-6D44A0312F51}"/>
            </a:ext>
          </a:extLst>
        </cdr:cNvPr>
        <cdr:cNvSpPr txBox="1"/>
      </cdr:nvSpPr>
      <cdr:spPr>
        <a:xfrm xmlns:a="http://schemas.openxmlformats.org/drawingml/2006/main">
          <a:off x="528320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6CD21EFD-87C6-DFC9-AEB0-4E38DFCCCF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DE45266-E265-3A88-B197-ACD24BCBE3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81A57-ED47-4431-9498-AD7F43FD2B5A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47696A5-4ABF-8D4C-3FA2-A64C762E296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243BFC1-45C0-D976-BAFD-A1E1C64631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DE0A1-2C5F-4059-935A-5B1DB2D8FE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7851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428B9-15F4-4385-8D60-AAEB5DDDC220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0FF598-D7F4-4D59-87F9-DE154446D3B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074931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0FF598-D7F4-4D59-87F9-DE154446D3B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3048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0FF598-D7F4-4D59-87F9-DE154446D3B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9476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0FF598-D7F4-4D59-87F9-DE154446D3BA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1512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0FF598-D7F4-4D59-87F9-DE154446D3BA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5548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0FF598-D7F4-4D59-87F9-DE154446D3BA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0462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0FF598-D7F4-4D59-87F9-DE154446D3BA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28843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0FF598-D7F4-4D59-87F9-DE154446D3BA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28751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0FF598-D7F4-4D59-87F9-DE154446D3BA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76129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0FF598-D7F4-4D59-87F9-DE154446D3BA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3011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09.06.2024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System Monitorowania Ubezpieczeń Obowiązkowych </a:t>
            </a:r>
            <a:r>
              <a:rPr lang="pl-PL" sz="4800" b="1" dirty="0" err="1">
                <a:solidFill>
                  <a:schemeClr val="bg1"/>
                </a:solidFill>
              </a:rPr>
              <a:t>SMUbOb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Finansów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Ubezpieczeniowy Funduszu Gwarancyjny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</a:t>
            </a:r>
            <a:r>
              <a:rPr lang="pl-PL" dirty="0" err="1">
                <a:solidFill>
                  <a:srgbClr val="002060"/>
                </a:solidFill>
              </a:rPr>
              <a:t>nd</a:t>
            </a:r>
            <a:r>
              <a:rPr lang="pl-PL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823798" y="5159675"/>
            <a:ext cx="10829290" cy="1134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600" i="1" kern="0" dirty="0">
                <a:solidFill>
                  <a:srgbClr val="0070C0"/>
                </a:solidFill>
                <a:ea typeface="Calibri" panose="020F0502020204030204" pitchFamily="34" charset="0"/>
                <a:cs typeface="TT5C6t00"/>
              </a:rPr>
              <a:t>C</a:t>
            </a:r>
            <a:r>
              <a:rPr lang="pl-PL" sz="1600" i="1" kern="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T5C6t00"/>
              </a:rPr>
              <a:t>elem </a:t>
            </a:r>
            <a:r>
              <a:rPr lang="pl-PL" sz="1600" i="1" kern="0" dirty="0">
                <a:solidFill>
                  <a:srgbClr val="0070C0"/>
                </a:solidFill>
                <a:effectLst/>
                <a:ea typeface="Calibri" panose="020F0502020204030204" pitchFamily="34" charset="0"/>
                <a:cs typeface="TT5B6t00"/>
              </a:rPr>
              <a:t>projektu jest poprawa ochrony Obywateli i Przedsiębiorców w obszarze obowiązkowych ubezpieczeń komunikacyjnych, związanym przede wszystkim z koniecznością zachowania ciągłości tego ubezpieczenia. Pozwoli to na uniknięcie przez Obywateli i Przedsiębiorców dotkliwych konsekwencji finansowych związanych z niedopełnieniem obowiązku posiadania ubezpieczenia. Został on osiągnięty poprzez udostępnienie e-usługi o wysokim poziomie dojrzałości dla Obywateli i Przedsiębiorców. </a:t>
            </a:r>
            <a:endParaRPr lang="pl-PL" sz="1600" i="1" kern="100" dirty="0">
              <a:solidFill>
                <a:srgbClr val="0070C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622078"/>
              </p:ext>
            </p:extLst>
          </p:nvPr>
        </p:nvGraphicFramePr>
        <p:xfrm>
          <a:off x="784533" y="2991468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2020-12-03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2023-09-30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>
                          <a:solidFill>
                            <a:srgbClr val="0070C0"/>
                          </a:solidFill>
                        </a:rPr>
                        <a:t>2020-12-03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2023-09-30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86464" y="1284147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pl-PL" sz="7200" b="1" dirty="0">
                <a:solidFill>
                  <a:srgbClr val="002060"/>
                </a:solidFill>
                <a:cs typeface="Times New Roman" pitchFamily="18" charset="0"/>
              </a:rPr>
              <a:t>Źródło finansowania: B</a:t>
            </a:r>
            <a:r>
              <a:rPr lang="pl-PL" sz="72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udżet państwa – część budżetowa 27 - Informatyzacja. Współfinansowanie projektu ze środków Programu Operacyjnego Polska Cyfrowa oś priorytetowa nr 2 „E-administracja i otwarty rząd”, działanie nr 2.1 „wysoka dostępność i jakość e-usług publicznych”.</a:t>
            </a:r>
          </a:p>
          <a:p>
            <a:pPr marL="0" indent="0">
              <a:spcAft>
                <a:spcPts val="1200"/>
              </a:spcAft>
              <a:buNone/>
            </a:pP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37137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9755B4E3-CD8C-0B6C-07DE-89379E6495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9441740"/>
              </p:ext>
            </p:extLst>
          </p:nvPr>
        </p:nvGraphicFramePr>
        <p:xfrm>
          <a:off x="885826" y="3092521"/>
          <a:ext cx="10229850" cy="357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078039"/>
              </p:ext>
            </p:extLst>
          </p:nvPr>
        </p:nvGraphicFramePr>
        <p:xfrm>
          <a:off x="695401" y="2347558"/>
          <a:ext cx="10783008" cy="3436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46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035">
                <a:tc>
                  <a:txBody>
                    <a:bodyPr/>
                    <a:lstStyle/>
                    <a:p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Monitorowania Ubezpieczeń Obowiązkowych </a:t>
                      </a:r>
                      <a:r>
                        <a:rPr lang="pl-PL" sz="1200" b="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SMUbOb</a:t>
                      </a:r>
                      <a:endParaRPr lang="pl-PL" sz="1200" b="0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2023-09-30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2023-09-29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Nd.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API systemu do integracji e-usług przez Zakłady Ubezpieczeń i Organy Kontrolne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2023-09-30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2023-09-29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Nd.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Usługa wewnątrzadministracyjna udostępniona online (A2A): 1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2023-09-30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2023-09-29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Nd.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Usługi publiczne udostępnione online o stopniu dojrzałości co najmniej 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2023-09-30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2023-09-29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Nd.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4497020"/>
                  </a:ext>
                </a:extLst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623392" y="6124994"/>
            <a:ext cx="10607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solidFill>
                  <a:schemeClr val="tx2"/>
                </a:solidFill>
              </a:rPr>
              <a:t>*</a:t>
            </a:r>
            <a:r>
              <a:rPr lang="pl-PL" sz="1000" i="1" dirty="0">
                <a:solidFill>
                  <a:schemeClr val="tx2"/>
                </a:solidFill>
              </a:rPr>
              <a:t>należy wskazać, które z wymienionych produktów nie zostały ujęte w pierwotnym opisie założeń projektu informatycznego zaakceptowanym przez KRMC, będącego podstawą realizacji projektu lub które nie zostały wdrożone</a:t>
            </a:r>
          </a:p>
        </p:txBody>
      </p:sp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160554"/>
              </p:ext>
            </p:extLst>
          </p:nvPr>
        </p:nvGraphicFramePr>
        <p:xfrm>
          <a:off x="695401" y="2347558"/>
          <a:ext cx="10783008" cy="39465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46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035">
                <a:tc>
                  <a:txBody>
                    <a:bodyPr/>
                    <a:lstStyle/>
                    <a:p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U01. Obsługa postępowań kontrolnych dot. braków OC 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2023-09-30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2023-09-29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Nd.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U02. Obsługa zawiadomień o podejrzeniu braku OC dla Instytucji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2023-09-30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2023-09-29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Nd.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U03. Ogólnodostępna usługa zawiadomień o podejrzeniu braku OC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2023-09-30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2023-09-29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Nd.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U04. Identyfikacja i weryfikacja przypadków braków OC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2023-09-30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2023-09-29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Nd.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449702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U05. Powiadomienia Obywatela oraz prezentacja danych w UFG i ich historii zmian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2023-09-30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2023-09-29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Nd.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47839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1322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47329" y="1261125"/>
            <a:ext cx="8640961" cy="750596"/>
          </a:xfrm>
        </p:spPr>
        <p:txBody>
          <a:bodyPr>
            <a:noAutofit/>
          </a:bodyPr>
          <a:lstStyle/>
          <a:p>
            <a:r>
              <a:rPr lang="pl-PL" sz="2200" b="1" dirty="0">
                <a:solidFill>
                  <a:srgbClr val="002060"/>
                </a:solidFill>
                <a:cs typeface="Times New Roman" pitchFamily="18" charset="0"/>
              </a:rPr>
              <a:t>PRODUKTY PROJEKTU – interoperacyjność</a:t>
            </a:r>
          </a:p>
          <a:p>
            <a:pPr>
              <a:spcBef>
                <a:spcPts val="0"/>
              </a:spcBef>
            </a:pPr>
            <a:r>
              <a:rPr lang="pl-PL" sz="2200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sz="2200" dirty="0"/>
          </a:p>
        </p:txBody>
      </p:sp>
      <p:sp>
        <p:nvSpPr>
          <p:cNvPr id="62" name="Prostokąt 61"/>
          <p:cNvSpPr/>
          <p:nvPr/>
        </p:nvSpPr>
        <p:spPr>
          <a:xfrm>
            <a:off x="7878297" y="3746395"/>
            <a:ext cx="1494000" cy="615741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CBS – Centralna Baza Słowników</a:t>
            </a:r>
          </a:p>
        </p:txBody>
      </p:sp>
      <p:sp>
        <p:nvSpPr>
          <p:cNvPr id="63" name="Prostokąt 62"/>
          <p:cNvSpPr/>
          <p:nvPr/>
        </p:nvSpPr>
        <p:spPr>
          <a:xfrm>
            <a:off x="2475147" y="2181223"/>
            <a:ext cx="1494000" cy="471866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Platforma Portalowa UFG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4826152" y="3409187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i="1" dirty="0" err="1">
                <a:solidFill>
                  <a:schemeClr val="tx2"/>
                </a:solidFill>
              </a:rPr>
              <a:t>SMUbOb</a:t>
            </a:r>
            <a:r>
              <a:rPr lang="pl-PL" sz="900" b="1" i="1" dirty="0">
                <a:solidFill>
                  <a:schemeClr val="tx2"/>
                </a:solidFill>
              </a:rPr>
              <a:t> System Monitorowania Ubezpieczeń Obowiązkowych</a:t>
            </a:r>
          </a:p>
        </p:txBody>
      </p:sp>
      <p:sp>
        <p:nvSpPr>
          <p:cNvPr id="81" name="Prostokąt 80"/>
          <p:cNvSpPr/>
          <p:nvPr/>
        </p:nvSpPr>
        <p:spPr>
          <a:xfrm>
            <a:off x="4069068" y="4919977"/>
            <a:ext cx="1494000" cy="642592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CBP – Centralna Baza Pojazdów</a:t>
            </a:r>
          </a:p>
        </p:txBody>
      </p:sp>
      <p:sp>
        <p:nvSpPr>
          <p:cNvPr id="84" name="pole tekstowe 83"/>
          <p:cNvSpPr txBox="1"/>
          <p:nvPr/>
        </p:nvSpPr>
        <p:spPr>
          <a:xfrm>
            <a:off x="9717676" y="3319982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838926" y="3758126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838926" y="3947182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838926" y="4134382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CFA46E3F-9F33-CC3C-61F7-1BDE7EA81D53}"/>
              </a:ext>
            </a:extLst>
          </p:cNvPr>
          <p:cNvSpPr/>
          <p:nvPr/>
        </p:nvSpPr>
        <p:spPr>
          <a:xfrm>
            <a:off x="7890058" y="4652045"/>
            <a:ext cx="1494000" cy="743456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UFG – System Wykrywania Nieubezpieczonych</a:t>
            </a: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C598959D-C79D-8B51-0C4B-603C5CBAFA48}"/>
              </a:ext>
            </a:extLst>
          </p:cNvPr>
          <p:cNvSpPr/>
          <p:nvPr/>
        </p:nvSpPr>
        <p:spPr>
          <a:xfrm>
            <a:off x="5825408" y="5509276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Hurtownia Danych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D12DE35B-1114-3316-1DF1-EAC4A3A5F5A0}"/>
              </a:ext>
            </a:extLst>
          </p:cNvPr>
          <p:cNvSpPr/>
          <p:nvPr/>
        </p:nvSpPr>
        <p:spPr>
          <a:xfrm>
            <a:off x="7884647" y="2973016"/>
            <a:ext cx="1494000" cy="693931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Baza kontrahentów</a:t>
            </a: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F8640445-7D20-6C9D-2277-FA6BFCF12B25}"/>
              </a:ext>
            </a:extLst>
          </p:cNvPr>
          <p:cNvSpPr/>
          <p:nvPr/>
        </p:nvSpPr>
        <p:spPr>
          <a:xfrm>
            <a:off x="9982942" y="5509277"/>
            <a:ext cx="1379157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Systemy Zakładów Ubezpieczeń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D6A260A1-C6BD-7F6D-7FB4-A94491DDD903}"/>
              </a:ext>
            </a:extLst>
          </p:cNvPr>
          <p:cNvSpPr/>
          <p:nvPr/>
        </p:nvSpPr>
        <p:spPr>
          <a:xfrm>
            <a:off x="4109240" y="6126950"/>
            <a:ext cx="1494000" cy="608529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CBK – Centralna Baza Kontrahentów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1776814A-B5BE-F054-9E23-2F7313523536}"/>
              </a:ext>
            </a:extLst>
          </p:cNvPr>
          <p:cNvSpPr/>
          <p:nvPr/>
        </p:nvSpPr>
        <p:spPr>
          <a:xfrm>
            <a:off x="4037011" y="2181225"/>
            <a:ext cx="1494000" cy="471864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System Finansowo-Księgowy</a:t>
            </a:r>
          </a:p>
        </p:txBody>
      </p:sp>
      <p:cxnSp>
        <p:nvCxnSpPr>
          <p:cNvPr id="18" name="Łącznik: łamany 17">
            <a:extLst>
              <a:ext uri="{FF2B5EF4-FFF2-40B4-BE49-F238E27FC236}">
                <a16:creationId xmlns:a16="http://schemas.microsoft.com/office/drawing/2014/main" id="{C6BD5EF7-C812-4AF6-E25B-86CA70A911E6}"/>
              </a:ext>
            </a:extLst>
          </p:cNvPr>
          <p:cNvCxnSpPr>
            <a:cxnSpLocks/>
            <a:stCxn id="62" idx="3"/>
            <a:endCxn id="2" idx="3"/>
          </p:cNvCxnSpPr>
          <p:nvPr/>
        </p:nvCxnSpPr>
        <p:spPr>
          <a:xfrm>
            <a:off x="9372297" y="4054266"/>
            <a:ext cx="11761" cy="969507"/>
          </a:xfrm>
          <a:prstGeom prst="bentConnector3">
            <a:avLst>
              <a:gd name="adj1" fmla="val 2043712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Łącznik: łamany 19">
            <a:extLst>
              <a:ext uri="{FF2B5EF4-FFF2-40B4-BE49-F238E27FC236}">
                <a16:creationId xmlns:a16="http://schemas.microsoft.com/office/drawing/2014/main" id="{65F4E648-3233-F73C-2763-B25EFC43BAA9}"/>
              </a:ext>
            </a:extLst>
          </p:cNvPr>
          <p:cNvCxnSpPr>
            <a:cxnSpLocks/>
          </p:cNvCxnSpPr>
          <p:nvPr/>
        </p:nvCxnSpPr>
        <p:spPr>
          <a:xfrm rot="10800000">
            <a:off x="6337540" y="3993155"/>
            <a:ext cx="1558145" cy="806927"/>
          </a:xfrm>
          <a:prstGeom prst="bentConnector3">
            <a:avLst>
              <a:gd name="adj1" fmla="val 59878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ze strzałką 24">
            <a:extLst>
              <a:ext uri="{FF2B5EF4-FFF2-40B4-BE49-F238E27FC236}">
                <a16:creationId xmlns:a16="http://schemas.microsoft.com/office/drawing/2014/main" id="{E7FC7BA7-D305-E136-0C6F-1BFEAC7FD689}"/>
              </a:ext>
            </a:extLst>
          </p:cNvPr>
          <p:cNvCxnSpPr>
            <a:cxnSpLocks/>
            <a:endCxn id="2" idx="1"/>
          </p:cNvCxnSpPr>
          <p:nvPr/>
        </p:nvCxnSpPr>
        <p:spPr>
          <a:xfrm flipV="1">
            <a:off x="5548051" y="5023773"/>
            <a:ext cx="2342007" cy="93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Łącznik: łamany 29">
            <a:extLst>
              <a:ext uri="{FF2B5EF4-FFF2-40B4-BE49-F238E27FC236}">
                <a16:creationId xmlns:a16="http://schemas.microsoft.com/office/drawing/2014/main" id="{5008F593-975F-AD9D-1C4D-26BC7E61671B}"/>
              </a:ext>
            </a:extLst>
          </p:cNvPr>
          <p:cNvCxnSpPr>
            <a:cxnSpLocks/>
          </p:cNvCxnSpPr>
          <p:nvPr/>
        </p:nvCxnSpPr>
        <p:spPr>
          <a:xfrm rot="10800000">
            <a:off x="5521013" y="5185227"/>
            <a:ext cx="824863" cy="316013"/>
          </a:xfrm>
          <a:prstGeom prst="bentConnector3">
            <a:avLst>
              <a:gd name="adj1" fmla="val 609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6" name="Prostokąt 35">
            <a:extLst>
              <a:ext uri="{FF2B5EF4-FFF2-40B4-BE49-F238E27FC236}">
                <a16:creationId xmlns:a16="http://schemas.microsoft.com/office/drawing/2014/main" id="{099BBB2C-9124-91EC-C18B-1FD6C8758532}"/>
              </a:ext>
            </a:extLst>
          </p:cNvPr>
          <p:cNvSpPr/>
          <p:nvPr/>
        </p:nvSpPr>
        <p:spPr>
          <a:xfrm>
            <a:off x="7878297" y="5503559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UFG Baza Ośrodka Informacji</a:t>
            </a:r>
          </a:p>
        </p:txBody>
      </p:sp>
      <p:cxnSp>
        <p:nvCxnSpPr>
          <p:cNvPr id="38" name="Łącznik prosty ze strzałką 37">
            <a:extLst>
              <a:ext uri="{FF2B5EF4-FFF2-40B4-BE49-F238E27FC236}">
                <a16:creationId xmlns:a16="http://schemas.microsoft.com/office/drawing/2014/main" id="{D72B961A-7409-A4D7-5055-F80282F9CCEE}"/>
              </a:ext>
            </a:extLst>
          </p:cNvPr>
          <p:cNvCxnSpPr>
            <a:cxnSpLocks/>
            <a:stCxn id="6" idx="1"/>
            <a:endCxn id="36" idx="3"/>
          </p:cNvCxnSpPr>
          <p:nvPr/>
        </p:nvCxnSpPr>
        <p:spPr>
          <a:xfrm flipH="1" flipV="1">
            <a:off x="9372297" y="5899603"/>
            <a:ext cx="610645" cy="57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ze strzałką 39">
            <a:extLst>
              <a:ext uri="{FF2B5EF4-FFF2-40B4-BE49-F238E27FC236}">
                <a16:creationId xmlns:a16="http://schemas.microsoft.com/office/drawing/2014/main" id="{E8758F31-5571-7281-C266-87D1436E07A6}"/>
              </a:ext>
            </a:extLst>
          </p:cNvPr>
          <p:cNvCxnSpPr>
            <a:stCxn id="36" idx="1"/>
            <a:endCxn id="3" idx="3"/>
          </p:cNvCxnSpPr>
          <p:nvPr/>
        </p:nvCxnSpPr>
        <p:spPr>
          <a:xfrm flipH="1">
            <a:off x="7319408" y="5899603"/>
            <a:ext cx="558889" cy="571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2" name="Łącznik: łamany 41">
            <a:extLst>
              <a:ext uri="{FF2B5EF4-FFF2-40B4-BE49-F238E27FC236}">
                <a16:creationId xmlns:a16="http://schemas.microsoft.com/office/drawing/2014/main" id="{DE83A2E9-DA65-2915-9B33-FEABB4893D6F}"/>
              </a:ext>
            </a:extLst>
          </p:cNvPr>
          <p:cNvCxnSpPr>
            <a:cxnSpLocks/>
            <a:stCxn id="3" idx="0"/>
          </p:cNvCxnSpPr>
          <p:nvPr/>
        </p:nvCxnSpPr>
        <p:spPr>
          <a:xfrm rot="5400000" flipH="1" flipV="1">
            <a:off x="7061297" y="4667665"/>
            <a:ext cx="352722" cy="1330500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1" name="Łącznik: łamany 60">
            <a:extLst>
              <a:ext uri="{FF2B5EF4-FFF2-40B4-BE49-F238E27FC236}">
                <a16:creationId xmlns:a16="http://schemas.microsoft.com/office/drawing/2014/main" id="{3BA03D2E-7E9B-9912-500E-CEC78FED2F11}"/>
              </a:ext>
            </a:extLst>
          </p:cNvPr>
          <p:cNvCxnSpPr>
            <a:cxnSpLocks/>
          </p:cNvCxnSpPr>
          <p:nvPr/>
        </p:nvCxnSpPr>
        <p:spPr>
          <a:xfrm rot="16200000" flipH="1">
            <a:off x="4838060" y="4545634"/>
            <a:ext cx="2892177" cy="619282"/>
          </a:xfrm>
          <a:prstGeom prst="bentConnector5">
            <a:avLst>
              <a:gd name="adj1" fmla="val -21986"/>
              <a:gd name="adj2" fmla="val 909648"/>
              <a:gd name="adj3" fmla="val 107904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0" name="Łącznik prosty ze strzałką 89">
            <a:extLst>
              <a:ext uri="{FF2B5EF4-FFF2-40B4-BE49-F238E27FC236}">
                <a16:creationId xmlns:a16="http://schemas.microsoft.com/office/drawing/2014/main" id="{10CFA26B-3799-FB48-D783-AA8221BD8E57}"/>
              </a:ext>
            </a:extLst>
          </p:cNvPr>
          <p:cNvCxnSpPr/>
          <p:nvPr/>
        </p:nvCxnSpPr>
        <p:spPr>
          <a:xfrm flipH="1">
            <a:off x="6337539" y="3857614"/>
            <a:ext cx="154544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4" name="Łącznik: łamany 93">
            <a:extLst>
              <a:ext uri="{FF2B5EF4-FFF2-40B4-BE49-F238E27FC236}">
                <a16:creationId xmlns:a16="http://schemas.microsoft.com/office/drawing/2014/main" id="{8F2D8F02-04EC-2A83-C9B3-1E0FDCEA99BE}"/>
              </a:ext>
            </a:extLst>
          </p:cNvPr>
          <p:cNvCxnSpPr>
            <a:cxnSpLocks/>
          </p:cNvCxnSpPr>
          <p:nvPr/>
        </p:nvCxnSpPr>
        <p:spPr>
          <a:xfrm flipV="1">
            <a:off x="6067810" y="3270989"/>
            <a:ext cx="1835100" cy="121788"/>
          </a:xfrm>
          <a:prstGeom prst="bentConnector3">
            <a:avLst>
              <a:gd name="adj1" fmla="val 691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0" name="Łącznik prosty ze strzałką 109">
            <a:extLst>
              <a:ext uri="{FF2B5EF4-FFF2-40B4-BE49-F238E27FC236}">
                <a16:creationId xmlns:a16="http://schemas.microsoft.com/office/drawing/2014/main" id="{86834A81-733D-6ADF-EE93-6EAA933B9FAF}"/>
              </a:ext>
            </a:extLst>
          </p:cNvPr>
          <p:cNvCxnSpPr/>
          <p:nvPr/>
        </p:nvCxnSpPr>
        <p:spPr>
          <a:xfrm flipH="1">
            <a:off x="6320152" y="3551309"/>
            <a:ext cx="154544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9" name="Prostokąt 118">
            <a:extLst>
              <a:ext uri="{FF2B5EF4-FFF2-40B4-BE49-F238E27FC236}">
                <a16:creationId xmlns:a16="http://schemas.microsoft.com/office/drawing/2014/main" id="{38C43AD6-24B8-DC35-3A52-A4631200B1A4}"/>
              </a:ext>
            </a:extLst>
          </p:cNvPr>
          <p:cNvSpPr/>
          <p:nvPr/>
        </p:nvSpPr>
        <p:spPr>
          <a:xfrm>
            <a:off x="2651332" y="5852701"/>
            <a:ext cx="1306337" cy="442946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Rejestr </a:t>
            </a:r>
            <a:r>
              <a:rPr lang="pl-PL" sz="1000" dirty="0" err="1">
                <a:solidFill>
                  <a:schemeClr val="bg1"/>
                </a:solidFill>
              </a:rPr>
              <a:t>CEPiK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120" name="Prostokąt 119">
            <a:extLst>
              <a:ext uri="{FF2B5EF4-FFF2-40B4-BE49-F238E27FC236}">
                <a16:creationId xmlns:a16="http://schemas.microsoft.com/office/drawing/2014/main" id="{2064E062-0DE1-B7A9-37B4-5AA660B76B1E}"/>
              </a:ext>
            </a:extLst>
          </p:cNvPr>
          <p:cNvSpPr/>
          <p:nvPr/>
        </p:nvSpPr>
        <p:spPr>
          <a:xfrm>
            <a:off x="665243" y="6295647"/>
            <a:ext cx="1494000" cy="442946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Rejestr REGON</a:t>
            </a:r>
          </a:p>
        </p:txBody>
      </p:sp>
      <p:sp>
        <p:nvSpPr>
          <p:cNvPr id="121" name="Prostokąt 120">
            <a:extLst>
              <a:ext uri="{FF2B5EF4-FFF2-40B4-BE49-F238E27FC236}">
                <a16:creationId xmlns:a16="http://schemas.microsoft.com/office/drawing/2014/main" id="{50F59FF5-E5F5-9956-A9DF-A7FAC7B7B539}"/>
              </a:ext>
            </a:extLst>
          </p:cNvPr>
          <p:cNvSpPr/>
          <p:nvPr/>
        </p:nvSpPr>
        <p:spPr>
          <a:xfrm>
            <a:off x="647280" y="5684006"/>
            <a:ext cx="1494000" cy="442945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Rejestr PESEL</a:t>
            </a:r>
          </a:p>
        </p:txBody>
      </p:sp>
      <p:sp>
        <p:nvSpPr>
          <p:cNvPr id="122" name="Prostokąt 121">
            <a:extLst>
              <a:ext uri="{FF2B5EF4-FFF2-40B4-BE49-F238E27FC236}">
                <a16:creationId xmlns:a16="http://schemas.microsoft.com/office/drawing/2014/main" id="{ECB0B943-41EF-AD78-D1B9-1B17F72EC9AF}"/>
              </a:ext>
            </a:extLst>
          </p:cNvPr>
          <p:cNvSpPr/>
          <p:nvPr/>
        </p:nvSpPr>
        <p:spPr>
          <a:xfrm>
            <a:off x="651999" y="5060615"/>
            <a:ext cx="1494000" cy="442944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Rejestr </a:t>
            </a:r>
            <a:r>
              <a:rPr lang="pl-PL" sz="1000" dirty="0" err="1">
                <a:solidFill>
                  <a:schemeClr val="bg1"/>
                </a:solidFill>
              </a:rPr>
              <a:t>CEiDG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128" name="Prostokąt 127">
            <a:extLst>
              <a:ext uri="{FF2B5EF4-FFF2-40B4-BE49-F238E27FC236}">
                <a16:creationId xmlns:a16="http://schemas.microsoft.com/office/drawing/2014/main" id="{BA517DE7-4F45-59D0-3AAF-1D5339C540A7}"/>
              </a:ext>
            </a:extLst>
          </p:cNvPr>
          <p:cNvSpPr/>
          <p:nvPr/>
        </p:nvSpPr>
        <p:spPr>
          <a:xfrm>
            <a:off x="647280" y="4451816"/>
            <a:ext cx="1494000" cy="442944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Rejestr Danych Kontaktowych RDK</a:t>
            </a:r>
          </a:p>
        </p:txBody>
      </p:sp>
      <p:cxnSp>
        <p:nvCxnSpPr>
          <p:cNvPr id="140" name="Łącznik: łamany 139">
            <a:extLst>
              <a:ext uri="{FF2B5EF4-FFF2-40B4-BE49-F238E27FC236}">
                <a16:creationId xmlns:a16="http://schemas.microsoft.com/office/drawing/2014/main" id="{E355B45D-61FD-7A88-47D9-F3AA4CFD51BF}"/>
              </a:ext>
            </a:extLst>
          </p:cNvPr>
          <p:cNvCxnSpPr>
            <a:cxnSpLocks/>
            <a:endCxn id="81" idx="1"/>
          </p:cNvCxnSpPr>
          <p:nvPr/>
        </p:nvCxnSpPr>
        <p:spPr>
          <a:xfrm rot="5400000" flipH="1" flipV="1">
            <a:off x="3606146" y="5389779"/>
            <a:ext cx="611428" cy="314416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5" name="Łącznik: łamany 144">
            <a:extLst>
              <a:ext uri="{FF2B5EF4-FFF2-40B4-BE49-F238E27FC236}">
                <a16:creationId xmlns:a16="http://schemas.microsoft.com/office/drawing/2014/main" id="{FD66D4E6-E139-75CC-186B-5A080C50409C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030527" y="3852202"/>
            <a:ext cx="1651426" cy="2362482"/>
          </a:xfrm>
          <a:prstGeom prst="bentConnector3">
            <a:avLst>
              <a:gd name="adj1" fmla="val 63973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9" name="Prostokąt 158">
            <a:extLst>
              <a:ext uri="{FF2B5EF4-FFF2-40B4-BE49-F238E27FC236}">
                <a16:creationId xmlns:a16="http://schemas.microsoft.com/office/drawing/2014/main" id="{7D04093F-F100-F540-9823-D526F4DDBD92}"/>
              </a:ext>
            </a:extLst>
          </p:cNvPr>
          <p:cNvSpPr/>
          <p:nvPr/>
        </p:nvSpPr>
        <p:spPr>
          <a:xfrm>
            <a:off x="5598875" y="2181223"/>
            <a:ext cx="1494000" cy="471865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System Obsługi Kancelarii</a:t>
            </a:r>
          </a:p>
        </p:txBody>
      </p:sp>
      <p:sp>
        <p:nvSpPr>
          <p:cNvPr id="162" name="Prostokąt 161">
            <a:extLst>
              <a:ext uri="{FF2B5EF4-FFF2-40B4-BE49-F238E27FC236}">
                <a16:creationId xmlns:a16="http://schemas.microsoft.com/office/drawing/2014/main" id="{33CC541B-D74F-DB61-9626-EEE31ECA427B}"/>
              </a:ext>
            </a:extLst>
          </p:cNvPr>
          <p:cNvSpPr/>
          <p:nvPr/>
        </p:nvSpPr>
        <p:spPr>
          <a:xfrm>
            <a:off x="665243" y="2176761"/>
            <a:ext cx="1494000" cy="442944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System Płatności Internetowych (SPI)</a:t>
            </a:r>
          </a:p>
        </p:txBody>
      </p:sp>
      <p:sp>
        <p:nvSpPr>
          <p:cNvPr id="171" name="Prostokąt 170">
            <a:extLst>
              <a:ext uri="{FF2B5EF4-FFF2-40B4-BE49-F238E27FC236}">
                <a16:creationId xmlns:a16="http://schemas.microsoft.com/office/drawing/2014/main" id="{C5FFE748-1FB4-C234-EAC7-053AB61DFBC1}"/>
              </a:ext>
            </a:extLst>
          </p:cNvPr>
          <p:cNvSpPr/>
          <p:nvPr/>
        </p:nvSpPr>
        <p:spPr>
          <a:xfrm>
            <a:off x="647280" y="3676064"/>
            <a:ext cx="1494000" cy="471866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err="1">
                <a:solidFill>
                  <a:schemeClr val="bg1"/>
                </a:solidFill>
              </a:rPr>
              <a:t>Apigateway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183" name="Prostokąt 182">
            <a:extLst>
              <a:ext uri="{FF2B5EF4-FFF2-40B4-BE49-F238E27FC236}">
                <a16:creationId xmlns:a16="http://schemas.microsoft.com/office/drawing/2014/main" id="{C3D439EC-41A5-23F7-E8E3-FF8EC1BB49F7}"/>
              </a:ext>
            </a:extLst>
          </p:cNvPr>
          <p:cNvSpPr/>
          <p:nvPr/>
        </p:nvSpPr>
        <p:spPr>
          <a:xfrm>
            <a:off x="2475147" y="3005562"/>
            <a:ext cx="1494000" cy="442944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System Zarządzania Tożsamością</a:t>
            </a:r>
          </a:p>
        </p:txBody>
      </p:sp>
      <p:sp>
        <p:nvSpPr>
          <p:cNvPr id="184" name="Prostokąt 183">
            <a:extLst>
              <a:ext uri="{FF2B5EF4-FFF2-40B4-BE49-F238E27FC236}">
                <a16:creationId xmlns:a16="http://schemas.microsoft.com/office/drawing/2014/main" id="{9454D932-33B5-DE96-48C6-1AD2465E5308}"/>
              </a:ext>
            </a:extLst>
          </p:cNvPr>
          <p:cNvSpPr/>
          <p:nvPr/>
        </p:nvSpPr>
        <p:spPr>
          <a:xfrm>
            <a:off x="647280" y="2902342"/>
            <a:ext cx="1494000" cy="618521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>
                <a:solidFill>
                  <a:schemeClr val="bg1"/>
                </a:solidFill>
              </a:rPr>
              <a:t>Krajowy Węzeł Identyfikacji </a:t>
            </a:r>
            <a:r>
              <a:rPr lang="pl-PL" sz="1000" dirty="0" err="1">
                <a:solidFill>
                  <a:schemeClr val="bg1"/>
                </a:solidFill>
              </a:rPr>
              <a:t>Eketronicznej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186" name="Łącznik prosty ze strzałką 185">
            <a:extLst>
              <a:ext uri="{FF2B5EF4-FFF2-40B4-BE49-F238E27FC236}">
                <a16:creationId xmlns:a16="http://schemas.microsoft.com/office/drawing/2014/main" id="{A5278E3C-0C84-841D-7F91-3842BB06521D}"/>
              </a:ext>
            </a:extLst>
          </p:cNvPr>
          <p:cNvCxnSpPr>
            <a:cxnSpLocks/>
          </p:cNvCxnSpPr>
          <p:nvPr/>
        </p:nvCxnSpPr>
        <p:spPr>
          <a:xfrm flipH="1">
            <a:off x="2141280" y="3129387"/>
            <a:ext cx="33386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8" name="Łącznik prosty ze strzałką 187">
            <a:extLst>
              <a:ext uri="{FF2B5EF4-FFF2-40B4-BE49-F238E27FC236}">
                <a16:creationId xmlns:a16="http://schemas.microsoft.com/office/drawing/2014/main" id="{34E2E874-590A-AE0C-A229-CCAAAC964623}"/>
              </a:ext>
            </a:extLst>
          </p:cNvPr>
          <p:cNvCxnSpPr>
            <a:cxnSpLocks/>
          </p:cNvCxnSpPr>
          <p:nvPr/>
        </p:nvCxnSpPr>
        <p:spPr>
          <a:xfrm>
            <a:off x="2159243" y="3276176"/>
            <a:ext cx="33386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9" name="Łącznik prosty ze strzałką 188">
            <a:extLst>
              <a:ext uri="{FF2B5EF4-FFF2-40B4-BE49-F238E27FC236}">
                <a16:creationId xmlns:a16="http://schemas.microsoft.com/office/drawing/2014/main" id="{F5FB76C9-0F38-5A66-671B-E2881265FEA3}"/>
              </a:ext>
            </a:extLst>
          </p:cNvPr>
          <p:cNvCxnSpPr>
            <a:cxnSpLocks/>
          </p:cNvCxnSpPr>
          <p:nvPr/>
        </p:nvCxnSpPr>
        <p:spPr>
          <a:xfrm flipH="1">
            <a:off x="2152880" y="2384370"/>
            <a:ext cx="33386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0" name="Łącznik prosty ze strzałką 189">
            <a:extLst>
              <a:ext uri="{FF2B5EF4-FFF2-40B4-BE49-F238E27FC236}">
                <a16:creationId xmlns:a16="http://schemas.microsoft.com/office/drawing/2014/main" id="{CC1F99D6-8C64-F64E-D17A-68BCF1474A9D}"/>
              </a:ext>
            </a:extLst>
          </p:cNvPr>
          <p:cNvCxnSpPr>
            <a:cxnSpLocks/>
          </p:cNvCxnSpPr>
          <p:nvPr/>
        </p:nvCxnSpPr>
        <p:spPr>
          <a:xfrm>
            <a:off x="2152881" y="2495126"/>
            <a:ext cx="33386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2" name="Łącznik prosty ze strzałką 191">
            <a:extLst>
              <a:ext uri="{FF2B5EF4-FFF2-40B4-BE49-F238E27FC236}">
                <a16:creationId xmlns:a16="http://schemas.microsoft.com/office/drawing/2014/main" id="{5013D5A4-95EE-5629-0C32-54D1ABAEC5D5}"/>
              </a:ext>
            </a:extLst>
          </p:cNvPr>
          <p:cNvCxnSpPr/>
          <p:nvPr/>
        </p:nvCxnSpPr>
        <p:spPr>
          <a:xfrm>
            <a:off x="2752725" y="2653088"/>
            <a:ext cx="0" cy="3524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3" name="Łącznik prosty ze strzałką 192">
            <a:extLst>
              <a:ext uri="{FF2B5EF4-FFF2-40B4-BE49-F238E27FC236}">
                <a16:creationId xmlns:a16="http://schemas.microsoft.com/office/drawing/2014/main" id="{D83BCBDB-F4DE-058C-5B9C-86186481548E}"/>
              </a:ext>
            </a:extLst>
          </p:cNvPr>
          <p:cNvCxnSpPr>
            <a:cxnSpLocks/>
          </p:cNvCxnSpPr>
          <p:nvPr/>
        </p:nvCxnSpPr>
        <p:spPr>
          <a:xfrm flipV="1">
            <a:off x="2971800" y="2653088"/>
            <a:ext cx="0" cy="3524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6" name="Łącznik prosty ze strzałką 195">
            <a:extLst>
              <a:ext uri="{FF2B5EF4-FFF2-40B4-BE49-F238E27FC236}">
                <a16:creationId xmlns:a16="http://schemas.microsoft.com/office/drawing/2014/main" id="{5A15C4A7-C44A-82AA-2C1D-7C8F92EB9034}"/>
              </a:ext>
            </a:extLst>
          </p:cNvPr>
          <p:cNvCxnSpPr/>
          <p:nvPr/>
        </p:nvCxnSpPr>
        <p:spPr>
          <a:xfrm>
            <a:off x="5696697" y="2653088"/>
            <a:ext cx="0" cy="7396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7" name="Łącznik prosty ze strzałką 196">
            <a:extLst>
              <a:ext uri="{FF2B5EF4-FFF2-40B4-BE49-F238E27FC236}">
                <a16:creationId xmlns:a16="http://schemas.microsoft.com/office/drawing/2014/main" id="{C64EBD62-0006-4F77-EBE9-008BADC22679}"/>
              </a:ext>
            </a:extLst>
          </p:cNvPr>
          <p:cNvCxnSpPr>
            <a:cxnSpLocks/>
          </p:cNvCxnSpPr>
          <p:nvPr/>
        </p:nvCxnSpPr>
        <p:spPr>
          <a:xfrm flipV="1">
            <a:off x="5845205" y="2647070"/>
            <a:ext cx="0" cy="7396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8" name="Łącznik prosty ze strzałką 197">
            <a:extLst>
              <a:ext uri="{FF2B5EF4-FFF2-40B4-BE49-F238E27FC236}">
                <a16:creationId xmlns:a16="http://schemas.microsoft.com/office/drawing/2014/main" id="{E784A403-667A-E072-789F-9B5F5D67C325}"/>
              </a:ext>
            </a:extLst>
          </p:cNvPr>
          <p:cNvCxnSpPr>
            <a:cxnSpLocks/>
          </p:cNvCxnSpPr>
          <p:nvPr/>
        </p:nvCxnSpPr>
        <p:spPr>
          <a:xfrm flipV="1">
            <a:off x="5416580" y="2669497"/>
            <a:ext cx="0" cy="7396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9" name="Łącznik prosty ze strzałką 198">
            <a:extLst>
              <a:ext uri="{FF2B5EF4-FFF2-40B4-BE49-F238E27FC236}">
                <a16:creationId xmlns:a16="http://schemas.microsoft.com/office/drawing/2014/main" id="{BA6E9B0E-2C91-E781-82A6-4EF86130B140}"/>
              </a:ext>
            </a:extLst>
          </p:cNvPr>
          <p:cNvCxnSpPr/>
          <p:nvPr/>
        </p:nvCxnSpPr>
        <p:spPr>
          <a:xfrm>
            <a:off x="5258547" y="2669627"/>
            <a:ext cx="0" cy="7396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2" name="Łącznik prosty 221">
            <a:extLst>
              <a:ext uri="{FF2B5EF4-FFF2-40B4-BE49-F238E27FC236}">
                <a16:creationId xmlns:a16="http://schemas.microsoft.com/office/drawing/2014/main" id="{F59BC1F1-500F-32A0-2C21-BDD0D5F435EC}"/>
              </a:ext>
            </a:extLst>
          </p:cNvPr>
          <p:cNvCxnSpPr>
            <a:cxnSpLocks/>
          </p:cNvCxnSpPr>
          <p:nvPr/>
        </p:nvCxnSpPr>
        <p:spPr>
          <a:xfrm>
            <a:off x="2159243" y="6666271"/>
            <a:ext cx="25453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3" name="Łącznik prosty 222">
            <a:extLst>
              <a:ext uri="{FF2B5EF4-FFF2-40B4-BE49-F238E27FC236}">
                <a16:creationId xmlns:a16="http://schemas.microsoft.com/office/drawing/2014/main" id="{958D428F-5E89-A9AD-A2D8-A0A92DAA2572}"/>
              </a:ext>
            </a:extLst>
          </p:cNvPr>
          <p:cNvCxnSpPr>
            <a:cxnSpLocks/>
          </p:cNvCxnSpPr>
          <p:nvPr/>
        </p:nvCxnSpPr>
        <p:spPr>
          <a:xfrm>
            <a:off x="2390447" y="5714472"/>
            <a:ext cx="7877" cy="95179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7" name="Łącznik prosty 226">
            <a:extLst>
              <a:ext uri="{FF2B5EF4-FFF2-40B4-BE49-F238E27FC236}">
                <a16:creationId xmlns:a16="http://schemas.microsoft.com/office/drawing/2014/main" id="{05F04037-4449-F4D2-5E6C-A9B062992E4C}"/>
              </a:ext>
            </a:extLst>
          </p:cNvPr>
          <p:cNvCxnSpPr>
            <a:cxnSpLocks/>
          </p:cNvCxnSpPr>
          <p:nvPr/>
        </p:nvCxnSpPr>
        <p:spPr>
          <a:xfrm flipV="1">
            <a:off x="2372484" y="5695020"/>
            <a:ext cx="1082722" cy="1116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9" name="Łącznik prosty 228">
            <a:extLst>
              <a:ext uri="{FF2B5EF4-FFF2-40B4-BE49-F238E27FC236}">
                <a16:creationId xmlns:a16="http://schemas.microsoft.com/office/drawing/2014/main" id="{7313B378-F4B2-59EA-8719-1C523051A8B0}"/>
              </a:ext>
            </a:extLst>
          </p:cNvPr>
          <p:cNvCxnSpPr>
            <a:cxnSpLocks/>
          </p:cNvCxnSpPr>
          <p:nvPr/>
        </p:nvCxnSpPr>
        <p:spPr>
          <a:xfrm>
            <a:off x="3437207" y="4589815"/>
            <a:ext cx="6588" cy="112145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3" name="Łącznik prosty 232">
            <a:extLst>
              <a:ext uri="{FF2B5EF4-FFF2-40B4-BE49-F238E27FC236}">
                <a16:creationId xmlns:a16="http://schemas.microsoft.com/office/drawing/2014/main" id="{834EE6BD-EF85-FD24-8B19-0A82E27211A6}"/>
              </a:ext>
            </a:extLst>
          </p:cNvPr>
          <p:cNvCxnSpPr>
            <a:cxnSpLocks/>
          </p:cNvCxnSpPr>
          <p:nvPr/>
        </p:nvCxnSpPr>
        <p:spPr>
          <a:xfrm>
            <a:off x="3443795" y="4600955"/>
            <a:ext cx="2278397" cy="245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1" name="Łącznik prosty 240">
            <a:extLst>
              <a:ext uri="{FF2B5EF4-FFF2-40B4-BE49-F238E27FC236}">
                <a16:creationId xmlns:a16="http://schemas.microsoft.com/office/drawing/2014/main" id="{D8EBEE0D-10E6-AC1F-4F44-898606FBF78C}"/>
              </a:ext>
            </a:extLst>
          </p:cNvPr>
          <p:cNvCxnSpPr>
            <a:cxnSpLocks/>
          </p:cNvCxnSpPr>
          <p:nvPr/>
        </p:nvCxnSpPr>
        <p:spPr>
          <a:xfrm flipV="1">
            <a:off x="1652965" y="5569152"/>
            <a:ext cx="1318835" cy="874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2" name="Łącznik prosty 241">
            <a:extLst>
              <a:ext uri="{FF2B5EF4-FFF2-40B4-BE49-F238E27FC236}">
                <a16:creationId xmlns:a16="http://schemas.microsoft.com/office/drawing/2014/main" id="{4207F664-CEB7-3E0D-D6DC-9C2CA48200DC}"/>
              </a:ext>
            </a:extLst>
          </p:cNvPr>
          <p:cNvCxnSpPr>
            <a:cxnSpLocks/>
          </p:cNvCxnSpPr>
          <p:nvPr/>
        </p:nvCxnSpPr>
        <p:spPr>
          <a:xfrm>
            <a:off x="2971800" y="4451816"/>
            <a:ext cx="0" cy="112608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5" name="Łącznik prosty 244">
            <a:extLst>
              <a:ext uri="{FF2B5EF4-FFF2-40B4-BE49-F238E27FC236}">
                <a16:creationId xmlns:a16="http://schemas.microsoft.com/office/drawing/2014/main" id="{BAA8AEFD-3A5C-3DEF-D054-46416E873556}"/>
              </a:ext>
            </a:extLst>
          </p:cNvPr>
          <p:cNvCxnSpPr>
            <a:cxnSpLocks/>
          </p:cNvCxnSpPr>
          <p:nvPr/>
        </p:nvCxnSpPr>
        <p:spPr>
          <a:xfrm>
            <a:off x="2965909" y="4451816"/>
            <a:ext cx="2607243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1" name="Łącznik prosty ze strzałką 250">
            <a:extLst>
              <a:ext uri="{FF2B5EF4-FFF2-40B4-BE49-F238E27FC236}">
                <a16:creationId xmlns:a16="http://schemas.microsoft.com/office/drawing/2014/main" id="{1685631A-6077-9FAA-06B9-A62909D7023D}"/>
              </a:ext>
            </a:extLst>
          </p:cNvPr>
          <p:cNvCxnSpPr>
            <a:cxnSpLocks/>
          </p:cNvCxnSpPr>
          <p:nvPr/>
        </p:nvCxnSpPr>
        <p:spPr>
          <a:xfrm flipV="1">
            <a:off x="5722192" y="4201275"/>
            <a:ext cx="0" cy="3996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9" name="Łącznik: łamany 258">
            <a:extLst>
              <a:ext uri="{FF2B5EF4-FFF2-40B4-BE49-F238E27FC236}">
                <a16:creationId xmlns:a16="http://schemas.microsoft.com/office/drawing/2014/main" id="{8566EB73-8BF6-38D2-3939-A6841751C79B}"/>
              </a:ext>
            </a:extLst>
          </p:cNvPr>
          <p:cNvCxnSpPr>
            <a:cxnSpLocks/>
          </p:cNvCxnSpPr>
          <p:nvPr/>
        </p:nvCxnSpPr>
        <p:spPr>
          <a:xfrm rot="10800000" flipV="1">
            <a:off x="5598876" y="6309401"/>
            <a:ext cx="825732" cy="190800"/>
          </a:xfrm>
          <a:prstGeom prst="bentConnector3">
            <a:avLst>
              <a:gd name="adj1" fmla="val -11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3" name="Łącznik prosty 282">
            <a:extLst>
              <a:ext uri="{FF2B5EF4-FFF2-40B4-BE49-F238E27FC236}">
                <a16:creationId xmlns:a16="http://schemas.microsoft.com/office/drawing/2014/main" id="{002FC56E-F4CB-71DB-2BA7-37DB4284A479}"/>
              </a:ext>
            </a:extLst>
          </p:cNvPr>
          <p:cNvCxnSpPr/>
          <p:nvPr/>
        </p:nvCxnSpPr>
        <p:spPr>
          <a:xfrm>
            <a:off x="1652965" y="5577899"/>
            <a:ext cx="0" cy="10610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5" name="Łącznik prosty ze strzałką 284">
            <a:extLst>
              <a:ext uri="{FF2B5EF4-FFF2-40B4-BE49-F238E27FC236}">
                <a16:creationId xmlns:a16="http://schemas.microsoft.com/office/drawing/2014/main" id="{945A87D3-F251-7CE7-2F37-AB081C66BF4A}"/>
              </a:ext>
            </a:extLst>
          </p:cNvPr>
          <p:cNvCxnSpPr>
            <a:cxnSpLocks/>
          </p:cNvCxnSpPr>
          <p:nvPr/>
        </p:nvCxnSpPr>
        <p:spPr>
          <a:xfrm flipV="1">
            <a:off x="5561766" y="4207730"/>
            <a:ext cx="0" cy="2440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6" name="Łącznik prosty 285">
            <a:extLst>
              <a:ext uri="{FF2B5EF4-FFF2-40B4-BE49-F238E27FC236}">
                <a16:creationId xmlns:a16="http://schemas.microsoft.com/office/drawing/2014/main" id="{5A10FAD1-0998-5A3C-74AE-40FC32F98C38}"/>
              </a:ext>
            </a:extLst>
          </p:cNvPr>
          <p:cNvCxnSpPr/>
          <p:nvPr/>
        </p:nvCxnSpPr>
        <p:spPr>
          <a:xfrm>
            <a:off x="1652965" y="4946323"/>
            <a:ext cx="0" cy="10610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7" name="Łącznik prosty 286">
            <a:extLst>
              <a:ext uri="{FF2B5EF4-FFF2-40B4-BE49-F238E27FC236}">
                <a16:creationId xmlns:a16="http://schemas.microsoft.com/office/drawing/2014/main" id="{050B068E-886E-B635-8DC5-6D971A32804F}"/>
              </a:ext>
            </a:extLst>
          </p:cNvPr>
          <p:cNvCxnSpPr>
            <a:cxnSpLocks/>
          </p:cNvCxnSpPr>
          <p:nvPr/>
        </p:nvCxnSpPr>
        <p:spPr>
          <a:xfrm>
            <a:off x="1652965" y="4946323"/>
            <a:ext cx="964043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9" name="Łącznik prosty 288">
            <a:extLst>
              <a:ext uri="{FF2B5EF4-FFF2-40B4-BE49-F238E27FC236}">
                <a16:creationId xmlns:a16="http://schemas.microsoft.com/office/drawing/2014/main" id="{20655EF1-AB75-25B5-A549-DDC0B996AA8C}"/>
              </a:ext>
            </a:extLst>
          </p:cNvPr>
          <p:cNvCxnSpPr>
            <a:cxnSpLocks/>
          </p:cNvCxnSpPr>
          <p:nvPr/>
        </p:nvCxnSpPr>
        <p:spPr>
          <a:xfrm>
            <a:off x="2617008" y="4329773"/>
            <a:ext cx="0" cy="62495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0" name="Łącznik prosty 299">
            <a:extLst>
              <a:ext uri="{FF2B5EF4-FFF2-40B4-BE49-F238E27FC236}">
                <a16:creationId xmlns:a16="http://schemas.microsoft.com/office/drawing/2014/main" id="{4222FAB6-D40B-5266-2EB8-9BA7763CF9FE}"/>
              </a:ext>
            </a:extLst>
          </p:cNvPr>
          <p:cNvCxnSpPr>
            <a:cxnSpLocks/>
          </p:cNvCxnSpPr>
          <p:nvPr/>
        </p:nvCxnSpPr>
        <p:spPr>
          <a:xfrm>
            <a:off x="2608238" y="4329773"/>
            <a:ext cx="2607243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2" name="Łącznik prosty ze strzałką 301">
            <a:extLst>
              <a:ext uri="{FF2B5EF4-FFF2-40B4-BE49-F238E27FC236}">
                <a16:creationId xmlns:a16="http://schemas.microsoft.com/office/drawing/2014/main" id="{11E37AC0-651D-33F1-CA17-ABCDF1FD93CE}"/>
              </a:ext>
            </a:extLst>
          </p:cNvPr>
          <p:cNvCxnSpPr/>
          <p:nvPr/>
        </p:nvCxnSpPr>
        <p:spPr>
          <a:xfrm flipV="1">
            <a:off x="5206181" y="4201275"/>
            <a:ext cx="0" cy="1284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3" name="Łącznik prosty 302">
            <a:extLst>
              <a:ext uri="{FF2B5EF4-FFF2-40B4-BE49-F238E27FC236}">
                <a16:creationId xmlns:a16="http://schemas.microsoft.com/office/drawing/2014/main" id="{341DC6C9-9E15-7882-2AD9-B21A5E67C503}"/>
              </a:ext>
            </a:extLst>
          </p:cNvPr>
          <p:cNvCxnSpPr>
            <a:cxnSpLocks/>
          </p:cNvCxnSpPr>
          <p:nvPr/>
        </p:nvCxnSpPr>
        <p:spPr>
          <a:xfrm flipH="1">
            <a:off x="1651653" y="4201275"/>
            <a:ext cx="1312" cy="23460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0" name="Łącznik prosty ze strzałką 309">
            <a:extLst>
              <a:ext uri="{FF2B5EF4-FFF2-40B4-BE49-F238E27FC236}">
                <a16:creationId xmlns:a16="http://schemas.microsoft.com/office/drawing/2014/main" id="{D8BFA62F-FBC2-6813-5221-D2A598AAFC25}"/>
              </a:ext>
            </a:extLst>
          </p:cNvPr>
          <p:cNvCxnSpPr/>
          <p:nvPr/>
        </p:nvCxnSpPr>
        <p:spPr>
          <a:xfrm>
            <a:off x="1651653" y="4201275"/>
            <a:ext cx="317449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2" name="Łącznik prosty ze strzałką 311">
            <a:extLst>
              <a:ext uri="{FF2B5EF4-FFF2-40B4-BE49-F238E27FC236}">
                <a16:creationId xmlns:a16="http://schemas.microsoft.com/office/drawing/2014/main" id="{E7A7796E-3F96-6640-60F0-5F837DF1691C}"/>
              </a:ext>
            </a:extLst>
          </p:cNvPr>
          <p:cNvCxnSpPr>
            <a:cxnSpLocks/>
          </p:cNvCxnSpPr>
          <p:nvPr/>
        </p:nvCxnSpPr>
        <p:spPr>
          <a:xfrm>
            <a:off x="2152880" y="4019182"/>
            <a:ext cx="27033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4" name="Łącznik prosty ze strzałką 313">
            <a:extLst>
              <a:ext uri="{FF2B5EF4-FFF2-40B4-BE49-F238E27FC236}">
                <a16:creationId xmlns:a16="http://schemas.microsoft.com/office/drawing/2014/main" id="{9371A499-D83D-B6EE-2784-D0B097EFE24D}"/>
              </a:ext>
            </a:extLst>
          </p:cNvPr>
          <p:cNvCxnSpPr>
            <a:cxnSpLocks/>
          </p:cNvCxnSpPr>
          <p:nvPr/>
        </p:nvCxnSpPr>
        <p:spPr>
          <a:xfrm flipH="1">
            <a:off x="2134986" y="3891052"/>
            <a:ext cx="270336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6" name="Łącznik: łamany 315">
            <a:extLst>
              <a:ext uri="{FF2B5EF4-FFF2-40B4-BE49-F238E27FC236}">
                <a16:creationId xmlns:a16="http://schemas.microsoft.com/office/drawing/2014/main" id="{6FEC1FC4-0A15-25A9-3A2E-FF9B681BAEE1}"/>
              </a:ext>
            </a:extLst>
          </p:cNvPr>
          <p:cNvCxnSpPr>
            <a:cxnSpLocks/>
            <a:stCxn id="183" idx="2"/>
          </p:cNvCxnSpPr>
          <p:nvPr/>
        </p:nvCxnSpPr>
        <p:spPr>
          <a:xfrm rot="16200000" flipH="1">
            <a:off x="3908358" y="2762295"/>
            <a:ext cx="231582" cy="1604004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4" name="Łącznik prosty 323">
            <a:extLst>
              <a:ext uri="{FF2B5EF4-FFF2-40B4-BE49-F238E27FC236}">
                <a16:creationId xmlns:a16="http://schemas.microsoft.com/office/drawing/2014/main" id="{CDD8BF5D-16F8-1434-BA6A-4AA0BB43A9C1}"/>
              </a:ext>
            </a:extLst>
          </p:cNvPr>
          <p:cNvCxnSpPr>
            <a:cxnSpLocks/>
          </p:cNvCxnSpPr>
          <p:nvPr/>
        </p:nvCxnSpPr>
        <p:spPr>
          <a:xfrm>
            <a:off x="3315960" y="2669497"/>
            <a:ext cx="0" cy="25090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6" name="Łącznik prosty 325">
            <a:extLst>
              <a:ext uri="{FF2B5EF4-FFF2-40B4-BE49-F238E27FC236}">
                <a16:creationId xmlns:a16="http://schemas.microsoft.com/office/drawing/2014/main" id="{9DC46C6D-BE6D-659F-7A72-7203269D1A4D}"/>
              </a:ext>
            </a:extLst>
          </p:cNvPr>
          <p:cNvCxnSpPr>
            <a:cxnSpLocks/>
          </p:cNvCxnSpPr>
          <p:nvPr/>
        </p:nvCxnSpPr>
        <p:spPr>
          <a:xfrm>
            <a:off x="3309634" y="2910917"/>
            <a:ext cx="1577801" cy="1241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1" name="Łącznik prosty 330">
            <a:extLst>
              <a:ext uri="{FF2B5EF4-FFF2-40B4-BE49-F238E27FC236}">
                <a16:creationId xmlns:a16="http://schemas.microsoft.com/office/drawing/2014/main" id="{C07A23FF-8579-A12C-04F0-95614EDFE2C7}"/>
              </a:ext>
            </a:extLst>
          </p:cNvPr>
          <p:cNvCxnSpPr>
            <a:cxnSpLocks/>
          </p:cNvCxnSpPr>
          <p:nvPr/>
        </p:nvCxnSpPr>
        <p:spPr>
          <a:xfrm>
            <a:off x="3525103" y="2805245"/>
            <a:ext cx="1577801" cy="1241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4" name="Łącznik prosty ze strzałką 333">
            <a:extLst>
              <a:ext uri="{FF2B5EF4-FFF2-40B4-BE49-F238E27FC236}">
                <a16:creationId xmlns:a16="http://schemas.microsoft.com/office/drawing/2014/main" id="{AB371C36-3FCE-4BDF-6371-81B9BF969757}"/>
              </a:ext>
            </a:extLst>
          </p:cNvPr>
          <p:cNvCxnSpPr/>
          <p:nvPr/>
        </p:nvCxnSpPr>
        <p:spPr>
          <a:xfrm>
            <a:off x="4887435" y="2920405"/>
            <a:ext cx="0" cy="4663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5" name="Łącznik prosty 334">
            <a:extLst>
              <a:ext uri="{FF2B5EF4-FFF2-40B4-BE49-F238E27FC236}">
                <a16:creationId xmlns:a16="http://schemas.microsoft.com/office/drawing/2014/main" id="{2E1BA2FD-32CC-8C50-42CB-9444D2ED71FE}"/>
              </a:ext>
            </a:extLst>
          </p:cNvPr>
          <p:cNvCxnSpPr>
            <a:cxnSpLocks/>
          </p:cNvCxnSpPr>
          <p:nvPr/>
        </p:nvCxnSpPr>
        <p:spPr>
          <a:xfrm>
            <a:off x="5096577" y="2811709"/>
            <a:ext cx="0" cy="59747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7" name="Łącznik prosty ze strzałką 336">
            <a:extLst>
              <a:ext uri="{FF2B5EF4-FFF2-40B4-BE49-F238E27FC236}">
                <a16:creationId xmlns:a16="http://schemas.microsoft.com/office/drawing/2014/main" id="{163F84C2-3D8E-B1E0-018F-9A30E9383D05}"/>
              </a:ext>
            </a:extLst>
          </p:cNvPr>
          <p:cNvCxnSpPr>
            <a:cxnSpLocks/>
          </p:cNvCxnSpPr>
          <p:nvPr/>
        </p:nvCxnSpPr>
        <p:spPr>
          <a:xfrm flipV="1">
            <a:off x="3537393" y="2635472"/>
            <a:ext cx="0" cy="1697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56669" y="1192553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395396"/>
              </p:ext>
            </p:extLst>
          </p:nvPr>
        </p:nvGraphicFramePr>
        <p:xfrm>
          <a:off x="327144" y="1772523"/>
          <a:ext cx="11368726" cy="45811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65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77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102">
                <a:tc>
                  <a:txBody>
                    <a:bodyPr/>
                    <a:lstStyle/>
                    <a:p>
                      <a:pPr lvl="0"/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usług publicznych udostępnionych online o stopniu dojrzałości co najmniej 4 – transakcji</a:t>
                      </a:r>
                      <a:endParaRPr lang="pl-PL" sz="18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udostępnionych usług wewnątrzadministracyjnych (A2A)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9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uruchomionych systemów teleinformatycznych w podmiotach wykonujących zadania publiczne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 będących pracownikami IT, objętych wsparciem szkoleniowym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Szt.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276377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niebędących pracownikami IT, objętych wsparciem szkoleniowym - kobiety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46102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 będących pracownikami IT, objętych wsparciem szkoleniowym - mężczyźni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3289603"/>
                  </a:ext>
                </a:extLst>
              </a:tr>
              <a:tr h="387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załatwionych spraw poprzez udostępnioną on-line usługę publiczną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Szt./rok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4 710 000,00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2 719 034,00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22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18961" y="127959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67118" y="1918960"/>
            <a:ext cx="11129356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produkt projektu </a:t>
            </a:r>
            <a:r>
              <a:rPr lang="pl-PL" dirty="0" err="1">
                <a:solidFill>
                  <a:srgbClr val="002060"/>
                </a:solidFill>
              </a:rPr>
              <a:t>SMUbOb</a:t>
            </a:r>
            <a:r>
              <a:rPr lang="pl-PL" dirty="0">
                <a:solidFill>
                  <a:srgbClr val="002060"/>
                </a:solidFill>
              </a:rPr>
              <a:t> będzie finansowany ze środków własnych Ubezpieczeniowego Funduszu Gwarancyjnego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008073"/>
              </p:ext>
            </p:extLst>
          </p:nvPr>
        </p:nvGraphicFramePr>
        <p:xfrm>
          <a:off x="667118" y="3324473"/>
          <a:ext cx="10729194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7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39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002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Niedostateczne zainteresowanie odbiorców ostatecznych projektu korzystaniem z funkcjonalności systemu 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pl-PL" sz="1200" b="0" i="1" u="none" strike="noStrike" kern="1200" baseline="0" noProof="0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zmniejszenie zagrożenia</a:t>
                      </a:r>
                      <a:r>
                        <a:rPr lang="pl-PL" sz="1200" b="0" i="0" u="none" strike="noStrike" kern="1200" baseline="0" noProof="0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 - UFG będzie monitorowało poziom wykorzystania produktów Projektu. Na podstawie zebranych informacji planowane będą działania zaradcze, np.: dostosowujące produkty do zmieniających się wymagań odbiorców.</a:t>
                      </a:r>
                      <a:endParaRPr lang="pl-PL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Problemy z wydajnością systemu na etapie jego eksploatacji 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 b="0" i="1" u="none" strike="noStrike" kern="1200" noProof="0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unikanie zagrożenia - c</a:t>
                      </a:r>
                      <a:r>
                        <a:rPr lang="pl-PL" sz="1200" b="0" i="0" u="none" strike="noStrike" kern="1200" noProof="0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ykliczne monitorowanie wydajności Systemu na etapie jego eksploatacji oraz cykliczne podejmowanie działań optymalizacyjnych w kontekście wydajności Systemu.</a:t>
                      </a:r>
                      <a:endParaRPr lang="pl-PL" b="0" i="0" u="none" strike="noStrike" noProof="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0" dirty="0">
                          <a:solidFill>
                            <a:srgbClr val="0070C0"/>
                          </a:solidFill>
                        </a:rPr>
                        <a:t>Niewystarczające zasoby ludzkie na etapie eksploatacji Projektu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 b="0" i="1" u="none" strike="noStrike" kern="1200" noProof="0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unikanie zagrożenia - </a:t>
                      </a:r>
                      <a:r>
                        <a:rPr lang="pl-PL" sz="1200" b="0" i="0" u="none" strike="noStrike" kern="1200" noProof="0" dirty="0">
                          <a:solidFill>
                            <a:srgbClr val="0070C0"/>
                          </a:solidFill>
                          <a:effectLst/>
                          <a:latin typeface="Calibri"/>
                        </a:rPr>
                        <a:t>przemyślana polityka kadrowa w zakresie obsadzania kluczowych stanowisk odpowiedzialnych za utrzymanie Systemu oraz szkolenia dla zespołu w celu zapewnienia zastępowalności.</a:t>
                      </a:r>
                      <a:endParaRPr lang="pl-PL" b="0" i="0" u="none" strike="noStrike" noProof="0" dirty="0">
                        <a:latin typeface="Calibri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sisl xmlns:xsd="http://www.w3.org/2001/XMLSchema" xmlns:xsi="http://www.w3.org/2001/XMLSchema-instance" xmlns="http://www.boldonjames.com/2008/01/sie/internal/label" sislVersion="0" policy="bb20e14d-be6a-46e8-ba22-12335b2c5146" origin="userSelected">
  <element uid="425c2d13-d437-4f49-aeef-11baec0cd680" value=""/>
</sisl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10" ma:contentTypeDescription="Utwórz nowy dokument." ma:contentTypeScope="" ma:versionID="5f62a8bc21563c9dc9c82aa8dc062a1d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12c0ae6479fc7b07ce150ff5b749cc8f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FFF7E7-63F2-4E45-BBC6-176F8FB61E7B}">
  <ds:schemaRefs>
    <ds:schemaRef ds:uri="http://www.w3.org/2001/XMLSchema"/>
    <ds:schemaRef ds:uri="http://www.boldonjames.com/2008/01/sie/internal/label"/>
  </ds:schemaRefs>
</ds:datastoreItem>
</file>

<file path=customXml/itemProps3.xml><?xml version="1.0" encoding="utf-8"?>
<ds:datastoreItem xmlns:ds="http://schemas.openxmlformats.org/officeDocument/2006/customXml" ds:itemID="{1AA6DB56-DEE2-421D-B073-59D68547E3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6E28105-763F-4193-B043-C170AA0A0327}">
  <ds:schemaRefs>
    <ds:schemaRef ds:uri="http://www.w3.org/XML/1998/namespace"/>
    <ds:schemaRef ds:uri="http://schemas.openxmlformats.org/package/2006/metadata/core-properties"/>
    <ds:schemaRef ds:uri="eabe60bc-a2e2-4f19-b3f2-2fa9ddf60f9d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d887a9ff-e47c-45bc-9165-c7143d2acf4f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6587</TotalTime>
  <Words>690</Words>
  <Application>Microsoft Office PowerPoint</Application>
  <PresentationFormat>Panoramiczny</PresentationFormat>
  <Paragraphs>166</Paragraphs>
  <Slides>9</Slides>
  <Notes>9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Marczak Joanna</cp:lastModifiedBy>
  <cp:revision>50</cp:revision>
  <dcterms:created xsi:type="dcterms:W3CDTF">2017-01-27T12:50:17Z</dcterms:created>
  <dcterms:modified xsi:type="dcterms:W3CDTF">2024-06-09T14:33:32Z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  <property fmtid="{D5CDD505-2E9C-101B-9397-08002B2CF9AE}" pid="3" name="docIndexRef">
    <vt:lpwstr>cc5efe6b-b463-4f23-8c78-1d3dd0b8d034</vt:lpwstr>
  </property>
  <property fmtid="{D5CDD505-2E9C-101B-9397-08002B2CF9AE}" pid="4" name="bjSaver">
    <vt:lpwstr>2kLWLNQZ1wMUSxFOdwz8oLVCTB4f4Ier</vt:lpwstr>
  </property>
  <property fmtid="{D5CDD505-2E9C-101B-9397-08002B2CF9AE}" pid="5" name="bjDocumentLabelXML">
    <vt:lpwstr>&lt;?xml version="1.0" encoding="us-ascii"?&gt;&lt;sisl xmlns:xsd="http://www.w3.org/2001/XMLSchema" xmlns:xsi="http://www.w3.org/2001/XMLSchema-instance" sislVersion="0" policy="bb20e14d-be6a-46e8-ba22-12335b2c5146" origin="userSelected" xmlns="http://www.boldonj</vt:lpwstr>
  </property>
  <property fmtid="{D5CDD505-2E9C-101B-9397-08002B2CF9AE}" pid="6" name="bjDocumentLabelXML-0">
    <vt:lpwstr>ames.com/2008/01/sie/internal/label"&gt;&lt;element uid="425c2d13-d437-4f49-aeef-11baec0cd680" value="" /&gt;&lt;/sisl&gt;</vt:lpwstr>
  </property>
  <property fmtid="{D5CDD505-2E9C-101B-9397-08002B2CF9AE}" pid="7" name="bjDocumentSecurityLabel">
    <vt:lpwstr>[ Klasyfikacja: Ogólne ]</vt:lpwstr>
  </property>
</Properties>
</file>