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61" r:id="rId4"/>
    <p:sldId id="274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5B9AB8-CA3A-5E38-A004-EE9AFED31FAE}" name="Wójcik-Tarnowska Joanna" initials="WTJ" userId="S::joanna.wojcik-tarnowska@mrit.gov.pl::2abb8a65-5fbd-44e7-8b76-3e83b8dc29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iej Majtczak" initials="MM" lastIdx="1" clrIdx="0">
    <p:extLst>
      <p:ext uri="{19B8F6BF-5375-455C-9EA6-DF929625EA0E}">
        <p15:presenceInfo xmlns:p15="http://schemas.microsoft.com/office/powerpoint/2012/main" userId="8697d10888525e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8FC6"/>
    <a:srgbClr val="AFDABB"/>
    <a:srgbClr val="F05F57"/>
    <a:srgbClr val="186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68"/>
    <p:restoredTop sz="96405"/>
  </p:normalViewPr>
  <p:slideViewPr>
    <p:cSldViewPr snapToGrid="0">
      <p:cViewPr varScale="1">
        <p:scale>
          <a:sx n="44" d="100"/>
          <a:sy n="44" d="100"/>
        </p:scale>
        <p:origin x="9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46FB8-EA1E-9D47-A664-7BFC908237DA}" type="datetimeFigureOut">
              <a:rPr lang="pl-PL" smtClean="0"/>
              <a:t>2023-02-03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192B-6C28-954B-B79B-FF7B3726BD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1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87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17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13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4DC6CE-798E-4BC1-29A7-183887478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8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BF53F33-60ED-6FEA-EC46-BCBD9FB0C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446"/>
            <a:ext cx="24382412" cy="137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4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14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55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55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20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32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30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75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13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1FC5-AF8B-2747-A608-EA1D9500AB2D}" type="datetimeFigureOut">
              <a:rPr lang="pl-PL" smtClean="0"/>
              <a:t>2023-02-03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72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3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3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3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3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3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3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2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1841751-09C0-A169-AFBE-C56A4B7A82DB}"/>
              </a:ext>
            </a:extLst>
          </p:cNvPr>
          <p:cNvSpPr txBox="1"/>
          <p:nvPr/>
        </p:nvSpPr>
        <p:spPr>
          <a:xfrm>
            <a:off x="4409752" y="2280764"/>
            <a:ext cx="18372190" cy="1684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pl-PL" sz="9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Pierwsze Mieszkanie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9ED78A-9C23-2E5F-8CD2-1FCEDE40E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78" y="11894944"/>
            <a:ext cx="9502893" cy="136929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1D96548-7C68-BAE1-E5C5-E592D0E96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34" y="2940204"/>
            <a:ext cx="279400" cy="7239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1C11122-DA22-B831-6C4B-2FDC89630588}"/>
              </a:ext>
            </a:extLst>
          </p:cNvPr>
          <p:cNvSpPr txBox="1"/>
          <p:nvPr/>
        </p:nvSpPr>
        <p:spPr>
          <a:xfrm>
            <a:off x="5387281" y="4867035"/>
            <a:ext cx="1366683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40"/>
              </a:lnSpc>
              <a:spcAft>
                <a:spcPts val="1800"/>
              </a:spcAft>
            </a:pPr>
            <a:r>
              <a:rPr lang="pl-PL" sz="60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dotrzymujemy obietnic</a:t>
            </a:r>
          </a:p>
          <a:p>
            <a:pPr>
              <a:lnSpc>
                <a:spcPts val="7240"/>
              </a:lnSpc>
              <a:spcAft>
                <a:spcPts val="1800"/>
              </a:spcAft>
            </a:pPr>
            <a:r>
              <a:rPr lang="pl-PL" sz="60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 ustawy skierowany do konsultacji i opiniowania</a:t>
            </a:r>
            <a:endParaRPr lang="pl-PL" sz="6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D2135BC-177D-7AB8-D19F-FB1253C60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580" y="5086615"/>
            <a:ext cx="586666" cy="576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7655A86-AAF6-5D40-B55C-6B3199E0203A}"/>
              </a:ext>
            </a:extLst>
          </p:cNvPr>
          <p:cNvSpPr txBox="1"/>
          <p:nvPr/>
        </p:nvSpPr>
        <p:spPr>
          <a:xfrm>
            <a:off x="4316715" y="8969296"/>
            <a:ext cx="13666839" cy="208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120"/>
              </a:lnSpc>
            </a:pPr>
            <a:r>
              <a:rPr lang="pl-PL" sz="5000" dirty="0">
                <a:solidFill>
                  <a:srgbClr val="AFDABB"/>
                </a:solidFill>
                <a:effectLst/>
                <a:latin typeface="Lato" panose="020F0502020204030203" pitchFamily="34" charset="0"/>
              </a:rPr>
              <a:t>•</a:t>
            </a:r>
            <a:r>
              <a:rPr lang="pl-PL" sz="5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#BezpiecznyKredyt2%</a:t>
            </a:r>
          </a:p>
          <a:p>
            <a:pPr>
              <a:lnSpc>
                <a:spcPts val="8120"/>
              </a:lnSpc>
            </a:pPr>
            <a:r>
              <a:rPr lang="pl-PL" sz="5000" dirty="0">
                <a:solidFill>
                  <a:srgbClr val="AFDABB"/>
                </a:solidFill>
                <a:effectLst/>
                <a:latin typeface="Lato" panose="020F0502020204030203" pitchFamily="34" charset="0"/>
              </a:rPr>
              <a:t>•</a:t>
            </a:r>
            <a:r>
              <a:rPr lang="pl-PL" sz="5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#</a:t>
            </a:r>
            <a:r>
              <a:rPr lang="pl-PL" sz="500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KontoMieszkaniowe</a:t>
            </a:r>
            <a:endParaRPr lang="pl-PL" sz="50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2A06247-E818-36E0-9D68-CCF532C1A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3464" y="6858000"/>
            <a:ext cx="5549900" cy="59436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A656F07-843C-AD39-4C63-CB7990582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580" y="6234563"/>
            <a:ext cx="58666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2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18057" y="1441247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 </a:t>
            </a: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korzyści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9B4D1AA-67AF-8E70-F74E-E7969ADAF88F}"/>
              </a:ext>
            </a:extLst>
          </p:cNvPr>
          <p:cNvSpPr txBox="1"/>
          <p:nvPr/>
        </p:nvSpPr>
        <p:spPr>
          <a:xfrm>
            <a:off x="9418057" y="5729682"/>
            <a:ext cx="6600353" cy="2489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b="1" dirty="0">
                <a:solidFill>
                  <a:srgbClr val="FFFFFF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Premia </a:t>
            </a:r>
            <a:r>
              <a:rPr lang="pl-PL" sz="3000" b="1" dirty="0">
                <a:solidFill>
                  <a:srgbClr val="FFFFF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mieszkaniowa</a:t>
            </a:r>
            <a:r>
              <a:rPr lang="pl-PL" sz="3000" b="1" dirty="0">
                <a:solidFill>
                  <a:srgbClr val="FFFFFF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równa rocznemu wskaźnikowi inflacji lub wskaźnikowi wzrostu cen mieszkań – naliczana corocznie, wypłacana jednorazowo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A71E48B-57CD-D721-D31C-EAF5585832E7}"/>
              </a:ext>
            </a:extLst>
          </p:cNvPr>
          <p:cNvSpPr txBox="1"/>
          <p:nvPr/>
        </p:nvSpPr>
        <p:spPr>
          <a:xfrm>
            <a:off x="17027013" y="5757059"/>
            <a:ext cx="6600353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b="1" dirty="0">
                <a:solidFill>
                  <a:srgbClr val="FFFFFF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Odsetki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zwolnione z podatku Belki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305E73B-C924-75F9-19FA-7BE016613E46}"/>
              </a:ext>
            </a:extLst>
          </p:cNvPr>
          <p:cNvSpPr txBox="1"/>
          <p:nvPr/>
        </p:nvSpPr>
        <p:spPr>
          <a:xfrm>
            <a:off x="9418057" y="11059992"/>
            <a:ext cx="14111356" cy="102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b="1" dirty="0">
                <a:solidFill>
                  <a:srgbClr val="FFFFFF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 lat 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 wykorzystanie środków na zakup pierwszego mieszkania (</a:t>
            </a:r>
            <a:r>
              <a:rPr lang="pl-PL" sz="30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również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budowa domu, wkład mieszkaniowy do spółdzielni, partycypacja w SIM lub TBS)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FA337F19-2837-76CC-6379-58A75AAAF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57" y="5389238"/>
            <a:ext cx="6502400" cy="1143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808A4DE-ACFE-7822-761B-777AC53B5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013" y="5389238"/>
            <a:ext cx="6502400" cy="1143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2ACCDD2-0C84-611B-F88B-2C3F6700D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A39D5FB-3AA6-7BE4-7EE3-F05B6C75F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057" y="8745832"/>
            <a:ext cx="1828800" cy="18034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A3E210A-F89A-B563-42FE-6268C27DF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7013" y="3334281"/>
            <a:ext cx="1828800" cy="18288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A2BC4725-3092-4EE4-D24E-5D9B620C8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8057" y="10720204"/>
            <a:ext cx="14492238" cy="1143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82965F2D-ADD1-8AE8-D452-F57A68878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8057" y="3334281"/>
            <a:ext cx="17907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9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18057" y="1441247"/>
            <a:ext cx="14354077" cy="172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 </a:t>
            </a: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korzyści</a:t>
            </a:r>
          </a:p>
          <a:p>
            <a:pPr>
              <a:lnSpc>
                <a:spcPts val="6800"/>
              </a:lnSpc>
            </a:pPr>
            <a:r>
              <a:rPr lang="pl-PL" sz="40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(przykładowe kwoty obrazujące mechanizm)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2ACCDD2-0C84-611B-F88B-2C3F6700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90A4B15-4D02-DE2D-5D0F-74F39BF6141F}"/>
              </a:ext>
            </a:extLst>
          </p:cNvPr>
          <p:cNvSpPr txBox="1"/>
          <p:nvPr/>
        </p:nvSpPr>
        <p:spPr>
          <a:xfrm>
            <a:off x="9418057" y="7301676"/>
            <a:ext cx="5400000" cy="327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 tys. zł </a:t>
            </a:r>
          </a:p>
          <a:p>
            <a:pPr algn="ctr">
              <a:spcAft>
                <a:spcPts val="2000"/>
              </a:spcAft>
            </a:pPr>
            <a:r>
              <a:rPr lang="pl-PL" sz="35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miesięczna wpłata</a:t>
            </a:r>
            <a:endParaRPr lang="pl-PL" sz="3500" b="1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6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9,6%</a:t>
            </a:r>
          </a:p>
          <a:p>
            <a:pPr algn="ctr">
              <a:spcAft>
                <a:spcPts val="2200"/>
              </a:spcAft>
            </a:pPr>
            <a:r>
              <a:rPr lang="pl-PL" sz="35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roczna inflacja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7D9542F-AF62-3910-70E8-9B48697DD25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57" y="6787556"/>
            <a:ext cx="5400000" cy="1152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388D30C-6326-09A4-4502-F415061D0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207" y="4394762"/>
            <a:ext cx="2425700" cy="2057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4EC8977-A305-2B9B-1055-D7FBCDECB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6700" y="4394762"/>
            <a:ext cx="2006600" cy="20574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4DC8DB7-07C3-3F94-98A0-F994E3D81E33}"/>
              </a:ext>
            </a:extLst>
          </p:cNvPr>
          <p:cNvSpPr txBox="1"/>
          <p:nvPr/>
        </p:nvSpPr>
        <p:spPr>
          <a:xfrm>
            <a:off x="18062075" y="7301676"/>
            <a:ext cx="419585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5328</a:t>
            </a: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7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A7B63D3-7A5B-69F4-B1BE-83F37C3CBDD2}"/>
              </a:ext>
            </a:extLst>
          </p:cNvPr>
          <p:cNvSpPr txBox="1"/>
          <p:nvPr/>
        </p:nvSpPr>
        <p:spPr>
          <a:xfrm>
            <a:off x="16920000" y="8594797"/>
            <a:ext cx="648000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l-PL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premia mieszkaniowa </a:t>
            </a:r>
            <a:br>
              <a:rPr kumimoji="0" lang="pl-PL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pl-PL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3 latach oszczędzania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l-PL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l-PL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oprocentowanie banku zgodne z ofertą produktową, zwolnione z podatku Belki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F5647D9-B783-380E-35AB-78F32752643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460000" y="6787556"/>
            <a:ext cx="5400000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8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18057" y="1441247"/>
            <a:ext cx="14354077" cy="172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 </a:t>
            </a: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korzyści</a:t>
            </a:r>
          </a:p>
          <a:p>
            <a:pPr>
              <a:lnSpc>
                <a:spcPts val="6800"/>
              </a:lnSpc>
            </a:pPr>
            <a:r>
              <a:rPr lang="pl-PL" sz="40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(przykładowe kwoty obrazujące mechanizm)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2ACCDD2-0C84-611B-F88B-2C3F6700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081FB36-657C-E171-920C-8E8278BD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57" y="3960000"/>
            <a:ext cx="1620000" cy="1620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A0A3127-9B66-03C0-E8AB-B07D1BBE3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5095" y="7200000"/>
            <a:ext cx="1620000" cy="1620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330462B-EEB4-1D85-0EEF-30053542B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0000" y="4075200"/>
            <a:ext cx="1625600" cy="162560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D429404-DD6A-7D27-363F-6471574AEED9}"/>
              </a:ext>
            </a:extLst>
          </p:cNvPr>
          <p:cNvSpPr txBox="1"/>
          <p:nvPr/>
        </p:nvSpPr>
        <p:spPr>
          <a:xfrm>
            <a:off x="11397600" y="4032000"/>
            <a:ext cx="3960000" cy="147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oszczędzania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lata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559E700-495D-F66B-C3CD-933F69E1FE78}"/>
              </a:ext>
            </a:extLst>
          </p:cNvPr>
          <p:cNvSpPr txBox="1"/>
          <p:nvPr/>
        </p:nvSpPr>
        <p:spPr>
          <a:xfrm>
            <a:off x="11397600" y="7323739"/>
            <a:ext cx="396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Miesięczna wpłata</a:t>
            </a:r>
            <a:endParaRPr lang="pl-PL" sz="33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EDFB318-C638-2611-B12E-B37A67F307A6}"/>
              </a:ext>
            </a:extLst>
          </p:cNvPr>
          <p:cNvSpPr txBox="1"/>
          <p:nvPr/>
        </p:nvSpPr>
        <p:spPr>
          <a:xfrm>
            <a:off x="11397600" y="10151336"/>
            <a:ext cx="11791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Roczna inflacja / Roczny wzrost kosztów budowy mieszkań</a:t>
            </a:r>
            <a:endParaRPr lang="pl-PL" sz="33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5400"/>
              </a:lnSpc>
            </a:pPr>
            <a:r>
              <a:rPr lang="pl-PL" sz="48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15%  -  </a:t>
            </a:r>
            <a:r>
              <a:rPr lang="pl-PL" sz="48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</a:t>
            </a:r>
            <a:r>
              <a:rPr lang="pl-PL" sz="48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  -  8% </a:t>
            </a:r>
            <a:endParaRPr lang="pl-PL" sz="48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87D058E-8741-0C85-C0CE-617C3AC4FC4B}"/>
              </a:ext>
            </a:extLst>
          </p:cNvPr>
          <p:cNvSpPr txBox="1"/>
          <p:nvPr/>
        </p:nvSpPr>
        <p:spPr>
          <a:xfrm>
            <a:off x="18180001" y="7220414"/>
            <a:ext cx="50091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0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procentowanie banku zgodne z ofertą produktową, zwolnione z podatku Belki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A285045-AE7E-CFCA-6E3D-1F8E224BEC8C}"/>
              </a:ext>
            </a:extLst>
          </p:cNvPr>
          <p:cNvSpPr txBox="1"/>
          <p:nvPr/>
        </p:nvSpPr>
        <p:spPr>
          <a:xfrm>
            <a:off x="18180001" y="4026327"/>
            <a:ext cx="5009112" cy="1147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300" dirty="0">
                <a:solidFill>
                  <a:prstClr val="white"/>
                </a:solidFill>
                <a:latin typeface="Lato" panose="020F0502020204030203" pitchFamily="34" charset="0"/>
              </a:rPr>
              <a:t>Premia mieszkaniowa</a:t>
            </a:r>
          </a:p>
          <a:p>
            <a:pPr marL="0" marR="0" lvl="0" indent="0" algn="l" defTabSz="4572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300" dirty="0">
                <a:solidFill>
                  <a:prstClr val="white"/>
                </a:solidFill>
                <a:latin typeface="Lato" panose="020F0502020204030203" pitchFamily="34" charset="0"/>
              </a:rPr>
              <a:t>po 3 latach</a:t>
            </a:r>
            <a:endParaRPr kumimoji="0" lang="pl-PL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67E9A93-14DF-EEDC-6F13-15481A2D6033}"/>
              </a:ext>
            </a:extLst>
          </p:cNvPr>
          <p:cNvSpPr txBox="1"/>
          <p:nvPr/>
        </p:nvSpPr>
        <p:spPr>
          <a:xfrm>
            <a:off x="18180000" y="5315842"/>
            <a:ext cx="419585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5 265</a:t>
            </a: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7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BA5F230A-DB0F-4385-7CFC-DE61E39DFB7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418057" y="7200000"/>
            <a:ext cx="1620000" cy="1620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F6C54A69-5A1B-7DD9-C286-001A1ABCD3CD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418057" y="1008000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2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18057" y="1441247"/>
            <a:ext cx="14354077" cy="172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 </a:t>
            </a: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korzyści</a:t>
            </a:r>
          </a:p>
          <a:p>
            <a:pPr>
              <a:lnSpc>
                <a:spcPts val="6800"/>
              </a:lnSpc>
            </a:pPr>
            <a:r>
              <a:rPr lang="pl-PL" sz="40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(przykładowe kwoty obrazujące mechanizm)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2ACCDD2-0C84-611B-F88B-2C3F6700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081FB36-657C-E171-920C-8E8278BD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57" y="3960000"/>
            <a:ext cx="1620000" cy="1620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A0A3127-9B66-03C0-E8AB-B07D1BBE3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5095" y="7200000"/>
            <a:ext cx="1620000" cy="1620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330462B-EEB4-1D85-0EEF-30053542B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0000" y="4075200"/>
            <a:ext cx="1625600" cy="162560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D429404-DD6A-7D27-363F-6471574AEED9}"/>
              </a:ext>
            </a:extLst>
          </p:cNvPr>
          <p:cNvSpPr txBox="1"/>
          <p:nvPr/>
        </p:nvSpPr>
        <p:spPr>
          <a:xfrm>
            <a:off x="11397600" y="4032000"/>
            <a:ext cx="3960000" cy="147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oszczędzania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559E700-495D-F66B-C3CD-933F69E1FE78}"/>
              </a:ext>
            </a:extLst>
          </p:cNvPr>
          <p:cNvSpPr txBox="1"/>
          <p:nvPr/>
        </p:nvSpPr>
        <p:spPr>
          <a:xfrm>
            <a:off x="11397600" y="7323739"/>
            <a:ext cx="396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Miesięczna wpłata</a:t>
            </a:r>
            <a:endParaRPr lang="pl-PL" sz="33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EDFB318-C638-2611-B12E-B37A67F307A6}"/>
              </a:ext>
            </a:extLst>
          </p:cNvPr>
          <p:cNvSpPr txBox="1"/>
          <p:nvPr/>
        </p:nvSpPr>
        <p:spPr>
          <a:xfrm>
            <a:off x="11397600" y="10151336"/>
            <a:ext cx="11791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Roczna inflacja / Roczny wzrost kosztów budowy mieszkań</a:t>
            </a:r>
            <a:endParaRPr lang="pl-PL" sz="33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5400"/>
              </a:lnSpc>
            </a:pPr>
            <a:r>
              <a:rPr lang="pl-PL" sz="48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15% -  </a:t>
            </a:r>
            <a:r>
              <a:rPr lang="pl-PL" sz="48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</a:t>
            </a:r>
            <a:r>
              <a:rPr lang="pl-PL" sz="48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  -  8%  -  6%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AFDABB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(od 4 roku)</a:t>
            </a:r>
            <a:endParaRPr lang="pl-PL" sz="32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87D058E-8741-0C85-C0CE-617C3AC4FC4B}"/>
              </a:ext>
            </a:extLst>
          </p:cNvPr>
          <p:cNvSpPr txBox="1"/>
          <p:nvPr/>
        </p:nvSpPr>
        <p:spPr>
          <a:xfrm>
            <a:off x="18180001" y="7220414"/>
            <a:ext cx="50091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0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procentowanie banku zgodne z ofertą produktową, zwolnione z podatku Belki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A285045-AE7E-CFCA-6E3D-1F8E224BEC8C}"/>
              </a:ext>
            </a:extLst>
          </p:cNvPr>
          <p:cNvSpPr txBox="1"/>
          <p:nvPr/>
        </p:nvSpPr>
        <p:spPr>
          <a:xfrm>
            <a:off x="18180001" y="4026327"/>
            <a:ext cx="5009112" cy="1147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300" dirty="0">
                <a:solidFill>
                  <a:prstClr val="white"/>
                </a:solidFill>
                <a:latin typeface="Lato" panose="020F0502020204030203" pitchFamily="34" charset="0"/>
              </a:rPr>
              <a:t>Premia mieszkaniowa</a:t>
            </a:r>
          </a:p>
          <a:p>
            <a:pPr marL="0" marR="0" lvl="0" indent="0" algn="l" defTabSz="4572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300" dirty="0">
                <a:solidFill>
                  <a:prstClr val="white"/>
                </a:solidFill>
                <a:latin typeface="Lato" panose="020F0502020204030203" pitchFamily="34" charset="0"/>
              </a:rPr>
              <a:t>po 5 latach</a:t>
            </a:r>
            <a:endParaRPr kumimoji="0" lang="pl-PL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67E9A93-14DF-EEDC-6F13-15481A2D6033}"/>
              </a:ext>
            </a:extLst>
          </p:cNvPr>
          <p:cNvSpPr txBox="1"/>
          <p:nvPr/>
        </p:nvSpPr>
        <p:spPr>
          <a:xfrm>
            <a:off x="18180000" y="5315842"/>
            <a:ext cx="419585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5 542</a:t>
            </a: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7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BA5F230A-DB0F-4385-7CFC-DE61E39DFB7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418057" y="7200000"/>
            <a:ext cx="1620000" cy="1620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F6C54A69-5A1B-7DD9-C286-001A1ABCD3CD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418057" y="1008000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7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18057" y="1441247"/>
            <a:ext cx="14354077" cy="172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 </a:t>
            </a: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korzyści</a:t>
            </a:r>
          </a:p>
          <a:p>
            <a:pPr>
              <a:lnSpc>
                <a:spcPts val="6800"/>
              </a:lnSpc>
            </a:pPr>
            <a:r>
              <a:rPr lang="pl-PL" sz="40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(przykładowe kwoty obrazujące mechanizm)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2ACCDD2-0C84-611B-F88B-2C3F6700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081FB36-657C-E171-920C-8E8278BD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57" y="3960000"/>
            <a:ext cx="1620000" cy="1620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A0A3127-9B66-03C0-E8AB-B07D1BBE3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5095" y="7200000"/>
            <a:ext cx="1620000" cy="1620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330462B-EEB4-1D85-0EEF-30053542B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0000" y="4075200"/>
            <a:ext cx="1625600" cy="162560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D429404-DD6A-7D27-363F-6471574AEED9}"/>
              </a:ext>
            </a:extLst>
          </p:cNvPr>
          <p:cNvSpPr txBox="1"/>
          <p:nvPr/>
        </p:nvSpPr>
        <p:spPr>
          <a:xfrm>
            <a:off x="11397600" y="4032000"/>
            <a:ext cx="3960000" cy="147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oszczędzania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559E700-495D-F66B-C3CD-933F69E1FE78}"/>
              </a:ext>
            </a:extLst>
          </p:cNvPr>
          <p:cNvSpPr txBox="1"/>
          <p:nvPr/>
        </p:nvSpPr>
        <p:spPr>
          <a:xfrm>
            <a:off x="11397600" y="7323739"/>
            <a:ext cx="396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Miesięczna wpłata</a:t>
            </a:r>
            <a:endParaRPr lang="pl-PL" sz="33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2000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EDFB318-C638-2611-B12E-B37A67F307A6}"/>
              </a:ext>
            </a:extLst>
          </p:cNvPr>
          <p:cNvSpPr txBox="1"/>
          <p:nvPr/>
        </p:nvSpPr>
        <p:spPr>
          <a:xfrm>
            <a:off x="11397600" y="10151336"/>
            <a:ext cx="11791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Roczna inflacja / Roczny wzrost kosztów budowy mieszkań</a:t>
            </a:r>
            <a:endParaRPr lang="pl-PL" sz="33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5400"/>
              </a:lnSpc>
            </a:pPr>
            <a:r>
              <a:rPr lang="pl-PL" sz="48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15% -  </a:t>
            </a:r>
            <a:r>
              <a:rPr lang="pl-PL" sz="48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</a:t>
            </a:r>
            <a:r>
              <a:rPr lang="pl-PL" sz="48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  -  8%  -  6%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AFDABB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(od 4 roku)</a:t>
            </a:r>
            <a:endParaRPr lang="pl-PL" sz="32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87D058E-8741-0C85-C0CE-617C3AC4FC4B}"/>
              </a:ext>
            </a:extLst>
          </p:cNvPr>
          <p:cNvSpPr txBox="1"/>
          <p:nvPr/>
        </p:nvSpPr>
        <p:spPr>
          <a:xfrm>
            <a:off x="18180001" y="7220414"/>
            <a:ext cx="50091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0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procentowanie banku zgodne z ofertą produktową, zwolnione z podatku Belki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A285045-AE7E-CFCA-6E3D-1F8E224BEC8C}"/>
              </a:ext>
            </a:extLst>
          </p:cNvPr>
          <p:cNvSpPr txBox="1"/>
          <p:nvPr/>
        </p:nvSpPr>
        <p:spPr>
          <a:xfrm>
            <a:off x="18180001" y="4026327"/>
            <a:ext cx="5009112" cy="1147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300" dirty="0">
                <a:solidFill>
                  <a:prstClr val="white"/>
                </a:solidFill>
                <a:latin typeface="Lato" panose="020F0502020204030203" pitchFamily="34" charset="0"/>
              </a:rPr>
              <a:t>Premia mieszkaniowa</a:t>
            </a:r>
          </a:p>
          <a:p>
            <a:pPr marL="0" marR="0" lvl="0" indent="0" algn="l" defTabSz="4572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300" dirty="0">
                <a:solidFill>
                  <a:prstClr val="white"/>
                </a:solidFill>
                <a:latin typeface="Lato" panose="020F0502020204030203" pitchFamily="34" charset="0"/>
              </a:rPr>
              <a:t>po 5 latach</a:t>
            </a:r>
            <a:endParaRPr kumimoji="0" lang="pl-PL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67E9A93-14DF-EEDC-6F13-15481A2D6033}"/>
              </a:ext>
            </a:extLst>
          </p:cNvPr>
          <p:cNvSpPr txBox="1"/>
          <p:nvPr/>
        </p:nvSpPr>
        <p:spPr>
          <a:xfrm>
            <a:off x="18180000" y="5315842"/>
            <a:ext cx="419585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22 170</a:t>
            </a: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7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BA5F230A-DB0F-4385-7CFC-DE61E39DFB7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418057" y="7200000"/>
            <a:ext cx="1620000" cy="1620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F6C54A69-5A1B-7DD9-C286-001A1ABCD3CD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418057" y="1008000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9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18057" y="1441247"/>
            <a:ext cx="14354077" cy="172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 </a:t>
            </a: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korzyści</a:t>
            </a:r>
          </a:p>
          <a:p>
            <a:pPr>
              <a:lnSpc>
                <a:spcPts val="6800"/>
              </a:lnSpc>
            </a:pPr>
            <a:r>
              <a:rPr lang="pl-PL" sz="40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(przykładowe kwoty obrazujące mechanizm)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2ACCDD2-0C84-611B-F88B-2C3F6700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081FB36-657C-E171-920C-8E8278BD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57" y="3960000"/>
            <a:ext cx="1620000" cy="1620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A0A3127-9B66-03C0-E8AB-B07D1BBE3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5095" y="7200000"/>
            <a:ext cx="1620000" cy="1620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330462B-EEB4-1D85-0EEF-30053542B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0000" y="4075200"/>
            <a:ext cx="1625600" cy="162560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D429404-DD6A-7D27-363F-6471574AEED9}"/>
              </a:ext>
            </a:extLst>
          </p:cNvPr>
          <p:cNvSpPr txBox="1"/>
          <p:nvPr/>
        </p:nvSpPr>
        <p:spPr>
          <a:xfrm>
            <a:off x="11397600" y="4032000"/>
            <a:ext cx="3960000" cy="147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oszczędzania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559E700-495D-F66B-C3CD-933F69E1FE78}"/>
              </a:ext>
            </a:extLst>
          </p:cNvPr>
          <p:cNvSpPr txBox="1"/>
          <p:nvPr/>
        </p:nvSpPr>
        <p:spPr>
          <a:xfrm>
            <a:off x="11397600" y="7323739"/>
            <a:ext cx="396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Miesięczna wpłata</a:t>
            </a:r>
            <a:endParaRPr lang="pl-PL" sz="33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700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EDFB318-C638-2611-B12E-B37A67F307A6}"/>
              </a:ext>
            </a:extLst>
          </p:cNvPr>
          <p:cNvSpPr txBox="1"/>
          <p:nvPr/>
        </p:nvSpPr>
        <p:spPr>
          <a:xfrm>
            <a:off x="11397600" y="10151336"/>
            <a:ext cx="11791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Roczna inflacja / Roczny wzrost kosztów budowy mieszkań</a:t>
            </a:r>
            <a:endParaRPr lang="pl-PL" sz="33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AFDABB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15% -  10%  -  8%  -  6%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AFDABB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(od 4 roku)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87D058E-8741-0C85-C0CE-617C3AC4FC4B}"/>
              </a:ext>
            </a:extLst>
          </p:cNvPr>
          <p:cNvSpPr txBox="1"/>
          <p:nvPr/>
        </p:nvSpPr>
        <p:spPr>
          <a:xfrm>
            <a:off x="18180001" y="7220414"/>
            <a:ext cx="50091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0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procentowanie banku zgodne z ofertą produktową, zwolnione z podatku Belki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A285045-AE7E-CFCA-6E3D-1F8E224BEC8C}"/>
              </a:ext>
            </a:extLst>
          </p:cNvPr>
          <p:cNvSpPr txBox="1"/>
          <p:nvPr/>
        </p:nvSpPr>
        <p:spPr>
          <a:xfrm>
            <a:off x="18180001" y="4026327"/>
            <a:ext cx="5009112" cy="1147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300" dirty="0">
                <a:solidFill>
                  <a:prstClr val="white"/>
                </a:solidFill>
                <a:latin typeface="Lato" panose="020F0502020204030203" pitchFamily="34" charset="0"/>
              </a:rPr>
              <a:t>Premia mieszkaniowa</a:t>
            </a:r>
          </a:p>
          <a:p>
            <a:pPr marL="0" marR="0" lvl="0" indent="0" algn="l" defTabSz="4572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300" dirty="0">
                <a:solidFill>
                  <a:prstClr val="white"/>
                </a:solidFill>
                <a:latin typeface="Lato" panose="020F0502020204030203" pitchFamily="34" charset="0"/>
              </a:rPr>
              <a:t>po 5 latach</a:t>
            </a:r>
            <a:endParaRPr kumimoji="0" lang="pl-PL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67E9A93-14DF-EEDC-6F13-15481A2D6033}"/>
              </a:ext>
            </a:extLst>
          </p:cNvPr>
          <p:cNvSpPr txBox="1"/>
          <p:nvPr/>
        </p:nvSpPr>
        <p:spPr>
          <a:xfrm>
            <a:off x="18180000" y="5315842"/>
            <a:ext cx="419585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26 764</a:t>
            </a: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7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BA5F230A-DB0F-4385-7CFC-DE61E39DFB7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418057" y="7200000"/>
            <a:ext cx="1620000" cy="1620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F6C54A69-5A1B-7DD9-C286-001A1ABCD3CD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418057" y="1008000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18057" y="1441247"/>
            <a:ext cx="14354077" cy="172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 </a:t>
            </a: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korzyści</a:t>
            </a:r>
          </a:p>
          <a:p>
            <a:pPr>
              <a:lnSpc>
                <a:spcPts val="6800"/>
              </a:lnSpc>
            </a:pPr>
            <a:r>
              <a:rPr lang="pl-PL" sz="40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(przykładowe kwoty obrazujące mechanizm)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2ACCDD2-0C84-611B-F88B-2C3F6700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081FB36-657C-E171-920C-8E8278BD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57" y="3960000"/>
            <a:ext cx="1620000" cy="1620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A0A3127-9B66-03C0-E8AB-B07D1BBE3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5095" y="7200000"/>
            <a:ext cx="1620000" cy="1620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330462B-EEB4-1D85-0EEF-30053542B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0000" y="4075200"/>
            <a:ext cx="1625600" cy="162560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D429404-DD6A-7D27-363F-6471574AEED9}"/>
              </a:ext>
            </a:extLst>
          </p:cNvPr>
          <p:cNvSpPr txBox="1"/>
          <p:nvPr/>
        </p:nvSpPr>
        <p:spPr>
          <a:xfrm>
            <a:off x="11397600" y="4032000"/>
            <a:ext cx="3960000" cy="147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oszczędzania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lata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559E700-495D-F66B-C3CD-933F69E1FE78}"/>
              </a:ext>
            </a:extLst>
          </p:cNvPr>
          <p:cNvSpPr txBox="1"/>
          <p:nvPr/>
        </p:nvSpPr>
        <p:spPr>
          <a:xfrm>
            <a:off x="11397600" y="7323739"/>
            <a:ext cx="396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Miesięczna wpłata</a:t>
            </a:r>
            <a:endParaRPr lang="pl-PL" sz="33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2000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EDFB318-C638-2611-B12E-B37A67F307A6}"/>
              </a:ext>
            </a:extLst>
          </p:cNvPr>
          <p:cNvSpPr txBox="1"/>
          <p:nvPr/>
        </p:nvSpPr>
        <p:spPr>
          <a:xfrm>
            <a:off x="11397600" y="10151336"/>
            <a:ext cx="11791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Roczna inflacja / Roczny wzrost kosztów budowy mieszkań</a:t>
            </a:r>
            <a:endParaRPr lang="pl-PL" sz="33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5400"/>
              </a:lnSpc>
            </a:pPr>
            <a:r>
              <a:rPr lang="pl-PL" sz="48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15%  - 10% - 8% </a:t>
            </a:r>
            <a:endParaRPr lang="pl-PL" sz="48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87D058E-8741-0C85-C0CE-617C3AC4FC4B}"/>
              </a:ext>
            </a:extLst>
          </p:cNvPr>
          <p:cNvSpPr txBox="1"/>
          <p:nvPr/>
        </p:nvSpPr>
        <p:spPr>
          <a:xfrm>
            <a:off x="18180001" y="7220414"/>
            <a:ext cx="50091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0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procentowanie banku zgodne z ofertą produktową, zwolnione z podatku Belki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A285045-AE7E-CFCA-6E3D-1F8E224BEC8C}"/>
              </a:ext>
            </a:extLst>
          </p:cNvPr>
          <p:cNvSpPr txBox="1"/>
          <p:nvPr/>
        </p:nvSpPr>
        <p:spPr>
          <a:xfrm>
            <a:off x="18180001" y="4026327"/>
            <a:ext cx="5009112" cy="1147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300" dirty="0">
                <a:solidFill>
                  <a:prstClr val="white"/>
                </a:solidFill>
                <a:latin typeface="Lato" panose="020F0502020204030203" pitchFamily="34" charset="0"/>
              </a:rPr>
              <a:t>Premia mieszkaniowa</a:t>
            </a:r>
          </a:p>
          <a:p>
            <a:pPr marL="0" marR="0" lvl="0" indent="0" algn="l" defTabSz="4572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300" dirty="0">
                <a:solidFill>
                  <a:prstClr val="white"/>
                </a:solidFill>
                <a:latin typeface="Lato" panose="020F0502020204030203" pitchFamily="34" charset="0"/>
              </a:rPr>
              <a:t>po 5 latach</a:t>
            </a:r>
            <a:endParaRPr kumimoji="0" lang="pl-PL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67E9A93-14DF-EEDC-6F13-15481A2D6033}"/>
              </a:ext>
            </a:extLst>
          </p:cNvPr>
          <p:cNvSpPr txBox="1"/>
          <p:nvPr/>
        </p:nvSpPr>
        <p:spPr>
          <a:xfrm>
            <a:off x="18180000" y="5315842"/>
            <a:ext cx="419585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10 530</a:t>
            </a: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7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BA5F230A-DB0F-4385-7CFC-DE61E39DFB7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418057" y="7200000"/>
            <a:ext cx="1620000" cy="1620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F6C54A69-5A1B-7DD9-C286-001A1ABCD3CD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418057" y="1008000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1841751-09C0-A169-AFBE-C56A4B7A82DB}"/>
              </a:ext>
            </a:extLst>
          </p:cNvPr>
          <p:cNvSpPr txBox="1"/>
          <p:nvPr/>
        </p:nvSpPr>
        <p:spPr>
          <a:xfrm>
            <a:off x="4409752" y="2280764"/>
            <a:ext cx="18372190" cy="1684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pl-PL" sz="9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Pierwsze Mieszkanie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9ED78A-9C23-2E5F-8CD2-1FCEDE40E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78" y="11894944"/>
            <a:ext cx="9502893" cy="136929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1D96548-7C68-BAE1-E5C5-E592D0E96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34" y="2940204"/>
            <a:ext cx="279400" cy="7239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7655A86-AAF6-5D40-B55C-6B3199E0203A}"/>
              </a:ext>
            </a:extLst>
          </p:cNvPr>
          <p:cNvSpPr txBox="1"/>
          <p:nvPr/>
        </p:nvSpPr>
        <p:spPr>
          <a:xfrm>
            <a:off x="4316715" y="4775827"/>
            <a:ext cx="13666839" cy="208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120"/>
              </a:lnSpc>
            </a:pPr>
            <a:r>
              <a:rPr lang="pl-PL" sz="5000" dirty="0">
                <a:solidFill>
                  <a:srgbClr val="AFDABB"/>
                </a:solidFill>
                <a:effectLst/>
                <a:latin typeface="Lato" panose="020F0502020204030203" pitchFamily="34" charset="0"/>
              </a:rPr>
              <a:t>•</a:t>
            </a:r>
            <a:r>
              <a:rPr lang="pl-PL" sz="5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#BezpiecznyKredyt2%</a:t>
            </a:r>
          </a:p>
          <a:p>
            <a:pPr>
              <a:lnSpc>
                <a:spcPts val="8120"/>
              </a:lnSpc>
            </a:pPr>
            <a:r>
              <a:rPr lang="pl-PL" sz="5000" dirty="0">
                <a:solidFill>
                  <a:srgbClr val="AFDABB"/>
                </a:solidFill>
                <a:effectLst/>
                <a:latin typeface="Lato" panose="020F0502020204030203" pitchFamily="34" charset="0"/>
              </a:rPr>
              <a:t>•</a:t>
            </a:r>
            <a:r>
              <a:rPr lang="pl-PL" sz="5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#</a:t>
            </a:r>
            <a:r>
              <a:rPr lang="pl-PL" sz="500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KontoMieszkaniowe</a:t>
            </a:r>
            <a:endParaRPr lang="pl-PL" sz="50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2A06247-E818-36E0-9D68-CCF532C1A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3464" y="6858000"/>
            <a:ext cx="55499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18057" y="1441247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9B4D1AA-67AF-8E70-F74E-E7969ADAF88F}"/>
              </a:ext>
            </a:extLst>
          </p:cNvPr>
          <p:cNvSpPr txBox="1"/>
          <p:nvPr/>
        </p:nvSpPr>
        <p:spPr>
          <a:xfrm>
            <a:off x="9418057" y="5733965"/>
            <a:ext cx="66003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pierwsze mieszkanie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A71E48B-57CD-D721-D31C-EAF5585832E7}"/>
              </a:ext>
            </a:extLst>
          </p:cNvPr>
          <p:cNvSpPr txBox="1"/>
          <p:nvPr/>
        </p:nvSpPr>
        <p:spPr>
          <a:xfrm>
            <a:off x="17027013" y="5733965"/>
            <a:ext cx="6600353" cy="55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Ukończone nie więcej niż 45 lat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305E73B-C924-75F9-19FA-7BE016613E46}"/>
              </a:ext>
            </a:extLst>
          </p:cNvPr>
          <p:cNvSpPr txBox="1"/>
          <p:nvPr/>
        </p:nvSpPr>
        <p:spPr>
          <a:xfrm>
            <a:off x="9418057" y="9769032"/>
            <a:ext cx="6754320" cy="1514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Kredyt do </a:t>
            </a:r>
            <a:r>
              <a:rPr lang="pl-PL" sz="4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500 tys. zł </a:t>
            </a:r>
          </a:p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do </a:t>
            </a:r>
            <a:r>
              <a:rPr lang="pl-PL" sz="36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600 tys. zł </a:t>
            </a:r>
            <a:r>
              <a:rPr lang="pl-PL" sz="30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małżonków </a:t>
            </a:r>
          </a:p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rodzica z dzieckiem </a:t>
            </a:r>
            <a:endParaRPr lang="pl-PL" sz="3000" dirty="0">
              <a:solidFill>
                <a:srgbClr val="FFFFFF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FA337F19-2837-76CC-6379-58A75AAAF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57" y="5389238"/>
            <a:ext cx="6502400" cy="1143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808A4DE-ACFE-7822-761B-777AC53B5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013" y="5389238"/>
            <a:ext cx="6502400" cy="1143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7486D97-969B-DAAA-F70F-E9FAF4556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57" y="7290777"/>
            <a:ext cx="1930400" cy="18288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C24CA1E-0CD9-1A11-0344-C7438C0A7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57" y="9429244"/>
            <a:ext cx="6502400" cy="1143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541CABF-341A-1BB9-7CA8-9D212199C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013" y="9429244"/>
            <a:ext cx="6502400" cy="1143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D272211-29C3-3D01-D5E5-83034A4E5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7013" y="3334281"/>
            <a:ext cx="1828800" cy="1828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4B99183-F02C-525F-5F94-F82526AA5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7013" y="7429472"/>
            <a:ext cx="3962400" cy="18288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2ACCDD2-0C84-611B-F88B-2C3F6700D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B2032A1B-08E5-4AAF-7216-4868C4BAC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8057" y="3334281"/>
            <a:ext cx="1816100" cy="1828800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E651B33D-8888-D99E-17BF-BC927B12C074}"/>
              </a:ext>
            </a:extLst>
          </p:cNvPr>
          <p:cNvSpPr txBox="1"/>
          <p:nvPr/>
        </p:nvSpPr>
        <p:spPr>
          <a:xfrm>
            <a:off x="17027013" y="9769032"/>
            <a:ext cx="6951782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Rynek pierwotny i wtórny </a:t>
            </a:r>
            <a:endParaRPr lang="pl-PL" sz="3000" baseline="30000" dirty="0">
              <a:solidFill>
                <a:srgbClr val="FFFFFF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5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14371867-821D-E7D8-F620-CF1B95A16CFC}"/>
              </a:ext>
            </a:extLst>
          </p:cNvPr>
          <p:cNvSpPr txBox="1"/>
          <p:nvPr/>
        </p:nvSpPr>
        <p:spPr>
          <a:xfrm>
            <a:off x="10327341" y="3832412"/>
            <a:ext cx="12142694" cy="8634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</a:pPr>
            <a:r>
              <a:rPr lang="pl-PL" sz="405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Obniżka raty </a:t>
            </a:r>
            <a:r>
              <a:rPr lang="pl-PL" sz="4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pl-PL" sz="405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4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różnicę między stałą stopą</a:t>
            </a:r>
            <a:br>
              <a:rPr lang="pl-PL" sz="4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ustaloną w oparciu o średnie, pomniejszone o marżę, oprocentowanie kredytów o stałej stopie w bankach kredytujących, a oprocentowaniem kredytu</a:t>
            </a:r>
            <a:br>
              <a:rPr lang="pl-PL" sz="4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4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zgodnie ze stopą 2%  </a:t>
            </a:r>
          </a:p>
          <a:p>
            <a:pPr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</a:pPr>
            <a:r>
              <a:rPr lang="pl-PL" sz="4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rzez </a:t>
            </a:r>
            <a:r>
              <a:rPr lang="pl-PL" sz="405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 lat</a:t>
            </a:r>
          </a:p>
          <a:p>
            <a:pPr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</a:pPr>
            <a:r>
              <a:rPr lang="pl-PL" sz="405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Możliwość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korzystania z programu „Mieszkanie bez wkładu własnego”</a:t>
            </a:r>
          </a:p>
          <a:p>
            <a:pPr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</a:pPr>
            <a:r>
              <a:rPr lang="pl-PL" sz="405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Brak limitu 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ceny 1 m</a:t>
            </a:r>
            <a:r>
              <a:rPr lang="pl-PL" sz="4050" baseline="30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przy zakupie mieszkania</a:t>
            </a:r>
          </a:p>
          <a:p>
            <a:pPr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</a:pPr>
            <a:r>
              <a:rPr lang="pl-PL" sz="405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Marża banku, prowizja i oprocentowanie 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 wyższe niż w innych kredytach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A725E39-92F1-30FB-59EA-A9041FBE6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866" y="695250"/>
            <a:ext cx="2902408" cy="313716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B9AF25E-ABAA-A6F6-A359-5CBDB9D16F51}"/>
              </a:ext>
            </a:extLst>
          </p:cNvPr>
          <p:cNvSpPr txBox="1"/>
          <p:nvPr/>
        </p:nvSpPr>
        <p:spPr>
          <a:xfrm>
            <a:off x="9418057" y="1441247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2 % – zasady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EBC664B-9F3B-7C5B-6D89-A68E81BAF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651C183-7DED-427A-AEC3-160A881AB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057" y="3905082"/>
            <a:ext cx="469900" cy="4572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40737D1-5708-EA0E-00B9-17FDD82C7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057" y="7457216"/>
            <a:ext cx="469900" cy="4572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493F5E7-E9FD-2682-56EF-C281015D8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057" y="8465925"/>
            <a:ext cx="469900" cy="4572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A0795534-204D-91F8-0915-A88FAA081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057" y="10126606"/>
            <a:ext cx="469900" cy="4572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62B5CFD8-A121-846E-5BDE-C33513E8D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057" y="11137408"/>
            <a:ext cx="469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9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EC0AF92-959C-E8CB-D4FC-891443E6D8F8}"/>
              </a:ext>
            </a:extLst>
          </p:cNvPr>
          <p:cNvSpPr txBox="1"/>
          <p:nvPr/>
        </p:nvSpPr>
        <p:spPr>
          <a:xfrm>
            <a:off x="9494136" y="9405254"/>
            <a:ext cx="555893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dirty="0">
                <a:solidFill>
                  <a:srgbClr val="F05F57"/>
                </a:solidFill>
                <a:latin typeface="Lato" panose="020F0502020204030203" pitchFamily="34" charset="0"/>
              </a:rPr>
              <a:t>R</a:t>
            </a:r>
            <a:r>
              <a:rPr lang="pl-PL" sz="3300" dirty="0">
                <a:solidFill>
                  <a:srgbClr val="F05F57"/>
                </a:solidFill>
                <a:effectLst/>
                <a:latin typeface="Lato" panose="020F0502020204030203" pitchFamily="34" charset="0"/>
              </a:rPr>
              <a:t>aty malejące bez dopłat</a:t>
            </a:r>
          </a:p>
          <a:p>
            <a:r>
              <a:rPr lang="pl-PL" sz="3300" dirty="0">
                <a:solidFill>
                  <a:srgbClr val="AFDABB"/>
                </a:solidFill>
                <a:latin typeface="Lato" panose="020F0502020204030203" pitchFamily="34" charset="0"/>
              </a:rPr>
              <a:t>R</a:t>
            </a:r>
            <a:r>
              <a:rPr lang="pl-PL" sz="3300" dirty="0">
                <a:solidFill>
                  <a:srgbClr val="AFDABB"/>
                </a:solidFill>
                <a:effectLst/>
                <a:latin typeface="Lato" panose="020F0502020204030203" pitchFamily="34" charset="0"/>
              </a:rPr>
              <a:t>aty równe bez dopłat </a:t>
            </a:r>
          </a:p>
          <a:p>
            <a:r>
              <a:rPr lang="pl-PL" sz="33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Raty w systemie BKM 2%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D3CA742D-537C-670C-3E42-229458D691F0}"/>
              </a:ext>
            </a:extLst>
          </p:cNvPr>
          <p:cNvSpPr txBox="1"/>
          <p:nvPr/>
        </p:nvSpPr>
        <p:spPr>
          <a:xfrm>
            <a:off x="16336137" y="9342009"/>
            <a:ext cx="202795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KNF</a:t>
            </a:r>
          </a:p>
        </p:txBody>
      </p:sp>
      <p:pic>
        <p:nvPicPr>
          <p:cNvPr id="75" name="Obraz 74">
            <a:extLst>
              <a:ext uri="{FF2B5EF4-FFF2-40B4-BE49-F238E27FC236}">
                <a16:creationId xmlns:a16="http://schemas.microsoft.com/office/drawing/2014/main" id="{2B9857E9-CF1A-C6E4-4227-2B1925F93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579" y="9508726"/>
            <a:ext cx="228600" cy="596900"/>
          </a:xfrm>
          <a:prstGeom prst="rect">
            <a:avLst/>
          </a:prstGeom>
        </p:spPr>
      </p:pic>
      <p:sp>
        <p:nvSpPr>
          <p:cNvPr id="77" name="pole tekstowe 76">
            <a:extLst>
              <a:ext uri="{FF2B5EF4-FFF2-40B4-BE49-F238E27FC236}">
                <a16:creationId xmlns:a16="http://schemas.microsoft.com/office/drawing/2014/main" id="{660649E9-92D2-BF7A-5B3F-0884C62A516A}"/>
              </a:ext>
            </a:extLst>
          </p:cNvPr>
          <p:cNvSpPr txBox="1"/>
          <p:nvPr/>
        </p:nvSpPr>
        <p:spPr>
          <a:xfrm>
            <a:off x="16336137" y="10306376"/>
            <a:ext cx="7154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Zapowiedź zmiany rekomendacji S </a:t>
            </a:r>
          </a:p>
          <a:p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w zakresie obliczania zdolności kredytowej przy oprocentowaniu stałym </a:t>
            </a:r>
            <a:endParaRPr lang="pl-PL" sz="33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D0ECA42-74E4-BEE4-480F-3AD496B1D37C}"/>
              </a:ext>
            </a:extLst>
          </p:cNvPr>
          <p:cNvSpPr txBox="1"/>
          <p:nvPr/>
        </p:nvSpPr>
        <p:spPr>
          <a:xfrm>
            <a:off x="9494136" y="7757068"/>
            <a:ext cx="1427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chemeClr val="bg1"/>
                </a:solidFill>
              </a:rPr>
              <a:t>* W zależności od wysokości kredytu i okresu spłaty, rata po okresie dopłat może być nieznacznie wyższa lub niższa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06AECE9-CFB0-9841-11B6-9D7DFE9B6596}"/>
              </a:ext>
            </a:extLst>
          </p:cNvPr>
          <p:cNvSpPr txBox="1"/>
          <p:nvPr/>
        </p:nvSpPr>
        <p:spPr>
          <a:xfrm>
            <a:off x="9418057" y="1441247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Większa zdolność kredytowa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CE5876F-1C0C-A4F4-BC35-414FFAA2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6434DB1-0A4C-B261-5B20-75C746F40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57" y="3046810"/>
            <a:ext cx="14354076" cy="449994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2A8AB84-EF28-44A3-F408-3BF6E0720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057" y="3046810"/>
            <a:ext cx="14354078" cy="44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B82DD77-42D6-928D-000F-AEA4541E4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57" y="4907064"/>
            <a:ext cx="1625600" cy="1625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0E98049-74F0-4C6F-64B8-507455716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57" y="7183337"/>
            <a:ext cx="1625600" cy="162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9FDE57-6EB0-82F8-22E7-EAA0DF30E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057" y="9469338"/>
            <a:ext cx="1625600" cy="162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A8FA6C-A971-DBE6-0E6F-DA3B56236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4232" y="4897336"/>
            <a:ext cx="1625600" cy="1625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65D244-6C9B-A5C9-7330-6E4572E18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4232" y="7183337"/>
            <a:ext cx="1625600" cy="1625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9769C8-DB9A-378E-3BBB-51349752C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4232" y="9469338"/>
            <a:ext cx="1625600" cy="1625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0BBE993-12C1-3148-739E-0C8B2C6341D5}"/>
              </a:ext>
            </a:extLst>
          </p:cNvPr>
          <p:cNvSpPr txBox="1"/>
          <p:nvPr/>
        </p:nvSpPr>
        <p:spPr>
          <a:xfrm>
            <a:off x="11370526" y="492718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spłaty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042983C-5011-7178-8BB4-BA550A200E53}"/>
              </a:ext>
            </a:extLst>
          </p:cNvPr>
          <p:cNvSpPr txBox="1"/>
          <p:nvPr/>
        </p:nvSpPr>
        <p:spPr>
          <a:xfrm>
            <a:off x="11370526" y="720279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Kwota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400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B97779-1F69-BCF1-3D2B-84E386C2F3DE}"/>
              </a:ext>
            </a:extLst>
          </p:cNvPr>
          <p:cNvSpPr txBox="1"/>
          <p:nvPr/>
        </p:nvSpPr>
        <p:spPr>
          <a:xfrm>
            <a:off x="11370526" y="9488794"/>
            <a:ext cx="5388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Oprocentowanie</a:t>
            </a:r>
            <a:b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(z marżą) </a:t>
            </a: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,46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D7B55-F14C-0224-6F90-B8730187CC60}"/>
              </a:ext>
            </a:extLst>
          </p:cNvPr>
          <p:cNvSpPr txBox="1"/>
          <p:nvPr/>
        </p:nvSpPr>
        <p:spPr>
          <a:xfrm>
            <a:off x="18601056" y="4916792"/>
            <a:ext cx="577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bez dopłaty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4 486,67 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11D5CC-9E29-0CD6-9A8D-B1D54381E454}"/>
              </a:ext>
            </a:extLst>
          </p:cNvPr>
          <p:cNvSpPr txBox="1"/>
          <p:nvPr/>
        </p:nvSpPr>
        <p:spPr>
          <a:xfrm>
            <a:off x="18601056" y="7170956"/>
            <a:ext cx="5772714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po dopłacie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787A8F-C0CC-29C4-7C55-565BE661F503}"/>
              </a:ext>
            </a:extLst>
          </p:cNvPr>
          <p:cNvSpPr txBox="1"/>
          <p:nvPr/>
        </p:nvSpPr>
        <p:spPr>
          <a:xfrm>
            <a:off x="18601056" y="9212862"/>
            <a:ext cx="5772714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38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Po 10 latach rata stała*</a:t>
            </a:r>
            <a:endParaRPr lang="pl-PL" sz="5500" b="1" dirty="0">
              <a:solidFill>
                <a:srgbClr val="186D2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3A32794-5A66-5F19-C832-2903B05129D6}"/>
              </a:ext>
            </a:extLst>
          </p:cNvPr>
          <p:cNvSpPr txBox="1"/>
          <p:nvPr/>
        </p:nvSpPr>
        <p:spPr>
          <a:xfrm>
            <a:off x="18601056" y="7928264"/>
            <a:ext cx="3283528" cy="861774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2 615,33</a:t>
            </a:r>
            <a:r>
              <a:rPr lang="pl-PL" sz="5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64BA3D-150C-6977-9BA7-E4C2B22082D7}"/>
              </a:ext>
            </a:extLst>
          </p:cNvPr>
          <p:cNvSpPr txBox="1"/>
          <p:nvPr/>
        </p:nvSpPr>
        <p:spPr>
          <a:xfrm>
            <a:off x="18601056" y="10091271"/>
            <a:ext cx="445751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2 475,44</a:t>
            </a:r>
            <a:r>
              <a:rPr lang="pl-PL" sz="55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55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2E208F3-E752-32C2-334E-04AF65B47ABB}"/>
              </a:ext>
            </a:extLst>
          </p:cNvPr>
          <p:cNvSpPr txBox="1"/>
          <p:nvPr/>
        </p:nvSpPr>
        <p:spPr>
          <a:xfrm>
            <a:off x="9191501" y="12077205"/>
            <a:ext cx="10105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* Przy założeniu, że warunki zostają bez zmian.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F3F2C8F-6622-A9CB-32CB-127508092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10273" y="695250"/>
            <a:ext cx="3664001" cy="292308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6F86029-94C5-43D2-72D0-A804B8917DF8}"/>
              </a:ext>
            </a:extLst>
          </p:cNvPr>
          <p:cNvSpPr txBox="1"/>
          <p:nvPr/>
        </p:nvSpPr>
        <p:spPr>
          <a:xfrm>
            <a:off x="9418057" y="1441247"/>
            <a:ext cx="725617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 </a:t>
            </a: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praktyce</a:t>
            </a:r>
            <a:b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przykłady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6B5D3207-9A75-CEED-1BE5-941AAD0EA1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27212B79-FFE6-8EE5-20EC-16B22A1C4A31}"/>
              </a:ext>
            </a:extLst>
          </p:cNvPr>
          <p:cNvSpPr txBox="1"/>
          <p:nvPr/>
        </p:nvSpPr>
        <p:spPr>
          <a:xfrm>
            <a:off x="20131789" y="1628812"/>
            <a:ext cx="2227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</a:t>
            </a:r>
            <a:endParaRPr lang="pl-PL" sz="10000" dirty="0"/>
          </a:p>
        </p:txBody>
      </p:sp>
    </p:spTree>
    <p:extLst>
      <p:ext uri="{BB962C8B-B14F-4D97-AF65-F5344CB8AC3E}">
        <p14:creationId xmlns:p14="http://schemas.microsoft.com/office/powerpoint/2010/main" val="221476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B82DD77-42D6-928D-000F-AEA4541E4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57" y="4907064"/>
            <a:ext cx="1625600" cy="1625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0E98049-74F0-4C6F-64B8-507455716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57" y="7183337"/>
            <a:ext cx="1625600" cy="162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9FDE57-6EB0-82F8-22E7-EAA0DF30E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057" y="9469338"/>
            <a:ext cx="1625600" cy="162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A8FA6C-A971-DBE6-0E6F-DA3B56236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4232" y="4897336"/>
            <a:ext cx="1625600" cy="1625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65D244-6C9B-A5C9-7330-6E4572E18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4232" y="7183337"/>
            <a:ext cx="1625600" cy="1625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9769C8-DB9A-378E-3BBB-51349752C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4232" y="9469338"/>
            <a:ext cx="1625600" cy="1625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0BBE993-12C1-3148-739E-0C8B2C6341D5}"/>
              </a:ext>
            </a:extLst>
          </p:cNvPr>
          <p:cNvSpPr txBox="1"/>
          <p:nvPr/>
        </p:nvSpPr>
        <p:spPr>
          <a:xfrm>
            <a:off x="11370526" y="492718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spłaty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25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042983C-5011-7178-8BB4-BA550A200E53}"/>
              </a:ext>
            </a:extLst>
          </p:cNvPr>
          <p:cNvSpPr txBox="1"/>
          <p:nvPr/>
        </p:nvSpPr>
        <p:spPr>
          <a:xfrm>
            <a:off x="11370526" y="720279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Kwota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B97779-1F69-BCF1-3D2B-84E386C2F3DE}"/>
              </a:ext>
            </a:extLst>
          </p:cNvPr>
          <p:cNvSpPr txBox="1"/>
          <p:nvPr/>
        </p:nvSpPr>
        <p:spPr>
          <a:xfrm>
            <a:off x="11370526" y="9488794"/>
            <a:ext cx="5388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Oprocentowanie</a:t>
            </a:r>
            <a:b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(z marżą) </a:t>
            </a: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,46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D7B55-F14C-0224-6F90-B8730187CC60}"/>
              </a:ext>
            </a:extLst>
          </p:cNvPr>
          <p:cNvSpPr txBox="1"/>
          <p:nvPr/>
        </p:nvSpPr>
        <p:spPr>
          <a:xfrm>
            <a:off x="18601056" y="4916792"/>
            <a:ext cx="577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bez dopłaty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3 115,00 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11D5CC-9E29-0CD6-9A8D-B1D54381E454}"/>
              </a:ext>
            </a:extLst>
          </p:cNvPr>
          <p:cNvSpPr txBox="1"/>
          <p:nvPr/>
        </p:nvSpPr>
        <p:spPr>
          <a:xfrm>
            <a:off x="18601056" y="7170956"/>
            <a:ext cx="5772714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po dopłacie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787A8F-C0CC-29C4-7C55-565BE661F503}"/>
              </a:ext>
            </a:extLst>
          </p:cNvPr>
          <p:cNvSpPr txBox="1"/>
          <p:nvPr/>
        </p:nvSpPr>
        <p:spPr>
          <a:xfrm>
            <a:off x="18601056" y="9212862"/>
            <a:ext cx="5772714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38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Po 10 latach rata stała*</a:t>
            </a:r>
            <a:endParaRPr lang="pl-PL" sz="5500" b="1" dirty="0">
              <a:solidFill>
                <a:srgbClr val="186D2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3A32794-5A66-5F19-C832-2903B05129D6}"/>
              </a:ext>
            </a:extLst>
          </p:cNvPr>
          <p:cNvSpPr txBox="1"/>
          <p:nvPr/>
        </p:nvSpPr>
        <p:spPr>
          <a:xfrm>
            <a:off x="18601056" y="7928264"/>
            <a:ext cx="3283528" cy="861774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1 711,50</a:t>
            </a:r>
            <a:r>
              <a:rPr lang="pl-PL" sz="5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64BA3D-150C-6977-9BA7-E4C2B22082D7}"/>
              </a:ext>
            </a:extLst>
          </p:cNvPr>
          <p:cNvSpPr txBox="1"/>
          <p:nvPr/>
        </p:nvSpPr>
        <p:spPr>
          <a:xfrm>
            <a:off x="18601056" y="10091271"/>
            <a:ext cx="445751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1 768,31</a:t>
            </a:r>
            <a:r>
              <a:rPr lang="pl-PL" sz="55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55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2E208F3-E752-32C2-334E-04AF65B47ABB}"/>
              </a:ext>
            </a:extLst>
          </p:cNvPr>
          <p:cNvSpPr txBox="1"/>
          <p:nvPr/>
        </p:nvSpPr>
        <p:spPr>
          <a:xfrm>
            <a:off x="9191501" y="12077205"/>
            <a:ext cx="10105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* Przy założeniu, że warunki zostają bez zmian.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F3F2C8F-6622-A9CB-32CB-127508092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10273" y="695250"/>
            <a:ext cx="3664001" cy="292308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6F86029-94C5-43D2-72D0-A804B8917DF8}"/>
              </a:ext>
            </a:extLst>
          </p:cNvPr>
          <p:cNvSpPr txBox="1"/>
          <p:nvPr/>
        </p:nvSpPr>
        <p:spPr>
          <a:xfrm>
            <a:off x="9418057" y="1441247"/>
            <a:ext cx="725617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 </a:t>
            </a: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praktyce</a:t>
            </a:r>
            <a:b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przykłady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6B5D3207-9A75-CEED-1BE5-941AAD0EA1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C112D41-E746-4431-DB4E-5473A9E7E75D}"/>
              </a:ext>
            </a:extLst>
          </p:cNvPr>
          <p:cNvSpPr txBox="1"/>
          <p:nvPr/>
        </p:nvSpPr>
        <p:spPr>
          <a:xfrm>
            <a:off x="20131789" y="1628812"/>
            <a:ext cx="2227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25</a:t>
            </a:r>
            <a:endParaRPr lang="pl-PL" sz="10000" dirty="0"/>
          </a:p>
        </p:txBody>
      </p:sp>
    </p:spTree>
    <p:extLst>
      <p:ext uri="{BB962C8B-B14F-4D97-AF65-F5344CB8AC3E}">
        <p14:creationId xmlns:p14="http://schemas.microsoft.com/office/powerpoint/2010/main" val="74179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B82DD77-42D6-928D-000F-AEA4541E4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57" y="4907064"/>
            <a:ext cx="1625600" cy="1625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0E98049-74F0-4C6F-64B8-507455716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57" y="7183337"/>
            <a:ext cx="1625600" cy="162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9FDE57-6EB0-82F8-22E7-EAA0DF30E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057" y="9469338"/>
            <a:ext cx="1625600" cy="162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A8FA6C-A971-DBE6-0E6F-DA3B56236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4232" y="4897336"/>
            <a:ext cx="1625600" cy="1625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65D244-6C9B-A5C9-7330-6E4572E18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4232" y="7183337"/>
            <a:ext cx="1625600" cy="1625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9769C8-DB9A-378E-3BBB-51349752C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4232" y="9469338"/>
            <a:ext cx="1625600" cy="1625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0BBE993-12C1-3148-739E-0C8B2C6341D5}"/>
              </a:ext>
            </a:extLst>
          </p:cNvPr>
          <p:cNvSpPr txBox="1"/>
          <p:nvPr/>
        </p:nvSpPr>
        <p:spPr>
          <a:xfrm>
            <a:off x="11370526" y="492718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spłaty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042983C-5011-7178-8BB4-BA550A200E53}"/>
              </a:ext>
            </a:extLst>
          </p:cNvPr>
          <p:cNvSpPr txBox="1"/>
          <p:nvPr/>
        </p:nvSpPr>
        <p:spPr>
          <a:xfrm>
            <a:off x="11370526" y="720279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Kwota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350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B97779-1F69-BCF1-3D2B-84E386C2F3DE}"/>
              </a:ext>
            </a:extLst>
          </p:cNvPr>
          <p:cNvSpPr txBox="1"/>
          <p:nvPr/>
        </p:nvSpPr>
        <p:spPr>
          <a:xfrm>
            <a:off x="11370526" y="9488794"/>
            <a:ext cx="5388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Oprocentowanie</a:t>
            </a:r>
            <a:b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(z marżą) </a:t>
            </a: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,46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D7B55-F14C-0224-6F90-B8730187CC60}"/>
              </a:ext>
            </a:extLst>
          </p:cNvPr>
          <p:cNvSpPr txBox="1"/>
          <p:nvPr/>
        </p:nvSpPr>
        <p:spPr>
          <a:xfrm>
            <a:off x="18601056" y="4916792"/>
            <a:ext cx="577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bez dopłaty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3 439,72 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11D5CC-9E29-0CD6-9A8D-B1D54381E454}"/>
              </a:ext>
            </a:extLst>
          </p:cNvPr>
          <p:cNvSpPr txBox="1"/>
          <p:nvPr/>
        </p:nvSpPr>
        <p:spPr>
          <a:xfrm>
            <a:off x="18601056" y="7170956"/>
            <a:ext cx="5772714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po dopłacie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787A8F-C0CC-29C4-7C55-565BE661F503}"/>
              </a:ext>
            </a:extLst>
          </p:cNvPr>
          <p:cNvSpPr txBox="1"/>
          <p:nvPr/>
        </p:nvSpPr>
        <p:spPr>
          <a:xfrm>
            <a:off x="18601056" y="9212862"/>
            <a:ext cx="5772714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38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Po 10 latach rata stała*</a:t>
            </a:r>
            <a:endParaRPr lang="pl-PL" sz="5500" b="1" dirty="0">
              <a:solidFill>
                <a:srgbClr val="186D2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3A32794-5A66-5F19-C832-2903B05129D6}"/>
              </a:ext>
            </a:extLst>
          </p:cNvPr>
          <p:cNvSpPr txBox="1"/>
          <p:nvPr/>
        </p:nvSpPr>
        <p:spPr>
          <a:xfrm>
            <a:off x="18601056" y="7928264"/>
            <a:ext cx="3283528" cy="861774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1 802,31</a:t>
            </a:r>
            <a:r>
              <a:rPr lang="pl-PL" sz="5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64BA3D-150C-6977-9BA7-E4C2B22082D7}"/>
              </a:ext>
            </a:extLst>
          </p:cNvPr>
          <p:cNvSpPr txBox="1"/>
          <p:nvPr/>
        </p:nvSpPr>
        <p:spPr>
          <a:xfrm>
            <a:off x="18601056" y="10091271"/>
            <a:ext cx="445751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2 019,02</a:t>
            </a:r>
            <a:r>
              <a:rPr lang="pl-PL" sz="55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55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2E208F3-E752-32C2-334E-04AF65B47ABB}"/>
              </a:ext>
            </a:extLst>
          </p:cNvPr>
          <p:cNvSpPr txBox="1"/>
          <p:nvPr/>
        </p:nvSpPr>
        <p:spPr>
          <a:xfrm>
            <a:off x="9191501" y="12077205"/>
            <a:ext cx="10105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* Przy założeniu, że warunki zostają bez zmian.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F3F2C8F-6622-A9CB-32CB-127508092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10273" y="695250"/>
            <a:ext cx="3664001" cy="292308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E2A7325-634D-1B4C-0E0C-E0F4A5C076DD}"/>
              </a:ext>
            </a:extLst>
          </p:cNvPr>
          <p:cNvSpPr txBox="1"/>
          <p:nvPr/>
        </p:nvSpPr>
        <p:spPr>
          <a:xfrm>
            <a:off x="20131789" y="1628812"/>
            <a:ext cx="2227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</a:t>
            </a:r>
            <a:endParaRPr lang="pl-PL" sz="100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6F86029-94C5-43D2-72D0-A804B8917DF8}"/>
              </a:ext>
            </a:extLst>
          </p:cNvPr>
          <p:cNvSpPr txBox="1"/>
          <p:nvPr/>
        </p:nvSpPr>
        <p:spPr>
          <a:xfrm>
            <a:off x="9418057" y="1441247"/>
            <a:ext cx="725617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 </a:t>
            </a: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praktyce</a:t>
            </a:r>
            <a:b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przykłady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6B5D3207-9A75-CEED-1BE5-941AAD0EA1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7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B82DD77-42D6-928D-000F-AEA4541E4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57" y="4907064"/>
            <a:ext cx="1625600" cy="1625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0E98049-74F0-4C6F-64B8-507455716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57" y="7183337"/>
            <a:ext cx="1625600" cy="162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9FDE57-6EB0-82F8-22E7-EAA0DF30E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057" y="9469338"/>
            <a:ext cx="1625600" cy="162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A8FA6C-A971-DBE6-0E6F-DA3B56236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4232" y="4897336"/>
            <a:ext cx="1625600" cy="1625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65D244-6C9B-A5C9-7330-6E4572E18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4232" y="7183337"/>
            <a:ext cx="1625600" cy="1625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9769C8-DB9A-378E-3BBB-51349752C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4232" y="9469338"/>
            <a:ext cx="1625600" cy="1625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0BBE993-12C1-3148-739E-0C8B2C6341D5}"/>
              </a:ext>
            </a:extLst>
          </p:cNvPr>
          <p:cNvSpPr txBox="1"/>
          <p:nvPr/>
        </p:nvSpPr>
        <p:spPr>
          <a:xfrm>
            <a:off x="11370526" y="492718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spłaty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042983C-5011-7178-8BB4-BA550A200E53}"/>
              </a:ext>
            </a:extLst>
          </p:cNvPr>
          <p:cNvSpPr txBox="1"/>
          <p:nvPr/>
        </p:nvSpPr>
        <p:spPr>
          <a:xfrm>
            <a:off x="11370526" y="720279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Kwota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B97779-1F69-BCF1-3D2B-84E386C2F3DE}"/>
              </a:ext>
            </a:extLst>
          </p:cNvPr>
          <p:cNvSpPr txBox="1"/>
          <p:nvPr/>
        </p:nvSpPr>
        <p:spPr>
          <a:xfrm>
            <a:off x="11370526" y="9488794"/>
            <a:ext cx="5388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Oprocentowanie</a:t>
            </a:r>
            <a:b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(z marżą) </a:t>
            </a: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,46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D7B55-F14C-0224-6F90-B8730187CC60}"/>
              </a:ext>
            </a:extLst>
          </p:cNvPr>
          <p:cNvSpPr txBox="1"/>
          <p:nvPr/>
        </p:nvSpPr>
        <p:spPr>
          <a:xfrm>
            <a:off x="18601056" y="4916792"/>
            <a:ext cx="577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bez dopłaty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5 405,28 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11D5CC-9E29-0CD6-9A8D-B1D54381E454}"/>
              </a:ext>
            </a:extLst>
          </p:cNvPr>
          <p:cNvSpPr txBox="1"/>
          <p:nvPr/>
        </p:nvSpPr>
        <p:spPr>
          <a:xfrm>
            <a:off x="18601056" y="7170956"/>
            <a:ext cx="5772714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po dopłacie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787A8F-C0CC-29C4-7C55-565BE661F503}"/>
              </a:ext>
            </a:extLst>
          </p:cNvPr>
          <p:cNvSpPr txBox="1"/>
          <p:nvPr/>
        </p:nvSpPr>
        <p:spPr>
          <a:xfrm>
            <a:off x="18601056" y="9212862"/>
            <a:ext cx="5772714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38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Po 10 latach rata stała*</a:t>
            </a:r>
            <a:endParaRPr lang="pl-PL" sz="5500" b="1" dirty="0">
              <a:solidFill>
                <a:srgbClr val="186D2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3A32794-5A66-5F19-C832-2903B05129D6}"/>
              </a:ext>
            </a:extLst>
          </p:cNvPr>
          <p:cNvSpPr txBox="1"/>
          <p:nvPr/>
        </p:nvSpPr>
        <p:spPr>
          <a:xfrm>
            <a:off x="18601056" y="7928264"/>
            <a:ext cx="3283528" cy="861774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2 832,19</a:t>
            </a:r>
            <a:r>
              <a:rPr lang="pl-PL" sz="5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64BA3D-150C-6977-9BA7-E4C2B22082D7}"/>
              </a:ext>
            </a:extLst>
          </p:cNvPr>
          <p:cNvSpPr txBox="1"/>
          <p:nvPr/>
        </p:nvSpPr>
        <p:spPr>
          <a:xfrm>
            <a:off x="18601056" y="10091271"/>
            <a:ext cx="445751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3 172,74</a:t>
            </a:r>
            <a:r>
              <a:rPr lang="pl-PL" sz="55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55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2E208F3-E752-32C2-334E-04AF65B47ABB}"/>
              </a:ext>
            </a:extLst>
          </p:cNvPr>
          <p:cNvSpPr txBox="1"/>
          <p:nvPr/>
        </p:nvSpPr>
        <p:spPr>
          <a:xfrm>
            <a:off x="9191501" y="12077205"/>
            <a:ext cx="10105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* Przy założeniu, że warunki zostają bez zmian.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F3F2C8F-6622-A9CB-32CB-127508092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10273" y="695250"/>
            <a:ext cx="3664001" cy="292308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E2A7325-634D-1B4C-0E0C-E0F4A5C076DD}"/>
              </a:ext>
            </a:extLst>
          </p:cNvPr>
          <p:cNvSpPr txBox="1"/>
          <p:nvPr/>
        </p:nvSpPr>
        <p:spPr>
          <a:xfrm>
            <a:off x="20131789" y="1628812"/>
            <a:ext cx="2227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</a:t>
            </a:r>
            <a:endParaRPr lang="pl-PL" sz="100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6F86029-94C5-43D2-72D0-A804B8917DF8}"/>
              </a:ext>
            </a:extLst>
          </p:cNvPr>
          <p:cNvSpPr txBox="1"/>
          <p:nvPr/>
        </p:nvSpPr>
        <p:spPr>
          <a:xfrm>
            <a:off x="9418057" y="1441247"/>
            <a:ext cx="725617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 </a:t>
            </a: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praktyce</a:t>
            </a:r>
            <a:b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przykłady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6B5D3207-9A75-CEED-1BE5-941AAD0EA1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9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18057" y="1441247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9B4D1AA-67AF-8E70-F74E-E7969ADAF88F}"/>
              </a:ext>
            </a:extLst>
          </p:cNvPr>
          <p:cNvSpPr txBox="1"/>
          <p:nvPr/>
        </p:nvSpPr>
        <p:spPr>
          <a:xfrm>
            <a:off x="9418057" y="5729682"/>
            <a:ext cx="6600353" cy="1514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pierwsze mieszkanie</a:t>
            </a:r>
            <a:b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albo dla dużych rodzin mieszkających w zbyt ciasnych mieszkaniach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A71E48B-57CD-D721-D31C-EAF5585832E7}"/>
              </a:ext>
            </a:extLst>
          </p:cNvPr>
          <p:cNvSpPr txBox="1"/>
          <p:nvPr/>
        </p:nvSpPr>
        <p:spPr>
          <a:xfrm>
            <a:off x="17027013" y="5757059"/>
            <a:ext cx="6600353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Wpłaty od </a:t>
            </a:r>
            <a:r>
              <a:rPr lang="pl-PL" sz="4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500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pl-PL" sz="4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2000 zł</a:t>
            </a:r>
            <a:endParaRPr lang="pl-PL" sz="3000" dirty="0">
              <a:solidFill>
                <a:srgbClr val="FFFFFF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305E73B-C924-75F9-19FA-7BE016613E46}"/>
              </a:ext>
            </a:extLst>
          </p:cNvPr>
          <p:cNvSpPr txBox="1"/>
          <p:nvPr/>
        </p:nvSpPr>
        <p:spPr>
          <a:xfrm>
            <a:off x="9418057" y="10306932"/>
            <a:ext cx="6754320" cy="102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Systematyczne wpłaty</a:t>
            </a:r>
          </a:p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 3 do 10 lat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FA337F19-2837-76CC-6379-58A75AAAF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57" y="5389238"/>
            <a:ext cx="6502400" cy="1143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808A4DE-ACFE-7822-761B-777AC53B5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013" y="5389238"/>
            <a:ext cx="6502400" cy="1143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C24CA1E-0CD9-1A11-0344-C7438C0A7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57" y="9967144"/>
            <a:ext cx="6502400" cy="1143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541CABF-341A-1BB9-7CA8-9D212199C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013" y="9967144"/>
            <a:ext cx="6502400" cy="1143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2ACCDD2-0C84-611B-F88B-2C3F6700D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084" y="1597766"/>
            <a:ext cx="228600" cy="5969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8EC8578-0107-582D-21A5-DEA89C5EC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057" y="3334281"/>
            <a:ext cx="1816100" cy="18288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FFD68D1-39DA-9865-18DC-F00B856B7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7013" y="3346981"/>
            <a:ext cx="1320800" cy="18161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E3A0C8E-772B-D466-1E03-374625F690FB}"/>
              </a:ext>
            </a:extLst>
          </p:cNvPr>
          <p:cNvSpPr txBox="1"/>
          <p:nvPr/>
        </p:nvSpPr>
        <p:spPr>
          <a:xfrm>
            <a:off x="17027013" y="10306932"/>
            <a:ext cx="6951782" cy="102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Wpłaty po ukończeniu</a:t>
            </a:r>
            <a:b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13. roku życia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13CDB92-0085-8E82-D723-169A8770C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27013" y="7967372"/>
            <a:ext cx="3035300" cy="18288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002650FC-C607-177E-A7F9-B0F45B6CC1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8057" y="7967372"/>
            <a:ext cx="2413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570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1234</TotalTime>
  <Words>848</Words>
  <Application>Microsoft Office PowerPoint</Application>
  <PresentationFormat>Niestandardowy</PresentationFormat>
  <Paragraphs>165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Lato Black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Majtczak</dc:creator>
  <cp:lastModifiedBy>Wójcik-Tarnowska Joanna</cp:lastModifiedBy>
  <cp:revision>137</cp:revision>
  <dcterms:created xsi:type="dcterms:W3CDTF">2022-12-05T20:50:01Z</dcterms:created>
  <dcterms:modified xsi:type="dcterms:W3CDTF">2023-02-03T06:12:00Z</dcterms:modified>
</cp:coreProperties>
</file>