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0"/>
  </p:notesMasterIdLst>
  <p:sldIdLst>
    <p:sldId id="256" r:id="rId3"/>
    <p:sldId id="288" r:id="rId4"/>
    <p:sldId id="268" r:id="rId5"/>
    <p:sldId id="259" r:id="rId6"/>
    <p:sldId id="260" r:id="rId7"/>
    <p:sldId id="266" r:id="rId8"/>
    <p:sldId id="261" r:id="rId9"/>
    <p:sldId id="269" r:id="rId10"/>
    <p:sldId id="262" r:id="rId11"/>
    <p:sldId id="283" r:id="rId12"/>
    <p:sldId id="285" r:id="rId13"/>
    <p:sldId id="277" r:id="rId14"/>
    <p:sldId id="276" r:id="rId15"/>
    <p:sldId id="280" r:id="rId16"/>
    <p:sldId id="281" r:id="rId17"/>
    <p:sldId id="267" r:id="rId18"/>
    <p:sldId id="272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Black" panose="020B0A04020102020204" pitchFamily="34" charset="0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4092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3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10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323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11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0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12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50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13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482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14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20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15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281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16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086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17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66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50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3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76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25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12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56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054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l-P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8</a:t>
            </a:fld>
            <a:endParaRPr lang="pl-P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14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53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search?q=panika&amp;biw=1280&amp;bih=662&amp;site=webhp&amp;tbm=isch&amp;tbo=u&amp;source=univ&amp;sa=X&amp;sqi=2&amp;ved=0ahUKEwjv8J_MgaLLAhUoDJoKHa3YAHYQsAQIMw#imgrc=MmJbo4DzkAh4OM%3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google.pl/search?q=ulewny+deszcz+na+drodze&amp;biw=1280&amp;bih=662&amp;site=webhp&amp;tbm=isch&amp;tbo=u&amp;source=univ&amp;sa=X&amp;ved=0ahUKEwj238yOhKLLAhWl83IKHRlcCqAQsAQIH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 smtClean="0">
                <a:latin typeface="Arial Black"/>
                <a:ea typeface="Arial Black"/>
                <a:cs typeface="Arial Black"/>
                <a:sym typeface="Arial Black"/>
              </a:rPr>
              <a:t>23</a:t>
            </a:r>
            <a:r>
              <a:rPr lang="pl-PL" sz="2880" b="1" i="0" u="none" strike="noStrike" cap="none" dirty="0" smtClean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Wypadki drogowe – statystyka i przyczyny</a:t>
            </a: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Andrzej Jabłoński</a:t>
            </a:r>
            <a:endParaRPr lang="pl-PL"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5445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l-PL" altLang="pl-PL" sz="2400" b="1" dirty="0" smtClean="0">
                <a:latin typeface="Arial" charset="0"/>
              </a:rPr>
              <a:t>  Bezpieczeństwo poszkodowanych i ratowników</a:t>
            </a:r>
            <a:endParaRPr lang="pl-PL" altLang="pl-PL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altLang="pl-PL" sz="2400" b="1" dirty="0" smtClean="0">
                <a:latin typeface="+mj-lt"/>
                <a:cs typeface="Calibri" panose="020F0502020204030204" pitchFamily="34" charset="0"/>
              </a:rPr>
              <a:t>Panika </a:t>
            </a:r>
            <a:r>
              <a:rPr lang="pl-PL" altLang="pl-PL" sz="2400" b="1" dirty="0">
                <a:latin typeface="+mj-lt"/>
                <a:cs typeface="Calibri" panose="020F0502020204030204" pitchFamily="34" charset="0"/>
              </a:rPr>
              <a:t>i </a:t>
            </a:r>
            <a:r>
              <a:rPr lang="pl-PL" altLang="pl-PL" sz="2400" b="1" dirty="0" smtClean="0">
                <a:latin typeface="+mj-lt"/>
                <a:cs typeface="Calibri" panose="020F0502020204030204" pitchFamily="34" charset="0"/>
              </a:rPr>
              <a:t>chaos</a:t>
            </a:r>
            <a:endParaRPr lang="pl-PL" altLang="pl-PL" sz="2400" b="1" dirty="0">
              <a:latin typeface="+mj-lt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9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Lapik\Pulpit\133406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4" y="2439630"/>
            <a:ext cx="7894430" cy="40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93994" y="6525344"/>
            <a:ext cx="1485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fot. 2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619672" y="278298"/>
            <a:ext cx="519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Specyfika terenu akcji podczas wypadków drogowych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670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5445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l-PL" altLang="pl-PL" sz="2400" b="1" dirty="0" smtClean="0">
                <a:latin typeface="Arial" charset="0"/>
              </a:rPr>
              <a:t>  Bezpieczeństwo poszkodowanych i ratowników</a:t>
            </a:r>
            <a:endParaRPr lang="pl-PL" alt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altLang="pl-PL" sz="2400" b="1" dirty="0">
                <a:latin typeface="+mn-lt"/>
                <a:cs typeface="Calibri" panose="020F0502020204030204" pitchFamily="34" charset="0"/>
              </a:rPr>
              <a:t>W</a:t>
            </a:r>
            <a:r>
              <a:rPr lang="pl-PL" altLang="pl-PL" sz="2400" b="1" dirty="0" smtClean="0">
                <a:latin typeface="+mn-lt"/>
                <a:cs typeface="Calibri" panose="020F0502020204030204" pitchFamily="34" charset="0"/>
              </a:rPr>
              <a:t>arunki atmosferyczne i słaba widoczność</a:t>
            </a:r>
            <a:endParaRPr lang="pl-PL" altLang="pl-PL" sz="2400" b="1" dirty="0">
              <a:latin typeface="+mn-lt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Documents and Settings\Lapik\Pulpit\z13412638Q,Powodem-wypadku-bylo-nie-zachowanie-ostroznosci-w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7158"/>
            <a:ext cx="6420097" cy="42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Lapik\Pulpit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51" y="3861049"/>
            <a:ext cx="3627487" cy="25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851920" y="642449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fot. 3</a:t>
            </a:r>
            <a:endParaRPr lang="pl-P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105823" y="6165304"/>
            <a:ext cx="1210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fot. 4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619672" y="278298"/>
            <a:ext cx="519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Specyfika terenu akcji podczas wypadków drogowych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670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5445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l-PL" altLang="pl-PL" sz="2400" b="1" dirty="0" smtClean="0">
                <a:latin typeface="Arial" charset="0"/>
              </a:rPr>
              <a:t>  </a:t>
            </a:r>
            <a:r>
              <a:rPr lang="pl-PL" altLang="pl-PL" sz="2400" b="1" dirty="0">
                <a:latin typeface="Arial" charset="0"/>
              </a:rPr>
              <a:t>Bezpieczeństwo poszkodowanych i ratowników</a:t>
            </a:r>
            <a:endParaRPr lang="pl-PL" alt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altLang="pl-PL" sz="2400" b="1" dirty="0">
                <a:latin typeface="+mj-lt"/>
                <a:cs typeface="Calibri" panose="020F0502020204030204" pitchFamily="34" charset="0"/>
              </a:rPr>
              <a:t>E</a:t>
            </a:r>
            <a:r>
              <a:rPr lang="pl-PL" altLang="pl-PL" sz="2400" b="1" dirty="0" smtClean="0">
                <a:latin typeface="+mj-lt"/>
                <a:cs typeface="Calibri" panose="020F0502020204030204" pitchFamily="34" charset="0"/>
              </a:rPr>
              <a:t>lementy  uszkodzonych i porozrzucanych karoserii</a:t>
            </a: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2789" r="2606" b="6277"/>
          <a:stretch>
            <a:fillRect/>
          </a:stretch>
        </p:blipFill>
        <p:spPr>
          <a:xfrm>
            <a:off x="4414842" y="3068960"/>
            <a:ext cx="4547468" cy="36369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6561" r="4887" b="6561"/>
          <a:stretch>
            <a:fillRect/>
          </a:stretch>
        </p:blipFill>
        <p:spPr>
          <a:xfrm>
            <a:off x="107504" y="3068960"/>
            <a:ext cx="4104456" cy="36643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619672" y="278298"/>
            <a:ext cx="519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Specyfika terenu akcji podczas wypadków drogowych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021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5445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l-PL" altLang="pl-PL" sz="2400" b="1" dirty="0" smtClean="0">
                <a:latin typeface="Arial" charset="0"/>
              </a:rPr>
              <a:t>  </a:t>
            </a:r>
            <a:r>
              <a:rPr lang="pl-PL" altLang="pl-PL" sz="2400" b="1" dirty="0">
                <a:latin typeface="Arial" charset="0"/>
              </a:rPr>
              <a:t>Bezpieczeństwo poszkodowanych i ratowników</a:t>
            </a:r>
            <a:endParaRPr lang="pl-PL" alt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altLang="pl-PL" sz="2400" b="1" dirty="0">
                <a:latin typeface="+mn-lt"/>
                <a:cs typeface="Calibri" panose="020F0502020204030204" pitchFamily="34" charset="0"/>
              </a:rPr>
              <a:t>R</a:t>
            </a:r>
            <a:r>
              <a:rPr lang="pl-PL" altLang="pl-PL" sz="2400" b="1" dirty="0" smtClean="0">
                <a:latin typeface="+mn-lt"/>
                <a:cs typeface="Calibri" panose="020F0502020204030204" pitchFamily="34" charset="0"/>
              </a:rPr>
              <a:t>ozszczelnienia i wycieki</a:t>
            </a: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6860" indent="0">
              <a:lnSpc>
                <a:spcPct val="90000"/>
              </a:lnSpc>
              <a:buNone/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zbiornik LPG - pod nadwoziem Nissan Xter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23" y="2254991"/>
            <a:ext cx="4031241" cy="316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Autocysterna  na paliwo - L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38884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619672" y="278298"/>
            <a:ext cx="519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Specyfika terenu akcji podczas wypadków drogowych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400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5445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l-PL" altLang="pl-PL" sz="2400" b="1" dirty="0" smtClean="0">
                <a:latin typeface="Arial" charset="0"/>
              </a:rPr>
              <a:t>  </a:t>
            </a:r>
            <a:r>
              <a:rPr lang="pl-PL" altLang="pl-PL" sz="2400" b="1" dirty="0">
                <a:latin typeface="Arial" charset="0"/>
              </a:rPr>
              <a:t>Bezpieczeństwo poszkodowanych i ratowników</a:t>
            </a:r>
            <a:endParaRPr lang="pl-PL" alt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altLang="pl-PL" sz="2400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Z</a:t>
            </a:r>
            <a:r>
              <a:rPr lang="pl-PL" altLang="pl-PL" sz="2400" b="1" dirty="0" smtClean="0">
                <a:latin typeface="+mj-lt"/>
                <a:cs typeface="Calibri" panose="020F0502020204030204" pitchFamily="34" charset="0"/>
              </a:rPr>
              <a:t>agrożenie pożarowe przewożonych </a:t>
            </a:r>
            <a:r>
              <a:rPr lang="pl-PL" altLang="pl-PL" sz="2400" b="1" dirty="0" smtClean="0">
                <a:latin typeface="+mj-lt"/>
                <a:cs typeface="Calibri" panose="020F0502020204030204" pitchFamily="34" charset="0"/>
              </a:rPr>
              <a:t>towarów</a:t>
            </a:r>
            <a:endParaRPr lang="pl-PL" altLang="pl-PL" sz="2400" b="1" dirty="0" smtClean="0">
              <a:latin typeface="+mj-lt"/>
              <a:cs typeface="Calibri" panose="020F0502020204030204" pitchFamily="34" charset="0"/>
            </a:endParaRPr>
          </a:p>
          <a:p>
            <a:pPr marL="276860" indent="0">
              <a:lnSpc>
                <a:spcPct val="140000"/>
              </a:lnSpc>
              <a:buNone/>
            </a:pPr>
            <a:endParaRPr lang="pl-PL" altLang="pl-PL" sz="2400" b="1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but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9" y="2492896"/>
            <a:ext cx="8033978" cy="411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619672" y="278298"/>
            <a:ext cx="519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Specyfika terenu akcji podczas wypadków drogowych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576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425056" cy="544522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l-PL" altLang="pl-PL" sz="2400" b="1" dirty="0" smtClean="0">
                <a:latin typeface="Arial" charset="0"/>
              </a:rPr>
              <a:t> </a:t>
            </a:r>
            <a:r>
              <a:rPr lang="pl-PL" altLang="pl-PL" sz="2400" b="1" dirty="0">
                <a:latin typeface="Arial" charset="0"/>
              </a:rPr>
              <a:t>Bezpieczeństwo poszkodowanych i ratowników </a:t>
            </a:r>
            <a:endParaRPr lang="pl-PL" altLang="pl-PL" sz="2400" b="1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pl-PL" alt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miejsce zdarzenia: </a:t>
            </a:r>
          </a:p>
          <a:p>
            <a:pPr>
              <a:lnSpc>
                <a:spcPct val="90000"/>
              </a:lnSpc>
            </a:pP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(tunele, szlaki kolejowe, wiadukty, trakcje elektryczne)</a:t>
            </a:r>
          </a:p>
          <a:p>
            <a:pPr marL="276860" indent="0">
              <a:lnSpc>
                <a:spcPct val="140000"/>
              </a:lnSpc>
              <a:buNone/>
            </a:pPr>
            <a:r>
              <a:rPr lang="pl-PL" alt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alt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12_wagon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564904"/>
            <a:ext cx="8313796" cy="4132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619672" y="278298"/>
            <a:ext cx="519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</a:rPr>
              <a:t>Specyfika terenu akcji podczas wypadków drogowych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576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0" y="1412776"/>
            <a:ext cx="9143999" cy="260605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r>
              <a:rPr lang="pl-PL" sz="2400" dirty="0" smtClean="0"/>
              <a:t> „Wypadki drogowe w </a:t>
            </a:r>
            <a:r>
              <a:rPr lang="pl-PL" sz="2400" dirty="0"/>
              <a:t>Polsce w 2014 </a:t>
            </a:r>
            <a:r>
              <a:rPr lang="pl-PL" sz="2400" dirty="0" smtClean="0"/>
              <a:t>roku” Wydział </a:t>
            </a:r>
            <a:r>
              <a:rPr lang="pl-PL" sz="2400" dirty="0"/>
              <a:t>Ruchu Drogowego Biura Prewencji i Ruchu </a:t>
            </a:r>
            <a:r>
              <a:rPr lang="pl-PL" sz="2400" dirty="0" smtClean="0"/>
              <a:t>Drogowego </a:t>
            </a:r>
            <a:r>
              <a:rPr lang="pl-PL" sz="2400" dirty="0"/>
              <a:t>Komendy Głównej </a:t>
            </a:r>
            <a:r>
              <a:rPr lang="pl-PL" sz="2400" dirty="0" smtClean="0"/>
              <a:t>Policji; Warszawa 2015r.</a:t>
            </a:r>
          </a:p>
          <a:p>
            <a:r>
              <a:rPr lang="pl-PL" sz="2400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pl-PL" sz="2400" b="0" i="0" u="none" strike="noStrike" cap="none" dirty="0" smtClean="0">
                <a:solidFill>
                  <a:schemeClr val="dk1"/>
                </a:solidFill>
                <a:sym typeface="Calibri"/>
              </a:rPr>
              <a:t>„System szkolenia członków OSP biorących bezpośredni udział w działaniach ratowniczych” – prezentacje multimedialne; </a:t>
            </a:r>
          </a:p>
          <a:p>
            <a:pPr marL="27686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</a:t>
            </a:r>
            <a:r>
              <a:rPr lang="pl-PL" sz="2400" b="0" i="0" u="none" strike="noStrike" cap="none" dirty="0" smtClean="0">
                <a:solidFill>
                  <a:schemeClr val="dk1"/>
                </a:solidFill>
                <a:sym typeface="Calibri"/>
              </a:rPr>
              <a:t>CNBOP maj 2007r.</a:t>
            </a:r>
            <a:endParaRPr sz="2400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832844"/>
            <a:ext cx="9361040" cy="418844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7200" indent="-342900"/>
            <a:r>
              <a:rPr lang="pl-PL" sz="20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fot 2: pobrano 02.03.2016 z: </a:t>
            </a:r>
            <a:r>
              <a:rPr lang="pl-PL" sz="2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/>
              </a:rPr>
              <a:t>https</a:t>
            </a:r>
            <a:r>
              <a:rPr lang="pl-PL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/>
              </a:rPr>
              <a:t>://</a:t>
            </a:r>
            <a:r>
              <a:rPr lang="pl-PL" sz="2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/>
              </a:rPr>
              <a:t>www.google.pl/search?q=panika&amp;biw=1280&amp;bih=662&amp;site=webhp&amp;tbm=isch&amp;tbo=u&amp;source=univ&amp;sa=X&amp;sqi=2&amp;ved=0ahUKEwjv8J_MgaLLAhUoDJoKHa3YAHYQsAQIMw#imgrc=MmJbo4DzkAh4OM%3A</a:t>
            </a:r>
            <a:endParaRPr lang="pl-PL" sz="2000" dirty="0" smtClean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indent="-342900"/>
            <a:r>
              <a:rPr lang="pl-PL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fot </a:t>
            </a:r>
            <a:r>
              <a:rPr lang="pl-PL" sz="2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3 i 4: </a:t>
            </a:r>
            <a:r>
              <a:rPr lang="pl-PL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pobrano </a:t>
            </a:r>
            <a:r>
              <a:rPr lang="pl-PL" sz="2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02.03.2016 </a:t>
            </a:r>
            <a:r>
              <a:rPr lang="pl-PL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z: </a:t>
            </a:r>
            <a:r>
              <a:rPr lang="pl-PL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4"/>
              </a:rPr>
              <a:t>https://</a:t>
            </a:r>
            <a:r>
              <a:rPr lang="pl-PL" sz="2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4"/>
              </a:rPr>
              <a:t>www.google.pl/search?q=ulewny+deszcz+na+drodze&amp;biw=1280&amp;bih=662&amp;site=webhp&amp;tbm=isch&amp;tbo=u&amp;source=univ&amp;sa=X&amp;ved=0ahUKEwj238yOhKLLAhWl83IKHRlcCqAQsAQIHA</a:t>
            </a:r>
            <a:endParaRPr lang="pl-PL" sz="2000" dirty="0" smtClean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14300" indent="0">
              <a:buNone/>
            </a:pPr>
            <a:endParaRPr lang="pl-PL"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667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pPr fontAlgn="auto"/>
            <a:r>
              <a:rPr lang="pl-PL" dirty="0" smtClean="0"/>
              <a:t> Rodzaje </a:t>
            </a:r>
            <a:r>
              <a:rPr lang="pl-PL" dirty="0"/>
              <a:t>wypadków </a:t>
            </a:r>
            <a:r>
              <a:rPr lang="pl-PL" dirty="0" smtClean="0"/>
              <a:t>drogowych;</a:t>
            </a:r>
          </a:p>
          <a:p>
            <a:pPr fontAlgn="auto"/>
            <a:r>
              <a:rPr lang="pl-PL" dirty="0" smtClean="0"/>
              <a:t> </a:t>
            </a:r>
            <a:r>
              <a:rPr lang="pl-PL" dirty="0"/>
              <a:t>Statystyka wypadkowości w </a:t>
            </a:r>
            <a:r>
              <a:rPr lang="pl-PL" dirty="0" smtClean="0"/>
              <a:t>Polsce;</a:t>
            </a:r>
          </a:p>
          <a:p>
            <a:pPr fontAlgn="auto"/>
            <a:r>
              <a:rPr lang="pl-PL" dirty="0" smtClean="0"/>
              <a:t> </a:t>
            </a:r>
            <a:r>
              <a:rPr lang="pl-PL" dirty="0"/>
              <a:t>Specyfika terenu akcji podczas wypadków drogowych. </a:t>
            </a:r>
          </a:p>
          <a:p>
            <a:endParaRPr lang="pl-PL" dirty="0"/>
          </a:p>
          <a:p>
            <a:endParaRPr lang="pl-PL" dirty="0" smtClean="0"/>
          </a:p>
          <a:p>
            <a:pPr marL="118872" indent="0">
              <a:buNone/>
            </a:pPr>
            <a:r>
              <a:rPr lang="pl-PL" dirty="0" smtClean="0"/>
              <a:t>     Czas: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17032"/>
            <a:ext cx="3240360" cy="284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 smtClean="0">
                <a:solidFill>
                  <a:srgbClr val="FFFF00"/>
                </a:solidFill>
                <a:latin typeface="+mj-lt"/>
              </a:rPr>
              <a:t>Rodzaje wypadków drogowych</a:t>
            </a:r>
            <a:endParaRPr lang="pl-PL" sz="2400" b="1" i="0" u="none" strike="noStrike" cap="none" dirty="0">
              <a:solidFill>
                <a:srgbClr val="FFFF00"/>
              </a:solidFill>
              <a:latin typeface="+mj-lt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algn="r">
              <a:buSzPct val="25000"/>
            </a:pPr>
            <a:r>
              <a:rPr lang="pl-PL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pl-PL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361040" cy="316835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000" dirty="0" smtClean="0">
                <a:latin typeface="MyriadPro-Regular"/>
              </a:rPr>
              <a:t>Spośród </a:t>
            </a:r>
            <a:r>
              <a:rPr lang="pl-PL" sz="2000" dirty="0">
                <a:latin typeface="MyriadPro-Regular"/>
              </a:rPr>
              <a:t>wszystkich rodzajów wypadków drogowych, na pierwsze miejsce wysuwają się </a:t>
            </a:r>
            <a:r>
              <a:rPr lang="pl-PL" sz="2000" dirty="0" smtClean="0">
                <a:latin typeface="MyriadPro-Regular"/>
              </a:rPr>
              <a:t>zdarzenia, które </a:t>
            </a:r>
            <a:r>
              <a:rPr lang="pl-PL" sz="2000" dirty="0">
                <a:latin typeface="MyriadPro-Regular"/>
              </a:rPr>
              <a:t>zakwalifikowano do kategorii „zderzenie się pojazdów w ruchu”. W 2014 roku </a:t>
            </a:r>
            <a:r>
              <a:rPr lang="pl-PL" sz="2000" dirty="0" smtClean="0">
                <a:latin typeface="MyriadPro-Regular"/>
              </a:rPr>
              <a:t>wypadków takich </a:t>
            </a:r>
            <a:r>
              <a:rPr lang="pl-PL" sz="2000" dirty="0">
                <a:latin typeface="MyriadPro-Regular"/>
              </a:rPr>
              <a:t>było 17 960, co stanowiło 51.4% ogółu, śmierć w nich poniosło 1 278 osób (</a:t>
            </a:r>
            <a:r>
              <a:rPr lang="pl-PL" sz="2000" dirty="0" smtClean="0">
                <a:latin typeface="MyriadPro-Regular"/>
              </a:rPr>
              <a:t>39,9%wszystkich </a:t>
            </a:r>
            <a:r>
              <a:rPr lang="pl-PL" sz="2000" dirty="0">
                <a:latin typeface="MyriadPro-Regular"/>
              </a:rPr>
              <a:t>zabitych</a:t>
            </a:r>
            <a:r>
              <a:rPr lang="pl-PL" sz="2000" dirty="0" smtClean="0">
                <a:latin typeface="MyriadPro-Regular"/>
              </a:rPr>
              <a:t>),</a:t>
            </a:r>
          </a:p>
          <a:p>
            <a:pPr marL="276860" indent="0">
              <a:buNone/>
            </a:pPr>
            <a:r>
              <a:rPr lang="pl-PL" sz="2000" dirty="0" smtClean="0">
                <a:latin typeface="MyriadPro-Regular"/>
              </a:rPr>
              <a:t> </a:t>
            </a:r>
            <a:r>
              <a:rPr lang="pl-PL" sz="2000" dirty="0">
                <a:latin typeface="MyriadPro-Regular"/>
              </a:rPr>
              <a:t>a rannych zostało 24 161 osób (56,8% ogółu rannych).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" y="3183048"/>
            <a:ext cx="8965415" cy="33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 smtClean="0">
                <a:solidFill>
                  <a:srgbClr val="FFFF00"/>
                </a:solidFill>
                <a:latin typeface="+mj-lt"/>
              </a:rPr>
              <a:t>Statystyka wypadkowości w Polsce</a:t>
            </a:r>
            <a:endParaRPr sz="2400" b="1" i="0" u="none" strike="noStrike" cap="none" dirty="0">
              <a:solidFill>
                <a:srgbClr val="FFFF00"/>
              </a:solidFill>
              <a:latin typeface="+mj-lt"/>
              <a:sym typeface="Calibri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179512" y="1556793"/>
            <a:ext cx="8964487" cy="129614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400" dirty="0"/>
              <a:t>Od początku lat dziewięćdziesiątych liczba </a:t>
            </a:r>
            <a:r>
              <a:rPr lang="pl-PL" sz="2400" dirty="0" smtClean="0"/>
              <a:t>pojazdów zarejestrowanych </a:t>
            </a:r>
            <a:r>
              <a:rPr lang="pl-PL" sz="2400" dirty="0"/>
              <a:t>w Polsce </a:t>
            </a:r>
            <a:r>
              <a:rPr lang="pl-PL" sz="2400" dirty="0" smtClean="0"/>
              <a:t>systematycznie rośnie.</a:t>
            </a:r>
          </a:p>
          <a:p>
            <a:pPr marL="276860" indent="0">
              <a:buNone/>
            </a:pPr>
            <a:r>
              <a:rPr lang="pl-PL" sz="2000" dirty="0"/>
              <a:t>Liczba pojazdów silnikowych w latach 2004-2013*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282439" y="6093296"/>
            <a:ext cx="1841290" cy="64807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1600" dirty="0"/>
              <a:t>* Dane GUS</a:t>
            </a:r>
            <a:endParaRPr sz="1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672385"/>
            <a:ext cx="8343900" cy="342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107505" y="1484784"/>
            <a:ext cx="8856984" cy="669814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7200" indent="-342900"/>
            <a:r>
              <a:rPr lang="pl-PL" sz="2400" dirty="0"/>
              <a:t>Wypadki drogowe i ich skutki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282438" y="6237312"/>
            <a:ext cx="8538034" cy="62068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1600" dirty="0"/>
              <a:t>Wydział Ruchu Drogowego Biura Prewencji i Ruchu Drogowego Komendy Głównej Policji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5" y="2348880"/>
            <a:ext cx="79057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 smtClean="0">
                <a:solidFill>
                  <a:srgbClr val="FFFF00"/>
                </a:solidFill>
                <a:latin typeface="+mj-lt"/>
              </a:rPr>
              <a:t>Statystyka wypadkowości w Polsce</a:t>
            </a:r>
            <a:endParaRPr sz="2400" b="1" i="0" u="none" strike="noStrike" cap="none" dirty="0">
              <a:solidFill>
                <a:srgbClr val="FFFF00"/>
              </a:solidFill>
              <a:latin typeface="+mj-lt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0" y="1304232"/>
            <a:ext cx="9144000" cy="555376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7200" indent="-342900"/>
            <a:r>
              <a:rPr lang="pl-PL" sz="2400" dirty="0"/>
              <a:t>Czas powstawania wypadków </a:t>
            </a:r>
            <a:r>
              <a:rPr lang="pl-PL" sz="2400" dirty="0" smtClean="0"/>
              <a:t>drogowych</a:t>
            </a:r>
          </a:p>
          <a:p>
            <a:pPr marL="114300" indent="0">
              <a:buNone/>
            </a:pPr>
            <a:endParaRPr lang="pl-PL" sz="2400" dirty="0" smtClean="0"/>
          </a:p>
          <a:p>
            <a:pPr marL="276860" indent="0">
              <a:buNone/>
            </a:pPr>
            <a:r>
              <a:rPr lang="pl-PL" sz="2400" dirty="0"/>
              <a:t>W 2014 r. najwięcej wypadków miało miejsce w lipcu (</a:t>
            </a:r>
            <a:r>
              <a:rPr lang="pl-PL" sz="2400" dirty="0">
                <a:solidFill>
                  <a:schemeClr val="tx1"/>
                </a:solidFill>
              </a:rPr>
              <a:t>9,6% </a:t>
            </a:r>
            <a:r>
              <a:rPr lang="pl-PL" sz="2400" dirty="0"/>
              <a:t>ogółu), we wrześniu (9,6</a:t>
            </a:r>
            <a:r>
              <a:rPr lang="pl-PL" sz="2400" dirty="0" smtClean="0"/>
              <a:t>%) i </a:t>
            </a:r>
            <a:r>
              <a:rPr lang="pl-PL" sz="2400" dirty="0"/>
              <a:t>w czerwcu (9,5%). Natomiast najwięcej osób zginęło w październiku (10,1%) oraz w </a:t>
            </a:r>
            <a:r>
              <a:rPr lang="pl-PL" sz="2400" dirty="0" smtClean="0"/>
              <a:t>grudniu(10%).</a:t>
            </a:r>
          </a:p>
          <a:p>
            <a:pPr marL="276860" lvl="0" indent="0">
              <a:buClr>
                <a:srgbClr val="F0AD00"/>
              </a:buClr>
              <a:buNone/>
            </a:pPr>
            <a:r>
              <a:rPr lang="pl-PL" sz="2400" dirty="0" smtClean="0">
                <a:solidFill>
                  <a:srgbClr val="000000"/>
                </a:solidFill>
              </a:rPr>
              <a:t>    Duża </a:t>
            </a:r>
            <a:r>
              <a:rPr lang="pl-PL" sz="2400" dirty="0">
                <a:solidFill>
                  <a:srgbClr val="000000"/>
                </a:solidFill>
              </a:rPr>
              <a:t>liczba wypadków w miesiącach letnich spowodowana jest zwiększonym natężeniem ruchu związanym z okresem wakacyjnym. Zwiększona liczba wypadków w miesiącach jesiennych jest zjawiskiem obserwowanym od kilku lat. W okresie tym pogarszają się warunki atmosferyczne oraz warunki drogowe, wcześnie zapada zmrok. Dochodzi przede wszystkim do potrąceń pieszych, gdyż stają się oni gorzej widoczni. W miesiącach zimowych odnotowano znaczne zmniejszenie liczby wypadków i ich ofiar w związku z trudnymi warunkami atmosferycznymi</a:t>
            </a:r>
            <a:r>
              <a:rPr lang="pl-PL" dirty="0">
                <a:solidFill>
                  <a:srgbClr val="000000"/>
                </a:solidFill>
              </a:rPr>
              <a:t>.</a:t>
            </a:r>
          </a:p>
          <a:p>
            <a:pPr marL="276860" indent="0">
              <a:buNone/>
            </a:pPr>
            <a:endParaRPr lang="pl-PL" sz="2000" dirty="0" smtClean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 smtClean="0">
                <a:solidFill>
                  <a:srgbClr val="FFFF00"/>
                </a:solidFill>
                <a:latin typeface="+mj-lt"/>
              </a:rPr>
              <a:t>Statystyka wypadkowości w Polsce</a:t>
            </a:r>
            <a:endParaRPr sz="2400" b="1" i="0" u="none" strike="noStrike" cap="none" dirty="0">
              <a:solidFill>
                <a:srgbClr val="FFFF00"/>
              </a:solidFill>
              <a:latin typeface="+mj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8565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-180528" y="1412776"/>
            <a:ext cx="9505056" cy="18002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000" dirty="0" smtClean="0">
                <a:latin typeface="MyriadPro-Regular"/>
              </a:rPr>
              <a:t>   Na </a:t>
            </a:r>
            <a:r>
              <a:rPr lang="pl-PL" sz="2000" dirty="0">
                <a:latin typeface="MyriadPro-Regular"/>
              </a:rPr>
              <a:t>występowanie wypadków drogowych wpływ mają także warunki atmosferyczne </a:t>
            </a:r>
            <a:r>
              <a:rPr lang="pl-PL" sz="2000" dirty="0" smtClean="0">
                <a:latin typeface="MyriadPro-Regular"/>
              </a:rPr>
              <a:t>oraz oświetlenie</a:t>
            </a:r>
            <a:r>
              <a:rPr lang="pl-PL" sz="2000" dirty="0">
                <a:latin typeface="MyriadPro-Regular"/>
              </a:rPr>
              <a:t>, przy czym ten ostatni czynnik </a:t>
            </a:r>
            <a:r>
              <a:rPr lang="pl-PL" sz="2000" dirty="0" smtClean="0">
                <a:latin typeface="MyriadPro-Regular"/>
              </a:rPr>
              <a:t>jest uzależniony </a:t>
            </a:r>
            <a:r>
              <a:rPr lang="pl-PL" sz="2000" dirty="0">
                <a:latin typeface="MyriadPro-Regular"/>
              </a:rPr>
              <a:t>od pory dnia i pory </a:t>
            </a:r>
            <a:r>
              <a:rPr lang="pl-PL" sz="2000" dirty="0" smtClean="0">
                <a:latin typeface="MyriadPro-Regular"/>
              </a:rPr>
              <a:t>roku. Podobnie </a:t>
            </a:r>
            <a:r>
              <a:rPr lang="pl-PL" sz="2000" dirty="0">
                <a:latin typeface="MyriadPro-Regular"/>
              </a:rPr>
              <a:t>jak w roku 2013, najwięcej wypadków wydarzyło się przy dobrych warunkach </a:t>
            </a:r>
            <a:r>
              <a:rPr lang="pl-PL" sz="2000" dirty="0" smtClean="0">
                <a:latin typeface="MyriadPro-Regular"/>
              </a:rPr>
              <a:t>atmosferycznych. W </a:t>
            </a:r>
            <a:r>
              <a:rPr lang="pl-PL" sz="2000" dirty="0">
                <a:latin typeface="MyriadPro-Regular"/>
              </a:rPr>
              <a:t>dobrych warunkach atmosferycznych kierujący czują większy komfort </a:t>
            </a:r>
            <a:r>
              <a:rPr lang="pl-PL" sz="2000" dirty="0" smtClean="0">
                <a:latin typeface="MyriadPro-Regular"/>
              </a:rPr>
              <a:t>jazdy, rozwijają </a:t>
            </a:r>
            <a:r>
              <a:rPr lang="pl-PL" sz="2000" dirty="0">
                <a:latin typeface="MyriadPro-Regular"/>
              </a:rPr>
              <a:t>większe prędkości, co w przypadku wystąpienia wypadku daje tragiczniejsze skutki</a:t>
            </a:r>
            <a:r>
              <a:rPr lang="pl-PL" sz="2000" dirty="0" smtClean="0">
                <a:latin typeface="MyriadPro-Regular"/>
              </a:rPr>
              <a:t>. </a:t>
            </a:r>
            <a:r>
              <a:rPr lang="pl-PL" sz="1600" dirty="0" smtClean="0">
                <a:solidFill>
                  <a:srgbClr val="000000"/>
                </a:solidFill>
              </a:rPr>
              <a:t>Wypadki </a:t>
            </a:r>
            <a:r>
              <a:rPr lang="pl-PL" sz="1600" dirty="0">
                <a:solidFill>
                  <a:srgbClr val="000000"/>
                </a:solidFill>
              </a:rPr>
              <a:t>drogowe wg miesięcy w latach 2013 i 2014</a:t>
            </a:r>
          </a:p>
          <a:p>
            <a:pPr marL="276860" indent="0"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06" y="3573016"/>
            <a:ext cx="854796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 smtClean="0">
                <a:solidFill>
                  <a:srgbClr val="FFFF00"/>
                </a:solidFill>
                <a:latin typeface="+mj-lt"/>
              </a:rPr>
              <a:t>Statystyka wypadkowości w Polsce</a:t>
            </a:r>
            <a:endParaRPr sz="2400" b="1" i="0" u="none" strike="noStrike" cap="none" dirty="0">
              <a:solidFill>
                <a:srgbClr val="FFFF00"/>
              </a:solidFill>
              <a:latin typeface="+mj-lt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12700" algn="just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endParaRPr sz="2400" b="1"/>
          </a:p>
          <a:p>
            <a:pPr indent="12700" algn="just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Font typeface="Arial"/>
              <a:buNone/>
            </a:pPr>
            <a:endParaRPr sz="2400" b="1"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-108520" y="1340768"/>
            <a:ext cx="9433047" cy="267806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7200" indent="-342900"/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Przyczyny i sprawcy wypadków w 2014r.</a:t>
            </a:r>
          </a:p>
          <a:p>
            <a:pPr marL="114300" indent="0">
              <a:buNone/>
            </a:pPr>
            <a:r>
              <a:rPr lang="pl-PL" sz="2400" dirty="0" smtClean="0"/>
              <a:t>Wśród </a:t>
            </a:r>
            <a:r>
              <a:rPr lang="pl-PL" sz="2400" dirty="0"/>
              <a:t>czynników mających decydujący wpływ na bezpieczeństwo ruchu drogowego (</a:t>
            </a:r>
            <a:r>
              <a:rPr lang="pl-PL" sz="2400" i="1" dirty="0" smtClean="0"/>
              <a:t>człowiek – </a:t>
            </a:r>
            <a:r>
              <a:rPr lang="pl-PL" sz="2400" i="1" dirty="0"/>
              <a:t>droga – pojazd </a:t>
            </a:r>
            <a:r>
              <a:rPr lang="pl-PL" sz="2400" dirty="0"/>
              <a:t>jako czynnik sprawczy wypadków), na pierwsze miejsce zdecydowanie </a:t>
            </a:r>
            <a:r>
              <a:rPr lang="pl-PL" sz="2400" dirty="0" smtClean="0"/>
              <a:t>wysuwa się </a:t>
            </a:r>
            <a:r>
              <a:rPr lang="pl-PL" sz="2400" dirty="0"/>
              <a:t>człowiek. To właśnie zachowanie się poszczególnych grup użytkowników dróg, </a:t>
            </a:r>
            <a:r>
              <a:rPr lang="pl-PL" sz="2400" dirty="0" smtClean="0"/>
              <a:t>generalnie wpływa </a:t>
            </a:r>
            <a:r>
              <a:rPr lang="pl-PL" sz="2400" dirty="0"/>
              <a:t>na powstawanie wypadków drogowych. Inne czynniki miały zdecydowanie </a:t>
            </a:r>
            <a:r>
              <a:rPr lang="pl-PL" sz="2400" dirty="0" smtClean="0"/>
              <a:t>mniejsze znaczenie</a:t>
            </a:r>
            <a:r>
              <a:rPr lang="pl-PL" sz="2400" dirty="0"/>
              <a:t>.</a:t>
            </a:r>
            <a:endParaRPr sz="240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9143999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 smtClean="0">
                <a:solidFill>
                  <a:srgbClr val="FFFF00"/>
                </a:solidFill>
                <a:latin typeface="+mn-lt"/>
              </a:rPr>
              <a:t>Statystyka wypadkowości w Polsce</a:t>
            </a:r>
            <a:endParaRPr sz="2400" b="1" i="0" u="none" strike="noStrike" cap="none" dirty="0">
              <a:solidFill>
                <a:srgbClr val="FFFF00"/>
              </a:solidFill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6562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-108520" y="1412776"/>
            <a:ext cx="9361040" cy="460851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276860" indent="0">
              <a:buNone/>
            </a:pPr>
            <a:r>
              <a:rPr lang="pl-PL" sz="2400" dirty="0" smtClean="0"/>
              <a:t>Szczególną </a:t>
            </a:r>
            <a:r>
              <a:rPr lang="pl-PL" sz="2400" dirty="0"/>
              <a:t>uwagę należy zwrócić na tzw. „młodych kierowców” w wieku 18-24 lata. </a:t>
            </a:r>
            <a:r>
              <a:rPr lang="pl-PL" sz="2400" dirty="0" smtClean="0"/>
              <a:t>Powodują oni </a:t>
            </a:r>
            <a:r>
              <a:rPr lang="pl-PL" sz="2400" dirty="0"/>
              <a:t>dużą liczbę wypadków, w 2014 r. byli sprawcami 5 962 wypadków (20,8% </a:t>
            </a:r>
            <a:r>
              <a:rPr lang="pl-PL" sz="2400" dirty="0" smtClean="0"/>
              <a:t>wypadków powstałych </a:t>
            </a:r>
            <a:r>
              <a:rPr lang="pl-PL" sz="2400" dirty="0"/>
              <a:t>z winy kierujących), zginęło w nich 511 osób, a 8 279 zostało </a:t>
            </a:r>
            <a:r>
              <a:rPr lang="pl-PL" sz="2400" dirty="0" smtClean="0"/>
              <a:t>rannych. </a:t>
            </a:r>
          </a:p>
          <a:p>
            <a:pPr marL="276860" indent="0">
              <a:buNone/>
            </a:pPr>
            <a:endParaRPr lang="pl-PL" sz="2400" dirty="0" smtClean="0"/>
          </a:p>
          <a:p>
            <a:pPr marL="276860" indent="0">
              <a:buNone/>
            </a:pPr>
            <a:r>
              <a:rPr lang="pl-PL" sz="2400" dirty="0" smtClean="0"/>
              <a:t>Przyczyną 40</a:t>
            </a:r>
            <a:r>
              <a:rPr lang="pl-PL" sz="2400" dirty="0"/>
              <a:t>% wypadków, które spowodowali „było niedostosowanie prędkości do warunków ruchu</a:t>
            </a:r>
            <a:r>
              <a:rPr lang="pl-PL" sz="2400" dirty="0" smtClean="0"/>
              <a:t>”, a </a:t>
            </a:r>
            <a:r>
              <a:rPr lang="pl-PL" sz="2400" dirty="0"/>
              <a:t>o ich ciężkości świadczy 52,5% zabitych w wypadkach przez nich spowodowanych. Jest to </a:t>
            </a:r>
            <a:r>
              <a:rPr lang="pl-PL" sz="2400" dirty="0" smtClean="0"/>
              <a:t>grupa osób</a:t>
            </a:r>
            <a:r>
              <a:rPr lang="pl-PL" sz="2400" dirty="0"/>
              <a:t>, </a:t>
            </a:r>
            <a:r>
              <a:rPr lang="pl-PL" sz="2400" dirty="0" smtClean="0"/>
              <a:t>którą cechuje </a:t>
            </a:r>
            <a:r>
              <a:rPr lang="pl-PL" sz="2400" dirty="0"/>
              <a:t>brak doświadczenia i umiejętności w kierowaniu pojazdami oraz duża </a:t>
            </a:r>
            <a:r>
              <a:rPr lang="pl-PL" sz="2400" dirty="0" smtClean="0"/>
              <a:t>skłonność do </a:t>
            </a:r>
            <a:r>
              <a:rPr lang="pl-PL" sz="2400" dirty="0"/>
              <a:t>brawury i </a:t>
            </a:r>
            <a:r>
              <a:rPr lang="pl-PL" sz="2400" dirty="0" smtClean="0"/>
              <a:t>ryzyka.</a:t>
            </a:r>
          </a:p>
          <a:p>
            <a:pPr marL="276860" indent="0">
              <a:buNone/>
            </a:pPr>
            <a:endParaRPr lang="pl-PL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5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400" dirty="0" smtClean="0">
                <a:solidFill>
                  <a:srgbClr val="FFFF00"/>
                </a:solidFill>
                <a:latin typeface="+mj-lt"/>
              </a:rPr>
              <a:t>Statystyka wypadkowości w Polsce</a:t>
            </a:r>
            <a:endParaRPr sz="2400" b="1" i="0" u="none" strike="noStrike" cap="none" dirty="0">
              <a:solidFill>
                <a:srgbClr val="FFFF00"/>
              </a:solidFill>
              <a:latin typeface="+mj-lt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813</Words>
  <Application>Microsoft Office PowerPoint</Application>
  <PresentationFormat>Pokaz na ekranie (4:3)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Noto Sans Symbols</vt:lpstr>
      <vt:lpstr>Arial Black</vt:lpstr>
      <vt:lpstr>MyriadPro-Regular</vt:lpstr>
      <vt:lpstr>Moduł</vt:lpstr>
      <vt:lpstr>Moduł</vt:lpstr>
      <vt:lpstr>TEMAT 23  Wypadki drogowe – statystyka i przyczyny</vt:lpstr>
      <vt:lpstr>MATERIAŁ NAUCZANIA</vt:lpstr>
      <vt:lpstr>Rodzaje wypadków drogowych</vt:lpstr>
      <vt:lpstr>Statystyka wypadkowości w Polsce</vt:lpstr>
      <vt:lpstr>Statystyka wypadkowości w Polsce</vt:lpstr>
      <vt:lpstr>Statystyka wypadkowości w Polsce</vt:lpstr>
      <vt:lpstr>Statystyka wypadkowości w Polsce</vt:lpstr>
      <vt:lpstr>Statystyka wypadkowości w Polsce</vt:lpstr>
      <vt:lpstr>Statystyka wypadkowości w Polsce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23  Wypadki drogowe – statystyka i przyczyny</dc:title>
  <cp:lastModifiedBy>Marek E</cp:lastModifiedBy>
  <cp:revision>39</cp:revision>
  <dcterms:modified xsi:type="dcterms:W3CDTF">2016-06-17T08:31:12Z</dcterms:modified>
</cp:coreProperties>
</file>