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8" r:id="rId1"/>
  </p:sldMasterIdLst>
  <p:notesMasterIdLst>
    <p:notesMasterId r:id="rId45"/>
  </p:notesMasterIdLst>
  <p:sldIdLst>
    <p:sldId id="256" r:id="rId2"/>
    <p:sldId id="277" r:id="rId3"/>
    <p:sldId id="278" r:id="rId4"/>
    <p:sldId id="279" r:id="rId5"/>
    <p:sldId id="285" r:id="rId6"/>
    <p:sldId id="306" r:id="rId7"/>
    <p:sldId id="260" r:id="rId8"/>
    <p:sldId id="261" r:id="rId9"/>
    <p:sldId id="262" r:id="rId10"/>
    <p:sldId id="280" r:id="rId11"/>
    <p:sldId id="281" r:id="rId12"/>
    <p:sldId id="282" r:id="rId13"/>
    <p:sldId id="286" r:id="rId14"/>
    <p:sldId id="287" r:id="rId15"/>
    <p:sldId id="264" r:id="rId16"/>
    <p:sldId id="276" r:id="rId17"/>
    <p:sldId id="288" r:id="rId18"/>
    <p:sldId id="283" r:id="rId19"/>
    <p:sldId id="274" r:id="rId20"/>
    <p:sldId id="275" r:id="rId21"/>
    <p:sldId id="307" r:id="rId22"/>
    <p:sldId id="268" r:id="rId23"/>
    <p:sldId id="299" r:id="rId24"/>
    <p:sldId id="284" r:id="rId25"/>
    <p:sldId id="309" r:id="rId26"/>
    <p:sldId id="311" r:id="rId27"/>
    <p:sldId id="289" r:id="rId28"/>
    <p:sldId id="290" r:id="rId29"/>
    <p:sldId id="291" r:id="rId30"/>
    <p:sldId id="292" r:id="rId31"/>
    <p:sldId id="294" r:id="rId32"/>
    <p:sldId id="295" r:id="rId33"/>
    <p:sldId id="296" r:id="rId34"/>
    <p:sldId id="298" r:id="rId35"/>
    <p:sldId id="310" r:id="rId36"/>
    <p:sldId id="300" r:id="rId37"/>
    <p:sldId id="308" r:id="rId38"/>
    <p:sldId id="302" r:id="rId39"/>
    <p:sldId id="303" r:id="rId40"/>
    <p:sldId id="304" r:id="rId41"/>
    <p:sldId id="305" r:id="rId42"/>
    <p:sldId id="272" r:id="rId43"/>
    <p:sldId id="273" r:id="rId44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usz Rutynowski" initials="MR" lastIdx="1" clrIdx="0">
    <p:extLst>
      <p:ext uri="{19B8F6BF-5375-455C-9EA6-DF929625EA0E}">
        <p15:presenceInfo xmlns:p15="http://schemas.microsoft.com/office/powerpoint/2012/main" userId="S-1-5-21-3720218856-2394470450-1437716385-2206" providerId="AD"/>
      </p:ext>
    </p:extLst>
  </p:cmAuthor>
  <p:cmAuthor id="2" name="Anna Koroś-Czubak" initials="AK" lastIdx="3" clrIdx="1">
    <p:extLst>
      <p:ext uri="{19B8F6BF-5375-455C-9EA6-DF929625EA0E}">
        <p15:presenceInfo xmlns:p15="http://schemas.microsoft.com/office/powerpoint/2012/main" userId="S-1-5-21-3720218856-2394470450-1437716385-1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66" autoAdjust="0"/>
  </p:normalViewPr>
  <p:slideViewPr>
    <p:cSldViewPr>
      <p:cViewPr varScale="1">
        <p:scale>
          <a:sx n="128" d="100"/>
          <a:sy n="128" d="100"/>
        </p:scale>
        <p:origin x="1134" y="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040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xmlns="" id="{7097BFF6-4821-4211-A58E-43644D2E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730" tIns="45865" rIns="91730" bIns="4586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7A3D855F-8DBC-419E-A77C-5CA12BAF2E9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379575" y="-11799888"/>
            <a:ext cx="16735425" cy="1255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0537219E-0015-436F-9E2E-50F02B1C3A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8647" y="4715113"/>
            <a:ext cx="5433979" cy="44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</p:spTree>
    <p:extLst>
      <p:ext uri="{BB962C8B-B14F-4D97-AF65-F5344CB8AC3E}">
        <p14:creationId xmlns:p14="http://schemas.microsoft.com/office/powerpoint/2010/main" val="36259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E4F168DB-80CF-41CF-80B9-9B5A44D0C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42B400D7-8FE4-4ECA-93A5-F8D708FD4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4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97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0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61D4B196-A2ED-47B8-8E63-443F275E5A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DB166345-ACE7-4D15-BAD4-4BBE737AF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3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61D4B196-A2ED-47B8-8E63-443F275E5A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DB166345-ACE7-4D15-BAD4-4BBE737AF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09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xmlns="" id="{21AD2BDB-4988-4EE3-9524-88CA2C2C0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0C9EE84E-268F-4E2A-A81C-607E9C479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73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61D4B196-A2ED-47B8-8E63-443F275E5A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DB166345-ACE7-4D15-BAD4-4BBE737AF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25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8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xmlns="" id="{6D651B00-D471-42F0-8D68-395FA0C8D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521FEFC3-ABE4-4F38-85EB-611959858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46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>
            <a:extLst>
              <a:ext uri="{FF2B5EF4-FFF2-40B4-BE49-F238E27FC236}">
                <a16:creationId xmlns:a16="http://schemas.microsoft.com/office/drawing/2014/main" xmlns="" id="{1CCF2E54-7142-491C-A279-F5FF286AF1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Symbol zastępczy notatek 2">
            <a:extLst>
              <a:ext uri="{FF2B5EF4-FFF2-40B4-BE49-F238E27FC236}">
                <a16:creationId xmlns:a16="http://schemas.microsoft.com/office/drawing/2014/main" xmlns="" id="{51A4399D-70DE-41F7-AFF7-FF28FE90B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32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>
            <a:extLst>
              <a:ext uri="{FF2B5EF4-FFF2-40B4-BE49-F238E27FC236}">
                <a16:creationId xmlns:a16="http://schemas.microsoft.com/office/drawing/2014/main" xmlns="" id="{8A392A66-969F-4FE7-B76C-5BAD37C4E0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Symbol zastępczy notatek 2">
            <a:extLst>
              <a:ext uri="{FF2B5EF4-FFF2-40B4-BE49-F238E27FC236}">
                <a16:creationId xmlns:a16="http://schemas.microsoft.com/office/drawing/2014/main" xmlns="" id="{B4FF0FC2-9435-4636-BFEF-4B912AC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3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xmlns="" id="{3B3FFAAE-10C1-43B8-A2E5-F801DAA4B3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5679FA9F-85D1-4858-AFF6-2F9418D0B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60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>
            <a:extLst>
              <a:ext uri="{FF2B5EF4-FFF2-40B4-BE49-F238E27FC236}">
                <a16:creationId xmlns:a16="http://schemas.microsoft.com/office/drawing/2014/main" xmlns="" id="{8A392A66-969F-4FE7-B76C-5BAD37C4E0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Symbol zastępczy notatek 2">
            <a:extLst>
              <a:ext uri="{FF2B5EF4-FFF2-40B4-BE49-F238E27FC236}">
                <a16:creationId xmlns:a16="http://schemas.microsoft.com/office/drawing/2014/main" xmlns="" id="{B4FF0FC2-9435-4636-BFEF-4B912AC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04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xmlns="" id="{1A21986E-0B98-459E-9EEE-631FF5872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1BA24A2B-AACC-4D27-8BF3-4156850EA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61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xmlns="" id="{1A21986E-0B98-459E-9EEE-631FF5872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1BA24A2B-AACC-4D27-8BF3-4156850EA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06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70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xmlns="" id="{840EE7E4-B71C-41FC-8DAA-2998DAF8D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50FCF0EF-66D3-4D33-85CC-8FA98E943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62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25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99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2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0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2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417D5B82-4336-4520-917E-5D7C632C0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32B38FDB-0224-479A-8ABD-C1194BFE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13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74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xmlns="" id="{840EE7E4-B71C-41FC-8DAA-2998DAF8D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50FCF0EF-66D3-4D33-85CC-8FA98E943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09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xmlns="" id="{A6637313-FA30-4A16-9AEC-79A5C61B5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D7EFEF41-F011-4581-8799-1F17B3FD0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6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xmlns="" id="{1067FDAC-69CE-459D-8D57-68585BD90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C7532FE4-5905-45A5-A4B5-87FB62CBD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5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417D5B82-4336-4520-917E-5D7C632C0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32B38FDB-0224-479A-8ABD-C1194BFE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3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xmlns="" id="{840EE7E4-B71C-41FC-8DAA-2998DAF8D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50FCF0EF-66D3-4D33-85CC-8FA98E943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FEA79C39-582F-4E8F-AA91-BBEEB86A7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28FC0621-B2CE-4991-BF85-1573A67E2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2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xmlns="" id="{E60ACBC6-6F75-4648-8629-0FDB98B51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14E3C691-F6F4-4A87-B645-D1952712C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3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xmlns="" id="{66C6625C-F209-4174-BFBE-FBA4C7455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3D411138-F226-45F8-AE99-75280C012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8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xmlns="" id="{66C6625C-F209-4174-BFBE-FBA4C7455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3D411138-F226-45F8-AE99-75280C012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47" y="4715113"/>
            <a:ext cx="5437180" cy="44661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6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A6E2CEE4-83D3-4001-B710-AE7EBF11A13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5618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023C3-165D-4FC8-897B-6BEE83F70A6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917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023C3-165D-4FC8-897B-6BEE83F70A6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226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023C3-165D-4FC8-897B-6BEE83F70A6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237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023C3-165D-4FC8-897B-6BEE83F70A6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6459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023C3-165D-4FC8-897B-6BEE83F70A6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706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023C3-165D-4FC8-897B-6BEE83F70A6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760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1AF5C-1AD8-4590-927A-D82246E88EA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8572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A2EC5-AFD7-40F1-AF54-F47F60406DD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109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B71EE83B-51AD-4C3A-BDDF-7B1DB35A169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568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A42F27BF-BB65-4942-88D4-46B0C34CC6C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23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A71B-9E86-4011-87A0-230E315C284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48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793F4-B7E0-46E1-A872-DB9D3DA47F7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926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BC958-0095-4956-820E-B2A37730900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3484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505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C7A30-B12C-4958-A754-0C171051B8A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1389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53258-9771-4719-A882-78A489E65B1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604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pl-PL"/>
              <a:t>Warmińsko-Mazurski Urząd Wojewódzki w Olsztynie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AE8C743-EBE5-4B4A-8382-0F230D60BB9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44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rodzina/otwarty-konkurs-ofert-na-finansowe-wspieranie-zadan-z-zakresu-rozwoju-instytucji-opieki-nad-dziecmi-w-wieku-do-lat-3-maluch-202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gov.pl/web/uw-warminsko-mazurski/oferta-maluch--202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v.pl/web/uw-warminsko-mazurski/oferta-maluch--202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rodzina/maluch-202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xmlns="" id="{A7037B31-5A8E-4C87-8C3C-10D86208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132" y="-1974478"/>
            <a:ext cx="7343775" cy="749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endParaRPr lang="pl-PL" altLang="pl-PL" sz="3600" b="1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Resortowy Program rozwoju instytucji opieki nad dziećmi w wieku do lat 3 MALUCH +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edycja 2021r.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400" b="1" i="1" dirty="0"/>
              <a:t>- Podmioty prywatne - </a:t>
            </a:r>
            <a:r>
              <a:rPr lang="pl-PL" altLang="pl-PL" b="1" dirty="0"/>
              <a:t/>
            </a:r>
            <a:br>
              <a:rPr lang="pl-PL" altLang="pl-PL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r>
              <a:rPr lang="pl-PL" altLang="pl-PL" sz="3600" b="1" dirty="0"/>
              <a:t/>
            </a:r>
            <a:br>
              <a:rPr lang="pl-PL" altLang="pl-PL" sz="3600" b="1" dirty="0"/>
            </a:br>
            <a:endParaRPr lang="pl-PL" altLang="pl-PL" sz="3600" b="1" dirty="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xmlns="" id="{6435CA12-7CE4-426A-8578-F274A1BB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020915"/>
            <a:ext cx="8280920" cy="13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75000"/>
              <a:buFontTx/>
              <a:buNone/>
            </a:pPr>
            <a:endParaRPr lang="pl-PL" altLang="pl-PL" sz="24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ts val="600"/>
              </a:spcBef>
              <a:buClrTx/>
              <a:buSzPct val="75000"/>
              <a:buFontTx/>
              <a:buNone/>
            </a:pPr>
            <a:r>
              <a:rPr lang="pl-PL" altLang="pl-PL" sz="2400" dirty="0"/>
              <a:t>Warmińsko-Mazurski Urząd Wojewódzki w Olsztynie</a:t>
            </a:r>
          </a:p>
          <a:p>
            <a:pPr algn="ctr" eaLnBrk="1" hangingPunct="1">
              <a:spcBef>
                <a:spcPts val="600"/>
              </a:spcBef>
              <a:buClrTx/>
              <a:buSzPct val="75000"/>
              <a:buFontTx/>
              <a:buNone/>
            </a:pPr>
            <a:r>
              <a:rPr lang="pl-PL" altLang="pl-PL" sz="2400" dirty="0"/>
              <a:t>7 września 2020 r.</a:t>
            </a:r>
          </a:p>
        </p:txBody>
      </p:sp>
      <p:pic>
        <p:nvPicPr>
          <p:cNvPr id="6" name="Obraz 4">
            <a:extLst>
              <a:ext uri="{FF2B5EF4-FFF2-40B4-BE49-F238E27FC236}">
                <a16:creationId xmlns:a16="http://schemas.microsoft.com/office/drawing/2014/main" xmlns="" id="{B90FA4F0-398B-4EE8-A421-8B41B79F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051"/>
            <a:ext cx="326850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>
            <a:extLst>
              <a:ext uri="{FF2B5EF4-FFF2-40B4-BE49-F238E27FC236}">
                <a16:creationId xmlns:a16="http://schemas.microsoft.com/office/drawing/2014/main" xmlns="" id="{836BA3D9-7E8E-42A3-A3F5-D01DDDE5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348880"/>
            <a:ext cx="7920880" cy="35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b="1" dirty="0"/>
              <a:t>Moduł 4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 w przypadku wydatków </a:t>
            </a:r>
            <a:r>
              <a:rPr lang="pl-PL" sz="1600" b="1" dirty="0"/>
              <a:t>na funkcjonowanie </a:t>
            </a:r>
            <a:r>
              <a:rPr lang="pl-PL" sz="1600" dirty="0"/>
              <a:t>miejsc miesięczna kwota dofinansowania zostanie określona na etapie rozstrzygnięcia konkursu, przy czym </a:t>
            </a:r>
            <a:br>
              <a:rPr lang="pl-PL" sz="1600" dirty="0"/>
            </a:br>
            <a:r>
              <a:rPr lang="pl-PL" sz="1600" dirty="0"/>
              <a:t>w przypadku miejsc dla dzieci niepełnosprawnych lub wymagających szczególnej opieki – ww. kwota zostanie odpowiednio zwiększona.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5" y="116632"/>
            <a:ext cx="8171164" cy="10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9D9B367C-062A-47B5-98C9-8E296901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940"/>
            <a:ext cx="1979711" cy="61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9855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xmlns="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988840"/>
            <a:ext cx="820891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l-PL" sz="1600" b="1" dirty="0"/>
              <a:t>Ogólne zasady – tworzenie nowych miejsc:</a:t>
            </a:r>
            <a:endParaRPr lang="pl-PL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udział dofinansowania – max. </a:t>
            </a:r>
            <a:r>
              <a:rPr lang="pl-PL" sz="1600" b="1" dirty="0"/>
              <a:t>80% kosztów realizacji zadania,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wydatki na</a:t>
            </a:r>
            <a:r>
              <a:rPr lang="pl-PL" sz="1600" dirty="0"/>
              <a:t> </a:t>
            </a:r>
            <a:r>
              <a:rPr lang="pl-PL" sz="1600" b="1" dirty="0"/>
              <a:t>tworzenie nowych: </a:t>
            </a:r>
            <a:r>
              <a:rPr lang="pl-PL" sz="1600" dirty="0"/>
              <a:t>majątkowe lub bieżące (katalog wydatków pkt 5.3.2 Programu; koszt niekwalifikowany: koszt zakupu nieruchomości oraz koszt budowy </a:t>
            </a:r>
            <a:br>
              <a:rPr lang="pl-PL" sz="1600" dirty="0"/>
            </a:br>
            <a:r>
              <a:rPr lang="pl-PL" sz="1600" dirty="0"/>
              <a:t>w zakresie wykonania nowego obiektu); dopuszcza się koszty pośrednie max. </a:t>
            </a:r>
            <a:r>
              <a:rPr lang="pl-PL" sz="1600" b="1" dirty="0"/>
              <a:t>15%</a:t>
            </a:r>
            <a:r>
              <a:rPr lang="pl-PL" sz="1600" dirty="0"/>
              <a:t> kosztów realizacji zadania ogółem,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76672"/>
            <a:ext cx="5436096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38DE705C-7530-4AC5-B2F7-CA195CC0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702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xmlns="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00" y="2046061"/>
            <a:ext cx="8208911" cy="22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l-PL" sz="1600" b="1" dirty="0"/>
              <a:t>Pkt 5.3.2. Programu: </a:t>
            </a:r>
            <a:r>
              <a:rPr lang="pl-PL" sz="1600" dirty="0"/>
              <a:t>Koszty tworzenia nowych miejsc opieki w module 3 przez podmioty inne niż </a:t>
            </a:r>
            <a:r>
              <a:rPr lang="pl-PL" sz="1600" dirty="0" err="1"/>
              <a:t>jst</a:t>
            </a:r>
            <a:r>
              <a:rPr lang="pl-PL" sz="1600" dirty="0"/>
              <a:t>, mogą dotyczyć wydatków majątkowych lub bieżących związanych z tworzeniem nowych miejsc opieki wskazanych w pkt 5.3.1, z wyłączeniem kosztów budowy w zakresie wykonywania nowego obiektu budowlanego lub kosztów zakupu nieruchomości. 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76" y="768794"/>
            <a:ext cx="8171164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A81DE18D-1259-409A-AF3F-C9C7BF21A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6929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xmlns="" id="{6168E7A6-9125-4487-9FD4-36208EAF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99"/>
            <a:ext cx="7993063" cy="448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pl-PL" sz="1400" dirty="0"/>
          </a:p>
          <a:p>
            <a:pPr marL="0" indent="0" algn="just">
              <a:lnSpc>
                <a:spcPct val="150000"/>
              </a:lnSpc>
            </a:pPr>
            <a:r>
              <a:rPr lang="pl-PL" sz="1400" b="1" dirty="0"/>
              <a:t>Koszty kwalifikowalne </a:t>
            </a:r>
            <a:r>
              <a:rPr lang="pl-PL" sz="1400" dirty="0"/>
              <a:t>to koszty związane z realizacją zadania, zgodne </a:t>
            </a:r>
            <a:br>
              <a:rPr lang="pl-PL" sz="1400" dirty="0"/>
            </a:br>
            <a:r>
              <a:rPr lang="pl-PL" sz="1400" dirty="0"/>
              <a:t>z obowiązującymi przepisami, zasadne, efektywne oraz udokumentowane; brutto </a:t>
            </a:r>
            <a:br>
              <a:rPr lang="pl-PL" sz="1400" dirty="0"/>
            </a:br>
            <a:r>
              <a:rPr lang="pl-PL" sz="1400" dirty="0"/>
              <a:t>(z wyjątkiem przypadków, gdy podatek może być odliczony od podatku należnego lub zwrócony); zapłacone od 1.01.2021 r. do 31.12.2021 r.; w przypadku osób fizycznych – koszty zapłacone w okresie prowadzenia przez te osoby działalności gospodarczej;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400" dirty="0"/>
              <a:t>Wydatki kwalifikowane w zakresie tworzenia nowych miejsc opieki to wydatki: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400" dirty="0"/>
              <a:t>          - poniesione i zapłacone do dnia wpisu instytucji opieki do rejestru żłobków i klubów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400" dirty="0"/>
              <a:t>            dziecięcych lub wykazu dziennych opiekunów </a:t>
            </a:r>
            <a:r>
              <a:rPr lang="pl-PL" sz="1400" b="1" dirty="0"/>
              <a:t>bądź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400" dirty="0"/>
              <a:t>          - takie, dla których data poniesienia do dnia wpisu do rejestru/wykazu została udokumentowana dokumentem memoriałowym (np. fakturą), a których termin zapłaty nastąpił po dniu wpisu do rejestru jednak nie później niż do 31 grudnia 2021 r.</a:t>
            </a:r>
          </a:p>
          <a:p>
            <a:pPr>
              <a:lnSpc>
                <a:spcPct val="150000"/>
              </a:lnSpc>
            </a:pPr>
            <a:r>
              <a:rPr lang="pl-PL" sz="1400" b="1" dirty="0"/>
              <a:t>Więcej informacji w punkcie 5.5 Programu „Maluch+” 2021 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76" y="716296"/>
            <a:ext cx="8171164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Koszty kwalifikowalne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364E0378-3942-4729-944A-1B9A5C58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374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xmlns="" id="{6168E7A6-9125-4487-9FD4-36208EAF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96753"/>
            <a:ext cx="7993063" cy="54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odsetki od zadłużenia; koszty pożyczki i kredytu; kary i grzywny;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wpłaty na Państwowy Fundusz Rehabilitacji Osób Niepełnosprawnych (PFRON);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wydatek poniesiony na zakup używanego środka trwałego, który był w ciągu 7 lat wstecz od daty zakupu (w przypadku nieruchomości 10 lat), przed dniem realizacji zadania, współfinansowany ze środków unijnych lub z dotacji krajowych;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podatek VAT, który może zostać odzyskany na podstawie przepisów krajowych;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inne niż część kapitałowa raty leasingowej wydatki związane z umową leasingu;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odsetki za opóźnienie w regulowaniu zobowiązań oraz odsetki za zwłokę z tytułu nieterminowych wpłat należności budżetowych i innych należności, do których stosuje się przepisy ustawy z dnia 29 sierpnia 1997 r. – Ordynacja podatkowa (Dz. U. z 2019 r. poz. 900, </a:t>
            </a:r>
            <a:br>
              <a:rPr lang="pl-PL" sz="1400" dirty="0"/>
            </a:br>
            <a:r>
              <a:rPr lang="pl-PL" sz="1400" dirty="0"/>
              <a:t>z </a:t>
            </a:r>
            <a:r>
              <a:rPr lang="pl-PL" sz="1400" dirty="0" err="1"/>
              <a:t>późn</a:t>
            </a:r>
            <a:r>
              <a:rPr lang="pl-PL" sz="1400" dirty="0"/>
              <a:t>. zm.);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400" dirty="0"/>
              <a:t>koszty amortyzacji; zakup i utrzymanie samochodu oraz zakup paliwa; </a:t>
            </a:r>
          </a:p>
          <a:p>
            <a:endParaRPr lang="pl-PL" sz="1400" dirty="0"/>
          </a:p>
          <a:p>
            <a:r>
              <a:rPr lang="pl-PL" sz="1400" b="1" dirty="0"/>
              <a:t>	Więcej informacji w punkcie 5.5 Programu „Maluch+” 2021 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94" y="336790"/>
            <a:ext cx="8171164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Koszty niekwalifikowalne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ADAEB833-35C6-453A-B7BB-FD3C3CBB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2890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xmlns="" id="{19CA035E-57D7-493B-B6C2-6A815B2E6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36" y="2060848"/>
            <a:ext cx="7993063" cy="468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wkład własny: co najmniej 20%, w przypadku pozyskania przez oferenta środków  finansowych innych niż środki własne (również ze środków UE ) środki z innych źródeł są na równi traktowane ze środkami własnym podmiotu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trwałość projektu (5 lat od daty zakończenia zadania + 60% obłożenia utworzonych miejsc!) 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76" y="1004328"/>
            <a:ext cx="8171164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DDCCEF2D-E018-4E54-9DFD-6450C159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xmlns="" id="{6168E7A6-9125-4487-9FD4-36208EAF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96753"/>
            <a:ext cx="7993063" cy="54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l-PL" sz="1400" b="1" dirty="0"/>
              <a:t>Ogólne zasady – funkcjonowanie: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udział dofinansowania – max </a:t>
            </a:r>
            <a:r>
              <a:rPr lang="pl-PL" sz="1400" b="1" dirty="0"/>
              <a:t>80% ogólnej miesięcznej opłaty za pobyt (</a:t>
            </a:r>
            <a:r>
              <a:rPr lang="pl-PL" sz="1400" b="1" u="sng" dirty="0"/>
              <a:t>bez wyżywienia!</a:t>
            </a:r>
            <a:r>
              <a:rPr lang="pl-PL" sz="1400" b="1" dirty="0"/>
              <a:t>) ponoszonej przez rodziców </a:t>
            </a:r>
            <a:r>
              <a:rPr lang="pl-PL" sz="1400" dirty="0"/>
              <a:t>(</a:t>
            </a:r>
            <a:r>
              <a:rPr lang="pl-PL" sz="1400" u="sng" dirty="0"/>
              <a:t>opłata bez zniżek, tzn. bez kwoty dofinansowania przez gminę lub innych mających wpływ na jej obniżenie</a:t>
            </a:r>
            <a:r>
              <a:rPr lang="pl-PL" sz="1400" dirty="0"/>
              <a:t>) wskazanej w regulaminie lub innych dokumentach regulującej jej wysokość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b="1" dirty="0"/>
              <a:t>obowiązek poinformowania rodziców </a:t>
            </a:r>
            <a:r>
              <a:rPr lang="pl-PL" sz="1400" dirty="0"/>
              <a:t>o fakcie zakwalifikowania się do Programu,                            o miesięcznej kwocie przyznanego dofinansowania na 1 miejsce oraz o okresie dofinansowania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l-PL" sz="1400" dirty="0"/>
              <a:t>niezwłocznie po ogłoszeniu wyników lub w pierwszym możliwym terminie, gdy instytucja jeszcze nie funkcjonuje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l-PL" sz="1400" dirty="0"/>
              <a:t>informacja na stronie internetowej (jeżeli jest) oraz w ogólnie dostępnym miejscu w instytucji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miesięczna kwota dofinansowania przysługuje </a:t>
            </a:r>
            <a:r>
              <a:rPr lang="pl-PL" sz="1400" b="1" dirty="0"/>
              <a:t>w pełnej wysokości</a:t>
            </a:r>
            <a:r>
              <a:rPr lang="pl-PL" sz="1400" dirty="0"/>
              <a:t>, niezależnie od czasu przebywania dziecka w instytucji opieki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rozliczenie zadania – wojewoda</a:t>
            </a:r>
            <a:r>
              <a:rPr lang="pl-PL" sz="1400" b="1" dirty="0"/>
              <a:t> szczegółowo weryfikuje obniżenie opłat </a:t>
            </a:r>
            <a:r>
              <a:rPr lang="pl-PL" sz="1400" dirty="0"/>
              <a:t>(uwaga – podniesienie opłaty w stosunku do oferty konkursowej </a:t>
            </a:r>
            <a:r>
              <a:rPr lang="pl-PL" sz="1400" b="1" u="sng" dirty="0"/>
              <a:t>TYLKO i WYŁĄCZNIE</a:t>
            </a:r>
            <a:r>
              <a:rPr lang="pl-PL" sz="1400" dirty="0"/>
              <a:t> za zgodą wojewody i pod warunkiem udokumentowania przyczyn wzrostu).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l-PL" sz="1400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36" y="376804"/>
            <a:ext cx="5975428" cy="53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C949FA54-7A38-4141-94E1-1CE8F624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940"/>
            <a:ext cx="1907703" cy="58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xmlns="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1196752"/>
            <a:ext cx="769302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/>
            <a:r>
              <a:rPr lang="pl-PL" sz="1600" b="1" dirty="0"/>
              <a:t>Wymagania wg pkt. 8.1 Resortowego programu „Maluch+” 2021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W razie stwierdzenia w ofercie (załącznikach) – braków, błędów lub niejasności, wojewoda informuje o nich oferenta i </a:t>
            </a:r>
            <a:r>
              <a:rPr lang="pl-PL" sz="1600" b="1" dirty="0"/>
              <a:t>wzywa do korekty</a:t>
            </a:r>
            <a:r>
              <a:rPr lang="pl-PL" sz="1600" dirty="0"/>
              <a:t>, uzupełnienia lub wyjaśnienia, wskazując sposób poprawy, uzupełnienia lub wyjaśnienia </a:t>
            </a:r>
            <a:br>
              <a:rPr lang="pl-PL" sz="1600" dirty="0"/>
            </a:br>
            <a:r>
              <a:rPr lang="pl-PL" sz="1600" b="1" dirty="0"/>
              <a:t>w wyznaczonym terminie</a:t>
            </a:r>
            <a:r>
              <a:rPr lang="pl-PL" sz="1600" dirty="0"/>
              <a:t>, pod rygorem odrzucenia oferty.</a:t>
            </a:r>
            <a:endParaRPr lang="pl-PL" sz="1600" b="1" dirty="0"/>
          </a:p>
          <a:p>
            <a:pPr marL="0" indent="0">
              <a:spcBef>
                <a:spcPts val="0"/>
              </a:spcBef>
              <a:defRPr/>
            </a:pPr>
            <a:endParaRPr lang="pl-PL" sz="1400" dirty="0"/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Wojewoda informuje i wzywa do korekty drogą mailową na adres poczty elektronicznej podany w ofercie; określa jednakowy dla wszystkich oferentów tryb dokonywania korekt, uzupełnień lub wyjaśnień.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Korekty, uzupełnienia i wyjaśnienia mogą być dokonywane wyłącznie przez oferenta lub przez osobę upoważnioną. </a:t>
            </a:r>
          </a:p>
          <a:p>
            <a:pPr marL="0" indent="0" algn="ctr">
              <a:lnSpc>
                <a:spcPct val="150000"/>
              </a:lnSpc>
            </a:pPr>
            <a:r>
              <a:rPr lang="pl-PL" sz="1600" dirty="0">
                <a:solidFill>
                  <a:srgbClr val="FF0000"/>
                </a:solidFill>
              </a:rPr>
              <a:t>Oferta oraz załączniki mogą być skorygowane lub uzupełnione </a:t>
            </a:r>
            <a:r>
              <a:rPr lang="pl-PL" sz="1600" b="1" u="sng" dirty="0">
                <a:solidFill>
                  <a:srgbClr val="FF0000"/>
                </a:solidFill>
              </a:rPr>
              <a:t>jeden raz </a:t>
            </a:r>
            <a:r>
              <a:rPr lang="pl-PL" sz="1600" dirty="0">
                <a:solidFill>
                  <a:srgbClr val="FF0000"/>
                </a:solidFill>
              </a:rPr>
              <a:t>na prośbę beneficjenta (ale przed upływem terminu złożenia ofert).</a:t>
            </a:r>
            <a:endParaRPr lang="pl-PL" altLang="pl-PL" sz="1600" dirty="0">
              <a:solidFill>
                <a:srgbClr val="FF000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-2038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Kwalifikowanie ofert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5BB492CF-01A2-4EA4-9B94-EFBC855E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940"/>
            <a:ext cx="1835695" cy="56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1681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xmlns="" id="{DAA50148-1C17-44DF-884D-56786DC2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556792"/>
            <a:ext cx="7488238" cy="50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 eaLnBrk="1" hangingPunct="1">
              <a:lnSpc>
                <a:spcPct val="90000"/>
              </a:lnSpc>
              <a:buClrTx/>
              <a:buSzPct val="75000"/>
              <a:buFontTx/>
              <a:buNone/>
              <a:defRPr/>
            </a:pPr>
            <a:endParaRPr lang="pl-PL" sz="1400" b="1" dirty="0"/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pl-PL" altLang="pl-PL" sz="1400" b="1" dirty="0"/>
              <a:t>Wzór oferty konkursowej do pobrania na stronie Ministerstwa Rodziny, Pracy i Polityki Społecznej: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pl-PL" altLang="pl-PL" sz="14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l-PL" altLang="pl-PL" sz="1400" dirty="0"/>
              <a:t>Link: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l-PL" altLang="pl-PL" sz="1400" dirty="0">
                <a:hlinkClick r:id="rId3"/>
              </a:rPr>
              <a:t>https://www.gov.pl/web/rodzina/otwarty-konkurs-ofert-na-finansowe-wspieranie-zadan-z-zakresu-rozwoju-instytucji-opieki-nad-dziecmi-w-wieku-do-lat-3-maluch-2021</a:t>
            </a:r>
            <a:endParaRPr lang="pl-PL" altLang="pl-PL" sz="14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pl-PL" altLang="pl-PL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pl-PL" altLang="pl-PL" sz="1400" dirty="0"/>
              <a:t>Zał. 3	- oferta konkursowa dla modułu 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400" dirty="0"/>
              <a:t>Zał. 4	- oferta konkursowa dla modułu 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400" dirty="0"/>
              <a:t>lub na stronie tut. Urzędu: </a:t>
            </a:r>
            <a:r>
              <a:rPr lang="pl-PL" altLang="pl-PL" sz="1400" dirty="0">
                <a:hlinkClick r:id="rId4"/>
              </a:rPr>
              <a:t>https://www.gov.pl/web/uw-warminsko-mazurski/oferta-maluch--2021</a:t>
            </a:r>
            <a:r>
              <a:rPr lang="pl-PL" altLang="pl-PL" sz="14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endParaRPr lang="pl-PL" altLang="pl-PL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400" dirty="0"/>
              <a:t>Przykładowa oferta konkursowa (wypełniona dla modułu 3):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400" dirty="0"/>
              <a:t>https://www.gov.pl/web/rodzina/przykladowe-oferty-konkursowe3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endParaRPr lang="pl-PL" altLang="pl-PL" sz="1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endParaRPr lang="pl-PL" altLang="pl-PL" sz="1200" dirty="0"/>
          </a:p>
          <a:p>
            <a:pPr algn="just" eaLnBrk="1" hangingPunct="1">
              <a:lnSpc>
                <a:spcPct val="90000"/>
              </a:lnSpc>
              <a:buClrTx/>
              <a:buSzPct val="75000"/>
              <a:buFontTx/>
              <a:buNone/>
              <a:defRPr/>
            </a:pPr>
            <a:endParaRPr lang="pl-PL" altLang="pl-PL" sz="1200" dirty="0">
              <a:solidFill>
                <a:schemeClr val="tx1"/>
              </a:solidFill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xmlns="" id="{9900BFEF-ECD1-4E52-8942-83C3C8DED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58" y="332656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pl-PL" altLang="pl-PL" sz="3600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Wzór oferty konkursowej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3600" dirty="0">
              <a:solidFill>
                <a:srgbClr val="006666"/>
              </a:solidFill>
            </a:endParaRP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B9949DD6-465F-477E-BE1D-C58A4F07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08" y="14940"/>
            <a:ext cx="1730491" cy="5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9634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>
            <a:extLst>
              <a:ext uri="{FF2B5EF4-FFF2-40B4-BE49-F238E27FC236}">
                <a16:creationId xmlns:a16="http://schemas.microsoft.com/office/drawing/2014/main" xmlns="" id="{EEDFF716-D321-4AC3-9F17-42981167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1532"/>
            <a:ext cx="573173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buFont typeface="Times New Roman" panose="02020603050405020304" pitchFamily="18" charset="0"/>
              <a:buNone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Wzór oferty konkursowej - moduł 3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59" y="620688"/>
            <a:ext cx="8226840" cy="5654353"/>
          </a:xfrm>
          <a:prstGeom prst="rect">
            <a:avLst/>
          </a:prstGeom>
        </p:spPr>
      </p:pic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pic>
        <p:nvPicPr>
          <p:cNvPr id="7" name="Obraz 4">
            <a:extLst>
              <a:ext uri="{FF2B5EF4-FFF2-40B4-BE49-F238E27FC236}">
                <a16:creationId xmlns:a16="http://schemas.microsoft.com/office/drawing/2014/main" xmlns="" id="{144DB630-B612-481E-98D4-BA7BF4D0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940"/>
            <a:ext cx="1475655" cy="45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>
            <a:extLst>
              <a:ext uri="{FF2B5EF4-FFF2-40B4-BE49-F238E27FC236}">
                <a16:creationId xmlns:a16="http://schemas.microsoft.com/office/drawing/2014/main" xmlns="" id="{0FA79E95-E9B1-4466-AC20-AB86A7BC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798589"/>
            <a:ext cx="69246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Cel programu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Podstawa prawna Programu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Harmonogram konkursu oraz wyniki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Zasady Programu MALUCH+ 2021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Koszty kwalifikowalne / koszty niekwalifikowalne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Kwalifikowanie ofert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Wzór oferty konkursowej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Załączniki do oferty konkursowej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Zawarcie umowy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Zadania oferenta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Przykład rozliczania / przykład negatywny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Okres trwania / formy zabezpieczenia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Zwrot dotacji i rezygnacja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Kontakt</a:t>
            </a:r>
          </a:p>
          <a:p>
            <a:pPr marL="0" indent="0" eaLnBrk="1" hangingPunct="1">
              <a:lnSpc>
                <a:spcPct val="90000"/>
              </a:lnSpc>
              <a:buClr>
                <a:srgbClr val="003366"/>
              </a:buClr>
              <a:buSzPct val="75000"/>
              <a:defRPr/>
            </a:pPr>
            <a:endParaRPr lang="pl-PL" altLang="pl-PL" sz="2400" dirty="0"/>
          </a:p>
          <a:p>
            <a:pPr eaLnBrk="1" hangingPunct="1">
              <a:lnSpc>
                <a:spcPct val="90000"/>
              </a:lnSpc>
              <a:buClrTx/>
              <a:buSzPct val="75000"/>
              <a:buFontTx/>
              <a:buNone/>
              <a:defRPr/>
            </a:pPr>
            <a:r>
              <a:rPr lang="pl-PL" altLang="pl-PL" sz="2400" dirty="0"/>
              <a:t>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F3C515DD-A163-4698-80D9-7EEB48744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7423"/>
            <a:ext cx="6554465" cy="63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Zakres tematyczny spotkania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CAE43A9E-82A2-43BB-8251-0858D984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99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>
            <a:extLst>
              <a:ext uri="{FF2B5EF4-FFF2-40B4-BE49-F238E27FC236}">
                <a16:creationId xmlns:a16="http://schemas.microsoft.com/office/drawing/2014/main" xmlns="" id="{EEDFF716-D321-4AC3-9F17-42981167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506" y="85668"/>
            <a:ext cx="531451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buFont typeface="Times New Roman" panose="02020603050405020304" pitchFamily="18" charset="0"/>
              <a:buNone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Wzór oferty konkursowej - moduł 4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69" y="510400"/>
            <a:ext cx="7866319" cy="6029679"/>
          </a:xfrm>
          <a:prstGeom prst="rect">
            <a:avLst/>
          </a:prstGeom>
        </p:spPr>
      </p:pic>
      <p:sp>
        <p:nvSpPr>
          <p:cNvPr id="5" name="Symbol zastępczy stopki 1"/>
          <p:cNvSpPr txBox="1">
            <a:spLocks/>
          </p:cNvSpPr>
          <p:nvPr/>
        </p:nvSpPr>
        <p:spPr>
          <a:xfrm>
            <a:off x="2125232" y="6518916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1404104" y="3284984"/>
            <a:ext cx="2087777" cy="576064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Każdą instytucję umieszczamy w oddzielnym wierszu zgodnie z pkt. 7.1.5.4 Programu.</a:t>
            </a:r>
          </a:p>
        </p:txBody>
      </p:sp>
      <p:sp>
        <p:nvSpPr>
          <p:cNvPr id="7" name="Strzałka w prawo 6"/>
          <p:cNvSpPr/>
          <p:nvPr/>
        </p:nvSpPr>
        <p:spPr>
          <a:xfrm rot="1870511">
            <a:off x="1051423" y="3964659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1007604" y="4131899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20372524">
            <a:off x="1017441" y="4286332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03548" y="3724089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tx1"/>
                </a:solidFill>
              </a:rPr>
              <a:t>żłobek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4014559"/>
            <a:ext cx="129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tx1"/>
                </a:solidFill>
              </a:rPr>
              <a:t>klub dziecięcy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185" y="4349019"/>
            <a:ext cx="129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tx1"/>
                </a:solidFill>
              </a:rPr>
              <a:t>dzienny opiekun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465335" y="2816148"/>
            <a:ext cx="1368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W przypadku dziennego opiekuna – każdego opiekuna umieszczamy w oddzielnym wierszu.</a:t>
            </a:r>
          </a:p>
        </p:txBody>
      </p:sp>
      <p:pic>
        <p:nvPicPr>
          <p:cNvPr id="15" name="Obraz 4">
            <a:extLst>
              <a:ext uri="{FF2B5EF4-FFF2-40B4-BE49-F238E27FC236}">
                <a16:creationId xmlns:a16="http://schemas.microsoft.com/office/drawing/2014/main" xmlns="" id="{BEBAB4FD-76EF-4B82-9B03-86B907FD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940"/>
            <a:ext cx="1835695" cy="56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>
            <a:extLst>
              <a:ext uri="{FF2B5EF4-FFF2-40B4-BE49-F238E27FC236}">
                <a16:creationId xmlns:a16="http://schemas.microsoft.com/office/drawing/2014/main" xmlns="" id="{EEDFF716-D321-4AC3-9F17-42981167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60648"/>
            <a:ext cx="576641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buFont typeface="Times New Roman" panose="02020603050405020304" pitchFamily="18" charset="0"/>
              <a:buNone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Wzór oferty konkursowej - moduł 4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692697"/>
            <a:ext cx="7812359" cy="5847382"/>
          </a:xfrm>
          <a:prstGeom prst="rect">
            <a:avLst/>
          </a:prstGeom>
        </p:spPr>
      </p:pic>
      <p:sp>
        <p:nvSpPr>
          <p:cNvPr id="5" name="Symbol zastępczy stopki 1"/>
          <p:cNvSpPr txBox="1">
            <a:spLocks/>
          </p:cNvSpPr>
          <p:nvPr/>
        </p:nvSpPr>
        <p:spPr>
          <a:xfrm>
            <a:off x="2125232" y="6518916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2157327" y="1340768"/>
            <a:ext cx="2664296" cy="417702"/>
          </a:xfrm>
          <a:prstGeom prst="wedgeRoundRectCallout">
            <a:avLst>
              <a:gd name="adj1" fmla="val -20833"/>
              <a:gd name="adj2" fmla="val 1055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– pełna nazwa oferenta zgodna </a:t>
            </a:r>
            <a:b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CEiDG</a:t>
            </a: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/KRS</a:t>
            </a:r>
          </a:p>
        </p:txBody>
      </p:sp>
      <p:sp>
        <p:nvSpPr>
          <p:cNvPr id="14" name="Objaśnienie prostokątne zaokrąglone 13"/>
          <p:cNvSpPr/>
          <p:nvPr/>
        </p:nvSpPr>
        <p:spPr>
          <a:xfrm>
            <a:off x="1187624" y="2924944"/>
            <a:ext cx="3312368" cy="743185"/>
          </a:xfrm>
          <a:prstGeom prst="wedgeRoundRectCallout">
            <a:avLst>
              <a:gd name="adj1" fmla="val -19899"/>
              <a:gd name="adj2" fmla="val 10915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Instytucja – nazwa i adres żłobka, klubu dziecięcego lub dziennego opiekuna zgodna z Rejestrem żłobków </a:t>
            </a:r>
            <a:b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klubów dziecięcych/Wykazem dziennych opiekunów (aplikacja </a:t>
            </a:r>
            <a:r>
              <a:rPr lang="pl-PL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emp@tia</a:t>
            </a: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Obraz 4">
            <a:extLst>
              <a:ext uri="{FF2B5EF4-FFF2-40B4-BE49-F238E27FC236}">
                <a16:creationId xmlns:a16="http://schemas.microsoft.com/office/drawing/2014/main" xmlns="" id="{1B45D6FB-EA20-4996-9029-13729D93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940"/>
            <a:ext cx="2051719" cy="63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87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4A683B1C-A002-472E-B734-67D1ED2AB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340768"/>
            <a:ext cx="7693025" cy="525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algn="just">
              <a:spcBef>
                <a:spcPct val="0"/>
              </a:spcBef>
            </a:pPr>
            <a:r>
              <a:rPr lang="pl-PL" altLang="pl-PL" sz="1600" b="1" dirty="0"/>
              <a:t>Moduł 3</a:t>
            </a:r>
          </a:p>
          <a:p>
            <a:pPr marL="0" indent="0" algn="just">
              <a:spcBef>
                <a:spcPct val="0"/>
              </a:spcBef>
            </a:pPr>
            <a:endParaRPr lang="pl-PL" altLang="pl-PL" sz="1600" b="1" dirty="0"/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Kalkulacja kosztów (wzór określony przez wojewodę) – tylko na część dotyczącą tworzenia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W przypadku oferty dotyczącej uczelni, składanej przez podmiot współpracujący, dołączyć umowę/porozumienie współpracy z uczelnią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W przypadku oferty dotyczącej pracodawcy, składanej przez podmiot współpracujący, dołączyć umowę/porozumienie współpracy z pracodawcą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W przypadku osób fizycznych – oświadczenie o zapoznaniu się z klauzulą informacyjną dot. ochrony danych osobowych w związku z </a:t>
            </a:r>
            <a:r>
              <a:rPr lang="pl-PL" altLang="pl-PL" sz="1600" dirty="0" smtClean="0"/>
              <a:t>uczestnictwem</a:t>
            </a:r>
            <a:br>
              <a:rPr lang="pl-PL" altLang="pl-PL" sz="1600" dirty="0" smtClean="0"/>
            </a:br>
            <a:r>
              <a:rPr lang="pl-PL" altLang="pl-PL" sz="1600" dirty="0" smtClean="0"/>
              <a:t>w </a:t>
            </a:r>
            <a:r>
              <a:rPr lang="pl-PL" altLang="pl-PL" sz="1600" dirty="0"/>
              <a:t>Programie (zał. nr 28 do Programu)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W przypadku osób fizycznych – oświadczenie o wyrażeniu zgody na przetwarzanie danych osobowych przez wojewodę w związku z uczestnictwem w Programie (wzór określony będzie przez wojewodę)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Planowany cennik instytucji opieki na 2021 r.</a:t>
            </a:r>
          </a:p>
          <a:p>
            <a:pPr marL="0" indent="0" algn="just">
              <a:spcBef>
                <a:spcPct val="0"/>
              </a:spcBef>
            </a:pPr>
            <a:endParaRPr lang="pl-PL" altLang="pl-PL" sz="1200" dirty="0"/>
          </a:p>
          <a:p>
            <a:pPr marL="0" indent="0">
              <a:spcBef>
                <a:spcPct val="0"/>
              </a:spcBef>
            </a:pPr>
            <a:endParaRPr lang="pl-PL" altLang="pl-PL" sz="1200" dirty="0"/>
          </a:p>
          <a:p>
            <a:pPr marL="0" indent="0">
              <a:spcBef>
                <a:spcPct val="0"/>
              </a:spcBef>
            </a:pPr>
            <a:endParaRPr lang="pl-PL" altLang="pl-PL" sz="1200" dirty="0"/>
          </a:p>
          <a:p>
            <a:pPr marL="0" indent="0">
              <a:spcBef>
                <a:spcPct val="0"/>
              </a:spcBef>
            </a:pPr>
            <a:endParaRPr lang="pl-PL" altLang="pl-PL" sz="1200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376805"/>
            <a:ext cx="6526267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Załączniki do oferty konkursowej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0B74AECB-5DA6-45ED-84DA-760DE755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28" y="14940"/>
            <a:ext cx="2009171" cy="61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4A683B1C-A002-472E-B734-67D1ED2AB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268760"/>
            <a:ext cx="7693025" cy="532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pl-PL" altLang="pl-PL" sz="1600" b="1" dirty="0"/>
              <a:t>Moduł 4</a:t>
            </a:r>
          </a:p>
          <a:p>
            <a:pPr algn="just">
              <a:spcBef>
                <a:spcPct val="0"/>
              </a:spcBef>
              <a:buFont typeface="+mj-lt"/>
              <a:buAutoNum type="arabicPeriod"/>
            </a:pPr>
            <a:endParaRPr lang="pl-PL" altLang="pl-PL" sz="1200" b="1" dirty="0"/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W przypadku oferty dotyczącej uczelni, składanej przez podmiot współpracujący, dołączyć umowę/porozumienie współpracy z uczelnią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W przypadku oferty dotyczącej pracodawcy, składanej przez podmiot współpracujący, dołączyć umowę/porozumienie współpracy z pracodawcą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W przypadku osób fizycznych i spółek cywilnych – oświadczenie o zapoznaniu się z klauzulą informacyjną dot. ochrony danych osobowych w związku </a:t>
            </a:r>
            <a:br>
              <a:rPr lang="pl-PL" altLang="pl-PL" sz="1600" dirty="0"/>
            </a:br>
            <a:r>
              <a:rPr lang="pl-PL" altLang="pl-PL" sz="1600" dirty="0"/>
              <a:t>z </a:t>
            </a:r>
            <a:r>
              <a:rPr lang="pl-PL" altLang="pl-PL" sz="1600" dirty="0" smtClean="0"/>
              <a:t>uczestnictwem </a:t>
            </a:r>
            <a:r>
              <a:rPr lang="pl-PL" altLang="pl-PL" sz="1600" dirty="0"/>
              <a:t>w Programie (zał. nr 28 do Programu)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/>
              <a:t>W przypadku osób fizycznych – oświadczenie o wyrażeniu zgody na przetwarzanie danych osobowych przez wojewodę w związku z </a:t>
            </a:r>
            <a:r>
              <a:rPr lang="pl-PL" altLang="pl-PL" sz="1600" dirty="0" smtClean="0"/>
              <a:t>uczestnictwem </a:t>
            </a: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1600" dirty="0"/>
              <a:t>w Programie (wzór określony będzie przez wojewodę</a:t>
            </a:r>
            <a:r>
              <a:rPr lang="pl-PL" altLang="pl-PL" sz="1600" dirty="0" smtClean="0"/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altLang="pl-PL" sz="1600" dirty="0" smtClean="0"/>
              <a:t>Planowany </a:t>
            </a:r>
            <a:r>
              <a:rPr lang="pl-PL" altLang="pl-PL" sz="1600" dirty="0"/>
              <a:t>cennik instytucji opieki na 2021 r.</a:t>
            </a:r>
          </a:p>
          <a:p>
            <a:pPr>
              <a:spcBef>
                <a:spcPct val="0"/>
              </a:spcBef>
            </a:pPr>
            <a:endParaRPr lang="pl-PL" altLang="pl-PL" sz="1200" dirty="0"/>
          </a:p>
          <a:p>
            <a:pPr>
              <a:spcBef>
                <a:spcPct val="0"/>
              </a:spcBef>
            </a:pPr>
            <a:endParaRPr lang="pl-PL" altLang="pl-PL" sz="1200" dirty="0"/>
          </a:p>
          <a:p>
            <a:pPr>
              <a:spcBef>
                <a:spcPct val="0"/>
              </a:spcBef>
            </a:pPr>
            <a:endParaRPr lang="pl-PL" altLang="pl-PL" sz="1200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376805"/>
            <a:ext cx="5889274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Załączniki do oferty konkursowej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D8B8D620-4687-4B57-A004-2E1BBBDE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79342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xmlns="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56792"/>
            <a:ext cx="7693025" cy="479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00B050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W module 3, w przypadku oferty dotyczącej </a:t>
            </a:r>
            <a:r>
              <a:rPr lang="pl-PL" sz="1400" dirty="0" smtClean="0"/>
              <a:t>inwestycji budowlanej</a:t>
            </a:r>
            <a:r>
              <a:rPr lang="pl-PL" sz="1400" dirty="0"/>
              <a:t>, beneficjent będzie miał obowiązek przedstawienia </a:t>
            </a:r>
            <a:r>
              <a:rPr lang="pl-PL" sz="1400" b="1" dirty="0"/>
              <a:t>programu inwestycji </a:t>
            </a:r>
            <a:r>
              <a:rPr lang="pl-PL" sz="1400" dirty="0" smtClean="0"/>
              <a:t>wraz z ofertą konkursową oraz </a:t>
            </a:r>
            <a:r>
              <a:rPr lang="pl-PL" sz="1400" dirty="0"/>
              <a:t>dokumentu potwierdzającego</a:t>
            </a:r>
            <a:r>
              <a:rPr lang="pl-PL" sz="1400" b="1" dirty="0"/>
              <a:t> tytuł prawny do lokalu,</a:t>
            </a:r>
            <a:r>
              <a:rPr lang="pl-PL" sz="1400" dirty="0"/>
              <a:t> w którym będzie prowadzona instytucja opieki, na </a:t>
            </a:r>
            <a:r>
              <a:rPr lang="pl-PL" sz="1400" b="1" u="sng" dirty="0">
                <a:solidFill>
                  <a:srgbClr val="00B050"/>
                </a:solidFill>
              </a:rPr>
              <a:t>etapie składania do wojewody oświadczenia o przyjęciu dofinansowania.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10000"/>
              <a:defRPr/>
            </a:pPr>
            <a:r>
              <a:rPr lang="pl-PL" sz="1400" dirty="0"/>
              <a:t>     Wzór programu inwestycji  – zał. nr 10 do Programu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10000"/>
              <a:defRPr/>
            </a:pPr>
            <a:endParaRPr lang="pl-PL" sz="1400" b="1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Wzór oświadczenia o </a:t>
            </a:r>
            <a:r>
              <a:rPr lang="pl-PL" altLang="pl-PL" sz="1400" dirty="0"/>
              <a:t>wyrażaniu zgody na przetwarzanie danych osobowych (moduł 3 </a:t>
            </a:r>
            <a:br>
              <a:rPr lang="pl-PL" altLang="pl-PL" sz="1400" dirty="0"/>
            </a:br>
            <a:r>
              <a:rPr lang="pl-PL" altLang="pl-PL" sz="1400" dirty="0"/>
              <a:t>i moduł 4) będzie dostępny w ogłoszeniu wojewody o konkursie, </a:t>
            </a:r>
            <a:r>
              <a:rPr lang="pl-PL" altLang="pl-PL" sz="1400" b="1" u="sng" dirty="0">
                <a:solidFill>
                  <a:srgbClr val="00B050"/>
                </a:solidFill>
              </a:rPr>
              <a:t>w terminie do 6 września </a:t>
            </a:r>
            <a:r>
              <a:rPr lang="pl-PL" altLang="pl-PL" sz="1400" b="1" u="sng" dirty="0" smtClean="0">
                <a:solidFill>
                  <a:srgbClr val="00B050"/>
                </a:solidFill>
              </a:rPr>
              <a:t>2020 </a:t>
            </a:r>
            <a:r>
              <a:rPr lang="pl-PL" altLang="pl-PL" sz="1400" b="1" u="sng" dirty="0">
                <a:solidFill>
                  <a:srgbClr val="00B050"/>
                </a:solidFill>
              </a:rPr>
              <a:t>r.</a:t>
            </a:r>
            <a:r>
              <a:rPr lang="pl-PL" altLang="pl-PL" sz="1400" b="1" dirty="0">
                <a:solidFill>
                  <a:srgbClr val="00B050"/>
                </a:solidFill>
              </a:rPr>
              <a:t> </a:t>
            </a:r>
            <a:r>
              <a:rPr lang="pl-PL" altLang="pl-PL" sz="1400" dirty="0"/>
              <a:t>Dokument należy złożyć wraz z ofertą konkursową.</a:t>
            </a:r>
            <a:endParaRPr lang="pl-PL" sz="1400" dirty="0"/>
          </a:p>
          <a:p>
            <a:pPr marL="0" indent="0">
              <a:spcBef>
                <a:spcPts val="0"/>
              </a:spcBef>
              <a:buSzPct val="110000"/>
              <a:defRPr/>
            </a:pPr>
            <a:endParaRPr lang="pl-PL" sz="1400" b="1" dirty="0"/>
          </a:p>
          <a:p>
            <a:pPr marL="0" indent="0">
              <a:spcBef>
                <a:spcPts val="0"/>
              </a:spcBef>
              <a:defRPr/>
            </a:pPr>
            <a:endParaRPr lang="pl-PL" sz="1400" dirty="0"/>
          </a:p>
          <a:p>
            <a:pPr marL="0" indent="0">
              <a:spcBef>
                <a:spcPts val="0"/>
              </a:spcBef>
              <a:defRPr/>
            </a:pPr>
            <a:endParaRPr lang="pl-PL" altLang="pl-PL" sz="1400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376805"/>
            <a:ext cx="6243538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Załączniki do oferty konkursowej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02B03797-3DBC-4794-A3F4-886D44A18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28" y="14940"/>
            <a:ext cx="2009171" cy="61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3550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FA8B0E60-B006-4240-AE95-DE30B23F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80AEC43-8D9B-40E7-B6F8-5BDC00F4C874}"/>
              </a:ext>
            </a:extLst>
          </p:cNvPr>
          <p:cNvSpPr txBox="1"/>
          <p:nvPr/>
        </p:nvSpPr>
        <p:spPr>
          <a:xfrm>
            <a:off x="755576" y="2416651"/>
            <a:ext cx="7931224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dirty="0">
                <a:solidFill>
                  <a:srgbClr val="003366"/>
                </a:solidFill>
              </a:rPr>
              <a:t>Beneficjenci zakwalifikowani do Programu, w ciągu 7 dni roboczych od dnia ogłoszenia wyników konkursu - dostarczają do Urzędu Wojewódzkiego: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b="1" dirty="0">
                <a:solidFill>
                  <a:srgbClr val="003366"/>
                </a:solidFill>
              </a:rPr>
              <a:t>oświadczenie o przyjęciu dotacji </a:t>
            </a:r>
            <a:r>
              <a:rPr lang="pl-PL" dirty="0">
                <a:solidFill>
                  <a:srgbClr val="003366"/>
                </a:solidFill>
              </a:rPr>
              <a:t>lub środków z Funduszu Pracy,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b="1" dirty="0">
                <a:solidFill>
                  <a:srgbClr val="003366"/>
                </a:solidFill>
              </a:rPr>
              <a:t>zaktualizowany program </a:t>
            </a:r>
            <a:r>
              <a:rPr lang="pl-PL" b="1" dirty="0">
                <a:solidFill>
                  <a:srgbClr val="003366"/>
                </a:solidFill>
              </a:rPr>
              <a:t>inwestycji </a:t>
            </a:r>
            <a:r>
              <a:rPr lang="pl-PL" dirty="0">
                <a:solidFill>
                  <a:srgbClr val="003366"/>
                </a:solidFill>
              </a:rPr>
              <a:t>oraz tytuł prawny do lokalu,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b="1" dirty="0">
                <a:solidFill>
                  <a:srgbClr val="003366"/>
                </a:solidFill>
              </a:rPr>
              <a:t>oświadczenie o kwalifikowalności </a:t>
            </a:r>
            <a:r>
              <a:rPr lang="pl-PL" dirty="0">
                <a:solidFill>
                  <a:srgbClr val="003366"/>
                </a:solidFill>
              </a:rPr>
              <a:t>podatku VAT.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EC14EF56-311C-44B8-9A90-4E4ABFCB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29613"/>
            <a:ext cx="5065192" cy="51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Wyniki Konkursu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E87F216-4588-4F27-95EE-43BFA18C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815F1A0A-3BE4-4C34-81B4-33CDF764110F}"/>
              </a:ext>
            </a:extLst>
          </p:cNvPr>
          <p:cNvSpPr txBox="1"/>
          <p:nvPr/>
        </p:nvSpPr>
        <p:spPr>
          <a:xfrm>
            <a:off x="3965104" y="179115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 !!!</a:t>
            </a:r>
          </a:p>
        </p:txBody>
      </p:sp>
    </p:spTree>
    <p:extLst>
      <p:ext uri="{BB962C8B-B14F-4D97-AF65-F5344CB8AC3E}">
        <p14:creationId xmlns:p14="http://schemas.microsoft.com/office/powerpoint/2010/main" val="358908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C7EA5DD-41B7-45FE-A8B0-D3B8FD90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DC50B73-1E2B-4B77-9A04-717DB578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6AE58B5-F352-4A4B-A071-956907B0DF53}"/>
              </a:ext>
            </a:extLst>
          </p:cNvPr>
          <p:cNvSpPr txBox="1"/>
          <p:nvPr/>
        </p:nvSpPr>
        <p:spPr>
          <a:xfrm>
            <a:off x="611560" y="1738464"/>
            <a:ext cx="8075240" cy="3249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Wymagane</a:t>
            </a:r>
            <a:r>
              <a:rPr lang="pl-PL" alt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formy</a:t>
            </a:r>
            <a:r>
              <a:rPr lang="pl-PL" alt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zabezpieczenia</a:t>
            </a:r>
          </a:p>
          <a:p>
            <a:pPr algn="ctr"/>
            <a:endParaRPr lang="pl-PL" altLang="pl-PL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Moduł 3 – Gwarancja bankowa na część dot. tworzenia, hipoteka (Beneficjent musi przełożyć operat szacunkowy nieruchomości bądź gruntu który ma stanowić zabezpieczenie realizacji umowy, po zatwierdzeniu przez wojewodę zabezpieczenia można wnieść zabezpieczenie w postaci Hipoteki)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Moduł 4 i moduł 3 w zakresie funkcjonowania miejsc opieki – weksel in blanco + deklaracja wekslowa </a:t>
            </a:r>
          </a:p>
        </p:txBody>
      </p:sp>
    </p:spTree>
    <p:extLst>
      <p:ext uri="{BB962C8B-B14F-4D97-AF65-F5344CB8AC3E}">
        <p14:creationId xmlns:p14="http://schemas.microsoft.com/office/powerpoint/2010/main" val="1575605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xmlns="" id="{EF40FC6B-2B9C-419D-AD23-67F24D90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0768"/>
            <a:ext cx="7704137" cy="489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pl-PL" sz="1800" dirty="0"/>
          </a:p>
          <a:p>
            <a:endParaRPr lang="pl-PL" sz="1800" dirty="0"/>
          </a:p>
          <a:p>
            <a:pPr marL="0" indent="0" algn="just">
              <a:lnSpc>
                <a:spcPct val="150000"/>
              </a:lnSpc>
            </a:pPr>
            <a:r>
              <a:rPr lang="pl-PL" sz="1600" b="1" dirty="0"/>
              <a:t>Uczelnia, pracodawca </a:t>
            </a:r>
            <a:r>
              <a:rPr lang="pl-PL" sz="1600" dirty="0"/>
              <a:t>(lub podmiot współpracujący) – regulamin instytucji opieki nad małymi dziećmi; w przypadku instytucji nie wpisanych jeszcze do właściwego rejestru lub wykazu, składa dodatkowo zobowiązanie o dostarczeniu regulaminu </a:t>
            </a:r>
            <a:br>
              <a:rPr lang="pl-PL" sz="1600" dirty="0"/>
            </a:br>
            <a:r>
              <a:rPr lang="pl-PL" sz="1600" dirty="0"/>
              <a:t>z takim postanowieniem w terminie </a:t>
            </a:r>
            <a:r>
              <a:rPr lang="pl-PL" sz="1600" b="1" dirty="0"/>
              <a:t>14 dni roboczych</a:t>
            </a:r>
            <a:r>
              <a:rPr lang="pl-PL" sz="1600" dirty="0"/>
              <a:t> od dnia uzyskania wpisu do rejestru. 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-2038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Harmonogram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E00432D6-7BEC-4701-9DC7-ED66019A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7967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xmlns="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1916832"/>
            <a:ext cx="769302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l-PL" sz="1600" dirty="0"/>
              <a:t>Wojewoda zawiera z beneficjentami umowy o dofinansowanie niezwłocznie i nie później niż w terminie </a:t>
            </a:r>
            <a:r>
              <a:rPr lang="pl-PL" sz="1600" b="1" dirty="0"/>
              <a:t>do 3 miesięcy po uzyskaniu środków na realizację Programu</a:t>
            </a:r>
            <a:r>
              <a:rPr lang="pl-PL" sz="1600" dirty="0"/>
              <a:t>, z zastrzeżeniem że beneficjent przedłożył komplet spójnych </a:t>
            </a:r>
            <a:br>
              <a:rPr lang="pl-PL" sz="1600" dirty="0"/>
            </a:br>
            <a:r>
              <a:rPr lang="pl-PL" sz="1600" dirty="0"/>
              <a:t>i poprawnych dokumentów niezbędnych do jej zawarcia. </a:t>
            </a:r>
          </a:p>
          <a:p>
            <a:pPr marL="0" indent="0" algn="just">
              <a:lnSpc>
                <a:spcPct val="150000"/>
              </a:lnSpc>
            </a:pPr>
            <a:endParaRPr lang="pl-PL" sz="1600" dirty="0"/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W pierwszej kolejności wojewoda zawiera umowy z beneficjentami, którzy uzyskali dofinansowanie do utworzenia nowych miejsc opieki (moduł 1a, 1b i 3).</a:t>
            </a:r>
            <a:endParaRPr lang="pl-PL" altLang="pl-PL" sz="1600" dirty="0">
              <a:solidFill>
                <a:srgbClr val="FF000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376805"/>
            <a:ext cx="4587354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Zawarcie umowy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B16C859D-CDBA-4A46-890D-7E9F1264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9926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xmlns="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1313384"/>
            <a:ext cx="769302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Złożenie oferty na </a:t>
            </a:r>
            <a:r>
              <a:rPr lang="pl-PL" sz="1600" dirty="0" smtClean="0"/>
              <a:t>właściwym </a:t>
            </a:r>
            <a:r>
              <a:rPr lang="pl-PL" sz="1600" dirty="0"/>
              <a:t>formularzu wraz z wymaganymi załącznikami;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Zapewnienie kompletności, poprawności i aktualności danych wykazywanych </a:t>
            </a:r>
            <a:br>
              <a:rPr lang="pl-PL" sz="1600" dirty="0"/>
            </a:br>
            <a:r>
              <a:rPr lang="pl-PL" sz="1600" dirty="0"/>
              <a:t>w rejestrze żłobków i klubów dziecięcych oraz w wykazie opiekunów;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Realizacja zadań zgodnie z zawartymi umowami;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Umieszczenie informacji o korzystaniu z dofinansowania z Programu „MALUCH+” 2021 w widocznym miejscu na terenie dofinansowanej instytucji przez okres trwałości oraz możliwość korzystania z logo;</a:t>
            </a:r>
            <a:endParaRPr lang="pl-PL" altLang="pl-PL" sz="1600" dirty="0">
              <a:solidFill>
                <a:srgbClr val="FF000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-2038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Zadania oferenta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7B894BB5-30F1-4261-ADA2-4F737B42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940"/>
            <a:ext cx="1979711" cy="61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113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xmlns="" id="{91433345-7366-4FDD-8ACE-A697956B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2132856"/>
            <a:ext cx="7693025" cy="413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3366"/>
              </a:buClr>
              <a:buSzPct val="75000"/>
              <a:defRPr/>
            </a:pPr>
            <a:endParaRPr lang="pl-PL" altLang="pl-PL" sz="1600" dirty="0"/>
          </a:p>
          <a:p>
            <a:pPr algn="ctr">
              <a:spcBef>
                <a:spcPts val="0"/>
              </a:spcBef>
              <a:defRPr/>
            </a:pPr>
            <a:endParaRPr lang="pl-PL" sz="1600" b="1" dirty="0"/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800" dirty="0"/>
              <a:t>Celem programu MALUCH+ jest </a:t>
            </a:r>
            <a:r>
              <a:rPr lang="pl-PL" sz="1800" b="1" dirty="0"/>
              <a:t>zwiększenie dostępności oraz standardu </a:t>
            </a:r>
            <a:r>
              <a:rPr lang="pl-PL" sz="1800" dirty="0"/>
              <a:t>miejsc opieki w żłobkach, klubach dziecięcych </a:t>
            </a:r>
            <a:br>
              <a:rPr lang="pl-PL" sz="1800" dirty="0"/>
            </a:br>
            <a:r>
              <a:rPr lang="pl-PL" sz="1800" dirty="0"/>
              <a:t>i u dziennych opiekunów dla wszystkich dzieci, </a:t>
            </a:r>
            <a:br>
              <a:rPr lang="pl-PL" sz="1800" dirty="0"/>
            </a:br>
            <a:r>
              <a:rPr lang="pl-PL" sz="1800" dirty="0"/>
              <a:t>w tym dzieci niepełnosprawnych oraz wymagających szczególnej opieki. 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1800" dirty="0"/>
              <a:t> 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8" y="116632"/>
            <a:ext cx="8171164" cy="10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Cel programu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21FC4ACF-5E2E-4B41-8875-3E21A1FE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0785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xmlns="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996499"/>
            <a:ext cx="7693025" cy="586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/>
              <a:t>Prowadzenie wyodrębnionej ewidencji księgowej dla poszczególnych źródeł dofinansowania;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Prowadzenie odrębnego rachunku bankowego dla środków dofinansowania, </a:t>
            </a:r>
            <a:br>
              <a:rPr lang="pl-PL" sz="1600" dirty="0"/>
            </a:br>
            <a:r>
              <a:rPr lang="pl-PL" sz="1600" dirty="0"/>
              <a:t>w sytuacji przyznania dofinansowania z dwóch źródeł prowadzenie odrębnych rachunków bankowych dla tych środków;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Zapewnienie minimalnego okresu funkcjonowania miejsc dofinansowanych </a:t>
            </a:r>
            <a:br>
              <a:rPr lang="pl-PL" sz="1600" dirty="0"/>
            </a:br>
            <a:r>
              <a:rPr lang="pl-PL" sz="1600" dirty="0"/>
              <a:t>z Programu, zgodnie z Programem i zawartą umową;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2060"/>
                </a:solidFill>
              </a:rPr>
              <a:t>Rozliczenie z wojewodą otrzymanego dofinansowania oraz poddanie się kontroli zgodnie z umową w sprawie udzielenia dofinansowania;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Przedstawienie na żądanie wojewody wyjaśnień, informacji i dokumentów dotyczących realizacji zadania;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Przechowywanie dokumentacji związanej z realizacją zadania przez okres 5 lat;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Obowiązek udokumentowania pomniejszenia opłat rodzicom – zał. nr 27.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-2038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Zadania oferenta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30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0611048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xmlns="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1340768"/>
            <a:ext cx="76930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Miesięczna opłata za pobyt dziecka w żłobku: 1000 zł,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dodatkowe dofinansowanie z gminy do pobytu dziecka w żłobku: 200 zł,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dodatkowa ulga zastosowana w związku z zamknięciem żłobka z powodu COVID-19: 500zł; </a:t>
            </a:r>
          </a:p>
          <a:p>
            <a:pPr marL="0" indent="0" algn="just">
              <a:lnSpc>
                <a:spcPct val="150000"/>
              </a:lnSpc>
            </a:pPr>
            <a:endParaRPr lang="pl-PL" sz="1600" dirty="0"/>
          </a:p>
          <a:p>
            <a:pPr algn="just">
              <a:lnSpc>
                <a:spcPct val="150000"/>
              </a:lnSpc>
            </a:pPr>
            <a:r>
              <a:rPr lang="pl-PL" sz="1600" dirty="0"/>
              <a:t>Dofinansowanie MALUCH+: 135 zł / 1 miejsce </a:t>
            </a:r>
          </a:p>
          <a:p>
            <a:pPr algn="just">
              <a:lnSpc>
                <a:spcPct val="150000"/>
              </a:lnSpc>
            </a:pPr>
            <a:r>
              <a:rPr lang="pl-PL" sz="1600" dirty="0"/>
              <a:t>200 zł + 500 zł = 700 zł - ulga </a:t>
            </a:r>
          </a:p>
          <a:p>
            <a:pPr algn="just">
              <a:lnSpc>
                <a:spcPct val="150000"/>
              </a:lnSpc>
            </a:pPr>
            <a:r>
              <a:rPr lang="pl-PL" sz="1600" dirty="0"/>
              <a:t>1000 zł – 700 zł = 300 zł </a:t>
            </a:r>
          </a:p>
          <a:p>
            <a:pPr algn="just">
              <a:lnSpc>
                <a:spcPct val="150000"/>
              </a:lnSpc>
            </a:pPr>
            <a:r>
              <a:rPr lang="pl-PL" sz="1600" dirty="0"/>
              <a:t>300 zł – 135 zł = </a:t>
            </a:r>
            <a:r>
              <a:rPr lang="pl-PL" sz="1600" b="1" dirty="0"/>
              <a:t>165 zł – faktyczna opłata rodzica po uwzględnieniu ulg </a:t>
            </a:r>
            <a:br>
              <a:rPr lang="pl-PL" sz="1600" b="1" dirty="0"/>
            </a:br>
            <a:r>
              <a:rPr lang="pl-PL" sz="1600" b="1" dirty="0"/>
              <a:t>i dofinansowania </a:t>
            </a:r>
            <a:endParaRPr lang="pl-PL" altLang="pl-PL" sz="1600" dirty="0">
              <a:solidFill>
                <a:srgbClr val="00206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" y="298034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Przykład rozliczania – dofinansowanie do funkcjonowania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3C7E1497-BAC4-4620-9B22-E0A3FF29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940"/>
            <a:ext cx="1835695" cy="56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96479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xmlns="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1340768"/>
            <a:ext cx="769302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Opłata rodzica: 700 zł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Ulga z gminy: 300 zł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Ulga z Kartą Dużej Rodziny: 300 zł</a:t>
            </a:r>
          </a:p>
          <a:p>
            <a:pPr marL="0" indent="0">
              <a:lnSpc>
                <a:spcPct val="150000"/>
              </a:lnSpc>
            </a:pPr>
            <a:r>
              <a:rPr lang="pl-PL" sz="1600" dirty="0"/>
              <a:t> 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700 zł – 600 zł = </a:t>
            </a:r>
            <a:r>
              <a:rPr lang="pl-PL" sz="1600" b="1" dirty="0"/>
              <a:t>100 zł – faktyczna opłata rodzica 	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/>
              <a:t>Dofinansowanie z Programu – 135 zł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Kwota dofinansowania </a:t>
            </a:r>
            <a:r>
              <a:rPr lang="pl-PL" sz="1600" b="1" dirty="0">
                <a:solidFill>
                  <a:srgbClr val="FF0000"/>
                </a:solidFill>
              </a:rPr>
              <a:t>przekracza</a:t>
            </a:r>
            <a:r>
              <a:rPr lang="pl-PL" sz="1600" b="1" dirty="0"/>
              <a:t> </a:t>
            </a:r>
            <a:r>
              <a:rPr lang="pl-PL" sz="1600" dirty="0"/>
              <a:t>ponoszoną przez rodzica opłatę. </a:t>
            </a:r>
            <a:br>
              <a:rPr lang="pl-PL" sz="1600" dirty="0"/>
            </a:br>
            <a:r>
              <a:rPr lang="pl-PL" sz="1600" dirty="0"/>
              <a:t>W związku z czym dofinansowanie wyniesie tylko </a:t>
            </a:r>
            <a:r>
              <a:rPr lang="pl-PL" sz="1600" b="1" dirty="0"/>
              <a:t>100 </a:t>
            </a:r>
            <a:r>
              <a:rPr lang="pl-PL" sz="1600" dirty="0"/>
              <a:t>zł. </a:t>
            </a:r>
            <a:endParaRPr lang="pl-PL" altLang="pl-PL" sz="1600" dirty="0">
              <a:solidFill>
                <a:srgbClr val="00206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376805"/>
            <a:ext cx="6171530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Błędne naliczanie dofinansowania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B3BFEF47-6C5A-4D8E-A8AF-BB9DD928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08" y="14940"/>
            <a:ext cx="1730491" cy="5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21235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xmlns="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124744"/>
            <a:ext cx="7693025" cy="617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l-PL" sz="1600" dirty="0"/>
              <a:t>Podmiot objęty dofinansowaniem z Programu w zakresie tworzenia miejsc zobowiązuje się do zapewnienia po 2021 r. funkcjonowania miejsc opieki nad dziećmi, powstałych z udziałem środków z Programu, przez minimalny okres funkcjonowania miejsc: </a:t>
            </a:r>
            <a:r>
              <a:rPr lang="pl-PL" sz="1600" b="1" dirty="0"/>
              <a:t>5 lat, tj. do dnia 31 grudnia 2026 r. </a:t>
            </a:r>
            <a:r>
              <a:rPr lang="pl-PL" sz="1600" dirty="0"/>
              <a:t>(min 60% miejsc wskazanych w umowie wykorzystywanych przez ww. okres).</a:t>
            </a:r>
          </a:p>
          <a:p>
            <a:r>
              <a:rPr lang="pl-PL" sz="1600" dirty="0"/>
              <a:t> </a:t>
            </a:r>
          </a:p>
          <a:p>
            <a:r>
              <a:rPr lang="pl-PL" sz="1600" dirty="0"/>
              <a:t>Okres trwałości nie obowiązuje beneficjentów modułu 2 i 4. </a:t>
            </a:r>
          </a:p>
          <a:p>
            <a:endParaRPr lang="pl-PL" altLang="pl-PL" sz="1600" dirty="0">
              <a:solidFill>
                <a:srgbClr val="002060"/>
              </a:solidFill>
            </a:endParaRPr>
          </a:p>
          <a:p>
            <a:endParaRPr lang="pl-PL" altLang="pl-PL" sz="1600" b="1" dirty="0">
              <a:solidFill>
                <a:srgbClr val="00206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-2038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Okres trwałości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8B805BBB-219C-413B-9003-B97CBBD3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940"/>
            <a:ext cx="1979711" cy="61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7635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xmlns="" id="{EF40FC6B-2B9C-419D-AD23-67F24D90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44824"/>
            <a:ext cx="7704137" cy="43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l-PL" sz="1600" dirty="0"/>
              <a:t>Beneficjent otrzymujący dofinansowanie </a:t>
            </a:r>
            <a:r>
              <a:rPr lang="pl-PL" sz="1600" b="1" dirty="0"/>
              <a:t>zobowiązany jest </a:t>
            </a:r>
            <a:r>
              <a:rPr lang="pl-PL" sz="1600" dirty="0"/>
              <a:t>do </a:t>
            </a:r>
            <a:r>
              <a:rPr lang="pl-PL" sz="1600" b="1" dirty="0"/>
              <a:t>zwrotu niewykorzystanej</a:t>
            </a:r>
            <a:r>
              <a:rPr lang="pl-PL" sz="1600" dirty="0"/>
              <a:t> części dofinansowania w terminie nie dłuższym niż 15 dni od dnia zakończenia zadania i nie później niż 15 stycznia 2022 r. oraz jego rozliczenia w sposób wskazany przez wojewodę.</a:t>
            </a:r>
          </a:p>
          <a:p>
            <a:pPr marL="0" indent="0" algn="just">
              <a:lnSpc>
                <a:spcPct val="150000"/>
              </a:lnSpc>
            </a:pPr>
            <a:endParaRPr lang="pl-PL" sz="1600" dirty="0"/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W przypadku rezygnacji z udziału w Programie podmiot </a:t>
            </a:r>
            <a:r>
              <a:rPr lang="pl-PL" sz="1600" b="1" dirty="0"/>
              <a:t>jest</a:t>
            </a:r>
            <a:r>
              <a:rPr lang="pl-PL" sz="1600" dirty="0"/>
              <a:t> </a:t>
            </a:r>
            <a:r>
              <a:rPr lang="pl-PL" sz="1600" b="1" dirty="0"/>
              <a:t>zobowiązany</a:t>
            </a:r>
            <a:r>
              <a:rPr lang="pl-PL" sz="1600" dirty="0"/>
              <a:t> do niezwłocznego złożenia do Urzędu Wojewódzkiego </a:t>
            </a:r>
            <a:r>
              <a:rPr lang="pl-PL" sz="1600" b="1" dirty="0"/>
              <a:t>pisemnej informacji </a:t>
            </a:r>
            <a:r>
              <a:rPr lang="pl-PL" sz="1600" dirty="0"/>
              <a:t>o tym fakcie wg wzoru określonego przez wojewodę uwzględniającego przyczyny rezygnacji.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645316"/>
            <a:ext cx="5235426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Zwrot dotacji i rezygnacja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34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A58E378F-C96F-40BF-ACEE-28CF4DBF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81" y="14940"/>
            <a:ext cx="1984618" cy="61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84445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C7EA5DD-41B7-45FE-A8B0-D3B8FD90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DC50B73-1E2B-4B77-9A04-717DB578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4E99476-4BD8-40ED-A6D9-DB424221A7CF}"/>
              </a:ext>
            </a:extLst>
          </p:cNvPr>
          <p:cNvSpPr txBox="1"/>
          <p:nvPr/>
        </p:nvSpPr>
        <p:spPr>
          <a:xfrm>
            <a:off x="1403648" y="2204864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3366"/>
                </a:solidFill>
              </a:rPr>
              <a:t>Nieterminowość,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3366"/>
                </a:solidFill>
              </a:rPr>
              <a:t>Braki w dokumentacji,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3366"/>
                </a:solidFill>
              </a:rPr>
              <a:t>Niespójność oferty,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3366"/>
                </a:solidFill>
              </a:rPr>
              <a:t>Błędy rachunkowe,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3366"/>
                </a:solidFill>
              </a:rPr>
              <a:t>Brak podpisów osób upoważnionych,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3366"/>
                </a:solidFill>
              </a:rPr>
              <a:t>Brak kontaktu,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>
              <a:solidFill>
                <a:srgbClr val="00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345" y="1009106"/>
            <a:ext cx="5955506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</a:rPr>
              <a:t>Najczęściej popełniane błędy</a:t>
            </a:r>
            <a:endParaRPr lang="pl-PL" alt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99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708920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Jak znaleźć materiały dot. programu Maluch+ 2021 na stronie Urzędu?</a:t>
            </a:r>
          </a:p>
        </p:txBody>
      </p:sp>
      <p:sp>
        <p:nvSpPr>
          <p:cNvPr id="3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36</a:t>
            </a:fld>
            <a:endParaRPr lang="pl-PL" altLang="pl-PL"/>
          </a:p>
        </p:txBody>
      </p:sp>
      <p:pic>
        <p:nvPicPr>
          <p:cNvPr id="6" name="Obraz 4">
            <a:extLst>
              <a:ext uri="{FF2B5EF4-FFF2-40B4-BE49-F238E27FC236}">
                <a16:creationId xmlns:a16="http://schemas.microsoft.com/office/drawing/2014/main" xmlns="" id="{7366967E-D9CF-4C8B-8C4E-F7DE5212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706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11" y="643923"/>
            <a:ext cx="59924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chemeClr val="accent1">
                    <a:lumMod val="50000"/>
                  </a:schemeClr>
                </a:solidFill>
              </a:rPr>
              <a:t>1. Strona www Warmińsko-Mazurskiego Urzędu Wojewódzkiego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53660" y="6428111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37</a:t>
            </a:fld>
            <a:endParaRPr lang="pl-PL" alt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FE182AC9-84DF-41AF-A707-3DBBD97E3691}"/>
              </a:ext>
            </a:extLst>
          </p:cNvPr>
          <p:cNvSpPr txBox="1"/>
          <p:nvPr/>
        </p:nvSpPr>
        <p:spPr>
          <a:xfrm>
            <a:off x="2791793" y="108984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https://www.gov.pl/web/uw-warminsko-mazurski/oferta-maluch--2021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4CCE6AE-7D7D-4DB8-A3CD-932AD43E3B89}"/>
              </a:ext>
            </a:extLst>
          </p:cNvPr>
          <p:cNvSpPr txBox="1"/>
          <p:nvPr/>
        </p:nvSpPr>
        <p:spPr>
          <a:xfrm>
            <a:off x="825053" y="1451837"/>
            <a:ext cx="7971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https://www.gov.pl/web/uw-warminsko-mazurski/oferta-maluch--2021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040F51AB-E730-4FD9-8127-AC83D3802FB9}"/>
              </a:ext>
            </a:extLst>
          </p:cNvPr>
          <p:cNvGrpSpPr/>
          <p:nvPr/>
        </p:nvGrpSpPr>
        <p:grpSpPr>
          <a:xfrm>
            <a:off x="825053" y="1875009"/>
            <a:ext cx="7971730" cy="646331"/>
            <a:chOff x="825053" y="1875009"/>
            <a:chExt cx="7971730" cy="646331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0855ED52-BF8A-43A2-9F0D-78FA585082D1}"/>
                </a:ext>
              </a:extLst>
            </p:cNvPr>
            <p:cNvSpPr txBox="1"/>
            <p:nvPr/>
          </p:nvSpPr>
          <p:spPr>
            <a:xfrm>
              <a:off x="825053" y="1875009"/>
              <a:ext cx="7971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Zakładka:</a:t>
              </a:r>
            </a:p>
            <a:p>
              <a:r>
                <a:rPr lang="pl-PL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 robimy           Programy Rządowe         Maluch Plus         Maluch 2021</a:t>
              </a:r>
            </a:p>
          </p:txBody>
        </p:sp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xmlns="" id="{C86F6983-B14C-43EA-92B8-0900FB75A835}"/>
                </a:ext>
              </a:extLst>
            </p:cNvPr>
            <p:cNvSpPr/>
            <p:nvPr/>
          </p:nvSpPr>
          <p:spPr>
            <a:xfrm>
              <a:off x="2220497" y="2198174"/>
              <a:ext cx="360040" cy="2037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Strzałka: w prawo 13">
              <a:extLst>
                <a:ext uri="{FF2B5EF4-FFF2-40B4-BE49-F238E27FC236}">
                  <a16:creationId xmlns:a16="http://schemas.microsoft.com/office/drawing/2014/main" xmlns="" id="{75C814E7-7EE2-458A-9E3E-D315A129E8A0}"/>
                </a:ext>
              </a:extLst>
            </p:cNvPr>
            <p:cNvSpPr/>
            <p:nvPr/>
          </p:nvSpPr>
          <p:spPr>
            <a:xfrm>
              <a:off x="6819258" y="2228995"/>
              <a:ext cx="360040" cy="2037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Strzałka: w prawo 15">
              <a:extLst>
                <a:ext uri="{FF2B5EF4-FFF2-40B4-BE49-F238E27FC236}">
                  <a16:creationId xmlns:a16="http://schemas.microsoft.com/office/drawing/2014/main" xmlns="" id="{11C208E7-10AB-4882-8F72-DBB88D21938A}"/>
                </a:ext>
              </a:extLst>
            </p:cNvPr>
            <p:cNvSpPr/>
            <p:nvPr/>
          </p:nvSpPr>
          <p:spPr>
            <a:xfrm>
              <a:off x="4897773" y="2228996"/>
              <a:ext cx="360040" cy="2037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6769B45F-4E2A-4C25-AFCB-D7C9F1CD5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1"/>
          <a:stretch/>
        </p:blipFill>
        <p:spPr>
          <a:xfrm>
            <a:off x="1101328" y="2593989"/>
            <a:ext cx="7585472" cy="3936123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E16CE1B3-BF66-4791-92D1-6B02A03E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06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-2037"/>
            <a:ext cx="7780338" cy="8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2. Zakładka „Co robimy”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A4BBC415-B45B-4C85-A7E1-37819C69944A}"/>
              </a:ext>
            </a:extLst>
          </p:cNvPr>
          <p:cNvGrpSpPr/>
          <p:nvPr/>
        </p:nvGrpSpPr>
        <p:grpSpPr>
          <a:xfrm>
            <a:off x="1043608" y="980728"/>
            <a:ext cx="7913171" cy="4752528"/>
            <a:chOff x="1043608" y="980728"/>
            <a:chExt cx="7913171" cy="4248472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2"/>
            <a:srcRect b="14098"/>
            <a:stretch/>
          </p:blipFill>
          <p:spPr>
            <a:xfrm>
              <a:off x="1043608" y="980728"/>
              <a:ext cx="7913171" cy="4248472"/>
            </a:xfrm>
            <a:prstGeom prst="rect">
              <a:avLst/>
            </a:prstGeom>
          </p:spPr>
        </p:pic>
        <p:sp>
          <p:nvSpPr>
            <p:cNvPr id="4" name="Strzałka w dół 3"/>
            <p:cNvSpPr/>
            <p:nvPr/>
          </p:nvSpPr>
          <p:spPr>
            <a:xfrm rot="20314893">
              <a:off x="5429570" y="1218056"/>
              <a:ext cx="268696" cy="80381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Strzałka w dół 4"/>
            <p:cNvSpPr/>
            <p:nvPr/>
          </p:nvSpPr>
          <p:spPr>
            <a:xfrm rot="5400000">
              <a:off x="5078478" y="4385577"/>
              <a:ext cx="268696" cy="80381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024" y="5651100"/>
            <a:ext cx="7780338" cy="8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3. Zakładka „Maluch Plus”</a:t>
            </a:r>
          </a:p>
        </p:txBody>
      </p:sp>
      <p:sp>
        <p:nvSpPr>
          <p:cNvPr id="7" name="Symbol zastępczy stopki 1"/>
          <p:cNvSpPr txBox="1">
            <a:spLocks/>
          </p:cNvSpPr>
          <p:nvPr/>
        </p:nvSpPr>
        <p:spPr>
          <a:xfrm>
            <a:off x="2153660" y="6434722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38</a:t>
            </a:fld>
            <a:endParaRPr lang="pl-PL" altLang="pl-PL"/>
          </a:p>
        </p:txBody>
      </p:sp>
      <p:pic>
        <p:nvPicPr>
          <p:cNvPr id="10" name="Obraz 4">
            <a:extLst>
              <a:ext uri="{FF2B5EF4-FFF2-40B4-BE49-F238E27FC236}">
                <a16:creationId xmlns:a16="http://schemas.microsoft.com/office/drawing/2014/main" xmlns="" id="{69EC1C6D-9622-427D-89C2-3AA2E8B1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940"/>
            <a:ext cx="1835695" cy="56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420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BC01BAAD-157C-4A87-A788-C61441D5D1E5}"/>
              </a:ext>
            </a:extLst>
          </p:cNvPr>
          <p:cNvGrpSpPr/>
          <p:nvPr/>
        </p:nvGrpSpPr>
        <p:grpSpPr>
          <a:xfrm>
            <a:off x="920750" y="980727"/>
            <a:ext cx="7999517" cy="4893549"/>
            <a:chOff x="1403648" y="980728"/>
            <a:chExt cx="7516619" cy="4104456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2"/>
            <a:srcRect l="4571" b="16625"/>
            <a:stretch/>
          </p:blipFill>
          <p:spPr>
            <a:xfrm>
              <a:off x="1403648" y="980728"/>
              <a:ext cx="7516619" cy="4104456"/>
            </a:xfrm>
            <a:prstGeom prst="rect">
              <a:avLst/>
            </a:prstGeom>
          </p:spPr>
        </p:pic>
        <p:sp>
          <p:nvSpPr>
            <p:cNvPr id="3" name="Strzałka w dół 2"/>
            <p:cNvSpPr/>
            <p:nvPr/>
          </p:nvSpPr>
          <p:spPr>
            <a:xfrm rot="16200000">
              <a:off x="1815223" y="2585377"/>
              <a:ext cx="268696" cy="80381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-2037"/>
            <a:ext cx="7780338" cy="8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4. Zakładka „Maluch+ 2021”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39</a:t>
            </a:fld>
            <a:endParaRPr lang="pl-PL" altLang="pl-PL"/>
          </a:p>
        </p:txBody>
      </p:sp>
      <p:pic>
        <p:nvPicPr>
          <p:cNvPr id="8" name="Obraz 4">
            <a:extLst>
              <a:ext uri="{FF2B5EF4-FFF2-40B4-BE49-F238E27FC236}">
                <a16:creationId xmlns:a16="http://schemas.microsoft.com/office/drawing/2014/main" xmlns="" id="{982F8E76-9977-45E8-9521-5DFC4125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588" y="14940"/>
            <a:ext cx="1880411" cy="57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5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xmlns="" id="{91433345-7366-4FDD-8ACE-A697956B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200712"/>
            <a:ext cx="7693025" cy="506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3366"/>
              </a:buClr>
              <a:buSzPct val="75000"/>
              <a:defRPr/>
            </a:pPr>
            <a:endParaRPr lang="pl-PL" altLang="pl-PL" sz="1600" dirty="0"/>
          </a:p>
          <a:p>
            <a:pPr marL="0" indent="0" algn="just"/>
            <a:r>
              <a:rPr lang="pl-PL" sz="1600" dirty="0"/>
              <a:t>Art. 62 </a:t>
            </a:r>
            <a:r>
              <a:rPr lang="pl-PL" sz="1600" i="1" dirty="0"/>
              <a:t>ustawy z dnia 4 lutego 2011 r. o opiece nad dziećmi w wieku do lat 3 </a:t>
            </a:r>
          </a:p>
          <a:p>
            <a:pPr marL="0" indent="0" algn="just"/>
            <a:r>
              <a:rPr lang="pl-PL" sz="1600" dirty="0"/>
              <a:t>(Dz. U. z 2020 r. poz. 326, z </a:t>
            </a:r>
            <a:r>
              <a:rPr lang="pl-PL" sz="1600" dirty="0" err="1"/>
              <a:t>późn</a:t>
            </a:r>
            <a:r>
              <a:rPr lang="pl-PL" sz="1600" dirty="0"/>
              <a:t>. zm.)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Art. 109i ust. 1. </a:t>
            </a:r>
            <a:r>
              <a:rPr lang="pl-PL" sz="1600" i="1" dirty="0"/>
              <a:t>ustawy z dnia 20 kwietnia 2004 r. o promocji zatrudnienia </a:t>
            </a:r>
            <a:br>
              <a:rPr lang="pl-PL" sz="1600" i="1" dirty="0"/>
            </a:br>
            <a:r>
              <a:rPr lang="pl-PL" sz="1600" i="1" dirty="0"/>
              <a:t>i instytucjach rynku pracy </a:t>
            </a:r>
            <a:r>
              <a:rPr lang="pl-PL" sz="1600" dirty="0"/>
              <a:t>(Dz. U. z 2019 r. poz. 1482, z </a:t>
            </a:r>
            <a:r>
              <a:rPr lang="pl-PL" sz="1600" dirty="0" err="1"/>
              <a:t>późn</a:t>
            </a:r>
            <a:r>
              <a:rPr lang="pl-PL" sz="1600" dirty="0"/>
              <a:t>. zm.)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Program kompleksowego wsparcia dla rodzin „Za życiem” ustanowiony na podstawie uchwały nr 160 Rady Ministrów z dnia 20 grudnia 2016 r. w sprawie programu kompleksowego wsparcia dla rodzin „Za życiem” (M.P. poz. 1250), priorytet II </a:t>
            </a:r>
            <a:r>
              <a:rPr lang="pl-PL" sz="1600" i="1" dirty="0"/>
              <a:t>Wczesne wspomaganie rozwoju dziecka i jego rodziny</a:t>
            </a:r>
            <a:r>
              <a:rPr lang="pl-PL" sz="1600" dirty="0"/>
              <a:t>, działanie 2.5. </a:t>
            </a:r>
            <a:r>
              <a:rPr lang="pl-PL" sz="1600" i="1" dirty="0"/>
              <a:t>Dofinansowanie zapewnienia funkcjonowania miejsc opieki nad dziećmi </a:t>
            </a:r>
            <a:br>
              <a:rPr lang="pl-PL" sz="1600" i="1" dirty="0"/>
            </a:br>
            <a:r>
              <a:rPr lang="pl-PL" sz="1600" i="1" dirty="0"/>
              <a:t>w wieku do lat 3 posiadających orzeczenie o niepełnosprawności lub wymagających szczególnej opieki. </a:t>
            </a:r>
            <a:endParaRPr lang="pl-PL" sz="1600" dirty="0"/>
          </a:p>
          <a:p>
            <a:pPr algn="ctr">
              <a:spcBef>
                <a:spcPts val="0"/>
              </a:spcBef>
              <a:defRPr/>
            </a:pPr>
            <a:r>
              <a:rPr lang="pl-PL" sz="2000" dirty="0"/>
              <a:t> 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5" y="116632"/>
            <a:ext cx="8171164" cy="10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Podstawa prawna Programu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EE2C0A40-AC82-49CA-87D5-91B08801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3428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16632"/>
            <a:ext cx="7780338" cy="8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5. „Oferta MALUCH+ 2021”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3079C08E-9454-47FE-94F0-251549A6D853}"/>
              </a:ext>
            </a:extLst>
          </p:cNvPr>
          <p:cNvGrpSpPr/>
          <p:nvPr/>
        </p:nvGrpSpPr>
        <p:grpSpPr>
          <a:xfrm>
            <a:off x="827584" y="980727"/>
            <a:ext cx="8201204" cy="4718305"/>
            <a:chOff x="827584" y="980727"/>
            <a:chExt cx="8201204" cy="4718305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2"/>
            <a:srcRect l="5460" b="27202"/>
            <a:stretch/>
          </p:blipFill>
          <p:spPr>
            <a:xfrm>
              <a:off x="827584" y="980727"/>
              <a:ext cx="8201204" cy="4718305"/>
            </a:xfrm>
            <a:prstGeom prst="rect">
              <a:avLst/>
            </a:prstGeom>
          </p:spPr>
        </p:pic>
        <p:sp>
          <p:nvSpPr>
            <p:cNvPr id="4" name="Strzałka w dół 3"/>
            <p:cNvSpPr/>
            <p:nvPr/>
          </p:nvSpPr>
          <p:spPr>
            <a:xfrm rot="16200000">
              <a:off x="1383175" y="3521481"/>
              <a:ext cx="268696" cy="80381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40</a:t>
            </a:fld>
            <a:endParaRPr lang="pl-PL" altLang="pl-PL"/>
          </a:p>
        </p:txBody>
      </p:sp>
      <p:pic>
        <p:nvPicPr>
          <p:cNvPr id="8" name="Obraz 4">
            <a:extLst>
              <a:ext uri="{FF2B5EF4-FFF2-40B4-BE49-F238E27FC236}">
                <a16:creationId xmlns:a16="http://schemas.microsoft.com/office/drawing/2014/main" xmlns="" id="{DEE4B05D-38C1-420F-89C3-579CB267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17" y="14940"/>
            <a:ext cx="1696982" cy="52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56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139" t="7511" r="38050" b="4425"/>
          <a:stretch/>
        </p:blipFill>
        <p:spPr>
          <a:xfrm>
            <a:off x="1475656" y="772378"/>
            <a:ext cx="5478200" cy="535645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591" y="203427"/>
            <a:ext cx="54782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chemeClr val="accent1">
                    <a:lumMod val="50000"/>
                  </a:schemeClr>
                </a:solidFill>
              </a:rPr>
              <a:t>6. Lista załączników do pobrania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41</a:t>
            </a:fld>
            <a:endParaRPr lang="pl-PL" altLang="pl-PL"/>
          </a:p>
        </p:txBody>
      </p:sp>
      <p:pic>
        <p:nvPicPr>
          <p:cNvPr id="7" name="Obraz 4">
            <a:extLst>
              <a:ext uri="{FF2B5EF4-FFF2-40B4-BE49-F238E27FC236}">
                <a16:creationId xmlns:a16="http://schemas.microsoft.com/office/drawing/2014/main" xmlns="" id="{6692C308-7573-4304-A188-351ECC84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56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xmlns="" id="{1C8B4A1E-8F15-40AD-8433-6C20ABD2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2204864"/>
            <a:ext cx="783907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altLang="pl-PL" sz="1600" b="1" dirty="0"/>
          </a:p>
          <a:p>
            <a:pPr marL="457200" indent="-455613" algn="ctr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altLang="pl-PL" sz="1600" b="1" dirty="0"/>
              <a:t>Wydział Polityki Społecznej </a:t>
            </a:r>
          </a:p>
          <a:p>
            <a:pPr marL="457200" indent="-455613" algn="ctr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altLang="pl-PL" sz="1600" b="1" dirty="0"/>
              <a:t>Warmińsko-Mazurski Urząd Wojewódzki w Olsztynie:</a:t>
            </a:r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altLang="pl-PL" sz="1600" b="1" dirty="0"/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altLang="pl-PL" sz="1600" dirty="0"/>
              <a:t>Marta </a:t>
            </a:r>
            <a:r>
              <a:rPr lang="pl-PL" altLang="pl-PL" sz="1600" dirty="0" err="1"/>
              <a:t>Chłusewicz</a:t>
            </a:r>
            <a:r>
              <a:rPr lang="pl-PL" altLang="pl-PL" sz="1600" dirty="0"/>
              <a:t>, tel. 89 52 32 758, mchlusewicz@uw.olsztyn.pl</a:t>
            </a:r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altLang="pl-PL" sz="1600" dirty="0"/>
              <a:t>Mateusz </a:t>
            </a:r>
            <a:r>
              <a:rPr lang="pl-PL" altLang="pl-PL" sz="1600" dirty="0" err="1"/>
              <a:t>Rutynowski</a:t>
            </a:r>
            <a:r>
              <a:rPr lang="pl-PL" altLang="pl-PL" sz="1600" dirty="0"/>
              <a:t>, tel. 89 52 32 399, mrutynowski@uw.olsztyn.pl</a:t>
            </a:r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altLang="pl-PL" sz="1600" dirty="0"/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altLang="pl-PL" sz="1600" b="1" dirty="0"/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sz="1400" dirty="0">
              <a:hlinkClick r:id="rId3"/>
            </a:endParaRPr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sz="1400" dirty="0">
              <a:hlinkClick r:id="rId3"/>
            </a:endParaRPr>
          </a:p>
          <a:p>
            <a:pPr marL="0" indent="0" eaLnBrk="1" hangingPunct="1">
              <a:spcBef>
                <a:spcPts val="600"/>
              </a:spcBef>
              <a:buClr>
                <a:srgbClr val="003366"/>
              </a:buClr>
              <a:buSzPct val="75000"/>
              <a:defRPr/>
            </a:pPr>
            <a:endParaRPr lang="pl-PL" altLang="pl-PL" sz="1400" dirty="0">
              <a:solidFill>
                <a:schemeClr val="tx1"/>
              </a:solidFill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xmlns="" id="{B49148D8-32AE-4AB2-8C75-FC90003F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600" b="1" dirty="0">
                <a:solidFill>
                  <a:schemeClr val="accent1">
                    <a:lumMod val="50000"/>
                  </a:schemeClr>
                </a:solidFill>
              </a:rPr>
              <a:t>Osoby do kontaktu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42</a:t>
            </a:fld>
            <a:endParaRPr lang="pl-PL" altLang="pl-PL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xmlns="" id="{53F766F0-FD3F-4CD1-B875-C1E917EE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564904"/>
            <a:ext cx="7672388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600" b="1" dirty="0"/>
              <a:t>Dziękujemy za uwagę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xmlns="" id="{DF746E5E-902A-4E50-836B-BB3B09B5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869160"/>
            <a:ext cx="684076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75000"/>
              <a:buFontTx/>
              <a:buNone/>
            </a:pPr>
            <a:r>
              <a:rPr lang="pl-PL" altLang="pl-PL" sz="1800" dirty="0">
                <a:solidFill>
                  <a:srgbClr val="006666"/>
                </a:solidFill>
              </a:rPr>
              <a:t>Materiał opracowany przez pracowników </a:t>
            </a:r>
          </a:p>
          <a:p>
            <a:pPr algn="ctr" eaLnBrk="1" hangingPunct="1">
              <a:spcBef>
                <a:spcPct val="0"/>
              </a:spcBef>
              <a:buClrTx/>
              <a:buSzPct val="75000"/>
              <a:buFontTx/>
              <a:buNone/>
            </a:pPr>
            <a:r>
              <a:rPr lang="pl-PL" altLang="pl-PL" sz="1800" dirty="0">
                <a:solidFill>
                  <a:srgbClr val="006666"/>
                </a:solidFill>
              </a:rPr>
              <a:t>Wydziału Polityki Społecznej </a:t>
            </a:r>
            <a:br>
              <a:rPr lang="pl-PL" altLang="pl-PL" sz="1800" dirty="0">
                <a:solidFill>
                  <a:srgbClr val="006666"/>
                </a:solidFill>
              </a:rPr>
            </a:br>
            <a:r>
              <a:rPr lang="pl-PL" altLang="pl-PL" sz="1800" dirty="0">
                <a:solidFill>
                  <a:srgbClr val="006666"/>
                </a:solidFill>
              </a:rPr>
              <a:t>Warmińsko-Mazurskiego Urzędu Wojewódzkiego w Olsztynie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43</a:t>
            </a:fld>
            <a:endParaRPr lang="pl-PL" altLang="pl-PL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xmlns="" id="{EF40FC6B-2B9C-419D-AD23-67F24D90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0769"/>
            <a:ext cx="77041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l-PL" sz="1600" b="1" dirty="0"/>
              <a:t>29 lipca br. – </a:t>
            </a:r>
            <a:r>
              <a:rPr lang="pl-PL" sz="1600" dirty="0"/>
              <a:t>ogłoszenie programu „MALUCH+” 2021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b="1" dirty="0"/>
              <a:t>7 września – 6 listopada br.</a:t>
            </a:r>
            <a:r>
              <a:rPr lang="pl-PL" sz="1600" dirty="0"/>
              <a:t> – termin składania ofert konkursowych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b="1" dirty="0"/>
              <a:t>15 stycznia 2021 r.</a:t>
            </a:r>
            <a:r>
              <a:rPr lang="pl-PL" sz="1600" dirty="0"/>
              <a:t> – ogłoszenie wyników dla modułu 3 i 4</a:t>
            </a:r>
          </a:p>
          <a:p>
            <a:pPr marL="0" algn="just">
              <a:spcBef>
                <a:spcPts val="0"/>
              </a:spcBef>
              <a:defRPr/>
            </a:pPr>
            <a:endParaRPr lang="pl-PL" sz="1600" dirty="0"/>
          </a:p>
          <a:p>
            <a:pPr marL="0" algn="ctr">
              <a:spcBef>
                <a:spcPts val="0"/>
              </a:spcBef>
              <a:defRPr/>
            </a:pPr>
            <a:r>
              <a:rPr lang="pl-PL" sz="1600" b="1" dirty="0">
                <a:solidFill>
                  <a:srgbClr val="FF0000"/>
                </a:solidFill>
              </a:rPr>
              <a:t>UWAGA!</a:t>
            </a:r>
          </a:p>
          <a:p>
            <a:pPr marL="0" algn="ctr">
              <a:spcBef>
                <a:spcPts val="0"/>
              </a:spcBef>
              <a:defRPr/>
            </a:pPr>
            <a:endParaRPr lang="pl-PL" sz="1600" b="1" dirty="0">
              <a:solidFill>
                <a:srgbClr val="FF0000"/>
              </a:solidFill>
            </a:endParaRPr>
          </a:p>
          <a:p>
            <a:pPr marL="0" algn="just" eaLnBrk="1" hangingPunct="1">
              <a:spcBef>
                <a:spcPts val="0"/>
              </a:spcBef>
              <a:buClrTx/>
              <a:buSzPct val="75000"/>
              <a:buFontTx/>
              <a:buNone/>
              <a:defRPr/>
            </a:pPr>
            <a:r>
              <a:rPr lang="pl-PL" altLang="pl-PL" sz="1600" dirty="0"/>
              <a:t>Wyniki konkursu zostaną podane do publicznej wiadomości na stronie internetowej Ministerstwa Rodziny, Pracy i Polityki Społecznej oraz za pośrednictwem urzędów wojewódzkich.</a:t>
            </a:r>
          </a:p>
          <a:p>
            <a:pPr marL="0" algn="just" eaLnBrk="1" hangingPunct="1">
              <a:spcBef>
                <a:spcPts val="0"/>
              </a:spcBef>
              <a:buClrTx/>
              <a:buSzPct val="75000"/>
              <a:buFontTx/>
              <a:buNone/>
              <a:defRPr/>
            </a:pPr>
            <a:endParaRPr lang="pl-PL" altLang="pl-PL" sz="1600" dirty="0"/>
          </a:p>
          <a:p>
            <a:pPr>
              <a:defRPr/>
            </a:pPr>
            <a:r>
              <a:rPr lang="pl-PL" sz="1400" dirty="0"/>
              <a:t> 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-2038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Harmonogram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4F13F424-1A99-4C0F-AC84-CE1CE376F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81" y="14940"/>
            <a:ext cx="1984618" cy="61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754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555776" y="76470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accent5">
                    <a:lumMod val="75000"/>
                  </a:schemeClr>
                </a:solidFill>
              </a:rPr>
              <a:t>MALUCH+ 2021</a:t>
            </a:r>
          </a:p>
        </p:txBody>
      </p:sp>
      <p:sp>
        <p:nvSpPr>
          <p:cNvPr id="4" name="Strzałka w dół 3"/>
          <p:cNvSpPr/>
          <p:nvPr/>
        </p:nvSpPr>
        <p:spPr>
          <a:xfrm rot="2179868">
            <a:off x="3227744" y="1343438"/>
            <a:ext cx="57606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 rot="19338468">
            <a:off x="5663904" y="1283702"/>
            <a:ext cx="57606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003929" y="3074301"/>
            <a:ext cx="285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7030A0"/>
                </a:solidFill>
              </a:rPr>
              <a:t>MODUŁ 3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287897" y="3068123"/>
            <a:ext cx="285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7030A0"/>
                </a:solidFill>
              </a:rPr>
              <a:t>MODUŁ 4</a:t>
            </a:r>
          </a:p>
        </p:txBody>
      </p:sp>
      <p:sp>
        <p:nvSpPr>
          <p:cNvPr id="8" name="Strzałka w dół 7"/>
          <p:cNvSpPr/>
          <p:nvPr/>
        </p:nvSpPr>
        <p:spPr>
          <a:xfrm rot="2179868">
            <a:off x="1893050" y="3602084"/>
            <a:ext cx="359933" cy="797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 rot="19398689">
            <a:off x="2987262" y="3597237"/>
            <a:ext cx="359933" cy="797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 rot="19357808">
            <a:off x="7334166" y="3606928"/>
            <a:ext cx="359933" cy="797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827582" y="452764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TWORZENIE NOWYCH MIEJSC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531558" y="4517953"/>
            <a:ext cx="232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4">
                    <a:lumMod val="75000"/>
                  </a:schemeClr>
                </a:solidFill>
              </a:rPr>
              <a:t>i FUNKCJONOWANIE MIEJSC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807072" y="4522719"/>
            <a:ext cx="218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4">
                    <a:lumMod val="75000"/>
                  </a:schemeClr>
                </a:solidFill>
              </a:rPr>
              <a:t>FUNKCJONOWANIE MIEJSC</a:t>
            </a:r>
          </a:p>
        </p:txBody>
      </p:sp>
      <p:pic>
        <p:nvPicPr>
          <p:cNvPr id="9" name="Obraz 4">
            <a:extLst>
              <a:ext uri="{FF2B5EF4-FFF2-40B4-BE49-F238E27FC236}">
                <a16:creationId xmlns:a16="http://schemas.microsoft.com/office/drawing/2014/main" xmlns="" id="{943411CC-5C7A-4438-91BD-39781BE9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31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xmlns="" id="{FD894B4E-47CA-4A5E-B757-088D70B4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00808"/>
            <a:ext cx="7693025" cy="389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</a:pPr>
            <a:endParaRPr lang="pl-PL" altLang="pl-PL" sz="1600" dirty="0">
              <a:solidFill>
                <a:srgbClr val="1B1B1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Podmioty prywatne mogą składać wnioski w ramach dwóch modułów: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alt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moduł 3 </a:t>
            </a:r>
            <a:r>
              <a:rPr lang="pl-PL" alt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(tworzenie nowych miejsc opieki w żłobkach i klubach dziecięcych oraz u dziennego opiekuna i ich funkcjonowanie)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alt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moduł 4</a:t>
            </a:r>
            <a:r>
              <a:rPr lang="pl-PL" alt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 (dofinansowanie do funkcjonowania)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alt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alt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O dofinansowanie może się ubiegać </a:t>
            </a:r>
            <a:r>
              <a:rPr lang="pl-PL" alt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podmiot </a:t>
            </a:r>
            <a:r>
              <a:rPr lang="pl-PL" altLang="pl-PL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inny</a:t>
            </a:r>
            <a:r>
              <a:rPr lang="pl-PL" alt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niż jednostka samorządu terytorialnego. </a:t>
            </a:r>
            <a:endParaRPr lang="pl-PL" alt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pl-PL" alt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5" y="116632"/>
            <a:ext cx="8171164" cy="10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5A743B42-1FD2-437C-84CB-8F2DF5D2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940"/>
            <a:ext cx="2051719" cy="63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xmlns="" id="{62AA1547-AE2B-4AF6-AC88-D87522F5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5" y="980728"/>
            <a:ext cx="7786688" cy="482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defRPr/>
            </a:pPr>
            <a:endParaRPr lang="pl-PL" altLang="pl-PL" sz="1600" dirty="0"/>
          </a:p>
          <a:p>
            <a:pPr>
              <a:lnSpc>
                <a:spcPct val="150000"/>
              </a:lnSpc>
              <a:defRPr/>
            </a:pPr>
            <a:r>
              <a:rPr lang="pl-PL" altLang="pl-PL" sz="1600" b="1" dirty="0"/>
              <a:t>Moduł 3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600" dirty="0"/>
              <a:t>dofinansowywane będą zadania polegające na tworzeniu i funkcjonowaniu, bądź tylko na tworzeniu miejsc opieki;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600" dirty="0"/>
              <a:t>UWAGA: nowością jest przeznaczenie dofinansowania również dla dzieci niepełnosprawnych i szczególnej opieki (na etapie funkcjonowania instytucji)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600" dirty="0"/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600" b="1" dirty="0"/>
              <a:t>Moduł 4</a:t>
            </a:r>
            <a:r>
              <a:rPr lang="pl-PL" altLang="pl-PL" sz="1600" dirty="0"/>
              <a:t> 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600" dirty="0"/>
              <a:t>dofinansowywane będą zadania skierowane na wsparcie opieki w zakresie funkcjonowania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1600" dirty="0"/>
              <a:t>UWAGA: warunkiem przyznania dofinansowania do funkcjonowania (moduł 3 oraz moduł 4) jest </a:t>
            </a:r>
            <a:r>
              <a:rPr lang="pl-PL" altLang="pl-PL" sz="1600" b="1" dirty="0" smtClean="0"/>
              <a:t>OBNIŻENIE (przelewem)</a:t>
            </a:r>
            <a:r>
              <a:rPr lang="pl-PL" altLang="pl-PL" sz="1600" dirty="0" smtClean="0"/>
              <a:t> </a:t>
            </a:r>
            <a:r>
              <a:rPr lang="pl-PL" altLang="pl-PL" sz="1600" dirty="0"/>
              <a:t>opłaty rodziców/opiekunów prawnych za pobyt dziecka w instytucji opieki.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5" y="116632"/>
            <a:ext cx="8171164" cy="10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C54FDCFD-0EE1-4F29-9B8B-6DA15DA7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940"/>
            <a:ext cx="2051719" cy="63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>
            <a:extLst>
              <a:ext uri="{FF2B5EF4-FFF2-40B4-BE49-F238E27FC236}">
                <a16:creationId xmlns:a16="http://schemas.microsoft.com/office/drawing/2014/main" xmlns="" id="{836BA3D9-7E8E-42A3-A3F5-D01DDDE5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772816"/>
            <a:ext cx="7920880" cy="416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b="1" dirty="0"/>
              <a:t>Wysokość dofinansowania do tworzenia i funkcjonowania miejsc opieki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pl-PL" sz="1600" b="1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b="1" dirty="0"/>
              <a:t>Moduł 3</a:t>
            </a:r>
            <a:endParaRPr lang="pl-PL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 w przypadku wydatków </a:t>
            </a:r>
            <a:r>
              <a:rPr lang="pl-PL" sz="1600" b="1" dirty="0"/>
              <a:t>na tworzenie </a:t>
            </a:r>
            <a:r>
              <a:rPr lang="pl-PL" sz="1600" dirty="0"/>
              <a:t>miejsc: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dirty="0"/>
              <a:t>   -  nie więcej niż </a:t>
            </a:r>
            <a:r>
              <a:rPr lang="pl-PL" sz="1600" b="1" dirty="0"/>
              <a:t>10 000 zł na 1 nowo tworzone miejsce </a:t>
            </a:r>
            <a:r>
              <a:rPr lang="pl-PL" sz="1600" dirty="0"/>
              <a:t>w żłobku lub klubie dziecięcym,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dirty="0"/>
              <a:t>   -  </a:t>
            </a:r>
            <a:r>
              <a:rPr lang="pl-PL" sz="1600" b="1" dirty="0"/>
              <a:t>nie więcej niż 5 000 zł na 1 nowo tworzone miejsce </a:t>
            </a:r>
            <a:r>
              <a:rPr lang="pl-PL" sz="1600" dirty="0"/>
              <a:t>u dziennego opiekuna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 w przypadku wydatków </a:t>
            </a:r>
            <a:r>
              <a:rPr lang="pl-PL" sz="1600" b="1" dirty="0"/>
              <a:t>na funkcjonowanie </a:t>
            </a:r>
            <a:r>
              <a:rPr lang="pl-PL" sz="1600" dirty="0"/>
              <a:t>miejsc miesięczna kwota dofinansowania zostanie określona na etapie rozstrzygnięcia konkursu, przy czym </a:t>
            </a:r>
            <a:br>
              <a:rPr lang="pl-PL" sz="1600" dirty="0"/>
            </a:br>
            <a:r>
              <a:rPr lang="pl-PL" sz="1600" dirty="0"/>
              <a:t>w przypadku miejsc dla dzieci niepełnosprawnych lub wymagających szczególnej opieki – ww. kwota zostanie odpowiednio zwiększona.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endParaRPr lang="pl-PL" sz="1400" b="1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5" y="116632"/>
            <a:ext cx="8171164" cy="10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15E0-330F-4D70-8ACE-5E89D9BB3174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1D7DB865-7784-4B54-AF8A-BB32EC0F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940"/>
            <a:ext cx="2051719" cy="63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</TotalTime>
  <Words>1996</Words>
  <Application>Microsoft Office PowerPoint</Application>
  <PresentationFormat>Pokaz na ekranie (4:3)</PresentationFormat>
  <Paragraphs>341</Paragraphs>
  <Slides>43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0" baseType="lpstr">
      <vt:lpstr>Arial Unicode MS</vt:lpstr>
      <vt:lpstr>Arial</vt:lpstr>
      <vt:lpstr>Calibri</vt:lpstr>
      <vt:lpstr>Corbel</vt:lpstr>
      <vt:lpstr>Times New Roman</vt:lpstr>
      <vt:lpstr>Wingdings</vt:lpstr>
      <vt:lpstr>Paralaksa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Maluch 2013 – edycja 2  16 X 2013 – spotkanie informacyjne dla beneficjentów programu</dc:title>
  <dc:creator>Parkitna-Janowska Agnieszka</dc:creator>
  <cp:lastModifiedBy>Mateusz Rutynowski</cp:lastModifiedBy>
  <cp:revision>150</cp:revision>
  <cp:lastPrinted>2020-09-07T05:58:59Z</cp:lastPrinted>
  <dcterms:created xsi:type="dcterms:W3CDTF">2013-10-07T08:51:28Z</dcterms:created>
  <dcterms:modified xsi:type="dcterms:W3CDTF">2020-09-07T11:49:26Z</dcterms:modified>
  <cp:contentStatus/>
</cp:coreProperties>
</file>