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27"/>
  </p:notesMasterIdLst>
  <p:sldIdLst>
    <p:sldId id="271" r:id="rId2"/>
    <p:sldId id="274" r:id="rId3"/>
    <p:sldId id="275" r:id="rId4"/>
    <p:sldId id="334" r:id="rId5"/>
    <p:sldId id="335" r:id="rId6"/>
    <p:sldId id="323" r:id="rId7"/>
    <p:sldId id="316" r:id="rId8"/>
    <p:sldId id="317" r:id="rId9"/>
    <p:sldId id="318" r:id="rId10"/>
    <p:sldId id="329" r:id="rId11"/>
    <p:sldId id="319" r:id="rId12"/>
    <p:sldId id="332" r:id="rId13"/>
    <p:sldId id="325" r:id="rId14"/>
    <p:sldId id="331" r:id="rId15"/>
    <p:sldId id="328" r:id="rId16"/>
    <p:sldId id="333" r:id="rId17"/>
    <p:sldId id="311" r:id="rId18"/>
    <p:sldId id="330" r:id="rId19"/>
    <p:sldId id="326" r:id="rId20"/>
    <p:sldId id="299" r:id="rId21"/>
    <p:sldId id="312" r:id="rId22"/>
    <p:sldId id="321" r:id="rId23"/>
    <p:sldId id="327" r:id="rId24"/>
    <p:sldId id="315" r:id="rId25"/>
    <p:sldId id="314" r:id="rId26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878CF-4EA3-40D8-AE72-7CE3A48143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1F5E3C-7E3B-4D57-AC8F-11B6DE305DC6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l-PL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1.060 mln zł - Gminy</a:t>
          </a:r>
        </a:p>
      </dgm:t>
    </dgm:pt>
    <dgm:pt modelId="{AFEEB6DC-DE35-4DD3-9239-85A5B919974C}" type="parTrans" cxnId="{A825B16E-2B79-4EDF-9701-1106917D8B09}">
      <dgm:prSet/>
      <dgm:spPr/>
      <dgm:t>
        <a:bodyPr/>
        <a:lstStyle/>
        <a:p>
          <a:endParaRPr lang="pl-PL"/>
        </a:p>
      </dgm:t>
    </dgm:pt>
    <dgm:pt modelId="{4371C96C-9B1A-4B4A-B102-D1B1D8ACF75B}" type="sibTrans" cxnId="{A825B16E-2B79-4EDF-9701-1106917D8B09}">
      <dgm:prSet/>
      <dgm:spPr/>
      <dgm:t>
        <a:bodyPr/>
        <a:lstStyle/>
        <a:p>
          <a:endParaRPr lang="pl-PL"/>
        </a:p>
      </dgm:t>
    </dgm:pt>
    <dgm:pt modelId="{DAC473F7-5F98-4ADD-8CC4-9AA6B52999D9}" type="pres">
      <dgm:prSet presAssocID="{F84878CF-4EA3-40D8-AE72-7CE3A48143BA}" presName="linear" presStyleCnt="0">
        <dgm:presLayoutVars>
          <dgm:animLvl val="lvl"/>
          <dgm:resizeHandles val="exact"/>
        </dgm:presLayoutVars>
      </dgm:prSet>
      <dgm:spPr/>
    </dgm:pt>
    <dgm:pt modelId="{EDAA34DE-C811-46E1-B51B-F6F4DF01628F}" type="pres">
      <dgm:prSet presAssocID="{BC1F5E3C-7E3B-4D57-AC8F-11B6DE305DC6}" presName="parentText" presStyleLbl="node1" presStyleIdx="0" presStyleCnt="1" custLinFactNeighborX="-70105" custLinFactNeighborY="399">
        <dgm:presLayoutVars>
          <dgm:chMax val="0"/>
          <dgm:bulletEnabled val="1"/>
        </dgm:presLayoutVars>
      </dgm:prSet>
      <dgm:spPr/>
    </dgm:pt>
  </dgm:ptLst>
  <dgm:cxnLst>
    <dgm:cxn modelId="{A825B16E-2B79-4EDF-9701-1106917D8B09}" srcId="{F84878CF-4EA3-40D8-AE72-7CE3A48143BA}" destId="{BC1F5E3C-7E3B-4D57-AC8F-11B6DE305DC6}" srcOrd="0" destOrd="0" parTransId="{AFEEB6DC-DE35-4DD3-9239-85A5B919974C}" sibTransId="{4371C96C-9B1A-4B4A-B102-D1B1D8ACF75B}"/>
    <dgm:cxn modelId="{EF3415B9-1943-43B4-8D58-F24B9832563C}" type="presOf" srcId="{BC1F5E3C-7E3B-4D57-AC8F-11B6DE305DC6}" destId="{EDAA34DE-C811-46E1-B51B-F6F4DF01628F}" srcOrd="0" destOrd="0" presId="urn:microsoft.com/office/officeart/2005/8/layout/vList2"/>
    <dgm:cxn modelId="{E2DD56D9-FE0A-48CD-927E-A7F304E440E4}" type="presOf" srcId="{F84878CF-4EA3-40D8-AE72-7CE3A48143BA}" destId="{DAC473F7-5F98-4ADD-8CC4-9AA6B52999D9}" srcOrd="0" destOrd="0" presId="urn:microsoft.com/office/officeart/2005/8/layout/vList2"/>
    <dgm:cxn modelId="{F67C3998-33CF-46BA-B709-AC9FFEF53DD3}" type="presParOf" srcId="{DAC473F7-5F98-4ADD-8CC4-9AA6B52999D9}" destId="{EDAA34DE-C811-46E1-B51B-F6F4DF0162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2C3EA3-E769-4F16-AF0E-BCE1A7A68E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27BEF7A-7300-4948-9828-8E68A4FB133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/>
      </dgm:spPr>
      <dgm:t>
        <a:bodyPr/>
        <a:lstStyle/>
        <a:p>
          <a:r>
            <a:rPr lang="pl-PL" sz="28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Ostateczne zmiany </a:t>
          </a:r>
          <a:br>
            <a:rPr lang="pl-PL" sz="28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l-PL" sz="28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planach dotacji – </a:t>
          </a:r>
          <a:r>
            <a:rPr lang="pl-PL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LISTOPAD !!!</a:t>
          </a:r>
          <a:endParaRPr lang="pl-PL" sz="3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84F3767-D364-4DE7-8EAB-7F5408FCAAE1}" type="parTrans" cxnId="{1B8C808D-E54A-4268-B0A6-0C94F5769630}">
      <dgm:prSet/>
      <dgm:spPr/>
      <dgm:t>
        <a:bodyPr/>
        <a:lstStyle/>
        <a:p>
          <a:endParaRPr lang="pl-PL"/>
        </a:p>
      </dgm:t>
    </dgm:pt>
    <dgm:pt modelId="{C488F7E0-DA1B-47E4-9D43-B24DF24BE337}" type="sibTrans" cxnId="{1B8C808D-E54A-4268-B0A6-0C94F5769630}">
      <dgm:prSet/>
      <dgm:spPr/>
      <dgm:t>
        <a:bodyPr/>
        <a:lstStyle/>
        <a:p>
          <a:endParaRPr lang="pl-PL"/>
        </a:p>
      </dgm:t>
    </dgm:pt>
    <dgm:pt modelId="{17F6AB6A-E586-4D83-96FB-2F23869ED0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listopadzie dokonywane będą ostateczne zmiany w planach </a:t>
          </a:r>
          <a:r>
            <a:rPr lang="pl-PL" sz="1600" b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jst</a:t>
          </a:r>
          <a:r>
            <a:rPr lang="pl-P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w ramach poszczególnych rozdziałów z zakresu polityki społecznej. Zgodnie z art. 170 ust. 1 ustawy z dnia 27 sierpnia 2009 roku o finansach publicznych zmiany kwot dotacji </a:t>
          </a:r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 zadania zlecone </a:t>
          </a:r>
          <a:r>
            <a:rPr lang="pl-P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 zakresu administracji rządowej mogą być dokonywane w terminie - </a:t>
          </a:r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 dnia 15 listopada </a:t>
          </a:r>
          <a:r>
            <a:rPr lang="pl-P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roku budżetowego, a zmiany kwot dotacji </a:t>
          </a:r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 dofinansowanie zadań własnych </a:t>
          </a:r>
          <a:r>
            <a:rPr lang="pl-P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jednostek samorządu terytorialnego – </a:t>
          </a:r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 dnia 30 listopada – </a:t>
          </a:r>
          <a:r>
            <a:rPr lang="pl-PL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weryfikacja ostatecznych potrzeb i zgłaszanie ewentualnych braków, błędów w weryfikacjach, najpóźniej do 10 listopada w zakresie zadań zleconych i 25 listopada w przypadku zadań własnych</a:t>
          </a:r>
          <a:r>
            <a:rPr lang="pl-PL" sz="1600" b="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B0AC8F43-DEE7-4649-BFA9-A4DFE4EBB5D0}" type="parTrans" cxnId="{139B89D1-A1BF-4098-8809-433D13892FD9}">
      <dgm:prSet/>
      <dgm:spPr/>
      <dgm:t>
        <a:bodyPr/>
        <a:lstStyle/>
        <a:p>
          <a:endParaRPr lang="pl-PL"/>
        </a:p>
      </dgm:t>
    </dgm:pt>
    <dgm:pt modelId="{CB27D431-E613-4E51-ADFF-74738A91C2CF}" type="sibTrans" cxnId="{139B89D1-A1BF-4098-8809-433D13892FD9}">
      <dgm:prSet/>
      <dgm:spPr/>
      <dgm:t>
        <a:bodyPr/>
        <a:lstStyle/>
        <a:p>
          <a:endParaRPr lang="pl-PL"/>
        </a:p>
      </dgm:t>
    </dgm:pt>
    <dgm:pt modelId="{BB858E55-DD09-4702-B809-509613D8EE0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Decydujące przy dokonywaniu powyższych zmian będą </a:t>
          </a:r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miesięczne zapotrzebowania oraz dodatkowe weryfikacje sporządzone w listopadzie br. </a:t>
          </a:r>
          <a:r>
            <a:rPr lang="pl-P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Ostateczna wysokość środków ustalona będzie na poziomie potrzeb zgłoszonych na 2025 rok w poszczególnych rozdziałach. </a:t>
          </a:r>
        </a:p>
      </dgm:t>
    </dgm:pt>
    <dgm:pt modelId="{6F69DC0B-C9DC-4C30-876A-397631E7B17B}" type="parTrans" cxnId="{A0D23B57-856C-4A92-9B97-BE1EB3276B2A}">
      <dgm:prSet/>
      <dgm:spPr/>
      <dgm:t>
        <a:bodyPr/>
        <a:lstStyle/>
        <a:p>
          <a:endParaRPr lang="pl-PL"/>
        </a:p>
      </dgm:t>
    </dgm:pt>
    <dgm:pt modelId="{82DFD94F-D982-4BAA-A0D6-47945FD36FA0}" type="sibTrans" cxnId="{A0D23B57-856C-4A92-9B97-BE1EB3276B2A}">
      <dgm:prSet/>
      <dgm:spPr/>
      <dgm:t>
        <a:bodyPr/>
        <a:lstStyle/>
        <a:p>
          <a:endParaRPr lang="pl-PL"/>
        </a:p>
      </dgm:t>
    </dgm:pt>
    <dgm:pt modelId="{14E90A24-C102-4911-B9F0-8D263890F6C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WAŻNE</a:t>
          </a:r>
          <a:r>
            <a:rPr lang="pl-P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by przed przekazaniem meldunków i zapotrzebowań, rzetelnie zweryfikować wykonanie za okres styczeń-październik (inf. na stronie www Urzędu) oraz rzetelnie oszacować potrzeby na listopad i grudzień 2025 r. Ważne jest również weryfikowanie składanych informacji przez osoby merytoryczne z księgowością / skarbnikiem.,</a:t>
          </a:r>
        </a:p>
      </dgm:t>
    </dgm:pt>
    <dgm:pt modelId="{9BD9B4A8-EE67-45E9-BE2E-22968CAF9031}" type="parTrans" cxnId="{2819EEC1-A160-418F-ADFF-CEF2830CED17}">
      <dgm:prSet/>
      <dgm:spPr/>
      <dgm:t>
        <a:bodyPr/>
        <a:lstStyle/>
        <a:p>
          <a:endParaRPr lang="pl-PL"/>
        </a:p>
      </dgm:t>
    </dgm:pt>
    <dgm:pt modelId="{15FCFF82-3B09-4E08-ABAB-7EC9F84092B8}" type="sibTrans" cxnId="{2819EEC1-A160-418F-ADFF-CEF2830CED17}">
      <dgm:prSet/>
      <dgm:spPr/>
      <dgm:t>
        <a:bodyPr/>
        <a:lstStyle/>
        <a:p>
          <a:endParaRPr lang="pl-PL"/>
        </a:p>
      </dgm:t>
    </dgm:pt>
    <dgm:pt modelId="{9E7D2512-0C2A-4E39-9A74-47570FF49C0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Char char="§"/>
          </a:pPr>
          <a:endParaRPr lang="pl-PL" sz="16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DA78909-065F-4882-9DEC-D0CB9B853DEF}" type="parTrans" cxnId="{7EDFBEB9-1B28-41FD-ACEF-5F4C5D0C71BE}">
      <dgm:prSet/>
      <dgm:spPr/>
      <dgm:t>
        <a:bodyPr/>
        <a:lstStyle/>
        <a:p>
          <a:endParaRPr lang="pl-PL"/>
        </a:p>
      </dgm:t>
    </dgm:pt>
    <dgm:pt modelId="{749C5AE4-0438-4D35-8F5F-07BAAA72BCC3}" type="sibTrans" cxnId="{7EDFBEB9-1B28-41FD-ACEF-5F4C5D0C71BE}">
      <dgm:prSet/>
      <dgm:spPr/>
      <dgm:t>
        <a:bodyPr/>
        <a:lstStyle/>
        <a:p>
          <a:endParaRPr lang="pl-PL"/>
        </a:p>
      </dgm:t>
    </dgm:pt>
    <dgm:pt modelId="{E12EC737-75C9-4FE1-90D2-2267C247806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buClr>
              <a:schemeClr val="accent2"/>
            </a:buClr>
            <a:buFont typeface="Wingdings" panose="05000000000000000000" pitchFamily="2" charset="2"/>
            <a:buChar char="§"/>
          </a:pPr>
          <a:endParaRPr lang="pl-PL" sz="16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75DDF1D-B31C-483C-8BF0-55F58B051596}" type="parTrans" cxnId="{4F980898-C781-4E51-8C37-9DCA880B63A6}">
      <dgm:prSet/>
      <dgm:spPr/>
      <dgm:t>
        <a:bodyPr/>
        <a:lstStyle/>
        <a:p>
          <a:endParaRPr lang="pl-PL"/>
        </a:p>
      </dgm:t>
    </dgm:pt>
    <dgm:pt modelId="{5122A9AA-D854-4E01-9B8C-0F047C1CD7C6}" type="sibTrans" cxnId="{4F980898-C781-4E51-8C37-9DCA880B63A6}">
      <dgm:prSet/>
      <dgm:spPr/>
      <dgm:t>
        <a:bodyPr/>
        <a:lstStyle/>
        <a:p>
          <a:endParaRPr lang="pl-PL"/>
        </a:p>
      </dgm:t>
    </dgm:pt>
    <dgm:pt modelId="{E8FD2402-A469-4479-B333-2EFBAB58A87C}" type="pres">
      <dgm:prSet presAssocID="{C42C3EA3-E769-4F16-AF0E-BCE1A7A68E18}" presName="Name0" presStyleCnt="0">
        <dgm:presLayoutVars>
          <dgm:dir/>
          <dgm:animLvl val="lvl"/>
          <dgm:resizeHandles val="exact"/>
        </dgm:presLayoutVars>
      </dgm:prSet>
      <dgm:spPr/>
    </dgm:pt>
    <dgm:pt modelId="{B520F595-CE38-410E-AA7B-4E8A11034934}" type="pres">
      <dgm:prSet presAssocID="{827BEF7A-7300-4948-9828-8E68A4FB133F}" presName="linNode" presStyleCnt="0"/>
      <dgm:spPr/>
    </dgm:pt>
    <dgm:pt modelId="{68D3BFCB-4269-4871-97A6-5333079F5EAB}" type="pres">
      <dgm:prSet presAssocID="{827BEF7A-7300-4948-9828-8E68A4FB133F}" presName="parentText" presStyleLbl="node1" presStyleIdx="0" presStyleCnt="1" custScaleX="73019" custLinFactNeighborX="-3052" custLinFactNeighborY="-3060">
        <dgm:presLayoutVars>
          <dgm:chMax val="1"/>
          <dgm:bulletEnabled val="1"/>
        </dgm:presLayoutVars>
      </dgm:prSet>
      <dgm:spPr/>
    </dgm:pt>
    <dgm:pt modelId="{3DACCBBE-8519-4CAC-BCA8-7FDD49D914CA}" type="pres">
      <dgm:prSet presAssocID="{827BEF7A-7300-4948-9828-8E68A4FB133F}" presName="descendantText" presStyleLbl="alignAccFollowNode1" presStyleIdx="0" presStyleCnt="1" custScaleX="119550" custScaleY="124295" custLinFactNeighborX="0">
        <dgm:presLayoutVars>
          <dgm:bulletEnabled val="1"/>
        </dgm:presLayoutVars>
      </dgm:prSet>
      <dgm:spPr/>
    </dgm:pt>
  </dgm:ptLst>
  <dgm:cxnLst>
    <dgm:cxn modelId="{EFC6315E-2054-4305-B790-1BC8C735EC27}" type="presOf" srcId="{827BEF7A-7300-4948-9828-8E68A4FB133F}" destId="{68D3BFCB-4269-4871-97A6-5333079F5EAB}" srcOrd="0" destOrd="0" presId="urn:microsoft.com/office/officeart/2005/8/layout/vList5"/>
    <dgm:cxn modelId="{3C725960-896A-4159-8D91-1435053E3EB1}" type="presOf" srcId="{17F6AB6A-E586-4D83-96FB-2F23869ED042}" destId="{3DACCBBE-8519-4CAC-BCA8-7FDD49D914CA}" srcOrd="0" destOrd="0" presId="urn:microsoft.com/office/officeart/2005/8/layout/vList5"/>
    <dgm:cxn modelId="{98FA6969-E085-4593-8316-C7A6EA11739A}" type="presOf" srcId="{9E7D2512-0C2A-4E39-9A74-47570FF49C0E}" destId="{3DACCBBE-8519-4CAC-BCA8-7FDD49D914CA}" srcOrd="0" destOrd="1" presId="urn:microsoft.com/office/officeart/2005/8/layout/vList5"/>
    <dgm:cxn modelId="{A0D23B57-856C-4A92-9B97-BE1EB3276B2A}" srcId="{827BEF7A-7300-4948-9828-8E68A4FB133F}" destId="{BB858E55-DD09-4702-B809-509613D8EE0E}" srcOrd="2" destOrd="0" parTransId="{6F69DC0B-C9DC-4C30-876A-397631E7B17B}" sibTransId="{82DFD94F-D982-4BAA-A0D6-47945FD36FA0}"/>
    <dgm:cxn modelId="{55B69381-08AC-4C78-B15F-FCF434213564}" type="presOf" srcId="{BB858E55-DD09-4702-B809-509613D8EE0E}" destId="{3DACCBBE-8519-4CAC-BCA8-7FDD49D914CA}" srcOrd="0" destOrd="2" presId="urn:microsoft.com/office/officeart/2005/8/layout/vList5"/>
    <dgm:cxn modelId="{1B8C808D-E54A-4268-B0A6-0C94F5769630}" srcId="{C42C3EA3-E769-4F16-AF0E-BCE1A7A68E18}" destId="{827BEF7A-7300-4948-9828-8E68A4FB133F}" srcOrd="0" destOrd="0" parTransId="{E84F3767-D364-4DE7-8EAB-7F5408FCAAE1}" sibTransId="{C488F7E0-DA1B-47E4-9D43-B24DF24BE337}"/>
    <dgm:cxn modelId="{4F980898-C781-4E51-8C37-9DCA880B63A6}" srcId="{827BEF7A-7300-4948-9828-8E68A4FB133F}" destId="{E12EC737-75C9-4FE1-90D2-2267C2478065}" srcOrd="3" destOrd="0" parTransId="{175DDF1D-B31C-483C-8BF0-55F58B051596}" sibTransId="{5122A9AA-D854-4E01-9B8C-0F047C1CD7C6}"/>
    <dgm:cxn modelId="{26CA819F-3DF8-40EB-9B7A-A01AD38EE923}" type="presOf" srcId="{14E90A24-C102-4911-B9F0-8D263890F6CF}" destId="{3DACCBBE-8519-4CAC-BCA8-7FDD49D914CA}" srcOrd="0" destOrd="4" presId="urn:microsoft.com/office/officeart/2005/8/layout/vList5"/>
    <dgm:cxn modelId="{7EDFBEB9-1B28-41FD-ACEF-5F4C5D0C71BE}" srcId="{827BEF7A-7300-4948-9828-8E68A4FB133F}" destId="{9E7D2512-0C2A-4E39-9A74-47570FF49C0E}" srcOrd="1" destOrd="0" parTransId="{ADA78909-065F-4882-9DEC-D0CB9B853DEF}" sibTransId="{749C5AE4-0438-4D35-8F5F-07BAAA72BCC3}"/>
    <dgm:cxn modelId="{2819EEC1-A160-418F-ADFF-CEF2830CED17}" srcId="{827BEF7A-7300-4948-9828-8E68A4FB133F}" destId="{14E90A24-C102-4911-B9F0-8D263890F6CF}" srcOrd="4" destOrd="0" parTransId="{9BD9B4A8-EE67-45E9-BE2E-22968CAF9031}" sibTransId="{15FCFF82-3B09-4E08-ABAB-7EC9F84092B8}"/>
    <dgm:cxn modelId="{6D319FCD-807D-4521-B5C7-974BEB6CDD88}" type="presOf" srcId="{E12EC737-75C9-4FE1-90D2-2267C2478065}" destId="{3DACCBBE-8519-4CAC-BCA8-7FDD49D914CA}" srcOrd="0" destOrd="3" presId="urn:microsoft.com/office/officeart/2005/8/layout/vList5"/>
    <dgm:cxn modelId="{139B89D1-A1BF-4098-8809-433D13892FD9}" srcId="{827BEF7A-7300-4948-9828-8E68A4FB133F}" destId="{17F6AB6A-E586-4D83-96FB-2F23869ED042}" srcOrd="0" destOrd="0" parTransId="{B0AC8F43-DEE7-4649-BFA9-A4DFE4EBB5D0}" sibTransId="{CB27D431-E613-4E51-ADFF-74738A91C2CF}"/>
    <dgm:cxn modelId="{FAF52DE1-A30F-4D7E-86E9-300EA196AB46}" type="presOf" srcId="{C42C3EA3-E769-4F16-AF0E-BCE1A7A68E18}" destId="{E8FD2402-A469-4479-B333-2EFBAB58A87C}" srcOrd="0" destOrd="0" presId="urn:microsoft.com/office/officeart/2005/8/layout/vList5"/>
    <dgm:cxn modelId="{6537EBB6-75A4-4D78-AE50-117DA0B3927D}" type="presParOf" srcId="{E8FD2402-A469-4479-B333-2EFBAB58A87C}" destId="{B520F595-CE38-410E-AA7B-4E8A11034934}" srcOrd="0" destOrd="0" presId="urn:microsoft.com/office/officeart/2005/8/layout/vList5"/>
    <dgm:cxn modelId="{D980939F-0C22-414D-BE27-F0636E5AB779}" type="presParOf" srcId="{B520F595-CE38-410E-AA7B-4E8A11034934}" destId="{68D3BFCB-4269-4871-97A6-5333079F5EAB}" srcOrd="0" destOrd="0" presId="urn:microsoft.com/office/officeart/2005/8/layout/vList5"/>
    <dgm:cxn modelId="{69B60AEE-4E4A-48D9-AAD2-D004F79CEDF0}" type="presParOf" srcId="{B520F595-CE38-410E-AA7B-4E8A11034934}" destId="{3DACCBBE-8519-4CAC-BCA8-7FDD49D914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2C3EA3-E769-4F16-AF0E-BCE1A7A68E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27BEF7A-7300-4948-9828-8E68A4FB133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/>
      </dgm:spPr>
      <dgm:t>
        <a:bodyPr/>
        <a:lstStyle/>
        <a:p>
          <a:r>
            <a:rPr lang="pl-PL" sz="2800" b="1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UWAGI</a:t>
          </a:r>
          <a:endParaRPr lang="pl-PL" sz="3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4F3767-D364-4DE7-8EAB-7F5408FCAAE1}" type="parTrans" cxnId="{1B8C808D-E54A-4268-B0A6-0C94F5769630}">
      <dgm:prSet/>
      <dgm:spPr/>
      <dgm:t>
        <a:bodyPr/>
        <a:lstStyle/>
        <a:p>
          <a:endParaRPr lang="pl-PL"/>
        </a:p>
      </dgm:t>
    </dgm:pt>
    <dgm:pt modelId="{C488F7E0-DA1B-47E4-9D43-B24DF24BE337}" type="sibTrans" cxnId="{1B8C808D-E54A-4268-B0A6-0C94F5769630}">
      <dgm:prSet/>
      <dgm:spPr/>
      <dgm:t>
        <a:bodyPr/>
        <a:lstStyle/>
        <a:p>
          <a:endParaRPr lang="pl-PL"/>
        </a:p>
      </dgm:t>
    </dgm:pt>
    <dgm:pt modelId="{17F6AB6A-E586-4D83-96FB-2F23869ED0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r>
            <a:rPr lang="pl-P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Proszę czytać pisma / umowy i zawarte w nich prawa i obowiązki</a:t>
          </a:r>
          <a:endParaRPr lang="pl-PL" sz="18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0AC8F43-DEE7-4649-BFA9-A4DFE4EBB5D0}" type="parTrans" cxnId="{139B89D1-A1BF-4098-8809-433D13892FD9}">
      <dgm:prSet/>
      <dgm:spPr/>
      <dgm:t>
        <a:bodyPr/>
        <a:lstStyle/>
        <a:p>
          <a:endParaRPr lang="pl-PL"/>
        </a:p>
      </dgm:t>
    </dgm:pt>
    <dgm:pt modelId="{CB27D431-E613-4E51-ADFF-74738A91C2CF}" type="sibTrans" cxnId="{139B89D1-A1BF-4098-8809-433D13892FD9}">
      <dgm:prSet/>
      <dgm:spPr/>
      <dgm:t>
        <a:bodyPr/>
        <a:lstStyle/>
        <a:p>
          <a:endParaRPr lang="pl-PL"/>
        </a:p>
      </dgm:t>
    </dgm:pt>
    <dgm:pt modelId="{AC508B25-AE7B-4796-A8CD-CF9581599A6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endParaRPr lang="pl-PL" sz="18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9CCADF1-7CFE-4D50-8E83-925E441A5BA1}" type="parTrans" cxnId="{C4D7C749-B976-4C84-82C1-B47BBAADB73E}">
      <dgm:prSet/>
      <dgm:spPr/>
    </dgm:pt>
    <dgm:pt modelId="{7A617BE9-BDEE-462B-91AD-F5E67EBC3D2C}" type="sibTrans" cxnId="{C4D7C749-B976-4C84-82C1-B47BBAADB73E}">
      <dgm:prSet/>
      <dgm:spPr/>
    </dgm:pt>
    <dgm:pt modelId="{D770E35E-860E-47AF-9976-6D585212D54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r>
            <a:rPr lang="pl-P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Przekazywać pisma (wszystko) do wiadomości dla pracowników realizujących zadania</a:t>
          </a:r>
          <a:endParaRPr lang="pl-PL" sz="18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310FE16-C9DB-4403-8040-6A9EDBD3DF6C}" type="parTrans" cxnId="{B7E13B0A-71A6-4E14-BB7D-0B10AB66106A}">
      <dgm:prSet/>
      <dgm:spPr/>
    </dgm:pt>
    <dgm:pt modelId="{4DD52AF2-30F6-4AEE-8CD3-ED91E20CDF19}" type="sibTrans" cxnId="{B7E13B0A-71A6-4E14-BB7D-0B10AB66106A}">
      <dgm:prSet/>
      <dgm:spPr/>
    </dgm:pt>
    <dgm:pt modelId="{FD9EED80-E315-48FF-8E80-9410A775BD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r>
            <a:rPr lang="pl-PL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Wnioski o zwiększenie budżetu – wyłącznie na podpis Wójta/Burmistrza/Prezydenta Miasta</a:t>
          </a:r>
        </a:p>
      </dgm:t>
    </dgm:pt>
    <dgm:pt modelId="{6936523E-C64B-4C3B-AA05-BC313843506D}" type="parTrans" cxnId="{E8E096E8-7802-4187-87FD-980BE771D62C}">
      <dgm:prSet/>
      <dgm:spPr/>
    </dgm:pt>
    <dgm:pt modelId="{18FFC110-4F25-4866-A18A-07C874D2D52F}" type="sibTrans" cxnId="{E8E096E8-7802-4187-87FD-980BE771D62C}">
      <dgm:prSet/>
      <dgm:spPr/>
    </dgm:pt>
    <dgm:pt modelId="{FF9E774F-3E2D-4770-ADE5-6E895EF83B4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r>
            <a:rPr lang="pl-PL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Pamiętać w korespondencji o podpisach elektronicznych, pieczęciach nagłówkowych i wzornikach pieczęci osób podpisujących pisma/wnioski</a:t>
          </a:r>
        </a:p>
      </dgm:t>
    </dgm:pt>
    <dgm:pt modelId="{5E67F551-2AFB-4E2E-84BB-8295CF31309F}" type="parTrans" cxnId="{5AC4CFC5-A61E-45F1-993E-223FB66A9C0F}">
      <dgm:prSet/>
      <dgm:spPr/>
    </dgm:pt>
    <dgm:pt modelId="{3ADCD39E-F3DD-4B09-A77A-59A4142CF9E5}" type="sibTrans" cxnId="{5AC4CFC5-A61E-45F1-993E-223FB66A9C0F}">
      <dgm:prSet/>
      <dgm:spPr/>
    </dgm:pt>
    <dgm:pt modelId="{E8FD2402-A469-4479-B333-2EFBAB58A87C}" type="pres">
      <dgm:prSet presAssocID="{C42C3EA3-E769-4F16-AF0E-BCE1A7A68E18}" presName="Name0" presStyleCnt="0">
        <dgm:presLayoutVars>
          <dgm:dir/>
          <dgm:animLvl val="lvl"/>
          <dgm:resizeHandles val="exact"/>
        </dgm:presLayoutVars>
      </dgm:prSet>
      <dgm:spPr/>
    </dgm:pt>
    <dgm:pt modelId="{B520F595-CE38-410E-AA7B-4E8A11034934}" type="pres">
      <dgm:prSet presAssocID="{827BEF7A-7300-4948-9828-8E68A4FB133F}" presName="linNode" presStyleCnt="0"/>
      <dgm:spPr/>
    </dgm:pt>
    <dgm:pt modelId="{68D3BFCB-4269-4871-97A6-5333079F5EAB}" type="pres">
      <dgm:prSet presAssocID="{827BEF7A-7300-4948-9828-8E68A4FB133F}" presName="parentText" presStyleLbl="node1" presStyleIdx="0" presStyleCnt="1" custScaleX="73019" custLinFactNeighborX="-3052" custLinFactNeighborY="-3060">
        <dgm:presLayoutVars>
          <dgm:chMax val="1"/>
          <dgm:bulletEnabled val="1"/>
        </dgm:presLayoutVars>
      </dgm:prSet>
      <dgm:spPr/>
    </dgm:pt>
    <dgm:pt modelId="{3DACCBBE-8519-4CAC-BCA8-7FDD49D914CA}" type="pres">
      <dgm:prSet presAssocID="{827BEF7A-7300-4948-9828-8E68A4FB133F}" presName="descendantText" presStyleLbl="alignAccFollowNode1" presStyleIdx="0" presStyleCnt="1" custScaleX="119550" custScaleY="105000" custLinFactNeighborX="0">
        <dgm:presLayoutVars>
          <dgm:bulletEnabled val="1"/>
        </dgm:presLayoutVars>
      </dgm:prSet>
      <dgm:spPr/>
    </dgm:pt>
  </dgm:ptLst>
  <dgm:cxnLst>
    <dgm:cxn modelId="{B7E13B0A-71A6-4E14-BB7D-0B10AB66106A}" srcId="{827BEF7A-7300-4948-9828-8E68A4FB133F}" destId="{D770E35E-860E-47AF-9976-6D585212D54A}" srcOrd="1" destOrd="0" parTransId="{5310FE16-C9DB-4403-8040-6A9EDBD3DF6C}" sibTransId="{4DD52AF2-30F6-4AEE-8CD3-ED91E20CDF19}"/>
    <dgm:cxn modelId="{EFC6315E-2054-4305-B790-1BC8C735EC27}" type="presOf" srcId="{827BEF7A-7300-4948-9828-8E68A4FB133F}" destId="{68D3BFCB-4269-4871-97A6-5333079F5EAB}" srcOrd="0" destOrd="0" presId="urn:microsoft.com/office/officeart/2005/8/layout/vList5"/>
    <dgm:cxn modelId="{3C725960-896A-4159-8D91-1435053E3EB1}" type="presOf" srcId="{17F6AB6A-E586-4D83-96FB-2F23869ED042}" destId="{3DACCBBE-8519-4CAC-BCA8-7FDD49D914CA}" srcOrd="0" destOrd="0" presId="urn:microsoft.com/office/officeart/2005/8/layout/vList5"/>
    <dgm:cxn modelId="{3D898D63-D429-4CC6-A96F-F48773D7FEA9}" type="presOf" srcId="{FD9EED80-E315-48FF-8E80-9410A775BD93}" destId="{3DACCBBE-8519-4CAC-BCA8-7FDD49D914CA}" srcOrd="0" destOrd="2" presId="urn:microsoft.com/office/officeart/2005/8/layout/vList5"/>
    <dgm:cxn modelId="{C4D7C749-B976-4C84-82C1-B47BBAADB73E}" srcId="{827BEF7A-7300-4948-9828-8E68A4FB133F}" destId="{AC508B25-AE7B-4796-A8CD-CF9581599A60}" srcOrd="4" destOrd="0" parTransId="{79CCADF1-7CFE-4D50-8E83-925E441A5BA1}" sibTransId="{7A617BE9-BDEE-462B-91AD-F5E67EBC3D2C}"/>
    <dgm:cxn modelId="{E4F8A14E-41C5-4422-9BA4-FF37ACDBF1FA}" type="presOf" srcId="{D770E35E-860E-47AF-9976-6D585212D54A}" destId="{3DACCBBE-8519-4CAC-BCA8-7FDD49D914CA}" srcOrd="0" destOrd="1" presId="urn:microsoft.com/office/officeart/2005/8/layout/vList5"/>
    <dgm:cxn modelId="{C2099474-C57B-4622-8D73-D88AD03A8152}" type="presOf" srcId="{AC508B25-AE7B-4796-A8CD-CF9581599A60}" destId="{3DACCBBE-8519-4CAC-BCA8-7FDD49D914CA}" srcOrd="0" destOrd="4" presId="urn:microsoft.com/office/officeart/2005/8/layout/vList5"/>
    <dgm:cxn modelId="{F74AF776-4961-4798-8E8E-1FFC9520F2CD}" type="presOf" srcId="{FF9E774F-3E2D-4770-ADE5-6E895EF83B4D}" destId="{3DACCBBE-8519-4CAC-BCA8-7FDD49D914CA}" srcOrd="0" destOrd="3" presId="urn:microsoft.com/office/officeart/2005/8/layout/vList5"/>
    <dgm:cxn modelId="{1B8C808D-E54A-4268-B0A6-0C94F5769630}" srcId="{C42C3EA3-E769-4F16-AF0E-BCE1A7A68E18}" destId="{827BEF7A-7300-4948-9828-8E68A4FB133F}" srcOrd="0" destOrd="0" parTransId="{E84F3767-D364-4DE7-8EAB-7F5408FCAAE1}" sibTransId="{C488F7E0-DA1B-47E4-9D43-B24DF24BE337}"/>
    <dgm:cxn modelId="{5AC4CFC5-A61E-45F1-993E-223FB66A9C0F}" srcId="{827BEF7A-7300-4948-9828-8E68A4FB133F}" destId="{FF9E774F-3E2D-4770-ADE5-6E895EF83B4D}" srcOrd="3" destOrd="0" parTransId="{5E67F551-2AFB-4E2E-84BB-8295CF31309F}" sibTransId="{3ADCD39E-F3DD-4B09-A77A-59A4142CF9E5}"/>
    <dgm:cxn modelId="{139B89D1-A1BF-4098-8809-433D13892FD9}" srcId="{827BEF7A-7300-4948-9828-8E68A4FB133F}" destId="{17F6AB6A-E586-4D83-96FB-2F23869ED042}" srcOrd="0" destOrd="0" parTransId="{B0AC8F43-DEE7-4649-BFA9-A4DFE4EBB5D0}" sibTransId="{CB27D431-E613-4E51-ADFF-74738A91C2CF}"/>
    <dgm:cxn modelId="{FAF52DE1-A30F-4D7E-86E9-300EA196AB46}" type="presOf" srcId="{C42C3EA3-E769-4F16-AF0E-BCE1A7A68E18}" destId="{E8FD2402-A469-4479-B333-2EFBAB58A87C}" srcOrd="0" destOrd="0" presId="urn:microsoft.com/office/officeart/2005/8/layout/vList5"/>
    <dgm:cxn modelId="{E8E096E8-7802-4187-87FD-980BE771D62C}" srcId="{827BEF7A-7300-4948-9828-8E68A4FB133F}" destId="{FD9EED80-E315-48FF-8E80-9410A775BD93}" srcOrd="2" destOrd="0" parTransId="{6936523E-C64B-4C3B-AA05-BC313843506D}" sibTransId="{18FFC110-4F25-4866-A18A-07C874D2D52F}"/>
    <dgm:cxn modelId="{6537EBB6-75A4-4D78-AE50-117DA0B3927D}" type="presParOf" srcId="{E8FD2402-A469-4479-B333-2EFBAB58A87C}" destId="{B520F595-CE38-410E-AA7B-4E8A11034934}" srcOrd="0" destOrd="0" presId="urn:microsoft.com/office/officeart/2005/8/layout/vList5"/>
    <dgm:cxn modelId="{D980939F-0C22-414D-BE27-F0636E5AB779}" type="presParOf" srcId="{B520F595-CE38-410E-AA7B-4E8A11034934}" destId="{68D3BFCB-4269-4871-97A6-5333079F5EAB}" srcOrd="0" destOrd="0" presId="urn:microsoft.com/office/officeart/2005/8/layout/vList5"/>
    <dgm:cxn modelId="{69B60AEE-4E4A-48D9-AAD2-D004F79CEDF0}" type="presParOf" srcId="{B520F595-CE38-410E-AA7B-4E8A11034934}" destId="{3DACCBBE-8519-4CAC-BCA8-7FDD49D914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E65AE1-0D7E-40FA-8909-5C9EA725B33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1A69607-C1F7-4447-9220-DD486684D0D8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PAMIĘTAJMY</a:t>
          </a:r>
          <a:r>
            <a:rPr lang="pl-PL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</a:p>
      </dgm:t>
    </dgm:pt>
    <dgm:pt modelId="{AE639731-A47A-4869-A638-438AB918DEB8}" type="parTrans" cxnId="{CB9799C1-1D91-475E-B4C6-73813CABA1B3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C2E8F2F-796C-49C8-8993-A9FBE2F014D2}" type="sibTrans" cxnId="{CB9799C1-1D91-475E-B4C6-73813CABA1B3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5A946A0-67A7-4BB5-8C0C-59104A61B926}">
      <dgm:prSet custT="1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pPr algn="just"/>
          <a:r>
            <a:rPr lang="pl-PL" sz="1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Każdy dokument wysyłany za pomocą platformy </a:t>
          </a:r>
          <a:r>
            <a:rPr lang="pl-PL" sz="1800" dirty="0" err="1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eDoręczenia</a:t>
          </a:r>
          <a:r>
            <a:rPr lang="pl-PL" sz="1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e-PUAP bądź CU </a:t>
          </a:r>
          <a:r>
            <a:rPr lang="pl-PL" sz="18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traktowany jest jak oryginał i </a:t>
          </a:r>
          <a:r>
            <a:rPr lang="pl-PL" sz="1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powinien być </a:t>
          </a:r>
          <a:r>
            <a:rPr lang="pl-PL" sz="18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wysłany wyłącznie tą drogą (bez wersji papierowej) i podpisywany bezpiecznym podpisem elektronicznym</a:t>
          </a:r>
          <a:r>
            <a:rPr lang="pl-PL" sz="1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weryfikowanym przy pomocy kwalifikowanego certyfikatu</a:t>
          </a:r>
          <a:r>
            <a:rPr lang="de-DE" sz="1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pl-PL" sz="18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4DB9678-5641-45C3-A6A8-A919F4A1548D}" type="parTrans" cxnId="{E698E66A-D613-4027-89DB-FA3582E258FB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30AE977-E571-4382-B251-2EBC42C6EDA2}" type="sibTrans" cxnId="{E698E66A-D613-4027-89DB-FA3582E258FB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CA06DD9-8015-4BFF-A60C-AD2A8B25E1C5}">
      <dgm:prSet custT="1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pPr algn="just"/>
          <a:r>
            <a:rPr lang="pl-PL" sz="1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 każdym dokumentem podpisywanym elektroniczne pracujemy tylko cyfrowo, tj. </a:t>
          </a:r>
          <a:r>
            <a:rPr lang="pl-PL" sz="1800" u="sng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uzupełniamy w danym programie komputerowym</a:t>
          </a:r>
          <a:r>
            <a:rPr lang="pl-PL" sz="1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dającym się zapisać, a następnie odczytać </a:t>
          </a:r>
          <a:r>
            <a:rPr lang="pl-PL" sz="18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nie powinno się dokumentu drukować, podpisywać odręcznym podpisem, opatrywać pieczęcią Wójta/Burmistrza/Prezydenta i Skarbnika Gminy, skanować, a ostatecznie podpisywać elektronicznie i wysyłać.</a:t>
          </a:r>
          <a:endParaRPr lang="pl-PL" sz="18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961A3BA-643E-4942-85E4-52DFD156F587}" type="parTrans" cxnId="{B8610945-7CAA-4C53-B7A4-B163A28E7C46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F382B4A-8CC5-4E91-92BA-20709AEF65EC}" type="sibTrans" cxnId="{B8610945-7CAA-4C53-B7A4-B163A28E7C46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438D357-161F-49C8-80E4-E8AA86C63DFD}">
      <dgm:prSet custT="1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pPr algn="just"/>
          <a:r>
            <a:rPr lang="pl-PL" sz="1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obrocie prawnym, jako dokument elektroniczny traktuje się każdy dokument, który daje się przedstawić w postaci cyfrowej. Dokumenty takie mogą być dowolnie konwertowane i zapisywane na wszelkich nośnikach, pod warunkiem, że można je później odczytać i przywrócić im pierwotną postać. Ten sam dokument elektroniczny może być zapisany w wielu różnych miejscach i na różnych nośnikach jednocześnie.</a:t>
          </a:r>
        </a:p>
      </dgm:t>
    </dgm:pt>
    <dgm:pt modelId="{68121FDB-CDCF-40CB-A4C2-A0FBEC060D9A}" type="parTrans" cxnId="{DEB94FFA-3061-4B6C-AB29-DF9A747AD397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571C80D-26A2-4A04-AC9F-88B321E98D01}" type="sibTrans" cxnId="{DEB94FFA-3061-4B6C-AB29-DF9A747AD397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05B28AE-2DA1-47B0-BBDD-67E798682A62}">
      <dgm:prSet custT="1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pPr algn="just"/>
          <a:endParaRPr lang="pl-PL" sz="18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0BA817E-F877-4660-82A1-588F5D21A77C}" type="parTrans" cxnId="{8797299A-0FCC-4AB7-A914-758AFF161DB8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849B44E-7B97-45AF-AF23-9A90BD076B7E}" type="sibTrans" cxnId="{8797299A-0FCC-4AB7-A914-758AFF161DB8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131453F-1533-4DA2-927A-84873C1D2CA5}">
      <dgm:prSet custT="1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pPr algn="just"/>
          <a:endParaRPr lang="pl-PL" sz="18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127D917-B250-4BAA-8586-5B6A45D673D1}" type="parTrans" cxnId="{CB4C18FA-18C6-4EC2-8D52-40E56318AE42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3199B75-87D1-477C-BA44-5587996973A5}" type="sibTrans" cxnId="{CB4C18FA-18C6-4EC2-8D52-40E56318AE42}">
      <dgm:prSet/>
      <dgm:spPr/>
      <dgm:t>
        <a:bodyPr/>
        <a:lstStyle/>
        <a:p>
          <a:endParaRPr lang="pl-PL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79BEA29-8626-4FCB-866F-F9E46ADD6FD0}" type="pres">
      <dgm:prSet presAssocID="{B0E65AE1-0D7E-40FA-8909-5C9EA725B337}" presName="Name0" presStyleCnt="0">
        <dgm:presLayoutVars>
          <dgm:dir/>
          <dgm:animLvl val="lvl"/>
          <dgm:resizeHandles val="exact"/>
        </dgm:presLayoutVars>
      </dgm:prSet>
      <dgm:spPr/>
    </dgm:pt>
    <dgm:pt modelId="{138FB776-5C50-43E4-A1BC-F564A6967C68}" type="pres">
      <dgm:prSet presAssocID="{11A69607-C1F7-4447-9220-DD486684D0D8}" presName="linNode" presStyleCnt="0"/>
      <dgm:spPr/>
    </dgm:pt>
    <dgm:pt modelId="{2241F437-64DA-409A-AB93-2128FAEA3D2C}" type="pres">
      <dgm:prSet presAssocID="{11A69607-C1F7-4447-9220-DD486684D0D8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7E997429-F6BD-425A-A481-FA7C898CD42F}" type="pres">
      <dgm:prSet presAssocID="{11A69607-C1F7-4447-9220-DD486684D0D8}" presName="descendantText" presStyleLbl="alignAccFollowNode1" presStyleIdx="0" presStyleCnt="1" custScaleX="246750" custScaleY="125083">
        <dgm:presLayoutVars>
          <dgm:bulletEnabled val="1"/>
        </dgm:presLayoutVars>
      </dgm:prSet>
      <dgm:spPr/>
    </dgm:pt>
  </dgm:ptLst>
  <dgm:cxnLst>
    <dgm:cxn modelId="{ACA97018-D16C-4309-AAFB-E95D4AD1CD7A}" type="presOf" srcId="{9131453F-1533-4DA2-927A-84873C1D2CA5}" destId="{7E997429-F6BD-425A-A481-FA7C898CD42F}" srcOrd="0" destOrd="3" presId="urn:microsoft.com/office/officeart/2005/8/layout/vList5"/>
    <dgm:cxn modelId="{B8610945-7CAA-4C53-B7A4-B163A28E7C46}" srcId="{11A69607-C1F7-4447-9220-DD486684D0D8}" destId="{ECA06DD9-8015-4BFF-A60C-AD2A8B25E1C5}" srcOrd="2" destOrd="0" parTransId="{C961A3BA-643E-4942-85E4-52DFD156F587}" sibTransId="{5F382B4A-8CC5-4E91-92BA-20709AEF65EC}"/>
    <dgm:cxn modelId="{E698E66A-D613-4027-89DB-FA3582E258FB}" srcId="{11A69607-C1F7-4447-9220-DD486684D0D8}" destId="{05A946A0-67A7-4BB5-8C0C-59104A61B926}" srcOrd="0" destOrd="0" parTransId="{F4DB9678-5641-45C3-A6A8-A919F4A1548D}" sibTransId="{230AE977-E571-4382-B251-2EBC42C6EDA2}"/>
    <dgm:cxn modelId="{A2E0A34B-B17E-4519-BDBA-1B1539DAF15C}" type="presOf" srcId="{105B28AE-2DA1-47B0-BBDD-67E798682A62}" destId="{7E997429-F6BD-425A-A481-FA7C898CD42F}" srcOrd="0" destOrd="1" presId="urn:microsoft.com/office/officeart/2005/8/layout/vList5"/>
    <dgm:cxn modelId="{52C9B17A-7C3F-48EA-851E-E57CE74AE663}" type="presOf" srcId="{ECA06DD9-8015-4BFF-A60C-AD2A8B25E1C5}" destId="{7E997429-F6BD-425A-A481-FA7C898CD42F}" srcOrd="0" destOrd="2" presId="urn:microsoft.com/office/officeart/2005/8/layout/vList5"/>
    <dgm:cxn modelId="{E3869A8C-82E6-40C7-A93B-6D5990404EAA}" type="presOf" srcId="{11A69607-C1F7-4447-9220-DD486684D0D8}" destId="{2241F437-64DA-409A-AB93-2128FAEA3D2C}" srcOrd="0" destOrd="0" presId="urn:microsoft.com/office/officeart/2005/8/layout/vList5"/>
    <dgm:cxn modelId="{8797299A-0FCC-4AB7-A914-758AFF161DB8}" srcId="{11A69607-C1F7-4447-9220-DD486684D0D8}" destId="{105B28AE-2DA1-47B0-BBDD-67E798682A62}" srcOrd="1" destOrd="0" parTransId="{00BA817E-F877-4660-82A1-588F5D21A77C}" sibTransId="{4849B44E-7B97-45AF-AF23-9A90BD076B7E}"/>
    <dgm:cxn modelId="{0BE5A2A7-19FF-403F-94D0-F29D6AD27317}" type="presOf" srcId="{05A946A0-67A7-4BB5-8C0C-59104A61B926}" destId="{7E997429-F6BD-425A-A481-FA7C898CD42F}" srcOrd="0" destOrd="0" presId="urn:microsoft.com/office/officeart/2005/8/layout/vList5"/>
    <dgm:cxn modelId="{4F3819B3-A5F8-4EF2-A00D-A187BB7F56E4}" type="presOf" srcId="{B0E65AE1-0D7E-40FA-8909-5C9EA725B337}" destId="{979BEA29-8626-4FCB-866F-F9E46ADD6FD0}" srcOrd="0" destOrd="0" presId="urn:microsoft.com/office/officeart/2005/8/layout/vList5"/>
    <dgm:cxn modelId="{D887BAB4-741B-4DB2-ADA9-2E7CC131CD7C}" type="presOf" srcId="{7438D357-161F-49C8-80E4-E8AA86C63DFD}" destId="{7E997429-F6BD-425A-A481-FA7C898CD42F}" srcOrd="0" destOrd="4" presId="urn:microsoft.com/office/officeart/2005/8/layout/vList5"/>
    <dgm:cxn modelId="{CB9799C1-1D91-475E-B4C6-73813CABA1B3}" srcId="{B0E65AE1-0D7E-40FA-8909-5C9EA725B337}" destId="{11A69607-C1F7-4447-9220-DD486684D0D8}" srcOrd="0" destOrd="0" parTransId="{AE639731-A47A-4869-A638-438AB918DEB8}" sibTransId="{7C2E8F2F-796C-49C8-8993-A9FBE2F014D2}"/>
    <dgm:cxn modelId="{CB4C18FA-18C6-4EC2-8D52-40E56318AE42}" srcId="{11A69607-C1F7-4447-9220-DD486684D0D8}" destId="{9131453F-1533-4DA2-927A-84873C1D2CA5}" srcOrd="3" destOrd="0" parTransId="{A127D917-B250-4BAA-8586-5B6A45D673D1}" sibTransId="{03199B75-87D1-477C-BA44-5587996973A5}"/>
    <dgm:cxn modelId="{DEB94FFA-3061-4B6C-AB29-DF9A747AD397}" srcId="{11A69607-C1F7-4447-9220-DD486684D0D8}" destId="{7438D357-161F-49C8-80E4-E8AA86C63DFD}" srcOrd="4" destOrd="0" parTransId="{68121FDB-CDCF-40CB-A4C2-A0FBEC060D9A}" sibTransId="{4571C80D-26A2-4A04-AC9F-88B321E98D01}"/>
    <dgm:cxn modelId="{70584C67-4937-469B-90DD-A76DFAF55597}" type="presParOf" srcId="{979BEA29-8626-4FCB-866F-F9E46ADD6FD0}" destId="{138FB776-5C50-43E4-A1BC-F564A6967C68}" srcOrd="0" destOrd="0" presId="urn:microsoft.com/office/officeart/2005/8/layout/vList5"/>
    <dgm:cxn modelId="{F6210589-BEF8-4693-8D5B-5368BA264E04}" type="presParOf" srcId="{138FB776-5C50-43E4-A1BC-F564A6967C68}" destId="{2241F437-64DA-409A-AB93-2128FAEA3D2C}" srcOrd="0" destOrd="0" presId="urn:microsoft.com/office/officeart/2005/8/layout/vList5"/>
    <dgm:cxn modelId="{58C682B1-9518-490F-8B40-940D75A68A24}" type="presParOf" srcId="{138FB776-5C50-43E4-A1BC-F564A6967C68}" destId="{7E997429-F6BD-425A-A481-FA7C898CD4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2A3E31-FFC7-4DB8-B5AA-80642BFCD21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DBC64611-D8C3-4EA7-99B6-30C887C28BEB}">
      <dgm:prSet custT="1"/>
      <dgm:spPr/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realizację niezliczonej ilości sprawozdań resortowych i jednorazowych, </a:t>
          </a:r>
          <a:b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często w bardzo krótkim czasie</a:t>
          </a:r>
          <a:endParaRPr lang="pl-PL" sz="18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9019965-6B75-4464-84B9-38809C03F743}" type="parTrans" cxnId="{DA16791F-1287-43B2-AD52-1EEF0A22970E}">
      <dgm:prSet/>
      <dgm:spPr/>
      <dgm:t>
        <a:bodyPr/>
        <a:lstStyle/>
        <a:p>
          <a:endParaRPr lang="pl-PL" sz="2400"/>
        </a:p>
      </dgm:t>
    </dgm:pt>
    <dgm:pt modelId="{33E6863C-A56E-4FE9-BC85-24CE01D8E0E6}" type="sibTrans" cxnId="{DA16791F-1287-43B2-AD52-1EEF0A22970E}">
      <dgm:prSet/>
      <dgm:spPr/>
      <dgm:t>
        <a:bodyPr/>
        <a:lstStyle/>
        <a:p>
          <a:endParaRPr lang="pl-PL" sz="2400"/>
        </a:p>
      </dgm:t>
    </dgm:pt>
    <dgm:pt modelId="{9377052C-DB65-4B50-8FD1-100D8C8F9E25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szybkość udzielania informacji w sytuacjach nagłych i działania podejmowane w sytuacjach kryzysowych - </a:t>
          </a:r>
          <a:r>
            <a:rPr lang="pl-PL" sz="1800" i="1" dirty="0"/>
            <a:t>Informacja o liczbie toczących się postępowań w sprawie wypłaty dodatku osłonowego została wgrana przez wszystkie </a:t>
          </a:r>
          <a:r>
            <a:rPr lang="pl-PL" sz="1800" i="1" dirty="0" err="1"/>
            <a:t>jst</a:t>
          </a:r>
          <a:r>
            <a:rPr lang="pl-PL" sz="1800" i="1" dirty="0"/>
            <a:t> w bardzo krótkim czasie</a:t>
          </a:r>
          <a:endParaRPr lang="pl-PL" sz="18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8F7693B-B929-4CD5-9924-54E8BEB8ED56}" type="parTrans" cxnId="{7E406A58-3061-42CC-9636-68FB7BD6F5B4}">
      <dgm:prSet/>
      <dgm:spPr/>
      <dgm:t>
        <a:bodyPr/>
        <a:lstStyle/>
        <a:p>
          <a:endParaRPr lang="pl-PL" sz="2400"/>
        </a:p>
      </dgm:t>
    </dgm:pt>
    <dgm:pt modelId="{3CBD3496-9B1E-404F-964F-FFBAE5516F66}" type="sibTrans" cxnId="{7E406A58-3061-42CC-9636-68FB7BD6F5B4}">
      <dgm:prSet/>
      <dgm:spPr/>
      <dgm:t>
        <a:bodyPr/>
        <a:lstStyle/>
        <a:p>
          <a:endParaRPr lang="pl-PL" sz="2400"/>
        </a:p>
      </dgm:t>
    </dgm:pt>
    <dgm:pt modelId="{55A07D8B-82C5-49DB-88FE-330228E10E20}">
      <dgm:prSet custT="1"/>
      <dgm:spPr/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zgłaszanie konstruktywnych uwag, wniosków i spostrzeżeń usprawniających współpracę</a:t>
          </a:r>
          <a:endParaRPr lang="pl-PL" sz="18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5B61D10-70E8-451B-8C57-99FDF6E38132}" type="parTrans" cxnId="{30F3634B-22DE-4509-B145-9240157006CB}">
      <dgm:prSet/>
      <dgm:spPr/>
      <dgm:t>
        <a:bodyPr/>
        <a:lstStyle/>
        <a:p>
          <a:endParaRPr lang="pl-PL" sz="2400"/>
        </a:p>
      </dgm:t>
    </dgm:pt>
    <dgm:pt modelId="{0172D494-8815-496D-A0AC-34878E07C32A}" type="sibTrans" cxnId="{30F3634B-22DE-4509-B145-9240157006CB}">
      <dgm:prSet/>
      <dgm:spPr/>
      <dgm:t>
        <a:bodyPr/>
        <a:lstStyle/>
        <a:p>
          <a:endParaRPr lang="pl-PL" sz="2400"/>
        </a:p>
      </dgm:t>
    </dgm:pt>
    <dgm:pt modelId="{0CC1F4C1-84DB-402F-9118-C8C41E462D2F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życzliwość w kontaktach</a:t>
          </a:r>
          <a:endParaRPr lang="pl-PL" sz="18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7C38F7C-5202-4286-AF50-646740426038}" type="parTrans" cxnId="{5CEA2F06-CA93-4BFD-9A27-CE8EFC4B134B}">
      <dgm:prSet/>
      <dgm:spPr/>
      <dgm:t>
        <a:bodyPr/>
        <a:lstStyle/>
        <a:p>
          <a:endParaRPr lang="pl-PL" sz="2400"/>
        </a:p>
      </dgm:t>
    </dgm:pt>
    <dgm:pt modelId="{82D05C92-F384-4281-9FBE-225C1CC53CD9}" type="sibTrans" cxnId="{5CEA2F06-CA93-4BFD-9A27-CE8EFC4B134B}">
      <dgm:prSet/>
      <dgm:spPr/>
      <dgm:t>
        <a:bodyPr/>
        <a:lstStyle/>
        <a:p>
          <a:endParaRPr lang="pl-PL" sz="2400"/>
        </a:p>
      </dgm:t>
    </dgm:pt>
    <dgm:pt modelId="{83CE943F-CA71-4833-84A1-87A3998131F9}">
      <dgm:prSet custT="1"/>
      <dgm:spPr/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zaangażowanie w realizację zadań</a:t>
          </a:r>
          <a:endParaRPr lang="pl-PL" sz="18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37F7B40-FBEB-4D53-9622-1FECBDC7462B}" type="parTrans" cxnId="{CA580FFE-E598-4736-B0CB-45A1283E85D3}">
      <dgm:prSet/>
      <dgm:spPr/>
      <dgm:t>
        <a:bodyPr/>
        <a:lstStyle/>
        <a:p>
          <a:endParaRPr lang="pl-PL" sz="2400"/>
        </a:p>
      </dgm:t>
    </dgm:pt>
    <dgm:pt modelId="{D5B48385-E4B6-4340-A792-EB10E8747FCB}" type="sibTrans" cxnId="{CA580FFE-E598-4736-B0CB-45A1283E85D3}">
      <dgm:prSet/>
      <dgm:spPr/>
      <dgm:t>
        <a:bodyPr/>
        <a:lstStyle/>
        <a:p>
          <a:endParaRPr lang="pl-PL" sz="2400"/>
        </a:p>
      </dgm:t>
    </dgm:pt>
    <dgm:pt modelId="{6E58FED1-6080-4739-AD72-F694E515EE45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pPr algn="ctr"/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cierpliwość, kreatywność i poczucie humoru </a:t>
          </a:r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</a:t>
          </a:r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07F8EE15-89E0-4F26-9B12-A55B176F478C}" type="parTrans" cxnId="{5380A02A-EFD9-4853-A6B8-2A16D5D1A0DB}">
      <dgm:prSet/>
      <dgm:spPr/>
      <dgm:t>
        <a:bodyPr/>
        <a:lstStyle/>
        <a:p>
          <a:endParaRPr lang="pl-PL" sz="2400"/>
        </a:p>
      </dgm:t>
    </dgm:pt>
    <dgm:pt modelId="{8221BFBE-41F8-4173-BE54-5B805681AB5E}" type="sibTrans" cxnId="{5380A02A-EFD9-4853-A6B8-2A16D5D1A0DB}">
      <dgm:prSet/>
      <dgm:spPr/>
      <dgm:t>
        <a:bodyPr/>
        <a:lstStyle/>
        <a:p>
          <a:endParaRPr lang="pl-PL" sz="2400"/>
        </a:p>
      </dgm:t>
    </dgm:pt>
    <dgm:pt modelId="{5DB1D48D-FD28-4E87-AD20-4C9D4A6C37D4}" type="pres">
      <dgm:prSet presAssocID="{942A3E31-FFC7-4DB8-B5AA-80642BFCD21D}" presName="linear" presStyleCnt="0">
        <dgm:presLayoutVars>
          <dgm:animLvl val="lvl"/>
          <dgm:resizeHandles val="exact"/>
        </dgm:presLayoutVars>
      </dgm:prSet>
      <dgm:spPr/>
    </dgm:pt>
    <dgm:pt modelId="{CDFB067A-F338-4E1F-B1FB-8E40D7E21789}" type="pres">
      <dgm:prSet presAssocID="{DBC64611-D8C3-4EA7-99B6-30C887C28BEB}" presName="parentText" presStyleLbl="node1" presStyleIdx="0" presStyleCnt="6" custLinFactY="-9453" custLinFactNeighborY="-100000">
        <dgm:presLayoutVars>
          <dgm:chMax val="0"/>
          <dgm:bulletEnabled val="1"/>
        </dgm:presLayoutVars>
      </dgm:prSet>
      <dgm:spPr/>
    </dgm:pt>
    <dgm:pt modelId="{A0AF14A0-6A51-4559-A50F-EE01CE7E6229}" type="pres">
      <dgm:prSet presAssocID="{33E6863C-A56E-4FE9-BC85-24CE01D8E0E6}" presName="spacer" presStyleCnt="0"/>
      <dgm:spPr/>
    </dgm:pt>
    <dgm:pt modelId="{C30041E3-EF72-43A0-A57D-38A4C2A54346}" type="pres">
      <dgm:prSet presAssocID="{9377052C-DB65-4B50-8FD1-100D8C8F9E2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934E04B-EBF6-44D8-94C0-15FD27CD3C17}" type="pres">
      <dgm:prSet presAssocID="{3CBD3496-9B1E-404F-964F-FFBAE5516F66}" presName="spacer" presStyleCnt="0"/>
      <dgm:spPr/>
    </dgm:pt>
    <dgm:pt modelId="{58337607-D746-436C-A275-B2AB561BFB1A}" type="pres">
      <dgm:prSet presAssocID="{55A07D8B-82C5-49DB-88FE-330228E10E2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6D48AF4-F9C1-4900-B342-9D8FBE3A2E37}" type="pres">
      <dgm:prSet presAssocID="{0172D494-8815-496D-A0AC-34878E07C32A}" presName="spacer" presStyleCnt="0"/>
      <dgm:spPr/>
    </dgm:pt>
    <dgm:pt modelId="{4207DE8C-3781-424F-876A-A0EE663F424C}" type="pres">
      <dgm:prSet presAssocID="{0CC1F4C1-84DB-402F-9118-C8C41E462D2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50A5381-8ACB-41CE-AAAF-91B5D9ED10A9}" type="pres">
      <dgm:prSet presAssocID="{82D05C92-F384-4281-9FBE-225C1CC53CD9}" presName="spacer" presStyleCnt="0"/>
      <dgm:spPr/>
    </dgm:pt>
    <dgm:pt modelId="{BA7411AD-15D8-4414-BA50-80192DF93D20}" type="pres">
      <dgm:prSet presAssocID="{83CE943F-CA71-4833-84A1-87A3998131F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C409436-C07C-4336-B32F-14C84638B278}" type="pres">
      <dgm:prSet presAssocID="{D5B48385-E4B6-4340-A792-EB10E8747FCB}" presName="spacer" presStyleCnt="0"/>
      <dgm:spPr/>
    </dgm:pt>
    <dgm:pt modelId="{996C286A-E7EF-43E0-A541-727E3B0FC7BB}" type="pres">
      <dgm:prSet presAssocID="{6E58FED1-6080-4739-AD72-F694E515EE4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0FDF504-3B36-4163-9B41-78EA84F63364}" type="presOf" srcId="{942A3E31-FFC7-4DB8-B5AA-80642BFCD21D}" destId="{5DB1D48D-FD28-4E87-AD20-4C9D4A6C37D4}" srcOrd="0" destOrd="0" presId="urn:microsoft.com/office/officeart/2005/8/layout/vList2"/>
    <dgm:cxn modelId="{5CEA2F06-CA93-4BFD-9A27-CE8EFC4B134B}" srcId="{942A3E31-FFC7-4DB8-B5AA-80642BFCD21D}" destId="{0CC1F4C1-84DB-402F-9118-C8C41E462D2F}" srcOrd="3" destOrd="0" parTransId="{77C38F7C-5202-4286-AF50-646740426038}" sibTransId="{82D05C92-F384-4281-9FBE-225C1CC53CD9}"/>
    <dgm:cxn modelId="{799BF412-CEC4-4C23-89FE-1567E87CFCB6}" type="presOf" srcId="{9377052C-DB65-4B50-8FD1-100D8C8F9E25}" destId="{C30041E3-EF72-43A0-A57D-38A4C2A54346}" srcOrd="0" destOrd="0" presId="urn:microsoft.com/office/officeart/2005/8/layout/vList2"/>
    <dgm:cxn modelId="{97C54815-790A-48BD-850E-C77CF998586B}" type="presOf" srcId="{0CC1F4C1-84DB-402F-9118-C8C41E462D2F}" destId="{4207DE8C-3781-424F-876A-A0EE663F424C}" srcOrd="0" destOrd="0" presId="urn:microsoft.com/office/officeart/2005/8/layout/vList2"/>
    <dgm:cxn modelId="{DA16791F-1287-43B2-AD52-1EEF0A22970E}" srcId="{942A3E31-FFC7-4DB8-B5AA-80642BFCD21D}" destId="{DBC64611-D8C3-4EA7-99B6-30C887C28BEB}" srcOrd="0" destOrd="0" parTransId="{99019965-6B75-4464-84B9-38809C03F743}" sibTransId="{33E6863C-A56E-4FE9-BC85-24CE01D8E0E6}"/>
    <dgm:cxn modelId="{5380A02A-EFD9-4853-A6B8-2A16D5D1A0DB}" srcId="{942A3E31-FFC7-4DB8-B5AA-80642BFCD21D}" destId="{6E58FED1-6080-4739-AD72-F694E515EE45}" srcOrd="5" destOrd="0" parTransId="{07F8EE15-89E0-4F26-9B12-A55B176F478C}" sibTransId="{8221BFBE-41F8-4173-BE54-5B805681AB5E}"/>
    <dgm:cxn modelId="{30F3634B-22DE-4509-B145-9240157006CB}" srcId="{942A3E31-FFC7-4DB8-B5AA-80642BFCD21D}" destId="{55A07D8B-82C5-49DB-88FE-330228E10E20}" srcOrd="2" destOrd="0" parTransId="{E5B61D10-70E8-451B-8C57-99FDF6E38132}" sibTransId="{0172D494-8815-496D-A0AC-34878E07C32A}"/>
    <dgm:cxn modelId="{55E4F66E-AC77-4477-9A77-23DD8D94C48A}" type="presOf" srcId="{DBC64611-D8C3-4EA7-99B6-30C887C28BEB}" destId="{CDFB067A-F338-4E1F-B1FB-8E40D7E21789}" srcOrd="0" destOrd="0" presId="urn:microsoft.com/office/officeart/2005/8/layout/vList2"/>
    <dgm:cxn modelId="{7E406A58-3061-42CC-9636-68FB7BD6F5B4}" srcId="{942A3E31-FFC7-4DB8-B5AA-80642BFCD21D}" destId="{9377052C-DB65-4B50-8FD1-100D8C8F9E25}" srcOrd="1" destOrd="0" parTransId="{58F7693B-B929-4CD5-9924-54E8BEB8ED56}" sibTransId="{3CBD3496-9B1E-404F-964F-FFBAE5516F66}"/>
    <dgm:cxn modelId="{0A34C282-7D85-435D-8379-BEC0C31D0860}" type="presOf" srcId="{55A07D8B-82C5-49DB-88FE-330228E10E20}" destId="{58337607-D746-436C-A275-B2AB561BFB1A}" srcOrd="0" destOrd="0" presId="urn:microsoft.com/office/officeart/2005/8/layout/vList2"/>
    <dgm:cxn modelId="{715BFB8A-214B-43A9-9566-3E8F6189FF56}" type="presOf" srcId="{6E58FED1-6080-4739-AD72-F694E515EE45}" destId="{996C286A-E7EF-43E0-A541-727E3B0FC7BB}" srcOrd="0" destOrd="0" presId="urn:microsoft.com/office/officeart/2005/8/layout/vList2"/>
    <dgm:cxn modelId="{065A21F2-E060-4497-BFEA-29A405DE3321}" type="presOf" srcId="{83CE943F-CA71-4833-84A1-87A3998131F9}" destId="{BA7411AD-15D8-4414-BA50-80192DF93D20}" srcOrd="0" destOrd="0" presId="urn:microsoft.com/office/officeart/2005/8/layout/vList2"/>
    <dgm:cxn modelId="{CA580FFE-E598-4736-B0CB-45A1283E85D3}" srcId="{942A3E31-FFC7-4DB8-B5AA-80642BFCD21D}" destId="{83CE943F-CA71-4833-84A1-87A3998131F9}" srcOrd="4" destOrd="0" parTransId="{437F7B40-FBEB-4D53-9622-1FECBDC7462B}" sibTransId="{D5B48385-E4B6-4340-A792-EB10E8747FCB}"/>
    <dgm:cxn modelId="{F4620AC6-736F-4F97-A658-CF4AA2C60EE2}" type="presParOf" srcId="{5DB1D48D-FD28-4E87-AD20-4C9D4A6C37D4}" destId="{CDFB067A-F338-4E1F-B1FB-8E40D7E21789}" srcOrd="0" destOrd="0" presId="urn:microsoft.com/office/officeart/2005/8/layout/vList2"/>
    <dgm:cxn modelId="{18329C70-F5D1-46AC-AEEF-7630C7EDC823}" type="presParOf" srcId="{5DB1D48D-FD28-4E87-AD20-4C9D4A6C37D4}" destId="{A0AF14A0-6A51-4559-A50F-EE01CE7E6229}" srcOrd="1" destOrd="0" presId="urn:microsoft.com/office/officeart/2005/8/layout/vList2"/>
    <dgm:cxn modelId="{8F108B95-556C-4A3B-A21C-BDA01B24740D}" type="presParOf" srcId="{5DB1D48D-FD28-4E87-AD20-4C9D4A6C37D4}" destId="{C30041E3-EF72-43A0-A57D-38A4C2A54346}" srcOrd="2" destOrd="0" presId="urn:microsoft.com/office/officeart/2005/8/layout/vList2"/>
    <dgm:cxn modelId="{F9F34A1C-C8E2-4C05-81BE-43E833BD96FA}" type="presParOf" srcId="{5DB1D48D-FD28-4E87-AD20-4C9D4A6C37D4}" destId="{6934E04B-EBF6-44D8-94C0-15FD27CD3C17}" srcOrd="3" destOrd="0" presId="urn:microsoft.com/office/officeart/2005/8/layout/vList2"/>
    <dgm:cxn modelId="{7BCF1C0C-6674-4581-90EC-B80E40F6047B}" type="presParOf" srcId="{5DB1D48D-FD28-4E87-AD20-4C9D4A6C37D4}" destId="{58337607-D746-436C-A275-B2AB561BFB1A}" srcOrd="4" destOrd="0" presId="urn:microsoft.com/office/officeart/2005/8/layout/vList2"/>
    <dgm:cxn modelId="{A9ADDDF6-2D35-439F-AAB2-EE836AE0DD15}" type="presParOf" srcId="{5DB1D48D-FD28-4E87-AD20-4C9D4A6C37D4}" destId="{66D48AF4-F9C1-4900-B342-9D8FBE3A2E37}" srcOrd="5" destOrd="0" presId="urn:microsoft.com/office/officeart/2005/8/layout/vList2"/>
    <dgm:cxn modelId="{2C0B2F74-6A1A-483B-BBDA-9C707AD60357}" type="presParOf" srcId="{5DB1D48D-FD28-4E87-AD20-4C9D4A6C37D4}" destId="{4207DE8C-3781-424F-876A-A0EE663F424C}" srcOrd="6" destOrd="0" presId="urn:microsoft.com/office/officeart/2005/8/layout/vList2"/>
    <dgm:cxn modelId="{E7ACB827-0B8D-4498-9ABF-F651622BBA8A}" type="presParOf" srcId="{5DB1D48D-FD28-4E87-AD20-4C9D4A6C37D4}" destId="{F50A5381-8ACB-41CE-AAAF-91B5D9ED10A9}" srcOrd="7" destOrd="0" presId="urn:microsoft.com/office/officeart/2005/8/layout/vList2"/>
    <dgm:cxn modelId="{F67D24B1-7CD0-4DAB-83B0-9A0ADB3E95DE}" type="presParOf" srcId="{5DB1D48D-FD28-4E87-AD20-4C9D4A6C37D4}" destId="{BA7411AD-15D8-4414-BA50-80192DF93D20}" srcOrd="8" destOrd="0" presId="urn:microsoft.com/office/officeart/2005/8/layout/vList2"/>
    <dgm:cxn modelId="{D2B11FCD-C746-4FBB-B73E-3C3216979E34}" type="presParOf" srcId="{5DB1D48D-FD28-4E87-AD20-4C9D4A6C37D4}" destId="{0C409436-C07C-4336-B32F-14C84638B278}" srcOrd="9" destOrd="0" presId="urn:microsoft.com/office/officeart/2005/8/layout/vList2"/>
    <dgm:cxn modelId="{31D898DC-9BDF-4D4D-B9BF-18CCC90275ED}" type="presParOf" srcId="{5DB1D48D-FD28-4E87-AD20-4C9D4A6C37D4}" destId="{996C286A-E7EF-43E0-A541-727E3B0FC7B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A7D005-5B9B-49FF-8C35-917300E9B2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C07670A-623E-4A56-A93B-7B9A304682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679 mln zł </a:t>
          </a:r>
          <a:r>
            <a:rPr lang="pl-PL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ŚR, ZDO, FA, ŚW</a:t>
          </a:r>
        </a:p>
      </dgm:t>
    </dgm:pt>
    <dgm:pt modelId="{12229E5A-2DE9-45FC-96AF-3DF880ABEBC5}" type="parTrans" cxnId="{9CD6FB74-E4EE-41E4-ACC3-C9F2DD35B4B7}">
      <dgm:prSet/>
      <dgm:spPr/>
      <dgm:t>
        <a:bodyPr/>
        <a:lstStyle/>
        <a:p>
          <a:endParaRPr lang="pl-PL"/>
        </a:p>
      </dgm:t>
    </dgm:pt>
    <dgm:pt modelId="{2D6F9BFA-3414-422F-9175-49AB2B2B0E7B}" type="sibTrans" cxnId="{9CD6FB74-E4EE-41E4-ACC3-C9F2DD35B4B7}">
      <dgm:prSet/>
      <dgm:spPr/>
      <dgm:t>
        <a:bodyPr/>
        <a:lstStyle/>
        <a:p>
          <a:endParaRPr lang="pl-PL"/>
        </a:p>
      </dgm:t>
    </dgm:pt>
    <dgm:pt modelId="{BE6FEDFD-6C3A-4137-81C5-1A85608B77B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140 mln zł 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zasiłki stałe i okresowe</a:t>
          </a:r>
        </a:p>
      </dgm:t>
    </dgm:pt>
    <dgm:pt modelId="{A825E365-90E7-4B6A-A87F-83336927356A}" type="parTrans" cxnId="{CAA8DC33-CC36-418D-8377-DD87E5DC97B3}">
      <dgm:prSet/>
      <dgm:spPr/>
      <dgm:t>
        <a:bodyPr/>
        <a:lstStyle/>
        <a:p>
          <a:endParaRPr lang="pl-PL"/>
        </a:p>
      </dgm:t>
    </dgm:pt>
    <dgm:pt modelId="{4DCBA673-9832-4543-8001-31AE959E461E}" type="sibTrans" cxnId="{CAA8DC33-CC36-418D-8377-DD87E5DC97B3}">
      <dgm:prSet/>
      <dgm:spPr/>
      <dgm:t>
        <a:bodyPr/>
        <a:lstStyle/>
        <a:p>
          <a:endParaRPr lang="pl-PL"/>
        </a:p>
      </dgm:t>
    </dgm:pt>
    <dgm:pt modelId="{7E962B91-82EF-4608-9133-B4D9EA513CC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64 mln zł 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Posiłek w szkole i w domu</a:t>
          </a:r>
        </a:p>
      </dgm:t>
    </dgm:pt>
    <dgm:pt modelId="{7B714518-DB72-4A25-AFD1-48F8B8314E37}" type="parTrans" cxnId="{3407D5A2-4148-4D82-8832-150589869FDB}">
      <dgm:prSet/>
      <dgm:spPr/>
      <dgm:t>
        <a:bodyPr/>
        <a:lstStyle/>
        <a:p>
          <a:endParaRPr lang="pl-PL"/>
        </a:p>
      </dgm:t>
    </dgm:pt>
    <dgm:pt modelId="{81537B57-C94B-47CF-971A-FFCF225DB1E5}" type="sibTrans" cxnId="{3407D5A2-4148-4D82-8832-150589869FDB}">
      <dgm:prSet/>
      <dgm:spPr/>
      <dgm:t>
        <a:bodyPr/>
        <a:lstStyle/>
        <a:p>
          <a:endParaRPr lang="pl-PL"/>
        </a:p>
      </dgm:t>
    </dgm:pt>
    <dgm:pt modelId="{487B77A0-A79C-4624-957E-51DA2F854CC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23 mln zł 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Ośrodki Pomocy Społecznej</a:t>
          </a:r>
        </a:p>
      </dgm:t>
    </dgm:pt>
    <dgm:pt modelId="{A8B8A694-D5FC-4B56-98DC-4113AF103A93}" type="parTrans" cxnId="{52CF7A96-49BC-431B-83C6-90E0A89BA5F2}">
      <dgm:prSet/>
      <dgm:spPr/>
      <dgm:t>
        <a:bodyPr/>
        <a:lstStyle/>
        <a:p>
          <a:endParaRPr lang="pl-PL"/>
        </a:p>
      </dgm:t>
    </dgm:pt>
    <dgm:pt modelId="{27E59DC3-526A-465A-979D-CFADB6123F0C}" type="sibTrans" cxnId="{52CF7A96-49BC-431B-83C6-90E0A89BA5F2}">
      <dgm:prSet/>
      <dgm:spPr/>
      <dgm:t>
        <a:bodyPr/>
        <a:lstStyle/>
        <a:p>
          <a:endParaRPr lang="pl-PL"/>
        </a:p>
      </dgm:t>
    </dgm:pt>
    <dgm:pt modelId="{29BE83CB-A9D2-4763-B0BD-893F941943C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89 mln zł 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środowiskowe domy samopomocy</a:t>
          </a:r>
        </a:p>
      </dgm:t>
    </dgm:pt>
    <dgm:pt modelId="{6BE04F57-D5D4-4FFB-B27D-1AB3E706BF1A}" type="parTrans" cxnId="{9E536086-BA93-4D84-8E3C-AF4121C0BB6D}">
      <dgm:prSet/>
      <dgm:spPr/>
      <dgm:t>
        <a:bodyPr/>
        <a:lstStyle/>
        <a:p>
          <a:endParaRPr lang="pl-PL"/>
        </a:p>
      </dgm:t>
    </dgm:pt>
    <dgm:pt modelId="{75013B40-BC3D-434B-9CBA-C02C2217052D}" type="sibTrans" cxnId="{9E536086-BA93-4D84-8E3C-AF4121C0BB6D}">
      <dgm:prSet/>
      <dgm:spPr/>
      <dgm:t>
        <a:bodyPr/>
        <a:lstStyle/>
        <a:p>
          <a:endParaRPr lang="pl-PL"/>
        </a:p>
      </dgm:t>
    </dgm:pt>
    <dgm:pt modelId="{27F56804-D665-44B4-837E-F6AA346444C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54 mln zł 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dodatki motywacyjne PS, </a:t>
          </a:r>
          <a:r>
            <a:rPr lang="pl-PL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WRiSPZ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OP3</a:t>
          </a:r>
        </a:p>
      </dgm:t>
    </dgm:pt>
    <dgm:pt modelId="{FA08C203-7736-49EA-9817-53B8081CEF78}" type="parTrans" cxnId="{690A8E72-C378-4E68-BBC1-35A153755A57}">
      <dgm:prSet/>
      <dgm:spPr/>
      <dgm:t>
        <a:bodyPr/>
        <a:lstStyle/>
        <a:p>
          <a:endParaRPr lang="pl-PL"/>
        </a:p>
      </dgm:t>
    </dgm:pt>
    <dgm:pt modelId="{4D6795C3-CAC3-415F-B430-123DD971381A}" type="sibTrans" cxnId="{690A8E72-C378-4E68-BBC1-35A153755A57}">
      <dgm:prSet/>
      <dgm:spPr/>
      <dgm:t>
        <a:bodyPr/>
        <a:lstStyle/>
        <a:p>
          <a:endParaRPr lang="pl-PL"/>
        </a:p>
      </dgm:t>
    </dgm:pt>
    <dgm:pt modelId="{A9A61C14-12AA-499A-A8A8-C84B71D557D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11 mln zł 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pozostałe </a:t>
          </a:r>
        </a:p>
        <a:p>
          <a:pPr algn="ctr"/>
          <a:r>
            <a:rPr lang="pl-PL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(m.in. składki zdrowotne, POMOST, ZI)</a:t>
          </a:r>
        </a:p>
      </dgm:t>
    </dgm:pt>
    <dgm:pt modelId="{13156142-C6E4-45F1-8BA7-9EDB78EC5DC8}" type="parTrans" cxnId="{29BC979A-D003-4D2E-853F-D6DCE98BCFCA}">
      <dgm:prSet/>
      <dgm:spPr/>
      <dgm:t>
        <a:bodyPr/>
        <a:lstStyle/>
        <a:p>
          <a:endParaRPr lang="pl-PL"/>
        </a:p>
      </dgm:t>
    </dgm:pt>
    <dgm:pt modelId="{7C3D66A9-E61F-4254-9685-E3A1934D12FF}" type="sibTrans" cxnId="{29BC979A-D003-4D2E-853F-D6DCE98BCFCA}">
      <dgm:prSet/>
      <dgm:spPr/>
      <dgm:t>
        <a:bodyPr/>
        <a:lstStyle/>
        <a:p>
          <a:endParaRPr lang="pl-PL"/>
        </a:p>
      </dgm:t>
    </dgm:pt>
    <dgm:pt modelId="{54DD9A43-04DD-4BAD-A46A-BC11F119BFB9}" type="pres">
      <dgm:prSet presAssocID="{BAA7D005-5B9B-49FF-8C35-917300E9B255}" presName="linear" presStyleCnt="0">
        <dgm:presLayoutVars>
          <dgm:animLvl val="lvl"/>
          <dgm:resizeHandles val="exact"/>
        </dgm:presLayoutVars>
      </dgm:prSet>
      <dgm:spPr/>
    </dgm:pt>
    <dgm:pt modelId="{9821C44D-A1E2-438B-950C-DB84F35129BF}" type="pres">
      <dgm:prSet presAssocID="{EC07670A-623E-4A56-A93B-7B9A304682A0}" presName="parentText" presStyleLbl="node1" presStyleIdx="0" presStyleCnt="7" custLinFactY="-73479" custLinFactNeighborX="-1077" custLinFactNeighborY="-100000">
        <dgm:presLayoutVars>
          <dgm:chMax val="0"/>
          <dgm:bulletEnabled val="1"/>
        </dgm:presLayoutVars>
      </dgm:prSet>
      <dgm:spPr/>
    </dgm:pt>
    <dgm:pt modelId="{C4793E60-21EA-4D3D-AE18-376D5B68F65D}" type="pres">
      <dgm:prSet presAssocID="{2D6F9BFA-3414-422F-9175-49AB2B2B0E7B}" presName="spacer" presStyleCnt="0"/>
      <dgm:spPr/>
    </dgm:pt>
    <dgm:pt modelId="{94A125AC-6477-4935-AD35-1DF4D48E35F3}" type="pres">
      <dgm:prSet presAssocID="{BE6FEDFD-6C3A-4137-81C5-1A85608B77B7}" presName="parentText" presStyleLbl="node1" presStyleIdx="1" presStyleCnt="7" custLinFactY="-22675" custLinFactNeighborX="-929" custLinFactNeighborY="-100000">
        <dgm:presLayoutVars>
          <dgm:chMax val="0"/>
          <dgm:bulletEnabled val="1"/>
        </dgm:presLayoutVars>
      </dgm:prSet>
      <dgm:spPr/>
    </dgm:pt>
    <dgm:pt modelId="{A08F73B0-66F6-4D26-A3DB-70A1EF3ECA1B}" type="pres">
      <dgm:prSet presAssocID="{4DCBA673-9832-4543-8001-31AE959E461E}" presName="spacer" presStyleCnt="0"/>
      <dgm:spPr/>
    </dgm:pt>
    <dgm:pt modelId="{5762A30A-E5FC-43EA-B3C9-699C0CD0CEBB}" type="pres">
      <dgm:prSet presAssocID="{29BE83CB-A9D2-4763-B0BD-893F941943C4}" presName="parentText" presStyleLbl="node1" presStyleIdx="2" presStyleCnt="7" custLinFactY="-18794" custLinFactNeighborY="-100000">
        <dgm:presLayoutVars>
          <dgm:chMax val="0"/>
          <dgm:bulletEnabled val="1"/>
        </dgm:presLayoutVars>
      </dgm:prSet>
      <dgm:spPr/>
    </dgm:pt>
    <dgm:pt modelId="{A3A5E78B-7C24-4E54-BF3A-56983DDB8A07}" type="pres">
      <dgm:prSet presAssocID="{75013B40-BC3D-434B-9CBA-C02C2217052D}" presName="spacer" presStyleCnt="0"/>
      <dgm:spPr/>
    </dgm:pt>
    <dgm:pt modelId="{551E8A61-8699-41F0-AA4B-18F5C9AE9A13}" type="pres">
      <dgm:prSet presAssocID="{7E962B91-82EF-4608-9133-B4D9EA513CC5}" presName="parentText" presStyleLbl="node1" presStyleIdx="3" presStyleCnt="7" custLinFactY="-12250" custLinFactNeighborY="-100000">
        <dgm:presLayoutVars>
          <dgm:chMax val="0"/>
          <dgm:bulletEnabled val="1"/>
        </dgm:presLayoutVars>
      </dgm:prSet>
      <dgm:spPr/>
    </dgm:pt>
    <dgm:pt modelId="{5F737D7E-B670-45E5-9CB0-5B548685B78D}" type="pres">
      <dgm:prSet presAssocID="{81537B57-C94B-47CF-971A-FFCF225DB1E5}" presName="spacer" presStyleCnt="0"/>
      <dgm:spPr/>
    </dgm:pt>
    <dgm:pt modelId="{C0FF2B4C-5689-4231-84E5-1FBF8A4849B7}" type="pres">
      <dgm:prSet presAssocID="{487B77A0-A79C-4624-957E-51DA2F854CC0}" presName="parentText" presStyleLbl="node1" presStyleIdx="4" presStyleCnt="7" custLinFactY="112876" custLinFactNeighborY="200000">
        <dgm:presLayoutVars>
          <dgm:chMax val="0"/>
          <dgm:bulletEnabled val="1"/>
        </dgm:presLayoutVars>
      </dgm:prSet>
      <dgm:spPr/>
    </dgm:pt>
    <dgm:pt modelId="{7E1D39B2-0A3E-419F-A8A4-11802DEFB54D}" type="pres">
      <dgm:prSet presAssocID="{27E59DC3-526A-465A-979D-CFADB6123F0C}" presName="spacer" presStyleCnt="0"/>
      <dgm:spPr/>
    </dgm:pt>
    <dgm:pt modelId="{FC7DE73E-F663-4C31-8696-652236A3F44B}" type="pres">
      <dgm:prSet presAssocID="{A9A61C14-12AA-499A-A8A8-C84B71D557D7}" presName="parentText" presStyleLbl="node1" presStyleIdx="5" presStyleCnt="7" custLinFactY="127644" custLinFactNeighborX="-436" custLinFactNeighborY="200000">
        <dgm:presLayoutVars>
          <dgm:chMax val="0"/>
          <dgm:bulletEnabled val="1"/>
        </dgm:presLayoutVars>
      </dgm:prSet>
      <dgm:spPr/>
    </dgm:pt>
    <dgm:pt modelId="{8E1E7063-CE89-4F7B-825E-909CB7E4CB91}" type="pres">
      <dgm:prSet presAssocID="{7C3D66A9-E61F-4254-9685-E3A1934D12FF}" presName="spacer" presStyleCnt="0"/>
      <dgm:spPr/>
    </dgm:pt>
    <dgm:pt modelId="{A009A0CA-D8B0-44A6-B588-4B91C9A8BBC2}" type="pres">
      <dgm:prSet presAssocID="{27F56804-D665-44B4-837E-F6AA346444C5}" presName="parentText" presStyleLbl="node1" presStyleIdx="6" presStyleCnt="7" custScaleY="110144" custLinFactY="-200294" custLinFactNeighborY="-300000">
        <dgm:presLayoutVars>
          <dgm:chMax val="0"/>
          <dgm:bulletEnabled val="1"/>
        </dgm:presLayoutVars>
      </dgm:prSet>
      <dgm:spPr/>
    </dgm:pt>
  </dgm:ptLst>
  <dgm:cxnLst>
    <dgm:cxn modelId="{0CAE0F2A-CCAB-4B4E-A3D2-07F0C35599C6}" type="presOf" srcId="{29BE83CB-A9D2-4763-B0BD-893F941943C4}" destId="{5762A30A-E5FC-43EA-B3C9-699C0CD0CEBB}" srcOrd="0" destOrd="0" presId="urn:microsoft.com/office/officeart/2005/8/layout/vList2"/>
    <dgm:cxn modelId="{CAA8DC33-CC36-418D-8377-DD87E5DC97B3}" srcId="{BAA7D005-5B9B-49FF-8C35-917300E9B255}" destId="{BE6FEDFD-6C3A-4137-81C5-1A85608B77B7}" srcOrd="1" destOrd="0" parTransId="{A825E365-90E7-4B6A-A87F-83336927356A}" sibTransId="{4DCBA673-9832-4543-8001-31AE959E461E}"/>
    <dgm:cxn modelId="{A2714742-3597-4B84-B330-E8EFBB75CAF2}" type="presOf" srcId="{BAA7D005-5B9B-49FF-8C35-917300E9B255}" destId="{54DD9A43-04DD-4BAD-A46A-BC11F119BFB9}" srcOrd="0" destOrd="0" presId="urn:microsoft.com/office/officeart/2005/8/layout/vList2"/>
    <dgm:cxn modelId="{690A8E72-C378-4E68-BBC1-35A153755A57}" srcId="{BAA7D005-5B9B-49FF-8C35-917300E9B255}" destId="{27F56804-D665-44B4-837E-F6AA346444C5}" srcOrd="6" destOrd="0" parTransId="{FA08C203-7736-49EA-9817-53B8081CEF78}" sibTransId="{4D6795C3-CAC3-415F-B430-123DD971381A}"/>
    <dgm:cxn modelId="{9CD6FB74-E4EE-41E4-ACC3-C9F2DD35B4B7}" srcId="{BAA7D005-5B9B-49FF-8C35-917300E9B255}" destId="{EC07670A-623E-4A56-A93B-7B9A304682A0}" srcOrd="0" destOrd="0" parTransId="{12229E5A-2DE9-45FC-96AF-3DF880ABEBC5}" sibTransId="{2D6F9BFA-3414-422F-9175-49AB2B2B0E7B}"/>
    <dgm:cxn modelId="{9E536086-BA93-4D84-8E3C-AF4121C0BB6D}" srcId="{BAA7D005-5B9B-49FF-8C35-917300E9B255}" destId="{29BE83CB-A9D2-4763-B0BD-893F941943C4}" srcOrd="2" destOrd="0" parTransId="{6BE04F57-D5D4-4FFB-B27D-1AB3E706BF1A}" sibTransId="{75013B40-BC3D-434B-9CBA-C02C2217052D}"/>
    <dgm:cxn modelId="{E7C8D486-E58A-432E-A803-1E1147799892}" type="presOf" srcId="{A9A61C14-12AA-499A-A8A8-C84B71D557D7}" destId="{FC7DE73E-F663-4C31-8696-652236A3F44B}" srcOrd="0" destOrd="0" presId="urn:microsoft.com/office/officeart/2005/8/layout/vList2"/>
    <dgm:cxn modelId="{52CF7A96-49BC-431B-83C6-90E0A89BA5F2}" srcId="{BAA7D005-5B9B-49FF-8C35-917300E9B255}" destId="{487B77A0-A79C-4624-957E-51DA2F854CC0}" srcOrd="4" destOrd="0" parTransId="{A8B8A694-D5FC-4B56-98DC-4113AF103A93}" sibTransId="{27E59DC3-526A-465A-979D-CFADB6123F0C}"/>
    <dgm:cxn modelId="{29BC979A-D003-4D2E-853F-D6DCE98BCFCA}" srcId="{BAA7D005-5B9B-49FF-8C35-917300E9B255}" destId="{A9A61C14-12AA-499A-A8A8-C84B71D557D7}" srcOrd="5" destOrd="0" parTransId="{13156142-C6E4-45F1-8BA7-9EDB78EC5DC8}" sibTransId="{7C3D66A9-E61F-4254-9685-E3A1934D12FF}"/>
    <dgm:cxn modelId="{3407D5A2-4148-4D82-8832-150589869FDB}" srcId="{BAA7D005-5B9B-49FF-8C35-917300E9B255}" destId="{7E962B91-82EF-4608-9133-B4D9EA513CC5}" srcOrd="3" destOrd="0" parTransId="{7B714518-DB72-4A25-AFD1-48F8B8314E37}" sibTransId="{81537B57-C94B-47CF-971A-FFCF225DB1E5}"/>
    <dgm:cxn modelId="{E1D536A3-9C96-4645-AE48-B9DA782AEAA7}" type="presOf" srcId="{BE6FEDFD-6C3A-4137-81C5-1A85608B77B7}" destId="{94A125AC-6477-4935-AD35-1DF4D48E35F3}" srcOrd="0" destOrd="0" presId="urn:microsoft.com/office/officeart/2005/8/layout/vList2"/>
    <dgm:cxn modelId="{C5116EC8-4BA6-46B3-BE27-C63963FFE16F}" type="presOf" srcId="{7E962B91-82EF-4608-9133-B4D9EA513CC5}" destId="{551E8A61-8699-41F0-AA4B-18F5C9AE9A13}" srcOrd="0" destOrd="0" presId="urn:microsoft.com/office/officeart/2005/8/layout/vList2"/>
    <dgm:cxn modelId="{DDA916D2-E3C7-4AAA-B313-56C9EE2C3241}" type="presOf" srcId="{27F56804-D665-44B4-837E-F6AA346444C5}" destId="{A009A0CA-D8B0-44A6-B588-4B91C9A8BBC2}" srcOrd="0" destOrd="0" presId="urn:microsoft.com/office/officeart/2005/8/layout/vList2"/>
    <dgm:cxn modelId="{EAD343DD-BF0D-4E75-9C3D-3231C4252DEC}" type="presOf" srcId="{487B77A0-A79C-4624-957E-51DA2F854CC0}" destId="{C0FF2B4C-5689-4231-84E5-1FBF8A4849B7}" srcOrd="0" destOrd="0" presId="urn:microsoft.com/office/officeart/2005/8/layout/vList2"/>
    <dgm:cxn modelId="{B5A3C8FA-B6BF-4815-90B2-C143ECC79E05}" type="presOf" srcId="{EC07670A-623E-4A56-A93B-7B9A304682A0}" destId="{9821C44D-A1E2-438B-950C-DB84F35129BF}" srcOrd="0" destOrd="0" presId="urn:microsoft.com/office/officeart/2005/8/layout/vList2"/>
    <dgm:cxn modelId="{710EDF6A-3D28-4B5E-B112-02C59F15F10C}" type="presParOf" srcId="{54DD9A43-04DD-4BAD-A46A-BC11F119BFB9}" destId="{9821C44D-A1E2-438B-950C-DB84F35129BF}" srcOrd="0" destOrd="0" presId="urn:microsoft.com/office/officeart/2005/8/layout/vList2"/>
    <dgm:cxn modelId="{DEE8577F-AF5D-4F92-B902-304210832789}" type="presParOf" srcId="{54DD9A43-04DD-4BAD-A46A-BC11F119BFB9}" destId="{C4793E60-21EA-4D3D-AE18-376D5B68F65D}" srcOrd="1" destOrd="0" presId="urn:microsoft.com/office/officeart/2005/8/layout/vList2"/>
    <dgm:cxn modelId="{82DBF545-0A2D-4CF9-8C8A-3B55A312671E}" type="presParOf" srcId="{54DD9A43-04DD-4BAD-A46A-BC11F119BFB9}" destId="{94A125AC-6477-4935-AD35-1DF4D48E35F3}" srcOrd="2" destOrd="0" presId="urn:microsoft.com/office/officeart/2005/8/layout/vList2"/>
    <dgm:cxn modelId="{169CAF4A-86B7-4272-AACB-58A8302B5473}" type="presParOf" srcId="{54DD9A43-04DD-4BAD-A46A-BC11F119BFB9}" destId="{A08F73B0-66F6-4D26-A3DB-70A1EF3ECA1B}" srcOrd="3" destOrd="0" presId="urn:microsoft.com/office/officeart/2005/8/layout/vList2"/>
    <dgm:cxn modelId="{A8E92D8A-4277-488B-B750-4B0C999BAFC1}" type="presParOf" srcId="{54DD9A43-04DD-4BAD-A46A-BC11F119BFB9}" destId="{5762A30A-E5FC-43EA-B3C9-699C0CD0CEBB}" srcOrd="4" destOrd="0" presId="urn:microsoft.com/office/officeart/2005/8/layout/vList2"/>
    <dgm:cxn modelId="{A8C30488-EE77-437D-A394-DC97100D2056}" type="presParOf" srcId="{54DD9A43-04DD-4BAD-A46A-BC11F119BFB9}" destId="{A3A5E78B-7C24-4E54-BF3A-56983DDB8A07}" srcOrd="5" destOrd="0" presId="urn:microsoft.com/office/officeart/2005/8/layout/vList2"/>
    <dgm:cxn modelId="{725B5767-1E04-46D6-8A45-E5792459BE8B}" type="presParOf" srcId="{54DD9A43-04DD-4BAD-A46A-BC11F119BFB9}" destId="{551E8A61-8699-41F0-AA4B-18F5C9AE9A13}" srcOrd="6" destOrd="0" presId="urn:microsoft.com/office/officeart/2005/8/layout/vList2"/>
    <dgm:cxn modelId="{7AD20877-1E74-4C0C-B258-A6AC5F24D2E0}" type="presParOf" srcId="{54DD9A43-04DD-4BAD-A46A-BC11F119BFB9}" destId="{5F737D7E-B670-45E5-9CB0-5B548685B78D}" srcOrd="7" destOrd="0" presId="urn:microsoft.com/office/officeart/2005/8/layout/vList2"/>
    <dgm:cxn modelId="{90870881-94A0-4076-A1A5-36A7833E9647}" type="presParOf" srcId="{54DD9A43-04DD-4BAD-A46A-BC11F119BFB9}" destId="{C0FF2B4C-5689-4231-84E5-1FBF8A4849B7}" srcOrd="8" destOrd="0" presId="urn:microsoft.com/office/officeart/2005/8/layout/vList2"/>
    <dgm:cxn modelId="{A4B324D9-20A8-4DD4-92A3-2975880A7E42}" type="presParOf" srcId="{54DD9A43-04DD-4BAD-A46A-BC11F119BFB9}" destId="{7E1D39B2-0A3E-419F-A8A4-11802DEFB54D}" srcOrd="9" destOrd="0" presId="urn:microsoft.com/office/officeart/2005/8/layout/vList2"/>
    <dgm:cxn modelId="{490A8DE2-EE4D-4F4D-9FF1-542125FE9CC6}" type="presParOf" srcId="{54DD9A43-04DD-4BAD-A46A-BC11F119BFB9}" destId="{FC7DE73E-F663-4C31-8696-652236A3F44B}" srcOrd="10" destOrd="0" presId="urn:microsoft.com/office/officeart/2005/8/layout/vList2"/>
    <dgm:cxn modelId="{239BAF93-E258-458B-9F8C-6026F32547B7}" type="presParOf" srcId="{54DD9A43-04DD-4BAD-A46A-BC11F119BFB9}" destId="{8E1E7063-CE89-4F7B-825E-909CB7E4CB91}" srcOrd="11" destOrd="0" presId="urn:microsoft.com/office/officeart/2005/8/layout/vList2"/>
    <dgm:cxn modelId="{398CCBF1-3094-4973-9364-C82D3C38C0D3}" type="presParOf" srcId="{54DD9A43-04DD-4BAD-A46A-BC11F119BFB9}" destId="{A009A0CA-D8B0-44A6-B588-4B91C9A8BBC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C1D479-2A1F-41C3-B399-F02016367C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3F25292-FF50-40EF-A06B-7C14FF0D5EC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39 mln zł 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domy pomocy społecznej</a:t>
          </a:r>
        </a:p>
      </dgm:t>
    </dgm:pt>
    <dgm:pt modelId="{8254BE85-E575-4C8F-874E-6ECBFE0953EC}" type="parTrans" cxnId="{33BE2618-5144-4664-92C3-E71F94DB63F6}">
      <dgm:prSet/>
      <dgm:spPr/>
      <dgm:t>
        <a:bodyPr/>
        <a:lstStyle/>
        <a:p>
          <a:endParaRPr lang="pl-PL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D6C6327-B044-406A-989A-154F8A746E37}" type="sibTrans" cxnId="{33BE2618-5144-4664-92C3-E71F94DB63F6}">
      <dgm:prSet/>
      <dgm:spPr/>
      <dgm:t>
        <a:bodyPr/>
        <a:lstStyle/>
        <a:p>
          <a:endParaRPr lang="pl-PL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24ABC4-99C8-4742-8EC0-3BAEFC83370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49 mln zł 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środowiskowe domy samopomocy</a:t>
          </a:r>
        </a:p>
      </dgm:t>
    </dgm:pt>
    <dgm:pt modelId="{3E82AC18-EF58-40DC-8517-89C594769FDC}" type="parTrans" cxnId="{26DDB981-0D34-43CD-98D3-698DDFA349FF}">
      <dgm:prSet/>
      <dgm:spPr/>
      <dgm:t>
        <a:bodyPr/>
        <a:lstStyle/>
        <a:p>
          <a:endParaRPr lang="pl-PL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FEC916B-AACD-4D1E-B698-40674665FEFD}" type="sibTrans" cxnId="{26DDB981-0D34-43CD-98D3-698DDFA349FF}">
      <dgm:prSet/>
      <dgm:spPr/>
      <dgm:t>
        <a:bodyPr/>
        <a:lstStyle/>
        <a:p>
          <a:endParaRPr lang="pl-PL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F99260-5B45-4FAD-8C6B-0590CA9EEAA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 mln zł 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przeciwdziałanie przemocy domowej</a:t>
          </a:r>
        </a:p>
      </dgm:t>
    </dgm:pt>
    <dgm:pt modelId="{BC5EE476-EA87-44F3-B1BD-825910FFF212}" type="parTrans" cxnId="{F0BC6920-8257-45E3-92A5-1B7951E41DC6}">
      <dgm:prSet/>
      <dgm:spPr/>
      <dgm:t>
        <a:bodyPr/>
        <a:lstStyle/>
        <a:p>
          <a:endParaRPr lang="pl-PL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B4333F-9BF8-430A-A51F-B8A7A854C3F9}" type="sibTrans" cxnId="{F0BC6920-8257-45E3-92A5-1B7951E41DC6}">
      <dgm:prSet/>
      <dgm:spPr/>
      <dgm:t>
        <a:bodyPr/>
        <a:lstStyle/>
        <a:p>
          <a:endParaRPr lang="pl-PL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299E75D-2023-4684-BB19-C9DC51B726C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6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 mln zł- </a:t>
          </a:r>
          <a:r>
            <a:rPr lang="pl-PL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pozostałe </a:t>
          </a:r>
        </a:p>
        <a:p>
          <a:pPr algn="ctr"/>
          <a:r>
            <a:rPr lang="pl-PL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(m.in. NPP, dzieci cudzoziemskie w pieczy zastępczej, IPI, </a:t>
          </a:r>
          <a:r>
            <a:rPr lang="pl-PL" sz="1600" i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ddm</a:t>
          </a:r>
          <a:r>
            <a:rPr lang="pl-PL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</a:t>
          </a:r>
        </a:p>
      </dgm:t>
    </dgm:pt>
    <dgm:pt modelId="{A0C20E37-C04C-499C-97D0-114468584D48}" type="parTrans" cxnId="{5627FE13-AACF-4E84-B999-46783AB4A647}">
      <dgm:prSet/>
      <dgm:spPr/>
      <dgm:t>
        <a:bodyPr/>
        <a:lstStyle/>
        <a:p>
          <a:endParaRPr lang="pl-PL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9DEEE61-96C6-4BE7-AC2C-5B10795C397B}" type="sibTrans" cxnId="{5627FE13-AACF-4E84-B999-46783AB4A647}">
      <dgm:prSet/>
      <dgm:spPr/>
      <dgm:t>
        <a:bodyPr/>
        <a:lstStyle/>
        <a:p>
          <a:endParaRPr lang="pl-PL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3E87EF8-2C51-46AA-815F-E4C3C4D1152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51 mln zł 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dodatki motywacyjne PS, </a:t>
          </a:r>
          <a:r>
            <a:rPr lang="pl-PL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WRiSPZ</a:t>
          </a:r>
          <a:endParaRPr lang="pl-PL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40B45EF-5FD6-46A5-8F08-7306DCD8FC27}" type="parTrans" cxnId="{9B0E48B9-DC90-44FD-B18D-5D44F684ED70}">
      <dgm:prSet/>
      <dgm:spPr/>
      <dgm:t>
        <a:bodyPr/>
        <a:lstStyle/>
        <a:p>
          <a:endParaRPr lang="pl-PL"/>
        </a:p>
      </dgm:t>
    </dgm:pt>
    <dgm:pt modelId="{7394D179-14BD-418A-A5D9-7D4D84D8315E}" type="sibTrans" cxnId="{9B0E48B9-DC90-44FD-B18D-5D44F684ED70}">
      <dgm:prSet/>
      <dgm:spPr/>
      <dgm:t>
        <a:bodyPr/>
        <a:lstStyle/>
        <a:p>
          <a:endParaRPr lang="pl-PL"/>
        </a:p>
      </dgm:t>
    </dgm:pt>
    <dgm:pt modelId="{DE9A6434-842A-43FB-8D6E-27C7AF9C4F3E}" type="pres">
      <dgm:prSet presAssocID="{51C1D479-2A1F-41C3-B399-F02016367CCB}" presName="linear" presStyleCnt="0">
        <dgm:presLayoutVars>
          <dgm:animLvl val="lvl"/>
          <dgm:resizeHandles val="exact"/>
        </dgm:presLayoutVars>
      </dgm:prSet>
      <dgm:spPr/>
    </dgm:pt>
    <dgm:pt modelId="{09984A39-5795-471A-BCFE-47179BB366C4}" type="pres">
      <dgm:prSet presAssocID="{33F25292-FF50-40EF-A06B-7C14FF0D5EC2}" presName="parentText" presStyleLbl="node1" presStyleIdx="0" presStyleCnt="5" custScaleX="99744" custScaleY="98054" custLinFactY="-29301" custLinFactNeighborX="-128" custLinFactNeighborY="-100000">
        <dgm:presLayoutVars>
          <dgm:chMax val="0"/>
          <dgm:bulletEnabled val="1"/>
        </dgm:presLayoutVars>
      </dgm:prSet>
      <dgm:spPr/>
    </dgm:pt>
    <dgm:pt modelId="{159FA115-FCF4-4445-B870-A9788F70AECB}" type="pres">
      <dgm:prSet presAssocID="{DD6C6327-B044-406A-989A-154F8A746E37}" presName="spacer" presStyleCnt="0"/>
      <dgm:spPr/>
    </dgm:pt>
    <dgm:pt modelId="{89BBBE0E-D59C-4703-B638-5C17B05D76FD}" type="pres">
      <dgm:prSet presAssocID="{F624ABC4-99C8-4742-8EC0-3BAEFC83370E}" presName="parentText" presStyleLbl="node1" presStyleIdx="1" presStyleCnt="5" custLinFactY="-1252" custLinFactNeighborY="-100000">
        <dgm:presLayoutVars>
          <dgm:chMax val="0"/>
          <dgm:bulletEnabled val="1"/>
        </dgm:presLayoutVars>
      </dgm:prSet>
      <dgm:spPr/>
    </dgm:pt>
    <dgm:pt modelId="{F8DAC1FF-12DF-47CA-A861-019B2E886636}" type="pres">
      <dgm:prSet presAssocID="{CFEC916B-AACD-4D1E-B698-40674665FEFD}" presName="spacer" presStyleCnt="0"/>
      <dgm:spPr/>
    </dgm:pt>
    <dgm:pt modelId="{DD9AC1BB-431C-4F03-8E75-14031EA1F351}" type="pres">
      <dgm:prSet presAssocID="{BAF99260-5B45-4FAD-8C6B-0590CA9EEAA1}" presName="parentText" presStyleLbl="node1" presStyleIdx="2" presStyleCnt="5" custLinFactY="100425" custLinFactNeighborX="-561" custLinFactNeighborY="200000">
        <dgm:presLayoutVars>
          <dgm:chMax val="0"/>
          <dgm:bulletEnabled val="1"/>
        </dgm:presLayoutVars>
      </dgm:prSet>
      <dgm:spPr/>
    </dgm:pt>
    <dgm:pt modelId="{3A5C3CE8-7E92-4DB9-84F5-910BF99EB51A}" type="pres">
      <dgm:prSet presAssocID="{82B4333F-9BF8-430A-A51F-B8A7A854C3F9}" presName="spacer" presStyleCnt="0"/>
      <dgm:spPr/>
    </dgm:pt>
    <dgm:pt modelId="{DC5D6D01-6AE7-41E7-B885-C3600F075E5A}" type="pres">
      <dgm:prSet presAssocID="{1299E75D-2023-4684-BB19-C9DC51B726CC}" presName="parentText" presStyleLbl="node1" presStyleIdx="3" presStyleCnt="5" custLinFactY="118750" custLinFactNeighborY="200000">
        <dgm:presLayoutVars>
          <dgm:chMax val="0"/>
          <dgm:bulletEnabled val="1"/>
        </dgm:presLayoutVars>
      </dgm:prSet>
      <dgm:spPr/>
    </dgm:pt>
    <dgm:pt modelId="{03BC1189-25F3-4EF7-82DF-2CD51A603119}" type="pres">
      <dgm:prSet presAssocID="{99DEEE61-96C6-4BE7-AC2C-5B10795C397B}" presName="spacer" presStyleCnt="0"/>
      <dgm:spPr/>
    </dgm:pt>
    <dgm:pt modelId="{CEBAA79F-78CF-4F71-A84A-CA0FA60DA4BE}" type="pres">
      <dgm:prSet presAssocID="{63E87EF8-2C51-46AA-815F-E4C3C4D11525}" presName="parentText" presStyleLbl="node1" presStyleIdx="4" presStyleCnt="5" custLinFactY="-200000" custLinFactNeighborX="-1122" custLinFactNeighborY="-274263">
        <dgm:presLayoutVars>
          <dgm:chMax val="0"/>
          <dgm:bulletEnabled val="1"/>
        </dgm:presLayoutVars>
      </dgm:prSet>
      <dgm:spPr/>
    </dgm:pt>
  </dgm:ptLst>
  <dgm:cxnLst>
    <dgm:cxn modelId="{5627FE13-AACF-4E84-B999-46783AB4A647}" srcId="{51C1D479-2A1F-41C3-B399-F02016367CCB}" destId="{1299E75D-2023-4684-BB19-C9DC51B726CC}" srcOrd="3" destOrd="0" parTransId="{A0C20E37-C04C-499C-97D0-114468584D48}" sibTransId="{99DEEE61-96C6-4BE7-AC2C-5B10795C397B}"/>
    <dgm:cxn modelId="{33BE2618-5144-4664-92C3-E71F94DB63F6}" srcId="{51C1D479-2A1F-41C3-B399-F02016367CCB}" destId="{33F25292-FF50-40EF-A06B-7C14FF0D5EC2}" srcOrd="0" destOrd="0" parTransId="{8254BE85-E575-4C8F-874E-6ECBFE0953EC}" sibTransId="{DD6C6327-B044-406A-989A-154F8A746E37}"/>
    <dgm:cxn modelId="{F0BC6920-8257-45E3-92A5-1B7951E41DC6}" srcId="{51C1D479-2A1F-41C3-B399-F02016367CCB}" destId="{BAF99260-5B45-4FAD-8C6B-0590CA9EEAA1}" srcOrd="2" destOrd="0" parTransId="{BC5EE476-EA87-44F3-B1BD-825910FFF212}" sibTransId="{82B4333F-9BF8-430A-A51F-B8A7A854C3F9}"/>
    <dgm:cxn modelId="{9A41F84E-05D6-46BD-8791-375D640DEC04}" type="presOf" srcId="{1299E75D-2023-4684-BB19-C9DC51B726CC}" destId="{DC5D6D01-6AE7-41E7-B885-C3600F075E5A}" srcOrd="0" destOrd="0" presId="urn:microsoft.com/office/officeart/2005/8/layout/vList2"/>
    <dgm:cxn modelId="{F9BEA272-BA44-411A-B93E-26260C785F1F}" type="presOf" srcId="{51C1D479-2A1F-41C3-B399-F02016367CCB}" destId="{DE9A6434-842A-43FB-8D6E-27C7AF9C4F3E}" srcOrd="0" destOrd="0" presId="urn:microsoft.com/office/officeart/2005/8/layout/vList2"/>
    <dgm:cxn modelId="{26DDB981-0D34-43CD-98D3-698DDFA349FF}" srcId="{51C1D479-2A1F-41C3-B399-F02016367CCB}" destId="{F624ABC4-99C8-4742-8EC0-3BAEFC83370E}" srcOrd="1" destOrd="0" parTransId="{3E82AC18-EF58-40DC-8517-89C594769FDC}" sibTransId="{CFEC916B-AACD-4D1E-B698-40674665FEFD}"/>
    <dgm:cxn modelId="{20B9D091-DED3-484E-BFE5-BC70CB9A592B}" type="presOf" srcId="{BAF99260-5B45-4FAD-8C6B-0590CA9EEAA1}" destId="{DD9AC1BB-431C-4F03-8E75-14031EA1F351}" srcOrd="0" destOrd="0" presId="urn:microsoft.com/office/officeart/2005/8/layout/vList2"/>
    <dgm:cxn modelId="{3A3885B4-B525-45DE-80DF-12087A207108}" type="presOf" srcId="{33F25292-FF50-40EF-A06B-7C14FF0D5EC2}" destId="{09984A39-5795-471A-BCFE-47179BB366C4}" srcOrd="0" destOrd="0" presId="urn:microsoft.com/office/officeart/2005/8/layout/vList2"/>
    <dgm:cxn modelId="{678AA9B5-46B9-44FC-9A52-904309107658}" type="presOf" srcId="{F624ABC4-99C8-4742-8EC0-3BAEFC83370E}" destId="{89BBBE0E-D59C-4703-B638-5C17B05D76FD}" srcOrd="0" destOrd="0" presId="urn:microsoft.com/office/officeart/2005/8/layout/vList2"/>
    <dgm:cxn modelId="{9B0E48B9-DC90-44FD-B18D-5D44F684ED70}" srcId="{51C1D479-2A1F-41C3-B399-F02016367CCB}" destId="{63E87EF8-2C51-46AA-815F-E4C3C4D11525}" srcOrd="4" destOrd="0" parTransId="{440B45EF-5FD6-46A5-8F08-7306DCD8FC27}" sibTransId="{7394D179-14BD-418A-A5D9-7D4D84D8315E}"/>
    <dgm:cxn modelId="{164DAAF7-538A-4581-A19D-70DC48C63B4F}" type="presOf" srcId="{63E87EF8-2C51-46AA-815F-E4C3C4D11525}" destId="{CEBAA79F-78CF-4F71-A84A-CA0FA60DA4BE}" srcOrd="0" destOrd="0" presId="urn:microsoft.com/office/officeart/2005/8/layout/vList2"/>
    <dgm:cxn modelId="{0CD209A7-26E1-4E62-B035-2614D9916DA0}" type="presParOf" srcId="{DE9A6434-842A-43FB-8D6E-27C7AF9C4F3E}" destId="{09984A39-5795-471A-BCFE-47179BB366C4}" srcOrd="0" destOrd="0" presId="urn:microsoft.com/office/officeart/2005/8/layout/vList2"/>
    <dgm:cxn modelId="{3C6D1B6F-621A-4C60-B2DF-86CF3EF67821}" type="presParOf" srcId="{DE9A6434-842A-43FB-8D6E-27C7AF9C4F3E}" destId="{159FA115-FCF4-4445-B870-A9788F70AECB}" srcOrd="1" destOrd="0" presId="urn:microsoft.com/office/officeart/2005/8/layout/vList2"/>
    <dgm:cxn modelId="{F340B4CB-377F-45E5-B909-2814FDAA2FEB}" type="presParOf" srcId="{DE9A6434-842A-43FB-8D6E-27C7AF9C4F3E}" destId="{89BBBE0E-D59C-4703-B638-5C17B05D76FD}" srcOrd="2" destOrd="0" presId="urn:microsoft.com/office/officeart/2005/8/layout/vList2"/>
    <dgm:cxn modelId="{FD9620F8-C97C-48C8-90F7-6C71A00417D7}" type="presParOf" srcId="{DE9A6434-842A-43FB-8D6E-27C7AF9C4F3E}" destId="{F8DAC1FF-12DF-47CA-A861-019B2E886636}" srcOrd="3" destOrd="0" presId="urn:microsoft.com/office/officeart/2005/8/layout/vList2"/>
    <dgm:cxn modelId="{A66B4265-FC55-4C66-A47D-1F6F9D312312}" type="presParOf" srcId="{DE9A6434-842A-43FB-8D6E-27C7AF9C4F3E}" destId="{DD9AC1BB-431C-4F03-8E75-14031EA1F351}" srcOrd="4" destOrd="0" presId="urn:microsoft.com/office/officeart/2005/8/layout/vList2"/>
    <dgm:cxn modelId="{F0404232-118F-4707-B072-856562544302}" type="presParOf" srcId="{DE9A6434-842A-43FB-8D6E-27C7AF9C4F3E}" destId="{3A5C3CE8-7E92-4DB9-84F5-910BF99EB51A}" srcOrd="5" destOrd="0" presId="urn:microsoft.com/office/officeart/2005/8/layout/vList2"/>
    <dgm:cxn modelId="{13A3DA50-4B33-4E6C-AA91-066E34807F82}" type="presParOf" srcId="{DE9A6434-842A-43FB-8D6E-27C7AF9C4F3E}" destId="{DC5D6D01-6AE7-41E7-B885-C3600F075E5A}" srcOrd="6" destOrd="0" presId="urn:microsoft.com/office/officeart/2005/8/layout/vList2"/>
    <dgm:cxn modelId="{C1652B5C-4466-466F-AE8E-A3462F214491}" type="presParOf" srcId="{DE9A6434-842A-43FB-8D6E-27C7AF9C4F3E}" destId="{03BC1189-25F3-4EF7-82DF-2CD51A603119}" srcOrd="7" destOrd="0" presId="urn:microsoft.com/office/officeart/2005/8/layout/vList2"/>
    <dgm:cxn modelId="{02EF2AB7-D9E8-4D23-886A-9536DF01DC5E}" type="presParOf" srcId="{DE9A6434-842A-43FB-8D6E-27C7AF9C4F3E}" destId="{CEBAA79F-78CF-4F71-A84A-CA0FA60DA4B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4878CF-4EA3-40D8-AE72-7CE3A48143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1F5E3C-7E3B-4D57-AC8F-11B6DE305DC6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b="1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149 mln zł  - Powiaty</a:t>
          </a:r>
        </a:p>
      </dgm:t>
    </dgm:pt>
    <dgm:pt modelId="{AFEEB6DC-DE35-4DD3-9239-85A5B919974C}" type="parTrans" cxnId="{A825B16E-2B79-4EDF-9701-1106917D8B09}">
      <dgm:prSet/>
      <dgm:spPr/>
      <dgm:t>
        <a:bodyPr/>
        <a:lstStyle/>
        <a:p>
          <a:endParaRPr lang="pl-PL"/>
        </a:p>
      </dgm:t>
    </dgm:pt>
    <dgm:pt modelId="{4371C96C-9B1A-4B4A-B102-D1B1D8ACF75B}" type="sibTrans" cxnId="{A825B16E-2B79-4EDF-9701-1106917D8B09}">
      <dgm:prSet/>
      <dgm:spPr/>
      <dgm:t>
        <a:bodyPr/>
        <a:lstStyle/>
        <a:p>
          <a:endParaRPr lang="pl-PL"/>
        </a:p>
      </dgm:t>
    </dgm:pt>
    <dgm:pt modelId="{DAC473F7-5F98-4ADD-8CC4-9AA6B52999D9}" type="pres">
      <dgm:prSet presAssocID="{F84878CF-4EA3-40D8-AE72-7CE3A48143BA}" presName="linear" presStyleCnt="0">
        <dgm:presLayoutVars>
          <dgm:animLvl val="lvl"/>
          <dgm:resizeHandles val="exact"/>
        </dgm:presLayoutVars>
      </dgm:prSet>
      <dgm:spPr/>
    </dgm:pt>
    <dgm:pt modelId="{EDAA34DE-C811-46E1-B51B-F6F4DF01628F}" type="pres">
      <dgm:prSet presAssocID="{BC1F5E3C-7E3B-4D57-AC8F-11B6DE305DC6}" presName="parentText" presStyleLbl="node1" presStyleIdx="0" presStyleCnt="1" custLinFactNeighborY="-9292">
        <dgm:presLayoutVars>
          <dgm:chMax val="0"/>
          <dgm:bulletEnabled val="1"/>
        </dgm:presLayoutVars>
      </dgm:prSet>
      <dgm:spPr/>
    </dgm:pt>
  </dgm:ptLst>
  <dgm:cxnLst>
    <dgm:cxn modelId="{A825B16E-2B79-4EDF-9701-1106917D8B09}" srcId="{F84878CF-4EA3-40D8-AE72-7CE3A48143BA}" destId="{BC1F5E3C-7E3B-4D57-AC8F-11B6DE305DC6}" srcOrd="0" destOrd="0" parTransId="{AFEEB6DC-DE35-4DD3-9239-85A5B919974C}" sibTransId="{4371C96C-9B1A-4B4A-B102-D1B1D8ACF75B}"/>
    <dgm:cxn modelId="{EF3415B9-1943-43B4-8D58-F24B9832563C}" type="presOf" srcId="{BC1F5E3C-7E3B-4D57-AC8F-11B6DE305DC6}" destId="{EDAA34DE-C811-46E1-B51B-F6F4DF01628F}" srcOrd="0" destOrd="0" presId="urn:microsoft.com/office/officeart/2005/8/layout/vList2"/>
    <dgm:cxn modelId="{E2DD56D9-FE0A-48CD-927E-A7F304E440E4}" type="presOf" srcId="{F84878CF-4EA3-40D8-AE72-7CE3A48143BA}" destId="{DAC473F7-5F98-4ADD-8CC4-9AA6B52999D9}" srcOrd="0" destOrd="0" presId="urn:microsoft.com/office/officeart/2005/8/layout/vList2"/>
    <dgm:cxn modelId="{F67C3998-33CF-46BA-B709-AC9FFEF53DD3}" type="presParOf" srcId="{DAC473F7-5F98-4ADD-8CC4-9AA6B52999D9}" destId="{EDAA34DE-C811-46E1-B51B-F6F4DF0162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CD772F-5ACF-422E-831B-3FEDA008DB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4C90AC9-C935-4B3B-A801-4FEF3D1E91DD}">
      <dgm:prSet phldrT="[Tekst]" custT="1"/>
      <dgm:spPr>
        <a:solidFill>
          <a:schemeClr val="accent2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pl-PL" sz="2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Solidarnościowy </a:t>
          </a:r>
          <a:r>
            <a:rPr lang="pl-PL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59 mln zł</a:t>
          </a:r>
        </a:p>
      </dgm:t>
    </dgm:pt>
    <dgm:pt modelId="{49BE7F50-1BAD-428A-A9D4-62103E5CDAA0}" type="parTrans" cxnId="{41C4CFDF-5245-4A62-B59A-9CFEB88CA5BC}">
      <dgm:prSet/>
      <dgm:spPr/>
      <dgm:t>
        <a:bodyPr/>
        <a:lstStyle/>
        <a:p>
          <a:endParaRPr lang="pl-PL"/>
        </a:p>
      </dgm:t>
    </dgm:pt>
    <dgm:pt modelId="{C5396AB2-70CD-4DE7-B24D-42407F904908}" type="sibTrans" cxnId="{41C4CFDF-5245-4A62-B59A-9CFEB88CA5BC}">
      <dgm:prSet/>
      <dgm:spPr/>
      <dgm:t>
        <a:bodyPr/>
        <a:lstStyle/>
        <a:p>
          <a:endParaRPr lang="pl-PL"/>
        </a:p>
      </dgm:t>
    </dgm:pt>
    <dgm:pt modelId="{FB561CB6-95DF-48CE-BDCD-CC6D87F6536A}">
      <dgm:prSet phldrT="[Tekst]" custT="1"/>
      <dgm:spPr>
        <a:solidFill>
          <a:schemeClr val="bg1">
            <a:lumMod val="9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Centra opiekuńczo – mieszkalne</a:t>
          </a:r>
        </a:p>
      </dgm:t>
    </dgm:pt>
    <dgm:pt modelId="{C1E5A77D-515B-40DC-ACBA-C5248DBF9E36}" type="parTrans" cxnId="{C2983ACF-5618-4B70-B587-005B02F4779F}">
      <dgm:prSet/>
      <dgm:spPr/>
      <dgm:t>
        <a:bodyPr/>
        <a:lstStyle/>
        <a:p>
          <a:endParaRPr lang="pl-PL"/>
        </a:p>
      </dgm:t>
    </dgm:pt>
    <dgm:pt modelId="{5C8C1555-4B00-4C51-B3DA-71850E0DD149}" type="sibTrans" cxnId="{C2983ACF-5618-4B70-B587-005B02F4779F}">
      <dgm:prSet/>
      <dgm:spPr/>
      <dgm:t>
        <a:bodyPr/>
        <a:lstStyle/>
        <a:p>
          <a:endParaRPr lang="pl-PL"/>
        </a:p>
      </dgm:t>
    </dgm:pt>
    <dgm:pt modelId="{F1EF6336-7BA7-4B25-BE44-47D0B166DB7C}">
      <dgm:prSet phldrT="[Tekst]" custT="1"/>
      <dgm:spPr>
        <a:solidFill>
          <a:schemeClr val="bg1">
            <a:lumMod val="9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Opieka </a:t>
          </a:r>
          <a:r>
            <a:rPr lang="pl-PL" sz="20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wytchnieniowa</a:t>
          </a:r>
          <a:endParaRPr lang="pl-PL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7D7F4A1-1E9A-4A83-85D8-4B20678E8A66}" type="parTrans" cxnId="{E8ACC45C-2AB9-4E01-BB7B-546207F1A90F}">
      <dgm:prSet/>
      <dgm:spPr/>
      <dgm:t>
        <a:bodyPr/>
        <a:lstStyle/>
        <a:p>
          <a:endParaRPr lang="pl-PL"/>
        </a:p>
      </dgm:t>
    </dgm:pt>
    <dgm:pt modelId="{571B4B68-6A12-4F9E-83EC-1E446F4C8FF6}" type="sibTrans" cxnId="{E8ACC45C-2AB9-4E01-BB7B-546207F1A90F}">
      <dgm:prSet/>
      <dgm:spPr/>
      <dgm:t>
        <a:bodyPr/>
        <a:lstStyle/>
        <a:p>
          <a:endParaRPr lang="pl-PL"/>
        </a:p>
      </dgm:t>
    </dgm:pt>
    <dgm:pt modelId="{AB8E1875-8075-47D2-BABC-8FD741228F38}">
      <dgm:prSet phldrT="[Tekst]" custT="1"/>
      <dgm:spPr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gm:spPr>
      <dgm:t>
        <a:bodyPr spcFirstLastPara="0" vert="horz" wrap="square" lIns="91440" tIns="45720" rIns="91440" bIns="45720" numCol="1" spcCol="1270" anchor="ctr" anchorCtr="0"/>
        <a:lstStyle/>
        <a:p>
          <a:r>
            <a:rPr lang="pl-PL" sz="2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Pomocy Ukrainie </a:t>
          </a:r>
          <a:r>
            <a:rPr lang="pl-PL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 mln zł</a:t>
          </a:r>
        </a:p>
      </dgm:t>
    </dgm:pt>
    <dgm:pt modelId="{30A4EFF9-2AED-4EE3-9C42-41FD0EAC6023}" type="parTrans" cxnId="{C06408F1-4332-4550-AE59-61AADAAECB4D}">
      <dgm:prSet/>
      <dgm:spPr/>
      <dgm:t>
        <a:bodyPr/>
        <a:lstStyle/>
        <a:p>
          <a:endParaRPr lang="pl-PL"/>
        </a:p>
      </dgm:t>
    </dgm:pt>
    <dgm:pt modelId="{A5F518ED-7E57-4BEF-9265-D37E452D2630}" type="sibTrans" cxnId="{C06408F1-4332-4550-AE59-61AADAAECB4D}">
      <dgm:prSet/>
      <dgm:spPr/>
      <dgm:t>
        <a:bodyPr/>
        <a:lstStyle/>
        <a:p>
          <a:endParaRPr lang="pl-PL"/>
        </a:p>
      </dgm:t>
    </dgm:pt>
    <dgm:pt modelId="{D980A983-551E-4D24-9095-11958F4B0E82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Bezpłatna pomoc psychologiczna</a:t>
          </a:r>
        </a:p>
      </dgm:t>
    </dgm:pt>
    <dgm:pt modelId="{82E78DCB-E1E3-4EA9-BF15-3D2A5EE44A47}" type="parTrans" cxnId="{FD56A114-518D-4B84-8DC8-250066B3B6CB}">
      <dgm:prSet/>
      <dgm:spPr/>
      <dgm:t>
        <a:bodyPr/>
        <a:lstStyle/>
        <a:p>
          <a:endParaRPr lang="pl-PL"/>
        </a:p>
      </dgm:t>
    </dgm:pt>
    <dgm:pt modelId="{92B688C5-E6D0-4760-8416-9199FAF46B7B}" type="sibTrans" cxnId="{FD56A114-518D-4B84-8DC8-250066B3B6CB}">
      <dgm:prSet/>
      <dgm:spPr/>
      <dgm:t>
        <a:bodyPr/>
        <a:lstStyle/>
        <a:p>
          <a:endParaRPr lang="pl-PL"/>
        </a:p>
      </dgm:t>
    </dgm:pt>
    <dgm:pt modelId="{69C933BD-24A0-4C93-A792-D4C30174AEA5}">
      <dgm:prSet phldrT="[Tekst]" custT="1"/>
      <dgm:spPr>
        <a:solidFill>
          <a:schemeClr val="bg1">
            <a:lumMod val="9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Asystent osobisty osoby z niepełnosprawnością</a:t>
          </a:r>
        </a:p>
      </dgm:t>
    </dgm:pt>
    <dgm:pt modelId="{719371B6-88AB-4048-A907-7BBBB6AE4656}" type="parTrans" cxnId="{29B96404-DC1D-45E8-9805-7FA8B187DB7F}">
      <dgm:prSet/>
      <dgm:spPr/>
      <dgm:t>
        <a:bodyPr/>
        <a:lstStyle/>
        <a:p>
          <a:endParaRPr lang="pl-PL"/>
        </a:p>
      </dgm:t>
    </dgm:pt>
    <dgm:pt modelId="{8D0D944F-1231-45AD-BE00-832B219D9174}" type="sibTrans" cxnId="{29B96404-DC1D-45E8-9805-7FA8B187DB7F}">
      <dgm:prSet/>
      <dgm:spPr/>
      <dgm:t>
        <a:bodyPr/>
        <a:lstStyle/>
        <a:p>
          <a:endParaRPr lang="pl-PL"/>
        </a:p>
      </dgm:t>
    </dgm:pt>
    <dgm:pt modelId="{83545141-04F5-4AD5-B26C-81F4E7B8CA55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Pomoc społeczna</a:t>
          </a:r>
        </a:p>
      </dgm:t>
    </dgm:pt>
    <dgm:pt modelId="{2D913533-2A6B-40AD-A5D3-D29725789A1B}" type="parTrans" cxnId="{965BE1C2-4C76-49EE-BF1F-91D31A486235}">
      <dgm:prSet/>
      <dgm:spPr/>
      <dgm:t>
        <a:bodyPr/>
        <a:lstStyle/>
        <a:p>
          <a:endParaRPr lang="pl-PL"/>
        </a:p>
      </dgm:t>
    </dgm:pt>
    <dgm:pt modelId="{0AC09817-19AB-4894-BBA1-B5E8B2E50CBC}" type="sibTrans" cxnId="{965BE1C2-4C76-49EE-BF1F-91D31A486235}">
      <dgm:prSet/>
      <dgm:spPr/>
      <dgm:t>
        <a:bodyPr/>
        <a:lstStyle/>
        <a:p>
          <a:endParaRPr lang="pl-PL"/>
        </a:p>
      </dgm:t>
    </dgm:pt>
    <dgm:pt modelId="{F1D46B7F-EFB7-4CB1-B494-3797DAB1973E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Świadczenia rodzinne</a:t>
          </a:r>
        </a:p>
      </dgm:t>
    </dgm:pt>
    <dgm:pt modelId="{C23307D8-415F-404D-8E72-F545C8300A1E}" type="parTrans" cxnId="{311E92A1-3707-43D5-B70D-E29E1A5581F4}">
      <dgm:prSet/>
      <dgm:spPr/>
      <dgm:t>
        <a:bodyPr/>
        <a:lstStyle/>
        <a:p>
          <a:endParaRPr lang="pl-PL"/>
        </a:p>
      </dgm:t>
    </dgm:pt>
    <dgm:pt modelId="{E5667544-5E30-43D8-B688-0F3817CAF27E}" type="sibTrans" cxnId="{311E92A1-3707-43D5-B70D-E29E1A5581F4}">
      <dgm:prSet/>
      <dgm:spPr/>
      <dgm:t>
        <a:bodyPr/>
        <a:lstStyle/>
        <a:p>
          <a:endParaRPr lang="pl-PL"/>
        </a:p>
      </dgm:t>
    </dgm:pt>
    <dgm:pt modelId="{EA42286E-19C9-496D-9D8B-D7D215E2F87A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Piecza zastępcza i wspieranie rodziny</a:t>
          </a:r>
        </a:p>
      </dgm:t>
    </dgm:pt>
    <dgm:pt modelId="{5C87A26E-8816-480E-9EDE-4BF549CD1865}" type="parTrans" cxnId="{81171ED1-59EB-4DE8-B3C8-2FC7A4016A4F}">
      <dgm:prSet/>
      <dgm:spPr/>
      <dgm:t>
        <a:bodyPr/>
        <a:lstStyle/>
        <a:p>
          <a:endParaRPr lang="pl-PL"/>
        </a:p>
      </dgm:t>
    </dgm:pt>
    <dgm:pt modelId="{2E5B8901-DEE8-48D6-B525-04703A11EA70}" type="sibTrans" cxnId="{81171ED1-59EB-4DE8-B3C8-2FC7A4016A4F}">
      <dgm:prSet/>
      <dgm:spPr/>
      <dgm:t>
        <a:bodyPr/>
        <a:lstStyle/>
        <a:p>
          <a:endParaRPr lang="pl-PL"/>
        </a:p>
      </dgm:t>
    </dgm:pt>
    <dgm:pt modelId="{E4607140-7A83-47D8-9346-09B87254F466}">
      <dgm:prSet phldrT="[Tekst]" custT="1"/>
      <dgm:spPr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gm:spPr>
      <dgm:t>
        <a:bodyPr spcFirstLastPara="0" vert="horz" wrap="square" lIns="91440" tIns="45720" rIns="91440" bIns="45720" numCol="1" spcCol="1270" anchor="ctr" anchorCtr="0"/>
        <a:lstStyle/>
        <a:p>
          <a:r>
            <a:rPr lang="pl-PL" sz="2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Pracy </a:t>
          </a:r>
          <a:r>
            <a:rPr lang="pl-PL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7 mln zł</a:t>
          </a:r>
        </a:p>
      </dgm:t>
    </dgm:pt>
    <dgm:pt modelId="{B841B88E-C75F-4E36-A156-378AFCB135E4}" type="parTrans" cxnId="{14B6F55E-62B6-47F6-9891-11B8278C807D}">
      <dgm:prSet/>
      <dgm:spPr/>
      <dgm:t>
        <a:bodyPr/>
        <a:lstStyle/>
        <a:p>
          <a:endParaRPr lang="pl-PL"/>
        </a:p>
      </dgm:t>
    </dgm:pt>
    <dgm:pt modelId="{387686B7-3478-4358-83A9-34C2ED325215}" type="sibTrans" cxnId="{14B6F55E-62B6-47F6-9891-11B8278C807D}">
      <dgm:prSet/>
      <dgm:spPr/>
      <dgm:t>
        <a:bodyPr/>
        <a:lstStyle/>
        <a:p>
          <a:endParaRPr lang="pl-PL"/>
        </a:p>
      </dgm:t>
    </dgm:pt>
    <dgm:pt modelId="{0A1CB08D-49BC-48DE-9B64-87D4A81BDE62}">
      <dgm:prSet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pl-PL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Aktywne place zabaw</a:t>
          </a:r>
          <a:endParaRPr lang="pl-PL" dirty="0"/>
        </a:p>
      </dgm:t>
    </dgm:pt>
    <dgm:pt modelId="{720F874B-8307-4419-8346-EF41D4536344}" type="parTrans" cxnId="{F2A688E0-027F-448B-8EDD-D2694843C4C9}">
      <dgm:prSet/>
      <dgm:spPr/>
      <dgm:t>
        <a:bodyPr/>
        <a:lstStyle/>
        <a:p>
          <a:endParaRPr lang="pl-PL"/>
        </a:p>
      </dgm:t>
    </dgm:pt>
    <dgm:pt modelId="{E00EEDC5-0415-423B-B139-1ECAD22178E7}" type="sibTrans" cxnId="{F2A688E0-027F-448B-8EDD-D2694843C4C9}">
      <dgm:prSet/>
      <dgm:spPr/>
      <dgm:t>
        <a:bodyPr/>
        <a:lstStyle/>
        <a:p>
          <a:endParaRPr lang="pl-PL"/>
        </a:p>
      </dgm:t>
    </dgm:pt>
    <dgm:pt modelId="{BAB46792-02BE-4DC2-891A-C576BE5B7288}">
      <dgm:prSet/>
      <dgm:spPr/>
      <dgm:t>
        <a:bodyPr/>
        <a:lstStyle/>
        <a:p>
          <a:r>
            <a:rPr lang="pl-PL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Aktywny dzienny opiekun w gminie</a:t>
          </a:r>
        </a:p>
      </dgm:t>
    </dgm:pt>
    <dgm:pt modelId="{C5EB3315-E6B9-4209-B604-554436931AAB}" type="parTrans" cxnId="{2761C92F-0CFB-43AA-9094-42FA1DEE4C4C}">
      <dgm:prSet/>
      <dgm:spPr/>
      <dgm:t>
        <a:bodyPr/>
        <a:lstStyle/>
        <a:p>
          <a:endParaRPr lang="pl-PL"/>
        </a:p>
      </dgm:t>
    </dgm:pt>
    <dgm:pt modelId="{4C71ABCC-6A59-4AED-B29D-125EA508C605}" type="sibTrans" cxnId="{2761C92F-0CFB-43AA-9094-42FA1DEE4C4C}">
      <dgm:prSet/>
      <dgm:spPr/>
      <dgm:t>
        <a:bodyPr/>
        <a:lstStyle/>
        <a:p>
          <a:endParaRPr lang="pl-PL"/>
        </a:p>
      </dgm:t>
    </dgm:pt>
    <dgm:pt modelId="{5533B8E7-B62C-4421-B23B-BB2238624CF3}" type="pres">
      <dgm:prSet presAssocID="{45CD772F-5ACF-422E-831B-3FEDA008DB92}" presName="linear" presStyleCnt="0">
        <dgm:presLayoutVars>
          <dgm:dir/>
          <dgm:animLvl val="lvl"/>
          <dgm:resizeHandles val="exact"/>
        </dgm:presLayoutVars>
      </dgm:prSet>
      <dgm:spPr/>
    </dgm:pt>
    <dgm:pt modelId="{AF8DFC8F-BC8A-4ADB-9C03-BFD32890E167}" type="pres">
      <dgm:prSet presAssocID="{34C90AC9-C935-4B3B-A801-4FEF3D1E91DD}" presName="parentLin" presStyleCnt="0"/>
      <dgm:spPr/>
    </dgm:pt>
    <dgm:pt modelId="{5D67D3AD-4DC6-4A33-A3E8-10227717AC01}" type="pres">
      <dgm:prSet presAssocID="{34C90AC9-C935-4B3B-A801-4FEF3D1E91DD}" presName="parentLeftMargin" presStyleLbl="node1" presStyleIdx="0" presStyleCnt="3"/>
      <dgm:spPr/>
    </dgm:pt>
    <dgm:pt modelId="{45FBF816-F26A-4CB7-85D3-D0071606F6ED}" type="pres">
      <dgm:prSet presAssocID="{34C90AC9-C935-4B3B-A801-4FEF3D1E91DD}" presName="parentText" presStyleLbl="node1" presStyleIdx="0" presStyleCnt="3" custScaleY="26685" custLinFactNeighborX="-23968" custLinFactNeighborY="-54507">
        <dgm:presLayoutVars>
          <dgm:chMax val="0"/>
          <dgm:bulletEnabled val="1"/>
        </dgm:presLayoutVars>
      </dgm:prSet>
      <dgm:spPr/>
    </dgm:pt>
    <dgm:pt modelId="{F45CBA5F-2407-4AE7-A233-1449BD17B094}" type="pres">
      <dgm:prSet presAssocID="{34C90AC9-C935-4B3B-A801-4FEF3D1E91DD}" presName="negativeSpace" presStyleCnt="0"/>
      <dgm:spPr/>
    </dgm:pt>
    <dgm:pt modelId="{D7279DCF-DB39-4379-9103-E77E3B32EE98}" type="pres">
      <dgm:prSet presAssocID="{34C90AC9-C935-4B3B-A801-4FEF3D1E91DD}" presName="childText" presStyleLbl="conFgAcc1" presStyleIdx="0" presStyleCnt="3" custScaleY="59994" custLinFactNeighborX="0" custLinFactNeighborY="-94222">
        <dgm:presLayoutVars>
          <dgm:bulletEnabled val="1"/>
        </dgm:presLayoutVars>
      </dgm:prSet>
      <dgm:spPr/>
    </dgm:pt>
    <dgm:pt modelId="{7513527C-60E4-4E74-8366-F7650680BEB0}" type="pres">
      <dgm:prSet presAssocID="{C5396AB2-70CD-4DE7-B24D-42407F904908}" presName="spaceBetweenRectangles" presStyleCnt="0"/>
      <dgm:spPr/>
    </dgm:pt>
    <dgm:pt modelId="{948A0999-9810-4519-986C-0DD6E1B4B9D0}" type="pres">
      <dgm:prSet presAssocID="{AB8E1875-8075-47D2-BABC-8FD741228F38}" presName="parentLin" presStyleCnt="0"/>
      <dgm:spPr/>
    </dgm:pt>
    <dgm:pt modelId="{15B93E2C-FECD-4A0F-BA78-81FE8BB6B029}" type="pres">
      <dgm:prSet presAssocID="{AB8E1875-8075-47D2-BABC-8FD741228F38}" presName="parentLeftMargin" presStyleLbl="node1" presStyleIdx="0" presStyleCnt="3"/>
      <dgm:spPr/>
    </dgm:pt>
    <dgm:pt modelId="{B6A4C44F-2AFD-4423-8E6B-C2D1531B0D9C}" type="pres">
      <dgm:prSet presAssocID="{AB8E1875-8075-47D2-BABC-8FD741228F38}" presName="parentText" presStyleLbl="node1" presStyleIdx="1" presStyleCnt="3" custScaleY="32506" custLinFactNeighborX="-10350" custLinFactNeighborY="-27397">
        <dgm:presLayoutVars>
          <dgm:chMax val="0"/>
          <dgm:bulletEnabled val="1"/>
        </dgm:presLayoutVars>
      </dgm:prSet>
      <dgm:spPr/>
    </dgm:pt>
    <dgm:pt modelId="{D049CCAA-3AC5-40B0-BB4F-82C37DE5007E}" type="pres">
      <dgm:prSet presAssocID="{AB8E1875-8075-47D2-BABC-8FD741228F38}" presName="negativeSpace" presStyleCnt="0"/>
      <dgm:spPr/>
    </dgm:pt>
    <dgm:pt modelId="{5ECB4007-F890-4EE8-AAEA-388DDB5478B8}" type="pres">
      <dgm:prSet presAssocID="{AB8E1875-8075-47D2-BABC-8FD741228F38}" presName="childText" presStyleLbl="conFgAcc1" presStyleIdx="1" presStyleCnt="3" custLinFactNeighborY="64307">
        <dgm:presLayoutVars>
          <dgm:bulletEnabled val="1"/>
        </dgm:presLayoutVars>
      </dgm:prSet>
      <dgm:spPr/>
    </dgm:pt>
    <dgm:pt modelId="{BB849125-8D6E-49C9-88E1-153E685CC910}" type="pres">
      <dgm:prSet presAssocID="{A5F518ED-7E57-4BEF-9265-D37E452D2630}" presName="spaceBetweenRectangles" presStyleCnt="0"/>
      <dgm:spPr/>
    </dgm:pt>
    <dgm:pt modelId="{ED688184-A56C-4C28-B4E6-34DEEC5B2C80}" type="pres">
      <dgm:prSet presAssocID="{E4607140-7A83-47D8-9346-09B87254F466}" presName="parentLin" presStyleCnt="0"/>
      <dgm:spPr/>
    </dgm:pt>
    <dgm:pt modelId="{B5F7B908-6FB3-40E7-AD57-48E3D36942FE}" type="pres">
      <dgm:prSet presAssocID="{E4607140-7A83-47D8-9346-09B87254F466}" presName="parentLeftMargin" presStyleLbl="node1" presStyleIdx="1" presStyleCnt="3"/>
      <dgm:spPr/>
    </dgm:pt>
    <dgm:pt modelId="{9DC8DEF0-49D9-4371-A767-FF6950751B01}" type="pres">
      <dgm:prSet presAssocID="{E4607140-7A83-47D8-9346-09B87254F466}" presName="parentText" presStyleLbl="node1" presStyleIdx="2" presStyleCnt="3" custScaleY="27231">
        <dgm:presLayoutVars>
          <dgm:chMax val="0"/>
          <dgm:bulletEnabled val="1"/>
        </dgm:presLayoutVars>
      </dgm:prSet>
      <dgm:spPr/>
    </dgm:pt>
    <dgm:pt modelId="{4F5B705D-4280-4CF1-9623-D24412E08B5A}" type="pres">
      <dgm:prSet presAssocID="{E4607140-7A83-47D8-9346-09B87254F466}" presName="negativeSpace" presStyleCnt="0"/>
      <dgm:spPr/>
    </dgm:pt>
    <dgm:pt modelId="{D3DA3006-1376-48AF-B611-562E706A7EDD}" type="pres">
      <dgm:prSet presAssocID="{E4607140-7A83-47D8-9346-09B87254F466}" presName="childText" presStyleLbl="conFgAcc1" presStyleIdx="2" presStyleCnt="3" custScaleY="25512" custLinFactNeighborX="0" custLinFactNeighborY="64898">
        <dgm:presLayoutVars>
          <dgm:bulletEnabled val="1"/>
        </dgm:presLayoutVars>
      </dgm:prSet>
      <dgm:spPr>
        <a:xfrm>
          <a:off x="0" y="3984908"/>
          <a:ext cx="9014933" cy="1134000"/>
        </a:xfrm>
        <a:prstGeom prst="rect">
          <a:avLst/>
        </a:prstGeom>
      </dgm:spPr>
    </dgm:pt>
  </dgm:ptLst>
  <dgm:cxnLst>
    <dgm:cxn modelId="{1EFE4C00-E0CE-4088-9928-0F5714B5FC84}" type="presOf" srcId="{F1D46B7F-EFB7-4CB1-B494-3797DAB1973E}" destId="{5ECB4007-F890-4EE8-AAEA-388DDB5478B8}" srcOrd="0" destOrd="2" presId="urn:microsoft.com/office/officeart/2005/8/layout/list1"/>
    <dgm:cxn modelId="{29B96404-DC1D-45E8-9805-7FA8B187DB7F}" srcId="{34C90AC9-C935-4B3B-A801-4FEF3D1E91DD}" destId="{69C933BD-24A0-4C93-A792-D4C30174AEA5}" srcOrd="1" destOrd="0" parTransId="{719371B6-88AB-4048-A907-7BBBB6AE4656}" sibTransId="{8D0D944F-1231-45AD-BE00-832B219D9174}"/>
    <dgm:cxn modelId="{ADF2DB07-4501-44E5-B67C-E4BF30CF3985}" type="presOf" srcId="{BAB46792-02BE-4DC2-891A-C576BE5B7288}" destId="{D3DA3006-1376-48AF-B611-562E706A7EDD}" srcOrd="0" destOrd="1" presId="urn:microsoft.com/office/officeart/2005/8/layout/list1"/>
    <dgm:cxn modelId="{426C760D-855C-4D99-9626-61251935D007}" type="presOf" srcId="{83545141-04F5-4AD5-B26C-81F4E7B8CA55}" destId="{5ECB4007-F890-4EE8-AAEA-388DDB5478B8}" srcOrd="0" destOrd="1" presId="urn:microsoft.com/office/officeart/2005/8/layout/list1"/>
    <dgm:cxn modelId="{FD56A114-518D-4B84-8DC8-250066B3B6CB}" srcId="{AB8E1875-8075-47D2-BABC-8FD741228F38}" destId="{D980A983-551E-4D24-9095-11958F4B0E82}" srcOrd="0" destOrd="0" parTransId="{82E78DCB-E1E3-4EA9-BF15-3D2A5EE44A47}" sibTransId="{92B688C5-E6D0-4760-8416-9199FAF46B7B}"/>
    <dgm:cxn modelId="{D569F22B-1A01-4D72-9C14-747F5225A91F}" type="presOf" srcId="{34C90AC9-C935-4B3B-A801-4FEF3D1E91DD}" destId="{45FBF816-F26A-4CB7-85D3-D0071606F6ED}" srcOrd="1" destOrd="0" presId="urn:microsoft.com/office/officeart/2005/8/layout/list1"/>
    <dgm:cxn modelId="{6DD7D62C-573E-4ABC-8B33-153DE13F9A58}" type="presOf" srcId="{0A1CB08D-49BC-48DE-9B64-87D4A81BDE62}" destId="{D3DA3006-1376-48AF-B611-562E706A7EDD}" srcOrd="0" destOrd="0" presId="urn:microsoft.com/office/officeart/2005/8/layout/list1"/>
    <dgm:cxn modelId="{6E39B82D-F751-444A-8018-059113F70685}" type="presOf" srcId="{EA42286E-19C9-496D-9D8B-D7D215E2F87A}" destId="{5ECB4007-F890-4EE8-AAEA-388DDB5478B8}" srcOrd="0" destOrd="3" presId="urn:microsoft.com/office/officeart/2005/8/layout/list1"/>
    <dgm:cxn modelId="{2761C92F-0CFB-43AA-9094-42FA1DEE4C4C}" srcId="{E4607140-7A83-47D8-9346-09B87254F466}" destId="{BAB46792-02BE-4DC2-891A-C576BE5B7288}" srcOrd="1" destOrd="0" parTransId="{C5EB3315-E6B9-4209-B604-554436931AAB}" sibTransId="{4C71ABCC-6A59-4AED-B29D-125EA508C605}"/>
    <dgm:cxn modelId="{E8ACC45C-2AB9-4E01-BB7B-546207F1A90F}" srcId="{34C90AC9-C935-4B3B-A801-4FEF3D1E91DD}" destId="{F1EF6336-7BA7-4B25-BE44-47D0B166DB7C}" srcOrd="2" destOrd="0" parTransId="{C7D7F4A1-1E9A-4A83-85D8-4B20678E8A66}" sibTransId="{571B4B68-6A12-4F9E-83EC-1E446F4C8FF6}"/>
    <dgm:cxn modelId="{14B6F55E-62B6-47F6-9891-11B8278C807D}" srcId="{45CD772F-5ACF-422E-831B-3FEDA008DB92}" destId="{E4607140-7A83-47D8-9346-09B87254F466}" srcOrd="2" destOrd="0" parTransId="{B841B88E-C75F-4E36-A156-378AFCB135E4}" sibTransId="{387686B7-3478-4358-83A9-34C2ED325215}"/>
    <dgm:cxn modelId="{11218899-A3C9-444D-886C-755EF7C30B2E}" type="presOf" srcId="{D980A983-551E-4D24-9095-11958F4B0E82}" destId="{5ECB4007-F890-4EE8-AAEA-388DDB5478B8}" srcOrd="0" destOrd="0" presId="urn:microsoft.com/office/officeart/2005/8/layout/list1"/>
    <dgm:cxn modelId="{311E92A1-3707-43D5-B70D-E29E1A5581F4}" srcId="{AB8E1875-8075-47D2-BABC-8FD741228F38}" destId="{F1D46B7F-EFB7-4CB1-B494-3797DAB1973E}" srcOrd="2" destOrd="0" parTransId="{C23307D8-415F-404D-8E72-F545C8300A1E}" sibTransId="{E5667544-5E30-43D8-B688-0F3817CAF27E}"/>
    <dgm:cxn modelId="{753439AA-C9DE-493F-8215-D5C2CE836593}" type="presOf" srcId="{F1EF6336-7BA7-4B25-BE44-47D0B166DB7C}" destId="{D7279DCF-DB39-4379-9103-E77E3B32EE98}" srcOrd="0" destOrd="2" presId="urn:microsoft.com/office/officeart/2005/8/layout/list1"/>
    <dgm:cxn modelId="{298596B0-CE09-4239-BB67-864052E91FF0}" type="presOf" srcId="{69C933BD-24A0-4C93-A792-D4C30174AEA5}" destId="{D7279DCF-DB39-4379-9103-E77E3B32EE98}" srcOrd="0" destOrd="1" presId="urn:microsoft.com/office/officeart/2005/8/layout/list1"/>
    <dgm:cxn modelId="{BD5556BF-35CD-4F50-BD33-CAA3B4730296}" type="presOf" srcId="{AB8E1875-8075-47D2-BABC-8FD741228F38}" destId="{15B93E2C-FECD-4A0F-BA78-81FE8BB6B029}" srcOrd="0" destOrd="0" presId="urn:microsoft.com/office/officeart/2005/8/layout/list1"/>
    <dgm:cxn modelId="{965BE1C2-4C76-49EE-BF1F-91D31A486235}" srcId="{AB8E1875-8075-47D2-BABC-8FD741228F38}" destId="{83545141-04F5-4AD5-B26C-81F4E7B8CA55}" srcOrd="1" destOrd="0" parTransId="{2D913533-2A6B-40AD-A5D3-D29725789A1B}" sibTransId="{0AC09817-19AB-4894-BBA1-B5E8B2E50CBC}"/>
    <dgm:cxn modelId="{C2983ACF-5618-4B70-B587-005B02F4779F}" srcId="{34C90AC9-C935-4B3B-A801-4FEF3D1E91DD}" destId="{FB561CB6-95DF-48CE-BDCD-CC6D87F6536A}" srcOrd="0" destOrd="0" parTransId="{C1E5A77D-515B-40DC-ACBA-C5248DBF9E36}" sibTransId="{5C8C1555-4B00-4C51-B3DA-71850E0DD149}"/>
    <dgm:cxn modelId="{6B2C5FCF-80B0-4FB5-8F4C-C4B5D287990C}" type="presOf" srcId="{45CD772F-5ACF-422E-831B-3FEDA008DB92}" destId="{5533B8E7-B62C-4421-B23B-BB2238624CF3}" srcOrd="0" destOrd="0" presId="urn:microsoft.com/office/officeart/2005/8/layout/list1"/>
    <dgm:cxn modelId="{81171ED1-59EB-4DE8-B3C8-2FC7A4016A4F}" srcId="{AB8E1875-8075-47D2-BABC-8FD741228F38}" destId="{EA42286E-19C9-496D-9D8B-D7D215E2F87A}" srcOrd="3" destOrd="0" parTransId="{5C87A26E-8816-480E-9EDE-4BF549CD1865}" sibTransId="{2E5B8901-DEE8-48D6-B525-04703A11EA70}"/>
    <dgm:cxn modelId="{677168DA-15AF-4610-9B96-BEDA5F595147}" type="presOf" srcId="{E4607140-7A83-47D8-9346-09B87254F466}" destId="{9DC8DEF0-49D9-4371-A767-FF6950751B01}" srcOrd="1" destOrd="0" presId="urn:microsoft.com/office/officeart/2005/8/layout/list1"/>
    <dgm:cxn modelId="{ABA33ADC-6F2A-47AF-AA68-1D5297F06538}" type="presOf" srcId="{AB8E1875-8075-47D2-BABC-8FD741228F38}" destId="{B6A4C44F-2AFD-4423-8E6B-C2D1531B0D9C}" srcOrd="1" destOrd="0" presId="urn:microsoft.com/office/officeart/2005/8/layout/list1"/>
    <dgm:cxn modelId="{41C4CFDF-5245-4A62-B59A-9CFEB88CA5BC}" srcId="{45CD772F-5ACF-422E-831B-3FEDA008DB92}" destId="{34C90AC9-C935-4B3B-A801-4FEF3D1E91DD}" srcOrd="0" destOrd="0" parTransId="{49BE7F50-1BAD-428A-A9D4-62103E5CDAA0}" sibTransId="{C5396AB2-70CD-4DE7-B24D-42407F904908}"/>
    <dgm:cxn modelId="{F2A688E0-027F-448B-8EDD-D2694843C4C9}" srcId="{E4607140-7A83-47D8-9346-09B87254F466}" destId="{0A1CB08D-49BC-48DE-9B64-87D4A81BDE62}" srcOrd="0" destOrd="0" parTransId="{720F874B-8307-4419-8346-EF41D4536344}" sibTransId="{E00EEDC5-0415-423B-B139-1ECAD22178E7}"/>
    <dgm:cxn modelId="{D3EBB4E4-107E-4724-9EE6-75AF2A69802C}" type="presOf" srcId="{E4607140-7A83-47D8-9346-09B87254F466}" destId="{B5F7B908-6FB3-40E7-AD57-48E3D36942FE}" srcOrd="0" destOrd="0" presId="urn:microsoft.com/office/officeart/2005/8/layout/list1"/>
    <dgm:cxn modelId="{C06408F1-4332-4550-AE59-61AADAAECB4D}" srcId="{45CD772F-5ACF-422E-831B-3FEDA008DB92}" destId="{AB8E1875-8075-47D2-BABC-8FD741228F38}" srcOrd="1" destOrd="0" parTransId="{30A4EFF9-2AED-4EE3-9C42-41FD0EAC6023}" sibTransId="{A5F518ED-7E57-4BEF-9265-D37E452D2630}"/>
    <dgm:cxn modelId="{DD2B60F7-EB73-4DE9-985C-21C7BA8C0E44}" type="presOf" srcId="{34C90AC9-C935-4B3B-A801-4FEF3D1E91DD}" destId="{5D67D3AD-4DC6-4A33-A3E8-10227717AC01}" srcOrd="0" destOrd="0" presId="urn:microsoft.com/office/officeart/2005/8/layout/list1"/>
    <dgm:cxn modelId="{A02283FD-69C2-45C1-96A2-0FB1FC2A4C89}" type="presOf" srcId="{FB561CB6-95DF-48CE-BDCD-CC6D87F6536A}" destId="{D7279DCF-DB39-4379-9103-E77E3B32EE98}" srcOrd="0" destOrd="0" presId="urn:microsoft.com/office/officeart/2005/8/layout/list1"/>
    <dgm:cxn modelId="{B6DB1CB4-6AD6-4EAA-9AAD-9619CA031429}" type="presParOf" srcId="{5533B8E7-B62C-4421-B23B-BB2238624CF3}" destId="{AF8DFC8F-BC8A-4ADB-9C03-BFD32890E167}" srcOrd="0" destOrd="0" presId="urn:microsoft.com/office/officeart/2005/8/layout/list1"/>
    <dgm:cxn modelId="{E0142C18-D70A-4FFA-90A5-074ED8ED1DC6}" type="presParOf" srcId="{AF8DFC8F-BC8A-4ADB-9C03-BFD32890E167}" destId="{5D67D3AD-4DC6-4A33-A3E8-10227717AC01}" srcOrd="0" destOrd="0" presId="urn:microsoft.com/office/officeart/2005/8/layout/list1"/>
    <dgm:cxn modelId="{E87ACFC5-71CE-4795-9B7B-E1FF49AD50F8}" type="presParOf" srcId="{AF8DFC8F-BC8A-4ADB-9C03-BFD32890E167}" destId="{45FBF816-F26A-4CB7-85D3-D0071606F6ED}" srcOrd="1" destOrd="0" presId="urn:microsoft.com/office/officeart/2005/8/layout/list1"/>
    <dgm:cxn modelId="{8C8DBFDF-84C9-4A58-A72B-D42B6DE179E4}" type="presParOf" srcId="{5533B8E7-B62C-4421-B23B-BB2238624CF3}" destId="{F45CBA5F-2407-4AE7-A233-1449BD17B094}" srcOrd="1" destOrd="0" presId="urn:microsoft.com/office/officeart/2005/8/layout/list1"/>
    <dgm:cxn modelId="{6D537EB4-2C13-46F1-98F5-FBD6B5630418}" type="presParOf" srcId="{5533B8E7-B62C-4421-B23B-BB2238624CF3}" destId="{D7279DCF-DB39-4379-9103-E77E3B32EE98}" srcOrd="2" destOrd="0" presId="urn:microsoft.com/office/officeart/2005/8/layout/list1"/>
    <dgm:cxn modelId="{69C0B772-1974-405A-927F-263F362CC274}" type="presParOf" srcId="{5533B8E7-B62C-4421-B23B-BB2238624CF3}" destId="{7513527C-60E4-4E74-8366-F7650680BEB0}" srcOrd="3" destOrd="0" presId="urn:microsoft.com/office/officeart/2005/8/layout/list1"/>
    <dgm:cxn modelId="{2293FE0D-7946-4D11-9007-EBDE40B012F1}" type="presParOf" srcId="{5533B8E7-B62C-4421-B23B-BB2238624CF3}" destId="{948A0999-9810-4519-986C-0DD6E1B4B9D0}" srcOrd="4" destOrd="0" presId="urn:microsoft.com/office/officeart/2005/8/layout/list1"/>
    <dgm:cxn modelId="{15D9073B-3346-47C4-9482-9E82E9A04A0B}" type="presParOf" srcId="{948A0999-9810-4519-986C-0DD6E1B4B9D0}" destId="{15B93E2C-FECD-4A0F-BA78-81FE8BB6B029}" srcOrd="0" destOrd="0" presId="urn:microsoft.com/office/officeart/2005/8/layout/list1"/>
    <dgm:cxn modelId="{79FFC04D-57B6-445E-AB4A-55B3B6D033C3}" type="presParOf" srcId="{948A0999-9810-4519-986C-0DD6E1B4B9D0}" destId="{B6A4C44F-2AFD-4423-8E6B-C2D1531B0D9C}" srcOrd="1" destOrd="0" presId="urn:microsoft.com/office/officeart/2005/8/layout/list1"/>
    <dgm:cxn modelId="{3304E391-C28A-424B-90A5-8B0DCEA115F7}" type="presParOf" srcId="{5533B8E7-B62C-4421-B23B-BB2238624CF3}" destId="{D049CCAA-3AC5-40B0-BB4F-82C37DE5007E}" srcOrd="5" destOrd="0" presId="urn:microsoft.com/office/officeart/2005/8/layout/list1"/>
    <dgm:cxn modelId="{A3230B1C-E3CF-4ED7-A134-404457728435}" type="presParOf" srcId="{5533B8E7-B62C-4421-B23B-BB2238624CF3}" destId="{5ECB4007-F890-4EE8-AAEA-388DDB5478B8}" srcOrd="6" destOrd="0" presId="urn:microsoft.com/office/officeart/2005/8/layout/list1"/>
    <dgm:cxn modelId="{CEDCE91E-6A46-4367-9E2D-9630431C3CC9}" type="presParOf" srcId="{5533B8E7-B62C-4421-B23B-BB2238624CF3}" destId="{BB849125-8D6E-49C9-88E1-153E685CC910}" srcOrd="7" destOrd="0" presId="urn:microsoft.com/office/officeart/2005/8/layout/list1"/>
    <dgm:cxn modelId="{679851BC-AFBE-45A7-ADDC-7EB625A7F684}" type="presParOf" srcId="{5533B8E7-B62C-4421-B23B-BB2238624CF3}" destId="{ED688184-A56C-4C28-B4E6-34DEEC5B2C80}" srcOrd="8" destOrd="0" presId="urn:microsoft.com/office/officeart/2005/8/layout/list1"/>
    <dgm:cxn modelId="{6629484A-7BB0-40BA-BEEB-18026ECD66EC}" type="presParOf" srcId="{ED688184-A56C-4C28-B4E6-34DEEC5B2C80}" destId="{B5F7B908-6FB3-40E7-AD57-48E3D36942FE}" srcOrd="0" destOrd="0" presId="urn:microsoft.com/office/officeart/2005/8/layout/list1"/>
    <dgm:cxn modelId="{D0DA100F-4AD4-4BC9-B3AF-8D819315F947}" type="presParOf" srcId="{ED688184-A56C-4C28-B4E6-34DEEC5B2C80}" destId="{9DC8DEF0-49D9-4371-A767-FF6950751B01}" srcOrd="1" destOrd="0" presId="urn:microsoft.com/office/officeart/2005/8/layout/list1"/>
    <dgm:cxn modelId="{817A6AE7-69B4-4BDE-A878-7D8195695DC2}" type="presParOf" srcId="{5533B8E7-B62C-4421-B23B-BB2238624CF3}" destId="{4F5B705D-4280-4CF1-9623-D24412E08B5A}" srcOrd="9" destOrd="0" presId="urn:microsoft.com/office/officeart/2005/8/layout/list1"/>
    <dgm:cxn modelId="{72A616FD-FA06-4AC9-A031-A87EAFB8F2A8}" type="presParOf" srcId="{5533B8E7-B62C-4421-B23B-BB2238624CF3}" destId="{D3DA3006-1376-48AF-B611-562E706A7E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8A7F8B-7BDC-4130-A9DC-D89F9EF1C7A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12D234F-9E91-4B0A-96D0-05EFBF725509}">
      <dgm:prSet phldrT="[Tekst]" custT="1"/>
      <dgm:spPr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gm:spPr>
      <dgm:t>
        <a:bodyPr spcFirstLastPara="0" vert="horz" wrap="square" lIns="102870" tIns="51435" rIns="102870" bIns="51435" numCol="1" spcCol="1270" anchor="ctr" anchorCtr="0"/>
        <a:lstStyle/>
        <a:p>
          <a:pPr marL="0"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Pomoc społeczna i wsparcie osób starszych</a:t>
          </a:r>
        </a:p>
      </dgm:t>
    </dgm:pt>
    <dgm:pt modelId="{1091DD66-6AC3-48B2-B120-7FBD980418AD}" type="parTrans" cxnId="{F1E03BA5-21F7-453A-AA42-32AF426C0704}">
      <dgm:prSet/>
      <dgm:spPr/>
      <dgm:t>
        <a:bodyPr/>
        <a:lstStyle/>
        <a:p>
          <a:endParaRPr lang="pl-PL"/>
        </a:p>
      </dgm:t>
    </dgm:pt>
    <dgm:pt modelId="{5AD8A55A-C038-4E7D-BD5B-7A91B673DAC2}" type="sibTrans" cxnId="{F1E03BA5-21F7-453A-AA42-32AF426C0704}">
      <dgm:prSet/>
      <dgm:spPr/>
      <dgm:t>
        <a:bodyPr/>
        <a:lstStyle/>
        <a:p>
          <a:endParaRPr lang="pl-PL"/>
        </a:p>
      </dgm:t>
    </dgm:pt>
    <dgm:pt modelId="{F7261EFF-ABCD-475D-BFA4-4AB3E306731D}">
      <dgm:prSet phldrT="[Tekst]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Senior +</a:t>
          </a:r>
        </a:p>
      </dgm:t>
    </dgm:pt>
    <dgm:pt modelId="{82593CC5-4EEB-4F56-9687-47578A0DB7AF}" type="parTrans" cxnId="{B2E05707-9A61-4ED4-80A8-51A9AC855197}">
      <dgm:prSet/>
      <dgm:spPr/>
      <dgm:t>
        <a:bodyPr/>
        <a:lstStyle/>
        <a:p>
          <a:endParaRPr lang="pl-PL"/>
        </a:p>
      </dgm:t>
    </dgm:pt>
    <dgm:pt modelId="{21A6F688-A4E3-48B0-B1D0-5F9BC090E448}" type="sibTrans" cxnId="{B2E05707-9A61-4ED4-80A8-51A9AC855197}">
      <dgm:prSet/>
      <dgm:spPr/>
      <dgm:t>
        <a:bodyPr/>
        <a:lstStyle/>
        <a:p>
          <a:endParaRPr lang="pl-PL"/>
        </a:p>
      </dgm:t>
    </dgm:pt>
    <dgm:pt modelId="{F87590A0-EB94-4769-A144-2E7C62F5CC59}">
      <dgm:prSet phldrT="[Tekst]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Opieka 75+</a:t>
          </a:r>
        </a:p>
      </dgm:t>
    </dgm:pt>
    <dgm:pt modelId="{618AF9FF-0B79-4AA4-9BB3-6AC989114ECF}" type="parTrans" cxnId="{E0EBE42A-A1CC-46F0-8E67-371E3FE5E5C7}">
      <dgm:prSet/>
      <dgm:spPr/>
      <dgm:t>
        <a:bodyPr/>
        <a:lstStyle/>
        <a:p>
          <a:endParaRPr lang="pl-PL"/>
        </a:p>
      </dgm:t>
    </dgm:pt>
    <dgm:pt modelId="{E53925CF-9E71-4691-9CF1-384AA0344F31}" type="sibTrans" cxnId="{E0EBE42A-A1CC-46F0-8E67-371E3FE5E5C7}">
      <dgm:prSet/>
      <dgm:spPr/>
      <dgm:t>
        <a:bodyPr/>
        <a:lstStyle/>
        <a:p>
          <a:endParaRPr lang="pl-PL"/>
        </a:p>
      </dgm:t>
    </dgm:pt>
    <dgm:pt modelId="{9AA3E47D-85E3-46E5-B160-5FB0E9D25DF3}">
      <dgm:prSet phldrT="[Tekst]" custT="1"/>
      <dgm:spPr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gm:spPr>
      <dgm:t>
        <a:bodyPr spcFirstLastPara="0" vert="horz" wrap="square" lIns="102870" tIns="51435" rIns="102870" bIns="51435" numCol="1" spcCol="1270" anchor="ctr" anchorCtr="0"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Wsparcie osób niepełnosprawnych</a:t>
          </a:r>
        </a:p>
      </dgm:t>
    </dgm:pt>
    <dgm:pt modelId="{08292347-3174-4185-9A12-70914AC4791D}" type="parTrans" cxnId="{5DAEEDF8-B4AD-4A13-B445-E781705FDD51}">
      <dgm:prSet/>
      <dgm:spPr/>
      <dgm:t>
        <a:bodyPr/>
        <a:lstStyle/>
        <a:p>
          <a:endParaRPr lang="pl-PL"/>
        </a:p>
      </dgm:t>
    </dgm:pt>
    <dgm:pt modelId="{B08FAC20-9BC9-4BBE-A915-5AA06F1F0851}" type="sibTrans" cxnId="{5DAEEDF8-B4AD-4A13-B445-E781705FDD51}">
      <dgm:prSet/>
      <dgm:spPr/>
      <dgm:t>
        <a:bodyPr/>
        <a:lstStyle/>
        <a:p>
          <a:endParaRPr lang="pl-PL"/>
        </a:p>
      </dgm:t>
    </dgm:pt>
    <dgm:pt modelId="{F44EBDB0-270E-4F60-B4BA-6EAC5CD8FBED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AOON</a:t>
          </a:r>
        </a:p>
      </dgm:t>
    </dgm:pt>
    <dgm:pt modelId="{0EF47795-A1D4-41C1-AEF6-419F19C5F571}" type="parTrans" cxnId="{E15B048C-1A43-4971-BF14-5C5D8BED4E2F}">
      <dgm:prSet/>
      <dgm:spPr/>
      <dgm:t>
        <a:bodyPr/>
        <a:lstStyle/>
        <a:p>
          <a:endParaRPr lang="pl-PL"/>
        </a:p>
      </dgm:t>
    </dgm:pt>
    <dgm:pt modelId="{01C06124-E3EF-41E9-A845-9A4FB223AA25}" type="sibTrans" cxnId="{E15B048C-1A43-4971-BF14-5C5D8BED4E2F}">
      <dgm:prSet/>
      <dgm:spPr/>
      <dgm:t>
        <a:bodyPr/>
        <a:lstStyle/>
        <a:p>
          <a:endParaRPr lang="pl-PL"/>
        </a:p>
      </dgm:t>
    </dgm:pt>
    <dgm:pt modelId="{315E0BA2-90EB-4DBF-B933-76C87F202ED0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OW</a:t>
          </a:r>
        </a:p>
      </dgm:t>
    </dgm:pt>
    <dgm:pt modelId="{6735BA80-ACF7-46F4-AD9D-829E2FB15821}" type="parTrans" cxnId="{2B59C0BC-AE38-4124-B476-A7239FF1C9B7}">
      <dgm:prSet/>
      <dgm:spPr/>
      <dgm:t>
        <a:bodyPr/>
        <a:lstStyle/>
        <a:p>
          <a:endParaRPr lang="pl-PL"/>
        </a:p>
      </dgm:t>
    </dgm:pt>
    <dgm:pt modelId="{3B57F34A-7D0E-45B4-B687-D22F5349AA63}" type="sibTrans" cxnId="{2B59C0BC-AE38-4124-B476-A7239FF1C9B7}">
      <dgm:prSet/>
      <dgm:spPr/>
      <dgm:t>
        <a:bodyPr/>
        <a:lstStyle/>
        <a:p>
          <a:endParaRPr lang="pl-PL"/>
        </a:p>
      </dgm:t>
    </dgm:pt>
    <dgm:pt modelId="{DADC87CC-81F0-4629-9FD3-614592DCB6A1}">
      <dgm:prSet phldrT="[Tekst]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Korpus wsparcia seniorów</a:t>
          </a:r>
        </a:p>
      </dgm:t>
    </dgm:pt>
    <dgm:pt modelId="{5A4CFCED-3160-4590-93A4-0AA439BD5848}" type="parTrans" cxnId="{1967E4CF-E919-40B1-878E-4EA22F12BCAA}">
      <dgm:prSet/>
      <dgm:spPr/>
      <dgm:t>
        <a:bodyPr/>
        <a:lstStyle/>
        <a:p>
          <a:endParaRPr lang="pl-PL"/>
        </a:p>
      </dgm:t>
    </dgm:pt>
    <dgm:pt modelId="{49398EE4-2ECF-4E4F-9DF4-4D1CD76D24D6}" type="sibTrans" cxnId="{1967E4CF-E919-40B1-878E-4EA22F12BCAA}">
      <dgm:prSet/>
      <dgm:spPr/>
      <dgm:t>
        <a:bodyPr/>
        <a:lstStyle/>
        <a:p>
          <a:endParaRPr lang="pl-PL"/>
        </a:p>
      </dgm:t>
    </dgm:pt>
    <dgm:pt modelId="{07C08E0F-DDC7-4606-A6D4-B78183AB3F1D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</a:t>
          </a:r>
        </a:p>
      </dgm:t>
    </dgm:pt>
    <dgm:pt modelId="{90A7880E-B314-4DB3-AC60-EEEA151A884B}" type="parTrans" cxnId="{3334D40C-BDB5-46E2-95A4-A76D1DAA03F8}">
      <dgm:prSet/>
      <dgm:spPr/>
      <dgm:t>
        <a:bodyPr/>
        <a:lstStyle/>
        <a:p>
          <a:endParaRPr lang="pl-PL"/>
        </a:p>
      </dgm:t>
    </dgm:pt>
    <dgm:pt modelId="{A6ABF969-3406-4E41-A226-D161311ADB98}" type="sibTrans" cxnId="{3334D40C-BDB5-46E2-95A4-A76D1DAA03F8}">
      <dgm:prSet/>
      <dgm:spPr/>
      <dgm:t>
        <a:bodyPr/>
        <a:lstStyle/>
        <a:p>
          <a:endParaRPr lang="pl-PL"/>
        </a:p>
      </dgm:t>
    </dgm:pt>
    <dgm:pt modelId="{BC09103F-CC75-49DD-9CCD-3DC11E5C1DAA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Mieszkania treningowe i wspomagane</a:t>
          </a:r>
        </a:p>
      </dgm:t>
    </dgm:pt>
    <dgm:pt modelId="{69CFA310-82A9-4614-AC70-00040A74A106}" type="parTrans" cxnId="{C97E715E-B366-4F45-B8C3-D2F007537019}">
      <dgm:prSet/>
      <dgm:spPr/>
      <dgm:t>
        <a:bodyPr/>
        <a:lstStyle/>
        <a:p>
          <a:endParaRPr lang="pl-PL"/>
        </a:p>
      </dgm:t>
    </dgm:pt>
    <dgm:pt modelId="{C2F383BC-0621-40DD-A56D-44E489ED0407}" type="sibTrans" cxnId="{C97E715E-B366-4F45-B8C3-D2F007537019}">
      <dgm:prSet/>
      <dgm:spPr/>
      <dgm:t>
        <a:bodyPr/>
        <a:lstStyle/>
        <a:p>
          <a:endParaRPr lang="pl-PL"/>
        </a:p>
      </dgm:t>
    </dgm:pt>
    <dgm:pt modelId="{CED6B846-07E5-449B-8670-80F717E0C444}">
      <dgm:prSet phldrT="[Tekst]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Posiłek w szkole i w domu</a:t>
          </a:r>
        </a:p>
      </dgm:t>
    </dgm:pt>
    <dgm:pt modelId="{996FCC43-8D95-4D98-8277-7CF057A1EF4B}" type="parTrans" cxnId="{5D0DEB8F-F8BD-4CD5-A6B2-424D76269E51}">
      <dgm:prSet/>
      <dgm:spPr/>
      <dgm:t>
        <a:bodyPr/>
        <a:lstStyle/>
        <a:p>
          <a:endParaRPr lang="pl-PL"/>
        </a:p>
      </dgm:t>
    </dgm:pt>
    <dgm:pt modelId="{1B3FA8E0-7F0A-4DD1-8D68-ED5887D9B18B}" type="sibTrans" cxnId="{5D0DEB8F-F8BD-4CD5-A6B2-424D76269E51}">
      <dgm:prSet/>
      <dgm:spPr/>
      <dgm:t>
        <a:bodyPr/>
        <a:lstStyle/>
        <a:p>
          <a:endParaRPr lang="pl-PL"/>
        </a:p>
      </dgm:t>
    </dgm:pt>
    <dgm:pt modelId="{54B010DE-8C81-45AF-A0F8-1A306287AEE8}">
      <dgm:prSet phldrT="[Tekst]" custT="1"/>
      <dgm:spPr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gm:spPr>
      <dgm:t>
        <a:bodyPr spcFirstLastPara="0" vert="horz" wrap="square" lIns="102870" tIns="51435" rIns="102870" bIns="51435" numCol="1" spcCol="1270" anchor="ctr" anchorCtr="0"/>
        <a:lstStyle/>
        <a:p>
          <a:pPr>
            <a:buNone/>
          </a:pPr>
          <a:r>
            <a:rPr lang="pl-P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Wsparcie pracowników sektora usług społecznych</a:t>
          </a:r>
        </a:p>
        <a:p>
          <a:pPr>
            <a:buNone/>
          </a:pPr>
          <a:r>
            <a:rPr lang="pl-PL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Dodatki motywacyjne</a:t>
          </a:r>
        </a:p>
      </dgm:t>
    </dgm:pt>
    <dgm:pt modelId="{24739544-882F-4C3E-9324-6A7FF408CABD}" type="parTrans" cxnId="{365296BA-6305-449C-8721-4ECE5B4728CA}">
      <dgm:prSet/>
      <dgm:spPr/>
      <dgm:t>
        <a:bodyPr/>
        <a:lstStyle/>
        <a:p>
          <a:endParaRPr lang="pl-PL"/>
        </a:p>
      </dgm:t>
    </dgm:pt>
    <dgm:pt modelId="{12EAC692-D47B-4BF2-ADBA-CD7BA3A354A3}" type="sibTrans" cxnId="{365296BA-6305-449C-8721-4ECE5B4728CA}">
      <dgm:prSet/>
      <dgm:spPr/>
      <dgm:t>
        <a:bodyPr/>
        <a:lstStyle/>
        <a:p>
          <a:endParaRPr lang="pl-PL"/>
        </a:p>
      </dgm:t>
    </dgm:pt>
    <dgm:pt modelId="{F675395B-6C4D-47B2-920F-F3F100A1BB66}">
      <dgm:prSet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dla pracowników </a:t>
          </a:r>
          <a:r>
            <a:rPr lang="pl-PL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jops</a:t>
          </a:r>
          <a:r>
            <a:rPr lang="pl-PL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(Uchwała 62)</a:t>
          </a:r>
        </a:p>
      </dgm:t>
    </dgm:pt>
    <dgm:pt modelId="{A0CD91E7-E9EC-4ED9-9130-15A7B5CED515}" type="parTrans" cxnId="{9580B4FE-052D-448F-A177-9933DA753B38}">
      <dgm:prSet/>
      <dgm:spPr/>
      <dgm:t>
        <a:bodyPr/>
        <a:lstStyle/>
        <a:p>
          <a:endParaRPr lang="pl-PL"/>
        </a:p>
      </dgm:t>
    </dgm:pt>
    <dgm:pt modelId="{BC6B9AB1-3E0C-433A-BD6D-F4104EF3E157}" type="sibTrans" cxnId="{9580B4FE-052D-448F-A177-9933DA753B38}">
      <dgm:prSet/>
      <dgm:spPr/>
      <dgm:t>
        <a:bodyPr/>
        <a:lstStyle/>
        <a:p>
          <a:endParaRPr lang="pl-PL"/>
        </a:p>
      </dgm:t>
    </dgm:pt>
    <dgm:pt modelId="{A97696B2-A811-4CFA-A2FD-9DF47A63E56E}">
      <dgm:prSet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dla pracowników jednostek </a:t>
          </a:r>
          <a:r>
            <a:rPr lang="pl-PL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wrispz</a:t>
          </a:r>
          <a:r>
            <a:rPr lang="pl-PL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(Uchwała 63)</a:t>
          </a:r>
        </a:p>
      </dgm:t>
    </dgm:pt>
    <dgm:pt modelId="{8624A3F1-D9ED-4CF8-A6F9-8C5C0D345EA0}" type="parTrans" cxnId="{DB74FA97-6A41-4D47-89E1-1F23431E3975}">
      <dgm:prSet/>
      <dgm:spPr/>
      <dgm:t>
        <a:bodyPr/>
        <a:lstStyle/>
        <a:p>
          <a:endParaRPr lang="pl-PL"/>
        </a:p>
      </dgm:t>
    </dgm:pt>
    <dgm:pt modelId="{CF378D0C-0D41-40DB-8BFC-80B0FC2B5C38}" type="sibTrans" cxnId="{DB74FA97-6A41-4D47-89E1-1F23431E3975}">
      <dgm:prSet/>
      <dgm:spPr/>
      <dgm:t>
        <a:bodyPr/>
        <a:lstStyle/>
        <a:p>
          <a:endParaRPr lang="pl-PL"/>
        </a:p>
      </dgm:t>
    </dgm:pt>
    <dgm:pt modelId="{89F7986D-BCD3-4C5A-8075-03F3265CE027}">
      <dgm:prSet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dla pracowników jednostek op3 (Uchwała 64)</a:t>
          </a:r>
        </a:p>
      </dgm:t>
    </dgm:pt>
    <dgm:pt modelId="{0165FC60-EDE2-4396-80FE-FF05B8F94B84}" type="parTrans" cxnId="{A80F0F40-AB6D-4B5B-95D8-075C993AB3F6}">
      <dgm:prSet/>
      <dgm:spPr/>
      <dgm:t>
        <a:bodyPr/>
        <a:lstStyle/>
        <a:p>
          <a:endParaRPr lang="pl-PL"/>
        </a:p>
      </dgm:t>
    </dgm:pt>
    <dgm:pt modelId="{839F6629-077B-432E-824F-370560C03472}" type="sibTrans" cxnId="{A80F0F40-AB6D-4B5B-95D8-075C993AB3F6}">
      <dgm:prSet/>
      <dgm:spPr/>
      <dgm:t>
        <a:bodyPr/>
        <a:lstStyle/>
        <a:p>
          <a:endParaRPr lang="pl-PL"/>
        </a:p>
      </dgm:t>
    </dgm:pt>
    <dgm:pt modelId="{9B7FADB7-C301-4D06-89B7-6864B81342A4}" type="pres">
      <dgm:prSet presAssocID="{D98A7F8B-7BDC-4130-A9DC-D89F9EF1C7AF}" presName="Name0" presStyleCnt="0">
        <dgm:presLayoutVars>
          <dgm:dir/>
          <dgm:animLvl val="lvl"/>
          <dgm:resizeHandles/>
        </dgm:presLayoutVars>
      </dgm:prSet>
      <dgm:spPr/>
    </dgm:pt>
    <dgm:pt modelId="{B5EADF81-4EB4-42A1-A233-1AD34AB7E640}" type="pres">
      <dgm:prSet presAssocID="{812D234F-9E91-4B0A-96D0-05EFBF725509}" presName="linNode" presStyleCnt="0"/>
      <dgm:spPr/>
    </dgm:pt>
    <dgm:pt modelId="{835715D9-D27B-487E-91FD-1FFA4EFB6E88}" type="pres">
      <dgm:prSet presAssocID="{812D234F-9E91-4B0A-96D0-05EFBF725509}" presName="parentShp" presStyleLbl="node1" presStyleIdx="0" presStyleCnt="3" custScaleX="116423" custScaleY="53845" custLinFactNeighborX="-41" custLinFactNeighborY="118">
        <dgm:presLayoutVars>
          <dgm:bulletEnabled val="1"/>
        </dgm:presLayoutVars>
      </dgm:prSet>
      <dgm:spPr>
        <a:xfrm>
          <a:off x="0" y="2494"/>
          <a:ext cx="3091891" cy="2066682"/>
        </a:xfrm>
        <a:prstGeom prst="roundRect">
          <a:avLst/>
        </a:prstGeom>
      </dgm:spPr>
    </dgm:pt>
    <dgm:pt modelId="{564B26DF-F6A1-419E-916B-B93ECFB43F82}" type="pres">
      <dgm:prSet presAssocID="{812D234F-9E91-4B0A-96D0-05EFBF725509}" presName="childShp" presStyleLbl="bgAccFollowNode1" presStyleIdx="0" presStyleCnt="3" custScaleX="125962" custScaleY="72328" custLinFactNeighborX="62" custLinFactNeighborY="-552">
        <dgm:presLayoutVars>
          <dgm:bulletEnabled val="1"/>
        </dgm:presLayoutVars>
      </dgm:prSet>
      <dgm:spPr>
        <a:xfrm>
          <a:off x="3091891" y="57640"/>
          <a:ext cx="4637836" cy="1956389"/>
        </a:xfrm>
        <a:prstGeom prst="rightArrow">
          <a:avLst>
            <a:gd name="adj1" fmla="val 75000"/>
            <a:gd name="adj2" fmla="val 50000"/>
          </a:avLst>
        </a:prstGeom>
      </dgm:spPr>
    </dgm:pt>
    <dgm:pt modelId="{B141855C-1136-4044-A8D0-A8A714267E9C}" type="pres">
      <dgm:prSet presAssocID="{5AD8A55A-C038-4E7D-BD5B-7A91B673DAC2}" presName="spacing" presStyleCnt="0"/>
      <dgm:spPr/>
    </dgm:pt>
    <dgm:pt modelId="{28CE9529-356D-4134-9B9B-50A539BBC1EB}" type="pres">
      <dgm:prSet presAssocID="{9AA3E47D-85E3-46E5-B160-5FB0E9D25DF3}" presName="linNode" presStyleCnt="0"/>
      <dgm:spPr/>
    </dgm:pt>
    <dgm:pt modelId="{94ECF708-17DC-45B0-BC21-81D9FF3801E3}" type="pres">
      <dgm:prSet presAssocID="{9AA3E47D-85E3-46E5-B160-5FB0E9D25DF3}" presName="parentShp" presStyleLbl="node1" presStyleIdx="1" presStyleCnt="3" custScaleY="52509" custLinFactNeighborX="-87" custLinFactNeighborY="-146">
        <dgm:presLayoutVars>
          <dgm:bulletEnabled val="1"/>
        </dgm:presLayoutVars>
      </dgm:prSet>
      <dgm:spPr>
        <a:xfrm>
          <a:off x="0" y="2392140"/>
          <a:ext cx="3091891" cy="2309713"/>
        </a:xfrm>
        <a:prstGeom prst="roundRect">
          <a:avLst/>
        </a:prstGeom>
      </dgm:spPr>
    </dgm:pt>
    <dgm:pt modelId="{513BA3AB-FE24-4FE9-A788-51879565AB6E}" type="pres">
      <dgm:prSet presAssocID="{9AA3E47D-85E3-46E5-B160-5FB0E9D25DF3}" presName="childShp" presStyleLbl="bgAccFollowNode1" presStyleIdx="1" presStyleCnt="3" custScaleX="108022" custScaleY="67772" custLinFactNeighborX="131" custLinFactNeighborY="-1735">
        <dgm:presLayoutVars>
          <dgm:bulletEnabled val="1"/>
        </dgm:presLayoutVars>
      </dgm:prSet>
      <dgm:spPr>
        <a:xfrm>
          <a:off x="3576544" y="2813647"/>
          <a:ext cx="5364816" cy="2693553"/>
        </a:xfrm>
        <a:prstGeom prst="rightArrow">
          <a:avLst>
            <a:gd name="adj1" fmla="val 75000"/>
            <a:gd name="adj2" fmla="val 50000"/>
          </a:avLst>
        </a:prstGeom>
      </dgm:spPr>
    </dgm:pt>
    <dgm:pt modelId="{3D9C0EC5-87E4-45FA-8A15-B4EEFC5975ED}" type="pres">
      <dgm:prSet presAssocID="{B08FAC20-9BC9-4BBE-A915-5AA06F1F0851}" presName="spacing" presStyleCnt="0"/>
      <dgm:spPr/>
    </dgm:pt>
    <dgm:pt modelId="{18FFAE09-81F8-46C6-82AE-E73BA672C93F}" type="pres">
      <dgm:prSet presAssocID="{54B010DE-8C81-45AF-A0F8-1A306287AEE8}" presName="linNode" presStyleCnt="0"/>
      <dgm:spPr/>
    </dgm:pt>
    <dgm:pt modelId="{DD3F675A-1B5A-434F-AAF5-A52741E05F78}" type="pres">
      <dgm:prSet presAssocID="{54B010DE-8C81-45AF-A0F8-1A306287AEE8}" presName="parentShp" presStyleLbl="node1" presStyleIdx="2" presStyleCnt="3" custScaleX="96869" custScaleY="50969" custLinFactNeighborX="-371" custLinFactNeighborY="-137">
        <dgm:presLayoutVars>
          <dgm:bulletEnabled val="1"/>
        </dgm:presLayoutVars>
      </dgm:prSet>
      <dgm:spPr>
        <a:prstGeom prst="roundRect">
          <a:avLst/>
        </a:prstGeom>
      </dgm:spPr>
    </dgm:pt>
    <dgm:pt modelId="{B768EB96-7832-4AF7-B7A3-3B4DAF733343}" type="pres">
      <dgm:prSet presAssocID="{54B010DE-8C81-45AF-A0F8-1A306287AEE8}" presName="childShp" presStyleLbl="bgAccFollowNode1" presStyleIdx="2" presStyleCnt="3" custScaleX="101346" custScaleY="71108">
        <dgm:presLayoutVars>
          <dgm:bulletEnabled val="1"/>
        </dgm:presLayoutVars>
      </dgm:prSet>
      <dgm:spPr>
        <a:xfrm>
          <a:off x="3576544" y="3974535"/>
          <a:ext cx="5364816" cy="1541514"/>
        </a:xfrm>
        <a:prstGeom prst="rightArrow">
          <a:avLst>
            <a:gd name="adj1" fmla="val 75000"/>
            <a:gd name="adj2" fmla="val 50000"/>
          </a:avLst>
        </a:prstGeom>
      </dgm:spPr>
    </dgm:pt>
  </dgm:ptLst>
  <dgm:cxnLst>
    <dgm:cxn modelId="{2CC40F00-BC78-4C57-9CA3-0EA13D300614}" type="presOf" srcId="{89F7986D-BCD3-4C5A-8075-03F3265CE027}" destId="{B768EB96-7832-4AF7-B7A3-3B4DAF733343}" srcOrd="0" destOrd="2" presId="urn:microsoft.com/office/officeart/2005/8/layout/vList6"/>
    <dgm:cxn modelId="{B2E05707-9A61-4ED4-80A8-51A9AC855197}" srcId="{812D234F-9E91-4B0A-96D0-05EFBF725509}" destId="{F7261EFF-ABCD-475D-BFA4-4AB3E306731D}" srcOrd="1" destOrd="0" parTransId="{82593CC5-4EEB-4F56-9687-47578A0DB7AF}" sibTransId="{21A6F688-A4E3-48B0-B1D0-5F9BC090E448}"/>
    <dgm:cxn modelId="{3334D40C-BDB5-46E2-95A4-A76D1DAA03F8}" srcId="{9AA3E47D-85E3-46E5-B160-5FB0E9D25DF3}" destId="{07C08E0F-DDC7-4606-A6D4-B78183AB3F1D}" srcOrd="2" destOrd="0" parTransId="{90A7880E-B314-4DB3-AC60-EEEA151A884B}" sibTransId="{A6ABF969-3406-4E41-A226-D161311ADB98}"/>
    <dgm:cxn modelId="{1589AD17-86B4-4E83-BEE4-883C412D8C26}" type="presOf" srcId="{812D234F-9E91-4B0A-96D0-05EFBF725509}" destId="{835715D9-D27B-487E-91FD-1FFA4EFB6E88}" srcOrd="0" destOrd="0" presId="urn:microsoft.com/office/officeart/2005/8/layout/vList6"/>
    <dgm:cxn modelId="{EE0E1821-6ED6-42AC-89E4-2DBBADA8BB2E}" type="presOf" srcId="{CED6B846-07E5-449B-8670-80F717E0C444}" destId="{564B26DF-F6A1-419E-916B-B93ECFB43F82}" srcOrd="0" destOrd="0" presId="urn:microsoft.com/office/officeart/2005/8/layout/vList6"/>
    <dgm:cxn modelId="{E0EBE42A-A1CC-46F0-8E67-371E3FE5E5C7}" srcId="{812D234F-9E91-4B0A-96D0-05EFBF725509}" destId="{F87590A0-EB94-4769-A144-2E7C62F5CC59}" srcOrd="2" destOrd="0" parTransId="{618AF9FF-0B79-4AA4-9BB3-6AC989114ECF}" sibTransId="{E53925CF-9E71-4691-9CF1-384AA0344F31}"/>
    <dgm:cxn modelId="{A80F0F40-AB6D-4B5B-95D8-075C993AB3F6}" srcId="{54B010DE-8C81-45AF-A0F8-1A306287AEE8}" destId="{89F7986D-BCD3-4C5A-8075-03F3265CE027}" srcOrd="2" destOrd="0" parTransId="{0165FC60-EDE2-4396-80FE-FF05B8F94B84}" sibTransId="{839F6629-077B-432E-824F-370560C03472}"/>
    <dgm:cxn modelId="{C97E715E-B366-4F45-B8C3-D2F007537019}" srcId="{9AA3E47D-85E3-46E5-B160-5FB0E9D25DF3}" destId="{BC09103F-CC75-49DD-9CCD-3DC11E5C1DAA}" srcOrd="3" destOrd="0" parTransId="{69CFA310-82A9-4614-AC70-00040A74A106}" sibTransId="{C2F383BC-0621-40DD-A56D-44E489ED0407}"/>
    <dgm:cxn modelId="{69529F61-5ACE-49B8-939B-97BF45BF7E05}" type="presOf" srcId="{F7261EFF-ABCD-475D-BFA4-4AB3E306731D}" destId="{564B26DF-F6A1-419E-916B-B93ECFB43F82}" srcOrd="0" destOrd="1" presId="urn:microsoft.com/office/officeart/2005/8/layout/vList6"/>
    <dgm:cxn modelId="{3E571C6A-48EF-4033-9108-2B9B56B26FC7}" type="presOf" srcId="{F675395B-6C4D-47B2-920F-F3F100A1BB66}" destId="{B768EB96-7832-4AF7-B7A3-3B4DAF733343}" srcOrd="0" destOrd="0" presId="urn:microsoft.com/office/officeart/2005/8/layout/vList6"/>
    <dgm:cxn modelId="{20D1867D-7500-47AD-B822-D6257FB393A9}" type="presOf" srcId="{9AA3E47D-85E3-46E5-B160-5FB0E9D25DF3}" destId="{94ECF708-17DC-45B0-BC21-81D9FF3801E3}" srcOrd="0" destOrd="0" presId="urn:microsoft.com/office/officeart/2005/8/layout/vList6"/>
    <dgm:cxn modelId="{D9312782-3C4D-445A-8352-0972C86E6253}" type="presOf" srcId="{A97696B2-A811-4CFA-A2FD-9DF47A63E56E}" destId="{B768EB96-7832-4AF7-B7A3-3B4DAF733343}" srcOrd="0" destOrd="1" presId="urn:microsoft.com/office/officeart/2005/8/layout/vList6"/>
    <dgm:cxn modelId="{E15B048C-1A43-4971-BF14-5C5D8BED4E2F}" srcId="{9AA3E47D-85E3-46E5-B160-5FB0E9D25DF3}" destId="{F44EBDB0-270E-4F60-B4BA-6EAC5CD8FBED}" srcOrd="0" destOrd="0" parTransId="{0EF47795-A1D4-41C1-AEF6-419F19C5F571}" sibTransId="{01C06124-E3EF-41E9-A845-9A4FB223AA25}"/>
    <dgm:cxn modelId="{5D0DEB8F-F8BD-4CD5-A6B2-424D76269E51}" srcId="{812D234F-9E91-4B0A-96D0-05EFBF725509}" destId="{CED6B846-07E5-449B-8670-80F717E0C444}" srcOrd="0" destOrd="0" parTransId="{996FCC43-8D95-4D98-8277-7CF057A1EF4B}" sibTransId="{1B3FA8E0-7F0A-4DD1-8D68-ED5887D9B18B}"/>
    <dgm:cxn modelId="{DB74FA97-6A41-4D47-89E1-1F23431E3975}" srcId="{54B010DE-8C81-45AF-A0F8-1A306287AEE8}" destId="{A97696B2-A811-4CFA-A2FD-9DF47A63E56E}" srcOrd="1" destOrd="0" parTransId="{8624A3F1-D9ED-4CF8-A6F9-8C5C0D345EA0}" sibTransId="{CF378D0C-0D41-40DB-8BFC-80B0FC2B5C38}"/>
    <dgm:cxn modelId="{0497699A-0C1A-47A0-A251-28FF9272F369}" type="presOf" srcId="{DADC87CC-81F0-4629-9FD3-614592DCB6A1}" destId="{564B26DF-F6A1-419E-916B-B93ECFB43F82}" srcOrd="0" destOrd="3" presId="urn:microsoft.com/office/officeart/2005/8/layout/vList6"/>
    <dgm:cxn modelId="{F1E03BA5-21F7-453A-AA42-32AF426C0704}" srcId="{D98A7F8B-7BDC-4130-A9DC-D89F9EF1C7AF}" destId="{812D234F-9E91-4B0A-96D0-05EFBF725509}" srcOrd="0" destOrd="0" parTransId="{1091DD66-6AC3-48B2-B120-7FBD980418AD}" sibTransId="{5AD8A55A-C038-4E7D-BD5B-7A91B673DAC2}"/>
    <dgm:cxn modelId="{A326DBAF-2574-416F-A082-6E54887F051A}" type="presOf" srcId="{F44EBDB0-270E-4F60-B4BA-6EAC5CD8FBED}" destId="{513BA3AB-FE24-4FE9-A788-51879565AB6E}" srcOrd="0" destOrd="0" presId="urn:microsoft.com/office/officeart/2005/8/layout/vList6"/>
    <dgm:cxn modelId="{365296BA-6305-449C-8721-4ECE5B4728CA}" srcId="{D98A7F8B-7BDC-4130-A9DC-D89F9EF1C7AF}" destId="{54B010DE-8C81-45AF-A0F8-1A306287AEE8}" srcOrd="2" destOrd="0" parTransId="{24739544-882F-4C3E-9324-6A7FF408CABD}" sibTransId="{12EAC692-D47B-4BF2-ADBA-CD7BA3A354A3}"/>
    <dgm:cxn modelId="{2B59C0BC-AE38-4124-B476-A7239FF1C9B7}" srcId="{9AA3E47D-85E3-46E5-B160-5FB0E9D25DF3}" destId="{315E0BA2-90EB-4DBF-B933-76C87F202ED0}" srcOrd="1" destOrd="0" parTransId="{6735BA80-ACF7-46F4-AD9D-829E2FB15821}" sibTransId="{3B57F34A-7D0E-45B4-B687-D22F5349AA63}"/>
    <dgm:cxn modelId="{271FF1BC-EA08-4C85-81A8-707514F7DBFF}" type="presOf" srcId="{54B010DE-8C81-45AF-A0F8-1A306287AEE8}" destId="{DD3F675A-1B5A-434F-AAF5-A52741E05F78}" srcOrd="0" destOrd="0" presId="urn:microsoft.com/office/officeart/2005/8/layout/vList6"/>
    <dgm:cxn modelId="{499101CE-C393-4F0F-B780-33BD3394EF03}" type="presOf" srcId="{315E0BA2-90EB-4DBF-B933-76C87F202ED0}" destId="{513BA3AB-FE24-4FE9-A788-51879565AB6E}" srcOrd="0" destOrd="1" presId="urn:microsoft.com/office/officeart/2005/8/layout/vList6"/>
    <dgm:cxn modelId="{B16959CF-D878-41BE-A349-021D4E4AAC6A}" type="presOf" srcId="{F87590A0-EB94-4769-A144-2E7C62F5CC59}" destId="{564B26DF-F6A1-419E-916B-B93ECFB43F82}" srcOrd="0" destOrd="2" presId="urn:microsoft.com/office/officeart/2005/8/layout/vList6"/>
    <dgm:cxn modelId="{1967E4CF-E919-40B1-878E-4EA22F12BCAA}" srcId="{812D234F-9E91-4B0A-96D0-05EFBF725509}" destId="{DADC87CC-81F0-4629-9FD3-614592DCB6A1}" srcOrd="3" destOrd="0" parTransId="{5A4CFCED-3160-4590-93A4-0AA439BD5848}" sibTransId="{49398EE4-2ECF-4E4F-9DF4-4D1CD76D24D6}"/>
    <dgm:cxn modelId="{9388C8D0-8810-4636-9AE1-AF2F5739CEE1}" type="presOf" srcId="{BC09103F-CC75-49DD-9CCD-3DC11E5C1DAA}" destId="{513BA3AB-FE24-4FE9-A788-51879565AB6E}" srcOrd="0" destOrd="3" presId="urn:microsoft.com/office/officeart/2005/8/layout/vList6"/>
    <dgm:cxn modelId="{DE68FDE8-FBAB-44EC-9BBC-4DA6E77E6BAB}" type="presOf" srcId="{07C08E0F-DDC7-4606-A6D4-B78183AB3F1D}" destId="{513BA3AB-FE24-4FE9-A788-51879565AB6E}" srcOrd="0" destOrd="2" presId="urn:microsoft.com/office/officeart/2005/8/layout/vList6"/>
    <dgm:cxn modelId="{CD7EBCEE-DE28-47AC-B7D2-4A66E58CCD1E}" type="presOf" srcId="{D98A7F8B-7BDC-4130-A9DC-D89F9EF1C7AF}" destId="{9B7FADB7-C301-4D06-89B7-6864B81342A4}" srcOrd="0" destOrd="0" presId="urn:microsoft.com/office/officeart/2005/8/layout/vList6"/>
    <dgm:cxn modelId="{5DAEEDF8-B4AD-4A13-B445-E781705FDD51}" srcId="{D98A7F8B-7BDC-4130-A9DC-D89F9EF1C7AF}" destId="{9AA3E47D-85E3-46E5-B160-5FB0E9D25DF3}" srcOrd="1" destOrd="0" parTransId="{08292347-3174-4185-9A12-70914AC4791D}" sibTransId="{B08FAC20-9BC9-4BBE-A915-5AA06F1F0851}"/>
    <dgm:cxn modelId="{9580B4FE-052D-448F-A177-9933DA753B38}" srcId="{54B010DE-8C81-45AF-A0F8-1A306287AEE8}" destId="{F675395B-6C4D-47B2-920F-F3F100A1BB66}" srcOrd="0" destOrd="0" parTransId="{A0CD91E7-E9EC-4ED9-9130-15A7B5CED515}" sibTransId="{BC6B9AB1-3E0C-433A-BD6D-F4104EF3E157}"/>
    <dgm:cxn modelId="{F4654DFF-9987-4D9C-96DC-D4928DD6FF69}" type="presParOf" srcId="{9B7FADB7-C301-4D06-89B7-6864B81342A4}" destId="{B5EADF81-4EB4-42A1-A233-1AD34AB7E640}" srcOrd="0" destOrd="0" presId="urn:microsoft.com/office/officeart/2005/8/layout/vList6"/>
    <dgm:cxn modelId="{E8493AA1-EB7C-4E10-907F-A7A27BE31DF8}" type="presParOf" srcId="{B5EADF81-4EB4-42A1-A233-1AD34AB7E640}" destId="{835715D9-D27B-487E-91FD-1FFA4EFB6E88}" srcOrd="0" destOrd="0" presId="urn:microsoft.com/office/officeart/2005/8/layout/vList6"/>
    <dgm:cxn modelId="{CBD5E559-083C-463D-957C-E2EDB774FB28}" type="presParOf" srcId="{B5EADF81-4EB4-42A1-A233-1AD34AB7E640}" destId="{564B26DF-F6A1-419E-916B-B93ECFB43F82}" srcOrd="1" destOrd="0" presId="urn:microsoft.com/office/officeart/2005/8/layout/vList6"/>
    <dgm:cxn modelId="{75D41B57-A925-497D-9123-2CCF47BEA1BA}" type="presParOf" srcId="{9B7FADB7-C301-4D06-89B7-6864B81342A4}" destId="{B141855C-1136-4044-A8D0-A8A714267E9C}" srcOrd="1" destOrd="0" presId="urn:microsoft.com/office/officeart/2005/8/layout/vList6"/>
    <dgm:cxn modelId="{79E008CB-49FF-45AF-A0B4-0AB2D7F45B90}" type="presParOf" srcId="{9B7FADB7-C301-4D06-89B7-6864B81342A4}" destId="{28CE9529-356D-4134-9B9B-50A539BBC1EB}" srcOrd="2" destOrd="0" presId="urn:microsoft.com/office/officeart/2005/8/layout/vList6"/>
    <dgm:cxn modelId="{F78BA7C2-6537-4F0D-B9EB-BEA454DB177F}" type="presParOf" srcId="{28CE9529-356D-4134-9B9B-50A539BBC1EB}" destId="{94ECF708-17DC-45B0-BC21-81D9FF3801E3}" srcOrd="0" destOrd="0" presId="urn:microsoft.com/office/officeart/2005/8/layout/vList6"/>
    <dgm:cxn modelId="{B8598041-CF16-4596-BB25-8762FED2EAC2}" type="presParOf" srcId="{28CE9529-356D-4134-9B9B-50A539BBC1EB}" destId="{513BA3AB-FE24-4FE9-A788-51879565AB6E}" srcOrd="1" destOrd="0" presId="urn:microsoft.com/office/officeart/2005/8/layout/vList6"/>
    <dgm:cxn modelId="{0DCB241B-CE4E-48E5-9EF5-66D2A56628FA}" type="presParOf" srcId="{9B7FADB7-C301-4D06-89B7-6864B81342A4}" destId="{3D9C0EC5-87E4-45FA-8A15-B4EEFC5975ED}" srcOrd="3" destOrd="0" presId="urn:microsoft.com/office/officeart/2005/8/layout/vList6"/>
    <dgm:cxn modelId="{BCAE9D42-3C86-4E32-AD40-0CE94EE6A884}" type="presParOf" srcId="{9B7FADB7-C301-4D06-89B7-6864B81342A4}" destId="{18FFAE09-81F8-46C6-82AE-E73BA672C93F}" srcOrd="4" destOrd="0" presId="urn:microsoft.com/office/officeart/2005/8/layout/vList6"/>
    <dgm:cxn modelId="{DDE49ADB-B0E4-4ACA-8885-3D0E81DF0A38}" type="presParOf" srcId="{18FFAE09-81F8-46C6-82AE-E73BA672C93F}" destId="{DD3F675A-1B5A-434F-AAF5-A52741E05F78}" srcOrd="0" destOrd="0" presId="urn:microsoft.com/office/officeart/2005/8/layout/vList6"/>
    <dgm:cxn modelId="{69D1B02E-4454-49FA-884A-EA7949AB583B}" type="presParOf" srcId="{18FFAE09-81F8-46C6-82AE-E73BA672C93F}" destId="{B768EB96-7832-4AF7-B7A3-3B4DAF73334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8A7F8B-7BDC-4130-A9DC-D89F9EF1C7A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12D234F-9E91-4B0A-96D0-05EFBF725509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Aktualizacje wniosków</a:t>
          </a:r>
        </a:p>
      </dgm:t>
    </dgm:pt>
    <dgm:pt modelId="{1091DD66-6AC3-48B2-B120-7FBD980418AD}" type="parTrans" cxnId="{F1E03BA5-21F7-453A-AA42-32AF426C0704}">
      <dgm:prSet/>
      <dgm:spPr/>
      <dgm:t>
        <a:bodyPr/>
        <a:lstStyle/>
        <a:p>
          <a:endParaRPr lang="pl-PL"/>
        </a:p>
      </dgm:t>
    </dgm:pt>
    <dgm:pt modelId="{5AD8A55A-C038-4E7D-BD5B-7A91B673DAC2}" type="sibTrans" cxnId="{F1E03BA5-21F7-453A-AA42-32AF426C0704}">
      <dgm:prSet/>
      <dgm:spPr/>
      <dgm:t>
        <a:bodyPr/>
        <a:lstStyle/>
        <a:p>
          <a:endParaRPr lang="pl-PL"/>
        </a:p>
      </dgm:t>
    </dgm:pt>
    <dgm:pt modelId="{9AA3E47D-85E3-46E5-B160-5FB0E9D25DF3}">
      <dgm:prSet phldrT="[Tekst]" custT="1"/>
      <dgm:spPr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06680" tIns="53340" rIns="106680" bIns="5334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Zwroty</a:t>
          </a:r>
        </a:p>
      </dgm:t>
    </dgm:pt>
    <dgm:pt modelId="{08292347-3174-4185-9A12-70914AC4791D}" type="parTrans" cxnId="{5DAEEDF8-B4AD-4A13-B445-E781705FDD51}">
      <dgm:prSet/>
      <dgm:spPr/>
      <dgm:t>
        <a:bodyPr/>
        <a:lstStyle/>
        <a:p>
          <a:endParaRPr lang="pl-PL"/>
        </a:p>
      </dgm:t>
    </dgm:pt>
    <dgm:pt modelId="{B08FAC20-9BC9-4BBE-A915-5AA06F1F0851}" type="sibTrans" cxnId="{5DAEEDF8-B4AD-4A13-B445-E781705FDD51}">
      <dgm:prSet/>
      <dgm:spPr/>
      <dgm:t>
        <a:bodyPr/>
        <a:lstStyle/>
        <a:p>
          <a:endParaRPr lang="pl-PL"/>
        </a:p>
      </dgm:t>
    </dgm:pt>
    <dgm:pt modelId="{F44EBDB0-270E-4F60-B4BA-6EAC5CD8FBED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t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Przy dokonywaniu zwrotu środków/odsetek należy koniecznie wskazać w tytule przelewu:</a:t>
          </a:r>
          <a:endParaRPr lang="pl-PL" sz="1600" b="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EF47795-A1D4-41C1-AEF6-419F19C5F571}" type="parTrans" cxnId="{E15B048C-1A43-4971-BF14-5C5D8BED4E2F}">
      <dgm:prSet/>
      <dgm:spPr/>
      <dgm:t>
        <a:bodyPr/>
        <a:lstStyle/>
        <a:p>
          <a:endParaRPr lang="pl-PL"/>
        </a:p>
      </dgm:t>
    </dgm:pt>
    <dgm:pt modelId="{01C06124-E3EF-41E9-A845-9A4FB223AA25}" type="sibTrans" cxnId="{E15B048C-1A43-4971-BF14-5C5D8BED4E2F}">
      <dgm:prSet/>
      <dgm:spPr/>
      <dgm:t>
        <a:bodyPr/>
        <a:lstStyle/>
        <a:p>
          <a:endParaRPr lang="pl-PL"/>
        </a:p>
      </dgm:t>
    </dgm:pt>
    <dgm:pt modelId="{CED6B846-07E5-449B-8670-80F717E0C444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pl-PL" sz="1600" b="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PLANOWANE SPOTKANIE</a:t>
          </a:r>
        </a:p>
      </dgm:t>
    </dgm:pt>
    <dgm:pt modelId="{996FCC43-8D95-4D98-8277-7CF057A1EF4B}" type="parTrans" cxnId="{5D0DEB8F-F8BD-4CD5-A6B2-424D76269E51}">
      <dgm:prSet/>
      <dgm:spPr/>
      <dgm:t>
        <a:bodyPr/>
        <a:lstStyle/>
        <a:p>
          <a:endParaRPr lang="pl-PL"/>
        </a:p>
      </dgm:t>
    </dgm:pt>
    <dgm:pt modelId="{1B3FA8E0-7F0A-4DD1-8D68-ED5887D9B18B}" type="sibTrans" cxnId="{5D0DEB8F-F8BD-4CD5-A6B2-424D76269E51}">
      <dgm:prSet/>
      <dgm:spPr/>
      <dgm:t>
        <a:bodyPr/>
        <a:lstStyle/>
        <a:p>
          <a:endParaRPr lang="pl-PL"/>
        </a:p>
      </dgm:t>
    </dgm:pt>
    <dgm:pt modelId="{CCEC093D-D6AD-453F-94C8-6508DB2A044C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t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nazwę zadania, nr umowy, rok edycji;</a:t>
          </a:r>
        </a:p>
      </dgm:t>
    </dgm:pt>
    <dgm:pt modelId="{4C76D99E-AB6E-4C8E-8A08-CCA62EB70C33}" type="parTrans" cxnId="{0372A13D-4622-4452-BD04-257478D77E4A}">
      <dgm:prSet/>
      <dgm:spPr/>
      <dgm:t>
        <a:bodyPr/>
        <a:lstStyle/>
        <a:p>
          <a:endParaRPr lang="pl-PL"/>
        </a:p>
      </dgm:t>
    </dgm:pt>
    <dgm:pt modelId="{45F2A71B-E055-4C33-A83A-561D66F373B6}" type="sibTrans" cxnId="{0372A13D-4622-4452-BD04-257478D77E4A}">
      <dgm:prSet/>
      <dgm:spPr/>
      <dgm:t>
        <a:bodyPr/>
        <a:lstStyle/>
        <a:p>
          <a:endParaRPr lang="pl-PL"/>
        </a:p>
      </dgm:t>
    </dgm:pt>
    <dgm:pt modelId="{7B2849A2-263E-4298-A75F-BD2A4E322C58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endParaRPr lang="pl-PL" sz="16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5386820-2D05-4CC6-BA3E-EE0B3BEA8149}" type="parTrans" cxnId="{3225A74E-6D2B-4B56-9B67-6DB1AB52E89C}">
      <dgm:prSet/>
      <dgm:spPr/>
      <dgm:t>
        <a:bodyPr/>
        <a:lstStyle/>
        <a:p>
          <a:endParaRPr lang="pl-PL"/>
        </a:p>
      </dgm:t>
    </dgm:pt>
    <dgm:pt modelId="{FE56176F-2F11-48FD-9C9A-4CECE78F39D7}" type="sibTrans" cxnId="{3225A74E-6D2B-4B56-9B67-6DB1AB52E89C}">
      <dgm:prSet/>
      <dgm:spPr/>
      <dgm:t>
        <a:bodyPr/>
        <a:lstStyle/>
        <a:p>
          <a:endParaRPr lang="pl-PL"/>
        </a:p>
      </dgm:t>
    </dgm:pt>
    <dgm:pt modelId="{2264671A-B221-40FA-BEDD-43253A02FDC0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pl-PL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 uzyskaniu dodatkowych informacji z Ministerstwa zostaną Państwo poinformowani o szczegółach i ostatecznym terminie dokonywania aktualizacji;</a:t>
          </a:r>
        </a:p>
      </dgm:t>
    </dgm:pt>
    <dgm:pt modelId="{D3462002-CF49-4923-A968-9846907B7719}" type="parTrans" cxnId="{DE0A52C9-CEBE-45D3-9CBE-BD15E40271FA}">
      <dgm:prSet/>
      <dgm:spPr/>
      <dgm:t>
        <a:bodyPr/>
        <a:lstStyle/>
        <a:p>
          <a:endParaRPr lang="pl-PL"/>
        </a:p>
      </dgm:t>
    </dgm:pt>
    <dgm:pt modelId="{99B50571-C1C5-4BF6-AAAD-11DC1F4C2916}" type="sibTrans" cxnId="{DE0A52C9-CEBE-45D3-9CBE-BD15E40271FA}">
      <dgm:prSet/>
      <dgm:spPr/>
      <dgm:t>
        <a:bodyPr/>
        <a:lstStyle/>
        <a:p>
          <a:endParaRPr lang="pl-PL"/>
        </a:p>
      </dgm:t>
    </dgm:pt>
    <dgm:pt modelId="{DC870232-A793-4F37-A5D9-F59F0B1F48A4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t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600" b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np. „odsetki – Opieka </a:t>
          </a:r>
          <a:r>
            <a:rPr lang="pl-PL" sz="1600" b="0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wytchnieniowa</a:t>
          </a:r>
          <a:r>
            <a:rPr lang="pl-PL" sz="1600" b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-edycja 2025”;</a:t>
          </a:r>
        </a:p>
      </dgm:t>
    </dgm:pt>
    <dgm:pt modelId="{8789C018-6785-4E3F-9BA4-8C49BCD16E8E}" type="parTrans" cxnId="{31AEFE19-DD70-4C48-A2CD-BD4200CC9113}">
      <dgm:prSet/>
      <dgm:spPr/>
      <dgm:t>
        <a:bodyPr/>
        <a:lstStyle/>
        <a:p>
          <a:endParaRPr lang="pl-PL"/>
        </a:p>
      </dgm:t>
    </dgm:pt>
    <dgm:pt modelId="{A96A24C5-6FA0-42BE-9975-96EB95DDDD62}" type="sibTrans" cxnId="{31AEFE19-DD70-4C48-A2CD-BD4200CC9113}">
      <dgm:prSet/>
      <dgm:spPr/>
      <dgm:t>
        <a:bodyPr/>
        <a:lstStyle/>
        <a:p>
          <a:endParaRPr lang="pl-PL"/>
        </a:p>
      </dgm:t>
    </dgm:pt>
    <dgm:pt modelId="{AC2B49DF-8747-4834-A374-DE83A1158716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t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przypadku dokonania zwrotu w jednej kwocie z tytułu np. zadania i kosztów obsługi, należy rozbić kwoty na opisie przelewu</a:t>
          </a:r>
        </a:p>
      </dgm:t>
    </dgm:pt>
    <dgm:pt modelId="{FDCA4BDF-0E5A-427E-A0A1-EE19A7A03709}" type="parTrans" cxnId="{40ECFDA6-D290-44AD-90F5-86293B6C4549}">
      <dgm:prSet/>
      <dgm:spPr/>
      <dgm:t>
        <a:bodyPr/>
        <a:lstStyle/>
        <a:p>
          <a:endParaRPr lang="pl-PL"/>
        </a:p>
      </dgm:t>
    </dgm:pt>
    <dgm:pt modelId="{26875797-008B-4BF7-AAA2-7C5A422AA789}" type="sibTrans" cxnId="{40ECFDA6-D290-44AD-90F5-86293B6C4549}">
      <dgm:prSet/>
      <dgm:spPr/>
      <dgm:t>
        <a:bodyPr/>
        <a:lstStyle/>
        <a:p>
          <a:endParaRPr lang="pl-PL"/>
        </a:p>
      </dgm:t>
    </dgm:pt>
    <dgm:pt modelId="{A0F7182A-25C7-45FD-891A-1795FFBB90E0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pl-PL" sz="16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dokonywanie aktualizacji wniosków zgodnie z zapisami Programu;</a:t>
          </a:r>
        </a:p>
      </dgm:t>
    </dgm:pt>
    <dgm:pt modelId="{4742ADCF-454B-46FE-9251-58BD49A31308}" type="parTrans" cxnId="{C82BBE62-637E-42CF-AF2D-77F79435644B}">
      <dgm:prSet/>
      <dgm:spPr/>
      <dgm:t>
        <a:bodyPr/>
        <a:lstStyle/>
        <a:p>
          <a:endParaRPr lang="pl-PL"/>
        </a:p>
      </dgm:t>
    </dgm:pt>
    <dgm:pt modelId="{4499AA4E-856E-45FA-A84F-BDFDB7D5A211}" type="sibTrans" cxnId="{C82BBE62-637E-42CF-AF2D-77F79435644B}">
      <dgm:prSet/>
      <dgm:spPr/>
      <dgm:t>
        <a:bodyPr/>
        <a:lstStyle/>
        <a:p>
          <a:endParaRPr lang="pl-PL"/>
        </a:p>
      </dgm:t>
    </dgm:pt>
    <dgm:pt modelId="{07A0CA6F-85D2-43F2-957A-268C2ABE677F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t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sz="1600" b="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E1CA1E6-9F5B-4774-8A89-25FB5A6D8876}" type="parTrans" cxnId="{5FE80C21-1780-4C65-9C3C-AFA15DF7965F}">
      <dgm:prSet/>
      <dgm:spPr/>
      <dgm:t>
        <a:bodyPr/>
        <a:lstStyle/>
        <a:p>
          <a:endParaRPr lang="pl-PL"/>
        </a:p>
      </dgm:t>
    </dgm:pt>
    <dgm:pt modelId="{9C01A430-24F4-4922-9F0E-73F081EF4B09}" type="sibTrans" cxnId="{5FE80C21-1780-4C65-9C3C-AFA15DF7965F}">
      <dgm:prSet/>
      <dgm:spPr/>
      <dgm:t>
        <a:bodyPr/>
        <a:lstStyle/>
        <a:p>
          <a:endParaRPr lang="pl-PL"/>
        </a:p>
      </dgm:t>
    </dgm:pt>
    <dgm:pt modelId="{480EAE47-16D0-4FBB-AB31-6F333FA8C4E1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t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sz="1600" b="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C7C2465-7035-4A10-8A02-0807FD478816}" type="parTrans" cxnId="{F37AD937-394B-4CCE-8592-F9E938888F0B}">
      <dgm:prSet/>
      <dgm:spPr/>
      <dgm:t>
        <a:bodyPr/>
        <a:lstStyle/>
        <a:p>
          <a:endParaRPr lang="pl-PL"/>
        </a:p>
      </dgm:t>
    </dgm:pt>
    <dgm:pt modelId="{9DB60431-441D-41FC-ABFC-1BC767D2640E}" type="sibTrans" cxnId="{F37AD937-394B-4CCE-8592-F9E938888F0B}">
      <dgm:prSet/>
      <dgm:spPr/>
      <dgm:t>
        <a:bodyPr/>
        <a:lstStyle/>
        <a:p>
          <a:endParaRPr lang="pl-PL"/>
        </a:p>
      </dgm:t>
    </dgm:pt>
    <dgm:pt modelId="{9B7FADB7-C301-4D06-89B7-6864B81342A4}" type="pres">
      <dgm:prSet presAssocID="{D98A7F8B-7BDC-4130-A9DC-D89F9EF1C7AF}" presName="Name0" presStyleCnt="0">
        <dgm:presLayoutVars>
          <dgm:dir/>
          <dgm:animLvl val="lvl"/>
          <dgm:resizeHandles/>
        </dgm:presLayoutVars>
      </dgm:prSet>
      <dgm:spPr/>
    </dgm:pt>
    <dgm:pt modelId="{B5EADF81-4EB4-42A1-A233-1AD34AB7E640}" type="pres">
      <dgm:prSet presAssocID="{812D234F-9E91-4B0A-96D0-05EFBF725509}" presName="linNode" presStyleCnt="0"/>
      <dgm:spPr/>
    </dgm:pt>
    <dgm:pt modelId="{835715D9-D27B-487E-91FD-1FFA4EFB6E88}" type="pres">
      <dgm:prSet presAssocID="{812D234F-9E91-4B0A-96D0-05EFBF725509}" presName="parentShp" presStyleLbl="node1" presStyleIdx="0" presStyleCnt="2" custScaleX="88462" custScaleY="49202" custLinFactNeighborY="289">
        <dgm:presLayoutVars>
          <dgm:bulletEnabled val="1"/>
        </dgm:presLayoutVars>
      </dgm:prSet>
      <dgm:spPr/>
    </dgm:pt>
    <dgm:pt modelId="{564B26DF-F6A1-419E-916B-B93ECFB43F82}" type="pres">
      <dgm:prSet presAssocID="{812D234F-9E91-4B0A-96D0-05EFBF725509}" presName="childShp" presStyleLbl="bgAccFollowNode1" presStyleIdx="0" presStyleCnt="2" custScaleY="65676">
        <dgm:presLayoutVars>
          <dgm:bulletEnabled val="1"/>
        </dgm:presLayoutVars>
      </dgm:prSet>
      <dgm:spPr/>
    </dgm:pt>
    <dgm:pt modelId="{B141855C-1136-4044-A8D0-A8A714267E9C}" type="pres">
      <dgm:prSet presAssocID="{5AD8A55A-C038-4E7D-BD5B-7A91B673DAC2}" presName="spacing" presStyleCnt="0"/>
      <dgm:spPr/>
    </dgm:pt>
    <dgm:pt modelId="{28CE9529-356D-4134-9B9B-50A539BBC1EB}" type="pres">
      <dgm:prSet presAssocID="{9AA3E47D-85E3-46E5-B160-5FB0E9D25DF3}" presName="linNode" presStyleCnt="0"/>
      <dgm:spPr/>
    </dgm:pt>
    <dgm:pt modelId="{94ECF708-17DC-45B0-BC21-81D9FF3801E3}" type="pres">
      <dgm:prSet presAssocID="{9AA3E47D-85E3-46E5-B160-5FB0E9D25DF3}" presName="parentShp" presStyleLbl="node1" presStyleIdx="1" presStyleCnt="2" custScaleX="89904" custScaleY="51326" custLinFactNeighborX="-349" custLinFactNeighborY="-1333">
        <dgm:presLayoutVars>
          <dgm:bulletEnabled val="1"/>
        </dgm:presLayoutVars>
      </dgm:prSet>
      <dgm:spPr>
        <a:xfrm>
          <a:off x="195939" y="3115039"/>
          <a:ext cx="3489655" cy="1985153"/>
        </a:xfrm>
        <a:prstGeom prst="roundRect">
          <a:avLst/>
        </a:prstGeom>
      </dgm:spPr>
    </dgm:pt>
    <dgm:pt modelId="{513BA3AB-FE24-4FE9-A788-51879565AB6E}" type="pres">
      <dgm:prSet presAssocID="{9AA3E47D-85E3-46E5-B160-5FB0E9D25DF3}" presName="childShp" presStyleLbl="bgAccFollowNode1" presStyleIdx="1" presStyleCnt="2" custScaleY="113354">
        <dgm:presLayoutVars>
          <dgm:bulletEnabled val="1"/>
        </dgm:presLayoutVars>
      </dgm:prSet>
      <dgm:spPr>
        <a:xfrm>
          <a:off x="3685594" y="2732559"/>
          <a:ext cx="5822302" cy="2750113"/>
        </a:xfrm>
        <a:prstGeom prst="rightArrow">
          <a:avLst>
            <a:gd name="adj1" fmla="val 75000"/>
            <a:gd name="adj2" fmla="val 50000"/>
          </a:avLst>
        </a:prstGeom>
      </dgm:spPr>
    </dgm:pt>
  </dgm:ptLst>
  <dgm:cxnLst>
    <dgm:cxn modelId="{7B632B07-C1F0-4BAE-AD45-3260AB047522}" type="presOf" srcId="{AC2B49DF-8747-4834-A374-DE83A1158716}" destId="{513BA3AB-FE24-4FE9-A788-51879565AB6E}" srcOrd="0" destOrd="5" presId="urn:microsoft.com/office/officeart/2005/8/layout/vList6"/>
    <dgm:cxn modelId="{1589AD17-86B4-4E83-BEE4-883C412D8C26}" type="presOf" srcId="{812D234F-9E91-4B0A-96D0-05EFBF725509}" destId="{835715D9-D27B-487E-91FD-1FFA4EFB6E88}" srcOrd="0" destOrd="0" presId="urn:microsoft.com/office/officeart/2005/8/layout/vList6"/>
    <dgm:cxn modelId="{31AEFE19-DD70-4C48-A2CD-BD4200CC9113}" srcId="{9AA3E47D-85E3-46E5-B160-5FB0E9D25DF3}" destId="{DC870232-A793-4F37-A5D9-F59F0B1F48A4}" srcOrd="3" destOrd="0" parTransId="{8789C018-6785-4E3F-9BA4-8C49BCD16E8E}" sibTransId="{A96A24C5-6FA0-42BE-9975-96EB95DDDD62}"/>
    <dgm:cxn modelId="{5FE80C21-1780-4C65-9C3C-AFA15DF7965F}" srcId="{9AA3E47D-85E3-46E5-B160-5FB0E9D25DF3}" destId="{07A0CA6F-85D2-43F2-957A-268C2ABE677F}" srcOrd="2" destOrd="0" parTransId="{DE1CA1E6-9F5B-4774-8A89-25FB5A6D8876}" sibTransId="{9C01A430-24F4-4922-9F0E-73F081EF4B09}"/>
    <dgm:cxn modelId="{EE0E1821-6ED6-42AC-89E4-2DBBADA8BB2E}" type="presOf" srcId="{CED6B846-07E5-449B-8670-80F717E0C444}" destId="{564B26DF-F6A1-419E-916B-B93ECFB43F82}" srcOrd="0" destOrd="0" presId="urn:microsoft.com/office/officeart/2005/8/layout/vList6"/>
    <dgm:cxn modelId="{F37AD937-394B-4CCE-8592-F9E938888F0B}" srcId="{9AA3E47D-85E3-46E5-B160-5FB0E9D25DF3}" destId="{480EAE47-16D0-4FBB-AB31-6F333FA8C4E1}" srcOrd="4" destOrd="0" parTransId="{CC7C2465-7035-4A10-8A02-0807FD478816}" sibTransId="{9DB60431-441D-41FC-ABFC-1BC767D2640E}"/>
    <dgm:cxn modelId="{0372A13D-4622-4452-BD04-257478D77E4A}" srcId="{9AA3E47D-85E3-46E5-B160-5FB0E9D25DF3}" destId="{CCEC093D-D6AD-453F-94C8-6508DB2A044C}" srcOrd="1" destOrd="0" parTransId="{4C76D99E-AB6E-4C8E-8A08-CCA62EB70C33}" sibTransId="{45F2A71B-E055-4C33-A83A-561D66F373B6}"/>
    <dgm:cxn modelId="{C82BBE62-637E-42CF-AF2D-77F79435644B}" srcId="{812D234F-9E91-4B0A-96D0-05EFBF725509}" destId="{A0F7182A-25C7-45FD-891A-1795FFBB90E0}" srcOrd="1" destOrd="0" parTransId="{4742ADCF-454B-46FE-9251-58BD49A31308}" sibTransId="{4499AA4E-856E-45FA-A84F-BDFDB7D5A211}"/>
    <dgm:cxn modelId="{125E894D-033E-4BA1-8473-9229BE8E3CEE}" type="presOf" srcId="{CCEC093D-D6AD-453F-94C8-6508DB2A044C}" destId="{513BA3AB-FE24-4FE9-A788-51879565AB6E}" srcOrd="0" destOrd="1" presId="urn:microsoft.com/office/officeart/2005/8/layout/vList6"/>
    <dgm:cxn modelId="{3225A74E-6D2B-4B56-9B67-6DB1AB52E89C}" srcId="{812D234F-9E91-4B0A-96D0-05EFBF725509}" destId="{7B2849A2-263E-4298-A75F-BD2A4E322C58}" srcOrd="3" destOrd="0" parTransId="{05386820-2D05-4CC6-BA3E-EE0B3BEA8149}" sibTransId="{FE56176F-2F11-48FD-9C9A-4CECE78F39D7}"/>
    <dgm:cxn modelId="{20D1867D-7500-47AD-B822-D6257FB393A9}" type="presOf" srcId="{9AA3E47D-85E3-46E5-B160-5FB0E9D25DF3}" destId="{94ECF708-17DC-45B0-BC21-81D9FF3801E3}" srcOrd="0" destOrd="0" presId="urn:microsoft.com/office/officeart/2005/8/layout/vList6"/>
    <dgm:cxn modelId="{A9717B7E-959F-450E-8F2C-B170D112A58D}" type="presOf" srcId="{7B2849A2-263E-4298-A75F-BD2A4E322C58}" destId="{564B26DF-F6A1-419E-916B-B93ECFB43F82}" srcOrd="0" destOrd="3" presId="urn:microsoft.com/office/officeart/2005/8/layout/vList6"/>
    <dgm:cxn modelId="{E15B048C-1A43-4971-BF14-5C5D8BED4E2F}" srcId="{9AA3E47D-85E3-46E5-B160-5FB0E9D25DF3}" destId="{F44EBDB0-270E-4F60-B4BA-6EAC5CD8FBED}" srcOrd="0" destOrd="0" parTransId="{0EF47795-A1D4-41C1-AEF6-419F19C5F571}" sibTransId="{01C06124-E3EF-41E9-A845-9A4FB223AA25}"/>
    <dgm:cxn modelId="{5D0DEB8F-F8BD-4CD5-A6B2-424D76269E51}" srcId="{812D234F-9E91-4B0A-96D0-05EFBF725509}" destId="{CED6B846-07E5-449B-8670-80F717E0C444}" srcOrd="0" destOrd="0" parTransId="{996FCC43-8D95-4D98-8277-7CF057A1EF4B}" sibTransId="{1B3FA8E0-7F0A-4DD1-8D68-ED5887D9B18B}"/>
    <dgm:cxn modelId="{AE44A198-B618-416C-A582-19F2A6BFD0E9}" type="presOf" srcId="{A0F7182A-25C7-45FD-891A-1795FFBB90E0}" destId="{564B26DF-F6A1-419E-916B-B93ECFB43F82}" srcOrd="0" destOrd="1" presId="urn:microsoft.com/office/officeart/2005/8/layout/vList6"/>
    <dgm:cxn modelId="{F1E03BA5-21F7-453A-AA42-32AF426C0704}" srcId="{D98A7F8B-7BDC-4130-A9DC-D89F9EF1C7AF}" destId="{812D234F-9E91-4B0A-96D0-05EFBF725509}" srcOrd="0" destOrd="0" parTransId="{1091DD66-6AC3-48B2-B120-7FBD980418AD}" sibTransId="{5AD8A55A-C038-4E7D-BD5B-7A91B673DAC2}"/>
    <dgm:cxn modelId="{40ECFDA6-D290-44AD-90F5-86293B6C4549}" srcId="{9AA3E47D-85E3-46E5-B160-5FB0E9D25DF3}" destId="{AC2B49DF-8747-4834-A374-DE83A1158716}" srcOrd="5" destOrd="0" parTransId="{FDCA4BDF-0E5A-427E-A0A1-EE19A7A03709}" sibTransId="{26875797-008B-4BF7-AAA2-7C5A422AA789}"/>
    <dgm:cxn modelId="{A326DBAF-2574-416F-A082-6E54887F051A}" type="presOf" srcId="{F44EBDB0-270E-4F60-B4BA-6EAC5CD8FBED}" destId="{513BA3AB-FE24-4FE9-A788-51879565AB6E}" srcOrd="0" destOrd="0" presId="urn:microsoft.com/office/officeart/2005/8/layout/vList6"/>
    <dgm:cxn modelId="{A30144B9-6F26-45BD-9E77-362071D90CAD}" type="presOf" srcId="{480EAE47-16D0-4FBB-AB31-6F333FA8C4E1}" destId="{513BA3AB-FE24-4FE9-A788-51879565AB6E}" srcOrd="0" destOrd="4" presId="urn:microsoft.com/office/officeart/2005/8/layout/vList6"/>
    <dgm:cxn modelId="{1E2B71BD-C2D2-48DB-BB24-F7C412725098}" type="presOf" srcId="{2264671A-B221-40FA-BEDD-43253A02FDC0}" destId="{564B26DF-F6A1-419E-916B-B93ECFB43F82}" srcOrd="0" destOrd="2" presId="urn:microsoft.com/office/officeart/2005/8/layout/vList6"/>
    <dgm:cxn modelId="{DE0A52C9-CEBE-45D3-9CBE-BD15E40271FA}" srcId="{812D234F-9E91-4B0A-96D0-05EFBF725509}" destId="{2264671A-B221-40FA-BEDD-43253A02FDC0}" srcOrd="2" destOrd="0" parTransId="{D3462002-CF49-4923-A968-9846907B7719}" sibTransId="{99B50571-C1C5-4BF6-AAAD-11DC1F4C2916}"/>
    <dgm:cxn modelId="{6B0FADDB-5525-4CD6-B369-C069442F7E8B}" type="presOf" srcId="{07A0CA6F-85D2-43F2-957A-268C2ABE677F}" destId="{513BA3AB-FE24-4FE9-A788-51879565AB6E}" srcOrd="0" destOrd="2" presId="urn:microsoft.com/office/officeart/2005/8/layout/vList6"/>
    <dgm:cxn modelId="{7BAA17DF-68E7-4BE0-BB99-C1D64E564C1A}" type="presOf" srcId="{DC870232-A793-4F37-A5D9-F59F0B1F48A4}" destId="{513BA3AB-FE24-4FE9-A788-51879565AB6E}" srcOrd="0" destOrd="3" presId="urn:microsoft.com/office/officeart/2005/8/layout/vList6"/>
    <dgm:cxn modelId="{CD7EBCEE-DE28-47AC-B7D2-4A66E58CCD1E}" type="presOf" srcId="{D98A7F8B-7BDC-4130-A9DC-D89F9EF1C7AF}" destId="{9B7FADB7-C301-4D06-89B7-6864B81342A4}" srcOrd="0" destOrd="0" presId="urn:microsoft.com/office/officeart/2005/8/layout/vList6"/>
    <dgm:cxn modelId="{5DAEEDF8-B4AD-4A13-B445-E781705FDD51}" srcId="{D98A7F8B-7BDC-4130-A9DC-D89F9EF1C7AF}" destId="{9AA3E47D-85E3-46E5-B160-5FB0E9D25DF3}" srcOrd="1" destOrd="0" parTransId="{08292347-3174-4185-9A12-70914AC4791D}" sibTransId="{B08FAC20-9BC9-4BBE-A915-5AA06F1F0851}"/>
    <dgm:cxn modelId="{F4654DFF-9987-4D9C-96DC-D4928DD6FF69}" type="presParOf" srcId="{9B7FADB7-C301-4D06-89B7-6864B81342A4}" destId="{B5EADF81-4EB4-42A1-A233-1AD34AB7E640}" srcOrd="0" destOrd="0" presId="urn:microsoft.com/office/officeart/2005/8/layout/vList6"/>
    <dgm:cxn modelId="{E8493AA1-EB7C-4E10-907F-A7A27BE31DF8}" type="presParOf" srcId="{B5EADF81-4EB4-42A1-A233-1AD34AB7E640}" destId="{835715D9-D27B-487E-91FD-1FFA4EFB6E88}" srcOrd="0" destOrd="0" presId="urn:microsoft.com/office/officeart/2005/8/layout/vList6"/>
    <dgm:cxn modelId="{CBD5E559-083C-463D-957C-E2EDB774FB28}" type="presParOf" srcId="{B5EADF81-4EB4-42A1-A233-1AD34AB7E640}" destId="{564B26DF-F6A1-419E-916B-B93ECFB43F82}" srcOrd="1" destOrd="0" presId="urn:microsoft.com/office/officeart/2005/8/layout/vList6"/>
    <dgm:cxn modelId="{75D41B57-A925-497D-9123-2CCF47BEA1BA}" type="presParOf" srcId="{9B7FADB7-C301-4D06-89B7-6864B81342A4}" destId="{B141855C-1136-4044-A8D0-A8A714267E9C}" srcOrd="1" destOrd="0" presId="urn:microsoft.com/office/officeart/2005/8/layout/vList6"/>
    <dgm:cxn modelId="{79E008CB-49FF-45AF-A0B4-0AB2D7F45B90}" type="presParOf" srcId="{9B7FADB7-C301-4D06-89B7-6864B81342A4}" destId="{28CE9529-356D-4134-9B9B-50A539BBC1EB}" srcOrd="2" destOrd="0" presId="urn:microsoft.com/office/officeart/2005/8/layout/vList6"/>
    <dgm:cxn modelId="{F78BA7C2-6537-4F0D-B9EB-BEA454DB177F}" type="presParOf" srcId="{28CE9529-356D-4134-9B9B-50A539BBC1EB}" destId="{94ECF708-17DC-45B0-BC21-81D9FF3801E3}" srcOrd="0" destOrd="0" presId="urn:microsoft.com/office/officeart/2005/8/layout/vList6"/>
    <dgm:cxn modelId="{B8598041-CF16-4596-BB25-8762FED2EAC2}" type="presParOf" srcId="{28CE9529-356D-4134-9B9B-50A539BBC1EB}" destId="{513BA3AB-FE24-4FE9-A788-51879565AB6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8A7F8B-7BDC-4130-A9DC-D89F9EF1C7A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12D234F-9E91-4B0A-96D0-05EFBF725509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Wnioski o środki</a:t>
          </a:r>
        </a:p>
      </dgm:t>
    </dgm:pt>
    <dgm:pt modelId="{1091DD66-6AC3-48B2-B120-7FBD980418AD}" type="parTrans" cxnId="{F1E03BA5-21F7-453A-AA42-32AF426C0704}">
      <dgm:prSet/>
      <dgm:spPr/>
      <dgm:t>
        <a:bodyPr/>
        <a:lstStyle/>
        <a:p>
          <a:endParaRPr lang="pl-PL"/>
        </a:p>
      </dgm:t>
    </dgm:pt>
    <dgm:pt modelId="{5AD8A55A-C038-4E7D-BD5B-7A91B673DAC2}" type="sibTrans" cxnId="{F1E03BA5-21F7-453A-AA42-32AF426C0704}">
      <dgm:prSet/>
      <dgm:spPr/>
      <dgm:t>
        <a:bodyPr/>
        <a:lstStyle/>
        <a:p>
          <a:endParaRPr lang="pl-PL"/>
        </a:p>
      </dgm:t>
    </dgm:pt>
    <dgm:pt modelId="{F7261EFF-ABCD-475D-BFA4-4AB3E306731D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wnioski o dodatkowe środki w danym miesiącu – pismo poprzez </a:t>
          </a:r>
          <a:r>
            <a:rPr lang="pl-PL" sz="16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eDoręczenia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przyznanie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i przekazanie dodatkowych środków z Funduszu Pomocy, z przeznaczeniem na…. wraz z uzasadnieniem,</a:t>
          </a:r>
        </a:p>
      </dgm:t>
    </dgm:pt>
    <dgm:pt modelId="{82593CC5-4EEB-4F56-9687-47578A0DB7AF}" type="parTrans" cxnId="{B2E05707-9A61-4ED4-80A8-51A9AC855197}">
      <dgm:prSet/>
      <dgm:spPr/>
      <dgm:t>
        <a:bodyPr/>
        <a:lstStyle/>
        <a:p>
          <a:endParaRPr lang="pl-PL"/>
        </a:p>
      </dgm:t>
    </dgm:pt>
    <dgm:pt modelId="{21A6F688-A4E3-48B0-B1D0-5F9BC090E448}" type="sibTrans" cxnId="{B2E05707-9A61-4ED4-80A8-51A9AC855197}">
      <dgm:prSet/>
      <dgm:spPr/>
      <dgm:t>
        <a:bodyPr/>
        <a:lstStyle/>
        <a:p>
          <a:endParaRPr lang="pl-PL"/>
        </a:p>
      </dgm:t>
    </dgm:pt>
    <dgm:pt modelId="{9AA3E47D-85E3-46E5-B160-5FB0E9D25DF3}">
      <dgm:prSet phldrT="[Tekst]" custT="1"/>
      <dgm:spPr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06680" tIns="53340" rIns="106680" bIns="5334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Zwroty i rozliczenia</a:t>
          </a:r>
        </a:p>
      </dgm:t>
    </dgm:pt>
    <dgm:pt modelId="{08292347-3174-4185-9A12-70914AC4791D}" type="parTrans" cxnId="{5DAEEDF8-B4AD-4A13-B445-E781705FDD51}">
      <dgm:prSet/>
      <dgm:spPr/>
      <dgm:t>
        <a:bodyPr/>
        <a:lstStyle/>
        <a:p>
          <a:endParaRPr lang="pl-PL"/>
        </a:p>
      </dgm:t>
    </dgm:pt>
    <dgm:pt modelId="{B08FAC20-9BC9-4BBE-A915-5AA06F1F0851}" type="sibTrans" cxnId="{5DAEEDF8-B4AD-4A13-B445-E781705FDD51}">
      <dgm:prSet/>
      <dgm:spPr/>
      <dgm:t>
        <a:bodyPr/>
        <a:lstStyle/>
        <a:p>
          <a:endParaRPr lang="pl-PL"/>
        </a:p>
      </dgm:t>
    </dgm:pt>
    <dgm:pt modelId="{F44EBDB0-270E-4F60-B4BA-6EAC5CD8FBED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t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rozliczenia miesięczne i kwartalne </a:t>
          </a:r>
          <a:r>
            <a:rPr lang="pl-P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wg faktycznego wykonania (wypłacone świadczenia, zasiłki, opłacone usługi + ewentualne koszty obsługi),</a:t>
          </a:r>
        </a:p>
      </dgm:t>
    </dgm:pt>
    <dgm:pt modelId="{0EF47795-A1D4-41C1-AEF6-419F19C5F571}" type="parTrans" cxnId="{E15B048C-1A43-4971-BF14-5C5D8BED4E2F}">
      <dgm:prSet/>
      <dgm:spPr/>
      <dgm:t>
        <a:bodyPr/>
        <a:lstStyle/>
        <a:p>
          <a:endParaRPr lang="pl-PL"/>
        </a:p>
      </dgm:t>
    </dgm:pt>
    <dgm:pt modelId="{01C06124-E3EF-41E9-A845-9A4FB223AA25}" type="sibTrans" cxnId="{E15B048C-1A43-4971-BF14-5C5D8BED4E2F}">
      <dgm:prSet/>
      <dgm:spPr/>
      <dgm:t>
        <a:bodyPr/>
        <a:lstStyle/>
        <a:p>
          <a:endParaRPr lang="pl-PL"/>
        </a:p>
      </dgm:t>
    </dgm:pt>
    <dgm:pt modelId="{CED6B846-07E5-449B-8670-80F717E0C444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CAS – kwoty do zapotrzebowania </a:t>
          </a:r>
          <a:r>
            <a: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podawać po zweryfikowaniu otrzymanych kwot z gminy, tylko na uprawnione osoby którym przyznano świadczenia,</a:t>
          </a:r>
        </a:p>
      </dgm:t>
    </dgm:pt>
    <dgm:pt modelId="{996FCC43-8D95-4D98-8277-7CF057A1EF4B}" type="parTrans" cxnId="{5D0DEB8F-F8BD-4CD5-A6B2-424D76269E51}">
      <dgm:prSet/>
      <dgm:spPr/>
      <dgm:t>
        <a:bodyPr/>
        <a:lstStyle/>
        <a:p>
          <a:endParaRPr lang="pl-PL"/>
        </a:p>
      </dgm:t>
    </dgm:pt>
    <dgm:pt modelId="{1B3FA8E0-7F0A-4DD1-8D68-ED5887D9B18B}" type="sibTrans" cxnId="{5D0DEB8F-F8BD-4CD5-A6B2-424D76269E51}">
      <dgm:prSet/>
      <dgm:spPr/>
      <dgm:t>
        <a:bodyPr/>
        <a:lstStyle/>
        <a:p>
          <a:endParaRPr lang="pl-PL"/>
        </a:p>
      </dgm:t>
    </dgm:pt>
    <dgm:pt modelId="{CCEC093D-D6AD-453F-94C8-6508DB2A044C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t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zwroty</a:t>
          </a:r>
          <a:r>
            <a:rPr lang="pl-P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– w trakcie realizacja zadania, w przypadku powstania nadwyżki środków, informując tut. WPS o dokonanym przez gminę zwrocie, </a:t>
          </a:r>
        </a:p>
      </dgm:t>
    </dgm:pt>
    <dgm:pt modelId="{4C76D99E-AB6E-4C8E-8A08-CCA62EB70C33}" type="parTrans" cxnId="{0372A13D-4622-4452-BD04-257478D77E4A}">
      <dgm:prSet/>
      <dgm:spPr/>
      <dgm:t>
        <a:bodyPr/>
        <a:lstStyle/>
        <a:p>
          <a:endParaRPr lang="pl-PL"/>
        </a:p>
      </dgm:t>
    </dgm:pt>
    <dgm:pt modelId="{45F2A71B-E055-4C33-A83A-561D66F373B6}" type="sibTrans" cxnId="{0372A13D-4622-4452-BD04-257478D77E4A}">
      <dgm:prSet/>
      <dgm:spPr/>
      <dgm:t>
        <a:bodyPr/>
        <a:lstStyle/>
        <a:p>
          <a:endParaRPr lang="pl-PL"/>
        </a:p>
      </dgm:t>
    </dgm:pt>
    <dgm:pt modelId="{9530595F-CF3E-4C3E-B5CF-CE6E5919CD3B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t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opis zwrotów </a:t>
          </a:r>
          <a:r>
            <a:rPr lang="pl-P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koniecznie z podaniem w tytule czego dotyczy tj. jakiego zadania w podziale na: należność główna czy odsetki czy nienależnie pobrane z lat ubiegłych, do ministerstwa zwracane są środki przez UW na rachunki bankowe do przypisane do konkretnego zadania</a:t>
          </a:r>
        </a:p>
      </dgm:t>
    </dgm:pt>
    <dgm:pt modelId="{AA2B1BA9-6368-401A-838D-011A7D10C49A}" type="parTrans" cxnId="{CA2C27DB-7D7B-4BDB-98E5-8BC909681A41}">
      <dgm:prSet/>
      <dgm:spPr/>
      <dgm:t>
        <a:bodyPr/>
        <a:lstStyle/>
        <a:p>
          <a:endParaRPr lang="pl-PL"/>
        </a:p>
      </dgm:t>
    </dgm:pt>
    <dgm:pt modelId="{50F69B4B-8C70-407F-8474-55285204AE88}" type="sibTrans" cxnId="{CA2C27DB-7D7B-4BDB-98E5-8BC909681A41}">
      <dgm:prSet/>
      <dgm:spPr/>
      <dgm:t>
        <a:bodyPr/>
        <a:lstStyle/>
        <a:p>
          <a:endParaRPr lang="pl-PL"/>
        </a:p>
      </dgm:t>
    </dgm:pt>
    <dgm:pt modelId="{A764D71F-0464-42E6-870F-30D9B8326EE6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6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738A4E8-49DE-4C7C-ABB3-799500278AD1}" type="parTrans" cxnId="{F6977A54-FCE0-41BF-855D-501D65123247}">
      <dgm:prSet/>
      <dgm:spPr/>
      <dgm:t>
        <a:bodyPr/>
        <a:lstStyle/>
        <a:p>
          <a:endParaRPr lang="pl-PL"/>
        </a:p>
      </dgm:t>
    </dgm:pt>
    <dgm:pt modelId="{AF8FB76B-0FB5-4A84-9F80-FAA2166470F2}" type="sibTrans" cxnId="{F6977A54-FCE0-41BF-855D-501D65123247}">
      <dgm:prSet/>
      <dgm:spPr/>
      <dgm:t>
        <a:bodyPr/>
        <a:lstStyle/>
        <a:p>
          <a:endParaRPr lang="pl-PL"/>
        </a:p>
      </dgm:t>
    </dgm:pt>
    <dgm:pt modelId="{9B7FADB7-C301-4D06-89B7-6864B81342A4}" type="pres">
      <dgm:prSet presAssocID="{D98A7F8B-7BDC-4130-A9DC-D89F9EF1C7AF}" presName="Name0" presStyleCnt="0">
        <dgm:presLayoutVars>
          <dgm:dir/>
          <dgm:animLvl val="lvl"/>
          <dgm:resizeHandles/>
        </dgm:presLayoutVars>
      </dgm:prSet>
      <dgm:spPr/>
    </dgm:pt>
    <dgm:pt modelId="{B5EADF81-4EB4-42A1-A233-1AD34AB7E640}" type="pres">
      <dgm:prSet presAssocID="{812D234F-9E91-4B0A-96D0-05EFBF725509}" presName="linNode" presStyleCnt="0"/>
      <dgm:spPr/>
    </dgm:pt>
    <dgm:pt modelId="{835715D9-D27B-487E-91FD-1FFA4EFB6E88}" type="pres">
      <dgm:prSet presAssocID="{812D234F-9E91-4B0A-96D0-05EFBF725509}" presName="parentShp" presStyleLbl="node1" presStyleIdx="0" presStyleCnt="2" custScaleX="62018" custScaleY="49202" custLinFactNeighborX="-12179" custLinFactNeighborY="-2920">
        <dgm:presLayoutVars>
          <dgm:bulletEnabled val="1"/>
        </dgm:presLayoutVars>
      </dgm:prSet>
      <dgm:spPr/>
    </dgm:pt>
    <dgm:pt modelId="{564B26DF-F6A1-419E-916B-B93ECFB43F82}" type="pres">
      <dgm:prSet presAssocID="{812D234F-9E91-4B0A-96D0-05EFBF725509}" presName="childShp" presStyleLbl="bgAccFollowNode1" presStyleIdx="0" presStyleCnt="2" custScaleX="125606" custScaleY="65676">
        <dgm:presLayoutVars>
          <dgm:bulletEnabled val="1"/>
        </dgm:presLayoutVars>
      </dgm:prSet>
      <dgm:spPr/>
    </dgm:pt>
    <dgm:pt modelId="{B141855C-1136-4044-A8D0-A8A714267E9C}" type="pres">
      <dgm:prSet presAssocID="{5AD8A55A-C038-4E7D-BD5B-7A91B673DAC2}" presName="spacing" presStyleCnt="0"/>
      <dgm:spPr/>
    </dgm:pt>
    <dgm:pt modelId="{28CE9529-356D-4134-9B9B-50A539BBC1EB}" type="pres">
      <dgm:prSet presAssocID="{9AA3E47D-85E3-46E5-B160-5FB0E9D25DF3}" presName="linNode" presStyleCnt="0"/>
      <dgm:spPr/>
    </dgm:pt>
    <dgm:pt modelId="{94ECF708-17DC-45B0-BC21-81D9FF3801E3}" type="pres">
      <dgm:prSet presAssocID="{9AA3E47D-85E3-46E5-B160-5FB0E9D25DF3}" presName="parentShp" presStyleLbl="node1" presStyleIdx="1" presStyleCnt="2" custScaleX="60577" custScaleY="51326" custLinFactNeighborX="-17628" custLinFactNeighborY="-4960">
        <dgm:presLayoutVars>
          <dgm:bulletEnabled val="1"/>
        </dgm:presLayoutVars>
      </dgm:prSet>
      <dgm:spPr>
        <a:xfrm>
          <a:off x="195939" y="3115039"/>
          <a:ext cx="3489655" cy="1985153"/>
        </a:xfrm>
        <a:prstGeom prst="roundRect">
          <a:avLst/>
        </a:prstGeom>
      </dgm:spPr>
    </dgm:pt>
    <dgm:pt modelId="{513BA3AB-FE24-4FE9-A788-51879565AB6E}" type="pres">
      <dgm:prSet presAssocID="{9AA3E47D-85E3-46E5-B160-5FB0E9D25DF3}" presName="childShp" presStyleLbl="bgAccFollowNode1" presStyleIdx="1" presStyleCnt="2" custScaleX="125641" custScaleY="95624">
        <dgm:presLayoutVars>
          <dgm:bulletEnabled val="1"/>
        </dgm:presLayoutVars>
      </dgm:prSet>
      <dgm:spPr>
        <a:xfrm>
          <a:off x="3685594" y="2732559"/>
          <a:ext cx="5822302" cy="2750113"/>
        </a:xfrm>
        <a:prstGeom prst="rightArrow">
          <a:avLst>
            <a:gd name="adj1" fmla="val 75000"/>
            <a:gd name="adj2" fmla="val 50000"/>
          </a:avLst>
        </a:prstGeom>
      </dgm:spPr>
    </dgm:pt>
  </dgm:ptLst>
  <dgm:cxnLst>
    <dgm:cxn modelId="{B2E05707-9A61-4ED4-80A8-51A9AC855197}" srcId="{812D234F-9E91-4B0A-96D0-05EFBF725509}" destId="{F7261EFF-ABCD-475D-BFA4-4AB3E306731D}" srcOrd="1" destOrd="0" parTransId="{82593CC5-4EEB-4F56-9687-47578A0DB7AF}" sibTransId="{21A6F688-A4E3-48B0-B1D0-5F9BC090E448}"/>
    <dgm:cxn modelId="{1589AD17-86B4-4E83-BEE4-883C412D8C26}" type="presOf" srcId="{812D234F-9E91-4B0A-96D0-05EFBF725509}" destId="{835715D9-D27B-487E-91FD-1FFA4EFB6E88}" srcOrd="0" destOrd="0" presId="urn:microsoft.com/office/officeart/2005/8/layout/vList6"/>
    <dgm:cxn modelId="{EE0E1821-6ED6-42AC-89E4-2DBBADA8BB2E}" type="presOf" srcId="{CED6B846-07E5-449B-8670-80F717E0C444}" destId="{564B26DF-F6A1-419E-916B-B93ECFB43F82}" srcOrd="0" destOrd="0" presId="urn:microsoft.com/office/officeart/2005/8/layout/vList6"/>
    <dgm:cxn modelId="{0372A13D-4622-4452-BD04-257478D77E4A}" srcId="{9AA3E47D-85E3-46E5-B160-5FB0E9D25DF3}" destId="{CCEC093D-D6AD-453F-94C8-6508DB2A044C}" srcOrd="1" destOrd="0" parTransId="{4C76D99E-AB6E-4C8E-8A08-CCA62EB70C33}" sibTransId="{45F2A71B-E055-4C33-A83A-561D66F373B6}"/>
    <dgm:cxn modelId="{69529F61-5ACE-49B8-939B-97BF45BF7E05}" type="presOf" srcId="{F7261EFF-ABCD-475D-BFA4-4AB3E306731D}" destId="{564B26DF-F6A1-419E-916B-B93ECFB43F82}" srcOrd="0" destOrd="1" presId="urn:microsoft.com/office/officeart/2005/8/layout/vList6"/>
    <dgm:cxn modelId="{125E894D-033E-4BA1-8473-9229BE8E3CEE}" type="presOf" srcId="{CCEC093D-D6AD-453F-94C8-6508DB2A044C}" destId="{513BA3AB-FE24-4FE9-A788-51879565AB6E}" srcOrd="0" destOrd="1" presId="urn:microsoft.com/office/officeart/2005/8/layout/vList6"/>
    <dgm:cxn modelId="{F6977A54-FCE0-41BF-855D-501D65123247}" srcId="{9AA3E47D-85E3-46E5-B160-5FB0E9D25DF3}" destId="{A764D71F-0464-42E6-870F-30D9B8326EE6}" srcOrd="3" destOrd="0" parTransId="{9738A4E8-49DE-4C7C-ABB3-799500278AD1}" sibTransId="{AF8FB76B-0FB5-4A84-9F80-FAA2166470F2}"/>
    <dgm:cxn modelId="{20D1867D-7500-47AD-B822-D6257FB393A9}" type="presOf" srcId="{9AA3E47D-85E3-46E5-B160-5FB0E9D25DF3}" destId="{94ECF708-17DC-45B0-BC21-81D9FF3801E3}" srcOrd="0" destOrd="0" presId="urn:microsoft.com/office/officeart/2005/8/layout/vList6"/>
    <dgm:cxn modelId="{6F986F83-F409-4DF1-8077-6E55440E155E}" type="presOf" srcId="{9530595F-CF3E-4C3E-B5CF-CE6E5919CD3B}" destId="{513BA3AB-FE24-4FE9-A788-51879565AB6E}" srcOrd="0" destOrd="2" presId="urn:microsoft.com/office/officeart/2005/8/layout/vList6"/>
    <dgm:cxn modelId="{E15B048C-1A43-4971-BF14-5C5D8BED4E2F}" srcId="{9AA3E47D-85E3-46E5-B160-5FB0E9D25DF3}" destId="{F44EBDB0-270E-4F60-B4BA-6EAC5CD8FBED}" srcOrd="0" destOrd="0" parTransId="{0EF47795-A1D4-41C1-AEF6-419F19C5F571}" sibTransId="{01C06124-E3EF-41E9-A845-9A4FB223AA25}"/>
    <dgm:cxn modelId="{5D0DEB8F-F8BD-4CD5-A6B2-424D76269E51}" srcId="{812D234F-9E91-4B0A-96D0-05EFBF725509}" destId="{CED6B846-07E5-449B-8670-80F717E0C444}" srcOrd="0" destOrd="0" parTransId="{996FCC43-8D95-4D98-8277-7CF057A1EF4B}" sibTransId="{1B3FA8E0-7F0A-4DD1-8D68-ED5887D9B18B}"/>
    <dgm:cxn modelId="{F6E8C297-DAC6-4320-A287-FFDB952E2432}" type="presOf" srcId="{A764D71F-0464-42E6-870F-30D9B8326EE6}" destId="{513BA3AB-FE24-4FE9-A788-51879565AB6E}" srcOrd="0" destOrd="3" presId="urn:microsoft.com/office/officeart/2005/8/layout/vList6"/>
    <dgm:cxn modelId="{F1E03BA5-21F7-453A-AA42-32AF426C0704}" srcId="{D98A7F8B-7BDC-4130-A9DC-D89F9EF1C7AF}" destId="{812D234F-9E91-4B0A-96D0-05EFBF725509}" srcOrd="0" destOrd="0" parTransId="{1091DD66-6AC3-48B2-B120-7FBD980418AD}" sibTransId="{5AD8A55A-C038-4E7D-BD5B-7A91B673DAC2}"/>
    <dgm:cxn modelId="{A326DBAF-2574-416F-A082-6E54887F051A}" type="presOf" srcId="{F44EBDB0-270E-4F60-B4BA-6EAC5CD8FBED}" destId="{513BA3AB-FE24-4FE9-A788-51879565AB6E}" srcOrd="0" destOrd="0" presId="urn:microsoft.com/office/officeart/2005/8/layout/vList6"/>
    <dgm:cxn modelId="{CA2C27DB-7D7B-4BDB-98E5-8BC909681A41}" srcId="{9AA3E47D-85E3-46E5-B160-5FB0E9D25DF3}" destId="{9530595F-CF3E-4C3E-B5CF-CE6E5919CD3B}" srcOrd="2" destOrd="0" parTransId="{AA2B1BA9-6368-401A-838D-011A7D10C49A}" sibTransId="{50F69B4B-8C70-407F-8474-55285204AE88}"/>
    <dgm:cxn modelId="{CD7EBCEE-DE28-47AC-B7D2-4A66E58CCD1E}" type="presOf" srcId="{D98A7F8B-7BDC-4130-A9DC-D89F9EF1C7AF}" destId="{9B7FADB7-C301-4D06-89B7-6864B81342A4}" srcOrd="0" destOrd="0" presId="urn:microsoft.com/office/officeart/2005/8/layout/vList6"/>
    <dgm:cxn modelId="{5DAEEDF8-B4AD-4A13-B445-E781705FDD51}" srcId="{D98A7F8B-7BDC-4130-A9DC-D89F9EF1C7AF}" destId="{9AA3E47D-85E3-46E5-B160-5FB0E9D25DF3}" srcOrd="1" destOrd="0" parTransId="{08292347-3174-4185-9A12-70914AC4791D}" sibTransId="{B08FAC20-9BC9-4BBE-A915-5AA06F1F0851}"/>
    <dgm:cxn modelId="{F4654DFF-9987-4D9C-96DC-D4928DD6FF69}" type="presParOf" srcId="{9B7FADB7-C301-4D06-89B7-6864B81342A4}" destId="{B5EADF81-4EB4-42A1-A233-1AD34AB7E640}" srcOrd="0" destOrd="0" presId="urn:microsoft.com/office/officeart/2005/8/layout/vList6"/>
    <dgm:cxn modelId="{E8493AA1-EB7C-4E10-907F-A7A27BE31DF8}" type="presParOf" srcId="{B5EADF81-4EB4-42A1-A233-1AD34AB7E640}" destId="{835715D9-D27B-487E-91FD-1FFA4EFB6E88}" srcOrd="0" destOrd="0" presId="urn:microsoft.com/office/officeart/2005/8/layout/vList6"/>
    <dgm:cxn modelId="{CBD5E559-083C-463D-957C-E2EDB774FB28}" type="presParOf" srcId="{B5EADF81-4EB4-42A1-A233-1AD34AB7E640}" destId="{564B26DF-F6A1-419E-916B-B93ECFB43F82}" srcOrd="1" destOrd="0" presId="urn:microsoft.com/office/officeart/2005/8/layout/vList6"/>
    <dgm:cxn modelId="{75D41B57-A925-497D-9123-2CCF47BEA1BA}" type="presParOf" srcId="{9B7FADB7-C301-4D06-89B7-6864B81342A4}" destId="{B141855C-1136-4044-A8D0-A8A714267E9C}" srcOrd="1" destOrd="0" presId="urn:microsoft.com/office/officeart/2005/8/layout/vList6"/>
    <dgm:cxn modelId="{79E008CB-49FF-45AF-A0B4-0AB2D7F45B90}" type="presParOf" srcId="{9B7FADB7-C301-4D06-89B7-6864B81342A4}" destId="{28CE9529-356D-4134-9B9B-50A539BBC1EB}" srcOrd="2" destOrd="0" presId="urn:microsoft.com/office/officeart/2005/8/layout/vList6"/>
    <dgm:cxn modelId="{F78BA7C2-6537-4F0D-B9EB-BEA454DB177F}" type="presParOf" srcId="{28CE9529-356D-4134-9B9B-50A539BBC1EB}" destId="{94ECF708-17DC-45B0-BC21-81D9FF3801E3}" srcOrd="0" destOrd="0" presId="urn:microsoft.com/office/officeart/2005/8/layout/vList6"/>
    <dgm:cxn modelId="{B8598041-CF16-4596-BB25-8762FED2EAC2}" type="presParOf" srcId="{28CE9529-356D-4134-9B9B-50A539BBC1EB}" destId="{513BA3AB-FE24-4FE9-A788-51879565AB6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2C3EA3-E769-4F16-AF0E-BCE1A7A68E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27BEF7A-7300-4948-9828-8E68A4FB133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/>
      </dgm:spPr>
      <dgm:t>
        <a:bodyPr/>
        <a:lstStyle/>
        <a:p>
          <a:r>
            <a:rPr lang="pl-PL" sz="2800" b="1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CAS</a:t>
          </a:r>
          <a:endParaRPr lang="pl-PL" sz="3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4F3767-D364-4DE7-8EAB-7F5408FCAAE1}" type="parTrans" cxnId="{1B8C808D-E54A-4268-B0A6-0C94F5769630}">
      <dgm:prSet/>
      <dgm:spPr/>
      <dgm:t>
        <a:bodyPr/>
        <a:lstStyle/>
        <a:p>
          <a:endParaRPr lang="pl-PL"/>
        </a:p>
      </dgm:t>
    </dgm:pt>
    <dgm:pt modelId="{C488F7E0-DA1B-47E4-9D43-B24DF24BE337}" type="sibTrans" cxnId="{1B8C808D-E54A-4268-B0A6-0C94F5769630}">
      <dgm:prSet/>
      <dgm:spPr/>
      <dgm:t>
        <a:bodyPr/>
        <a:lstStyle/>
        <a:p>
          <a:endParaRPr lang="pl-PL"/>
        </a:p>
      </dgm:t>
    </dgm:pt>
    <dgm:pt modelId="{17F6AB6A-E586-4D83-96FB-2F23869ED0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buClr>
              <a:schemeClr val="accent2"/>
            </a:buClr>
            <a:buFont typeface="+mj-lt"/>
            <a:buAutoNum type="arabicPeriod"/>
          </a:pPr>
          <a:r>
            <a:rPr lang="pl-PL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dostęp do systemu osób realizujących zadanie </a:t>
          </a:r>
          <a:r>
            <a:rPr lang="pl-PL" sz="18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(nowe konta użytkownika </a:t>
          </a:r>
          <a:br>
            <a:rPr lang="pl-PL" sz="18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l-PL" sz="18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 aktualizacja / zgłaszanie do WPS nieaktywnych użytkowników);</a:t>
          </a:r>
          <a:endParaRPr lang="pl-PL" sz="1800" b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0AC8F43-DEE7-4649-BFA9-A4DFE4EBB5D0}" type="parTrans" cxnId="{139B89D1-A1BF-4098-8809-433D13892FD9}">
      <dgm:prSet/>
      <dgm:spPr/>
      <dgm:t>
        <a:bodyPr/>
        <a:lstStyle/>
        <a:p>
          <a:endParaRPr lang="pl-PL"/>
        </a:p>
      </dgm:t>
    </dgm:pt>
    <dgm:pt modelId="{CB27D431-E613-4E51-ADFF-74738A91C2CF}" type="sibTrans" cxnId="{139B89D1-A1BF-4098-8809-433D13892FD9}">
      <dgm:prSet/>
      <dgm:spPr/>
      <dgm:t>
        <a:bodyPr/>
        <a:lstStyle/>
        <a:p>
          <a:endParaRPr lang="pl-PL"/>
        </a:p>
      </dgm:t>
    </dgm:pt>
    <dgm:pt modelId="{62261F08-7F72-4AB4-BCDB-2CA73870DD01}">
      <dgm:prSet custT="1"/>
      <dgm:spPr/>
      <dgm:t>
        <a:bodyPr/>
        <a:lstStyle/>
        <a:p>
          <a:pPr algn="just">
            <a:buClr>
              <a:schemeClr val="accent2"/>
            </a:buClr>
            <a:buFont typeface="+mj-lt"/>
            <a:buAutoNum type="arabicPeriod"/>
          </a:pPr>
          <a:endParaRPr lang="pl-PL" sz="18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D927376-863E-4637-B6EE-EA3384AEA61C}" type="parTrans" cxnId="{E35CDF72-496A-405F-9B2D-A98DAE233578}">
      <dgm:prSet/>
      <dgm:spPr/>
      <dgm:t>
        <a:bodyPr/>
        <a:lstStyle/>
        <a:p>
          <a:endParaRPr lang="pl-PL"/>
        </a:p>
      </dgm:t>
    </dgm:pt>
    <dgm:pt modelId="{C3D73510-8236-4DB5-A9FC-0EB62177767A}" type="sibTrans" cxnId="{E35CDF72-496A-405F-9B2D-A98DAE233578}">
      <dgm:prSet/>
      <dgm:spPr/>
      <dgm:t>
        <a:bodyPr/>
        <a:lstStyle/>
        <a:p>
          <a:endParaRPr lang="pl-PL"/>
        </a:p>
      </dgm:t>
    </dgm:pt>
    <dgm:pt modelId="{5D5BCA6E-5145-423F-8B34-D9F501592923}">
      <dgm:prSet custT="1"/>
      <dgm:spPr/>
      <dgm:t>
        <a:bodyPr/>
        <a:lstStyle/>
        <a:p>
          <a:pPr algn="just">
            <a:buClr>
              <a:schemeClr val="accent2"/>
            </a:buClr>
            <a:buFont typeface="+mj-lt"/>
            <a:buAutoNum type="arabicPeriod"/>
          </a:pPr>
          <a:r>
            <a:rPr lang="pl-PL" sz="18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aktualizacja oprogramowania przed przekazywaniem sprawozdań </a:t>
          </a:r>
          <a:r>
            <a:rPr lang="pl-PL" sz="1800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(weryfikacja treści niepoprawnych reguł),</a:t>
          </a:r>
          <a:endParaRPr lang="pl-PL" sz="1800" i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87BD9D5-6EC6-40FF-8B83-E8C9BA09EE50}" type="parTrans" cxnId="{C15B39DC-D7F3-42D9-92B3-2D14B3FB680F}">
      <dgm:prSet/>
      <dgm:spPr/>
      <dgm:t>
        <a:bodyPr/>
        <a:lstStyle/>
        <a:p>
          <a:endParaRPr lang="pl-PL"/>
        </a:p>
      </dgm:t>
    </dgm:pt>
    <dgm:pt modelId="{79359080-A4C6-44C2-BCD4-DC989E34025F}" type="sibTrans" cxnId="{C15B39DC-D7F3-42D9-92B3-2D14B3FB680F}">
      <dgm:prSet/>
      <dgm:spPr/>
      <dgm:t>
        <a:bodyPr/>
        <a:lstStyle/>
        <a:p>
          <a:endParaRPr lang="pl-PL"/>
        </a:p>
      </dgm:t>
    </dgm:pt>
    <dgm:pt modelId="{1C3F2C27-9762-4C60-92E8-57AC173EA66E}">
      <dgm:prSet custT="1"/>
      <dgm:spPr/>
      <dgm:t>
        <a:bodyPr/>
        <a:lstStyle/>
        <a:p>
          <a:pPr algn="just">
            <a:buClr>
              <a:schemeClr val="accent2"/>
            </a:buClr>
            <a:buFont typeface="+mj-lt"/>
            <a:buAutoNum type="arabicPeriod"/>
          </a:pPr>
          <a:endParaRPr lang="pl-PL" sz="18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39F4833-317A-4E62-A153-9F44B41515BE}" type="parTrans" cxnId="{23600E06-25C6-47C4-BAA2-852F458BEF5A}">
      <dgm:prSet/>
      <dgm:spPr/>
      <dgm:t>
        <a:bodyPr/>
        <a:lstStyle/>
        <a:p>
          <a:endParaRPr lang="pl-PL"/>
        </a:p>
      </dgm:t>
    </dgm:pt>
    <dgm:pt modelId="{BECEDC72-18C2-417F-A7C5-93296F400CC6}" type="sibTrans" cxnId="{23600E06-25C6-47C4-BAA2-852F458BEF5A}">
      <dgm:prSet/>
      <dgm:spPr/>
      <dgm:t>
        <a:bodyPr/>
        <a:lstStyle/>
        <a:p>
          <a:endParaRPr lang="pl-PL"/>
        </a:p>
      </dgm:t>
    </dgm:pt>
    <dgm:pt modelId="{68FED163-8809-459F-A777-62AAD692A4C9}">
      <dgm:prSet custT="1"/>
      <dgm:spPr/>
      <dgm:t>
        <a:bodyPr/>
        <a:lstStyle/>
        <a:p>
          <a:pPr algn="just">
            <a:buClr>
              <a:schemeClr val="accent2"/>
            </a:buClr>
            <a:buFont typeface="+mj-lt"/>
            <a:buAutoNum type="arabicPeriod"/>
          </a:pPr>
          <a:r>
            <a:rPr lang="pl-PL" sz="18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terminowe przekazywanie sprawozdań lub złożenie pisemnych wyjaśnień w przypadku problemów z przekazaniem w terminie;</a:t>
          </a:r>
          <a:endParaRPr lang="pl-PL" sz="18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35BD1A2-736F-4409-AAB4-806371278E17}" type="parTrans" cxnId="{E3BFB567-12F3-48CE-A232-AA89518F23D1}">
      <dgm:prSet/>
      <dgm:spPr/>
      <dgm:t>
        <a:bodyPr/>
        <a:lstStyle/>
        <a:p>
          <a:endParaRPr lang="pl-PL"/>
        </a:p>
      </dgm:t>
    </dgm:pt>
    <dgm:pt modelId="{1889BEAF-BDDB-42DB-BF59-2F85EA7BBB1E}" type="sibTrans" cxnId="{E3BFB567-12F3-48CE-A232-AA89518F23D1}">
      <dgm:prSet/>
      <dgm:spPr/>
      <dgm:t>
        <a:bodyPr/>
        <a:lstStyle/>
        <a:p>
          <a:endParaRPr lang="pl-PL"/>
        </a:p>
      </dgm:t>
    </dgm:pt>
    <dgm:pt modelId="{5C78424F-7719-4DC2-8F5E-158581482AC5}">
      <dgm:prSet custT="1"/>
      <dgm:spPr/>
      <dgm:t>
        <a:bodyPr/>
        <a:lstStyle/>
        <a:p>
          <a:pPr algn="just">
            <a:buClr>
              <a:schemeClr val="accent2"/>
            </a:buClr>
            <a:buFont typeface="+mj-lt"/>
            <a:buAutoNum type="arabicPeriod"/>
          </a:pPr>
          <a:endParaRPr lang="pl-PL" sz="18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6A216B9-0130-43AF-8269-5FE2DEFD5608}" type="parTrans" cxnId="{5A29A2CA-070C-4297-9112-7256AEB53329}">
      <dgm:prSet/>
      <dgm:spPr/>
      <dgm:t>
        <a:bodyPr/>
        <a:lstStyle/>
        <a:p>
          <a:endParaRPr lang="pl-PL"/>
        </a:p>
      </dgm:t>
    </dgm:pt>
    <dgm:pt modelId="{CD2FB895-8899-4CB6-AD65-5BF0B999D7E8}" type="sibTrans" cxnId="{5A29A2CA-070C-4297-9112-7256AEB53329}">
      <dgm:prSet/>
      <dgm:spPr/>
      <dgm:t>
        <a:bodyPr/>
        <a:lstStyle/>
        <a:p>
          <a:endParaRPr lang="pl-PL"/>
        </a:p>
      </dgm:t>
    </dgm:pt>
    <dgm:pt modelId="{95D1F5B9-7D68-4629-B54E-14071D6B5033}">
      <dgm:prSet custT="1"/>
      <dgm:spPr/>
      <dgm:t>
        <a:bodyPr/>
        <a:lstStyle/>
        <a:p>
          <a:pPr algn="just">
            <a:buClr>
              <a:schemeClr val="accent2"/>
            </a:buClr>
            <a:buFont typeface="+mj-lt"/>
            <a:buAutoNum type="arabicPeriod"/>
          </a:pPr>
          <a:r>
            <a:rPr lang="pl-PL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podpisy elektroniczne / upoważnienia do podpisywania sprawozdań / </a:t>
          </a:r>
          <a:r>
            <a:rPr lang="pl-PL" sz="18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zapotrzebowań</a:t>
          </a:r>
          <a:r>
            <a:rPr lang="pl-PL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br>
            <a:rPr lang="pl-PL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endParaRPr lang="pl-PL" sz="18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8E67A51-FC23-40E6-A3BB-942D1E32DC1C}" type="parTrans" cxnId="{E766869E-6F03-4D8D-9BC4-281637BC123A}">
      <dgm:prSet/>
      <dgm:spPr/>
      <dgm:t>
        <a:bodyPr/>
        <a:lstStyle/>
        <a:p>
          <a:endParaRPr lang="pl-PL"/>
        </a:p>
      </dgm:t>
    </dgm:pt>
    <dgm:pt modelId="{060BD2D7-9128-457B-B5DE-FC88ED070C4B}" type="sibTrans" cxnId="{E766869E-6F03-4D8D-9BC4-281637BC123A}">
      <dgm:prSet/>
      <dgm:spPr/>
      <dgm:t>
        <a:bodyPr/>
        <a:lstStyle/>
        <a:p>
          <a:endParaRPr lang="pl-PL"/>
        </a:p>
      </dgm:t>
    </dgm:pt>
    <dgm:pt modelId="{2E913090-233D-404E-8682-5721F965C16E}">
      <dgm:prSet custT="1"/>
      <dgm:spPr/>
      <dgm:t>
        <a:bodyPr/>
        <a:lstStyle/>
        <a:p>
          <a:pPr algn="just">
            <a:buClr>
              <a:schemeClr val="accent2"/>
            </a:buClr>
            <a:buFont typeface="+mj-lt"/>
            <a:buAutoNum type="arabicPeriod"/>
          </a:pPr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osoby sporządzające – aktualizacja danych kontaktowych.</a:t>
          </a:r>
          <a:endParaRPr lang="pl-PL" sz="1800" dirty="0"/>
        </a:p>
      </dgm:t>
    </dgm:pt>
    <dgm:pt modelId="{118AF87D-D2C0-4D22-A5F1-E880D7EDFE2C}" type="parTrans" cxnId="{115FD9CF-C697-45B4-827A-8CC385BE5C8E}">
      <dgm:prSet/>
      <dgm:spPr/>
      <dgm:t>
        <a:bodyPr/>
        <a:lstStyle/>
        <a:p>
          <a:endParaRPr lang="pl-PL"/>
        </a:p>
      </dgm:t>
    </dgm:pt>
    <dgm:pt modelId="{8DCADC5C-6345-4EDE-A748-25764B9DE36F}" type="sibTrans" cxnId="{115FD9CF-C697-45B4-827A-8CC385BE5C8E}">
      <dgm:prSet/>
      <dgm:spPr/>
      <dgm:t>
        <a:bodyPr/>
        <a:lstStyle/>
        <a:p>
          <a:endParaRPr lang="pl-PL"/>
        </a:p>
      </dgm:t>
    </dgm:pt>
    <dgm:pt modelId="{E8FD2402-A469-4479-B333-2EFBAB58A87C}" type="pres">
      <dgm:prSet presAssocID="{C42C3EA3-E769-4F16-AF0E-BCE1A7A68E18}" presName="Name0" presStyleCnt="0">
        <dgm:presLayoutVars>
          <dgm:dir/>
          <dgm:animLvl val="lvl"/>
          <dgm:resizeHandles val="exact"/>
        </dgm:presLayoutVars>
      </dgm:prSet>
      <dgm:spPr/>
    </dgm:pt>
    <dgm:pt modelId="{B520F595-CE38-410E-AA7B-4E8A11034934}" type="pres">
      <dgm:prSet presAssocID="{827BEF7A-7300-4948-9828-8E68A4FB133F}" presName="linNode" presStyleCnt="0"/>
      <dgm:spPr/>
    </dgm:pt>
    <dgm:pt modelId="{68D3BFCB-4269-4871-97A6-5333079F5EAB}" type="pres">
      <dgm:prSet presAssocID="{827BEF7A-7300-4948-9828-8E68A4FB133F}" presName="parentText" presStyleLbl="node1" presStyleIdx="0" presStyleCnt="1" custScaleX="73019" custLinFactNeighborX="-3052" custLinFactNeighborY="-3060">
        <dgm:presLayoutVars>
          <dgm:chMax val="1"/>
          <dgm:bulletEnabled val="1"/>
        </dgm:presLayoutVars>
      </dgm:prSet>
      <dgm:spPr/>
    </dgm:pt>
    <dgm:pt modelId="{3DACCBBE-8519-4CAC-BCA8-7FDD49D914CA}" type="pres">
      <dgm:prSet presAssocID="{827BEF7A-7300-4948-9828-8E68A4FB133F}" presName="descendantText" presStyleLbl="alignAccFollowNode1" presStyleIdx="0" presStyleCnt="1" custScaleX="119550" custScaleY="119918" custLinFactNeighborX="0">
        <dgm:presLayoutVars>
          <dgm:bulletEnabled val="1"/>
        </dgm:presLayoutVars>
      </dgm:prSet>
      <dgm:spPr/>
    </dgm:pt>
  </dgm:ptLst>
  <dgm:cxnLst>
    <dgm:cxn modelId="{23600E06-25C6-47C4-BAA2-852F458BEF5A}" srcId="{827BEF7A-7300-4948-9828-8E68A4FB133F}" destId="{1C3F2C27-9762-4C60-92E8-57AC173EA66E}" srcOrd="3" destOrd="0" parTransId="{039F4833-317A-4E62-A153-9F44B41515BE}" sibTransId="{BECEDC72-18C2-417F-A7C5-93296F400CC6}"/>
    <dgm:cxn modelId="{0CFDFE1E-C887-4F71-91E6-6635449D8D90}" type="presOf" srcId="{95D1F5B9-7D68-4629-B54E-14071D6B5033}" destId="{3DACCBBE-8519-4CAC-BCA8-7FDD49D914CA}" srcOrd="0" destOrd="6" presId="urn:microsoft.com/office/officeart/2005/8/layout/vList5"/>
    <dgm:cxn modelId="{9958502D-55DB-4EED-9F98-30B59317E7DE}" type="presOf" srcId="{5D5BCA6E-5145-423F-8B34-D9F501592923}" destId="{3DACCBBE-8519-4CAC-BCA8-7FDD49D914CA}" srcOrd="0" destOrd="2" presId="urn:microsoft.com/office/officeart/2005/8/layout/vList5"/>
    <dgm:cxn modelId="{61594E30-6B9C-449A-B023-853907E7FB0A}" type="presOf" srcId="{2E913090-233D-404E-8682-5721F965C16E}" destId="{3DACCBBE-8519-4CAC-BCA8-7FDD49D914CA}" srcOrd="0" destOrd="7" presId="urn:microsoft.com/office/officeart/2005/8/layout/vList5"/>
    <dgm:cxn modelId="{EFC6315E-2054-4305-B790-1BC8C735EC27}" type="presOf" srcId="{827BEF7A-7300-4948-9828-8E68A4FB133F}" destId="{68D3BFCB-4269-4871-97A6-5333079F5EAB}" srcOrd="0" destOrd="0" presId="urn:microsoft.com/office/officeart/2005/8/layout/vList5"/>
    <dgm:cxn modelId="{3C725960-896A-4159-8D91-1435053E3EB1}" type="presOf" srcId="{17F6AB6A-E586-4D83-96FB-2F23869ED042}" destId="{3DACCBBE-8519-4CAC-BCA8-7FDD49D914CA}" srcOrd="0" destOrd="0" presId="urn:microsoft.com/office/officeart/2005/8/layout/vList5"/>
    <dgm:cxn modelId="{68753041-4521-454E-A123-7BCC59302E46}" type="presOf" srcId="{68FED163-8809-459F-A777-62AAD692A4C9}" destId="{3DACCBBE-8519-4CAC-BCA8-7FDD49D914CA}" srcOrd="0" destOrd="4" presId="urn:microsoft.com/office/officeart/2005/8/layout/vList5"/>
    <dgm:cxn modelId="{8616D646-0880-4592-8803-B00E880D3E7A}" type="presOf" srcId="{5C78424F-7719-4DC2-8F5E-158581482AC5}" destId="{3DACCBBE-8519-4CAC-BCA8-7FDD49D914CA}" srcOrd="0" destOrd="5" presId="urn:microsoft.com/office/officeart/2005/8/layout/vList5"/>
    <dgm:cxn modelId="{57E12747-87C5-4396-A4E7-55CA92BEC20A}" type="presOf" srcId="{62261F08-7F72-4AB4-BCDB-2CA73870DD01}" destId="{3DACCBBE-8519-4CAC-BCA8-7FDD49D914CA}" srcOrd="0" destOrd="1" presId="urn:microsoft.com/office/officeart/2005/8/layout/vList5"/>
    <dgm:cxn modelId="{E3BFB567-12F3-48CE-A232-AA89518F23D1}" srcId="{827BEF7A-7300-4948-9828-8E68A4FB133F}" destId="{68FED163-8809-459F-A777-62AAD692A4C9}" srcOrd="4" destOrd="0" parTransId="{F35BD1A2-736F-4409-AAB4-806371278E17}" sibTransId="{1889BEAF-BDDB-42DB-BF59-2F85EA7BBB1E}"/>
    <dgm:cxn modelId="{E35CDF72-496A-405F-9B2D-A98DAE233578}" srcId="{827BEF7A-7300-4948-9828-8E68A4FB133F}" destId="{62261F08-7F72-4AB4-BCDB-2CA73870DD01}" srcOrd="1" destOrd="0" parTransId="{9D927376-863E-4637-B6EE-EA3384AEA61C}" sibTransId="{C3D73510-8236-4DB5-A9FC-0EB62177767A}"/>
    <dgm:cxn modelId="{8CCC6277-8F33-4334-80DC-7E64F9093BB8}" type="presOf" srcId="{1C3F2C27-9762-4C60-92E8-57AC173EA66E}" destId="{3DACCBBE-8519-4CAC-BCA8-7FDD49D914CA}" srcOrd="0" destOrd="3" presId="urn:microsoft.com/office/officeart/2005/8/layout/vList5"/>
    <dgm:cxn modelId="{1B8C808D-E54A-4268-B0A6-0C94F5769630}" srcId="{C42C3EA3-E769-4F16-AF0E-BCE1A7A68E18}" destId="{827BEF7A-7300-4948-9828-8E68A4FB133F}" srcOrd="0" destOrd="0" parTransId="{E84F3767-D364-4DE7-8EAB-7F5408FCAAE1}" sibTransId="{C488F7E0-DA1B-47E4-9D43-B24DF24BE337}"/>
    <dgm:cxn modelId="{E766869E-6F03-4D8D-9BC4-281637BC123A}" srcId="{827BEF7A-7300-4948-9828-8E68A4FB133F}" destId="{95D1F5B9-7D68-4629-B54E-14071D6B5033}" srcOrd="6" destOrd="0" parTransId="{A8E67A51-FC23-40E6-A3BB-942D1E32DC1C}" sibTransId="{060BD2D7-9128-457B-B5DE-FC88ED070C4B}"/>
    <dgm:cxn modelId="{5A29A2CA-070C-4297-9112-7256AEB53329}" srcId="{827BEF7A-7300-4948-9828-8E68A4FB133F}" destId="{5C78424F-7719-4DC2-8F5E-158581482AC5}" srcOrd="5" destOrd="0" parTransId="{D6A216B9-0130-43AF-8269-5FE2DEFD5608}" sibTransId="{CD2FB895-8899-4CB6-AD65-5BF0B999D7E8}"/>
    <dgm:cxn modelId="{115FD9CF-C697-45B4-827A-8CC385BE5C8E}" srcId="{827BEF7A-7300-4948-9828-8E68A4FB133F}" destId="{2E913090-233D-404E-8682-5721F965C16E}" srcOrd="7" destOrd="0" parTransId="{118AF87D-D2C0-4D22-A5F1-E880D7EDFE2C}" sibTransId="{8DCADC5C-6345-4EDE-A748-25764B9DE36F}"/>
    <dgm:cxn modelId="{139B89D1-A1BF-4098-8809-433D13892FD9}" srcId="{827BEF7A-7300-4948-9828-8E68A4FB133F}" destId="{17F6AB6A-E586-4D83-96FB-2F23869ED042}" srcOrd="0" destOrd="0" parTransId="{B0AC8F43-DEE7-4649-BFA9-A4DFE4EBB5D0}" sibTransId="{CB27D431-E613-4E51-ADFF-74738A91C2CF}"/>
    <dgm:cxn modelId="{C15B39DC-D7F3-42D9-92B3-2D14B3FB680F}" srcId="{827BEF7A-7300-4948-9828-8E68A4FB133F}" destId="{5D5BCA6E-5145-423F-8B34-D9F501592923}" srcOrd="2" destOrd="0" parTransId="{987BD9D5-6EC6-40FF-8B83-E8C9BA09EE50}" sibTransId="{79359080-A4C6-44C2-BCD4-DC989E34025F}"/>
    <dgm:cxn modelId="{FAF52DE1-A30F-4D7E-86E9-300EA196AB46}" type="presOf" srcId="{C42C3EA3-E769-4F16-AF0E-BCE1A7A68E18}" destId="{E8FD2402-A469-4479-B333-2EFBAB58A87C}" srcOrd="0" destOrd="0" presId="urn:microsoft.com/office/officeart/2005/8/layout/vList5"/>
    <dgm:cxn modelId="{6537EBB6-75A4-4D78-AE50-117DA0B3927D}" type="presParOf" srcId="{E8FD2402-A469-4479-B333-2EFBAB58A87C}" destId="{B520F595-CE38-410E-AA7B-4E8A11034934}" srcOrd="0" destOrd="0" presId="urn:microsoft.com/office/officeart/2005/8/layout/vList5"/>
    <dgm:cxn modelId="{D980939F-0C22-414D-BE27-F0636E5AB779}" type="presParOf" srcId="{B520F595-CE38-410E-AA7B-4E8A11034934}" destId="{68D3BFCB-4269-4871-97A6-5333079F5EAB}" srcOrd="0" destOrd="0" presId="urn:microsoft.com/office/officeart/2005/8/layout/vList5"/>
    <dgm:cxn modelId="{69B60AEE-4E4A-48D9-AAD2-D004F79CEDF0}" type="presParOf" srcId="{B520F595-CE38-410E-AA7B-4E8A11034934}" destId="{3DACCBBE-8519-4CAC-BCA8-7FDD49D914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A34DE-C811-46E1-B51B-F6F4DF01628F}">
      <dsp:nvSpPr>
        <dsp:cNvPr id="0" name=""/>
        <dsp:cNvSpPr/>
      </dsp:nvSpPr>
      <dsp:spPr>
        <a:xfrm>
          <a:off x="0" y="5737"/>
          <a:ext cx="4240098" cy="71954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b="1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1.060 mln zł - Gminy</a:t>
          </a:r>
        </a:p>
      </dsp:txBody>
      <dsp:txXfrm>
        <a:off x="35125" y="40862"/>
        <a:ext cx="4169848" cy="6492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CCBBE-8519-4CAC-BCA8-7FDD49D914CA}">
      <dsp:nvSpPr>
        <dsp:cNvPr id="0" name=""/>
        <dsp:cNvSpPr/>
      </dsp:nvSpPr>
      <dsp:spPr>
        <a:xfrm rot="5400000">
          <a:off x="5082861" y="-2147461"/>
          <a:ext cx="4178733" cy="8501466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listopadzie dokonywane będą ostateczne zmiany w planach </a:t>
          </a:r>
          <a:r>
            <a:rPr lang="pl-PL" sz="1600" b="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jst</a:t>
          </a:r>
          <a:r>
            <a:rPr lang="pl-P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w ramach poszczególnych rozdziałów z zakresu polityki społecznej. Zgodnie z art. 170 ust. 1 ustawy z dnia 27 sierpnia 2009 roku o finansach publicznych zmiany kwot dotacji </a:t>
          </a: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 zadania zlecone </a:t>
          </a:r>
          <a:r>
            <a:rPr lang="pl-P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 zakresu administracji rządowej mogą być dokonywane w terminie - </a:t>
          </a: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 dnia 15 listopada </a:t>
          </a:r>
          <a:r>
            <a:rPr lang="pl-P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roku budżetowego, a zmiany kwot dotacji </a:t>
          </a: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 dofinansowanie zadań własnych </a:t>
          </a:r>
          <a:r>
            <a:rPr lang="pl-P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jednostek samorządu terytorialnego – </a:t>
          </a: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 dnia 30 listopada – </a:t>
          </a:r>
          <a:r>
            <a:rPr lang="pl-PL" sz="1600" b="1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weryfikacja ostatecznych potrzeb i zgłaszanie ewentualnych braków, błędów w weryfikacjach, najpóźniej do 10 listopada w zakresie zadań zleconych i 25 listopada w przypadku zadań własnych</a:t>
          </a:r>
          <a:r>
            <a:rPr lang="pl-PL" sz="1600" b="0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pl-PL" sz="16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Decydujące przy dokonywaniu powyższych zmian będą </a:t>
          </a: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miesięczne zapotrzebowania oraz dodatkowe weryfikacje sporządzone w listopadzie br. </a:t>
          </a:r>
          <a:r>
            <a:rPr lang="pl-P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Ostateczna wysokość środków ustalona będzie na poziomie potrzeb zgłoszonych na 2025 rok w poszczególnych rozdziałach.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endParaRPr lang="pl-PL" sz="16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pl-PL" sz="1600" b="1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WAŻNE</a:t>
          </a:r>
          <a:r>
            <a:rPr lang="pl-P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by przed przekazaniem meldunków i zapotrzebowań, rzetelnie zweryfikować wykonanie za okres styczeń-październik (inf. na stronie www Urzędu) oraz rzetelnie oszacować potrzeby na listopad i grudzień 2025 r. Ważne jest również weryfikowanie składanych informacji przez osoby merytoryczne z księgowością / skarbnikiem.,</a:t>
          </a:r>
        </a:p>
      </dsp:txBody>
      <dsp:txXfrm rot="-5400000">
        <a:off x="2921495" y="217894"/>
        <a:ext cx="8297477" cy="3770755"/>
      </dsp:txXfrm>
    </dsp:sp>
    <dsp:sp modelId="{68D3BFCB-4269-4871-97A6-5333079F5EAB}">
      <dsp:nvSpPr>
        <dsp:cNvPr id="0" name=""/>
        <dsp:cNvSpPr/>
      </dsp:nvSpPr>
      <dsp:spPr>
        <a:xfrm>
          <a:off x="0" y="0"/>
          <a:ext cx="2920805" cy="420243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Ostateczne zmiany </a:t>
          </a:r>
          <a:br>
            <a:rPr lang="pl-PL" sz="2800" b="1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l-PL" sz="2800" b="1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planach dotacji – </a:t>
          </a:r>
          <a:r>
            <a:rPr lang="pl-PL" sz="32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LISTOPAD !!!</a:t>
          </a:r>
          <a:endParaRPr lang="pl-PL" sz="3200" kern="1200" dirty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42582" y="142582"/>
        <a:ext cx="2635641" cy="39172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CCBBE-8519-4CAC-BCA8-7FDD49D914CA}">
      <dsp:nvSpPr>
        <dsp:cNvPr id="0" name=""/>
        <dsp:cNvSpPr/>
      </dsp:nvSpPr>
      <dsp:spPr>
        <a:xfrm rot="5400000">
          <a:off x="5405479" y="-2147461"/>
          <a:ext cx="3533496" cy="8501466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r>
            <a:rPr lang="pl-PL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Proszę czytać pisma / umowy i zawarte w nich prawa i obowiązki</a:t>
          </a:r>
          <a:endParaRPr lang="pl-PL" sz="18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r>
            <a:rPr lang="pl-PL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Przekazywać pisma (wszystko) do wiadomości dla pracowników realizujących zadania</a:t>
          </a:r>
          <a:endParaRPr lang="pl-PL" sz="18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r>
            <a:rPr lang="pl-PL" sz="18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Wnioski o zwiększenie budżetu – wyłącznie na podpis Wójta/Burmistrza/Prezydenta Miasta</a:t>
          </a:r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r>
            <a:rPr lang="pl-PL" sz="18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Pamiętać w korespondencji o podpisach elektronicznych, pieczęciach nagłówkowych i wzornikach pieczęci osób podpisujących pisma/wnioski</a:t>
          </a:r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endParaRPr lang="pl-PL" sz="18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921495" y="509014"/>
        <a:ext cx="8328975" cy="3188514"/>
      </dsp:txXfrm>
    </dsp:sp>
    <dsp:sp modelId="{68D3BFCB-4269-4871-97A6-5333079F5EAB}">
      <dsp:nvSpPr>
        <dsp:cNvPr id="0" name=""/>
        <dsp:cNvSpPr/>
      </dsp:nvSpPr>
      <dsp:spPr>
        <a:xfrm>
          <a:off x="0" y="0"/>
          <a:ext cx="2920805" cy="420654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UWAGI</a:t>
          </a:r>
          <a:endParaRPr lang="pl-PL" sz="3200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2582" y="142582"/>
        <a:ext cx="2635641" cy="39213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97429-F6BD-425A-A481-FA7C898CD42F}">
      <dsp:nvSpPr>
        <dsp:cNvPr id="0" name=""/>
        <dsp:cNvSpPr/>
      </dsp:nvSpPr>
      <dsp:spPr>
        <a:xfrm rot="5400000">
          <a:off x="4433151" y="-2335645"/>
          <a:ext cx="4522769" cy="9195477"/>
        </a:xfrm>
        <a:prstGeom prst="round2SameRect">
          <a:avLst/>
        </a:prstGeom>
        <a:solidFill>
          <a:schemeClr val="tx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Każdy dokument wysyłany za pomocą platformy </a:t>
          </a:r>
          <a:r>
            <a:rPr lang="pl-PL" sz="1800" kern="1200" dirty="0" err="1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eDoręczenia</a:t>
          </a:r>
          <a:r>
            <a:rPr lang="pl-PL" sz="18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e-PUAP bądź CU </a:t>
          </a:r>
          <a:r>
            <a:rPr lang="pl-PL" sz="1800" b="1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traktowany jest jak oryginał i </a:t>
          </a:r>
          <a:r>
            <a:rPr lang="pl-PL" sz="18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powinien być </a:t>
          </a:r>
          <a:r>
            <a:rPr lang="pl-PL" sz="1800" b="1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wysłany wyłącznie tą drogą (bez wersji papierowej) i podpisywany bezpiecznym podpisem elektronicznym</a:t>
          </a:r>
          <a:r>
            <a:rPr lang="pl-PL" sz="18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weryfikowanym przy pomocy kwalifikowanego certyfikatu</a:t>
          </a:r>
          <a:r>
            <a:rPr lang="de-DE" sz="18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pl-PL" sz="18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8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 każdym dokumentem podpisywanym elektroniczne pracujemy tylko cyfrowo, tj. </a:t>
          </a:r>
          <a:r>
            <a:rPr lang="pl-PL" sz="1800" u="sng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uzupełniamy w danym programie komputerowym</a:t>
          </a:r>
          <a:r>
            <a:rPr lang="pl-PL" sz="18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dającym się zapisać, a następnie odczytać </a:t>
          </a:r>
          <a:r>
            <a:rPr lang="pl-PL" sz="1800" b="1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nie powinno się dokumentu drukować, podpisywać odręcznym podpisem, opatrywać pieczęcią Wójta/Burmistrza/Prezydenta i Skarbnika Gminy, skanować, a ostatecznie podpisywać elektronicznie i wysyłać.</a:t>
          </a:r>
          <a:endParaRPr lang="pl-PL" sz="18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8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obrocie prawnym, jako dokument elektroniczny traktuje się każdy dokument, który daje się przedstawić w postaci cyfrowej. Dokumenty takie mogą być dowolnie konwertowane i zapisywane na wszelkich nośnikach, pod warunkiem, że można je później odczytać i przywrócić im pierwotną postać. Ten sam dokument elektroniczny może być zapisany w wielu różnych miejscach i na różnych nośnikach jednocześnie.</a:t>
          </a:r>
        </a:p>
      </dsp:txBody>
      <dsp:txXfrm rot="-5400000">
        <a:off x="2096798" y="221491"/>
        <a:ext cx="8974694" cy="4081203"/>
      </dsp:txXfrm>
    </dsp:sp>
    <dsp:sp modelId="{2241F437-64DA-409A-AB93-2128FAEA3D2C}">
      <dsp:nvSpPr>
        <dsp:cNvPr id="0" name=""/>
        <dsp:cNvSpPr/>
      </dsp:nvSpPr>
      <dsp:spPr>
        <a:xfrm>
          <a:off x="564" y="2209"/>
          <a:ext cx="2096233" cy="451976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PAMIĘTAJMY</a:t>
          </a:r>
          <a:r>
            <a:rPr lang="pl-PL" sz="2300" kern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</a:p>
      </dsp:txBody>
      <dsp:txXfrm>
        <a:off x="102894" y="104539"/>
        <a:ext cx="1891573" cy="43151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B067A-F338-4E1F-B1FB-8E40D7E21789}">
      <dsp:nvSpPr>
        <dsp:cNvPr id="0" name=""/>
        <dsp:cNvSpPr/>
      </dsp:nvSpPr>
      <dsp:spPr>
        <a:xfrm>
          <a:off x="0" y="0"/>
          <a:ext cx="10401300" cy="8752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realizację niezliczonej ilości sprawozdań resortowych i jednorazowych, </a:t>
          </a:r>
          <a:b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często w bardzo krótkim czasie</a:t>
          </a:r>
          <a:endParaRPr lang="pl-PL" sz="1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2726" y="42726"/>
        <a:ext cx="10315848" cy="789793"/>
      </dsp:txXfrm>
    </dsp:sp>
    <dsp:sp modelId="{C30041E3-EF72-43A0-A57D-38A4C2A54346}">
      <dsp:nvSpPr>
        <dsp:cNvPr id="0" name=""/>
        <dsp:cNvSpPr/>
      </dsp:nvSpPr>
      <dsp:spPr>
        <a:xfrm>
          <a:off x="0" y="889789"/>
          <a:ext cx="10401300" cy="875245"/>
        </a:xfrm>
        <a:prstGeom prst="round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szybkość udzielania informacji w sytuacjach nagłych i działania podejmowane w sytuacjach kryzysowych - </a:t>
          </a:r>
          <a:r>
            <a:rPr lang="pl-PL" sz="1800" i="1" kern="1200" dirty="0"/>
            <a:t>Informacja o liczbie toczących się postępowań w sprawie wypłaty dodatku osłonowego została wgrana przez wszystkie </a:t>
          </a:r>
          <a:r>
            <a:rPr lang="pl-PL" sz="1800" i="1" kern="1200" dirty="0" err="1"/>
            <a:t>jst</a:t>
          </a:r>
          <a:r>
            <a:rPr lang="pl-PL" sz="1800" i="1" kern="1200" dirty="0"/>
            <a:t> w bardzo krótkim czasie</a:t>
          </a:r>
          <a:endParaRPr lang="pl-PL" sz="1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2726" y="932515"/>
        <a:ext cx="10315848" cy="789793"/>
      </dsp:txXfrm>
    </dsp:sp>
    <dsp:sp modelId="{58337607-D746-436C-A275-B2AB561BFB1A}">
      <dsp:nvSpPr>
        <dsp:cNvPr id="0" name=""/>
        <dsp:cNvSpPr/>
      </dsp:nvSpPr>
      <dsp:spPr>
        <a:xfrm>
          <a:off x="0" y="1777592"/>
          <a:ext cx="10401300" cy="8752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zgłaszanie konstruktywnych uwag, wniosków i spostrzeżeń usprawniających współpracę</a:t>
          </a:r>
          <a:endParaRPr lang="pl-PL" sz="1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2726" y="1820318"/>
        <a:ext cx="10315848" cy="789793"/>
      </dsp:txXfrm>
    </dsp:sp>
    <dsp:sp modelId="{4207DE8C-3781-424F-876A-A0EE663F424C}">
      <dsp:nvSpPr>
        <dsp:cNvPr id="0" name=""/>
        <dsp:cNvSpPr/>
      </dsp:nvSpPr>
      <dsp:spPr>
        <a:xfrm>
          <a:off x="0" y="2665395"/>
          <a:ext cx="10401300" cy="875245"/>
        </a:xfrm>
        <a:prstGeom prst="round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życzliwość w kontaktach</a:t>
          </a:r>
          <a:endParaRPr lang="pl-PL" sz="1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2726" y="2708121"/>
        <a:ext cx="10315848" cy="789793"/>
      </dsp:txXfrm>
    </dsp:sp>
    <dsp:sp modelId="{BA7411AD-15D8-4414-BA50-80192DF93D20}">
      <dsp:nvSpPr>
        <dsp:cNvPr id="0" name=""/>
        <dsp:cNvSpPr/>
      </dsp:nvSpPr>
      <dsp:spPr>
        <a:xfrm>
          <a:off x="0" y="3553198"/>
          <a:ext cx="10401300" cy="8752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zaangażowanie w realizację zadań</a:t>
          </a:r>
          <a:endParaRPr lang="pl-PL" sz="1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2726" y="3595924"/>
        <a:ext cx="10315848" cy="789793"/>
      </dsp:txXfrm>
    </dsp:sp>
    <dsp:sp modelId="{996C286A-E7EF-43E0-A541-727E3B0FC7BB}">
      <dsp:nvSpPr>
        <dsp:cNvPr id="0" name=""/>
        <dsp:cNvSpPr/>
      </dsp:nvSpPr>
      <dsp:spPr>
        <a:xfrm>
          <a:off x="0" y="4441001"/>
          <a:ext cx="10401300" cy="875245"/>
        </a:xfrm>
        <a:prstGeom prst="roundRect">
          <a:avLst/>
        </a:prstGeom>
        <a:solidFill>
          <a:schemeClr val="tx1">
            <a:lumMod val="7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 cierpliwość, kreatywność i poczucie humoru </a:t>
          </a: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</a:t>
          </a: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42726" y="4483727"/>
        <a:ext cx="10315848" cy="789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1C44D-A1E2-438B-950C-DB84F35129BF}">
      <dsp:nvSpPr>
        <dsp:cNvPr id="0" name=""/>
        <dsp:cNvSpPr/>
      </dsp:nvSpPr>
      <dsp:spPr>
        <a:xfrm>
          <a:off x="0" y="0"/>
          <a:ext cx="4284186" cy="50894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679 mln zł </a:t>
          </a:r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ŚR, ZDO, FA, ŚW</a:t>
          </a:r>
        </a:p>
      </dsp:txBody>
      <dsp:txXfrm>
        <a:off x="24845" y="24845"/>
        <a:ext cx="4234496" cy="459259"/>
      </dsp:txXfrm>
    </dsp:sp>
    <dsp:sp modelId="{94A125AC-6477-4935-AD35-1DF4D48E35F3}">
      <dsp:nvSpPr>
        <dsp:cNvPr id="0" name=""/>
        <dsp:cNvSpPr/>
      </dsp:nvSpPr>
      <dsp:spPr>
        <a:xfrm>
          <a:off x="0" y="577923"/>
          <a:ext cx="4284186" cy="50894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140 mln zł 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zasiłki stałe i okresowe</a:t>
          </a:r>
        </a:p>
      </dsp:txBody>
      <dsp:txXfrm>
        <a:off x="24845" y="602768"/>
        <a:ext cx="4234496" cy="459259"/>
      </dsp:txXfrm>
    </dsp:sp>
    <dsp:sp modelId="{5762A30A-E5FC-43EA-B3C9-699C0CD0CEBB}">
      <dsp:nvSpPr>
        <dsp:cNvPr id="0" name=""/>
        <dsp:cNvSpPr/>
      </dsp:nvSpPr>
      <dsp:spPr>
        <a:xfrm>
          <a:off x="0" y="1117664"/>
          <a:ext cx="4284186" cy="50894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89 mln zł 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środowiskowe domy samopomocy</a:t>
          </a:r>
        </a:p>
      </dsp:txBody>
      <dsp:txXfrm>
        <a:off x="24845" y="1142509"/>
        <a:ext cx="4234496" cy="459259"/>
      </dsp:txXfrm>
    </dsp:sp>
    <dsp:sp modelId="{551E8A61-8699-41F0-AA4B-18F5C9AE9A13}">
      <dsp:nvSpPr>
        <dsp:cNvPr id="0" name=""/>
        <dsp:cNvSpPr/>
      </dsp:nvSpPr>
      <dsp:spPr>
        <a:xfrm>
          <a:off x="0" y="1670958"/>
          <a:ext cx="4284186" cy="50894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64 mln zł 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Posiłek w szkole i w domu</a:t>
          </a:r>
        </a:p>
      </dsp:txBody>
      <dsp:txXfrm>
        <a:off x="24845" y="1695803"/>
        <a:ext cx="4234496" cy="459259"/>
      </dsp:txXfrm>
    </dsp:sp>
    <dsp:sp modelId="{C0FF2B4C-5689-4231-84E5-1FBF8A4849B7}">
      <dsp:nvSpPr>
        <dsp:cNvPr id="0" name=""/>
        <dsp:cNvSpPr/>
      </dsp:nvSpPr>
      <dsp:spPr>
        <a:xfrm>
          <a:off x="0" y="2860892"/>
          <a:ext cx="4284186" cy="50894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23 mln zł 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Ośrodki Pomocy Społecznej</a:t>
          </a:r>
        </a:p>
      </dsp:txBody>
      <dsp:txXfrm>
        <a:off x="24845" y="2885737"/>
        <a:ext cx="4234496" cy="459259"/>
      </dsp:txXfrm>
    </dsp:sp>
    <dsp:sp modelId="{FC7DE73E-F663-4C31-8696-652236A3F44B}">
      <dsp:nvSpPr>
        <dsp:cNvPr id="0" name=""/>
        <dsp:cNvSpPr/>
      </dsp:nvSpPr>
      <dsp:spPr>
        <a:xfrm>
          <a:off x="0" y="3456042"/>
          <a:ext cx="4284186" cy="50894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11 mln zł 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pozostałe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(m.in. składki zdrowotne, POMOST, ZI)</a:t>
          </a:r>
        </a:p>
      </dsp:txBody>
      <dsp:txXfrm>
        <a:off x="24845" y="3480887"/>
        <a:ext cx="4234496" cy="459259"/>
      </dsp:txXfrm>
    </dsp:sp>
    <dsp:sp modelId="{A009A0CA-D8B0-44A6-B588-4B91C9A8BBC2}">
      <dsp:nvSpPr>
        <dsp:cNvPr id="0" name=""/>
        <dsp:cNvSpPr/>
      </dsp:nvSpPr>
      <dsp:spPr>
        <a:xfrm>
          <a:off x="0" y="2251797"/>
          <a:ext cx="4284186" cy="56057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54 mln zł 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dodatki motywacyjne PS, </a:t>
          </a:r>
          <a:r>
            <a:rPr lang="pl-PL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WRiSPZ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OP3</a:t>
          </a:r>
        </a:p>
      </dsp:txBody>
      <dsp:txXfrm>
        <a:off x="27365" y="2279162"/>
        <a:ext cx="4229456" cy="505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84A39-5795-471A-BCFE-47179BB366C4}">
      <dsp:nvSpPr>
        <dsp:cNvPr id="0" name=""/>
        <dsp:cNvSpPr/>
      </dsp:nvSpPr>
      <dsp:spPr>
        <a:xfrm>
          <a:off x="6018" y="0"/>
          <a:ext cx="4678179" cy="86780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39 mln zł 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domy pomocy społecznej</a:t>
          </a:r>
        </a:p>
      </dsp:txBody>
      <dsp:txXfrm>
        <a:off x="48381" y="42363"/>
        <a:ext cx="4593453" cy="783083"/>
      </dsp:txXfrm>
    </dsp:sp>
    <dsp:sp modelId="{89BBBE0E-D59C-4703-B638-5C17B05D76FD}">
      <dsp:nvSpPr>
        <dsp:cNvPr id="0" name=""/>
        <dsp:cNvSpPr/>
      </dsp:nvSpPr>
      <dsp:spPr>
        <a:xfrm>
          <a:off x="0" y="857013"/>
          <a:ext cx="4702224" cy="88503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49 mln zł 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środowiskowe domy samopomocy</a:t>
          </a:r>
        </a:p>
      </dsp:txBody>
      <dsp:txXfrm>
        <a:off x="43204" y="900217"/>
        <a:ext cx="4615816" cy="798624"/>
      </dsp:txXfrm>
    </dsp:sp>
    <dsp:sp modelId="{DD9AC1BB-431C-4F03-8E75-14031EA1F351}">
      <dsp:nvSpPr>
        <dsp:cNvPr id="0" name=""/>
        <dsp:cNvSpPr/>
      </dsp:nvSpPr>
      <dsp:spPr>
        <a:xfrm>
          <a:off x="0" y="2693445"/>
          <a:ext cx="4702224" cy="88503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 mln zł 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przeciwdziałanie przemocy domowej</a:t>
          </a:r>
        </a:p>
      </dsp:txBody>
      <dsp:txXfrm>
        <a:off x="43204" y="2736649"/>
        <a:ext cx="4615816" cy="798624"/>
      </dsp:txXfrm>
    </dsp:sp>
    <dsp:sp modelId="{DC5D6D01-6AE7-41E7-B885-C3600F075E5A}">
      <dsp:nvSpPr>
        <dsp:cNvPr id="0" name=""/>
        <dsp:cNvSpPr/>
      </dsp:nvSpPr>
      <dsp:spPr>
        <a:xfrm>
          <a:off x="0" y="3575000"/>
          <a:ext cx="4702224" cy="88503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 mln zł- </a:t>
          </a:r>
          <a:r>
            <a:rPr lang="pl-PL" sz="16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pozostałe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(m.in. NPP, dzieci cudzoziemskie w pieczy zastępczej, IPI, </a:t>
          </a:r>
          <a:r>
            <a:rPr lang="pl-PL" sz="1600" i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ddm</a:t>
          </a:r>
          <a:r>
            <a:rPr lang="pl-PL" sz="16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</a:t>
          </a:r>
        </a:p>
      </dsp:txBody>
      <dsp:txXfrm>
        <a:off x="43204" y="3618204"/>
        <a:ext cx="4615816" cy="798624"/>
      </dsp:txXfrm>
    </dsp:sp>
    <dsp:sp modelId="{CEBAA79F-78CF-4F71-A84A-CA0FA60DA4BE}">
      <dsp:nvSpPr>
        <dsp:cNvPr id="0" name=""/>
        <dsp:cNvSpPr/>
      </dsp:nvSpPr>
      <dsp:spPr>
        <a:xfrm>
          <a:off x="0" y="1769322"/>
          <a:ext cx="4702224" cy="88503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51 mln zł 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dodatki motywacyjne PS, </a:t>
          </a:r>
          <a:r>
            <a:rPr lang="pl-PL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WRiSPZ</a:t>
          </a:r>
          <a:endParaRPr lang="pl-PL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3204" y="1812526"/>
        <a:ext cx="4615816" cy="798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A34DE-C811-46E1-B51B-F6F4DF01628F}">
      <dsp:nvSpPr>
        <dsp:cNvPr id="0" name=""/>
        <dsp:cNvSpPr/>
      </dsp:nvSpPr>
      <dsp:spPr>
        <a:xfrm>
          <a:off x="0" y="0"/>
          <a:ext cx="4702224" cy="72469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b="1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149 mln zł  - Powiaty</a:t>
          </a:r>
        </a:p>
      </dsp:txBody>
      <dsp:txXfrm>
        <a:off x="35376" y="35376"/>
        <a:ext cx="4631472" cy="653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79DCF-DB39-4379-9103-E77E3B32EE98}">
      <dsp:nvSpPr>
        <dsp:cNvPr id="0" name=""/>
        <dsp:cNvSpPr/>
      </dsp:nvSpPr>
      <dsp:spPr>
        <a:xfrm>
          <a:off x="0" y="380069"/>
          <a:ext cx="9014933" cy="1451374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659" tIns="374904" rIns="69965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Centra opiekuńczo – mieszkalne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Asystent osobisty osoby z niepełnosprawnością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Opieka </a:t>
          </a:r>
          <a:r>
            <a:rPr lang="pl-PL" sz="20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wytchnieniowa</a:t>
          </a:r>
          <a:endParaRPr lang="pl-PL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80069"/>
        <a:ext cx="9014933" cy="1451374"/>
      </dsp:txXfrm>
    </dsp:sp>
    <dsp:sp modelId="{45FBF816-F26A-4CB7-85D3-D0071606F6ED}">
      <dsp:nvSpPr>
        <dsp:cNvPr id="0" name=""/>
        <dsp:cNvSpPr/>
      </dsp:nvSpPr>
      <dsp:spPr>
        <a:xfrm>
          <a:off x="342711" y="116396"/>
          <a:ext cx="6310453" cy="50415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520" tIns="0" rIns="23852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Solidarnościowy </a:t>
          </a:r>
          <a:r>
            <a:rPr lang="pl-PL" sz="25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59 mln zł</a:t>
          </a:r>
        </a:p>
      </dsp:txBody>
      <dsp:txXfrm>
        <a:off x="367322" y="141007"/>
        <a:ext cx="6261231" cy="454932"/>
      </dsp:txXfrm>
    </dsp:sp>
    <dsp:sp modelId="{5ECB4007-F890-4EE8-AAEA-388DDB5478B8}">
      <dsp:nvSpPr>
        <dsp:cNvPr id="0" name=""/>
        <dsp:cNvSpPr/>
      </dsp:nvSpPr>
      <dsp:spPr>
        <a:xfrm>
          <a:off x="0" y="2394409"/>
          <a:ext cx="9014933" cy="1612800"/>
        </a:xfrm>
        <a:prstGeom prst="rect">
          <a:avLst/>
        </a:prstGeom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Bezpłatna pomoc psychologiczna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Pomoc społeczna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Świadczenia rodzinne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Piecza zastępcza i wspieranie rodziny</a:t>
          </a:r>
        </a:p>
      </dsp:txBody>
      <dsp:txXfrm>
        <a:off x="0" y="2394409"/>
        <a:ext cx="9014933" cy="1612800"/>
      </dsp:txXfrm>
    </dsp:sp>
    <dsp:sp modelId="{B6A4C44F-2AFD-4423-8E6B-C2D1531B0D9C}">
      <dsp:nvSpPr>
        <dsp:cNvPr id="0" name=""/>
        <dsp:cNvSpPr/>
      </dsp:nvSpPr>
      <dsp:spPr>
        <a:xfrm>
          <a:off x="404094" y="1985069"/>
          <a:ext cx="6310453" cy="614129"/>
        </a:xfrm>
        <a:prstGeom prst="roundRect">
          <a:avLst/>
        </a:prstGeom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Pomocy Ukrainie </a:t>
          </a:r>
          <a:r>
            <a:rPr lang="pl-PL" sz="25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 mln zł</a:t>
          </a:r>
        </a:p>
      </dsp:txBody>
      <dsp:txXfrm>
        <a:off x="434073" y="2015048"/>
        <a:ext cx="6250495" cy="554171"/>
      </dsp:txXfrm>
    </dsp:sp>
    <dsp:sp modelId="{D3DA3006-1376-48AF-B611-562E706A7EDD}">
      <dsp:nvSpPr>
        <dsp:cNvPr id="0" name=""/>
        <dsp:cNvSpPr/>
      </dsp:nvSpPr>
      <dsp:spPr>
        <a:xfrm>
          <a:off x="0" y="4313446"/>
          <a:ext cx="9014933" cy="1182940"/>
        </a:xfrm>
        <a:prstGeom prst="rect">
          <a:avLst/>
        </a:prstGeom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659" tIns="374904" rIns="6996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Aktywne place zabaw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Aktywny dzienny opiekun w gminie</a:t>
          </a:r>
        </a:p>
      </dsp:txBody>
      <dsp:txXfrm>
        <a:off x="0" y="4313446"/>
        <a:ext cx="9014933" cy="1182940"/>
      </dsp:txXfrm>
    </dsp:sp>
    <dsp:sp modelId="{9DC8DEF0-49D9-4371-A767-FF6950751B01}">
      <dsp:nvSpPr>
        <dsp:cNvPr id="0" name=""/>
        <dsp:cNvSpPr/>
      </dsp:nvSpPr>
      <dsp:spPr>
        <a:xfrm>
          <a:off x="450746" y="4130564"/>
          <a:ext cx="6310453" cy="514469"/>
        </a:xfrm>
        <a:prstGeom prst="roundRect">
          <a:avLst/>
        </a:prstGeom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Pracy </a:t>
          </a:r>
          <a:r>
            <a:rPr lang="pl-PL" sz="25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7 mln zł</a:t>
          </a:r>
        </a:p>
      </dsp:txBody>
      <dsp:txXfrm>
        <a:off x="475860" y="4155678"/>
        <a:ext cx="6260225" cy="464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B26DF-F6A1-419E-916B-B93ECFB43F82}">
      <dsp:nvSpPr>
        <dsp:cNvPr id="0" name=""/>
        <dsp:cNvSpPr/>
      </dsp:nvSpPr>
      <dsp:spPr>
        <a:xfrm>
          <a:off x="3411190" y="0"/>
          <a:ext cx="5530170" cy="1724630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Posiłek w szkole i w domu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Senior +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Opieka 75+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Korpus wsparcia seniorów</a:t>
          </a:r>
        </a:p>
      </dsp:txBody>
      <dsp:txXfrm>
        <a:off x="3411190" y="215579"/>
        <a:ext cx="4883434" cy="1293472"/>
      </dsp:txXfrm>
    </dsp:sp>
    <dsp:sp modelId="{835715D9-D27B-487E-91FD-1FFA4EFB6E88}">
      <dsp:nvSpPr>
        <dsp:cNvPr id="0" name=""/>
        <dsp:cNvSpPr/>
      </dsp:nvSpPr>
      <dsp:spPr>
        <a:xfrm>
          <a:off x="3" y="225610"/>
          <a:ext cx="3407583" cy="1283910"/>
        </a:xfrm>
        <a:prstGeom prst="roundRect">
          <a:avLst/>
        </a:prstGeom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Pomoc społeczna i wsparcie osób starszych</a:t>
          </a:r>
        </a:p>
      </dsp:txBody>
      <dsp:txXfrm>
        <a:off x="62678" y="288285"/>
        <a:ext cx="3282233" cy="1158560"/>
      </dsp:txXfrm>
    </dsp:sp>
    <dsp:sp modelId="{513BA3AB-FE24-4FE9-A788-51879565AB6E}">
      <dsp:nvSpPr>
        <dsp:cNvPr id="0" name=""/>
        <dsp:cNvSpPr/>
      </dsp:nvSpPr>
      <dsp:spPr>
        <a:xfrm>
          <a:off x="3417826" y="1924142"/>
          <a:ext cx="5523533" cy="1615994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AOON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Mieszkania treningowe i wspomagane</a:t>
          </a:r>
        </a:p>
      </dsp:txBody>
      <dsp:txXfrm>
        <a:off x="3417826" y="2126141"/>
        <a:ext cx="4917535" cy="1211996"/>
      </dsp:txXfrm>
    </dsp:sp>
    <dsp:sp modelId="{94ECF708-17DC-45B0-BC21-81D9FF3801E3}">
      <dsp:nvSpPr>
        <dsp:cNvPr id="0" name=""/>
        <dsp:cNvSpPr/>
      </dsp:nvSpPr>
      <dsp:spPr>
        <a:xfrm>
          <a:off x="18" y="2144001"/>
          <a:ext cx="3408893" cy="1252054"/>
        </a:xfrm>
        <a:prstGeom prst="roundRect">
          <a:avLst/>
        </a:prstGeom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Wsparcie osób niepełnosprawnych</a:t>
          </a:r>
        </a:p>
      </dsp:txBody>
      <dsp:txXfrm>
        <a:off x="61138" y="2205121"/>
        <a:ext cx="3286653" cy="1129814"/>
      </dsp:txXfrm>
    </dsp:sp>
    <dsp:sp modelId="{B768EB96-7832-4AF7-B7A3-3B4DAF733343}">
      <dsp:nvSpPr>
        <dsp:cNvPr id="0" name=""/>
        <dsp:cNvSpPr/>
      </dsp:nvSpPr>
      <dsp:spPr>
        <a:xfrm>
          <a:off x="3484448" y="3819953"/>
          <a:ext cx="5437027" cy="1695539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dla pracowników </a:t>
          </a:r>
          <a:r>
            <a:rPr lang="pl-PL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jops</a:t>
          </a:r>
          <a:r>
            <a:rPr lang="pl-PL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(Uchwała 62)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dla pracowników jednostek </a:t>
          </a:r>
          <a:r>
            <a:rPr lang="pl-PL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wrispz</a:t>
          </a:r>
          <a:r>
            <a:rPr lang="pl-PL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(Uchwała 63)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dla pracowników jednostek op3 (Uchwała 64)</a:t>
          </a:r>
        </a:p>
      </dsp:txBody>
      <dsp:txXfrm>
        <a:off x="3484448" y="4031895"/>
        <a:ext cx="4801200" cy="1271655"/>
      </dsp:txXfrm>
    </dsp:sp>
    <dsp:sp modelId="{DD3F675A-1B5A-434F-AAF5-A52741E05F78}">
      <dsp:nvSpPr>
        <dsp:cNvPr id="0" name=""/>
        <dsp:cNvSpPr/>
      </dsp:nvSpPr>
      <dsp:spPr>
        <a:xfrm>
          <a:off x="0" y="4056789"/>
          <a:ext cx="3464562" cy="1215333"/>
        </a:xfrm>
        <a:prstGeom prst="roundRect">
          <a:avLst/>
        </a:prstGeom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Wsparcie pracowników sektora usług społecznych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Dodatki motywacyjne</a:t>
          </a:r>
        </a:p>
      </dsp:txBody>
      <dsp:txXfrm>
        <a:off x="59328" y="4116117"/>
        <a:ext cx="3345906" cy="10966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B26DF-F6A1-419E-916B-B93ECFB43F82}">
      <dsp:nvSpPr>
        <dsp:cNvPr id="0" name=""/>
        <dsp:cNvSpPr/>
      </dsp:nvSpPr>
      <dsp:spPr>
        <a:xfrm>
          <a:off x="3657609" y="3609"/>
          <a:ext cx="5822302" cy="19033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0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PLANOWANE SPOTKANIE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dokonywanie aktualizacji wniosków zgodnie z zapisami Programu;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 uzyskaniu dodatkowych informacji z Ministerstwa zostaną Państwo poinformowani o szczegółach i ostatecznym terminie dokonywania aktualizacji;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6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7609" y="241530"/>
        <a:ext cx="5108538" cy="1427528"/>
      </dsp:txXfrm>
    </dsp:sp>
    <dsp:sp modelId="{835715D9-D27B-487E-91FD-1FFA4EFB6E88}">
      <dsp:nvSpPr>
        <dsp:cNvPr id="0" name=""/>
        <dsp:cNvSpPr/>
      </dsp:nvSpPr>
      <dsp:spPr>
        <a:xfrm>
          <a:off x="223925" y="250703"/>
          <a:ext cx="3433683" cy="142593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Aktualizacje wniosków</a:t>
          </a:r>
        </a:p>
      </dsp:txBody>
      <dsp:txXfrm>
        <a:off x="293533" y="320311"/>
        <a:ext cx="3294467" cy="1286718"/>
      </dsp:txXfrm>
    </dsp:sp>
    <dsp:sp modelId="{513BA3AB-FE24-4FE9-A788-51879565AB6E}">
      <dsp:nvSpPr>
        <dsp:cNvPr id="0" name=""/>
        <dsp:cNvSpPr/>
      </dsp:nvSpPr>
      <dsp:spPr>
        <a:xfrm>
          <a:off x="3686733" y="2196792"/>
          <a:ext cx="5816616" cy="32851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Przy dokonywaniu zwrotu środków/odsetek należy koniecznie wskazać w tytule przelewu:</a:t>
          </a:r>
          <a:endParaRPr lang="pl-PL" sz="1600" b="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nazwę zadania, nr umowy, rok edycji;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sz="1600" b="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600" b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np. „odsetki – Opieka </a:t>
          </a:r>
          <a:r>
            <a:rPr lang="pl-PL" sz="1600" b="0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wytchnieniowa</a:t>
          </a:r>
          <a:r>
            <a:rPr lang="pl-PL" sz="1600" b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-edycja 2025”;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sz="1600" b="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przypadku dokonania zwrotu w jednej kwocie z tytułu np. zadania i kosztów obsługi, należy rozbić kwoty na opisie przelewu</a:t>
          </a:r>
        </a:p>
      </dsp:txBody>
      <dsp:txXfrm>
        <a:off x="3686733" y="2607434"/>
        <a:ext cx="4584690" cy="2463853"/>
      </dsp:txXfrm>
    </dsp:sp>
    <dsp:sp modelId="{94ECF708-17DC-45B0-BC21-81D9FF3801E3}">
      <dsp:nvSpPr>
        <dsp:cNvPr id="0" name=""/>
        <dsp:cNvSpPr/>
      </dsp:nvSpPr>
      <dsp:spPr>
        <a:xfrm>
          <a:off x="180186" y="3056984"/>
          <a:ext cx="3486247" cy="1487490"/>
        </a:xfrm>
        <a:prstGeom prst="roundRect">
          <a:avLst/>
        </a:prstGeom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Zwroty</a:t>
          </a:r>
        </a:p>
      </dsp:txBody>
      <dsp:txXfrm>
        <a:off x="252799" y="3129597"/>
        <a:ext cx="3341021" cy="13422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B26DF-F6A1-419E-916B-B93ECFB43F82}">
      <dsp:nvSpPr>
        <dsp:cNvPr id="0" name=""/>
        <dsp:cNvSpPr/>
      </dsp:nvSpPr>
      <dsp:spPr>
        <a:xfrm>
          <a:off x="2403754" y="3586"/>
          <a:ext cx="7298877" cy="21003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CAS – kwoty do zapotrzebowania 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podawać po zweryfikowaniu otrzymanych kwot z gminy, tylko na uprawnione osoby którym przyznano świadczenia,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wnioski o dodatkowe środki w danym miesiącu – pismo poprzez </a:t>
          </a:r>
          <a:r>
            <a:rPr lang="pl-PL" sz="16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eDoręczenia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pl-P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przyznanie</a:t>
          </a:r>
          <a:r>
            <a:rPr lang="pl-PL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i przekazanie dodatkowych środków z Funduszu Pomocy, z przeznaczeniem na…. wraz z uzasadnieniem,</a:t>
          </a:r>
        </a:p>
      </dsp:txBody>
      <dsp:txXfrm>
        <a:off x="2403754" y="266135"/>
        <a:ext cx="6511230" cy="1575294"/>
      </dsp:txXfrm>
    </dsp:sp>
    <dsp:sp modelId="{835715D9-D27B-487E-91FD-1FFA4EFB6E88}">
      <dsp:nvSpPr>
        <dsp:cNvPr id="0" name=""/>
        <dsp:cNvSpPr/>
      </dsp:nvSpPr>
      <dsp:spPr>
        <a:xfrm>
          <a:off x="0" y="173630"/>
          <a:ext cx="2402548" cy="157353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Wnioski o środki</a:t>
          </a:r>
        </a:p>
      </dsp:txBody>
      <dsp:txXfrm>
        <a:off x="76814" y="250444"/>
        <a:ext cx="2248920" cy="1419907"/>
      </dsp:txXfrm>
    </dsp:sp>
    <dsp:sp modelId="{513BA3AB-FE24-4FE9-A788-51879565AB6E}">
      <dsp:nvSpPr>
        <dsp:cNvPr id="0" name=""/>
        <dsp:cNvSpPr/>
      </dsp:nvSpPr>
      <dsp:spPr>
        <a:xfrm>
          <a:off x="2369977" y="2423790"/>
          <a:ext cx="7315198" cy="30581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rozliczenia miesięczne i kwartalne </a:t>
          </a:r>
          <a:r>
            <a:rPr lang="pl-P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wg faktycznego wykonania (wypłacone świadczenia, zasiłki, opłacone usługi + ewentualne koszty obsługi),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zwroty</a:t>
          </a:r>
          <a:r>
            <a:rPr lang="pl-P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– w trakcie realizacja zadania, w przypadku powstania nadwyżki środków, informując tut. WPS o dokonanym przez gminę zwrocie,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opis zwrotów </a:t>
          </a:r>
          <a:r>
            <a:rPr lang="pl-PL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koniecznie z podaniem w tytule czego dotyczy tj. jakiego zadania w podziale na: należność główna czy odsetki czy nienależnie pobrane z lat ubiegłych, do ministerstwa zwracane są środki przez UW na rachunki bankowe do przypisane do konkretnego zadania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6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9977" y="2806060"/>
        <a:ext cx="6168387" cy="2293623"/>
      </dsp:txXfrm>
    </dsp:sp>
    <dsp:sp modelId="{94ECF708-17DC-45B0-BC21-81D9FF3801E3}">
      <dsp:nvSpPr>
        <dsp:cNvPr id="0" name=""/>
        <dsp:cNvSpPr/>
      </dsp:nvSpPr>
      <dsp:spPr>
        <a:xfrm>
          <a:off x="0" y="2973513"/>
          <a:ext cx="2351317" cy="1641463"/>
        </a:xfrm>
        <a:prstGeom prst="roundRect">
          <a:avLst/>
        </a:prstGeom>
        <a:solidFill>
          <a:srgbClr val="9BAFB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Zwroty i rozliczenia</a:t>
          </a:r>
        </a:p>
      </dsp:txBody>
      <dsp:txXfrm>
        <a:off x="80130" y="3053643"/>
        <a:ext cx="2191057" cy="14812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CCBBE-8519-4CAC-BCA8-7FDD49D914CA}">
      <dsp:nvSpPr>
        <dsp:cNvPr id="0" name=""/>
        <dsp:cNvSpPr/>
      </dsp:nvSpPr>
      <dsp:spPr>
        <a:xfrm rot="5400000">
          <a:off x="5156437" y="-2147461"/>
          <a:ext cx="4031580" cy="8501466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r>
            <a:rPr lang="pl-PL" sz="18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dostęp do systemu osób realizujących zadanie </a:t>
          </a:r>
          <a:r>
            <a:rPr lang="pl-PL" sz="1800" i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(nowe konta użytkownika </a:t>
          </a:r>
          <a:br>
            <a:rPr lang="pl-PL" sz="1800" i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l-PL" sz="1800" i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 aktualizacja / zgłaszanie do WPS nieaktywnych użytkowników);</a:t>
          </a:r>
          <a:endParaRPr lang="pl-PL" sz="1800" b="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endParaRPr lang="pl-PL" sz="1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r>
            <a:rPr lang="pl-PL" sz="1800" kern="12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aktualizacja oprogramowania przed przekazywaniem sprawozdań </a:t>
          </a:r>
          <a:r>
            <a:rPr lang="pl-PL" sz="1800" i="1" kern="12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(weryfikacja treści niepoprawnych reguł),</a:t>
          </a:r>
          <a:endParaRPr lang="pl-PL" sz="1800" i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endParaRPr lang="pl-PL" sz="1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r>
            <a:rPr lang="pl-PL" sz="1800" kern="12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terminowe przekazywanie sprawozdań lub złożenie pisemnych wyjaśnień w przypadku problemów z przekazaniem w terminie;</a:t>
          </a:r>
          <a:endParaRPr lang="pl-PL" sz="1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endParaRPr lang="pl-PL" sz="1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r>
            <a:rPr lang="pl-PL" sz="18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podpisy elektroniczne / upoważnienia do podpisywania sprawozdań / </a:t>
          </a:r>
          <a:r>
            <a:rPr lang="pl-PL" sz="1800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zapotrzebowań</a:t>
          </a:r>
          <a:r>
            <a:rPr lang="pl-PL" sz="18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br>
            <a:rPr lang="pl-PL" sz="18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endParaRPr lang="pl-PL" sz="1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+mj-lt"/>
            <a:buAutoNum type="arabicPeriod"/>
          </a:pP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osoby sporządzające – aktualizacja danych kontaktowych.</a:t>
          </a:r>
          <a:endParaRPr lang="pl-PL" sz="1800" kern="1200" dirty="0"/>
        </a:p>
      </dsp:txBody>
      <dsp:txXfrm rot="-5400000">
        <a:off x="2921494" y="284288"/>
        <a:ext cx="8304660" cy="3637968"/>
      </dsp:txXfrm>
    </dsp:sp>
    <dsp:sp modelId="{68D3BFCB-4269-4871-97A6-5333079F5EAB}">
      <dsp:nvSpPr>
        <dsp:cNvPr id="0" name=""/>
        <dsp:cNvSpPr/>
      </dsp:nvSpPr>
      <dsp:spPr>
        <a:xfrm>
          <a:off x="0" y="0"/>
          <a:ext cx="2920805" cy="420243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CAS</a:t>
          </a:r>
          <a:endParaRPr lang="pl-PL" sz="3200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2582" y="142582"/>
        <a:ext cx="2635641" cy="3917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7126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7126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r">
              <a:defRPr sz="1200"/>
            </a:lvl1pPr>
          </a:lstStyle>
          <a:p>
            <a:fld id="{2477AD5A-970C-4538-9306-50930FCA5D55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1" tIns="45555" rIns="91111" bIns="4555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79083"/>
            <a:ext cx="5435600" cy="3910300"/>
          </a:xfrm>
          <a:prstGeom prst="rect">
            <a:avLst/>
          </a:prstGeom>
        </p:spPr>
        <p:txBody>
          <a:bodyPr vert="horz" lIns="91111" tIns="45555" rIns="91111" bIns="45555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4274"/>
            <a:ext cx="2944283" cy="497126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6" y="9434274"/>
            <a:ext cx="2944283" cy="497126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r">
              <a:defRPr sz="1200"/>
            </a:lvl1pPr>
          </a:lstStyle>
          <a:p>
            <a:fld id="{5271A75D-6CB3-4AAD-BA0B-03E2C29E80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62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579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262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E00D9-F88A-23D9-8B79-A18B7374E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D975424-E2E9-B01D-6A41-940399785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312D656-468F-68E2-AF79-0DE4B1C91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05CB9B-07B0-CD2D-EC25-E94636030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099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045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7FBFB-387A-45F8-5697-29D120B82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F97504B-5AB0-67C3-F60C-663A9370D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C925DF0-2BDC-47D8-C4A7-4FFACEEBD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C3AD84A-9AC8-378C-83DD-66C93EAE3F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882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4674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531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329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710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962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86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93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22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A3BF8-2178-4782-C890-A94C245F3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8B2ADF6-E3E7-FCED-1847-320FF24A6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AD0F4CD-D7B4-5C6A-906A-0915FC50D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DF40192-286E-93DD-6135-E47E75A4C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91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21460-4513-04BC-FBAE-2D8E149CF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800CBB7-2BC4-195C-60AD-3430E965E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B1A3C7B-5A5F-8A64-4551-D0E982930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3D62948-25AA-E372-F9C4-2556A1920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6004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022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582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522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A75D-6CB3-4AAD-BA0B-03E2C29E800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52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1981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85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65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78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339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5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1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76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92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8556-6A95-419F-BA71-2BA6812A88DE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82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338556-6A95-419F-BA71-2BA6812A88DE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09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338556-6A95-419F-BA71-2BA6812A88DE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23EEF02-4497-4409-8503-94873C4D5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26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 descr="Warmi&amp;nacute;sko-Mazurski Urz&amp;aogon;d Wojewódzki w Olsztynie">
            <a:extLst>
              <a:ext uri="{FF2B5EF4-FFF2-40B4-BE49-F238E27FC236}">
                <a16:creationId xmlns:a16="http://schemas.microsoft.com/office/drawing/2014/main" id="{CB64D8CA-E33A-46F3-B96F-B7B431D9E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9" y="0"/>
            <a:ext cx="3114560" cy="110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BCC624F4-18E0-4F3D-AC9D-DAA9C13BA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3"/>
            <a:ext cx="8991600" cy="2082947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br>
              <a:rPr lang="pl-PL" altLang="pl-P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4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Wydział Polityki Społecznej </a:t>
            </a:r>
            <a:br>
              <a:rPr lang="pl-PL" altLang="pl-PL" sz="4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4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Budżet ROK 2025</a:t>
            </a:r>
            <a:br>
              <a:rPr lang="pl-PL" altLang="pl-PL" sz="4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4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pl-PL" altLang="pl-PL" sz="4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4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4490AF51-1FDC-4E4A-A625-50BA06C3B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860146"/>
            <a:ext cx="6801612" cy="605969"/>
          </a:xfrm>
        </p:spPr>
        <p:txBody>
          <a:bodyPr/>
          <a:lstStyle/>
          <a:p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Olsztyn, 21 maja 2025 r.</a:t>
            </a:r>
          </a:p>
        </p:txBody>
      </p:sp>
    </p:spTree>
    <p:extLst>
      <p:ext uri="{BB962C8B-B14F-4D97-AF65-F5344CB8AC3E}">
        <p14:creationId xmlns:p14="http://schemas.microsoft.com/office/powerpoint/2010/main" val="11666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5E1ED62B-DA39-FF09-4CEC-6597CCEF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363" y="2645662"/>
            <a:ext cx="4252358" cy="1836636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4E899F7A-A396-1E1A-FF8B-00661C03FD14}"/>
              </a:ext>
            </a:extLst>
          </p:cNvPr>
          <p:cNvSpPr/>
          <p:nvPr/>
        </p:nvSpPr>
        <p:spPr>
          <a:xfrm>
            <a:off x="3561255" y="4482298"/>
            <a:ext cx="4687368" cy="230409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71145703-7D56-7D6E-301C-3CD36A94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010" y="172359"/>
            <a:ext cx="9089858" cy="647539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Dodatki motywacyjne</a:t>
            </a:r>
            <a:endParaRPr lang="pl-PL" b="1" cap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0CAF333-42B5-78E5-0194-32132918FE5F}"/>
              </a:ext>
            </a:extLst>
          </p:cNvPr>
          <p:cNvSpPr txBox="1"/>
          <p:nvPr/>
        </p:nvSpPr>
        <p:spPr>
          <a:xfrm>
            <a:off x="3561255" y="4538416"/>
            <a:ext cx="4611850" cy="892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algn="ctr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Uchwała nr 64 </a:t>
            </a:r>
          </a:p>
          <a:p>
            <a:pPr algn="ctr"/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samorządowe instytucje opieki nad dziećmi </a:t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wieku do lat 3</a:t>
            </a:r>
          </a:p>
        </p:txBody>
      </p:sp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0826DBBE-EE3E-ADC4-123B-36C6D3909A1F}"/>
              </a:ext>
            </a:extLst>
          </p:cNvPr>
          <p:cNvSpPr/>
          <p:nvPr/>
        </p:nvSpPr>
        <p:spPr>
          <a:xfrm>
            <a:off x="7299259" y="1030469"/>
            <a:ext cx="4633784" cy="250315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34ECAED-E7BA-6D27-D6C3-CB67AEC7A0D4}"/>
              </a:ext>
            </a:extLst>
          </p:cNvPr>
          <p:cNvSpPr txBox="1"/>
          <p:nvPr/>
        </p:nvSpPr>
        <p:spPr>
          <a:xfrm>
            <a:off x="7428362" y="1114854"/>
            <a:ext cx="461184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algn="ctr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Uchwała nr 63 </a:t>
            </a:r>
          </a:p>
          <a:p>
            <a:pPr algn="ctr"/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jednostki wspierania rodziny i systemu pieczy zastępczej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790FEEB1-E5BB-8CB9-2FA7-BBB6750E9C53}"/>
              </a:ext>
            </a:extLst>
          </p:cNvPr>
          <p:cNvSpPr txBox="1"/>
          <p:nvPr/>
        </p:nvSpPr>
        <p:spPr>
          <a:xfrm>
            <a:off x="3767777" y="5205076"/>
            <a:ext cx="448084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Budżet: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8 986 962,09 zł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instytucji: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43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osób objętych programem –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709 osób,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tym: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423 opiekunów</a:t>
            </a:r>
          </a:p>
          <a:p>
            <a:endParaRPr lang="pl-PL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B7434192-2C8F-0332-418D-3AC8177CF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1" y="1013749"/>
            <a:ext cx="4729094" cy="2519878"/>
          </a:xfrm>
          <a:prstGeom prst="rect">
            <a:avLst/>
          </a:prstGeom>
          <a:noFill/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74C2D1B7-EBF0-9A7D-6F20-BE273C4D0C8F}"/>
              </a:ext>
            </a:extLst>
          </p:cNvPr>
          <p:cNvSpPr txBox="1"/>
          <p:nvPr/>
        </p:nvSpPr>
        <p:spPr>
          <a:xfrm>
            <a:off x="233901" y="1001495"/>
            <a:ext cx="41276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algn="ctr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Uchwała nr 62</a:t>
            </a:r>
          </a:p>
          <a:p>
            <a:pPr algn="ctr"/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jednostki organizacyjne pomocy społecznej 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1226AD64-036E-F0A4-C2BF-C0C1D0DEA69B}"/>
              </a:ext>
            </a:extLst>
          </p:cNvPr>
          <p:cNvSpPr txBox="1"/>
          <p:nvPr/>
        </p:nvSpPr>
        <p:spPr>
          <a:xfrm>
            <a:off x="258957" y="1397675"/>
            <a:ext cx="468645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Budżet: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84.291.266,11 zł, </a:t>
            </a:r>
            <a:r>
              <a:rPr lang="pl-PL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tym OPS/CUS – 30.970.854,85zł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jednostek :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280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osób objętych programem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 6.223  osób, </a:t>
            </a:r>
            <a:b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tym: </a:t>
            </a:r>
            <a:r>
              <a:rPr lang="pl-PL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2.233 w OPS/CUS</a:t>
            </a:r>
          </a:p>
          <a:p>
            <a:endParaRPr lang="pl-PL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8E4059E-CD3A-0806-0F87-3710434978DB}"/>
              </a:ext>
            </a:extLst>
          </p:cNvPr>
          <p:cNvSpPr txBox="1"/>
          <p:nvPr/>
        </p:nvSpPr>
        <p:spPr>
          <a:xfrm>
            <a:off x="7397949" y="1779301"/>
            <a:ext cx="468645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Budżet: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14 261 462,27 zł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tym gminy: </a:t>
            </a:r>
            <a:r>
              <a:rPr lang="pl-PL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2 894 595,00 zł</a:t>
            </a:r>
          </a:p>
          <a:p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osób objętych programem – </a:t>
            </a:r>
            <a:r>
              <a:rPr lang="pl-PL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235 </a:t>
            </a:r>
            <a:r>
              <a:rPr lang="pl-PL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asystentów rodziny i pracowników placówek wsparcia dziennego</a:t>
            </a:r>
          </a:p>
          <a:p>
            <a:endParaRPr lang="pl-PL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2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az 34" descr="Duże i małe dłonie trzymające czerwone serce">
            <a:extLst>
              <a:ext uri="{FF2B5EF4-FFF2-40B4-BE49-F238E27FC236}">
                <a16:creationId xmlns:a16="http://schemas.microsoft.com/office/drawing/2014/main" id="{0C34B347-D7AB-4B68-F44F-6799EE62F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0" y="951976"/>
            <a:ext cx="9530630" cy="5360979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71145703-7D56-7D6E-301C-3CD36A94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295" y="59708"/>
            <a:ext cx="9089858" cy="647539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pl-PL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osób niepełnosprawnych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267435BB-9CCE-939F-2A5A-5709EB24EC9C}"/>
              </a:ext>
            </a:extLst>
          </p:cNvPr>
          <p:cNvGrpSpPr/>
          <p:nvPr/>
        </p:nvGrpSpPr>
        <p:grpSpPr>
          <a:xfrm>
            <a:off x="405428" y="729949"/>
            <a:ext cx="3441032" cy="2544679"/>
            <a:chOff x="822159" y="681787"/>
            <a:chExt cx="3441032" cy="2544679"/>
          </a:xfrm>
        </p:grpSpPr>
        <p:sp>
          <p:nvSpPr>
            <p:cNvPr id="6" name="Owal 5">
              <a:extLst>
                <a:ext uri="{FF2B5EF4-FFF2-40B4-BE49-F238E27FC236}">
                  <a16:creationId xmlns:a16="http://schemas.microsoft.com/office/drawing/2014/main" id="{3942B364-E0CB-AB99-833E-EDF3D41FE0B4}"/>
                </a:ext>
              </a:extLst>
            </p:cNvPr>
            <p:cNvSpPr/>
            <p:nvPr/>
          </p:nvSpPr>
          <p:spPr>
            <a:xfrm>
              <a:off x="822159" y="681787"/>
              <a:ext cx="3441032" cy="25446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E32063BC-BE81-1EA4-3859-714D5D2C8DF7}"/>
                </a:ext>
              </a:extLst>
            </p:cNvPr>
            <p:cNvSpPr txBox="1"/>
            <p:nvPr/>
          </p:nvSpPr>
          <p:spPr>
            <a:xfrm>
              <a:off x="944479" y="717229"/>
              <a:ext cx="30921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pPr algn="ctr"/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AOON</a:t>
              </a: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5463F4E8-F78F-4DE8-7631-EB933CA66F5B}"/>
                </a:ext>
              </a:extLst>
            </p:cNvPr>
            <p:cNvSpPr txBox="1"/>
            <p:nvPr/>
          </p:nvSpPr>
          <p:spPr>
            <a:xfrm>
              <a:off x="1040732" y="1167751"/>
              <a:ext cx="2899610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Budżet: </a:t>
              </a:r>
              <a:r>
                <a:rPr lang="pl-PL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46.964.804,54zł</a:t>
              </a:r>
            </a:p>
            <a:p>
              <a:r>
                <a:rPr lang="pl-PL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</a:t>
              </a:r>
              <a:r>
                <a:rPr lang="pl-PL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jst</a:t>
              </a:r>
              <a:r>
                <a:rPr lang="pl-PL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pl-PL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91 </a:t>
              </a:r>
              <a:r>
                <a:rPr lang="pl-PL" sz="20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 tym 7 powiatów</a:t>
              </a:r>
            </a:p>
            <a:p>
              <a:r>
                <a:rPr lang="pl-PL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osób objętych programem – </a:t>
              </a:r>
              <a:r>
                <a:rPr lang="pl-PL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2.094</a:t>
              </a: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058A0009-D652-218B-4147-EE569DC27E33}"/>
              </a:ext>
            </a:extLst>
          </p:cNvPr>
          <p:cNvGrpSpPr/>
          <p:nvPr/>
        </p:nvGrpSpPr>
        <p:grpSpPr>
          <a:xfrm>
            <a:off x="1353460" y="4013005"/>
            <a:ext cx="3441032" cy="2544679"/>
            <a:chOff x="1064794" y="902368"/>
            <a:chExt cx="3441032" cy="2544679"/>
          </a:xfrm>
        </p:grpSpPr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AA4DD986-831E-E924-C9FD-D5C1BD2A3F7F}"/>
                </a:ext>
              </a:extLst>
            </p:cNvPr>
            <p:cNvSpPr/>
            <p:nvPr/>
          </p:nvSpPr>
          <p:spPr>
            <a:xfrm>
              <a:off x="1064794" y="902368"/>
              <a:ext cx="3441032" cy="25446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80CAF333-42B5-78E5-0194-32132918FE5F}"/>
                </a:ext>
              </a:extLst>
            </p:cNvPr>
            <p:cNvSpPr txBox="1"/>
            <p:nvPr/>
          </p:nvSpPr>
          <p:spPr>
            <a:xfrm>
              <a:off x="1305425" y="1370096"/>
              <a:ext cx="30921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Opieka </a:t>
              </a:r>
              <a:r>
                <a:rPr lang="pl-PL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wytchnieniowa</a:t>
              </a:r>
              <a:endPara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F193306E-6CAC-FA88-2264-8F58D86510F6}"/>
                </a:ext>
              </a:extLst>
            </p:cNvPr>
            <p:cNvSpPr txBox="1"/>
            <p:nvPr/>
          </p:nvSpPr>
          <p:spPr>
            <a:xfrm>
              <a:off x="1305425" y="1785826"/>
              <a:ext cx="289961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5.231.178,50 zł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</a:t>
              </a:r>
              <a:r>
                <a:rPr lang="pl-PL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jst</a:t>
              </a:r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52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osób objętych programem –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700</a:t>
              </a:r>
            </a:p>
          </p:txBody>
        </p:sp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E2CF76F6-7648-8C05-98FF-BE1C90F7F24C}"/>
              </a:ext>
            </a:extLst>
          </p:cNvPr>
          <p:cNvGrpSpPr/>
          <p:nvPr/>
        </p:nvGrpSpPr>
        <p:grpSpPr>
          <a:xfrm>
            <a:off x="5807974" y="926960"/>
            <a:ext cx="3908261" cy="2773279"/>
            <a:chOff x="7218947" y="757989"/>
            <a:chExt cx="3908261" cy="2773279"/>
          </a:xfrm>
        </p:grpSpPr>
        <p:sp>
          <p:nvSpPr>
            <p:cNvPr id="28" name="Owal 27">
              <a:extLst>
                <a:ext uri="{FF2B5EF4-FFF2-40B4-BE49-F238E27FC236}">
                  <a16:creationId xmlns:a16="http://schemas.microsoft.com/office/drawing/2014/main" id="{A7C1694A-833E-F938-8E2B-12CB8FCB35D6}"/>
                </a:ext>
              </a:extLst>
            </p:cNvPr>
            <p:cNvSpPr/>
            <p:nvPr/>
          </p:nvSpPr>
          <p:spPr>
            <a:xfrm>
              <a:off x="7218947" y="757989"/>
              <a:ext cx="3908261" cy="27732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D2C0AF08-3A45-2C8A-BEFF-0AB4F69981A6}"/>
                </a:ext>
              </a:extLst>
            </p:cNvPr>
            <p:cNvSpPr txBox="1"/>
            <p:nvPr/>
          </p:nvSpPr>
          <p:spPr>
            <a:xfrm>
              <a:off x="7677666" y="865246"/>
              <a:ext cx="309611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pPr algn="ctr"/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Centra Opiekuńczo - Mieszkalne</a:t>
              </a:r>
            </a:p>
          </p:txBody>
        </p: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F7EA6BAB-02D6-5D3B-6256-55F623D05E1A}"/>
                </a:ext>
              </a:extLst>
            </p:cNvPr>
            <p:cNvSpPr txBox="1"/>
            <p:nvPr/>
          </p:nvSpPr>
          <p:spPr>
            <a:xfrm>
              <a:off x="7535771" y="1615631"/>
              <a:ext cx="346709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placówek utworzonych: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Tworzy się: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Dofinansowanie do funkcjonowania: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6 812 995 zł</a:t>
              </a:r>
            </a:p>
          </p:txBody>
        </p: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02947976-5379-65A0-9B15-F408E101F187}"/>
              </a:ext>
            </a:extLst>
          </p:cNvPr>
          <p:cNvGrpSpPr/>
          <p:nvPr/>
        </p:nvGrpSpPr>
        <p:grpSpPr>
          <a:xfrm>
            <a:off x="7323212" y="3632465"/>
            <a:ext cx="3908261" cy="2773279"/>
            <a:chOff x="7218947" y="757989"/>
            <a:chExt cx="3908261" cy="2773279"/>
          </a:xfrm>
        </p:grpSpPr>
        <p:sp>
          <p:nvSpPr>
            <p:cNvPr id="3" name="Owal 2">
              <a:extLst>
                <a:ext uri="{FF2B5EF4-FFF2-40B4-BE49-F238E27FC236}">
                  <a16:creationId xmlns:a16="http://schemas.microsoft.com/office/drawing/2014/main" id="{40BB8530-C729-73F8-D30F-9D3A69108A7C}"/>
                </a:ext>
              </a:extLst>
            </p:cNvPr>
            <p:cNvSpPr/>
            <p:nvPr/>
          </p:nvSpPr>
          <p:spPr>
            <a:xfrm>
              <a:off x="7218947" y="757989"/>
              <a:ext cx="3908261" cy="27732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413CE2F6-C96E-B36A-E212-C00ECDD1EE4B}"/>
                </a:ext>
              </a:extLst>
            </p:cNvPr>
            <p:cNvSpPr txBox="1"/>
            <p:nvPr/>
          </p:nvSpPr>
          <p:spPr>
            <a:xfrm>
              <a:off x="7750341" y="1000764"/>
              <a:ext cx="284146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pPr algn="ctr"/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Mieszkania chronione „Za życiem”</a:t>
              </a:r>
            </a:p>
          </p:txBody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6A561ADD-8FF0-DC0A-7D38-339F13C500E4}"/>
                </a:ext>
              </a:extLst>
            </p:cNvPr>
            <p:cNvSpPr txBox="1"/>
            <p:nvPr/>
          </p:nvSpPr>
          <p:spPr>
            <a:xfrm>
              <a:off x="7432355" y="1889870"/>
              <a:ext cx="36154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placówek utworzonych: </a:t>
              </a:r>
              <a:r>
                <a:rPr lang="pl-PL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Tworzą się: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1.032.412 zł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47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2B521D-FE71-91F8-DB4A-2A850C7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Fundusz Solidarnościowy</a:t>
            </a:r>
            <a:br>
              <a:rPr lang="pl-PL" dirty="0"/>
            </a:br>
            <a:r>
              <a:rPr lang="pl-PL" dirty="0"/>
              <a:t>wnioski pokontrolne: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784413-BFC5-5CF0-F816-2EBF22F1D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8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Karty zgłoszenia -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daty wpływu, p</a:t>
            </a:r>
            <a:r>
              <a:rPr lang="pl-PL" sz="18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odpisy, wypełnianie wszystkich wymaganych pól.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Karty realizacji usług </a:t>
            </a:r>
            <a:r>
              <a:rPr lang="pl-PL" sz="18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dokładnie sprawdzać i zliczać godziny realizacji usług, opisy działań ze wskazaniem miejsca </a:t>
            </a:r>
            <a:r>
              <a:rPr lang="pl-PL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(przy </a:t>
            </a:r>
            <a:r>
              <a:rPr lang="pl-PL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</a:t>
            </a:r>
            <a:r>
              <a:rPr lang="pl-PL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wskazanie miejsca, przy AOON wykaz czynności).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Orzeczenia o niepełnosprawności/stopniu niepełnosprawności – (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orzeczenia MON, MSWiA i KRUS są honorowane tylko w przypadku ich wydania przed 1 stycznia 1998 r. i w przypadku, gdy takie orzeczenie nie utraciło mocy).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Wysokość kosztów kwalifikowanych zadania - wynagrodzenia nie powinny przekraczać limitów określonych w Programie </a:t>
            </a:r>
            <a:r>
              <a:rPr lang="pl-PL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(kwota brutto brutto).</a:t>
            </a:r>
            <a:endParaRPr lang="pl-PL" sz="1800" b="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9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10E1238-BC3B-E48E-4BE3-E0DF1A23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999" y="933162"/>
            <a:ext cx="7729728" cy="118872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WSPÓŁRACA Z ODDZIAŁEM BUDŻETU</a:t>
            </a:r>
          </a:p>
        </p:txBody>
      </p:sp>
    </p:spTree>
    <p:extLst>
      <p:ext uri="{BB962C8B-B14F-4D97-AF65-F5344CB8AC3E}">
        <p14:creationId xmlns:p14="http://schemas.microsoft.com/office/powerpoint/2010/main" val="44404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6DBA88-2AC9-47CE-5EFF-DA161A1A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2403"/>
            <a:ext cx="7729728" cy="88817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Współpraca z Wydziałem PS</a:t>
            </a:r>
            <a:b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cap="none" spc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Fundusz Solidarnościowy</a:t>
            </a:r>
            <a:endParaRPr lang="pl-PL" b="1" cap="none" spc="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E8CCE42-AAC3-3BFA-39CA-B22BC8CE2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540026"/>
              </p:ext>
            </p:extLst>
          </p:nvPr>
        </p:nvGraphicFramePr>
        <p:xfrm>
          <a:off x="1138334" y="1092541"/>
          <a:ext cx="9703837" cy="548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204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6DBA88-2AC9-47CE-5EFF-DA161A1A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2403"/>
            <a:ext cx="7729728" cy="88817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Współpraca z Wydziałem PS</a:t>
            </a:r>
            <a:b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cap="none" spc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Fundusz Pomocy Ukrainie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E8CCE42-AAC3-3BFA-39CA-B22BC8CE2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341510"/>
              </p:ext>
            </p:extLst>
          </p:nvPr>
        </p:nvGraphicFramePr>
        <p:xfrm>
          <a:off x="1138334" y="1092541"/>
          <a:ext cx="9703837" cy="548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41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08CB5B-6515-40A5-0746-AAF0FB184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FDD0C1-5760-214C-17E2-371836B36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74222"/>
            <a:ext cx="11818620" cy="101449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Współpraca z Wydziałem PS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74DF348-DF61-C446-EC97-886321C26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62897"/>
              </p:ext>
            </p:extLst>
          </p:nvPr>
        </p:nvGraphicFramePr>
        <p:xfrm>
          <a:off x="380365" y="1648691"/>
          <a:ext cx="11423650" cy="420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899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74222"/>
            <a:ext cx="11818620" cy="101449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Współpraca z Wydziałem PS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A023F1-FBBB-4246-B531-9A0BD989F7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509617"/>
              </p:ext>
            </p:extLst>
          </p:nvPr>
        </p:nvGraphicFramePr>
        <p:xfrm>
          <a:off x="380365" y="1648691"/>
          <a:ext cx="11423650" cy="420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8393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D10AAE-349B-9F22-73DE-20860D269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0235A7-6DE6-1DA4-1005-C3D8DC014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74222"/>
            <a:ext cx="11818620" cy="101449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Współpraca z Wydziałem PS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79FCEE9-D844-EB0C-5527-DDD6673F0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854830"/>
              </p:ext>
            </p:extLst>
          </p:nvPr>
        </p:nvGraphicFramePr>
        <p:xfrm>
          <a:off x="380365" y="1648691"/>
          <a:ext cx="11423650" cy="420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854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10E1238-BC3B-E48E-4BE3-E0DF1A23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999" y="933162"/>
            <a:ext cx="7729728" cy="118872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PODPISY ELEKTRONICZNE</a:t>
            </a:r>
          </a:p>
        </p:txBody>
      </p:sp>
    </p:spTree>
    <p:extLst>
      <p:ext uri="{BB962C8B-B14F-4D97-AF65-F5344CB8AC3E}">
        <p14:creationId xmlns:p14="http://schemas.microsoft.com/office/powerpoint/2010/main" val="153333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393" y="213719"/>
            <a:ext cx="10607040" cy="985107"/>
          </a:xfrm>
        </p:spPr>
        <p:txBody>
          <a:bodyPr>
            <a:normAutofit fontScale="90000"/>
          </a:bodyPr>
          <a:lstStyle/>
          <a:p>
            <a:r>
              <a:rPr lang="pl-PL" alt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BUDŻET </a:t>
            </a:r>
            <a:br>
              <a:rPr lang="pl-PL" alt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WYDZIAŁU POLITYKI SPOŁECZNEJ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4E077935-E5FF-4FC6-ADBD-AA1A30F6A102}"/>
              </a:ext>
            </a:extLst>
          </p:cNvPr>
          <p:cNvSpPr txBox="1">
            <a:spLocks noChangeArrowheads="1"/>
          </p:cNvSpPr>
          <p:nvPr/>
        </p:nvSpPr>
        <p:spPr>
          <a:xfrm>
            <a:off x="1736865" y="1311904"/>
            <a:ext cx="8861257" cy="1376890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  <a:reflection blurRad="12700" stA="99000" endPos="0" dist="6096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pl-PL" altLang="pl-PL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1.285 mln zł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pl-PL" altLang="pl-PL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ogółem, w tym:</a:t>
            </a:r>
            <a:r>
              <a:rPr lang="pl-PL" alt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D4712BBC-D1DF-3896-4155-0DF5921A2FD8}"/>
              </a:ext>
            </a:extLst>
          </p:cNvPr>
          <p:cNvGrpSpPr/>
          <p:nvPr/>
        </p:nvGrpSpPr>
        <p:grpSpPr>
          <a:xfrm>
            <a:off x="1736865" y="2838099"/>
            <a:ext cx="4091939" cy="736368"/>
            <a:chOff x="0" y="68691"/>
            <a:chExt cx="4091939" cy="736368"/>
          </a:xfrm>
        </p:grpSpPr>
        <p:sp>
          <p:nvSpPr>
            <p:cNvPr id="4" name="Prostokąt: zaokrąglone rogi 3">
              <a:extLst>
                <a:ext uri="{FF2B5EF4-FFF2-40B4-BE49-F238E27FC236}">
                  <a16:creationId xmlns:a16="http://schemas.microsoft.com/office/drawing/2014/main" id="{EFA323AD-30EC-517C-4B67-1F51A9189312}"/>
                </a:ext>
              </a:extLst>
            </p:cNvPr>
            <p:cNvSpPr/>
            <p:nvPr/>
          </p:nvSpPr>
          <p:spPr>
            <a:xfrm>
              <a:off x="0" y="68691"/>
              <a:ext cx="4091939" cy="7363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0E1BBC86-7146-4471-A8A6-A125E7B669C2}"/>
                </a:ext>
              </a:extLst>
            </p:cNvPr>
            <p:cNvSpPr txBox="1"/>
            <p:nvPr/>
          </p:nvSpPr>
          <p:spPr>
            <a:xfrm>
              <a:off x="35947" y="104638"/>
              <a:ext cx="4020045" cy="664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1.215 mln zł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 państwa, w tym</a:t>
              </a:r>
              <a:endParaRPr lang="pl-PL" sz="19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9AD85F3C-23A9-6ED6-EB38-5F4338E1BE90}"/>
              </a:ext>
            </a:extLst>
          </p:cNvPr>
          <p:cNvGrpSpPr/>
          <p:nvPr/>
        </p:nvGrpSpPr>
        <p:grpSpPr>
          <a:xfrm>
            <a:off x="2446019" y="3723773"/>
            <a:ext cx="2989848" cy="661737"/>
            <a:chOff x="0" y="68691"/>
            <a:chExt cx="4091939" cy="736368"/>
          </a:xfrm>
        </p:grpSpPr>
        <p:sp>
          <p:nvSpPr>
            <p:cNvPr id="10" name="Prostokąt: zaokrąglone rogi 9">
              <a:extLst>
                <a:ext uri="{FF2B5EF4-FFF2-40B4-BE49-F238E27FC236}">
                  <a16:creationId xmlns:a16="http://schemas.microsoft.com/office/drawing/2014/main" id="{41D1CCB0-D046-C760-CEAD-183A7705AEEA}"/>
                </a:ext>
              </a:extLst>
            </p:cNvPr>
            <p:cNvSpPr/>
            <p:nvPr/>
          </p:nvSpPr>
          <p:spPr>
            <a:xfrm>
              <a:off x="0" y="68691"/>
              <a:ext cx="4091939" cy="7363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Prostokąt: zaokrąglone rogi 4">
              <a:extLst>
                <a:ext uri="{FF2B5EF4-FFF2-40B4-BE49-F238E27FC236}">
                  <a16:creationId xmlns:a16="http://schemas.microsoft.com/office/drawing/2014/main" id="{1ABA246C-2A23-2264-B29E-AE645814B438}"/>
                </a:ext>
              </a:extLst>
            </p:cNvPr>
            <p:cNvSpPr txBox="1"/>
            <p:nvPr/>
          </p:nvSpPr>
          <p:spPr>
            <a:xfrm>
              <a:off x="505327" y="208769"/>
              <a:ext cx="3019927" cy="482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1.106 mln zł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ustawa budżetowa</a:t>
              </a:r>
              <a:endParaRPr lang="pl-PL" sz="19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025B75B3-8F1E-0FDB-C607-6133AA9D0E3E}"/>
              </a:ext>
            </a:extLst>
          </p:cNvPr>
          <p:cNvGrpSpPr/>
          <p:nvPr/>
        </p:nvGrpSpPr>
        <p:grpSpPr>
          <a:xfrm>
            <a:off x="6464885" y="2858736"/>
            <a:ext cx="4133237" cy="736368"/>
            <a:chOff x="-41298" y="68691"/>
            <a:chExt cx="4133237" cy="736368"/>
          </a:xfrm>
        </p:grpSpPr>
        <p:sp>
          <p:nvSpPr>
            <p:cNvPr id="13" name="Prostokąt: zaokrąglone rogi 12">
              <a:extLst>
                <a:ext uri="{FF2B5EF4-FFF2-40B4-BE49-F238E27FC236}">
                  <a16:creationId xmlns:a16="http://schemas.microsoft.com/office/drawing/2014/main" id="{BCFB7549-DF8C-2919-36AC-729A6AAA9A78}"/>
                </a:ext>
              </a:extLst>
            </p:cNvPr>
            <p:cNvSpPr/>
            <p:nvPr/>
          </p:nvSpPr>
          <p:spPr>
            <a:xfrm>
              <a:off x="0" y="68691"/>
              <a:ext cx="4091939" cy="7363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Prostokąt: zaokrąglone rogi 4">
              <a:extLst>
                <a:ext uri="{FF2B5EF4-FFF2-40B4-BE49-F238E27FC236}">
                  <a16:creationId xmlns:a16="http://schemas.microsoft.com/office/drawing/2014/main" id="{09CAC83A-BD86-6327-BEC5-A865D51017FB}"/>
                </a:ext>
              </a:extLst>
            </p:cNvPr>
            <p:cNvSpPr txBox="1"/>
            <p:nvPr/>
          </p:nvSpPr>
          <p:spPr>
            <a:xfrm>
              <a:off x="-41298" y="104357"/>
              <a:ext cx="4020045" cy="664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69 mln zł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fundusze celowe, w tym:</a:t>
              </a:r>
              <a:endParaRPr lang="pl-PL" sz="19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3B369E86-D724-0641-375C-06FE3BD697EE}"/>
              </a:ext>
            </a:extLst>
          </p:cNvPr>
          <p:cNvGrpSpPr/>
          <p:nvPr/>
        </p:nvGrpSpPr>
        <p:grpSpPr>
          <a:xfrm>
            <a:off x="7287126" y="3729473"/>
            <a:ext cx="2989848" cy="661737"/>
            <a:chOff x="0" y="68691"/>
            <a:chExt cx="4091939" cy="736368"/>
          </a:xfrm>
        </p:grpSpPr>
        <p:sp>
          <p:nvSpPr>
            <p:cNvPr id="16" name="Prostokąt: zaokrąglone rogi 15">
              <a:extLst>
                <a:ext uri="{FF2B5EF4-FFF2-40B4-BE49-F238E27FC236}">
                  <a16:creationId xmlns:a16="http://schemas.microsoft.com/office/drawing/2014/main" id="{D3148C1B-8D60-E6E7-8EE9-ECF0FAB60C47}"/>
                </a:ext>
              </a:extLst>
            </p:cNvPr>
            <p:cNvSpPr/>
            <p:nvPr/>
          </p:nvSpPr>
          <p:spPr>
            <a:xfrm>
              <a:off x="0" y="68691"/>
              <a:ext cx="4091939" cy="7363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Prostokąt: zaokrąglone rogi 4">
              <a:extLst>
                <a:ext uri="{FF2B5EF4-FFF2-40B4-BE49-F238E27FC236}">
                  <a16:creationId xmlns:a16="http://schemas.microsoft.com/office/drawing/2014/main" id="{9B06DBF1-3504-58C6-9D0C-CD456A80EFE8}"/>
                </a:ext>
              </a:extLst>
            </p:cNvPr>
            <p:cNvSpPr txBox="1"/>
            <p:nvPr/>
          </p:nvSpPr>
          <p:spPr>
            <a:xfrm>
              <a:off x="505327" y="208769"/>
              <a:ext cx="3019927" cy="482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59 mln zł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Fundusz Solidarnościowy</a:t>
              </a:r>
              <a:endParaRPr lang="pl-PL" sz="14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8DC4ECB8-EF84-36D3-F8E1-1971B5D53755}"/>
              </a:ext>
            </a:extLst>
          </p:cNvPr>
          <p:cNvGrpSpPr/>
          <p:nvPr/>
        </p:nvGrpSpPr>
        <p:grpSpPr>
          <a:xfrm>
            <a:off x="7287126" y="4517091"/>
            <a:ext cx="2989848" cy="661737"/>
            <a:chOff x="0" y="68691"/>
            <a:chExt cx="4091939" cy="736368"/>
          </a:xfrm>
        </p:grpSpPr>
        <p:sp>
          <p:nvSpPr>
            <p:cNvPr id="19" name="Prostokąt: zaokrąglone rogi 18">
              <a:extLst>
                <a:ext uri="{FF2B5EF4-FFF2-40B4-BE49-F238E27FC236}">
                  <a16:creationId xmlns:a16="http://schemas.microsoft.com/office/drawing/2014/main" id="{5E934C9B-E520-5947-1D72-8C7EB80C62C1}"/>
                </a:ext>
              </a:extLst>
            </p:cNvPr>
            <p:cNvSpPr/>
            <p:nvPr/>
          </p:nvSpPr>
          <p:spPr>
            <a:xfrm>
              <a:off x="0" y="68691"/>
              <a:ext cx="4091939" cy="7363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Prostokąt: zaokrąglone rogi 4">
              <a:extLst>
                <a:ext uri="{FF2B5EF4-FFF2-40B4-BE49-F238E27FC236}">
                  <a16:creationId xmlns:a16="http://schemas.microsoft.com/office/drawing/2014/main" id="{8079441E-1302-02D5-96E5-A8E1E4DC3157}"/>
                </a:ext>
              </a:extLst>
            </p:cNvPr>
            <p:cNvSpPr txBox="1"/>
            <p:nvPr/>
          </p:nvSpPr>
          <p:spPr>
            <a:xfrm>
              <a:off x="505327" y="208769"/>
              <a:ext cx="3019927" cy="482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 mln zł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Fundusz Pracy</a:t>
              </a:r>
              <a:endParaRPr lang="pl-PL" sz="14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50BF0BA8-CC00-F444-BC83-FD1A176DF88A}"/>
              </a:ext>
            </a:extLst>
          </p:cNvPr>
          <p:cNvGrpSpPr/>
          <p:nvPr/>
        </p:nvGrpSpPr>
        <p:grpSpPr>
          <a:xfrm>
            <a:off x="7287126" y="5304709"/>
            <a:ext cx="2989848" cy="661737"/>
            <a:chOff x="0" y="68691"/>
            <a:chExt cx="4091939" cy="736368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269C2272-8E45-8372-69C7-4A0DFACB0CD1}"/>
                </a:ext>
              </a:extLst>
            </p:cNvPr>
            <p:cNvSpPr/>
            <p:nvPr/>
          </p:nvSpPr>
          <p:spPr>
            <a:xfrm>
              <a:off x="0" y="68691"/>
              <a:ext cx="4091939" cy="7363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Prostokąt: zaokrąglone rogi 4">
              <a:extLst>
                <a:ext uri="{FF2B5EF4-FFF2-40B4-BE49-F238E27FC236}">
                  <a16:creationId xmlns:a16="http://schemas.microsoft.com/office/drawing/2014/main" id="{EF2DE5FD-98AE-7EEA-781D-25A1F7B11C30}"/>
                </a:ext>
              </a:extLst>
            </p:cNvPr>
            <p:cNvSpPr txBox="1"/>
            <p:nvPr/>
          </p:nvSpPr>
          <p:spPr>
            <a:xfrm>
              <a:off x="505327" y="208769"/>
              <a:ext cx="3019927" cy="482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 mln zł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Fundusz Pomocy Ukrainie</a:t>
              </a:r>
              <a:endParaRPr lang="pl-PL" sz="14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6E0B23CE-BF46-C9E2-D5ED-E379056B3BA7}"/>
              </a:ext>
            </a:extLst>
          </p:cNvPr>
          <p:cNvGrpSpPr/>
          <p:nvPr/>
        </p:nvGrpSpPr>
        <p:grpSpPr>
          <a:xfrm>
            <a:off x="2446019" y="4499359"/>
            <a:ext cx="2989848" cy="661737"/>
            <a:chOff x="0" y="68691"/>
            <a:chExt cx="4091939" cy="736368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D827D78C-C8CE-E585-569E-32AC5682E101}"/>
                </a:ext>
              </a:extLst>
            </p:cNvPr>
            <p:cNvSpPr/>
            <p:nvPr/>
          </p:nvSpPr>
          <p:spPr>
            <a:xfrm>
              <a:off x="0" y="68691"/>
              <a:ext cx="4091939" cy="7363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Prostokąt: zaokrąglone rogi 4">
              <a:extLst>
                <a:ext uri="{FF2B5EF4-FFF2-40B4-BE49-F238E27FC236}">
                  <a16:creationId xmlns:a16="http://schemas.microsoft.com/office/drawing/2014/main" id="{B3FE56F7-6C87-6733-D9DE-E9657342BB68}"/>
                </a:ext>
              </a:extLst>
            </p:cNvPr>
            <p:cNvSpPr txBox="1"/>
            <p:nvPr/>
          </p:nvSpPr>
          <p:spPr>
            <a:xfrm>
              <a:off x="505327" y="208769"/>
              <a:ext cx="3019927" cy="482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109 mln zł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rezerwy celowe</a:t>
              </a:r>
              <a:endParaRPr lang="pl-PL" sz="19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240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74222"/>
            <a:ext cx="11818620" cy="1014498"/>
          </a:xfrm>
        </p:spPr>
        <p:txBody>
          <a:bodyPr>
            <a:normAutofit/>
          </a:bodyPr>
          <a:lstStyle/>
          <a:p>
            <a:r>
              <a:rPr lang="pl-PL" altLang="pl-PL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Podpisy elektroniczne</a:t>
            </a:r>
            <a:endParaRPr lang="pl-PL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C9DE5D2-AEB1-4F19-9D32-3B0E55D3E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477040"/>
              </p:ext>
            </p:extLst>
          </p:nvPr>
        </p:nvGraphicFramePr>
        <p:xfrm>
          <a:off x="560839" y="1488447"/>
          <a:ext cx="11292840" cy="452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493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0E028260-802F-4C0A-B8CE-8238E08881D2}"/>
              </a:ext>
            </a:extLst>
          </p:cNvPr>
          <p:cNvSpPr/>
          <p:nvPr/>
        </p:nvSpPr>
        <p:spPr>
          <a:xfrm>
            <a:off x="4808572" y="5235038"/>
            <a:ext cx="1889892" cy="6969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15EB1B41-0761-4727-9316-F28573FB94D5}"/>
              </a:ext>
            </a:extLst>
          </p:cNvPr>
          <p:cNvSpPr/>
          <p:nvPr/>
        </p:nvSpPr>
        <p:spPr>
          <a:xfrm>
            <a:off x="4955087" y="3429000"/>
            <a:ext cx="1489896" cy="6969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AE4AAC00-2BE7-4B20-BFF5-A40C8B811B42}"/>
              </a:ext>
            </a:extLst>
          </p:cNvPr>
          <p:cNvSpPr/>
          <p:nvPr/>
        </p:nvSpPr>
        <p:spPr>
          <a:xfrm>
            <a:off x="4926154" y="2088126"/>
            <a:ext cx="1671494" cy="6969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CC5963D4-1FAA-4C67-A10F-0CB49302EDE9}"/>
              </a:ext>
            </a:extLst>
          </p:cNvPr>
          <p:cNvSpPr/>
          <p:nvPr/>
        </p:nvSpPr>
        <p:spPr>
          <a:xfrm>
            <a:off x="6715845" y="1376728"/>
            <a:ext cx="5292725" cy="504928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DC0800FB-B785-4C1D-A866-3DD8DF89F13E}"/>
              </a:ext>
            </a:extLst>
          </p:cNvPr>
          <p:cNvSpPr/>
          <p:nvPr/>
        </p:nvSpPr>
        <p:spPr>
          <a:xfrm>
            <a:off x="530736" y="1611390"/>
            <a:ext cx="1489896" cy="6969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74222"/>
            <a:ext cx="11818620" cy="1014498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Wzór pisma podpisanego elektronicznie</a:t>
            </a:r>
            <a:endParaRPr lang="pl-PL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pole tekstowe 36">
            <a:extLst>
              <a:ext uri="{FF2B5EF4-FFF2-40B4-BE49-F238E27FC236}">
                <a16:creationId xmlns:a16="http://schemas.microsoft.com/office/drawing/2014/main" id="{0B896BFB-8AAE-40D2-9F2F-01F61E82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74" y="1794633"/>
            <a:ext cx="1300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pl-PL" altLang="pl-PL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UWAGA</a:t>
            </a:r>
            <a:r>
              <a:rPr lang="pl-PL" altLang="pl-PL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</a:p>
        </p:txBody>
      </p:sp>
      <p:sp>
        <p:nvSpPr>
          <p:cNvPr id="4" name="pole tekstowe 30">
            <a:extLst>
              <a:ext uri="{FF2B5EF4-FFF2-40B4-BE49-F238E27FC236}">
                <a16:creationId xmlns:a16="http://schemas.microsoft.com/office/drawing/2014/main" id="{4AB943CD-68FF-4CC4-8C97-8B90302B2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32" y="2475237"/>
            <a:ext cx="40921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0" indent="-1270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171450" indent="-171450" algn="just">
              <a:spcBef>
                <a:spcPts val="90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Analogicznie jak w przypadku dokumentu przekazywanego w formie papierowej, dokument elektroniczny winien zawierać wymagane od pism urzędowych elementy, m. in wzorniki</a:t>
            </a:r>
            <a:r>
              <a:rPr lang="pl-PL" altLang="pl-PL" sz="105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pole tekstowe 35">
            <a:extLst>
              <a:ext uri="{FF2B5EF4-FFF2-40B4-BE49-F238E27FC236}">
                <a16:creationId xmlns:a16="http://schemas.microsoft.com/office/drawing/2014/main" id="{96F8AACF-95CD-4B1D-B956-B974E615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7" y="4044651"/>
            <a:ext cx="423608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0" indent="-1270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171450" indent="-1714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Dokument podpisany elektronicznie należy zachować wraz z podpisem </a:t>
            </a:r>
            <a:br>
              <a:rPr lang="pl-PL" altLang="pl-PL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niezmienionej postaci. Podpisanymi dokumentami elektronicznymi można prowadzić dalsze czynności prawne. Należy pamiętać, iż zmiana zawartości podpisanego dokumentu, nawet przez usunięcie lub wstawienie nieznaczącego znaku (np.: spacji) spowoduje utratę podpisu.</a:t>
            </a:r>
          </a:p>
        </p:txBody>
      </p:sp>
      <p:sp>
        <p:nvSpPr>
          <p:cNvPr id="6" name="pole tekstowe 4">
            <a:extLst>
              <a:ext uri="{FF2B5EF4-FFF2-40B4-BE49-F238E27FC236}">
                <a16:creationId xmlns:a16="http://schemas.microsoft.com/office/drawing/2014/main" id="{CFCE7452-3772-4218-9FB9-2C9B4207D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351" y="2184423"/>
            <a:ext cx="1435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pl-PL" altLang="pl-PL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WZORNIK </a:t>
            </a:r>
            <a:r>
              <a:rPr lang="pl-PL" altLang="pl-PL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NAGŁÓWKOWY</a:t>
            </a:r>
          </a:p>
        </p:txBody>
      </p:sp>
      <p:sp>
        <p:nvSpPr>
          <p:cNvPr id="7" name="pole tekstowe 5">
            <a:extLst>
              <a:ext uri="{FF2B5EF4-FFF2-40B4-BE49-F238E27FC236}">
                <a16:creationId xmlns:a16="http://schemas.microsoft.com/office/drawing/2014/main" id="{A633596E-822C-4EE4-A492-8B61731E8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068" y="3537066"/>
            <a:ext cx="1198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pl-PL" altLang="pl-PL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TREŚĆ</a:t>
            </a:r>
            <a:r>
              <a:rPr lang="pl-PL" altLang="pl-PL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l-PL" altLang="pl-PL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PISMA</a:t>
            </a:r>
          </a:p>
        </p:txBody>
      </p:sp>
      <p:sp>
        <p:nvSpPr>
          <p:cNvPr id="8" name="pole tekstowe 6">
            <a:extLst>
              <a:ext uri="{FF2B5EF4-FFF2-40B4-BE49-F238E27FC236}">
                <a16:creationId xmlns:a16="http://schemas.microsoft.com/office/drawing/2014/main" id="{97D40D05-8C25-4CA8-825B-976B5A9DB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536" y="5321923"/>
            <a:ext cx="2111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pl-PL" altLang="pl-PL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WZORNIK</a:t>
            </a:r>
            <a:r>
              <a:rPr lang="pl-PL" altLang="pl-PL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br>
              <a:rPr lang="pl-PL" altLang="pl-PL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pl-PL" altLang="pl-PL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OSOBY </a:t>
            </a:r>
            <a:r>
              <a:rPr lang="pl-PL" altLang="pl-PL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PODPISUJĄCEJ</a:t>
            </a:r>
          </a:p>
        </p:txBody>
      </p:sp>
      <p:sp>
        <p:nvSpPr>
          <p:cNvPr id="9" name="pole tekstowe 32">
            <a:extLst>
              <a:ext uri="{FF2B5EF4-FFF2-40B4-BE49-F238E27FC236}">
                <a16:creationId xmlns:a16="http://schemas.microsoft.com/office/drawing/2014/main" id="{5D285AB0-EAD2-4C41-9151-07FD57696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586" y="1376728"/>
            <a:ext cx="19537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pl-PL" altLang="pl-PL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Urząd Gminy</a:t>
            </a:r>
          </a:p>
          <a:p>
            <a:r>
              <a:rPr lang="pl-PL" altLang="pl-PL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Grabówce</a:t>
            </a:r>
          </a:p>
          <a:p>
            <a:r>
              <a:rPr lang="pl-PL" altLang="pl-PL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Ul. Grabowa 55</a:t>
            </a:r>
          </a:p>
          <a:p>
            <a:r>
              <a:rPr lang="pl-PL" altLang="pl-PL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11-555 Grabówka</a:t>
            </a:r>
          </a:p>
          <a:p>
            <a:endParaRPr lang="pl-PL" altLang="pl-PL" sz="7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ole tekstowe 16">
            <a:extLst>
              <a:ext uri="{FF2B5EF4-FFF2-40B4-BE49-F238E27FC236}">
                <a16:creationId xmlns:a16="http://schemas.microsoft.com/office/drawing/2014/main" id="{98F2E262-0E34-4FFA-894F-DF23EDE02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911" y="2471879"/>
            <a:ext cx="5080462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altLang="pl-PL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Grabówka, 16 września 2025 roku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altLang="pl-PL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Znak: ZOO.4444.55.2021</a:t>
            </a:r>
          </a:p>
        </p:txBody>
      </p:sp>
      <p:sp>
        <p:nvSpPr>
          <p:cNvPr id="11" name="pole tekstowe 17">
            <a:extLst>
              <a:ext uri="{FF2B5EF4-FFF2-40B4-BE49-F238E27FC236}">
                <a16:creationId xmlns:a16="http://schemas.microsoft.com/office/drawing/2014/main" id="{E23295CC-5A41-4196-8D6D-B31198C74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881" y="2949953"/>
            <a:ext cx="1967295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pl-PL" altLang="pl-PL" sz="105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</a:t>
            </a:r>
          </a:p>
          <a:p>
            <a:r>
              <a:rPr lang="pl-PL" altLang="pl-PL" sz="105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Adrian </a:t>
            </a:r>
            <a:r>
              <a:rPr lang="pl-PL" altLang="pl-PL" sz="105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Żemis</a:t>
            </a:r>
            <a:endParaRPr lang="pl-PL" altLang="pl-PL" sz="105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105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Dyrektor </a:t>
            </a:r>
          </a:p>
          <a:p>
            <a:r>
              <a:rPr lang="pl-PL" altLang="pl-PL" sz="105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Wydziału Polityki Społecznej</a:t>
            </a:r>
          </a:p>
          <a:p>
            <a:r>
              <a:rPr lang="pl-PL" altLang="pl-PL" sz="105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Warmińsko-Mazurskiego </a:t>
            </a:r>
            <a:br>
              <a:rPr lang="pl-PL" altLang="pl-PL" sz="105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105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Urzędu Wojewódzkiego </a:t>
            </a:r>
            <a:br>
              <a:rPr lang="pl-PL" altLang="pl-PL" sz="105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105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Olsztynie</a:t>
            </a:r>
          </a:p>
        </p:txBody>
      </p:sp>
      <p:sp>
        <p:nvSpPr>
          <p:cNvPr id="12" name="pole tekstowe 19">
            <a:extLst>
              <a:ext uri="{FF2B5EF4-FFF2-40B4-BE49-F238E27FC236}">
                <a16:creationId xmlns:a16="http://schemas.microsoft.com/office/drawing/2014/main" id="{6BD052A5-13B5-4249-9B40-CC2BF4452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155" y="4181387"/>
            <a:ext cx="5046345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4213"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684213"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4213"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4213"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4213"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1214438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l-PL" altLang="pl-PL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Poniżej przekazuję wymagane pismem znak PS-I.444.33.2021 z 10 września br. dane:</a:t>
            </a:r>
            <a:endParaRPr lang="pl-PL" altLang="pl-PL" sz="10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E76AE8C8-BB36-4B1C-BC0C-14B8DF785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99470"/>
              </p:ext>
            </p:extLst>
          </p:nvPr>
        </p:nvGraphicFramePr>
        <p:xfrm>
          <a:off x="7300594" y="4674844"/>
          <a:ext cx="4449445" cy="249428"/>
        </p:xfrm>
        <a:graphic>
          <a:graphicData uri="http://schemas.openxmlformats.org/drawingml/2006/table">
            <a:tbl>
              <a:tblPr firstRow="1" firstCol="1" bandRow="1"/>
              <a:tblGrid>
                <a:gridCol w="416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Lp.</a:t>
                      </a:r>
                      <a:endParaRPr lang="pl-PL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51" marR="51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Imię i nazwisko</a:t>
                      </a:r>
                      <a:endParaRPr lang="pl-PL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51" marR="51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Nr kontaktowy</a:t>
                      </a:r>
                      <a:endParaRPr lang="pl-PL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51" marR="51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Adres e-mail</a:t>
                      </a:r>
                      <a:endParaRPr lang="pl-PL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51" marR="51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51" marR="51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51" marR="51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51" marR="51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51" marR="51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125701A-4157-4FD7-B855-24D588F655D7}"/>
              </a:ext>
            </a:extLst>
          </p:cNvPr>
          <p:cNvSpPr txBox="1"/>
          <p:nvPr/>
        </p:nvSpPr>
        <p:spPr>
          <a:xfrm>
            <a:off x="7106158" y="5008777"/>
            <a:ext cx="3766662" cy="26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pl-PL" sz="1100" b="1" spc="7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Sporządził/a </a:t>
            </a:r>
            <a:r>
              <a:rPr lang="pl-PL" sz="1100" i="1" spc="7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Lucyna Kowalska, tel. 89 55 55 556</a:t>
            </a:r>
            <a:endParaRPr lang="pl-PL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le tekstowe 33">
            <a:extLst>
              <a:ext uri="{FF2B5EF4-FFF2-40B4-BE49-F238E27FC236}">
                <a16:creationId xmlns:a16="http://schemas.microsoft.com/office/drawing/2014/main" id="{2783180F-2328-4D32-856B-6A6998F01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1211" y="5456579"/>
            <a:ext cx="2209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pl-PL" altLang="pl-PL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Wójt Gminy</a:t>
            </a:r>
            <a:br>
              <a:rPr lang="pl-PL" altLang="pl-PL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Grabówka  </a:t>
            </a:r>
          </a:p>
          <a:p>
            <a:pPr algn="ctr"/>
            <a:r>
              <a:rPr lang="pl-PL" altLang="pl-PL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 Kowalski</a:t>
            </a:r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9D80F297-A400-4A7D-B78F-3012F1705F45}"/>
              </a:ext>
            </a:extLst>
          </p:cNvPr>
          <p:cNvSpPr/>
          <p:nvPr/>
        </p:nvSpPr>
        <p:spPr>
          <a:xfrm rot="20485928" flipV="1">
            <a:off x="5934321" y="2039898"/>
            <a:ext cx="588963" cy="46037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18" name="Strzałka: w prawo 17">
            <a:extLst>
              <a:ext uri="{FF2B5EF4-FFF2-40B4-BE49-F238E27FC236}">
                <a16:creationId xmlns:a16="http://schemas.microsoft.com/office/drawing/2014/main" id="{CE4D6B6E-32C1-4DE8-95AC-0154F23C6663}"/>
              </a:ext>
            </a:extLst>
          </p:cNvPr>
          <p:cNvSpPr/>
          <p:nvPr/>
        </p:nvSpPr>
        <p:spPr>
          <a:xfrm rot="646504" flipV="1">
            <a:off x="6392126" y="3878174"/>
            <a:ext cx="1378215" cy="45719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19" name="Strzałka: w prawo 18">
            <a:extLst>
              <a:ext uri="{FF2B5EF4-FFF2-40B4-BE49-F238E27FC236}">
                <a16:creationId xmlns:a16="http://schemas.microsoft.com/office/drawing/2014/main" id="{A2502521-C0C4-4D98-955C-335C25411168}"/>
              </a:ext>
            </a:extLst>
          </p:cNvPr>
          <p:cNvSpPr/>
          <p:nvPr/>
        </p:nvSpPr>
        <p:spPr>
          <a:xfrm rot="619743">
            <a:off x="6740614" y="5777494"/>
            <a:ext cx="2898447" cy="7291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282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90" y="1025560"/>
            <a:ext cx="11818620" cy="101449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Podziękowania</a:t>
            </a:r>
          </a:p>
        </p:txBody>
      </p:sp>
    </p:spTree>
    <p:extLst>
      <p:ext uri="{BB962C8B-B14F-4D97-AF65-F5344CB8AC3E}">
        <p14:creationId xmlns:p14="http://schemas.microsoft.com/office/powerpoint/2010/main" val="2869844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416D52-2873-41E6-B147-B59E3945A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010725"/>
              </p:ext>
            </p:extLst>
          </p:nvPr>
        </p:nvGraphicFramePr>
        <p:xfrm>
          <a:off x="895350" y="515008"/>
          <a:ext cx="10401300" cy="5318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6" descr="Kwiat Gummy Monsters">
            <a:extLst>
              <a:ext uri="{FF2B5EF4-FFF2-40B4-BE49-F238E27FC236}">
                <a16:creationId xmlns:a16="http://schemas.microsoft.com/office/drawing/2014/main" id="{473FF865-846B-8DE0-807D-A64F3EF6D8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3538241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36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74222"/>
            <a:ext cx="11818620" cy="101449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Wydział POLITYKI SPOŁECZNEJ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D5B2ECB-5EBD-4233-A6BE-86D512AA3109}"/>
              </a:ext>
            </a:extLst>
          </p:cNvPr>
          <p:cNvSpPr txBox="1"/>
          <p:nvPr/>
        </p:nvSpPr>
        <p:spPr>
          <a:xfrm>
            <a:off x="337934" y="396987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http://www.wm.uw.olsztyn.pl/images/banners/right/polityka_spoleczna.png">
            <a:extLst>
              <a:ext uri="{FF2B5EF4-FFF2-40B4-BE49-F238E27FC236}">
                <a16:creationId xmlns:a16="http://schemas.microsoft.com/office/drawing/2014/main" id="{04AA0E63-D45D-40F4-A9E6-A238BB83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54" y="1882110"/>
            <a:ext cx="2710066" cy="1546890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4FCC90B-6E73-4CF3-8F5F-CC75F2DD1823}"/>
              </a:ext>
            </a:extLst>
          </p:cNvPr>
          <p:cNvSpPr txBox="1"/>
          <p:nvPr/>
        </p:nvSpPr>
        <p:spPr>
          <a:xfrm>
            <a:off x="5763987" y="1507658"/>
            <a:ext cx="5939300" cy="3170099"/>
          </a:xfrm>
          <a:prstGeom prst="rect">
            <a:avLst/>
          </a:prstGeom>
          <a:solidFill>
            <a:schemeClr val="tx1">
              <a:lumMod val="95000"/>
              <a:alpha val="83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>
            <a:bevelT/>
            <a:bevelB/>
          </a:sp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 z WPS: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Wydział Polityki Społecznej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Warmińsko-Mazurski Urząd Wojewódzki </a:t>
            </a:r>
            <a:b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Olsztynie</a:t>
            </a:r>
          </a:p>
          <a:p>
            <a:pPr algn="ctr">
              <a:defRPr/>
            </a:pPr>
            <a:endParaRPr lang="pl-PL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Sekretariat </a:t>
            </a:r>
          </a:p>
          <a:p>
            <a:pPr algn="ctr">
              <a:defRPr/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pokój 139, tel. (89) 52 32 259</a:t>
            </a:r>
          </a:p>
          <a:p>
            <a:pPr algn="ctr">
              <a:defRPr/>
            </a:pP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sekrps@uw.olsztyn.pl</a:t>
            </a:r>
          </a:p>
          <a:p>
            <a:pPr algn="ctr">
              <a:defRPr/>
            </a:pPr>
            <a:endParaRPr lang="pl-PL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l-PL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912F280-2E67-47A1-9D5E-37FF6ABD48F3}"/>
              </a:ext>
            </a:extLst>
          </p:cNvPr>
          <p:cNvSpPr txBox="1"/>
          <p:nvPr/>
        </p:nvSpPr>
        <p:spPr>
          <a:xfrm>
            <a:off x="337934" y="4207196"/>
            <a:ext cx="4658609" cy="2154436"/>
          </a:xfrm>
          <a:prstGeom prst="rect">
            <a:avLst/>
          </a:prstGeom>
          <a:solidFill>
            <a:schemeClr val="tx1">
              <a:alpha val="83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plastic">
            <a:bevelT/>
            <a:bevelB/>
          </a:sp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Strona internetowa z WPS: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http://www.uw.olsztyn.pl/</a:t>
            </a:r>
            <a:endParaRPr lang="pl-PL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Załatw sprawę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Polityka społeczna</a:t>
            </a:r>
          </a:p>
          <a:p>
            <a:pPr>
              <a:buClr>
                <a:schemeClr val="accent2"/>
              </a:buClr>
            </a:pP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l-PL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345" y="2791691"/>
            <a:ext cx="10481310" cy="1150217"/>
          </a:xfrm>
        </p:spPr>
        <p:txBody>
          <a:bodyPr>
            <a:normAutofit/>
          </a:bodyPr>
          <a:lstStyle/>
          <a:p>
            <a:r>
              <a:rPr lang="pl-PL" alt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DZIĘKUJĘ ZA UWAGĘ</a:t>
            </a:r>
            <a:endParaRPr lang="pl-PL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5" descr="Warmi&amp;nacute;sko-Mazurski Urz&amp;aogon;d Wojewódzki w Olsztynie">
            <a:extLst>
              <a:ext uri="{FF2B5EF4-FFF2-40B4-BE49-F238E27FC236}">
                <a16:creationId xmlns:a16="http://schemas.microsoft.com/office/drawing/2014/main" id="{FA3E1DC8-6DBB-4C92-85A6-671841CB9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" y="324757"/>
            <a:ext cx="3096545" cy="115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FFD3868-157F-FAEC-DFF0-620709CFE2A2}"/>
              </a:ext>
            </a:extLst>
          </p:cNvPr>
          <p:cNvSpPr txBox="1"/>
          <p:nvPr/>
        </p:nvSpPr>
        <p:spPr>
          <a:xfrm>
            <a:off x="3489435" y="4184139"/>
            <a:ext cx="677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Joanna Kozłowska</a:t>
            </a:r>
          </a:p>
          <a:p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Kierownik Oddziału Budżetu, planowania i analiz</a:t>
            </a:r>
          </a:p>
        </p:txBody>
      </p:sp>
    </p:spTree>
    <p:extLst>
      <p:ext uri="{BB962C8B-B14F-4D97-AF65-F5344CB8AC3E}">
        <p14:creationId xmlns:p14="http://schemas.microsoft.com/office/powerpoint/2010/main" val="169338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74642-E468-4330-B6F2-FC83CBD7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74223"/>
            <a:ext cx="8991600" cy="908344"/>
          </a:xfrm>
        </p:spPr>
        <p:txBody>
          <a:bodyPr>
            <a:normAutofit fontScale="90000"/>
          </a:bodyPr>
          <a:lstStyle/>
          <a:p>
            <a:r>
              <a:rPr lang="pl-PL" alt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BUDŻET PAŃSTWA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01F03B1-87A3-4504-87FF-B889EBB54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396400"/>
              </p:ext>
            </p:extLst>
          </p:nvPr>
        </p:nvGraphicFramePr>
        <p:xfrm>
          <a:off x="857968" y="1288944"/>
          <a:ext cx="4240098" cy="72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9666E91-79D5-42F6-8BB7-E98B87049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812185"/>
              </p:ext>
            </p:extLst>
          </p:nvPr>
        </p:nvGraphicFramePr>
        <p:xfrm>
          <a:off x="813880" y="2220608"/>
          <a:ext cx="4284186" cy="4049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525C095-BD8A-4CE8-B94F-0B6F7708A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505710"/>
              </p:ext>
            </p:extLst>
          </p:nvPr>
        </p:nvGraphicFramePr>
        <p:xfrm>
          <a:off x="6757855" y="2090057"/>
          <a:ext cx="4702224" cy="446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427DDDF-34A2-2717-89BC-FCD2EB298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696122"/>
              </p:ext>
            </p:extLst>
          </p:nvPr>
        </p:nvGraphicFramePr>
        <p:xfrm>
          <a:off x="6757855" y="1288944"/>
          <a:ext cx="4702224" cy="72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424794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CB4062-6188-55D7-37BA-5B661FF7C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4B1216-6465-A7B3-14B9-7CD0C7E04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74223"/>
            <a:ext cx="8991600" cy="908344"/>
          </a:xfrm>
        </p:spPr>
        <p:txBody>
          <a:bodyPr>
            <a:normAutofit fontScale="90000"/>
          </a:bodyPr>
          <a:lstStyle/>
          <a:p>
            <a:r>
              <a:rPr lang="pl-PL" alt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BUDŻET PAŃSTWA – niedobory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8D69CDC-BE77-F9FC-8172-5431864D6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366587"/>
            <a:ext cx="110680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3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BF17F-5B0D-7FB0-14B0-BBDA85796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16A5B6-66D6-1C41-E598-BF11D8E75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74223"/>
            <a:ext cx="8991600" cy="908344"/>
          </a:xfrm>
        </p:spPr>
        <p:txBody>
          <a:bodyPr>
            <a:normAutofit fontScale="90000"/>
          </a:bodyPr>
          <a:lstStyle/>
          <a:p>
            <a:r>
              <a:rPr lang="pl-PL" alt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BUDŻET PAŃSTWA – niedobory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D38DA72-240E-D9B0-8871-67CC26906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53" y="1790598"/>
            <a:ext cx="11802979" cy="33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10E1238-BC3B-E48E-4BE3-E0DF1A23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999" y="933162"/>
            <a:ext cx="7729728" cy="1188720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pl-PL" sz="4000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ZADANIA 2025</a:t>
            </a:r>
          </a:p>
        </p:txBody>
      </p:sp>
    </p:spTree>
    <p:extLst>
      <p:ext uri="{BB962C8B-B14F-4D97-AF65-F5344CB8AC3E}">
        <p14:creationId xmlns:p14="http://schemas.microsoft.com/office/powerpoint/2010/main" val="173149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7ED0B-265A-E780-A23E-F62C1DCF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533" y="290923"/>
            <a:ext cx="9014933" cy="779887"/>
          </a:xfrm>
        </p:spPr>
        <p:txBody>
          <a:bodyPr>
            <a:normAutofit/>
          </a:bodyPr>
          <a:lstStyle/>
          <a:p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Fundusze Celowe - zadania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Symbol zastępczy zawartości 13">
            <a:extLst>
              <a:ext uri="{FF2B5EF4-FFF2-40B4-BE49-F238E27FC236}">
                <a16:creationId xmlns:a16="http://schemas.microsoft.com/office/drawing/2014/main" id="{B1EE5718-BC61-B9DA-FCE0-1D048E8C32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836708"/>
              </p:ext>
            </p:extLst>
          </p:nvPr>
        </p:nvGraphicFramePr>
        <p:xfrm>
          <a:off x="1588533" y="1136861"/>
          <a:ext cx="9014933" cy="558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278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6DBA88-2AC9-47CE-5EFF-DA161A1A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680" y="102914"/>
            <a:ext cx="8941361" cy="888171"/>
          </a:xfrm>
        </p:spPr>
        <p:txBody>
          <a:bodyPr/>
          <a:lstStyle/>
          <a:p>
            <a:r>
              <a:rPr lang="pl-PL" b="1" cap="none" spc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Programy rządowe i resortowe realizowane przez </a:t>
            </a:r>
            <a:r>
              <a:rPr lang="pl-PL" b="1" cap="none" spc="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ops</a:t>
            </a:r>
            <a:endParaRPr lang="pl-PL" b="1" cap="none" spc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E8CCE42-AAC3-3BFA-39CA-B22BC8CE2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392396"/>
              </p:ext>
            </p:extLst>
          </p:nvPr>
        </p:nvGraphicFramePr>
        <p:xfrm>
          <a:off x="1768680" y="991085"/>
          <a:ext cx="8941361" cy="551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420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 descr="Dłonie z dotarciemi">
            <a:extLst>
              <a:ext uri="{FF2B5EF4-FFF2-40B4-BE49-F238E27FC236}">
                <a16:creationId xmlns:a16="http://schemas.microsoft.com/office/drawing/2014/main" id="{8B29139F-2FCD-C912-24A7-CC0BE3987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01" y="182876"/>
            <a:ext cx="8727072" cy="643101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71145703-7D56-7D6E-301C-3CD36A94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515" y="-13285"/>
            <a:ext cx="9089858" cy="647539"/>
          </a:xfr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pl-PL" b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Pomoc społeczna i wsparcie osób starszych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267435BB-9CCE-939F-2A5A-5709EB24EC9C}"/>
              </a:ext>
            </a:extLst>
          </p:cNvPr>
          <p:cNvGrpSpPr/>
          <p:nvPr/>
        </p:nvGrpSpPr>
        <p:grpSpPr>
          <a:xfrm>
            <a:off x="296350" y="754190"/>
            <a:ext cx="3813195" cy="2869880"/>
            <a:chOff x="1064794" y="902368"/>
            <a:chExt cx="3441032" cy="2544679"/>
          </a:xfrm>
        </p:grpSpPr>
        <p:sp>
          <p:nvSpPr>
            <p:cNvPr id="6" name="Owal 5">
              <a:extLst>
                <a:ext uri="{FF2B5EF4-FFF2-40B4-BE49-F238E27FC236}">
                  <a16:creationId xmlns:a16="http://schemas.microsoft.com/office/drawing/2014/main" id="{3942B364-E0CB-AB99-833E-EDF3D41FE0B4}"/>
                </a:ext>
              </a:extLst>
            </p:cNvPr>
            <p:cNvSpPr/>
            <p:nvPr/>
          </p:nvSpPr>
          <p:spPr>
            <a:xfrm>
              <a:off x="1064794" y="902368"/>
              <a:ext cx="3441032" cy="25446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E32063BC-BE81-1EA4-3859-714D5D2C8DF7}"/>
                </a:ext>
              </a:extLst>
            </p:cNvPr>
            <p:cNvSpPr txBox="1"/>
            <p:nvPr/>
          </p:nvSpPr>
          <p:spPr>
            <a:xfrm>
              <a:off x="1413709" y="1373153"/>
              <a:ext cx="3092117" cy="354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Posiłek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 szkole i w domu</a:t>
              </a:r>
              <a:endParaRPr lang="pl-PL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5463F4E8-F78F-4DE8-7631-EB933CA66F5B}"/>
                </a:ext>
              </a:extLst>
            </p:cNvPr>
            <p:cNvSpPr txBox="1"/>
            <p:nvPr/>
          </p:nvSpPr>
          <p:spPr>
            <a:xfrm>
              <a:off x="1420344" y="1659700"/>
              <a:ext cx="2899610" cy="14463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Budżet: </a:t>
              </a:r>
              <a:r>
                <a:rPr lang="pl-PL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23.028.000zł</a:t>
              </a:r>
            </a:p>
            <a:p>
              <a:r>
                <a:rPr lang="pl-PL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Potrzeby: </a:t>
              </a:r>
              <a:r>
                <a:rPr lang="pl-PL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37 mln zł</a:t>
              </a:r>
            </a:p>
            <a:p>
              <a:r>
                <a:rPr lang="pl-PL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osób objętych programem (I </a:t>
              </a:r>
              <a:r>
                <a:rPr lang="pl-PL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kw</a:t>
              </a:r>
              <a:r>
                <a:rPr lang="pl-PL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 – ponad </a:t>
              </a:r>
              <a:r>
                <a:rPr lang="pl-PL" sz="2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28 tys. osób</a:t>
              </a:r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F000AA59-ABEF-9137-74E5-D8B8580C4024}"/>
              </a:ext>
            </a:extLst>
          </p:cNvPr>
          <p:cNvGrpSpPr/>
          <p:nvPr/>
        </p:nvGrpSpPr>
        <p:grpSpPr>
          <a:xfrm>
            <a:off x="6474948" y="625089"/>
            <a:ext cx="5742196" cy="3284853"/>
            <a:chOff x="7171404" y="675136"/>
            <a:chExt cx="3955804" cy="2773279"/>
          </a:xfrm>
        </p:grpSpPr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73E25105-D8CE-9748-D283-00FEC138368B}"/>
                </a:ext>
              </a:extLst>
            </p:cNvPr>
            <p:cNvSpPr/>
            <p:nvPr/>
          </p:nvSpPr>
          <p:spPr>
            <a:xfrm>
              <a:off x="7171404" y="675136"/>
              <a:ext cx="3908261" cy="27732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91A9E354-6AB7-B281-EDC1-D06967703C32}"/>
                </a:ext>
              </a:extLst>
            </p:cNvPr>
            <p:cNvSpPr txBox="1"/>
            <p:nvPr/>
          </p:nvSpPr>
          <p:spPr>
            <a:xfrm>
              <a:off x="8148216" y="861268"/>
              <a:ext cx="2370221" cy="384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pPr algn="ctr"/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SENIOR +</a:t>
              </a: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6DBE6BE1-61D4-D302-C9E2-63C00DB2F867}"/>
                </a:ext>
              </a:extLst>
            </p:cNvPr>
            <p:cNvSpPr txBox="1"/>
            <p:nvPr/>
          </p:nvSpPr>
          <p:spPr>
            <a:xfrm>
              <a:off x="7511718" y="1276912"/>
              <a:ext cx="3615490" cy="14811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placówek utworzonych: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64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Funkcjonuje: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61 </a:t>
              </a:r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(13DD i 48KS)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 1.307 miejsc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Tworzy się: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KS+ na 12 miejsc, 1 DD na 15 miejsc – budżet 560 tys. zł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Dofinansowanie do funkcjonowania: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23 jednostek na 671 miejsc  </a:t>
              </a:r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 1.936 tys. zł</a:t>
              </a: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058A0009-D652-218B-4147-EE569DC27E33}"/>
              </a:ext>
            </a:extLst>
          </p:cNvPr>
          <p:cNvGrpSpPr/>
          <p:nvPr/>
        </p:nvGrpSpPr>
        <p:grpSpPr>
          <a:xfrm>
            <a:off x="6226874" y="3959499"/>
            <a:ext cx="4155555" cy="2581260"/>
            <a:chOff x="1064794" y="902368"/>
            <a:chExt cx="3441032" cy="2544679"/>
          </a:xfrm>
        </p:grpSpPr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AA4DD986-831E-E924-C9FD-D5C1BD2A3F7F}"/>
                </a:ext>
              </a:extLst>
            </p:cNvPr>
            <p:cNvSpPr/>
            <p:nvPr/>
          </p:nvSpPr>
          <p:spPr>
            <a:xfrm>
              <a:off x="1064794" y="902368"/>
              <a:ext cx="3441032" cy="25446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80CAF333-42B5-78E5-0194-32132918FE5F}"/>
                </a:ext>
              </a:extLst>
            </p:cNvPr>
            <p:cNvSpPr txBox="1"/>
            <p:nvPr/>
          </p:nvSpPr>
          <p:spPr>
            <a:xfrm>
              <a:off x="1270213" y="1019903"/>
              <a:ext cx="30921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pPr algn="ctr"/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Opieka 75+</a:t>
              </a: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F193306E-6CAC-FA88-2264-8F58D86510F6}"/>
                </a:ext>
              </a:extLst>
            </p:cNvPr>
            <p:cNvSpPr txBox="1"/>
            <p:nvPr/>
          </p:nvSpPr>
          <p:spPr>
            <a:xfrm>
              <a:off x="1358046" y="1420013"/>
              <a:ext cx="3004284" cy="17235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6.000.000zł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gmin: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osób objętych programem (planowana) –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1.088 osób </a:t>
              </a:r>
              <a:r>
                <a:rPr lang="pl-PL" sz="1600" i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(ponad 361 tys. godzin usług)</a:t>
              </a:r>
              <a:endParaRPr lang="pl-PL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B57B68F5-F53B-A2A4-4C75-F321036338DB}"/>
              </a:ext>
            </a:extLst>
          </p:cNvPr>
          <p:cNvGrpSpPr/>
          <p:nvPr/>
        </p:nvGrpSpPr>
        <p:grpSpPr>
          <a:xfrm>
            <a:off x="690354" y="3744006"/>
            <a:ext cx="4452154" cy="2869880"/>
            <a:chOff x="1064794" y="902368"/>
            <a:chExt cx="3525507" cy="2544679"/>
          </a:xfrm>
        </p:grpSpPr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7A3B0E50-6604-4CBB-250E-A3A54A77C167}"/>
                </a:ext>
              </a:extLst>
            </p:cNvPr>
            <p:cNvSpPr/>
            <p:nvPr/>
          </p:nvSpPr>
          <p:spPr>
            <a:xfrm>
              <a:off x="1064794" y="902368"/>
              <a:ext cx="3441032" cy="25446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52B0128D-3D39-F17E-606E-ECCC3A4C949F}"/>
                </a:ext>
              </a:extLst>
            </p:cNvPr>
            <p:cNvSpPr txBox="1"/>
            <p:nvPr/>
          </p:nvSpPr>
          <p:spPr>
            <a:xfrm>
              <a:off x="1299660" y="1412471"/>
              <a:ext cx="3290641" cy="3733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Korpus Wsparcia Seniorów</a:t>
              </a: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3DD6253C-4368-806E-D3B7-72E27877DFC9}"/>
                </a:ext>
              </a:extLst>
            </p:cNvPr>
            <p:cNvSpPr txBox="1"/>
            <p:nvPr/>
          </p:nvSpPr>
          <p:spPr>
            <a:xfrm>
              <a:off x="1305425" y="1785826"/>
              <a:ext cx="2991368" cy="10643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Budżet: </a:t>
              </a:r>
              <a:r>
                <a:rPr lang="pl-PL" sz="1800" b="1" kern="12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2.364.930,00</a:t>
              </a:r>
              <a:r>
                <a:rPr lang="pl-PL" sz="18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zł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gmin: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27 (M1) i 56 (M2)</a:t>
              </a:r>
            </a:p>
            <a:p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Liczba osób objętych programem (planowana)–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174</a:t>
              </a:r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(M1) i </a:t>
              </a:r>
              <a:r>
                <a:rPr lang="pl-PL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2360</a:t>
              </a:r>
              <a:r>
                <a:rPr lang="pl-P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(M2)</a:t>
              </a:r>
              <a:endParaRPr lang="pl-P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214899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2174</TotalTime>
  <Words>1861</Words>
  <Application>Microsoft Office PowerPoint</Application>
  <PresentationFormat>Panoramiczny</PresentationFormat>
  <Paragraphs>248</Paragraphs>
  <Slides>25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</vt:lpstr>
      <vt:lpstr>Gill Sans MT</vt:lpstr>
      <vt:lpstr>Wingdings</vt:lpstr>
      <vt:lpstr>Paczka</vt:lpstr>
      <vt:lpstr>  Wydział Polityki Społecznej  Budżet ROK 2025   </vt:lpstr>
      <vt:lpstr>BUDŻET  WYDZIAŁU POLITYKI SPOŁECZNEJ</vt:lpstr>
      <vt:lpstr>BUDŻET PAŃSTWA</vt:lpstr>
      <vt:lpstr>BUDŻET PAŃSTWA – niedobory </vt:lpstr>
      <vt:lpstr>BUDŻET PAŃSTWA – niedobory </vt:lpstr>
      <vt:lpstr>ZADANIA 2025</vt:lpstr>
      <vt:lpstr>Fundusze Celowe - zadania</vt:lpstr>
      <vt:lpstr>Programy rządowe i resortowe realizowane przez ops</vt:lpstr>
      <vt:lpstr>Pomoc społeczna i wsparcie osób starszych</vt:lpstr>
      <vt:lpstr>Dodatki motywacyjne</vt:lpstr>
      <vt:lpstr>Wsparcie osób niepełnosprawnych</vt:lpstr>
      <vt:lpstr>Fundusz Solidarnościowy wnioski pokontrolne:</vt:lpstr>
      <vt:lpstr>WSPÓŁRACA Z ODDZIAŁEM BUDŻETU</vt:lpstr>
      <vt:lpstr>Współpraca z Wydziałem PS Fundusz Solidarnościowy</vt:lpstr>
      <vt:lpstr>Współpraca z Wydziałem PS Fundusz Pomocy Ukrainie</vt:lpstr>
      <vt:lpstr>Współpraca z Wydziałem PS</vt:lpstr>
      <vt:lpstr>Współpraca z Wydziałem PS</vt:lpstr>
      <vt:lpstr>Współpraca z Wydziałem PS</vt:lpstr>
      <vt:lpstr>PODPISY ELEKTRONICZNE</vt:lpstr>
      <vt:lpstr>Podpisy elektroniczne</vt:lpstr>
      <vt:lpstr>Wzór pisma podpisanego elektronicznie</vt:lpstr>
      <vt:lpstr>Podziękowania</vt:lpstr>
      <vt:lpstr>Prezentacja programu PowerPoint</vt:lpstr>
      <vt:lpstr>Wydział POLITYKI SPOŁECZNEJ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Podpisy elektroniczne</dc:title>
  <dc:creator>Barbara Bagińska-Janulin</dc:creator>
  <cp:lastModifiedBy>Ewa Kordalska</cp:lastModifiedBy>
  <cp:revision>156</cp:revision>
  <cp:lastPrinted>2025-05-20T08:30:45Z</cp:lastPrinted>
  <dcterms:created xsi:type="dcterms:W3CDTF">2021-09-14T08:59:45Z</dcterms:created>
  <dcterms:modified xsi:type="dcterms:W3CDTF">2025-05-21T06:45:28Z</dcterms:modified>
</cp:coreProperties>
</file>