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336" r:id="rId2"/>
    <p:sldId id="473" r:id="rId3"/>
    <p:sldId id="474" r:id="rId4"/>
    <p:sldId id="495" r:id="rId5"/>
    <p:sldId id="488" r:id="rId6"/>
    <p:sldId id="489" r:id="rId7"/>
    <p:sldId id="422" r:id="rId8"/>
    <p:sldId id="419" r:id="rId9"/>
    <p:sldId id="420" r:id="rId10"/>
    <p:sldId id="484" r:id="rId11"/>
    <p:sldId id="497" r:id="rId12"/>
    <p:sldId id="496" r:id="rId13"/>
    <p:sldId id="485" r:id="rId14"/>
    <p:sldId id="486" r:id="rId15"/>
    <p:sldId id="477" r:id="rId16"/>
    <p:sldId id="478" r:id="rId17"/>
    <p:sldId id="479" r:id="rId18"/>
    <p:sldId id="410" r:id="rId19"/>
    <p:sldId id="480" r:id="rId20"/>
    <p:sldId id="482" r:id="rId21"/>
    <p:sldId id="483" r:id="rId22"/>
    <p:sldId id="308" r:id="rId23"/>
    <p:sldId id="505" r:id="rId24"/>
    <p:sldId id="498" r:id="rId25"/>
    <p:sldId id="499" r:id="rId26"/>
    <p:sldId id="501" r:id="rId27"/>
    <p:sldId id="504" r:id="rId28"/>
    <p:sldId id="503" r:id="rId29"/>
    <p:sldId id="506" r:id="rId30"/>
    <p:sldId id="439" r:id="rId31"/>
    <p:sldId id="492" r:id="rId32"/>
    <p:sldId id="493" r:id="rId33"/>
    <p:sldId id="494" r:id="rId34"/>
    <p:sldId id="491" r:id="rId35"/>
    <p:sldId id="475" r:id="rId36"/>
    <p:sldId id="332" r:id="rId37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94660"/>
  </p:normalViewPr>
  <p:slideViewPr>
    <p:cSldViewPr snapToGrid="0">
      <p:cViewPr varScale="1">
        <p:scale>
          <a:sx n="96" d="100"/>
          <a:sy n="96" d="100"/>
        </p:scale>
        <p:origin x="888" y="84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zyczyn Anna" userId="bff69412-a3d7-4acf-aa4d-1c12524f298e" providerId="ADAL" clId="{91D02DC2-F912-46C3-8852-AC9B66F64D28}"/>
    <pc:docChg chg="modSld">
      <pc:chgData name="Urzyczyn Anna" userId="bff69412-a3d7-4acf-aa4d-1c12524f298e" providerId="ADAL" clId="{91D02DC2-F912-46C3-8852-AC9B66F64D28}" dt="2026-06-19T13:41:03.696" v="0" actId="6549"/>
      <pc:docMkLst>
        <pc:docMk/>
      </pc:docMkLst>
      <pc:sldChg chg="modSp mod">
        <pc:chgData name="Urzyczyn Anna" userId="bff69412-a3d7-4acf-aa4d-1c12524f298e" providerId="ADAL" clId="{91D02DC2-F912-46C3-8852-AC9B66F64D28}" dt="2026-06-19T13:41:03.696" v="0" actId="6549"/>
        <pc:sldMkLst>
          <pc:docMk/>
          <pc:sldMk cId="523428174" sldId="501"/>
        </pc:sldMkLst>
        <pc:spChg chg="mod">
          <ac:chgData name="Urzyczyn Anna" userId="bff69412-a3d7-4acf-aa4d-1c12524f298e" providerId="ADAL" clId="{91D02DC2-F912-46C3-8852-AC9B66F64D28}" dt="2026-06-19T13:41:03.696" v="0" actId="6549"/>
          <ac:spMkLst>
            <pc:docMk/>
            <pc:sldMk cId="523428174" sldId="501"/>
            <ac:spMk id="3" creationId="{0B1AD742-2744-F46C-5B0C-69F2A1E0A1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53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508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A83E6-A334-59DF-5B77-3D1A1CF4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6AA3E5A-36C4-F857-DF7A-B0D6881DA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F5D0C61-4DC3-4F2A-4502-34C1E14D4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D137757-E605-F8BB-FECC-E53A85F47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262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36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2026-06-19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2026-06-19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2026-06-19</a:t>
            </a:fld>
            <a:endParaRPr lang="pl-PL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cja@nfosigw.gov.p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kiw@nfosigw.gov.p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feniks.gov.pl/promocja-projekt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gov.pl/web/nfosigw/obowiazek-przestrzegania-zasad-rownosciowych-oraz-warunkow-podstawowych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eniks.gov.pl/wp-content/uploads/2026/02/ksiega_marki_FE_styczen_2024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cms.pfe.gov.pl/wp-content/uploads/2025/07/podrecznik_marzec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eniks.gov.pl/wp-content/uploads/2026/02/Strategia-komunikacji-FEnIKS.pdf" TargetMode="External"/><Relationship Id="rId5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Relationship Id="rId2" Type="http://schemas.openxmlformats.org/officeDocument/2006/relationships/hyperlink" Target="https://www.funduszeeuropejskie.gov.pl/media/148700/wytyczne_032025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feniks.gov.pl/promocja-projektu/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feniks.gov.pl/wp-content/uploads/2026/02/karta_wizualizacji_fe_na_Infrastrukture_klimat_srodowisko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cms.pfe.gov.pl/wp-content/uploads/2025/07/podrecznik_marzec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eniks.gov.pl/wp-content/uploads/2026/02/ksiega_marki_FE_styczen_2024.pdf" TargetMode="External"/><Relationship Id="rId5" Type="http://schemas.openxmlformats.org/officeDocument/2006/relationships/hyperlink" Target="https://feniks.gov.pl/promocja-projektu/" TargetMode="Externa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mapadotacji.gov.pl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383183" y="5097335"/>
            <a:ext cx="12673408" cy="119401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Promocja i oznakowanie projektu FEnIKS 2021-2027</a:t>
            </a: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3375844" y="5650845"/>
            <a:ext cx="7344816" cy="7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Szkolenie dla beneficjentów, Wrocław 23-24.06.2026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 dirty="0"/>
              <a:t>Obowiązki informacyjne </a:t>
            </a:r>
            <a:br>
              <a:rPr lang="pl-PL" dirty="0"/>
            </a:br>
            <a:r>
              <a:rPr lang="pl-PL" dirty="0"/>
              <a:t>i promocyjne w okresie realizacji projektu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565656" y="672226"/>
            <a:ext cx="3854843" cy="2978766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1997" y="3603949"/>
            <a:ext cx="3844719" cy="2831604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53905" y="666703"/>
            <a:ext cx="3844719" cy="2980355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9809" y="3603759"/>
            <a:ext cx="3857737" cy="2847452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5967128" y="1049641"/>
            <a:ext cx="3440420" cy="221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Umieszczenie krótkiego opisu Projektu:</a:t>
            </a:r>
          </a:p>
          <a:p>
            <a:pPr marL="0" indent="0">
              <a:defRPr/>
            </a:pP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altLang="pl-PL" sz="16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51460" indent="-251460">
              <a:buFont typeface="Wingdings" panose="05000000000000000000" pitchFamily="2" charset="2"/>
              <a:buChar char="§"/>
              <a:defRPr/>
            </a:pPr>
            <a:r>
              <a:rPr lang="pl-PL" altLang="pl-PL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na oficjalnej stronie internetowej Beneficjenta oraz w jego </a:t>
            </a:r>
            <a:r>
              <a:rPr lang="pl-PL" altLang="pl-PL" sz="1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mediach społecznościowych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9682226" y="4118047"/>
            <a:ext cx="3387698" cy="1778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00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Gadżety i inne materiały promocyjne muszą być opatrzone </a:t>
            </a:r>
            <a:r>
              <a:rPr lang="pl-PL" altLang="pl-PL" sz="1600" b="1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r>
              <a:rPr lang="pl-PL" altLang="pl-PL" sz="1600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 Pozostałe użyte logotypy </a:t>
            </a:r>
            <a:r>
              <a:rPr lang="pl-PL" altLang="pl-PL" sz="1600" b="1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nie mogą być większe niż flaga Unii Europejskiej </a:t>
            </a:r>
            <a:r>
              <a:rPr lang="pl-PL" altLang="pl-PL" sz="1600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i znajdować się </a:t>
            </a:r>
            <a:r>
              <a:rPr lang="pl-PL" altLang="pl-PL" sz="1600" b="1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w jednej linii </a:t>
            </a:r>
            <a:r>
              <a:rPr lang="pl-PL" altLang="pl-PL" sz="1600" dirty="0">
                <a:solidFill>
                  <a:schemeClr val="bg1"/>
                </a:solidFill>
                <a:latin typeface="Open Sans"/>
                <a:ea typeface="Open Sans"/>
                <a:cs typeface="Arial"/>
              </a:rPr>
              <a:t>z ciągiem znaków.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570907" y="3476972"/>
            <a:ext cx="4010974" cy="296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</a:rPr>
              <a:t>Umieszczenie w widoczny sposób obligatoryjnego zestawienia znaków lub naklejki </a:t>
            </a: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na: </a:t>
            </a:r>
          </a:p>
          <a:p>
            <a:pPr marL="0" indent="0">
              <a:defRPr/>
            </a:pP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wszystkich dokumentach </a:t>
            </a:r>
            <a:b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i materiałach, produktach, sprzęcie, pojazdach, znakowanie </a:t>
            </a: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</a:rPr>
              <a:t>musi być trwałe.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670297" y="1051005"/>
            <a:ext cx="3399628" cy="244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Opis Projektu oraz pozostałe informacje o nim pojawiające się na stronach internetowych </a:t>
            </a:r>
            <a:br>
              <a:rPr lang="pl-PL" altLang="pl-PL" sz="1600">
                <a:latin typeface="Open Sans" pitchFamily="34" charset="0"/>
              </a:rPr>
            </a:b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i w mediach społecznościowych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powinny być oznakowane, a w mediach społecznościowych </a:t>
            </a:r>
            <a:endParaRPr lang="pl-PL"/>
          </a:p>
          <a:p>
            <a:pPr>
              <a:lnSpc>
                <a:spcPct val="113999"/>
              </a:lnSpc>
              <a:defRPr/>
            </a:pP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dodajemy również obowiązkowe hasztagi: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#FunduszeUE </a:t>
            </a:r>
            <a:br>
              <a:rPr lang="pl-PL" altLang="pl-PL" sz="1600" b="1">
                <a:latin typeface="Open Sans" pitchFamily="34" charset="0"/>
              </a:rPr>
            </a:b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lub</a:t>
            </a:r>
            <a:r>
              <a:rPr lang="pl-PL" altLang="pl-PL" sz="160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pl-PL" altLang="pl-PL" sz="1600" b="1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#FunduszeEuropejskie</a:t>
            </a: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6" name="Obraz 5" descr="Obraz zawierający kosmos, niebo, kwiat, roślina&#10;&#10;Opis wygenerowany automatycznie">
            <a:extLst>
              <a:ext uri="{FF2B5EF4-FFF2-40B4-BE49-F238E27FC236}">
                <a16:creationId xmlns:a16="http://schemas.microsoft.com/office/drawing/2014/main" id="{15952A5E-51E8-577B-8799-2B8F8230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b="4594"/>
          <a:stretch/>
        </p:blipFill>
        <p:spPr>
          <a:xfrm>
            <a:off x="176" y="2718134"/>
            <a:ext cx="5105967" cy="28297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1848BBE-04DE-E3A5-E738-1BB33F44AD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B43A38-7B0B-DE99-1013-7242A69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0" dirty="0">
                <a:solidFill>
                  <a:srgbClr val="11306E"/>
                </a:solidFill>
                <a:latin typeface="Arial Black"/>
              </a:rPr>
              <a:t>Media społecznościowe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5F1512-E200-0936-A725-BC346852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FB6B61-146F-FF4A-EEEE-E249A2946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10" name="Obraz 9" descr="Obraz zawierający zrzut ekranu, tekst, Grafika, Wielobarwność&#10;&#10;Zawartość wygenerowana przez AI może być niepoprawna.">
            <a:extLst>
              <a:ext uri="{FF2B5EF4-FFF2-40B4-BE49-F238E27FC236}">
                <a16:creationId xmlns:a16="http://schemas.microsoft.com/office/drawing/2014/main" id="{3CA981AE-C294-7405-2794-D807EF000DB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7D36EA6-B57D-0CC7-41EC-CFBEEBFF2221}"/>
              </a:ext>
            </a:extLst>
          </p:cNvPr>
          <p:cNvSpPr txBox="1"/>
          <p:nvPr/>
        </p:nvSpPr>
        <p:spPr>
          <a:xfrm>
            <a:off x="1013790" y="1739764"/>
            <a:ext cx="10098335" cy="2462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3999"/>
              </a:lnSpc>
            </a:pPr>
            <a:r>
              <a:rPr lang="pl-PL" sz="2400" b="1" dirty="0">
                <a:solidFill>
                  <a:srgbClr val="11306E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400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  <a:p>
            <a:pPr>
              <a:lnSpc>
                <a:spcPct val="113999"/>
              </a:lnSpc>
            </a:pPr>
            <a:r>
              <a:rPr lang="pl-PL" sz="1600" dirty="0">
                <a:latin typeface="Open Sans"/>
                <a:ea typeface="Open Sans"/>
                <a:cs typeface="Open Sans"/>
              </a:rPr>
              <a:t>W mediach społecznościowych </a:t>
            </a:r>
            <a:endParaRPr lang="pl-PL" dirty="0"/>
          </a:p>
          <a:p>
            <a:pPr>
              <a:lnSpc>
                <a:spcPct val="113999"/>
              </a:lnSpc>
            </a:pPr>
            <a:r>
              <a:rPr lang="pl-PL" sz="1600" dirty="0">
                <a:latin typeface="Open Sans"/>
                <a:ea typeface="Open Sans"/>
                <a:cs typeface="Open Sans"/>
              </a:rPr>
              <a:t>dodajemy obowiązkowe hasztagi: </a:t>
            </a:r>
            <a:r>
              <a:rPr lang="pl-PL" sz="1600" b="1" dirty="0">
                <a:latin typeface="Open Sans"/>
                <a:ea typeface="Open Sans"/>
                <a:cs typeface="Open Sans"/>
              </a:rPr>
              <a:t>#FunduszeUE </a:t>
            </a:r>
            <a:br>
              <a:rPr lang="pl-PL" sz="1600" b="1" dirty="0">
                <a:latin typeface="Open Sans"/>
                <a:ea typeface="Open Sans"/>
                <a:cs typeface="Open Sans"/>
              </a:rPr>
            </a:br>
            <a:r>
              <a:rPr lang="pl-PL" sz="1600" b="1" dirty="0">
                <a:latin typeface="Open Sans"/>
                <a:ea typeface="Open Sans"/>
                <a:cs typeface="Open Sans"/>
              </a:rPr>
              <a:t>lub #FunduszeEuropejskie</a:t>
            </a:r>
          </a:p>
          <a:p>
            <a:pPr>
              <a:lnSpc>
                <a:spcPct val="113999"/>
              </a:lnSpc>
            </a:pPr>
            <a:r>
              <a:rPr lang="pl-PL" sz="1600" dirty="0">
                <a:latin typeface="Open Sans"/>
                <a:ea typeface="Open Sans"/>
                <a:cs typeface="Open Sans"/>
              </a:rPr>
              <a:t>Przykładowe kompozycje postów dla mediów społecznościowych. Do pobrania szablony przygotowane w programie </a:t>
            </a:r>
            <a:r>
              <a:rPr lang="pl-PL" sz="1600" b="1" dirty="0" err="1">
                <a:latin typeface="Open Sans"/>
                <a:ea typeface="Open Sans"/>
                <a:cs typeface="Open Sans"/>
              </a:rPr>
              <a:t>Illustrator</a:t>
            </a:r>
            <a:r>
              <a:rPr lang="pl-PL" sz="1600" b="1" dirty="0">
                <a:latin typeface="Open Sans"/>
                <a:ea typeface="Open Sans"/>
                <a:cs typeface="Open Sans"/>
              </a:rPr>
              <a:t>.</a:t>
            </a:r>
            <a:r>
              <a:rPr lang="pl-PL" sz="1600" dirty="0">
                <a:latin typeface="Open Sans"/>
                <a:ea typeface="Open Sans"/>
                <a:cs typeface="Open Sans"/>
              </a:rPr>
              <a:t> Szablon zawiera potrzebne elementy graficzne oraz siatkę dokumentu, co umożliwia samodzielne budowanie kolejnych layoutów oraz elastyczne zmiany proporcji i treści przekazu.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4483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8DBD02-6A5B-855D-1092-77E779EE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Obowiązkowe wzory naklejek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D822E3-23A0-93EB-12D5-F0B369F3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1B4153-67BD-00FF-D1F8-2DBEF0FC4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073BF5A7-712C-901E-7BBC-1892377D09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320CE8-1184-6283-DA2C-FF3894795878}"/>
              </a:ext>
            </a:extLst>
          </p:cNvPr>
          <p:cNvSpPr txBox="1"/>
          <p:nvPr/>
        </p:nvSpPr>
        <p:spPr>
          <a:xfrm>
            <a:off x="7228948" y="1417239"/>
            <a:ext cx="524731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890"/>
            <a:r>
              <a:rPr lang="pl-PL" sz="2400" dirty="0">
                <a:latin typeface="Open Sans"/>
                <a:ea typeface="Open Sans"/>
                <a:cs typeface="Arial"/>
              </a:rPr>
              <a:t>Wzór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naklejek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jest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obowiązkowy,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tzn.</a:t>
            </a:r>
            <a:r>
              <a:rPr lang="pl-PL" sz="2400" spc="-25" dirty="0">
                <a:latin typeface="Open Sans"/>
                <a:ea typeface="Open Sans"/>
                <a:cs typeface="Arial"/>
              </a:rPr>
              <a:t> nie </a:t>
            </a:r>
            <a:r>
              <a:rPr lang="pl-PL" sz="2400" dirty="0">
                <a:latin typeface="Open Sans"/>
                <a:ea typeface="Open Sans"/>
                <a:cs typeface="Arial"/>
              </a:rPr>
              <a:t>można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go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modyfikować:</a:t>
            </a:r>
            <a:r>
              <a:rPr lang="pl-PL" sz="2400" spc="1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dodawać</a:t>
            </a:r>
            <a:r>
              <a:rPr lang="pl-PL" sz="2400" spc="1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innych znaków,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informacji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itp.,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dirty="0">
                <a:latin typeface="Open Sans"/>
                <a:ea typeface="Open Sans"/>
                <a:cs typeface="Arial"/>
              </a:rPr>
              <a:t>poza</a:t>
            </a:r>
            <a:r>
              <a:rPr lang="pl-PL" sz="2400" spc="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zmianą </a:t>
            </a:r>
            <a:r>
              <a:rPr lang="pl-PL" sz="2400" dirty="0">
                <a:latin typeface="Open Sans"/>
                <a:ea typeface="Open Sans"/>
                <a:cs typeface="Arial"/>
              </a:rPr>
              <a:t>znaku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 Fundusze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Europejskie </a:t>
            </a:r>
            <a:r>
              <a:rPr lang="pl-PL" sz="2400" dirty="0">
                <a:latin typeface="Open Sans"/>
                <a:ea typeface="Open Sans"/>
                <a:cs typeface="Arial"/>
              </a:rPr>
              <a:t>na</a:t>
            </a:r>
            <a:r>
              <a:rPr lang="pl-PL" sz="2400" spc="-5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20" dirty="0">
                <a:latin typeface="Open Sans"/>
                <a:ea typeface="Open Sans"/>
                <a:cs typeface="Arial"/>
              </a:rPr>
              <a:t>znak </a:t>
            </a:r>
            <a:r>
              <a:rPr lang="pl-PL" sz="2400" dirty="0">
                <a:latin typeface="Open Sans"/>
                <a:ea typeface="Open Sans"/>
                <a:cs typeface="Arial"/>
              </a:rPr>
              <a:t>odpowiedniego</a:t>
            </a:r>
            <a:r>
              <a:rPr lang="pl-PL" sz="2400" spc="120" dirty="0">
                <a:latin typeface="Open Sans"/>
                <a:ea typeface="Open Sans"/>
                <a:cs typeface="Arial"/>
              </a:rPr>
              <a:t> </a:t>
            </a:r>
            <a:r>
              <a:rPr lang="pl-PL" sz="2400" spc="-10" dirty="0">
                <a:latin typeface="Open Sans"/>
                <a:ea typeface="Open Sans"/>
                <a:cs typeface="Arial"/>
              </a:rPr>
              <a:t>programu.</a:t>
            </a:r>
          </a:p>
          <a:p>
            <a:r>
              <a:rPr lang="pl-PL" sz="2400" spc="-10" dirty="0">
                <a:latin typeface="Open Sans"/>
                <a:ea typeface="Open Sans"/>
                <a:cs typeface="Arial"/>
              </a:rPr>
              <a:t>Tak jak w przypadku tablic i plakatów należy korzystać z przygotowanych szablonów.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0A02C26-8F75-E4D6-C716-0E2DCCF1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" y="1513699"/>
            <a:ext cx="5570776" cy="30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F66D49A-0BB5-CE2F-69F3-C23B5FF810B4}"/>
              </a:ext>
            </a:extLst>
          </p:cNvPr>
          <p:cNvSpPr txBox="1">
            <a:spLocks/>
          </p:cNvSpPr>
          <p:nvPr/>
        </p:nvSpPr>
        <p:spPr>
          <a:xfrm>
            <a:off x="8519062" y="1224984"/>
            <a:ext cx="4550863" cy="58652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l-PL" sz="2800" dirty="0"/>
              <a:t>Obowiązki informacyjne </a:t>
            </a:r>
            <a:br>
              <a:rPr lang="pl-PL" sz="2800" dirty="0"/>
            </a:br>
            <a:r>
              <a:rPr lang="pl-PL" sz="2800" dirty="0"/>
              <a:t>i promocyjne w okresie realizacji projektu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FA69F40-5A25-0FA7-E23F-77DF1D82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13761" y="1022600"/>
            <a:ext cx="3793320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53CEFCE-381C-86E6-738E-71016120C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3" y="3582476"/>
            <a:ext cx="3907926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BEBB4CE-E258-A8ED-6F47-6CD95C512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4" y="1021011"/>
            <a:ext cx="3907925" cy="24415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4019F7A-4FA1-AC44-9166-564F1D397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761" y="3589619"/>
            <a:ext cx="3793320" cy="2276911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pic>
        <p:nvPicPr>
          <p:cNvPr id="17" name="Obraz 16" descr="Obraz zawierający niebo, na wolnym powietrzu, roślina, mniszek lekarski&#10;&#10;Opis wygenerowany automatycznie">
            <a:extLst>
              <a:ext uri="{FF2B5EF4-FFF2-40B4-BE49-F238E27FC236}">
                <a16:creationId xmlns:a16="http://schemas.microsoft.com/office/drawing/2014/main" id="{F962E2BD-0BF2-F43F-AF71-AB9AAFBC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21502"/>
          <a:stretch/>
        </p:blipFill>
        <p:spPr>
          <a:xfrm>
            <a:off x="8519065" y="2860025"/>
            <a:ext cx="4924452" cy="300818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48D0E3A3-6EE6-9AB7-7F26-833764235734}"/>
              </a:ext>
            </a:extLst>
          </p:cNvPr>
          <p:cNvSpPr/>
          <p:nvPr/>
        </p:nvSpPr>
        <p:spPr>
          <a:xfrm>
            <a:off x="475681" y="1557323"/>
            <a:ext cx="3600835" cy="1903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Zorganizowanie wydarzenia </a:t>
            </a:r>
            <a:b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lub działania informacyjno- promocyjnego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w ważnym momencie realizacji Projektu 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(nie musi to być inauguracja) </a:t>
            </a:r>
            <a:b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i zaproszenie przedstawicieli KE, IZ/IP/IW.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Nie ma odgórnego harmonogramu wydarzeń.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A41CF4B-2A37-0777-3213-988CB3E62F12}"/>
              </a:ext>
            </a:extLst>
          </p:cNvPr>
          <p:cNvSpPr/>
          <p:nvPr/>
        </p:nvSpPr>
        <p:spPr>
          <a:xfrm>
            <a:off x="4432928" y="1051918"/>
            <a:ext cx="3729719" cy="237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Wydarzenie zgłaszamy co najmniej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4 tygodnie </a:t>
            </a: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przed terminem na adresy: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promocja@nfosigw.gov.pl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chemeClr val="tx2"/>
                </a:solidFill>
                <a:latin typeface="Open Sans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kiw@nfosigw.gov.pl</a:t>
            </a:r>
            <a:endParaRPr lang="pl-PL" altLang="pl-PL" sz="1617" b="1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 wiadomości </a:t>
            </a: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koordynatora umowy.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93FFE15-EA2F-66AA-287C-B8112F5DE286}"/>
              </a:ext>
            </a:extLst>
          </p:cNvPr>
          <p:cNvSpPr/>
          <p:nvPr/>
        </p:nvSpPr>
        <p:spPr>
          <a:xfrm>
            <a:off x="313760" y="3582476"/>
            <a:ext cx="3762755" cy="22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pl-PL" altLang="pl-PL" sz="1600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Papier firmowy, dokumenty,  korespondencję (również mailową) np. między NFOŚiGW a Beneficjentem, należy oznakować </a:t>
            </a:r>
            <a:r>
              <a:rPr lang="pl-PL" altLang="pl-PL" sz="1600" b="1" dirty="0">
                <a:solidFill>
                  <a:srgbClr val="11306E"/>
                </a:solidFill>
                <a:latin typeface="Open Sans"/>
                <a:ea typeface="Open Sans"/>
                <a:cs typeface="Arial"/>
              </a:rPr>
              <a:t>obowiązkowym zestawieniem znaków.</a:t>
            </a:r>
            <a:endParaRPr lang="pl-PL" altLang="pl-PL" sz="1600" dirty="0">
              <a:solidFill>
                <a:srgbClr val="11306E"/>
              </a:solidFill>
              <a:latin typeface="Open Sans"/>
              <a:ea typeface="Open Sans"/>
              <a:cs typeface="Arial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36E576D-9797-5ACF-0C16-14AC133791F2}"/>
              </a:ext>
            </a:extLst>
          </p:cNvPr>
          <p:cNvSpPr/>
          <p:nvPr/>
        </p:nvSpPr>
        <p:spPr>
          <a:xfrm>
            <a:off x="4285291" y="4203174"/>
            <a:ext cx="3860180" cy="165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Można umieszczać dodatkowe logotypy oprócz obowiązkowego oznakowania, ale: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one większe od </a:t>
            </a:r>
            <a:r>
              <a:rPr lang="pl-PL" altLang="pl-PL" sz="1617" b="1">
                <a:solidFill>
                  <a:schemeClr val="bg1"/>
                </a:solidFill>
                <a:latin typeface="Open Sans" pitchFamily="34" charset="0"/>
              </a:rPr>
              <a:t>flagi UE</a:t>
            </a: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 (mierzonej wysokością lub szerokością) 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>
                <a:solidFill>
                  <a:schemeClr val="bg1"/>
                </a:solidFill>
                <a:latin typeface="Open Sans" pitchFamily="34" charset="0"/>
              </a:rPr>
              <a:t>nie mogą być w tym samym ciągu, co podstawowe oznakowanie.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>
              <a:solidFill>
                <a:schemeClr val="bg1"/>
              </a:solidFill>
              <a:latin typeface="Open Sans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5AB4D4-6D4A-59E1-A89C-9D0C046E18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972C01-16AF-D7E1-C20F-64AA0F5F9655}"/>
              </a:ext>
            </a:extLst>
          </p:cNvPr>
          <p:cNvSpPr/>
          <p:nvPr/>
        </p:nvSpPr>
        <p:spPr>
          <a:xfrm>
            <a:off x="2629758" y="0"/>
            <a:ext cx="9533876" cy="17943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3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 dirty="0"/>
              <a:t>Obowiązki informacyjne </a:t>
            </a:r>
            <a:br>
              <a:rPr lang="pl-PL" dirty="0"/>
            </a:br>
            <a:r>
              <a:rPr lang="pl-PL" dirty="0"/>
              <a:t>i promocyjne w okresie realizacji projektu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961876" y="1052587"/>
            <a:ext cx="3442775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3619607"/>
            <a:ext cx="3559442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1058142"/>
            <a:ext cx="3559441" cy="2441511"/>
          </a:xfrm>
          <a:prstGeom prst="rect">
            <a:avLst/>
          </a:prstGeom>
          <a:solidFill>
            <a:srgbClr val="6BB1E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1876" y="3619607"/>
            <a:ext cx="3445670" cy="22769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6078069" y="1114398"/>
            <a:ext cx="3329479" cy="2149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Dokumentowanie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działań informacyjnych i promocyjnych prowadzonych w ramach Projektu. </a:t>
            </a:r>
          </a:p>
          <a:p>
            <a:pPr marL="0" indent="0">
              <a:defRPr/>
            </a:pPr>
            <a:b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Przechowywanie dokumentacji przez czas określony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 umowie o dofinansowanie.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961876" y="3779837"/>
            <a:ext cx="3445670" cy="2016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Szczegółowe przykłady sposobu dokumentowania działań informacyjno-promocyjnych znajdują się w </a:t>
            </a: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</a:rPr>
              <a:t>Podręczniku wnioskodawcy i beneficjenta Funduszy Europejskich na lata 2021-2027 w zakresie informacji i promocji</a:t>
            </a: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 </a:t>
            </a:r>
            <a:b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w rozdziale 16 (str. 42-45).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507585" y="1215597"/>
            <a:ext cx="3668176" cy="227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Dokumentację można przechowywać: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papierowej,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>
                <a:solidFill>
                  <a:srgbClr val="11306E"/>
                </a:solidFill>
                <a:latin typeface="Open Sans" pitchFamily="34" charset="0"/>
              </a:rPr>
              <a:t>w formie elektronicznej.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Przykładem mogą być skany dokumentów, zdjęcia, zrzuty </a:t>
            </a:r>
            <a:b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>
                <a:solidFill>
                  <a:srgbClr val="11306E"/>
                </a:solidFill>
                <a:latin typeface="Open Sans" pitchFamily="34" charset="0"/>
              </a:rPr>
              <a:t>ze stron internetowych, pojedyncze egzemplarze publikacji.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999" b="1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 descr="Obraz zawierający drzewo, na wolnym powietrzu, niebo, zakwitanie&#10;&#10;Opis wygenerowany automatycznie">
            <a:extLst>
              <a:ext uri="{FF2B5EF4-FFF2-40B4-BE49-F238E27FC236}">
                <a16:creationId xmlns:a16="http://schemas.microsoft.com/office/drawing/2014/main" id="{4688A0A7-B9B6-D322-5FE6-0F4B551F3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177" y="2638893"/>
            <a:ext cx="5730348" cy="3257624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BF933820-9D70-202E-CB2F-7ABA0840D5E9}"/>
              </a:ext>
            </a:extLst>
          </p:cNvPr>
          <p:cNvSpPr/>
          <p:nvPr/>
        </p:nvSpPr>
        <p:spPr>
          <a:xfrm>
            <a:off x="9507583" y="3626640"/>
            <a:ext cx="3559441" cy="2269876"/>
          </a:xfrm>
          <a:prstGeom prst="rect">
            <a:avLst/>
          </a:prstGeom>
          <a:noFill/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Szczegółowy opis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obowiązkowych działań informacyjno-promocyjnych </a:t>
            </a: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znajduje się w 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umowie o dofinansowanie.</a:t>
            </a:r>
          </a:p>
          <a:p>
            <a:pPr marL="0" indent="0">
              <a:defRPr/>
            </a:pPr>
            <a:endParaRPr lang="pl-PL" altLang="pl-PL" sz="882" b="1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>
              <a:defRPr/>
            </a:pPr>
            <a:r>
              <a:rPr lang="pl-PL" altLang="pl-PL" sz="1617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Wymogi należy spełniać</a:t>
            </a:r>
            <a:r>
              <a:rPr lang="pl-PL" altLang="pl-PL" sz="1617" b="1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niezwłocznie po podpisaniu umowy.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DC66B-3059-3B03-1B63-5A5372CA25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9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E9F841-27C7-A149-4CCD-6B62C132F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027425-8FC0-8175-9299-746738A3ED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7E508F6-6DAF-F215-E58E-9409602F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611485"/>
            <a:ext cx="11527010" cy="1368128"/>
          </a:xfrm>
        </p:spPr>
        <p:txBody>
          <a:bodyPr>
            <a:normAutofit/>
          </a:bodyPr>
          <a:lstStyle/>
          <a:p>
            <a:pPr algn="ctr"/>
            <a:r>
              <a:rPr lang="pl-PL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graficzne – zestawienie znaków</a:t>
            </a:r>
            <a:endParaRPr lang="pl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4BE2625-176D-5A90-F50F-7E6CBB59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7" y="1655581"/>
            <a:ext cx="12241360" cy="500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Beneficjent </a:t>
            </a: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musi oznaczać </a:t>
            </a: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działania informacyjne i dokumenty związane z realizacją Projektu, </a:t>
            </a:r>
            <a:b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</a:b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które podaje do publicznej wiadomości lub przeznaczone są dla uczestników Projektu.</a:t>
            </a:r>
          </a:p>
          <a:p>
            <a:pPr marL="0" indent="0" algn="ctr">
              <a:buNone/>
            </a:pPr>
            <a:r>
              <a:rPr lang="pl-PL" sz="2200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(z wyjątkiem dokumentów gdzie nie jest dozwolona ingerencja w ich wzór)</a:t>
            </a:r>
          </a:p>
          <a:p>
            <a:pPr marL="0" indent="0" algn="ctr">
              <a:buNone/>
            </a:pPr>
            <a:endParaRPr lang="pl-PL" sz="2200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buNone/>
            </a:pPr>
            <a:r>
              <a:rPr lang="pl-PL" sz="22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Oznaczenie Projektu obligatoryjnie musi zawierać poniższe zestawienie znaków: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/>
          </a:p>
        </p:txBody>
      </p:sp>
      <p:pic>
        <p:nvPicPr>
          <p:cNvPr id="8" name="Obraz 7" descr="Obraz zawierający zrzut ekranu, Wielobarwność, design&#10;&#10;Opis wygenerowany automatycznie">
            <a:extLst>
              <a:ext uri="{FF2B5EF4-FFF2-40B4-BE49-F238E27FC236}">
                <a16:creationId xmlns:a16="http://schemas.microsoft.com/office/drawing/2014/main" id="{13C9E601-757A-E825-D51C-1FA52B74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6" y="4110114"/>
            <a:ext cx="12551982" cy="17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E62B0-5F96-A4B0-5F34-7E011C2B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5" name="Obraz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52587AF7-34C0-8DD6-0BB7-106E7B8E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4"/>
          <a:stretch/>
        </p:blipFill>
        <p:spPr>
          <a:xfrm>
            <a:off x="701823" y="1907629"/>
            <a:ext cx="12025336" cy="31951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368031-B796-1E55-B09F-89B09686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7" y="4164788"/>
            <a:ext cx="12087479" cy="16986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E80E0EB-E519-2CA0-8EDF-EF9DE800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Przykładowy ciąg znaków dla NFOŚiGW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0C997E-FE78-1789-944A-C01217A925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BE07792-C223-6B00-2AEF-A52F2DE4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08" y="1128488"/>
            <a:ext cx="9069679" cy="4925533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259557"/>
            <a:ext cx="1086109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Główne zestawienie znaków: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5744519"/>
            <a:ext cx="10861094" cy="647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Uwaga! </a:t>
            </a:r>
            <a:r>
              <a:rPr lang="pl-PL" b="1">
                <a:solidFill>
                  <a:schemeClr val="tx2"/>
                </a:solidFill>
                <a:latin typeface="Open Sans" panose="020B0806030504020204" pitchFamily="34" charset="0"/>
              </a:rPr>
              <a:t>Znak barw RP NIE występuje w wersji czarno-białej!</a:t>
            </a:r>
            <a:endParaRPr lang="pl-PL" b="1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AAED3E-AA6A-CCF1-81C2-1B66BFB43FA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</a:t>
            </a: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E3C3A78-D08E-9E8F-B229-885D25A7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0" r="4427"/>
          <a:stretch/>
        </p:blipFill>
        <p:spPr>
          <a:xfrm>
            <a:off x="573638" y="1516741"/>
            <a:ext cx="12313369" cy="2497968"/>
          </a:xfrm>
          <a:prstGeom prst="rect">
            <a:avLst/>
          </a:prstGeom>
        </p:spPr>
      </p:pic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3876693"/>
            <a:ext cx="10861094" cy="2515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Przykładow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e zestawienie znaków z logotypem NFOŚiGW</a:t>
            </a:r>
            <a:endParaRPr lang="pl-PL" sz="2400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403573"/>
            <a:ext cx="1086109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Zestawienie znaków z innymi logotypami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Czcionka, biały&#10;&#10;Opis wygenerowany automatycznie">
            <a:extLst>
              <a:ext uri="{FF2B5EF4-FFF2-40B4-BE49-F238E27FC236}">
                <a16:creationId xmlns:a16="http://schemas.microsoft.com/office/drawing/2014/main" id="{8763F55C-3DC1-513F-D351-29381F14D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4471982"/>
            <a:ext cx="12169352" cy="15709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ADB89F-BBDA-F0F6-0BFC-79CD8F63B33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4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8FC7F-4047-5F7C-BBEC-B734A76C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E33C1A-53C9-75E2-3403-42A9BE07F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545967-5C8F-78A2-7AA1-0ADFB1F5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68" y="1001141"/>
            <a:ext cx="10414415" cy="450147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60D673-4C2D-9872-159D-A6349CE852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6854A6-5843-9CDB-8A59-73CA9334C735}"/>
              </a:ext>
            </a:extLst>
          </p:cNvPr>
          <p:cNvSpPr txBox="1"/>
          <p:nvPr/>
        </p:nvSpPr>
        <p:spPr>
          <a:xfrm>
            <a:off x="1898373" y="5502611"/>
            <a:ext cx="8269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Font OPEN SANS do pobrania z powyższej strony</a:t>
            </a:r>
          </a:p>
          <a:p>
            <a:pPr marL="0" indent="0" algn="ctr">
              <a:buNone/>
            </a:pPr>
            <a:r>
              <a:rPr lang="pl-PL" dirty="0">
                <a:hlinkClick r:id="rId4"/>
              </a:rPr>
              <a:t>https://feniks.gov.pl/promocja-projektu/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610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4AA8A6-947D-54F2-4A42-5F6A022C2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608BC63-BAB0-45D4-B35C-FA53F3D3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900113"/>
            <a:ext cx="11599018" cy="1079500"/>
          </a:xfrm>
        </p:spPr>
        <p:txBody>
          <a:bodyPr/>
          <a:lstStyle/>
          <a:p>
            <a:pPr algn="ctr"/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ROZPORZĄDZENIE PARLAMENTU EUROPEJSKIEGO I RADY (UE) 2021/1060 </a:t>
            </a:r>
            <a:r>
              <a:rPr lang="pl-PL" sz="2800" b="0" i="0" u="none" strike="noStrike" baseline="0">
                <a:solidFill>
                  <a:srgbClr val="002573"/>
                </a:solidFill>
                <a:latin typeface="Open Sans" panose="020B0806030504020204" pitchFamily="34" charset="0"/>
              </a:rPr>
              <a:t>z dnia 24 czerwca 2021 r.</a:t>
            </a:r>
            <a:endParaRPr 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4F26626-DEB8-3DDE-5EE1-E96CB9FD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2123653"/>
            <a:ext cx="12097344" cy="43002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TYTUŁ IV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1" i="0" u="none" strike="noStrike" baseline="0">
                <a:solidFill>
                  <a:srgbClr val="002573"/>
                </a:solidFill>
                <a:latin typeface="Open Sans" panose="020B0806030504020204" pitchFamily="34" charset="0"/>
              </a:rPr>
              <a:t>MONITOROWANIE, EWALUACJA, KOMUNIKACJA I WIDOCZNOŚĆ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ROZDZIAŁ III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1" i="1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Widoczność, przejrzystość i komunikacja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1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Artykuł 46 -50</a:t>
            </a:r>
            <a:endParaRPr lang="pl-PL" sz="2400" b="0" i="0" u="none" strike="noStrike" baseline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Beneficjent </a:t>
            </a:r>
            <a:r>
              <a:rPr lang="pl-PL" sz="240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jest zobowiązany do wypełniania obowiązków informacyjnych i promocyjnych,</a:t>
            </a:r>
            <a:br>
              <a:rPr lang="pl-PL" sz="240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w tym informowania społeczeństwa o  </a:t>
            </a:r>
            <a:r>
              <a:rPr lang="pl-PL" sz="2400" b="1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celu realizowanego projektu </a:t>
            </a:r>
            <a:br>
              <a:rPr lang="pl-PL" sz="2400" b="1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oraz o </a:t>
            </a:r>
            <a:r>
              <a:rPr lang="pl-PL" sz="2400" b="1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dofinansowaniu projektu przez Unię Europejską</a:t>
            </a:r>
            <a: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, zgodnie z rozporządzeniem </a:t>
            </a:r>
            <a:b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nr 2021/1060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anose="020B0806030504020204" pitchFamily="34" charset="0"/>
              </a:rPr>
              <a:t>(w szczególności z załącznikiem IX -Komunikacja i Widoczność)</a:t>
            </a:r>
            <a:endParaRPr lang="pl-PL" sz="14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371F15-2D07-A8B2-B549-D86FD332CA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EF8C6-4431-06CD-3BA4-7B10758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Zasady umieszczania oznakowania graficznego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55A8B-10E2-CFD6-85DA-590E4D9D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9" y="1259557"/>
            <a:ext cx="12385376" cy="540028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Liczba znaków w zestawieniu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(w 1 linii)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może przekraczać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4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 zestawieniu znaków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jest dozwolone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umieszczanie znaków wykonawców, którzy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są beneficjentami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 (znaki takie można umieścić poza zestawieniem).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Wzory tablic informacyjnych, plakatów i naklejek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mogą być modyfikowane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 Funduszy Europejskich, znak barw RP oraz znak Unii Europejskiej muszą być zawsze umieszczone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w widocznym miejscu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Umiejscowienie oraz wielkość znaków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odpowiednie do rodzaju i skali materiału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przedmiotu lub dokumentu.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Znaki i napisy muszą być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czytelne dla odbiorcy i wyraźnie widoczne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 Nie mogą być też umieszczane np. na wewnętrznej, niewidocznej stronie przedmiotów.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Jeśli przedmiot jest tak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mały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, że nie można na nim zastosować czytelnych znaków FE, UE </a:t>
            </a:r>
            <a:b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i znaku barw RP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nie można ich używać do celów promocyjnych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81D387-96F4-1EB7-ADD4-8743F36CC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ED2C9F-4282-CC36-1A0A-4450E1E128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09F7A-7EB7-FF5F-BB55-BD7178F8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20961"/>
            <a:ext cx="10861093" cy="1458877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Kolory programu </a:t>
            </a:r>
            <a:r>
              <a:rPr lang="pl-PL" sz="2800" b="1" i="0" u="none" strike="noStrike" baseline="0" err="1">
                <a:solidFill>
                  <a:srgbClr val="001F73"/>
                </a:solidFill>
                <a:latin typeface="Open Sans" panose="020B0806030504020204" pitchFamily="34" charset="0"/>
              </a:rPr>
              <a:t>FEnIKS</a:t>
            </a:r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 2021 - 2027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2BA04E-E00E-22D3-31A0-8A486146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255" y="1475581"/>
            <a:ext cx="3168351" cy="5184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Dla programu obowiązuje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kolor główny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(R:0 G:135 B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  <a:sym typeface="Wingdings" panose="05000000000000000000" pitchFamily="2" charset="2"/>
              </a:rPr>
              <a:t>:68 - #008744 )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i </a:t>
            </a:r>
            <a:r>
              <a:rPr lang="pl-PL" b="1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2 kolory </a:t>
            </a: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uzupełniające.</a:t>
            </a:r>
          </a:p>
          <a:p>
            <a:pPr marL="0" indent="0" algn="ctr">
              <a:buNone/>
            </a:pPr>
            <a:r>
              <a:rPr lang="pl-PL" b="0" i="0" u="none" strike="noStrike" baseline="0">
                <a:solidFill>
                  <a:schemeClr val="tx2"/>
                </a:solidFill>
                <a:latin typeface="Open Sans" panose="020B0806030504020204" pitchFamily="34" charset="0"/>
              </a:rPr>
              <a:t> </a:t>
            </a:r>
            <a:r>
              <a:rPr lang="pl-PL">
                <a:solidFill>
                  <a:schemeClr val="tx2"/>
                </a:solidFill>
                <a:latin typeface="Open Sans" panose="020B0806030504020204" pitchFamily="34" charset="0"/>
              </a:rPr>
              <a:t>W materiałach promocyjnych należy również wykorzystywać kolory wybrane dla znaku marki FE.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B49E78-CAB1-DF49-CE32-4BA7C3B05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057D27-B9E3-D5FF-56E2-791BDCE8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89" y="1105050"/>
            <a:ext cx="9721557" cy="525374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533BA1A-2BBC-B493-51F1-A809CAB74745}"/>
              </a:ext>
            </a:extLst>
          </p:cNvPr>
          <p:cNvSpPr/>
          <p:nvPr/>
        </p:nvSpPr>
        <p:spPr>
          <a:xfrm>
            <a:off x="7655991" y="1331565"/>
            <a:ext cx="1080120" cy="502722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72FB4C-F717-7353-F815-C5F6CCB08C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latin typeface="Open Sans"/>
                <a:ea typeface="Open Sans"/>
                <a:cs typeface="Open Sans"/>
              </a:rPr>
              <a:t>Monitoring i kontrola wypełniania przez beneficjentów obowiązków informacyjnych i promocyjnych oraz prawidłowości ich realizacji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DA3281F-56A5-D867-C281-C2D649A1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35" y="1963989"/>
            <a:ext cx="9292063" cy="4061915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Umieszczenie opisu Projektu na stronie internetowej Beneficjenta 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Publikacja opisu Projektu w mediach społecznościowych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Oznakowanie dokumentów, materiałów i działań informacyjnych i promocyjnych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Tablica informacyjna jeśli jest wymagana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Plakat (lub wyświetlacz elektroniczny)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Wydarzenia promocyjne dla projektów powyżej 10 mln euro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Poinformowanie IP, IW i IZ o ważnych etapach realizacji projektu, jeżeli całkowity koszt projektu przekracza 5 mln euro</a:t>
            </a:r>
          </a:p>
          <a:p>
            <a:r>
              <a:rPr lang="pl-PL" sz="2200" dirty="0">
                <a:solidFill>
                  <a:srgbClr val="000000"/>
                </a:solidFill>
                <a:latin typeface="Open Sans" panose="020B0806030504020204" pitchFamily="34" charset="0"/>
              </a:rPr>
              <a:t>Naklejki informacyjne na sprzęcie, urządzeniach, itp.</a:t>
            </a:r>
          </a:p>
          <a:p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C6B0-97E0-4A82-573B-FCF6F91A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4DCDEC3C-6123-AE0C-1DC6-79E914A23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latin typeface="Open Sans"/>
                <a:ea typeface="Open Sans"/>
                <a:cs typeface="Open Sans"/>
              </a:rPr>
              <a:t>Monitoring i kontrola wypełniania przez beneficjentów obowiązków informacyjnych i promocyjnych oraz prawidłowości ich realizacji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CE62E3E-6AFD-C105-BF36-3A1615375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9954" y="1979838"/>
            <a:ext cx="4693767" cy="4062412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3C51D0A-5C9E-D4D7-25DA-3093B915DC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66A80C-5AF4-255E-0F52-A3562DB5FA7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12BAEAE5-C5DB-CED4-F0E1-65919B396E7E}"/>
              </a:ext>
            </a:extLst>
          </p:cNvPr>
          <p:cNvSpPr txBox="1">
            <a:spLocks/>
          </p:cNvSpPr>
          <p:nvPr/>
        </p:nvSpPr>
        <p:spPr>
          <a:xfrm>
            <a:off x="6433073" y="2222584"/>
            <a:ext cx="5716234" cy="3576920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10000"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999"/>
              </a:lnSpc>
              <a:buNone/>
            </a:pPr>
            <a:r>
              <a:rPr lang="pl-PL" sz="2800" dirty="0">
                <a:latin typeface="Open Sans"/>
                <a:ea typeface="Open Sans"/>
                <a:cs typeface="Open Sans"/>
              </a:rPr>
              <a:t>Do wypełnienia Narzędzie pomocnicze do weryfikacji poprawności wysłane do beneficjenta od koordynatora umowy w NFOŚiGW.</a:t>
            </a:r>
          </a:p>
          <a:p>
            <a:pPr marL="0" indent="0">
              <a:lnSpc>
                <a:spcPct val="113999"/>
              </a:lnSpc>
              <a:buNone/>
            </a:pPr>
            <a:r>
              <a:rPr lang="pl-PL" sz="2800" dirty="0">
                <a:latin typeface="Open Sans"/>
                <a:ea typeface="Open Sans"/>
                <a:cs typeface="Open Sans"/>
              </a:rPr>
              <a:t>Należy uzupełniać wszystkie wymagane pola oraz przysłać w pliku Word potwierdzenia działań info-</a:t>
            </a:r>
            <a:r>
              <a:rPr lang="pl-PL" sz="2800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sz="2800" dirty="0">
                <a:latin typeface="Open Sans"/>
                <a:ea typeface="Open Sans"/>
                <a:cs typeface="Open Sans"/>
              </a:rPr>
              <a:t> (zdjęcia tablic, </a:t>
            </a:r>
            <a:r>
              <a:rPr lang="pl-PL" sz="2800" dirty="0" err="1">
                <a:latin typeface="Open Sans"/>
                <a:ea typeface="Open Sans"/>
                <a:cs typeface="Open Sans"/>
              </a:rPr>
              <a:t>screeny</a:t>
            </a:r>
            <a:r>
              <a:rPr lang="pl-PL" sz="2800" dirty="0">
                <a:latin typeface="Open Sans"/>
                <a:ea typeface="Open Sans"/>
                <a:cs typeface="Open Sans"/>
              </a:rPr>
              <a:t> www i </a:t>
            </a:r>
            <a:r>
              <a:rPr lang="pl-PL" sz="2800" dirty="0" err="1">
                <a:latin typeface="Open Sans"/>
                <a:ea typeface="Open Sans"/>
                <a:cs typeface="Open Sans"/>
              </a:rPr>
              <a:t>SoMe</a:t>
            </a:r>
            <a:r>
              <a:rPr lang="pl-PL" sz="2800" dirty="0">
                <a:latin typeface="Open Sans"/>
                <a:ea typeface="Open Sans"/>
                <a:cs typeface="Open Sans"/>
              </a:rPr>
              <a:t>, inne)</a:t>
            </a:r>
          </a:p>
          <a:p>
            <a:pPr marL="251460" indent="-25146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663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3154A-E3C1-A2A6-C982-E3E4700B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działaniach info-</a:t>
            </a:r>
            <a:r>
              <a:rPr lang="pl-PL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dirty="0">
                <a:latin typeface="Open Sans"/>
                <a:ea typeface="Open Sans"/>
                <a:cs typeface="Open Sans"/>
              </a:rPr>
              <a:t> FEnIKS 2021-2027 1/5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E6F08-B434-E61D-EB5B-E09D75415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03D250A-7BDC-E38C-FB92-6B8690E591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3" name="Symbol zastępczy zawartości 1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F7AD731-AD15-F004-D61D-085987E9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223" y="2062843"/>
            <a:ext cx="7101290" cy="34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4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E16A35-1469-9FE6-81F9-F0E456DB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956185" cy="5232275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działaniach info-</a:t>
            </a:r>
            <a:r>
              <a:rPr lang="pl-PL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dirty="0">
                <a:latin typeface="Open Sans"/>
                <a:ea typeface="Open Sans"/>
                <a:cs typeface="Open Sans"/>
              </a:rPr>
              <a:t> FEnIKS 2021-2027 2/5</a:t>
            </a:r>
            <a:br>
              <a:rPr lang="pl-PL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W przypadku wszelkich informacji o realizowanym projekcie, podawanych do wiadomości za pośrednictwem mediów społecznościowych, musisz stosować hasztagi oraz ciąg znaków: </a:t>
            </a:r>
            <a:br>
              <a:rPr lang="pl-PL" sz="1800" b="0" dirty="0">
                <a:latin typeface="Open Sans"/>
                <a:ea typeface="Open Sans"/>
                <a:cs typeface="Open Sans"/>
              </a:rPr>
            </a:br>
            <a:r>
              <a:rPr lang="pl-PL" sz="1800" b="0" dirty="0">
                <a:latin typeface="Open Sans"/>
                <a:ea typeface="Open Sans"/>
                <a:cs typeface="Open Sans"/>
              </a:rPr>
              <a:t>                     </a:t>
            </a:r>
            <a:endParaRPr lang="pl-PL" sz="2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C38F12-0DAC-87AD-674F-A04EC2523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7" name="Obraz 6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41CFEDCC-BF94-FBF7-7618-042F7CC38A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  <p:pic>
        <p:nvPicPr>
          <p:cNvPr id="10" name="Symbol zastępczy zawartości 9" descr="Obraz zawierający tekst, chmura, wod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6A100156-A952-D251-5465-99F255F0D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3601" y="2691160"/>
            <a:ext cx="2896695" cy="34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2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CD9E7-825F-C62E-4CBB-7F810748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73" y="614567"/>
            <a:ext cx="11067127" cy="1080001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działaniach info-</a:t>
            </a:r>
            <a:r>
              <a:rPr lang="pl-PL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dirty="0">
                <a:latin typeface="Open Sans"/>
                <a:ea typeface="Open Sans"/>
                <a:cs typeface="Open Sans"/>
              </a:rPr>
              <a:t> FEnIKS 2021-2027 3/5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1AD742-2744-F46C-5B0C-69F2A1E0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26" y="1679863"/>
            <a:ext cx="11067127" cy="370714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pl-PL" sz="2400" b="1" dirty="0">
              <a:latin typeface="Open Sans"/>
              <a:ea typeface="Open Sans"/>
              <a:cs typeface="Open Sans"/>
            </a:endParaRP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brak celu lub celów projektu,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brak efektów, rezultatów projektu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brak wartości projektu (całkowity koszt projektu),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brak wysokości wkładu Funduszy Europejskich. 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Ważne!</a:t>
            </a:r>
            <a:r>
              <a:rPr lang="pl-PL" sz="2000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dirty="0">
                <a:latin typeface="Open Sans"/>
                <a:ea typeface="Open Sans"/>
                <a:cs typeface="Open Sans"/>
              </a:rPr>
              <a:t>Nie ma obowiązku zamieszczania na stronie internetowej </a:t>
            </a:r>
            <a:r>
              <a:rPr lang="pl-PL" dirty="0" err="1">
                <a:latin typeface="Open Sans"/>
                <a:ea typeface="Open Sans"/>
                <a:cs typeface="Open Sans"/>
              </a:rPr>
              <a:t>hashtagów</a:t>
            </a:r>
            <a:r>
              <a:rPr lang="pl-PL" dirty="0">
                <a:latin typeface="Open Sans"/>
                <a:ea typeface="Open Sans"/>
                <a:cs typeface="Open Sans"/>
              </a:rPr>
              <a:t> </a:t>
            </a:r>
            <a:r>
              <a:rPr lang="pl-PL" b="1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#FunduszeUE #FunduszeEuropejskie.</a:t>
            </a:r>
            <a:r>
              <a:rPr lang="pl-PL" dirty="0">
                <a:latin typeface="Open Sans"/>
                <a:ea typeface="Open Sans"/>
                <a:cs typeface="Open Sans"/>
              </a:rPr>
              <a:t> Ten obowiązek dotyczy mediów społecznościowych.</a:t>
            </a:r>
          </a:p>
          <a:p>
            <a:pPr marL="0" indent="0">
              <a:buNone/>
            </a:pPr>
            <a:r>
              <a:rPr lang="pl-PL" dirty="0">
                <a:latin typeface="Open Sans"/>
                <a:ea typeface="Open Sans"/>
                <a:cs typeface="Open Sans"/>
              </a:rPr>
              <a:t>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891549-CC1B-7D75-7FCE-3B16FC566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7D07C936-E1E9-2EB9-0F00-DE2CFAB9ED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8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48C20-787C-FC3A-5068-B6E00D70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899837"/>
            <a:ext cx="10607513" cy="969063"/>
          </a:xfrm>
        </p:spPr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działaniach info-</a:t>
            </a:r>
            <a:r>
              <a:rPr lang="pl-PL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dirty="0">
                <a:latin typeface="Open Sans"/>
                <a:ea typeface="Open Sans"/>
                <a:cs typeface="Open Sans"/>
              </a:rPr>
              <a:t> FEnIKS 2021-2027 4/5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099AD3-0D9D-4E19-6272-B08282E1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399" y="1868898"/>
            <a:ext cx="4378940" cy="429964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Liczba znaków w zestawieniu (tzn. w jednej linii) nie może przekraczać czterech, łącznie ze znakami FE, UE i znakiem barw RP</a:t>
            </a:r>
          </a:p>
          <a:p>
            <a:pPr marL="251460" indent="-251460"/>
            <a:r>
              <a:rPr lang="pl-PL" sz="2000" dirty="0">
                <a:latin typeface="Open Sans"/>
                <a:ea typeface="Open Sans"/>
                <a:cs typeface="Open Sans"/>
              </a:rPr>
              <a:t>Jeśli w zestawieniu lub na materiale występują inne znaki dodatkowe (logo Beneficjenta), to </a:t>
            </a:r>
            <a:r>
              <a:rPr lang="pl-PL" sz="2000" b="1" dirty="0">
                <a:latin typeface="Open Sans"/>
                <a:ea typeface="Open Sans"/>
                <a:cs typeface="Open Sans"/>
              </a:rPr>
              <a:t>nie mogą one być większe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(mierzone wysokością lub szerokością) od flagi (symbolu) Unii Europejskiej.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F6F898-484C-5179-A4F5-6EB19518E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9F88DDE-6FBE-C270-F1EB-F286E9EC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865068"/>
            <a:ext cx="4974017" cy="4436965"/>
          </a:xfrm>
          <a:prstGeom prst="rect">
            <a:avLst/>
          </a:prstGeom>
        </p:spPr>
      </p:pic>
      <p:pic>
        <p:nvPicPr>
          <p:cNvPr id="9" name="Obraz 8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A1D184DD-E3D9-12C6-0DD6-7B43D27F99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805BB-77BD-A161-6883-9430B127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Open Sans"/>
                <a:ea typeface="Open Sans"/>
                <a:cs typeface="Open Sans"/>
              </a:rPr>
              <a:t>Najczęstsze błędy Beneficjentów w działaniach info-</a:t>
            </a:r>
            <a:r>
              <a:rPr lang="pl-PL" dirty="0" err="1">
                <a:latin typeface="Open Sans"/>
                <a:ea typeface="Open Sans"/>
                <a:cs typeface="Open Sans"/>
              </a:rPr>
              <a:t>promo</a:t>
            </a:r>
            <a:r>
              <a:rPr lang="pl-PL" dirty="0">
                <a:latin typeface="Open Sans"/>
                <a:ea typeface="Open Sans"/>
                <a:cs typeface="Open Sans"/>
              </a:rPr>
              <a:t> FEnIKS 2021-2027 5/5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CCED1-FB27-BCB5-B000-4BFFB2FC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891" y="2138321"/>
            <a:ext cx="5947969" cy="3808341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Zarówno tablice, jak i plakaty, muszą znajdować się w miejscu realizacji projektu, w miejscu dobrze widocznym dla społeczeństwa 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Plakat może być wydrukowany, zgodnie ze wzorem, arkusz papieru o minimalnym rozmiarze A3 (arkusz o wymiarach 297x420 mm, w orientacji poziomej). Plakat może być też wykonany z innego, trwalszego tworzywa lub mieć formę elektronicznego wyświetlacza.</a:t>
            </a:r>
          </a:p>
          <a:p>
            <a:pPr marL="251460" indent="-251460"/>
            <a:r>
              <a:rPr lang="pl-PL" dirty="0">
                <a:latin typeface="Open Sans"/>
                <a:ea typeface="Open Sans"/>
                <a:cs typeface="Open Sans"/>
              </a:rPr>
              <a:t>Taśma klejąca, czy pinezki nie są najlepszym rozwiązaniem do trwałego mocowania plakatu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DAC097-7D0B-A732-832B-28C084322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148339-9D30-80AE-90B1-B28C33615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40" y="2139053"/>
            <a:ext cx="3781510" cy="3797260"/>
          </a:xfrm>
          <a:prstGeom prst="rect">
            <a:avLst/>
          </a:prstGeom>
        </p:spPr>
      </p:pic>
      <p:pic>
        <p:nvPicPr>
          <p:cNvPr id="11" name="Obraz 10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13B66FED-E807-78A7-E14C-818E2FADA9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6" y="6079393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7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9925D-8F68-8AF3-3F00-2B11DE63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5CF9A9-4FF2-FAFC-0D5A-595AC123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dirty="0"/>
              <a:t>Obowiązek przestrzegania zasad równościowych oraz warunków podstawowych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E21F4F-3917-07CF-6A85-74D6970C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403573"/>
            <a:ext cx="12385376" cy="52562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Instytucje oraz beneficjenci realizujący program Fundusze Europejskie na Infrastrukturę, Klimat, Środowisko 2021-2027 (dalej FEnIKS), zgodnie z postanowieniami Umowy Partnerstwa na lata 2021-2027 oraz Rozporządzenia Parlamentu Europejskiego i Rady UE 2021/1060, zobowiązani są do przestrzegania horyzontalnych zasad równościowych:</a:t>
            </a:r>
          </a:p>
          <a:p>
            <a:r>
              <a:rPr lang="pl-PL" dirty="0"/>
              <a:t>zasady równości szans i niedyskryminacji, w tym dostępności dla osób z niepełnosprawnościami,</a:t>
            </a:r>
          </a:p>
          <a:p>
            <a:r>
              <a:rPr lang="pl-PL" dirty="0"/>
              <a:t>zasady równości kobiet i mężczyzn.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Poradnik dostępny na stronie NFOŚiGW: </a:t>
            </a:r>
            <a:r>
              <a:rPr lang="pl-PL" dirty="0">
                <a:hlinkClick r:id="rId2"/>
              </a:rPr>
              <a:t>https://www.gov.pl/web/nfosigw/obowiazek-przestrzegania-zasad-rownosciowych-oraz-warunkow-podstawowych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EF1F95-D359-9672-9164-183BC26E61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A7744D-602C-CCCA-34D9-95EBDF038A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FBFAC0D-574A-67E7-4B84-2FC2CC268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9" y="3993255"/>
            <a:ext cx="8487125" cy="12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755502"/>
            <a:ext cx="3782020" cy="5746104"/>
          </a:xfrm>
        </p:spPr>
        <p:txBody>
          <a:bodyPr/>
          <a:lstStyle/>
          <a:p>
            <a:r>
              <a:rPr lang="pl-PL"/>
              <a:t>Ważne dokumenty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7" y="755502"/>
            <a:ext cx="4286077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3579220"/>
            <a:ext cx="3888431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755502"/>
            <a:ext cx="3888432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5" y="3579220"/>
            <a:ext cx="4286077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DDFB50C-A875-5602-2D26-0AF75A201418}"/>
              </a:ext>
            </a:extLst>
          </p:cNvPr>
          <p:cNvSpPr/>
          <p:nvPr/>
        </p:nvSpPr>
        <p:spPr>
          <a:xfrm>
            <a:off x="5098105" y="1115541"/>
            <a:ext cx="3998045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Wytyczne dotyczące informacji i promocji Funduszy Europejskich </a:t>
            </a:r>
            <a:b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u="sng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lata 2021-2027</a:t>
            </a:r>
            <a:endParaRPr lang="pl-PL" altLang="pl-PL" sz="20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endParaRPr lang="pl-PL" altLang="pl-PL" sz="800" b="1" u="sng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40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wydane na podstawie art. 5 ust. 1 pkt 10 ustawy z dnia 28 kwietnia 2022 r. o zasadach realizacji zadań finansowanych ze środków europejskich w perspektywie finansowej 2021-2027 (Dz. U. poz. 1079)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F8B18EE-7689-4965-9D69-3806A88DED0C}"/>
              </a:ext>
            </a:extLst>
          </p:cNvPr>
          <p:cNvSpPr/>
          <p:nvPr/>
        </p:nvSpPr>
        <p:spPr>
          <a:xfrm>
            <a:off x="9421785" y="1243455"/>
            <a:ext cx="3634806" cy="203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/>
              </a:rPr>
              <a:t>Strategia komunikacji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/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/>
              </a:rPr>
              <a:t>programu Fundusze Europejskie na lata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/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/>
              </a:rPr>
              <a:t>2021-2027</a:t>
            </a:r>
            <a:endParaRPr lang="pl-PL" altLang="pl-PL" sz="2000" b="1" dirty="0">
              <a:solidFill>
                <a:srgbClr val="002073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 dirty="0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  <a:t>określa co, do kogo, w jaki sposób </a:t>
            </a:r>
            <a:b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  <a:t>i na jakich zasadach będziemy komunikować w zakresie funduszy Unii Europejskiej na lata 2021-2027</a:t>
            </a:r>
          </a:p>
          <a:p>
            <a:pPr algn="ctr" eaLnBrk="1" hangingPunct="1"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 </a:t>
            </a: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7B3208-FD9B-1189-3552-3FBBBB8F515B}"/>
              </a:ext>
            </a:extLst>
          </p:cNvPr>
          <p:cNvSpPr txBox="1"/>
          <p:nvPr/>
        </p:nvSpPr>
        <p:spPr>
          <a:xfrm>
            <a:off x="5127421" y="3779837"/>
            <a:ext cx="3870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7"/>
              </a:rPr>
              <a:t>Podręcznik wnioskodawcy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7"/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7"/>
              </a:rPr>
              <a:t>i beneficjenta Funduszy Europejskich na lata 2021-2027 w zakresie informacji i promocji</a:t>
            </a:r>
            <a:endParaRPr lang="pl-PL" altLang="pl-PL" sz="2000" b="1" dirty="0">
              <a:solidFill>
                <a:srgbClr val="002073"/>
              </a:solidFill>
              <a:latin typeface="Open Sans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DF666FB-7A9D-E3D6-3166-DC9CE858000A}"/>
              </a:ext>
            </a:extLst>
          </p:cNvPr>
          <p:cNvSpPr txBox="1"/>
          <p:nvPr/>
        </p:nvSpPr>
        <p:spPr>
          <a:xfrm>
            <a:off x="9413498" y="3745484"/>
            <a:ext cx="361697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Open Sans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Księga </a:t>
            </a:r>
            <a:r>
              <a:rPr lang="pl-PL" sz="2000" b="1" dirty="0">
                <a:solidFill>
                  <a:schemeClr val="bg1"/>
                </a:solidFill>
                <a:latin typeface="Open Sans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Tożsamości Wizualnej marki Fundusze Europejskie 2021-2027</a:t>
            </a:r>
            <a:endParaRPr lang="pl-PL" altLang="pl-PL" sz="2000" b="1" dirty="0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 dirty="0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zawiera zasady konstruowania </a:t>
            </a:r>
            <a:b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i stosowania znaku marki Fundusze Europejskie, znaku barw RP, UE; wskazuje jak budować layout materiałów informacyjnych oraz promocyjnych </a:t>
            </a:r>
            <a:b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w oparciu o motyw i element przewodni marki</a:t>
            </a:r>
          </a:p>
        </p:txBody>
      </p:sp>
    </p:spTree>
    <p:extLst>
      <p:ext uri="{BB962C8B-B14F-4D97-AF65-F5344CB8AC3E}">
        <p14:creationId xmlns:p14="http://schemas.microsoft.com/office/powerpoint/2010/main" val="426432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09319-1D7A-B2E3-3ECA-21FFACD0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/>
              <a:t>Dostępność – szansa i obowiązek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D082F1-95C6-EC15-17F5-25D82108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403573"/>
            <a:ext cx="12385376" cy="5256266"/>
          </a:xfrm>
        </p:spPr>
        <p:txBody>
          <a:bodyPr>
            <a:normAutofit/>
          </a:bodyPr>
          <a:lstStyle/>
          <a:p>
            <a:r>
              <a:rPr lang="pl-PL" b="1"/>
              <a:t>Cel - zapewnienie osobom z niepełnosprawnościami, na równi z osobami pełnosprawnymi, dostępu do funduszy unijnych.</a:t>
            </a:r>
          </a:p>
          <a:p>
            <a:r>
              <a:rPr lang="pl-PL"/>
              <a:t>Wyróżniamy osoby:</a:t>
            </a:r>
          </a:p>
          <a:p>
            <a:pPr lvl="1"/>
            <a:r>
              <a:rPr lang="pl-PL"/>
              <a:t>z niepełnosprawnością ruchową,</a:t>
            </a:r>
          </a:p>
          <a:p>
            <a:pPr lvl="1"/>
            <a:r>
              <a:rPr lang="pl-PL"/>
              <a:t>niewidomych i słabowidzących,</a:t>
            </a:r>
          </a:p>
          <a:p>
            <a:pPr lvl="1"/>
            <a:r>
              <a:rPr lang="pl-PL"/>
              <a:t>głuchych i słabosłyszących,</a:t>
            </a:r>
          </a:p>
          <a:p>
            <a:pPr lvl="1"/>
            <a:r>
              <a:rPr lang="pl-PL"/>
              <a:t>z niepełnosprawnością intelektualną,</a:t>
            </a:r>
          </a:p>
          <a:p>
            <a:pPr lvl="1"/>
            <a:r>
              <a:rPr lang="pl-PL"/>
              <a:t>z zaburzeniami lub chorobami psychicznymi,</a:t>
            </a:r>
          </a:p>
          <a:p>
            <a:pPr lvl="1"/>
            <a:r>
              <a:rPr lang="pl-PL"/>
              <a:t>z trudnościami komunikacyjnymi.</a:t>
            </a:r>
          </a:p>
          <a:p>
            <a:r>
              <a:rPr lang="pl-PL"/>
              <a:t>Podmioty publiczne zobligowane są do stosowania przepisów ustawy o dostępności cyfrowej oraz ustawy o zapewnianiu dostępności, a od 28 czerwca 2025 r. podmioty publiczne oraz prywatne stosuje się również przepisy ustawy o dostępności produktów i usług.</a:t>
            </a:r>
          </a:p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B3C506-D8F0-66E9-5770-7C909160D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5D979D-6AC5-ED83-12B2-D2D5060059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DF8647-FE25-0AEB-5675-34B4ECB2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1/3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1753F3-A677-6B4A-E2F3-84FF2CCE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2267669"/>
            <a:ext cx="10861094" cy="4392170"/>
          </a:xfrm>
        </p:spPr>
        <p:txBody>
          <a:bodyPr>
            <a:normAutofit/>
          </a:bodyPr>
          <a:lstStyle/>
          <a:p>
            <a:r>
              <a:rPr lang="pl-PL" sz="2400" b="1" dirty="0"/>
              <a:t>Załącznik nr 2 Standardy dostępności do </a:t>
            </a:r>
            <a:r>
              <a:rPr lang="pl-PL" sz="2400" b="1" dirty="0">
                <a:hlinkClick r:id="rId2" tooltip="Wytyczne dotyczące wypełniania zobowiązań w zakresie komunikacji i widoczności odnośnie wsparcia z UE w ramach programu Fundusze Europejskie dla Rybactwa na lata 2021– 2027"/>
              </a:rPr>
              <a:t>Wytycznych dotyczących realizacji zasad równościowych w ramach funduszy unijnych na lata 2021-2027</a:t>
            </a:r>
            <a:endParaRPr lang="pl-PL" sz="2400" b="1" dirty="0"/>
          </a:p>
          <a:p>
            <a:r>
              <a:rPr lang="pl-PL" sz="2400" dirty="0">
                <a:hlinkClick r:id="rId3"/>
              </a:rPr>
              <a:t>https://www.funduszeeuropejskie.gov.pl/strony/o-funduszach/dokumenty/wytyczne-dotyczace-realizacji-zasad-rownosciowych-w-ramach-funduszy-unijnych-na-lata-2021-2027-1/</a:t>
            </a:r>
            <a:r>
              <a:rPr lang="pl-PL" sz="2400" dirty="0"/>
              <a:t> </a:t>
            </a:r>
          </a:p>
          <a:p>
            <a:r>
              <a:rPr lang="pl-PL" sz="2400" dirty="0"/>
              <a:t>Osoby niewidome, słabowidzące i głuchoniewidome:</a:t>
            </a:r>
          </a:p>
          <a:p>
            <a:pPr lvl="1"/>
            <a:r>
              <a:rPr lang="pl-PL" sz="2400" dirty="0"/>
              <a:t>stworzenie wersji materiałów projektowych drukowanych w alfabecie Braille’a lub powiększonej czcionce, </a:t>
            </a:r>
            <a:r>
              <a:rPr lang="pl-PL" sz="2400" dirty="0" err="1"/>
              <a:t>bezszeryfowej</a:t>
            </a:r>
            <a:r>
              <a:rPr lang="pl-PL" sz="2400" dirty="0"/>
              <a:t> obowiązującej dla Funduszy Europejskich – Open Sans,</a:t>
            </a:r>
          </a:p>
          <a:p>
            <a:pPr lvl="1"/>
            <a:r>
              <a:rPr lang="pl-PL" sz="2400" dirty="0"/>
              <a:t>stosowanie prawidłowych opisów alternatywnych dla zdjęć i infografik,</a:t>
            </a:r>
          </a:p>
          <a:p>
            <a:pPr lvl="1"/>
            <a:r>
              <a:rPr lang="pl-PL" sz="2400" dirty="0"/>
              <a:t>przygotowywanie dokumentów dostępnych cyfrowo.</a:t>
            </a:r>
          </a:p>
          <a:p>
            <a:pPr lvl="1"/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90E482-0E10-8995-0E5E-188EEE835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F91DD4-E4C1-77B3-2A28-5C5F5D09038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0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6F32-8A35-3C94-F2C9-935FCE13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8AEB0-BE80-A8A1-03EE-C5B07409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Przykładowe usprawnienia dla osób ze szczególnymi potrzebami 2/3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96D1B2-EB94-B844-31F0-B6D0F07B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1" y="2195661"/>
            <a:ext cx="5184576" cy="4176464"/>
          </a:xfrm>
        </p:spPr>
        <p:txBody>
          <a:bodyPr>
            <a:normAutofit/>
          </a:bodyPr>
          <a:lstStyle/>
          <a:p>
            <a:r>
              <a:rPr lang="pl-PL" sz="2000" dirty="0"/>
              <a:t>Osoby głuche i słabosłyszące:</a:t>
            </a:r>
          </a:p>
          <a:p>
            <a:pPr lvl="1"/>
            <a:r>
              <a:rPr lang="pl-PL" sz="2000" dirty="0"/>
              <a:t>zakup (wypożyczenie) i montaż systemów wspomagających słyszenie</a:t>
            </a:r>
          </a:p>
          <a:p>
            <a:pPr lvl="1"/>
            <a:r>
              <a:rPr lang="pl-PL" sz="2000" dirty="0"/>
              <a:t>zapewnienie tłumaczenia na </a:t>
            </a:r>
            <a:r>
              <a:rPr lang="pl-PL" sz="2000" b="1" dirty="0"/>
              <a:t>PJM</a:t>
            </a:r>
            <a:r>
              <a:rPr lang="pl-PL" sz="2000" dirty="0"/>
              <a:t> (w tym w wersji on-line),</a:t>
            </a:r>
          </a:p>
          <a:p>
            <a:pPr lvl="1"/>
            <a:r>
              <a:rPr lang="pl-PL" sz="2000" dirty="0"/>
              <a:t>publikacja materiałów audiowizualnych z transkrypcją (</a:t>
            </a:r>
            <a:r>
              <a:rPr lang="pl-PL" dirty="0"/>
              <a:t>wierny zapis tekstu lub mowy) </a:t>
            </a:r>
            <a:r>
              <a:rPr lang="pl-PL" sz="2000" dirty="0"/>
              <a:t>, deskrypcją (</a:t>
            </a:r>
            <a:r>
              <a:rPr lang="pl-PL" dirty="0"/>
              <a:t>opis czegoś – sytuacji, obrazu, zdarzenia, treści)</a:t>
            </a:r>
            <a:br>
              <a:rPr lang="pl-PL" dirty="0"/>
            </a:br>
            <a:r>
              <a:rPr lang="pl-PL" sz="2000" dirty="0"/>
              <a:t>i tłumaczeniem PJM (Polski Język Migowy).</a:t>
            </a:r>
          </a:p>
          <a:p>
            <a:pPr lvl="1"/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D51F6D-4105-8E4E-040B-454488258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473378-D8D8-F75B-CEA2-24C84A2A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"/>
          <a:stretch/>
        </p:blipFill>
        <p:spPr>
          <a:xfrm>
            <a:off x="6143823" y="1775664"/>
            <a:ext cx="6952930" cy="40083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140EBF-EDD8-8353-26AD-D2C1B6A467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1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ED4366-949A-EC2B-CBCF-EC9081FF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40" y="539837"/>
            <a:ext cx="10861093" cy="1080001"/>
          </a:xfrm>
        </p:spPr>
        <p:txBody>
          <a:bodyPr/>
          <a:lstStyle/>
          <a:p>
            <a:r>
              <a:rPr lang="pl-PL" dirty="0"/>
              <a:t>Przykładowe usprawnienia dla osób ze szczególnymi potrzebami 3/3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829F62-47F6-6748-6699-D4C9C9EC8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681848"/>
            <a:ext cx="10861094" cy="4680001"/>
          </a:xfrm>
        </p:spPr>
        <p:txBody>
          <a:bodyPr>
            <a:normAutofit fontScale="77500" lnSpcReduction="20000"/>
          </a:bodyPr>
          <a:lstStyle/>
          <a:p>
            <a:r>
              <a:rPr lang="pl-PL" sz="2600" dirty="0">
                <a:effectLst/>
              </a:rPr>
              <a:t>Osoby z niepełnoprawnością ruchową:</a:t>
            </a:r>
          </a:p>
          <a:p>
            <a:pPr lvl="1"/>
            <a:r>
              <a:rPr lang="pl-PL" sz="2600" dirty="0">
                <a:effectLst/>
              </a:rPr>
              <a:t>zmiana miejsca realizacji projektu na miejsce dostępne dla osób z różnymi rodzajami niepełnosprawności, </a:t>
            </a:r>
          </a:p>
          <a:p>
            <a:pPr lvl="1"/>
            <a:r>
              <a:rPr lang="pl-PL" sz="2600" dirty="0">
                <a:effectLst/>
              </a:rPr>
              <a:t>transport na miejsce udzielenia usługi,</a:t>
            </a:r>
          </a:p>
          <a:p>
            <a:pPr lvl="1"/>
            <a:r>
              <a:rPr lang="pl-PL" sz="2600" dirty="0">
                <a:effectLst/>
              </a:rPr>
              <a:t>wsparcie osoby w dotarciu na miejsce realizacji projektu oraz w korzystaniu z usług oferowanych w projekcie realizowane przez osobę znającą specyfikę osób z trudnościami w poruszaniu się, przemieszczaniu.</a:t>
            </a:r>
          </a:p>
          <a:p>
            <a:r>
              <a:rPr lang="pl-PL" sz="2600" dirty="0"/>
              <a:t>Osoby z trudnościami komunikacyjnymi i niepełnosprawnością intelektualną:</a:t>
            </a:r>
          </a:p>
          <a:p>
            <a:pPr lvl="1"/>
            <a:r>
              <a:rPr lang="pl-PL" sz="2600" dirty="0">
                <a:effectLst/>
              </a:rPr>
              <a:t>wydłużony czas wsparcia,</a:t>
            </a:r>
            <a:endParaRPr lang="pl-PL" sz="2600" dirty="0"/>
          </a:p>
          <a:p>
            <a:pPr lvl="1"/>
            <a:r>
              <a:rPr lang="pl-PL" sz="2600" dirty="0">
                <a:effectLst/>
              </a:rPr>
              <a:t>dobór odpowiedniego miejsca oraz ograniczenie bodźców, które mogą wpływać na zdolności poznawcze,</a:t>
            </a:r>
          </a:p>
          <a:p>
            <a:pPr lvl="1"/>
            <a:r>
              <a:rPr lang="pl-PL" sz="2600" dirty="0">
                <a:effectLst/>
              </a:rPr>
              <a:t>używanie prostego języka.</a:t>
            </a:r>
          </a:p>
          <a:p>
            <a:pPr marL="503971" lvl="1" indent="0">
              <a:buNone/>
            </a:pPr>
            <a:r>
              <a:rPr lang="pl-PL" sz="2000" dirty="0"/>
              <a:t>Koordynator ds. dostępności w Dep. Promocji i Komunikacji NFOŚiGW: Anna Cendrowska tel. 573-681-426</a:t>
            </a:r>
            <a:endParaRPr lang="pl-PL" sz="2000" dirty="0">
              <a:effectLst/>
            </a:endParaRPr>
          </a:p>
          <a:p>
            <a:pPr lvl="1"/>
            <a:endParaRPr lang="pl-PL" sz="2000" dirty="0">
              <a:effectLst/>
            </a:endParaRP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001F88-8BC1-31AD-F180-57AD7BA20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286DA4-00D8-AEAF-C914-B29C46D1DDB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3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3D166-E7DB-83D8-F89B-D3219DA4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– dostępność cyfrowa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FBC32-4FA2-56E1-293B-83D9D5A7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sz="2400" dirty="0"/>
              <a:t>Używanie obrazów tekstu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Brak tekstów alternatywnych dla obrazów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Nieprawidłowe kontrasty na infografikach</a:t>
            </a:r>
          </a:p>
          <a:p>
            <a:pPr>
              <a:lnSpc>
                <a:spcPct val="114000"/>
              </a:lnSpc>
            </a:pPr>
            <a:endParaRPr lang="pl-PL" sz="2400" dirty="0"/>
          </a:p>
          <a:p>
            <a:pPr>
              <a:lnSpc>
                <a:spcPct val="114000"/>
              </a:lnSpc>
            </a:pPr>
            <a:r>
              <a:rPr lang="pl-PL" sz="2400" dirty="0"/>
              <a:t>Zalecamy wykorzystywanie w komunikacji wzorów grafik opublikowanych na stronie: </a:t>
            </a:r>
            <a:r>
              <a:rPr lang="pl-PL" sz="2400" dirty="0">
                <a:hlinkClick r:id="rId2"/>
              </a:rPr>
              <a:t>https://feniks.gov.pl/promocja-projektu/</a:t>
            </a:r>
            <a:r>
              <a:rPr lang="pl-PL" sz="24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B9D8B4-F753-A130-3627-410FF8B89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7FB2E6-1039-68E3-D589-8A743340E5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3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7A22A91E-F202-6DF6-9A95-9FEB21722BFC}"/>
              </a:ext>
            </a:extLst>
          </p:cNvPr>
          <p:cNvSpPr txBox="1">
            <a:spLocks/>
          </p:cNvSpPr>
          <p:nvPr/>
        </p:nvSpPr>
        <p:spPr>
          <a:xfrm>
            <a:off x="6398570" y="454856"/>
            <a:ext cx="6874045" cy="15247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/>
            <a:r>
              <a:rPr lang="pl-PL">
                <a:solidFill>
                  <a:srgbClr val="001F73"/>
                </a:solidFill>
                <a:latin typeface="Open Sans" panose="020B0806030504020204" pitchFamily="34" charset="0"/>
              </a:rPr>
              <a:t>Materiały dostępne na stronie programu</a:t>
            </a:r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4B3AFF7-D799-8A4E-7A72-3E477582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55" y="1475581"/>
            <a:ext cx="6690306" cy="51839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200" b="1" dirty="0">
                <a:solidFill>
                  <a:srgbClr val="000000"/>
                </a:solidFill>
                <a:latin typeface="Open Sans" panose="020B0806030504020204" pitchFamily="34" charset="0"/>
                <a:hlinkClick r:id="rId5"/>
              </a:rPr>
              <a:t>https://feniks.gov.pl/promocja-projektu/</a:t>
            </a:r>
            <a:endParaRPr lang="pl-PL" sz="2200" b="1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ctr">
              <a:buNone/>
            </a:pPr>
            <a:endParaRPr lang="pl-PL" sz="22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  <a:hlinkClick r:id="rId6"/>
              </a:rPr>
              <a:t>Księga Tożsamości Wizualnej marki Fundusze Europejskie 2021-2027</a:t>
            </a:r>
            <a:endParaRPr lang="pl-PL" sz="22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7"/>
              </a:rPr>
              <a:t>Podręcznik wnioskodawcy i beneficjenta Funduszy Europejskich na lata 2021-2027 w zakresie informacji i promocji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dirty="0">
                <a:hlinkClick r:id="rId8"/>
              </a:rPr>
              <a:t>Karta wizualizacji programu </a:t>
            </a:r>
            <a:r>
              <a:rPr lang="pl-PL" sz="2400" dirty="0" err="1">
                <a:hlinkClick r:id="rId8"/>
              </a:rPr>
              <a:t>FEnIKS</a:t>
            </a:r>
            <a:endParaRPr lang="pl-PL" sz="2400" dirty="0"/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Logotypy (znak FE, 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FEnIKS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RP, UE)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Kreacje (m.in. tablice, plakaty, naklejki, wzór prezentacji, reklamy prasowe, grafiki na media społecznościowe)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Font (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OpenSans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)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3363" y="4934757"/>
            <a:ext cx="9433048" cy="9377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Dziękuję za uwagę. </a:t>
            </a:r>
            <a:b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27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Pytania można kierować na adres: KIW@nfosigw.gov.pl</a:t>
            </a:r>
            <a:b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717636"/>
            <a:ext cx="9433048" cy="49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38B086-3EB6-CEB8-6B2D-02390A40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611" y="742793"/>
            <a:ext cx="6264943" cy="953215"/>
          </a:xfrm>
        </p:spPr>
        <p:txBody>
          <a:bodyPr>
            <a:normAutofit/>
          </a:bodyPr>
          <a:lstStyle/>
          <a:p>
            <a:r>
              <a:rPr lang="pl-PL" sz="4800">
                <a:latin typeface="Open Sans"/>
                <a:ea typeface="Open Sans"/>
                <a:cs typeface="Open Sans"/>
              </a:rPr>
              <a:t>Uwaga!</a:t>
            </a:r>
            <a:endParaRPr lang="pl-PL" sz="4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99BB25-4B54-01A3-6E77-42F9725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813" y="1680880"/>
            <a:ext cx="6708711" cy="418550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457200" indent="-457200">
              <a:lnSpc>
                <a:spcPct val="113999"/>
              </a:lnSpc>
              <a:buFont typeface="Wingdings,Sans-Serif"/>
              <a:buChar char="§"/>
            </a:pPr>
            <a:r>
              <a:rPr lang="pl-PL" sz="2800" dirty="0">
                <a:latin typeface="Open Sans"/>
                <a:ea typeface="Open Sans"/>
                <a:cs typeface="Open Sans"/>
              </a:rPr>
              <a:t>Jeśli Beneficjent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nie wypełnia obowiązków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wynikających z art. 47 lub ust. 1 i 2 art. 50 rozporządzenia ogólnego oraz gdy nie zostały podjęte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działania zaradcze - </a:t>
            </a:r>
            <a:r>
              <a:rPr lang="pl-PL" sz="2800" dirty="0">
                <a:latin typeface="Open Sans"/>
                <a:ea typeface="Open Sans"/>
                <a:cs typeface="Open Sans"/>
              </a:rPr>
              <a:t>możliwe jest </a:t>
            </a:r>
            <a:r>
              <a:rPr lang="pl-PL" sz="2800" b="1" dirty="0">
                <a:latin typeface="Open Sans"/>
                <a:ea typeface="Open Sans"/>
                <a:cs typeface="Open Sans"/>
              </a:rPr>
              <a:t>anulowanie do 3% kwoty dofinansowania</a:t>
            </a:r>
            <a:r>
              <a:rPr lang="pl-PL" sz="2800" dirty="0">
                <a:latin typeface="Open Sans"/>
                <a:ea typeface="Open Sans"/>
                <a:cs typeface="Open Sans"/>
              </a:rPr>
              <a:t> (zgodnie z tabelą pomniejszeń stanowiącą załącznik do umowy o dofinansowanie)</a:t>
            </a: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0F2942-D39E-7232-5403-17C1F98E3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5" name="Obraz 4" descr="Skały w Ojcowskim Parku Narodowym latem.">
            <a:extLst>
              <a:ext uri="{FF2B5EF4-FFF2-40B4-BE49-F238E27FC236}">
                <a16:creationId xmlns:a16="http://schemas.microsoft.com/office/drawing/2014/main" id="{31672953-8CB4-5D55-5488-7CA6DA82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93" y="931949"/>
            <a:ext cx="5299720" cy="4934430"/>
          </a:xfrm>
          <a:prstGeom prst="rect">
            <a:avLst/>
          </a:prstGeom>
        </p:spPr>
      </p:pic>
      <p:pic>
        <p:nvPicPr>
          <p:cNvPr id="6" name="Obraz 5" descr="Obraz zawierający zrzut ekranu, tekst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9CFE3554-57F7-05FA-EBCC-0BE11A16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3" y="6068159"/>
            <a:ext cx="10563502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7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FEA47-1736-D434-4A65-3CCA5504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 - Tab</a:t>
            </a:r>
            <a:r>
              <a:rPr lang="pl-PL" dirty="0">
                <a:solidFill>
                  <a:srgbClr val="001F73"/>
                </a:solidFill>
                <a:latin typeface="Open Sans" panose="020B0806030504020204" pitchFamily="34" charset="0"/>
              </a:rPr>
              <a:t>lica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507EED-8F06-C5B6-D7B6-B4E1BF44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83" y="2339677"/>
            <a:ext cx="12745416" cy="432016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przypadku: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projektów których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realizacji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przekracza 500 000 EUR</a:t>
            </a:r>
            <a:r>
              <a:rPr lang="pl-PL" dirty="0">
                <a:solidFill>
                  <a:srgbClr val="000000"/>
                </a:solidFill>
              </a:rPr>
              <a:t> należy umieścić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realizacji Projektu trwałą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tablicę informacyjną podkreślającej fakt otrzymania dofinansowania z UE:</a:t>
            </a:r>
            <a:endParaRPr lang="pl-PL" b="0" i="0" u="none" strike="noStrike" baseline="0" dirty="0">
              <a:solidFill>
                <a:srgbClr val="000000"/>
              </a:solidFill>
            </a:endParaRP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niezwłocznie po rozpoczęciu fizycznej realizacji Projektu obejmującego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inwestycje rzeczowe lub zainstalowaniu zakupionego sprzętu; nie później niż dwa miesiące od uzyskania dofinansowania w przypadku, kiedy inwestycja rozpoczęła się przed podpisaniem umowy o dofinansowanie.</a:t>
            </a:r>
          </a:p>
          <a:p>
            <a:pPr marL="755650" lvl="1" indent="-251460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dobrze widocznym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uzgodnione z IW/IP.</a:t>
            </a:r>
            <a:r>
              <a:rPr lang="pl-PL" b="1" dirty="0">
                <a:solidFill>
                  <a:srgbClr val="000000"/>
                </a:solidFill>
              </a:rPr>
              <a:t>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  <a:endParaRPr lang="pl-PL" b="1" i="0" u="none" strike="noStrike" baseline="0" dirty="0">
              <a:solidFill>
                <a:srgbClr val="000000"/>
              </a:solidFill>
            </a:endParaRP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AF6BFF-29B7-CD4C-44C7-654BA1DE3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184C98-28D3-765B-6CEB-018E274025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6162E-08FB-47CB-384C-2B712E5E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tablic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E9E34D-4F32-731A-CAA5-F9175A0A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8" y="5075981"/>
            <a:ext cx="12385377" cy="15838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 pitchFamily="2" charset="0"/>
              </a:rPr>
              <a:t>Wymiary: 80/40; 120x60; </a:t>
            </a:r>
            <a:r>
              <a:rPr lang="pl-PL" b="1" i="0" u="none" strike="noStrike" baseline="0">
                <a:solidFill>
                  <a:srgbClr val="000000"/>
                </a:solidFill>
                <a:latin typeface="Open Sans" pitchFamily="2" charset="0"/>
              </a:rPr>
              <a:t>240x120</a:t>
            </a:r>
            <a:endParaRPr lang="pl-PL"/>
          </a:p>
          <a:p>
            <a:pPr marL="251460" indent="-251460"/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Wzór tablic informacyjnych jest obowiązkowy i nie można go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żaden sposób modyfikować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zmieniać czcionki, dodawać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/usuwać znaków,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0" i="0" u="none" strike="noStrike" baseline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poza uzupełnianiem treści we wskazanych polach.</a:t>
            </a:r>
          </a:p>
          <a:p>
            <a:pPr marL="251460" indent="-25146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3833EC-3A6C-2D60-AF57-DCD814AE3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F847DE-7EC5-A689-A07E-11303781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9" y="1331565"/>
            <a:ext cx="7200800" cy="354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65345EA-7BBE-83B1-65B8-CD0E6AAE32B1}"/>
              </a:ext>
            </a:extLst>
          </p:cNvPr>
          <p:cNvSpPr txBox="1">
            <a:spLocks/>
          </p:cNvSpPr>
          <p:nvPr/>
        </p:nvSpPr>
        <p:spPr bwMode="auto">
          <a:xfrm>
            <a:off x="8376071" y="1426655"/>
            <a:ext cx="4292914" cy="369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Tablica musi zawierać:</a:t>
            </a:r>
            <a:endParaRPr lang="pl-PL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adres portalu: 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  <a:hlinkClick r:id="rId6"/>
              </a:rPr>
              <a:t>www.mapadotacji.gov.pl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br>
              <a:rPr lang="pl-PL"/>
            </a:b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 tle koloru odpowiedniego dla danego programu. W przypadku </a:t>
            </a:r>
            <a:r>
              <a:rPr lang="pl-PL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FEnIKS</a:t>
            </a:r>
            <a:r>
              <a:rPr lang="pl-PL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jest to kolor zielony.   (Szczegóły slajd 15.)</a:t>
            </a:r>
            <a:endParaRPr lang="pl-PL">
              <a:solidFill>
                <a:srgbClr val="0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68B923-5E1E-4AE0-33D2-91D732949F2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63057-2B13-74C5-F903-066F032B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8" y="539835"/>
            <a:ext cx="12700078" cy="1439827"/>
          </a:xfrm>
        </p:spPr>
        <p:txBody>
          <a:bodyPr/>
          <a:lstStyle/>
          <a:p>
            <a:pPr algn="ctr"/>
            <a:r>
              <a:rPr lang="pl-PL"/>
              <a:t>Pole ochronne tekstu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0A0995-9D50-7344-6623-DE7A524FA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F382A5B-D701-1F13-A68A-270A0548A80C}"/>
              </a:ext>
            </a:extLst>
          </p:cNvPr>
          <p:cNvSpPr/>
          <p:nvPr/>
        </p:nvSpPr>
        <p:spPr>
          <a:xfrm>
            <a:off x="1589340" y="3217351"/>
            <a:ext cx="4601378" cy="45665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646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6CC8531-48E4-2123-0DA9-861201A4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087" y="1342872"/>
            <a:ext cx="4549839" cy="458596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Tablice informacyjne powinny być wyeksponowane 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 końca okresu trwałości projektu</a:t>
            </a: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który jest wskazany w umowie o dofinansowanie.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endParaRPr lang="pl-PL" b="1" dirty="0">
              <a:solidFill>
                <a:srgbClr val="000000"/>
              </a:solidFill>
            </a:endParaRPr>
          </a:p>
          <a:p>
            <a:pPr marL="0" indent="0">
              <a:lnSpc>
                <a:spcPct val="113999"/>
              </a:lnSpc>
              <a:buNone/>
            </a:pP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  <a:endParaRPr lang="pl-PL" b="1" dirty="0"/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Instalacja tablicy: niezwłocznie po rozpoczęciu fizycznej realizacji Projektu obejmującego inwestycje rzeczowe lub zainstalowaniu zakupionego sprzętu; Nie trzeba jednocześnie mieć i tablicy, i plakatu. </a:t>
            </a:r>
          </a:p>
          <a:p>
            <a:pPr marL="251460" indent="-251460"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Należy uważać na pole ochronne – tekst musi kończyć się na linii </a:t>
            </a: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wyrazów 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</a:t>
            </a:r>
            <a:r>
              <a:rPr lang="pl-PL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przez</a:t>
            </a:r>
            <a:r>
              <a:rPr lang="pl-PL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” oraz "Europejską"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1DD1E2-C343-6C28-1E25-0817ACB3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" y="1342872"/>
            <a:ext cx="77488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CD5D0FB-DF80-5341-96B5-7EE0864E6D13}"/>
              </a:ext>
            </a:extLst>
          </p:cNvPr>
          <p:cNvSpPr/>
          <p:nvPr/>
        </p:nvSpPr>
        <p:spPr>
          <a:xfrm>
            <a:off x="6190718" y="1331565"/>
            <a:ext cx="313145" cy="34563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B534BA-F8F2-6000-0C75-5D6C68B0E9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4600-6BEC-ED93-269E-C0D6A5DB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>
            <a:normAutofit fontScale="90000"/>
          </a:bodyPr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 - Plakat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9F60C-6992-0298-834F-9C449917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75" y="1403573"/>
            <a:ext cx="12817424" cy="508582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przypadku projektów o koszcie poniżej 500 tys. Euro 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pl-PL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Obowiązuje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umieszczenie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w widocznym miejscu realizacji Projektu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przynajmniej jednego trwałego plakatu </a:t>
            </a:r>
            <a:br>
              <a:rPr lang="pl-PL" sz="1600" b="1" i="0" u="none" strike="noStrike" baseline="0" dirty="0">
                <a:latin typeface="Open Sans" pitchFamily="2" charset="0"/>
              </a:rPr>
            </a:b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 minimalnym formacie A3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lub podobnej wielkości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elektronicznego wyświetlacza, podkreślającego fakt otrzymania dofinansowania z UE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  <a:endParaRPr lang="pl-PL" sz="1600" b="1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lnSpc>
                <a:spcPct val="124000"/>
              </a:lnSpc>
              <a:buNone/>
            </a:pP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Kiedy?</a:t>
            </a:r>
          </a:p>
          <a:p>
            <a:pPr marL="755650" lvl="1" indent="-251460">
              <a:lnSpc>
                <a:spcPct val="124000"/>
              </a:lnSpc>
              <a:buChar char="•"/>
            </a:pPr>
            <a:r>
              <a:rPr lang="pl-PL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niezwłocznie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po rozpoczęciu fizycznej realizacji Projektu obejmującego inwestycje rzeczowe lub zainstalowaniu zakupionego sprzęt; </a:t>
            </a:r>
            <a:endParaRPr lang="pl-PL" sz="1600" b="1" dirty="0"/>
          </a:p>
          <a:p>
            <a:pPr marL="755650" lvl="1" indent="-251460">
              <a:lnSpc>
                <a:spcPct val="124000"/>
              </a:lnSpc>
            </a:pP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miejscu dobrze widocznym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uzgodnione z IW/IP.</a:t>
            </a:r>
            <a:r>
              <a:rPr lang="pl-PL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 marL="251460" indent="-251460">
              <a:lnSpc>
                <a:spcPct val="124000"/>
              </a:lnSpc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Całkowity koszt projektu obejmuje koszty kwalifikowane i niekwalifikowane.</a:t>
            </a:r>
          </a:p>
          <a:p>
            <a:pPr marL="0" indent="0">
              <a:lnSpc>
                <a:spcPct val="124000"/>
              </a:lnSpc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251460" indent="-251460">
              <a:lnSpc>
                <a:spcPct val="124000"/>
              </a:lnSpc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3B1B64-80E2-FF64-FB54-9186B558E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514F49-081B-7C77-B9EA-6FB27D84BB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4" y="6596092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ACEFC-4D72-CC61-FEE2-72D982D5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>
                <a:solidFill>
                  <a:srgbClr val="001F73"/>
                </a:solidFill>
                <a:latin typeface="Open Sans" panose="020B0806030504020204" pitchFamily="34" charset="0"/>
              </a:rPr>
              <a:t>Obowiązkowe wzory plakatów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6AFF4F-05FD-2B93-171F-A1CDCDDF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911" y="4787949"/>
            <a:ext cx="6192688" cy="187220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Wzór plakatu jest obowiązkowy i nie można go modyfikować, dodawać/usuwać znaków, poza uzupełnianiem treści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we wskazanych polach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Zasady takie same jak przy tablicy informacyjnej.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7D8C3D-07D2-84ED-CFB3-829ABB184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3B12D5-ADA2-0470-C4BA-05C0E8A3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6" y="1115086"/>
            <a:ext cx="6192688" cy="438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59C48DC-D43B-C25D-E2EC-AE2525AAE499}"/>
              </a:ext>
            </a:extLst>
          </p:cNvPr>
          <p:cNvSpPr txBox="1">
            <a:spLocks/>
          </p:cNvSpPr>
          <p:nvPr/>
        </p:nvSpPr>
        <p:spPr bwMode="auto">
          <a:xfrm>
            <a:off x="6935911" y="1115087"/>
            <a:ext cx="6093438" cy="33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5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sz="2200" b="1">
                <a:solidFill>
                  <a:srgbClr val="000000"/>
                </a:solidFill>
              </a:rPr>
              <a:t>Plakat musi zawierać:</a:t>
            </a:r>
            <a:endParaRPr lang="pl-PL" sz="220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 sz="2200">
                <a:solidFill>
                  <a:srgbClr val="000000"/>
                </a:solidFill>
              </a:rPr>
              <a:t>adres portalu: </a:t>
            </a:r>
            <a:r>
              <a:rPr lang="pl-PL" sz="2200">
                <a:solidFill>
                  <a:srgbClr val="000000"/>
                </a:solidFill>
                <a:hlinkClick r:id="rId6"/>
              </a:rPr>
              <a:t>www.mapadotacji.gov.pl</a:t>
            </a:r>
            <a:r>
              <a:rPr lang="pl-PL" sz="2200">
                <a:solidFill>
                  <a:srgbClr val="000000"/>
                </a:solidFill>
              </a:rPr>
              <a:t> </a:t>
            </a:r>
            <a:br>
              <a:rPr lang="pl-PL" sz="2200">
                <a:solidFill>
                  <a:srgbClr val="000000"/>
                </a:solidFill>
              </a:rPr>
            </a:br>
            <a:r>
              <a:rPr lang="pl-PL" sz="2200">
                <a:solidFill>
                  <a:srgbClr val="000000"/>
                </a:solidFill>
              </a:rPr>
              <a:t>na tle koloru odpowiedniego dla danego programu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4873B-50F3-E05E-C634-6FD73893A5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50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103</TotalTime>
  <Words>2597</Words>
  <Application>Microsoft Office PowerPoint</Application>
  <PresentationFormat>Niestandardowy</PresentationFormat>
  <Paragraphs>259</Paragraphs>
  <Slides>36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Open Sans</vt:lpstr>
      <vt:lpstr>Wingdings</vt:lpstr>
      <vt:lpstr>Wingdings,Sans-Serif</vt:lpstr>
      <vt:lpstr>Motyw pakietu Office</vt:lpstr>
      <vt:lpstr>Promocja i oznakowanie projektu FEnIKS 2021-2027</vt:lpstr>
      <vt:lpstr>ROZPORZĄDZENIE PARLAMENTU EUROPEJSKIEGO I RADY (UE) 2021/1060 z dnia 24 czerwca 2021 r.</vt:lpstr>
      <vt:lpstr>Ważne dokumenty</vt:lpstr>
      <vt:lpstr>Uwaga!</vt:lpstr>
      <vt:lpstr>Obowiązki informacyjne i promocyjne w okresie realizacji i do końca okresu trwałości projektu - Tablica</vt:lpstr>
      <vt:lpstr>Obowiązkowe wzory tablic</vt:lpstr>
      <vt:lpstr>Pole ochronne tekstu</vt:lpstr>
      <vt:lpstr>Obowiązki informacyjne i promocyjne w okresie realizacji i do końca okresu trwałości projektu - Plakat </vt:lpstr>
      <vt:lpstr>Obowiązkowe wzory plakatów</vt:lpstr>
      <vt:lpstr>Obowiązki informacyjne  i promocyjne w okresie realizacji projektu</vt:lpstr>
      <vt:lpstr>Media społecznościowe</vt:lpstr>
      <vt:lpstr>Obowiązkowe wzory naklejek </vt:lpstr>
      <vt:lpstr>Prezentacja programu PowerPoint</vt:lpstr>
      <vt:lpstr>Obowiązki informacyjne  i promocyjne w okresie realizacji projektu</vt:lpstr>
      <vt:lpstr>Oznaczenie graficzne – zestawienie znaków</vt:lpstr>
      <vt:lpstr>Przykładowy ciąg znaków dla NFOŚiGW</vt:lpstr>
      <vt:lpstr>Oznaczenie czarno-białe</vt:lpstr>
      <vt:lpstr>Oznaczenie czarno-białe</vt:lpstr>
      <vt:lpstr>Obowiązująca typografia </vt:lpstr>
      <vt:lpstr>Zasady umieszczania oznakowania graficznego</vt:lpstr>
      <vt:lpstr>Kolory programu FEnIKS 2021 - 2027</vt:lpstr>
      <vt:lpstr>Monitoring i kontrola wypełniania przez beneficjentów obowiązków informacyjnych i promocyjnych oraz prawidłowości ich realizacji</vt:lpstr>
      <vt:lpstr>Monitoring i kontrola wypełniania przez beneficjentów obowiązków informacyjnych i promocyjnych oraz prawidłowości ich realizacji</vt:lpstr>
      <vt:lpstr>Najczęstsze błędy Beneficjentów w działaniach info-promo FEnIKS 2021-2027 1/5</vt:lpstr>
      <vt:lpstr>Najczęstsze błędy Beneficjentów w działaniach info-promo FEnIKS 2021-2027 2/5 W przypadku wszelkich informacji o realizowanym projekcie, podawanych do wiadomości za pośrednictwem mediów społecznościowych, musisz stosować hasztagi oraz ciąg znaków:                       </vt:lpstr>
      <vt:lpstr>Najczęstsze błędy Beneficjentów w działaniach info-promo FEnIKS 2021-2027 3/5</vt:lpstr>
      <vt:lpstr>Najczęstsze błędy Beneficjentów w działaniach info-promo FEnIKS 2021-2027 4/5</vt:lpstr>
      <vt:lpstr>Najczęstsze błędy Beneficjentów w działaniach info-promo FEnIKS 2021-2027 5/5</vt:lpstr>
      <vt:lpstr>Obowiązek przestrzegania zasad równościowych oraz warunków podstawowych</vt:lpstr>
      <vt:lpstr>Dostępność – szansa i obowiązek</vt:lpstr>
      <vt:lpstr>Przykładowe usprawnienia dla osób ze szczególnymi potrzebami 1/3</vt:lpstr>
      <vt:lpstr>Przykładowe usprawnienia dla osób ze szczególnymi potrzebami 2/3</vt:lpstr>
      <vt:lpstr>Przykładowe usprawnienia dla osób ze szczególnymi potrzebami 3/3</vt:lpstr>
      <vt:lpstr>Najczęstsze błędy – dostępność cyfrowa</vt:lpstr>
      <vt:lpstr>Najważniejsze informacje</vt:lpstr>
      <vt:lpstr>Dziękuję za uwagę.  Pytania można kierować na adres: KIW@nfosigw.gov.pl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Urzyczyn Anna</cp:lastModifiedBy>
  <cp:revision>73</cp:revision>
  <dcterms:created xsi:type="dcterms:W3CDTF">2022-06-22T09:40:44Z</dcterms:created>
  <dcterms:modified xsi:type="dcterms:W3CDTF">2026-06-19T13:41:14Z</dcterms:modified>
</cp:coreProperties>
</file>