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331" r:id="rId3"/>
    <p:sldId id="285" r:id="rId4"/>
    <p:sldId id="284" r:id="rId5"/>
    <p:sldId id="286" r:id="rId6"/>
    <p:sldId id="287" r:id="rId7"/>
    <p:sldId id="288" r:id="rId8"/>
    <p:sldId id="289" r:id="rId9"/>
    <p:sldId id="290" r:id="rId10"/>
    <p:sldId id="291" r:id="rId11"/>
    <p:sldId id="292" r:id="rId12"/>
    <p:sldId id="329" r:id="rId13"/>
    <p:sldId id="330" r:id="rId1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6047" autoAdjust="0"/>
  </p:normalViewPr>
  <p:slideViewPr>
    <p:cSldViewPr snapToGrid="0">
      <p:cViewPr varScale="1">
        <p:scale>
          <a:sx n="84" d="100"/>
          <a:sy n="84" d="100"/>
        </p:scale>
        <p:origin x="1512" y="84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0" d="100"/>
        <a:sy n="60" d="100"/>
      </p:scale>
      <p:origin x="0" y="-96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31D1E9-64BE-4381-8DE4-1EAD57472F53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0F663-F819-40BB-8916-EB9ACE28837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4424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Końcówka liny wystająca z węzła nie może być krótsza niż dziesięciokrotność średnicy liny, czyli około 10 cm (</a:t>
            </a:r>
            <a:r>
              <a:rPr lang="pl-PL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dotyczy każdego węzła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Ósemka (do wpięcia w stanowisko)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przy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wiązaniu należy pamiętać o „zrzuceniu”,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 gwarantuje ułożenie węzła.</a:t>
            </a:r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Skrajny tatrzański – na BPPM (do budowy stanowiska; uwaga: obciążamy tylko w kierunku działania liny, nie obciążamy pętli utworzonej z węzła). Wykorzystywany do budowy stanowiska. Zawsze stosujemy z zabezpieczeniem.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03541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Węzeł zabezpieczający (do zabezpieczenia końca liny). Węzeł wiążemy około 100 cm od końca liny.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Półwyblinka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wiązanie lewą ręką 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samoratowania, asekuracji, zjazdów i opuszczania.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sposób wiązania liny powoduje, że pracująca na karabinku lina jest usytuowana po przeciwnej stronie niż zamek karabinka (nie ma ryzyka samoistnego odkręcenia zamka). Karabinek przekładamy przez linę w kierunku czubków palców (lewej dłoni).</a:t>
            </a: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Linę trzymamy prawą ręką podchwytem. Taki układ dłoni zapewnia prawidłową i ergonomiczną pracę (przesuniecie ręki w kierunku zakotwionej liny powoduje zatrzymanie układu na węźle, a przesuniecie w przeciwnym kierunku zwiększa prędkość przesuwania się liny).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09229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Węzeł flagowy (do zablokowania półwyblinki, przy asekuracji ze stanowiska) zaczynamy od wpiętej w karabinek </a:t>
            </a:r>
            <a:r>
              <a:rPr lang="pl-PL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półwyblinki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lvl="0"/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Długość flagi około 100 cm.</a:t>
            </a:r>
          </a:p>
          <a:p>
            <a:pPr lvl="0"/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Tak zablokowany węzeł nie wymaga już asekuracji ratownika, dzięki czemu zyskuje on dwie wolne ręce do wykonywania innych czynności.</a:t>
            </a:r>
          </a:p>
          <a:p>
            <a:pPr lvl="0"/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2065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Łączenie taśm –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przypadku, gdy jedna taśma jest niewystarczająca, aby owinąć BPPM do budowy stanowiska, łączymy bezpośrednio ze sobą maksymalnie dwie taśmy.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Skracanie taśm 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– 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 przypadku, gdy jedna taśma jest zbyt długa do budowy stanowiska, należy najpierw sprawdzić w instrukcji czy producent dopuszcza taką czynność.</a:t>
            </a:r>
            <a:r>
              <a:rPr lang="pl-PL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</a:t>
            </a: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rzy dokonaniu skrócenia taśmy w pierwszej kolejności budujemy stanowisko, a dopiero później dostosowujemy je przez skrócenie taśmy.</a:t>
            </a:r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87947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Klarowanie liny – przy oplataniu złożonej liny trzeba zachować min. 3 pełne obroty ściskające.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dirty="0" smtClean="0"/>
              <a:t>Worowanie liny: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Rozpoczynamy od rozłożenia liny, przy okazji kontrolując jej stan (zgrubienia, zwężenia, przetarcia).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 linie około 100 cm przed końcem – węzeł zabezpieczający.</a:t>
            </a:r>
          </a:p>
          <a:p>
            <a:pPr marL="171450" indent="-171450">
              <a:buFontTx/>
              <a:buChar char="-"/>
            </a:pPr>
            <a:r>
              <a:rPr lang="pl-PL" dirty="0" smtClean="0"/>
              <a:t>Trzy sposoby worowania liny:</a:t>
            </a:r>
            <a:r>
              <a:rPr lang="pl-PL" baseline="0" dirty="0" smtClean="0"/>
              <a:t> przez karabinek, przez bark, wkładanie ręką do wora.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 jakiś czas „ugniatanie” liny przez podnoszenie i opuszczanie wora.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Końcówkę liny zawsze należy przywiązać do kolucha (lub innej części worka), w celu uniknięcia splątania się liny.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3053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 budowy stanowisk wybieramy zawsze bezwzględnie pewny punkt mocowania (BPPM): pień drzewa, stabilny komin, konstrukcję kratownic (słup energetyczny), element konstrukcyjny samochodu pożarniczego (szekla, element zawieszenia, rama itp.).</a:t>
            </a:r>
          </a:p>
          <a:p>
            <a:endParaRPr lang="pl-PL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Należy zwrócić uwagę na właściwe ukierunkowanie stanowiska po zbudowaniu, ze względu na pojawiające się tam niekorzystne siły działające ścinająco na taśmę, wzrastające przy niewłaściwym doborze kierunku.</a:t>
            </a: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91179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Wykorzystując ten sposób budowy stanowiska należy go tak konstruować, aby połączenie (ósemka karabinek ósemka) nie znajdowało się na krawędzi BPPM. W tego rodzaju stanowiskach istnieje możliwość wykorzystania dalszej części liny do działań ratowniczych.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90453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Można stosować węzeł skrajny tatrzański, w tym przypadku bez węzła zabezpieczającego, gdzie łącznik pełni funkcję zabezpieczenia.</a:t>
            </a:r>
          </a:p>
          <a:p>
            <a:endParaRPr lang="pl-PL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pl-PL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Wykorzystywany jedynie w momencie zagrożenia życia bądź zdrowia strażaka, gdy inne bezpieczniejsze sposoby samoratowania są niedostępne.</a:t>
            </a:r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80F663-F819-40BB-8916-EB9ACE288372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8856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14823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889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47555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88633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969442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28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32756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33194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50890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0084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32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0000"/>
            <a:lum/>
          </a:blip>
          <a:srcRect/>
          <a:stretch>
            <a:fillRect l="50000" b="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D446F3-DD8B-4132-9A6C-0DAB124F6976}" type="datetimeFigureOut">
              <a:rPr lang="pl-PL" smtClean="0"/>
              <a:t>05.07.2019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DEC5F2-53A3-40B8-8FA0-BF13E8CD0F39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0595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2.png"/><Relationship Id="rId5" Type="http://schemas.openxmlformats.org/officeDocument/2006/relationships/image" Target="../media/image61.jpg"/><Relationship Id="rId4" Type="http://schemas.microsoft.com/office/2007/relationships/hdphoto" Target="../media/hdphoto2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pbrunecki@kgpsp.gov.p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13" Type="http://schemas.openxmlformats.org/officeDocument/2006/relationships/image" Target="../media/image25.jpeg"/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12" Type="http://schemas.openxmlformats.org/officeDocument/2006/relationships/image" Target="../media/image2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11" Type="http://schemas.openxmlformats.org/officeDocument/2006/relationships/image" Target="../media/image23.jpeg"/><Relationship Id="rId5" Type="http://schemas.openxmlformats.org/officeDocument/2006/relationships/image" Target="../media/image17.jpeg"/><Relationship Id="rId10" Type="http://schemas.openxmlformats.org/officeDocument/2006/relationships/image" Target="../media/image22.jpeg"/><Relationship Id="rId4" Type="http://schemas.openxmlformats.org/officeDocument/2006/relationships/image" Target="../media/image16.jpeg"/><Relationship Id="rId9" Type="http://schemas.openxmlformats.org/officeDocument/2006/relationships/image" Target="../media/image21.jpeg"/><Relationship Id="rId14" Type="http://schemas.openxmlformats.org/officeDocument/2006/relationships/image" Target="../media/image2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12" Type="http://schemas.openxmlformats.org/officeDocument/2006/relationships/image" Target="../media/image49.jpe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jpeg"/><Relationship Id="rId11" Type="http://schemas.openxmlformats.org/officeDocument/2006/relationships/image" Target="../media/image48.jpeg"/><Relationship Id="rId5" Type="http://schemas.openxmlformats.org/officeDocument/2006/relationships/image" Target="../media/image42.jpeg"/><Relationship Id="rId15" Type="http://schemas.openxmlformats.org/officeDocument/2006/relationships/image" Target="../media/image52.png"/><Relationship Id="rId10" Type="http://schemas.openxmlformats.org/officeDocument/2006/relationships/image" Target="../media/image47.jpeg"/><Relationship Id="rId19" Type="http://schemas.openxmlformats.org/officeDocument/2006/relationships/image" Target="../media/image56.png"/><Relationship Id="rId4" Type="http://schemas.openxmlformats.org/officeDocument/2006/relationships/image" Target="../media/image41.jpeg"/><Relationship Id="rId9" Type="http://schemas.openxmlformats.org/officeDocument/2006/relationships/image" Target="../media/image46.jpeg"/><Relationship Id="rId14" Type="http://schemas.openxmlformats.org/officeDocument/2006/relationships/image" Target="../media/image5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microsoft.com/office/2007/relationships/hdphoto" Target="../media/hdphoto1.wdp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64345">
            <a:off x="1664700" y="3191257"/>
            <a:ext cx="2236375" cy="314553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33984" y="541666"/>
            <a:ext cx="10924032" cy="2343214"/>
          </a:xfrm>
        </p:spPr>
        <p:txBody>
          <a:bodyPr>
            <a:normAutofit fontScale="90000"/>
          </a:bodyPr>
          <a:lstStyle/>
          <a:p>
            <a:r>
              <a:rPr lang="pl-PL" b="1" dirty="0" smtClean="0"/>
              <a:t>Szkolenie z ratownictwa wysokościowego realizowanego przez ksrg w zakresie podstawowym</a:t>
            </a:r>
            <a:endParaRPr lang="pl-PL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6096000" y="5907024"/>
            <a:ext cx="5458968" cy="457200"/>
          </a:xfrm>
        </p:spPr>
        <p:txBody>
          <a:bodyPr>
            <a:normAutofit/>
          </a:bodyPr>
          <a:lstStyle/>
          <a:p>
            <a:pPr algn="r"/>
            <a:r>
              <a:rPr lang="pl-PL" sz="1800" dirty="0" smtClean="0"/>
              <a:t>Opracował: mł. bryg. mgr inż. Paweł Brunecki</a:t>
            </a:r>
            <a:endParaRPr lang="pl-PL" sz="1800" dirty="0"/>
          </a:p>
        </p:txBody>
      </p:sp>
      <p:sp>
        <p:nvSpPr>
          <p:cNvPr id="5" name="Podtytuł 2"/>
          <p:cNvSpPr txBox="1">
            <a:spLocks/>
          </p:cNvSpPr>
          <p:nvPr/>
        </p:nvSpPr>
        <p:spPr>
          <a:xfrm>
            <a:off x="5231295" y="6453676"/>
            <a:ext cx="1729409" cy="45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400" dirty="0" smtClean="0"/>
              <a:t>Warszawa 2019 r.</a:t>
            </a:r>
            <a:endParaRPr lang="pl-PL" sz="1400" dirty="0"/>
          </a:p>
        </p:txBody>
      </p:sp>
    </p:spTree>
    <p:extLst>
      <p:ext uri="{BB962C8B-B14F-4D97-AF65-F5344CB8AC3E}">
        <p14:creationId xmlns:p14="http://schemas.microsoft.com/office/powerpoint/2010/main" val="137150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451113" y="5496340"/>
            <a:ext cx="2849217" cy="7203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/>
              <a:t>skrajny tatrzański</a:t>
            </a:r>
            <a:endParaRPr lang="pl-PL" sz="2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838200" y="556778"/>
            <a:ext cx="5125278" cy="539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lphaLcParenR" startAt="2"/>
            </a:pPr>
            <a:r>
              <a:rPr lang="pl-PL" dirty="0" smtClean="0"/>
              <a:t>stanowiska budowane z lin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pic>
        <p:nvPicPr>
          <p:cNvPr id="5" name="Obraz 4"/>
          <p:cNvPicPr/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" contrast="-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627" y="1859304"/>
            <a:ext cx="4568190" cy="30632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ymbol zastępczy zawartości 2"/>
          <p:cNvSpPr txBox="1">
            <a:spLocks/>
          </p:cNvSpPr>
          <p:nvPr/>
        </p:nvSpPr>
        <p:spPr>
          <a:xfrm>
            <a:off x="7120890" y="6118002"/>
            <a:ext cx="3074670" cy="4965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2000" dirty="0" smtClean="0"/>
              <a:t>3 </a:t>
            </a:r>
            <a:r>
              <a:rPr lang="pl-PL" sz="2000" dirty="0"/>
              <a:t>ósemki</a:t>
            </a:r>
            <a:endParaRPr lang="pl-PL" sz="2000" dirty="0"/>
          </a:p>
        </p:txBody>
      </p:sp>
      <p:pic>
        <p:nvPicPr>
          <p:cNvPr id="7" name="Obraz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0108" y="2018553"/>
            <a:ext cx="5467558" cy="3636811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8816" y="4494625"/>
            <a:ext cx="3944799" cy="1558305"/>
          </a:xfrm>
          <a:prstGeom prst="rect">
            <a:avLst/>
          </a:prstGeom>
        </p:spPr>
      </p:pic>
      <p:sp>
        <p:nvSpPr>
          <p:cNvPr id="10" name="Pole tekstowe 2"/>
          <p:cNvSpPr txBox="1">
            <a:spLocks noChangeArrowheads="1"/>
          </p:cNvSpPr>
          <p:nvPr/>
        </p:nvSpPr>
        <p:spPr bwMode="auto">
          <a:xfrm>
            <a:off x="8073887" y="3467167"/>
            <a:ext cx="619125" cy="552450"/>
          </a:xfrm>
          <a:prstGeom prst="rect">
            <a:avLst/>
          </a:prstGeom>
          <a:solidFill>
            <a:srgbClr val="FFFFFF">
              <a:alpha val="0"/>
            </a:srgbClr>
          </a:solidFill>
          <a:ln w="60325" cmpd="dbl">
            <a:solidFill>
              <a:srgbClr val="FF0000"/>
            </a:solidFill>
            <a:prstDash val="solid"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  <p:cxnSp>
        <p:nvCxnSpPr>
          <p:cNvPr id="11" name="Łącznik prosty ze strzałką 10"/>
          <p:cNvCxnSpPr/>
          <p:nvPr/>
        </p:nvCxnSpPr>
        <p:spPr>
          <a:xfrm flipH="1" flipV="1">
            <a:off x="8693012" y="4019617"/>
            <a:ext cx="1315693" cy="801068"/>
          </a:xfrm>
          <a:prstGeom prst="straightConnector1">
            <a:avLst/>
          </a:prstGeom>
          <a:ln w="41275">
            <a:solidFill>
              <a:srgbClr val="FF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3014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868558" y="5963478"/>
            <a:ext cx="7073194" cy="66074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000" dirty="0"/>
              <a:t>s</a:t>
            </a:r>
            <a:r>
              <a:rPr lang="pl-PL" sz="2000" dirty="0" smtClean="0"/>
              <a:t>krajny tatrzański na wężu – do samoratowania</a:t>
            </a:r>
            <a:endParaRPr lang="pl-PL" sz="2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838199" y="556778"/>
            <a:ext cx="7470913" cy="539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Font typeface="+mj-lt"/>
              <a:buAutoNum type="alphaLcParenR" startAt="3"/>
            </a:pPr>
            <a:r>
              <a:rPr lang="pl-PL" dirty="0" smtClean="0"/>
              <a:t>stanowiska budowane z węża pożarniczego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pl-PL" dirty="0"/>
          </a:p>
        </p:txBody>
      </p:sp>
      <p:pic>
        <p:nvPicPr>
          <p:cNvPr id="5" name="Obraz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8557" y="1539239"/>
            <a:ext cx="7073195" cy="420557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188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/>
              <a:t>Metryka prezentacji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2991678" y="2802835"/>
            <a:ext cx="8362122" cy="3374128"/>
          </a:xfrm>
        </p:spPr>
        <p:txBody>
          <a:bodyPr/>
          <a:lstStyle/>
          <a:p>
            <a:r>
              <a:rPr lang="pl-PL" b="1" dirty="0"/>
              <a:t>Data powstania pierwowzoru</a:t>
            </a:r>
            <a:r>
              <a:rPr lang="pl-PL" dirty="0"/>
              <a:t>: </a:t>
            </a:r>
            <a:r>
              <a:rPr lang="pl-PL" dirty="0" smtClean="0"/>
              <a:t>11.05.2019 r.</a:t>
            </a:r>
            <a:endParaRPr lang="pl-PL" dirty="0"/>
          </a:p>
          <a:p>
            <a:r>
              <a:rPr lang="pl-PL" b="1" dirty="0"/>
              <a:t>Data ostatniej aktualizacji</a:t>
            </a:r>
            <a:r>
              <a:rPr lang="pl-PL" dirty="0"/>
              <a:t>: </a:t>
            </a:r>
            <a:r>
              <a:rPr lang="pl-PL" dirty="0" smtClean="0"/>
              <a:t>27.06.2019 r.</a:t>
            </a:r>
            <a:endParaRPr lang="pl-PL" dirty="0"/>
          </a:p>
          <a:p>
            <a:r>
              <a:rPr lang="pl-PL" b="1" dirty="0"/>
              <a:t>Bieżący numer wersji</a:t>
            </a:r>
            <a:r>
              <a:rPr lang="pl-PL" dirty="0"/>
              <a:t>: 1</a:t>
            </a:r>
          </a:p>
          <a:p>
            <a:r>
              <a:rPr lang="pl-PL" b="1" dirty="0"/>
              <a:t>Autor: </a:t>
            </a:r>
            <a:r>
              <a:rPr lang="pl-PL" dirty="0" smtClean="0"/>
              <a:t>mł. bryg. Paweł Brunecki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4912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451113"/>
            <a:ext cx="10515600" cy="5102087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60000"/>
              </a:lnSpc>
              <a:buNone/>
            </a:pPr>
            <a:r>
              <a:rPr lang="pl-PL" dirty="0" smtClean="0"/>
              <a:t>	</a:t>
            </a:r>
            <a:r>
              <a:rPr lang="pl-PL" sz="4400" i="1" dirty="0" smtClean="0"/>
              <a:t>Niniejszym zezwalam każdemu z użytkowników na dokonywanie zmian w treściach prezentacji. Jednocześnie mam ogromną prośbę o przesyłanie do mnie Waszych pomysłów dotyczących ulepszeń przedmiotowego materiału na adres </a:t>
            </a:r>
            <a:r>
              <a:rPr lang="pl-PL" sz="4400" i="1" dirty="0" smtClean="0">
                <a:hlinkClick r:id="rId2"/>
              </a:rPr>
              <a:t>pbrunecki@kgpsp.gov.pl</a:t>
            </a:r>
            <a:r>
              <a:rPr lang="pl-PL" sz="4400" i="1" dirty="0" smtClean="0"/>
              <a:t>. Może proponowane zmiany będą na tyle istotne, iż zostanie przygotowana kolejna wersja prezentacji.</a:t>
            </a:r>
          </a:p>
          <a:p>
            <a:pPr marL="0" indent="0" algn="just">
              <a:lnSpc>
                <a:spcPct val="160000"/>
              </a:lnSpc>
              <a:buNone/>
            </a:pPr>
            <a:r>
              <a:rPr lang="pl-PL" sz="4400" i="1" dirty="0"/>
              <a:t>	</a:t>
            </a:r>
            <a:r>
              <a:rPr lang="pl-PL" sz="4400" i="1" dirty="0" smtClean="0"/>
              <a:t>W przypadku przesyłania fotografii, rysunków czy szkiców proszę ich </a:t>
            </a:r>
            <a:r>
              <a:rPr lang="pl-PL" sz="4400" i="1" dirty="0"/>
              <a:t>autorów </a:t>
            </a:r>
            <a:r>
              <a:rPr lang="pl-PL" sz="4400" i="1" dirty="0" smtClean="0"/>
              <a:t/>
            </a:r>
            <a:br>
              <a:rPr lang="pl-PL" sz="4400" i="1" dirty="0" smtClean="0"/>
            </a:br>
            <a:r>
              <a:rPr lang="pl-PL" sz="4400" i="1" dirty="0" smtClean="0"/>
              <a:t>o równoczesne </a:t>
            </a:r>
            <a:r>
              <a:rPr lang="pl-PL" sz="4400" i="1" dirty="0"/>
              <a:t>wyrażenie </a:t>
            </a:r>
            <a:r>
              <a:rPr lang="pl-PL" sz="4400" i="1" dirty="0" smtClean="0"/>
              <a:t>zgody na wykorzystanie ich materiałów do kolejnej publikacji.</a:t>
            </a:r>
          </a:p>
          <a:p>
            <a:pPr marL="0" indent="0" algn="ctr">
              <a:lnSpc>
                <a:spcPct val="160000"/>
              </a:lnSpc>
              <a:buNone/>
            </a:pPr>
            <a:r>
              <a:rPr lang="pl-PL" sz="4400" i="1" u="sng" dirty="0" smtClean="0"/>
              <a:t>Razem możemy więcej.</a:t>
            </a:r>
          </a:p>
          <a:p>
            <a:pPr marL="0" indent="0" algn="ctr">
              <a:buNone/>
            </a:pPr>
            <a:endParaRPr lang="pl-PL" sz="4400" i="1" dirty="0" smtClean="0"/>
          </a:p>
          <a:p>
            <a:pPr marL="0" indent="0" algn="r">
              <a:buNone/>
            </a:pPr>
            <a:endParaRPr lang="pl-PL" sz="3600" i="1" dirty="0" smtClean="0"/>
          </a:p>
          <a:p>
            <a:pPr marL="0" indent="0" algn="r">
              <a:buNone/>
            </a:pPr>
            <a:r>
              <a:rPr lang="pl-PL" sz="3600" i="1" dirty="0" smtClean="0"/>
              <a:t>mł. bryg. Paweł Brunecki</a:t>
            </a:r>
            <a:endParaRPr lang="pl-PL" sz="3600" i="1" dirty="0"/>
          </a:p>
        </p:txBody>
      </p:sp>
    </p:spTree>
    <p:extLst>
      <p:ext uri="{BB962C8B-B14F-4D97-AF65-F5344CB8AC3E}">
        <p14:creationId xmlns:p14="http://schemas.microsoft.com/office/powerpoint/2010/main" val="3254991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Od autora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564360"/>
            <a:ext cx="10515600" cy="481520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l-PL" i="1" dirty="0" smtClean="0"/>
              <a:t>Poniższa prezentacja, jest odpowiedzią na potrzebę ujednolicenia przekazywanych treści na szkoleniu RWZP. Materiał w niej zawarty </a:t>
            </a:r>
            <a:br>
              <a:rPr lang="pl-PL" i="1" dirty="0" smtClean="0"/>
            </a:br>
            <a:r>
              <a:rPr lang="pl-PL" i="1" dirty="0" smtClean="0"/>
              <a:t>nieznacznie różni się od obecnych Zasad, Programu szkolenia </a:t>
            </a:r>
            <a:br>
              <a:rPr lang="pl-PL" i="1" dirty="0" smtClean="0"/>
            </a:br>
            <a:r>
              <a:rPr lang="pl-PL" i="1" dirty="0" smtClean="0"/>
              <a:t>i </a:t>
            </a:r>
            <a:r>
              <a:rPr lang="pl-PL" i="1" dirty="0" err="1" smtClean="0"/>
              <a:t>I</a:t>
            </a:r>
            <a:r>
              <a:rPr lang="pl-PL" i="1" dirty="0" smtClean="0"/>
              <a:t> wydania skryptu. Jednakże te różnice to zapowiedź, kierunek zmian </a:t>
            </a:r>
            <a:br>
              <a:rPr lang="pl-PL" i="1" dirty="0" smtClean="0"/>
            </a:br>
            <a:r>
              <a:rPr lang="pl-PL" i="1" dirty="0" smtClean="0"/>
              <a:t>w jakim ma podążać ta dziedzina ratownictwa. Prezentacja powstała na podstawie II wydania skryptu do RWZP (w trakcie podpisywania) – materiału zweryfikowanego przez środowisko „wysokościowe” </a:t>
            </a:r>
            <a:br>
              <a:rPr lang="pl-PL" i="1" dirty="0" smtClean="0"/>
            </a:br>
            <a:r>
              <a:rPr lang="pl-PL" i="1" dirty="0" smtClean="0"/>
              <a:t>i zaakceptowanego. </a:t>
            </a:r>
          </a:p>
          <a:p>
            <a:pPr marL="0" indent="0" algn="just">
              <a:buNone/>
            </a:pPr>
            <a:endParaRPr lang="pl-PL" sz="1600" i="1" dirty="0"/>
          </a:p>
          <a:p>
            <a:pPr marL="0" indent="0" algn="just">
              <a:buNone/>
            </a:pPr>
            <a:r>
              <a:rPr lang="pl-PL" i="1" dirty="0" smtClean="0"/>
              <a:t>Liczę, że choć trochę odciąży Was ten materiał podczas trudnej roli, jaką jest szkolenie/doskonalenie środowiska strażackiego.</a:t>
            </a:r>
          </a:p>
          <a:p>
            <a:pPr marL="0" indent="0" algn="r">
              <a:buNone/>
            </a:pPr>
            <a:r>
              <a:rPr lang="pl-PL" sz="2000" i="1" dirty="0" smtClean="0"/>
              <a:t>mł. bryg. Paweł Brunecki</a:t>
            </a:r>
            <a:endParaRPr lang="pl-PL" sz="2000" i="1" dirty="0"/>
          </a:p>
        </p:txBody>
      </p:sp>
    </p:spTree>
    <p:extLst>
      <p:ext uri="{BB962C8B-B14F-4D97-AF65-F5344CB8AC3E}">
        <p14:creationId xmlns:p14="http://schemas.microsoft.com/office/powerpoint/2010/main" val="1740167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>
            <a:spLocks noGrp="1"/>
          </p:cNvSpPr>
          <p:nvPr>
            <p:ph type="title"/>
          </p:nvPr>
        </p:nvSpPr>
        <p:spPr>
          <a:xfrm>
            <a:off x="838200" y="904352"/>
            <a:ext cx="10515600" cy="5164852"/>
          </a:xfrm>
        </p:spPr>
        <p:txBody>
          <a:bodyPr>
            <a:noAutofit/>
          </a:bodyPr>
          <a:lstStyle/>
          <a:p>
            <a:pPr marL="715962">
              <a:lnSpc>
                <a:spcPct val="150000"/>
              </a:lnSpc>
            </a:pPr>
            <a:r>
              <a:rPr lang="pl-PL" b="1" dirty="0" smtClean="0"/>
              <a:t>Węzły i stanowiska w ratownictwie wysokościowym.</a:t>
            </a:r>
            <a:endParaRPr lang="pl-PL" b="1" dirty="0"/>
          </a:p>
        </p:txBody>
      </p:sp>
      <p:sp>
        <p:nvSpPr>
          <p:cNvPr id="3" name="Tytuł 1"/>
          <p:cNvSpPr txBox="1">
            <a:spLocks/>
          </p:cNvSpPr>
          <p:nvPr/>
        </p:nvSpPr>
        <p:spPr>
          <a:xfrm>
            <a:off x="838200" y="365125"/>
            <a:ext cx="5045765" cy="10760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Temat 3.</a:t>
            </a:r>
            <a:endParaRPr lang="pl-PL" b="1" dirty="0"/>
          </a:p>
        </p:txBody>
      </p:sp>
    </p:spTree>
    <p:extLst>
      <p:ext uri="{BB962C8B-B14F-4D97-AF65-F5344CB8AC3E}">
        <p14:creationId xmlns:p14="http://schemas.microsoft.com/office/powerpoint/2010/main" val="2893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pl-PL" b="1" dirty="0" smtClean="0"/>
              <a:t>Węzły stosowane </a:t>
            </a:r>
            <a:r>
              <a:rPr lang="pl-PL" b="1" dirty="0"/>
              <a:t>w ratownictwie wysokościowym w zakresie podstawowym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2029966"/>
            <a:ext cx="3040464" cy="74675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/>
            </a:pPr>
            <a:r>
              <a:rPr lang="pl-PL" dirty="0" smtClean="0"/>
              <a:t>węzły kotwiące:</a:t>
            </a:r>
            <a:endParaRPr lang="pl-PL" dirty="0"/>
          </a:p>
        </p:txBody>
      </p:sp>
      <p:sp>
        <p:nvSpPr>
          <p:cNvPr id="6" name="Symbol zastępczy zawartości 2"/>
          <p:cNvSpPr txBox="1">
            <a:spLocks/>
          </p:cNvSpPr>
          <p:nvPr/>
        </p:nvSpPr>
        <p:spPr>
          <a:xfrm>
            <a:off x="1151373" y="5853164"/>
            <a:ext cx="3040464" cy="746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 smtClean="0"/>
              <a:t>ósemka</a:t>
            </a:r>
            <a:endParaRPr lang="pl-PL" dirty="0"/>
          </a:p>
        </p:txBody>
      </p:sp>
      <p:sp>
        <p:nvSpPr>
          <p:cNvPr id="7" name="Symbol zastępczy zawartości 2"/>
          <p:cNvSpPr txBox="1">
            <a:spLocks/>
          </p:cNvSpPr>
          <p:nvPr/>
        </p:nvSpPr>
        <p:spPr>
          <a:xfrm>
            <a:off x="6762541" y="6143522"/>
            <a:ext cx="5205046" cy="7467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 smtClean="0"/>
              <a:t>skrajny tatrzański z zabezpieczeniem</a:t>
            </a:r>
            <a:endParaRPr lang="pl-PL" sz="2000" dirty="0"/>
          </a:p>
        </p:txBody>
      </p:sp>
      <p:pic>
        <p:nvPicPr>
          <p:cNvPr id="8" name="Obraz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682" y="2696572"/>
            <a:ext cx="3873500" cy="260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733" y="2794450"/>
            <a:ext cx="3873500" cy="260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28" y="2922767"/>
            <a:ext cx="3873500" cy="25800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33" y="3046937"/>
            <a:ext cx="3883095" cy="2571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4545" y="3145049"/>
            <a:ext cx="3873500" cy="260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8936" y="2696572"/>
            <a:ext cx="3856935" cy="260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700" y="2794450"/>
            <a:ext cx="3856935" cy="26022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az 13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6518" y="2920966"/>
            <a:ext cx="3856935" cy="2639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995" y="3044473"/>
            <a:ext cx="3856935" cy="264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az 15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5430" y="3145049"/>
            <a:ext cx="3856935" cy="264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az 16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058" y="3250934"/>
            <a:ext cx="3806742" cy="2642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8013" y="3396113"/>
            <a:ext cx="3873500" cy="26022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7949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1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357809"/>
            <a:ext cx="5257800" cy="715617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lphaLcParenR" startAt="2"/>
            </a:pPr>
            <a:r>
              <a:rPr lang="pl-PL" dirty="0"/>
              <a:t>w</a:t>
            </a:r>
            <a:r>
              <a:rPr lang="pl-PL" dirty="0" smtClean="0"/>
              <a:t>ęzły specjalnego przeznaczenia</a:t>
            </a: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545" y="1548697"/>
            <a:ext cx="4749690" cy="301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Obraz 4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933" y="1675648"/>
            <a:ext cx="4749690" cy="301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321" y="1769171"/>
            <a:ext cx="4749690" cy="301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45" y="1896122"/>
            <a:ext cx="4737654" cy="301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18" y="2023073"/>
            <a:ext cx="4737654" cy="301787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ymbol zastępczy zawartości 2"/>
          <p:cNvSpPr txBox="1">
            <a:spLocks/>
          </p:cNvSpPr>
          <p:nvPr/>
        </p:nvSpPr>
        <p:spPr>
          <a:xfrm>
            <a:off x="219266" y="5193646"/>
            <a:ext cx="5257800" cy="715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 smtClean="0"/>
              <a:t>zabezpieczający</a:t>
            </a:r>
            <a:endParaRPr lang="pl-PL" sz="2000" dirty="0"/>
          </a:p>
        </p:txBody>
      </p:sp>
      <p:pic>
        <p:nvPicPr>
          <p:cNvPr id="10" name="Obraz 9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533576"/>
            <a:ext cx="4737654" cy="301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3692" y="2642907"/>
            <a:ext cx="4699109" cy="301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1384" y="2752238"/>
            <a:ext cx="4699109" cy="3017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076" y="2883248"/>
            <a:ext cx="4699109" cy="3026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az 13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6768" y="3004581"/>
            <a:ext cx="4699109" cy="3035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443" y="3125914"/>
            <a:ext cx="4667837" cy="30356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az 15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0135" y="3269204"/>
            <a:ext cx="4667837" cy="3035692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Symbol zastępczy zawartości 2"/>
          <p:cNvSpPr txBox="1">
            <a:spLocks/>
          </p:cNvSpPr>
          <p:nvPr/>
        </p:nvSpPr>
        <p:spPr>
          <a:xfrm>
            <a:off x="6172038" y="1891396"/>
            <a:ext cx="5257800" cy="4924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000" dirty="0" smtClean="0"/>
              <a:t>półwyblinka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2153079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4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4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6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9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1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947453" y="4581939"/>
            <a:ext cx="4164496" cy="85952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 smtClean="0"/>
              <a:t>flagowy</a:t>
            </a:r>
            <a:endParaRPr lang="pl-PL" sz="18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261263" y="591828"/>
            <a:ext cx="5573479" cy="715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dirty="0" smtClean="0"/>
              <a:t>Węzły specjalnego przeznaczenia c.d</a:t>
            </a:r>
            <a:r>
              <a:rPr lang="pl-PL" sz="2400" dirty="0" smtClean="0"/>
              <a:t>.</a:t>
            </a:r>
            <a:endParaRPr lang="pl-PL" sz="2400" dirty="0"/>
          </a:p>
        </p:txBody>
      </p:sp>
      <p:pic>
        <p:nvPicPr>
          <p:cNvPr id="5" name="Obraz 4" descr="DSC09626 (800x532)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319" y="1607051"/>
            <a:ext cx="4457645" cy="2974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 descr="DSC09627 (800x532)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421" y="1454417"/>
            <a:ext cx="2953577" cy="412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 descr="DSC09628 (800x532)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1289" y="1704327"/>
            <a:ext cx="2953577" cy="412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 descr="DSC09629 (800x532)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1107" y="1954745"/>
            <a:ext cx="2953577" cy="412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 descr="DSC09630 (800x532)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2010" y="2204909"/>
            <a:ext cx="2952492" cy="412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 descr="DSC09631 (800x532)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6136" y="2455073"/>
            <a:ext cx="2943822" cy="4128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 descr="DSC09632 (800x532)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773" y="2708662"/>
            <a:ext cx="2943822" cy="41247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6207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8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753600" cy="13255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lphaLcParenR" startAt="3"/>
            </a:pPr>
            <a:r>
              <a:rPr lang="pl-PL" sz="2800" b="1" dirty="0" smtClean="0"/>
              <a:t>inne węzły wykorzystywane w zakresie podstawowym</a:t>
            </a:r>
            <a:endParaRPr lang="pl-PL" sz="2800" b="1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1066800" y="6003236"/>
            <a:ext cx="3008243" cy="6508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ł</a:t>
            </a:r>
            <a:r>
              <a:rPr lang="pl-PL" sz="2000" dirty="0" smtClean="0"/>
              <a:t>ączenie taśm</a:t>
            </a:r>
            <a:endParaRPr lang="pl-PL" sz="2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6949315" y="1756972"/>
            <a:ext cx="3008243" cy="6508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000" dirty="0" smtClean="0"/>
              <a:t>skracanie taśm</a:t>
            </a:r>
            <a:endParaRPr lang="pl-PL" sz="2000" dirty="0"/>
          </a:p>
        </p:txBody>
      </p:sp>
      <p:pic>
        <p:nvPicPr>
          <p:cNvPr id="5" name="Obraz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52"/>
          <a:stretch>
            <a:fillRect/>
          </a:stretch>
        </p:blipFill>
        <p:spPr bwMode="auto">
          <a:xfrm>
            <a:off x="418976" y="1910341"/>
            <a:ext cx="2314285" cy="341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38445"/>
            <a:ext cx="2314285" cy="341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6504" y="2358098"/>
            <a:ext cx="2314285" cy="341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477" y="2358096"/>
            <a:ext cx="2314285" cy="341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781" y="2586203"/>
            <a:ext cx="2314285" cy="3417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085" y="2814310"/>
            <a:ext cx="2314285" cy="34170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0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2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0"/>
                            </p:stCondLst>
                            <p:childTnLst>
                              <p:par>
                                <p:cTn id="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2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b="1" dirty="0"/>
              <a:t>I</a:t>
            </a:r>
            <a:r>
              <a:rPr lang="pl-PL" sz="2800" b="1" dirty="0" smtClean="0"/>
              <a:t>nne </a:t>
            </a:r>
            <a:r>
              <a:rPr lang="pl-PL" sz="2800" b="1" dirty="0"/>
              <a:t>węzły wykorzystywane w zakresie </a:t>
            </a:r>
            <a:r>
              <a:rPr lang="pl-PL" sz="2800" b="1" dirty="0" smtClean="0"/>
              <a:t>podstawowym c.d.</a:t>
            </a:r>
            <a:endParaRPr lang="pl-PL" sz="2800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5595729"/>
            <a:ext cx="3912704" cy="5812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000" dirty="0"/>
              <a:t>k</a:t>
            </a:r>
            <a:r>
              <a:rPr lang="pl-PL" sz="2000" dirty="0" smtClean="0"/>
              <a:t>larowanie liny</a:t>
            </a:r>
            <a:endParaRPr lang="pl-PL" sz="2000" dirty="0"/>
          </a:p>
        </p:txBody>
      </p:sp>
      <p:sp>
        <p:nvSpPr>
          <p:cNvPr id="4" name="Symbol zastępczy zawartości 2"/>
          <p:cNvSpPr txBox="1">
            <a:spLocks/>
          </p:cNvSpPr>
          <p:nvPr/>
        </p:nvSpPr>
        <p:spPr>
          <a:xfrm>
            <a:off x="7639250" y="1590059"/>
            <a:ext cx="3912704" cy="5812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000" dirty="0" smtClean="0"/>
              <a:t>worowanie liny</a:t>
            </a:r>
            <a:endParaRPr lang="pl-PL" sz="2000" dirty="0"/>
          </a:p>
        </p:txBody>
      </p:sp>
      <p:pic>
        <p:nvPicPr>
          <p:cNvPr id="5" name="Obraz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017" y="2063327"/>
            <a:ext cx="3099435" cy="220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Obraz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04" y="2182597"/>
            <a:ext cx="3099435" cy="220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86" y="2301867"/>
            <a:ext cx="3099435" cy="220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Obraz 7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063" y="2421137"/>
            <a:ext cx="3087840" cy="220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340" y="2540407"/>
            <a:ext cx="3087840" cy="220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Obraz 9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617" y="2659677"/>
            <a:ext cx="3087840" cy="22005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Obraz 10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7894" y="2791256"/>
            <a:ext cx="3087840" cy="2203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Obraz 11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368" y="2915570"/>
            <a:ext cx="3064643" cy="218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243" y="3034840"/>
            <a:ext cx="3076242" cy="2188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Obraz 13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734" y="3144326"/>
            <a:ext cx="3081253" cy="21880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Obraz 14"/>
          <p:cNvPicPr/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529" y="2421137"/>
            <a:ext cx="3904836" cy="2801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Obraz 15"/>
          <p:cNvPicPr/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003" y="2590103"/>
            <a:ext cx="3904836" cy="2801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Obraz 16"/>
          <p:cNvPicPr/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9914" y="2682520"/>
            <a:ext cx="1907068" cy="2876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Obraz 17"/>
          <p:cNvPicPr/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597" y="2682520"/>
            <a:ext cx="1907068" cy="2876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Obraz 18"/>
          <p:cNvPicPr/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15765" y="2682520"/>
            <a:ext cx="1890218" cy="2876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Obraz 19"/>
          <p:cNvPicPr/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1147" y="2222182"/>
            <a:ext cx="2624455" cy="395478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Obraz 20"/>
          <p:cNvPicPr/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9956" y="2305506"/>
            <a:ext cx="2624455" cy="39547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232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0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0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4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38500"/>
                            </p:stCondLst>
                            <p:childTnLst>
                              <p:par>
                                <p:cTn id="71" presetID="10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2000"/>
                            </p:stCondLst>
                            <p:childTnLst>
                              <p:par>
                                <p:cTn id="7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2"/>
            </a:pPr>
            <a:r>
              <a:rPr lang="pl-PL" b="1" dirty="0"/>
              <a:t>Budowa stanowisk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38200" y="1600386"/>
            <a:ext cx="5125278" cy="539888"/>
          </a:xfrm>
        </p:spPr>
        <p:txBody>
          <a:bodyPr/>
          <a:lstStyle/>
          <a:p>
            <a:pPr marL="514350" indent="-514350">
              <a:buFont typeface="+mj-lt"/>
              <a:buAutoNum type="alphaLcParenR"/>
            </a:pPr>
            <a:r>
              <a:rPr lang="pl-PL" dirty="0" smtClean="0"/>
              <a:t>stanowiska budowane z taśm</a:t>
            </a:r>
          </a:p>
          <a:p>
            <a:pPr marL="0" indent="0">
              <a:buNone/>
            </a:pP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902" y="2271850"/>
            <a:ext cx="4604385" cy="3059430"/>
          </a:xfrm>
          <a:prstGeom prst="rect">
            <a:avLst/>
          </a:prstGeom>
        </p:spPr>
      </p:pic>
      <p:pic>
        <p:nvPicPr>
          <p:cNvPr id="5" name="Obraz 4"/>
          <p:cNvPicPr/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095" y="2721436"/>
            <a:ext cx="4596765" cy="3063240"/>
          </a:xfrm>
          <a:prstGeom prst="rect">
            <a:avLst/>
          </a:prstGeom>
        </p:spPr>
      </p:pic>
      <p:pic>
        <p:nvPicPr>
          <p:cNvPr id="6" name="Obraz 5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7086" y="3167743"/>
            <a:ext cx="4287704" cy="29050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Symbol zastępczy zawartości 2"/>
          <p:cNvSpPr txBox="1">
            <a:spLocks/>
          </p:cNvSpPr>
          <p:nvPr/>
        </p:nvSpPr>
        <p:spPr>
          <a:xfrm>
            <a:off x="4528929" y="5822140"/>
            <a:ext cx="2869096" cy="539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000" dirty="0" smtClean="0"/>
              <a:t>poprzez owinięcie taśmą</a:t>
            </a:r>
            <a:endParaRPr lang="pl-PL" sz="2000" dirty="0"/>
          </a:p>
        </p:txBody>
      </p:sp>
      <p:sp>
        <p:nvSpPr>
          <p:cNvPr id="8" name="Symbol zastępczy zawartości 2"/>
          <p:cNvSpPr txBox="1">
            <a:spLocks/>
          </p:cNvSpPr>
          <p:nvPr/>
        </p:nvSpPr>
        <p:spPr>
          <a:xfrm>
            <a:off x="101668" y="5388855"/>
            <a:ext cx="3647661" cy="539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000" dirty="0"/>
              <a:t>z</a:t>
            </a:r>
            <a:r>
              <a:rPr lang="pl-PL" sz="2000" dirty="0" smtClean="0"/>
              <a:t>a pomocą taśmy złożonej na pół</a:t>
            </a:r>
            <a:endParaRPr lang="pl-PL" sz="2000" dirty="0"/>
          </a:p>
        </p:txBody>
      </p:sp>
      <p:sp>
        <p:nvSpPr>
          <p:cNvPr id="9" name="Symbol zastępczy zawartości 2"/>
          <p:cNvSpPr txBox="1">
            <a:spLocks/>
          </p:cNvSpPr>
          <p:nvPr/>
        </p:nvSpPr>
        <p:spPr>
          <a:xfrm>
            <a:off x="8716616" y="6092084"/>
            <a:ext cx="2869096" cy="539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2000" dirty="0" smtClean="0"/>
              <a:t>stanowisko typu krawat</a:t>
            </a: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369973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1631</TotalTime>
  <Words>726</Words>
  <Application>Microsoft Office PowerPoint</Application>
  <PresentationFormat>Panoramiczny</PresentationFormat>
  <Paragraphs>88</Paragraphs>
  <Slides>13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Motyw pakietu Office</vt:lpstr>
      <vt:lpstr>Szkolenie z ratownictwa wysokościowego realizowanego przez ksrg w zakresie podstawowym</vt:lpstr>
      <vt:lpstr>Od autora</vt:lpstr>
      <vt:lpstr>Węzły i stanowiska w ratownictwie wysokościowym.</vt:lpstr>
      <vt:lpstr>Węzły stosowane w ratownictwie wysokościowym w zakresie podstawowym</vt:lpstr>
      <vt:lpstr>Prezentacja programu PowerPoint</vt:lpstr>
      <vt:lpstr>Prezentacja programu PowerPoint</vt:lpstr>
      <vt:lpstr>inne węzły wykorzystywane w zakresie podstawowym</vt:lpstr>
      <vt:lpstr>Inne węzły wykorzystywane w zakresie podstawowym c.d.</vt:lpstr>
      <vt:lpstr>Budowa stanowisk</vt:lpstr>
      <vt:lpstr>Prezentacja programu PowerPoint</vt:lpstr>
      <vt:lpstr>Prezentacja programu PowerPoint</vt:lpstr>
      <vt:lpstr>Metryka prezentacji</vt:lpstr>
      <vt:lpstr>Od autora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Szkolenie z ratownictwa wysokościowego realizowanego przez ksrg w zakresie podstawowym</dc:title>
  <dc:creator>Brunecki Paweł</dc:creator>
  <cp:lastModifiedBy>Brunecki Paweł</cp:lastModifiedBy>
  <cp:revision>133</cp:revision>
  <dcterms:created xsi:type="dcterms:W3CDTF">2019-05-07T09:56:03Z</dcterms:created>
  <dcterms:modified xsi:type="dcterms:W3CDTF">2019-07-05T08:11:01Z</dcterms:modified>
</cp:coreProperties>
</file>