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1"/>
    <p:sldMasterId id="2147483687" r:id="rId2"/>
  </p:sldMasterIdLst>
  <p:notesMasterIdLst>
    <p:notesMasterId r:id="rId52"/>
  </p:notesMasterIdLst>
  <p:sldIdLst>
    <p:sldId id="256" r:id="rId3"/>
    <p:sldId id="309" r:id="rId4"/>
    <p:sldId id="258" r:id="rId5"/>
    <p:sldId id="259" r:id="rId6"/>
    <p:sldId id="260" r:id="rId7"/>
    <p:sldId id="261" r:id="rId8"/>
    <p:sldId id="280" r:id="rId9"/>
    <p:sldId id="270" r:id="rId10"/>
    <p:sldId id="271" r:id="rId11"/>
    <p:sldId id="272" r:id="rId12"/>
    <p:sldId id="273" r:id="rId13"/>
    <p:sldId id="275" r:id="rId14"/>
    <p:sldId id="274" r:id="rId15"/>
    <p:sldId id="277" r:id="rId16"/>
    <p:sldId id="276" r:id="rId17"/>
    <p:sldId id="278" r:id="rId18"/>
    <p:sldId id="279" r:id="rId19"/>
    <p:sldId id="281" r:id="rId20"/>
    <p:sldId id="282" r:id="rId21"/>
    <p:sldId id="283" r:id="rId22"/>
    <p:sldId id="284" r:id="rId23"/>
    <p:sldId id="285" r:id="rId24"/>
    <p:sldId id="287" r:id="rId25"/>
    <p:sldId id="286" r:id="rId26"/>
    <p:sldId id="288" r:id="rId27"/>
    <p:sldId id="290" r:id="rId28"/>
    <p:sldId id="289" r:id="rId29"/>
    <p:sldId id="262" r:id="rId30"/>
    <p:sldId id="263" r:id="rId31"/>
    <p:sldId id="264" r:id="rId32"/>
    <p:sldId id="265" r:id="rId33"/>
    <p:sldId id="266" r:id="rId34"/>
    <p:sldId id="267" r:id="rId35"/>
    <p:sldId id="268" r:id="rId36"/>
    <p:sldId id="269" r:id="rId37"/>
    <p:sldId id="291" r:id="rId38"/>
    <p:sldId id="292" r:id="rId39"/>
    <p:sldId id="293" r:id="rId40"/>
    <p:sldId id="294" r:id="rId41"/>
    <p:sldId id="295" r:id="rId42"/>
    <p:sldId id="297" r:id="rId43"/>
    <p:sldId id="298" r:id="rId44"/>
    <p:sldId id="300" r:id="rId45"/>
    <p:sldId id="301" r:id="rId46"/>
    <p:sldId id="302" r:id="rId47"/>
    <p:sldId id="303" r:id="rId48"/>
    <p:sldId id="304" r:id="rId49"/>
    <p:sldId id="305" r:id="rId50"/>
    <p:sldId id="306" r:id="rId51"/>
  </p:sldIdLst>
  <p:sldSz cx="9144000" cy="6858000" type="screen4x3"/>
  <p:notesSz cx="6858000" cy="9144000"/>
  <p:embeddedFontLst>
    <p:embeddedFont>
      <p:font typeface="Arial Black" pitchFamily="34" charset="0"/>
      <p:bold r:id="rId53"/>
    </p:embeddedFont>
    <p:embeddedFont>
      <p:font typeface="Calibri" pitchFamily="34" charset="0"/>
      <p:regular r:id="rId54"/>
      <p:bold r:id="rId55"/>
      <p:italic r:id="rId56"/>
      <p:boldItalic r:id="rId57"/>
    </p:embeddedFont>
    <p:embeddedFont>
      <p:font typeface="Lucida Sans Unicode" pitchFamily="34" charset="0"/>
      <p:regular r:id="rId58"/>
    </p:embeddedFont>
    <p:embeddedFont>
      <p:font typeface="Wingdings 3" pitchFamily="18" charset="2"/>
      <p:regular r:id="rId59"/>
    </p:embeddedFont>
    <p:embeddedFont>
      <p:font typeface="Verdana" pitchFamily="34" charset="0"/>
      <p:regular r:id="rId60"/>
      <p:bold r:id="rId61"/>
      <p:italic r:id="rId62"/>
      <p:boldItalic r:id="rId63"/>
    </p:embeddedFont>
    <p:embeddedFont>
      <p:font typeface="Wingdings 2" pitchFamily="18" charset="2"/>
      <p:regular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080" y="-96"/>
      </p:cViewPr>
      <p:guideLst>
        <p:guide orient="horz" pos="2160"/>
        <p:guide pos="2880"/>
      </p:guideLst>
    </p:cSldViewPr>
  </p:slideViewPr>
  <p:notesTextViewPr>
    <p:cViewPr>
      <p:scale>
        <a:sx n="1" d="1"/>
        <a:sy n="1" d="1"/>
      </p:scale>
      <p:origin x="0" y="0"/>
    </p:cViewPr>
  </p:notesTextViewPr>
  <p:sorterViewPr>
    <p:cViewPr>
      <p:scale>
        <a:sx n="100" d="100"/>
        <a:sy n="100" d="100"/>
      </p:scale>
      <p:origin x="0" y="-690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403844524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lt1"/>
              </a:solidFill>
              <a:latin typeface="Calibri"/>
              <a:ea typeface="Calibri"/>
              <a:cs typeface="Calibri"/>
              <a:sym typeface="Calibri"/>
            </a:endParaRPr>
          </a:p>
        </p:txBody>
      </p:sp>
      <p:sp>
        <p:nvSpPr>
          <p:cNvPr id="115" name="Shape 1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1</a:t>
            </a:fld>
            <a:endParaRPr lang="pl-PL" sz="1200" b="0" i="0" u="none" strike="noStrike" cap="none">
              <a:solidFill>
                <a:schemeClr val="lt1"/>
              </a:solidFill>
              <a:latin typeface="Calibri"/>
              <a:ea typeface="Calibri"/>
              <a:cs typeface="Calibri"/>
              <a:sym typeface="Calibri"/>
            </a:endParaRPr>
          </a:p>
        </p:txBody>
      </p:sp>
    </p:spTree>
    <p:extLst>
      <p:ext uri="{BB962C8B-B14F-4D97-AF65-F5344CB8AC3E}">
        <p14:creationId xmlns="" xmlns:p14="http://schemas.microsoft.com/office/powerpoint/2010/main" val="3792807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3" name="Shape 3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04" name="Shape 3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503627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6" name="Shape 3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17" name="Shape 3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35683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1" name="Shape 3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42" name="Shape 3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933164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9" name="Shape 32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30" name="Shape 33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636654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7" name="Shape 3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68" name="Shape 3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973302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4" name="Shape 35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55" name="Shape 35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942878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0" name="Shape 3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81" name="Shape 3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534083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4" name="Shape 39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5" name="Shape 39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251157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9" name="Shape 4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20" name="Shape 42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338686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1" name="Shape 4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32" name="Shape 4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704976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A551E89F-DB85-40D6-9250-145E54BD44B7}" type="slidenum">
              <a:rPr lang="pl-PL" smtClean="0"/>
              <a:pPr/>
              <a:t>2</a:t>
            </a:fld>
            <a:endParaRPr lang="pl-PL"/>
          </a:p>
        </p:txBody>
      </p:sp>
    </p:spTree>
    <p:extLst>
      <p:ext uri="{BB962C8B-B14F-4D97-AF65-F5344CB8AC3E}">
        <p14:creationId xmlns="" xmlns:p14="http://schemas.microsoft.com/office/powerpoint/2010/main" val="4182485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4" name="Shape 4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45" name="Shape 44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749436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6" name="Shape 45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57" name="Shape 45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932560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9" name="Shape 4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70" name="Shape 4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66170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4" name="Shape 49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95" name="Shape 49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828173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1" name="Shape 4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82" name="Shape 4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476210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Shape 5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6" name="Shape 5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07" name="Shape 50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862810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1" name="Shape 5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32" name="Shape 5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940550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9" name="Shape 5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20" name="Shape 52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5701612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1" name="Shape 17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72" name="Shape 17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924154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4" name="Shape 18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85" name="Shape 18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645005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4" name="Shape 13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928990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8" name="Shape 19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99" name="Shape 19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72663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11" name="Shape 2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964054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5" name="Shape 2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26" name="Shape 2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4119946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9" name="Shape 23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40" name="Shape 24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806411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2" name="Shape 25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53" name="Shape 25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220927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7" name="Shape 2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68" name="Shape 2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585741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4" name="Shape 5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45" name="Shape 54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40730284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Shape 5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7" name="Shape 5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58" name="Shape 5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2576092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0" name="Shape 5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71" name="Shape 57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4517575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3" name="Shape 58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84" name="Shape 58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011071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val="3335028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6" name="Shape 5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97" name="Shape 59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5900764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Shape 6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0" name="Shape 6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21" name="Shape 62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3725380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2" name="Shape 63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33" name="Shape 63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9887770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Shape 6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6" name="Shape 656"/>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57" name="Shape 65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4697571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Shape 6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68" name="Shape 66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69" name="Shape 66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6452289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Shape 6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81" name="Shape 6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82" name="Shape 6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5761281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93" name="Shape 6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94" name="Shape 6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40649768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07" name="Shape 7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08" name="Shape 70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3783176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Shape 7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21" name="Shape 7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22" name="Shape 72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1631720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Shape 7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35" name="Shape 7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36" name="Shape 7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374716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52" name="Shape 1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393128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1" name="Shape 1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62" name="Shape 1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1638166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6" name="Shape 4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07" name="Shape 40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284456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80" name="Shape 28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604424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1" name="Shape 29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92" name="Shape 29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7492719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0" name="Trójkąt prostokątny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ytuł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pl-PL" smtClean="0"/>
              <a:t>Kliknij, aby edytować styl</a:t>
            </a:r>
            <a:endParaRPr kumimoji="0" lang="en-US"/>
          </a:p>
        </p:txBody>
      </p:sp>
      <p:sp>
        <p:nvSpPr>
          <p:cNvPr id="17" name="Podtytuł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l-PL" smtClean="0"/>
              <a:t>Kliknij, aby edytować styl wzorca podtytułu</a:t>
            </a:r>
            <a:endParaRPr kumimoji="0" lang="en-US"/>
          </a:p>
        </p:txBody>
      </p:sp>
      <p:grpSp>
        <p:nvGrpSpPr>
          <p:cNvPr id="2" name="Grupa 1"/>
          <p:cNvGrpSpPr/>
          <p:nvPr/>
        </p:nvGrpSpPr>
        <p:grpSpPr>
          <a:xfrm>
            <a:off x="-3765" y="4953000"/>
            <a:ext cx="9147765" cy="1912088"/>
            <a:chOff x="-3765" y="4832896"/>
            <a:chExt cx="9147765" cy="2032192"/>
          </a:xfrm>
        </p:grpSpPr>
        <p:sp>
          <p:nvSpPr>
            <p:cNvPr id="7" name="Dowolny kształt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Dowolny kształt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Dowolny kształt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Łącznik prosty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Symbol zastępczy daty 29"/>
          <p:cNvSpPr>
            <a:spLocks noGrp="1"/>
          </p:cNvSpPr>
          <p:nvPr>
            <p:ph type="dt" sz="half" idx="10"/>
          </p:nvPr>
        </p:nvSpPr>
        <p:spPr/>
        <p:txBody>
          <a:bodyPr/>
          <a:lstStyle>
            <a:lvl1pPr>
              <a:defRPr>
                <a:solidFill>
                  <a:srgbClr val="FFFFFF"/>
                </a:solidFill>
              </a:defRPr>
            </a:lvl1pPr>
            <a:extLst/>
          </a:lstStyle>
          <a:p>
            <a:endParaRPr lang="pl-PL"/>
          </a:p>
        </p:txBody>
      </p:sp>
      <p:sp>
        <p:nvSpPr>
          <p:cNvPr id="19" name="Symbol zastępczy stopki 18"/>
          <p:cNvSpPr>
            <a:spLocks noGrp="1"/>
          </p:cNvSpPr>
          <p:nvPr>
            <p:ph type="ftr" sz="quarter" idx="11"/>
          </p:nvPr>
        </p:nvSpPr>
        <p:spPr/>
        <p:txBody>
          <a:bodyPr/>
          <a:lstStyle>
            <a:lvl1pPr>
              <a:defRPr>
                <a:solidFill>
                  <a:schemeClr val="accent1">
                    <a:tint val="20000"/>
                  </a:schemeClr>
                </a:solidFill>
              </a:defRPr>
            </a:lvl1pPr>
            <a:extLst/>
          </a:lstStyle>
          <a:p>
            <a:endParaRPr lang="pl-PL"/>
          </a:p>
        </p:txBody>
      </p:sp>
      <p:sp>
        <p:nvSpPr>
          <p:cNvPr id="27" name="Symbol zastępczy numeru slajdu 26"/>
          <p:cNvSpPr>
            <a:spLocks noGrp="1"/>
          </p:cNvSpPr>
          <p:nvPr>
            <p:ph type="sldNum" sz="quarter" idx="12"/>
          </p:nvPr>
        </p:nvSpPr>
        <p:spPr/>
        <p:txBody>
          <a:bodyPr/>
          <a:lstStyle>
            <a:lvl1pPr>
              <a:defRPr>
                <a:solidFill>
                  <a:srgbClr val="FFFFFF"/>
                </a:solidFill>
              </a:defRPr>
            </a:lvl1pPr>
            <a:extLst/>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1481329"/>
            <a:ext cx="8229600" cy="4386071"/>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844013" y="274640"/>
            <a:ext cx="1777470" cy="5592761"/>
          </a:xfrm>
        </p:spPr>
        <p:txBody>
          <a:bodyPr vert="eaVert"/>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274641"/>
            <a:ext cx="6324600" cy="5592760"/>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smtClean="0">
                <a:solidFill>
                  <a:srgbClr val="414141"/>
                </a:solidFill>
                <a:latin typeface="Calibri"/>
                <a:ea typeface="Calibri"/>
                <a:cs typeface="Calibri"/>
                <a:sym typeface="Calibri"/>
              </a:rPr>
              <a:pPr marL="0" marR="0" lvl="0" indent="0" algn="r" rtl="0">
                <a:lnSpc>
                  <a:spcPct val="100000"/>
                </a:lnSpc>
                <a:spcBef>
                  <a:spcPts val="0"/>
                </a:spcBef>
                <a:spcAft>
                  <a:spcPts val="0"/>
                </a:spcAft>
                <a:buClr>
                  <a:srgbClr val="414141"/>
                </a:buClr>
                <a:buSzPct val="25000"/>
                <a:buFont typeface="Calibri"/>
                <a:buNone/>
              </a:p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smtClean="0">
                <a:solidFill>
                  <a:srgbClr val="414141"/>
                </a:solidFill>
                <a:latin typeface="Calibri"/>
                <a:ea typeface="Calibri"/>
                <a:cs typeface="Calibri"/>
                <a:sym typeface="Calibri"/>
              </a:rPr>
              <a:pPr marL="0" marR="0" lvl="0" indent="0" algn="r" rtl="0">
                <a:lnSpc>
                  <a:spcPct val="100000"/>
                </a:lnSpc>
                <a:spcBef>
                  <a:spcPts val="0"/>
                </a:spcBef>
                <a:spcAft>
                  <a:spcPts val="0"/>
                </a:spcAft>
                <a:buClr>
                  <a:srgbClr val="414141"/>
                </a:buClr>
                <a:buSzPct val="25000"/>
                <a:buFont typeface="Calibri"/>
                <a:buNone/>
              </a:p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smtClean="0">
                <a:solidFill>
                  <a:srgbClr val="414141"/>
                </a:solidFill>
                <a:latin typeface="Calibri"/>
                <a:ea typeface="Calibri"/>
                <a:cs typeface="Calibri"/>
                <a:sym typeface="Calibri"/>
              </a:rPr>
              <a:pPr marL="0" marR="0" lvl="0" indent="0" algn="r" rtl="0">
                <a:lnSpc>
                  <a:spcPct val="100000"/>
                </a:lnSpc>
                <a:spcBef>
                  <a:spcPts val="0"/>
                </a:spcBef>
                <a:spcAft>
                  <a:spcPts val="0"/>
                </a:spcAft>
                <a:buClr>
                  <a:srgbClr val="414141"/>
                </a:buClr>
                <a:buSzPct val="25000"/>
                <a:buFont typeface="Calibri"/>
                <a:buNone/>
              </a:p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smtClean="0">
                <a:solidFill>
                  <a:srgbClr val="414141"/>
                </a:solidFill>
                <a:latin typeface="Calibri"/>
                <a:ea typeface="Calibri"/>
                <a:cs typeface="Calibri"/>
                <a:sym typeface="Calibri"/>
              </a:rPr>
              <a:pPr marL="0" marR="0" lvl="0" indent="0" algn="r" rtl="0">
                <a:lnSpc>
                  <a:spcPct val="100000"/>
                </a:lnSpc>
                <a:spcBef>
                  <a:spcPts val="0"/>
                </a:spcBef>
                <a:spcAft>
                  <a:spcPts val="0"/>
                </a:spcAft>
                <a:buClr>
                  <a:srgbClr val="414141"/>
                </a:buClr>
                <a:buSzPct val="25000"/>
                <a:buFont typeface="Calibri"/>
                <a:buNone/>
              </a:p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smtClean="0">
                <a:solidFill>
                  <a:srgbClr val="414141"/>
                </a:solidFill>
                <a:latin typeface="Calibri"/>
                <a:ea typeface="Calibri"/>
                <a:cs typeface="Calibri"/>
                <a:sym typeface="Calibri"/>
              </a:rPr>
              <a:pPr marL="0" marR="0" lvl="0" indent="0" algn="r" rtl="0">
                <a:lnSpc>
                  <a:spcPct val="100000"/>
                </a:lnSpc>
                <a:spcBef>
                  <a:spcPts val="0"/>
                </a:spcBef>
                <a:spcAft>
                  <a:spcPts val="0"/>
                </a:spcAft>
                <a:buClr>
                  <a:srgbClr val="414141"/>
                </a:buClr>
                <a:buSzPct val="25000"/>
                <a:buFont typeface="Calibri"/>
                <a:buNone/>
              </a:p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smtClean="0">
                <a:solidFill>
                  <a:srgbClr val="414141"/>
                </a:solidFill>
                <a:latin typeface="Calibri"/>
                <a:ea typeface="Calibri"/>
                <a:cs typeface="Calibri"/>
                <a:sym typeface="Calibri"/>
              </a:rPr>
              <a:pPr marL="0" marR="0" lvl="0" indent="0" algn="r" rtl="0">
                <a:lnSpc>
                  <a:spcPct val="100000"/>
                </a:lnSpc>
                <a:spcBef>
                  <a:spcPts val="0"/>
                </a:spcBef>
                <a:spcAft>
                  <a:spcPts val="0"/>
                </a:spcAft>
                <a:buClr>
                  <a:srgbClr val="414141"/>
                </a:buClr>
                <a:buSzPct val="25000"/>
                <a:buFont typeface="Calibri"/>
                <a:buNone/>
              </a:p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smtClean="0">
                <a:solidFill>
                  <a:srgbClr val="414141"/>
                </a:solidFill>
                <a:latin typeface="Calibri"/>
                <a:ea typeface="Calibri"/>
                <a:cs typeface="Calibri"/>
                <a:sym typeface="Calibri"/>
              </a:rPr>
              <a:pPr marL="0" marR="0" lvl="0" indent="0" algn="r" rtl="0">
                <a:lnSpc>
                  <a:spcPct val="100000"/>
                </a:lnSpc>
                <a:spcBef>
                  <a:spcPts val="0"/>
                </a:spcBef>
                <a:spcAft>
                  <a:spcPts val="0"/>
                </a:spcAft>
                <a:buClr>
                  <a:srgbClr val="414141"/>
                </a:buClr>
                <a:buSzPct val="25000"/>
                <a:buFont typeface="Calibri"/>
                <a:buNone/>
              </a:p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pl-PL" sz="1200" b="0" i="0" u="none" strike="noStrike" cap="none">
              <a:solidFill>
                <a:schemeClr val="lt1"/>
              </a:solidFill>
              <a:latin typeface="Calibri"/>
              <a:ea typeface="Calibri"/>
              <a:cs typeface="Calibri"/>
              <a:sym typeface="Calibri"/>
            </a:endParaRPr>
          </a:p>
        </p:txBody>
      </p:sp>
      <p:sp>
        <p:nvSpPr>
          <p:cNvPr id="7" name="Tytuł 6"/>
          <p:cNvSpPr>
            <a:spLocks noGrp="1"/>
          </p:cNvSpPr>
          <p:nvPr>
            <p:ph type="title"/>
          </p:nvPr>
        </p:nvSpPr>
        <p:spPr/>
        <p:txBody>
          <a:bodyPr rtlCol="0"/>
          <a:lstStyle>
            <a:extLst/>
          </a:lstStyle>
          <a:p>
            <a:r>
              <a:rPr kumimoji="0" lang="pl-PL" smtClean="0"/>
              <a:t>Kliknij, aby edytować styl</a:t>
            </a:r>
            <a:endParaRPr kumimoji="0" lang="en-US"/>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smtClean="0">
                <a:solidFill>
                  <a:srgbClr val="414141"/>
                </a:solidFill>
                <a:latin typeface="Calibri"/>
                <a:ea typeface="Calibri"/>
                <a:cs typeface="Calibri"/>
                <a:sym typeface="Calibri"/>
              </a:rPr>
              <a:pPr marL="0" marR="0" lvl="0" indent="0" algn="r" rtl="0">
                <a:lnSpc>
                  <a:spcPct val="100000"/>
                </a:lnSpc>
                <a:spcBef>
                  <a:spcPts val="0"/>
                </a:spcBef>
                <a:spcAft>
                  <a:spcPts val="0"/>
                </a:spcAft>
                <a:buClr>
                  <a:srgbClr val="414141"/>
                </a:buClr>
                <a:buSzPct val="25000"/>
                <a:buFont typeface="Calibri"/>
                <a:buNone/>
              </a:p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smtClean="0">
                <a:solidFill>
                  <a:srgbClr val="414141"/>
                </a:solidFill>
                <a:latin typeface="Calibri"/>
                <a:ea typeface="Calibri"/>
                <a:cs typeface="Calibri"/>
                <a:sym typeface="Calibri"/>
              </a:rPr>
              <a:pPr marL="0" marR="0" lvl="0" indent="0" algn="r" rtl="0">
                <a:lnSpc>
                  <a:spcPct val="100000"/>
                </a:lnSpc>
                <a:spcBef>
                  <a:spcPts val="0"/>
                </a:spcBef>
                <a:spcAft>
                  <a:spcPts val="0"/>
                </a:spcAft>
                <a:buClr>
                  <a:srgbClr val="414141"/>
                </a:buClr>
                <a:buSzPct val="25000"/>
                <a:buFont typeface="Calibri"/>
                <a:buNone/>
              </a:p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smtClean="0">
                <a:solidFill>
                  <a:srgbClr val="414141"/>
                </a:solidFill>
                <a:latin typeface="Calibri"/>
                <a:ea typeface="Calibri"/>
                <a:cs typeface="Calibri"/>
                <a:sym typeface="Calibri"/>
              </a:rPr>
              <a:pPr marL="0" marR="0" lvl="0" indent="0" algn="r" rtl="0">
                <a:lnSpc>
                  <a:spcPct val="100000"/>
                </a:lnSpc>
                <a:spcBef>
                  <a:spcPts val="0"/>
                </a:spcBef>
                <a:spcAft>
                  <a:spcPts val="0"/>
                </a:spcAft>
                <a:buClr>
                  <a:srgbClr val="414141"/>
                </a:buClr>
                <a:buSzPct val="25000"/>
                <a:buFont typeface="Calibri"/>
                <a:buNone/>
              </a:p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Tytuł, zawartość i 2 elementy zawartości">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1" name="Shape 41"/>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marL="438912" marR="0" lvl="0" indent="-9652" algn="l" rtl="0">
              <a:lnSpc>
                <a:spcPct val="100000"/>
              </a:lnSpc>
              <a:spcBef>
                <a:spcPts val="0"/>
              </a:spcBef>
              <a:spcAft>
                <a:spcPts val="0"/>
              </a:spcAft>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38100" algn="l" rtl="0">
              <a:lnSpc>
                <a:spcPct val="100000"/>
              </a:lnSpc>
              <a:spcBef>
                <a:spcPts val="560"/>
              </a:spcBef>
              <a:spcAft>
                <a:spcPts val="0"/>
              </a:spcAft>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70103" algn="l" rtl="0">
              <a:lnSpc>
                <a:spcPct val="100000"/>
              </a:lnSpc>
              <a:spcBef>
                <a:spcPts val="480"/>
              </a:spcBef>
              <a:spcAft>
                <a:spcPts val="0"/>
              </a:spcAft>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6547" algn="l" rtl="0">
              <a:lnSpc>
                <a:spcPct val="100000"/>
              </a:lnSpc>
              <a:spcBef>
                <a:spcPts val="400"/>
              </a:spcBef>
              <a:spcAft>
                <a:spcPts val="0"/>
              </a:spcAft>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59436" algn="l" rtl="0">
              <a:lnSpc>
                <a:spcPct val="100000"/>
              </a:lnSpc>
              <a:spcBef>
                <a:spcPts val="400"/>
              </a:spcBef>
              <a:spcAft>
                <a:spcPts val="0"/>
              </a:spcAft>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1467" algn="l" rtl="0">
              <a:lnSpc>
                <a:spcPct val="100000"/>
              </a:lnSpc>
              <a:spcBef>
                <a:spcPts val="400"/>
              </a:spcBef>
              <a:spcAft>
                <a:spcPts val="0"/>
              </a:spcAft>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648200" y="1600200"/>
            <a:ext cx="4038598" cy="2185988"/>
          </a:xfrm>
          <a:prstGeom prst="rect">
            <a:avLst/>
          </a:prstGeom>
          <a:noFill/>
          <a:ln>
            <a:noFill/>
          </a:ln>
        </p:spPr>
        <p:txBody>
          <a:bodyPr lIns="91425" tIns="91425" rIns="91425" bIns="91425" anchor="t" anchorCtr="0"/>
          <a:lstStyle>
            <a:lvl1pPr marL="438912" marR="0" lvl="0" indent="-9652" algn="l" rtl="0">
              <a:lnSpc>
                <a:spcPct val="100000"/>
              </a:lnSpc>
              <a:spcBef>
                <a:spcPts val="0"/>
              </a:spcBef>
              <a:spcAft>
                <a:spcPts val="0"/>
              </a:spcAft>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38100" algn="l" rtl="0">
              <a:lnSpc>
                <a:spcPct val="100000"/>
              </a:lnSpc>
              <a:spcBef>
                <a:spcPts val="560"/>
              </a:spcBef>
              <a:spcAft>
                <a:spcPts val="0"/>
              </a:spcAft>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70103" algn="l" rtl="0">
              <a:lnSpc>
                <a:spcPct val="100000"/>
              </a:lnSpc>
              <a:spcBef>
                <a:spcPts val="480"/>
              </a:spcBef>
              <a:spcAft>
                <a:spcPts val="0"/>
              </a:spcAft>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6547" algn="l" rtl="0">
              <a:lnSpc>
                <a:spcPct val="100000"/>
              </a:lnSpc>
              <a:spcBef>
                <a:spcPts val="400"/>
              </a:spcBef>
              <a:spcAft>
                <a:spcPts val="0"/>
              </a:spcAft>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59436" algn="l" rtl="0">
              <a:lnSpc>
                <a:spcPct val="100000"/>
              </a:lnSpc>
              <a:spcBef>
                <a:spcPts val="400"/>
              </a:spcBef>
              <a:spcAft>
                <a:spcPts val="0"/>
              </a:spcAft>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1467" algn="l" rtl="0">
              <a:lnSpc>
                <a:spcPct val="100000"/>
              </a:lnSpc>
              <a:spcBef>
                <a:spcPts val="400"/>
              </a:spcBef>
              <a:spcAft>
                <a:spcPts val="0"/>
              </a:spcAft>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3"/>
          </p:nvPr>
        </p:nvSpPr>
        <p:spPr>
          <a:xfrm>
            <a:off x="4648200" y="3938587"/>
            <a:ext cx="4038598" cy="2187574"/>
          </a:xfrm>
          <a:prstGeom prst="rect">
            <a:avLst/>
          </a:prstGeom>
          <a:noFill/>
          <a:ln>
            <a:noFill/>
          </a:ln>
        </p:spPr>
        <p:txBody>
          <a:bodyPr lIns="91425" tIns="91425" rIns="91425" bIns="91425" anchor="t" anchorCtr="0"/>
          <a:lstStyle>
            <a:lvl1pPr marL="438912" marR="0" lvl="0" indent="-9652" algn="l" rtl="0">
              <a:lnSpc>
                <a:spcPct val="100000"/>
              </a:lnSpc>
              <a:spcBef>
                <a:spcPts val="0"/>
              </a:spcBef>
              <a:spcAft>
                <a:spcPts val="0"/>
              </a:spcAft>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38100" algn="l" rtl="0">
              <a:lnSpc>
                <a:spcPct val="100000"/>
              </a:lnSpc>
              <a:spcBef>
                <a:spcPts val="560"/>
              </a:spcBef>
              <a:spcAft>
                <a:spcPts val="0"/>
              </a:spcAft>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70103" algn="l" rtl="0">
              <a:lnSpc>
                <a:spcPct val="100000"/>
              </a:lnSpc>
              <a:spcBef>
                <a:spcPts val="480"/>
              </a:spcBef>
              <a:spcAft>
                <a:spcPts val="0"/>
              </a:spcAft>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6547" algn="l" rtl="0">
              <a:lnSpc>
                <a:spcPct val="100000"/>
              </a:lnSpc>
              <a:spcBef>
                <a:spcPts val="400"/>
              </a:spcBef>
              <a:spcAft>
                <a:spcPts val="0"/>
              </a:spcAft>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59436" algn="l" rtl="0">
              <a:lnSpc>
                <a:spcPct val="100000"/>
              </a:lnSpc>
              <a:spcBef>
                <a:spcPts val="400"/>
              </a:spcBef>
              <a:spcAft>
                <a:spcPts val="0"/>
              </a:spcAft>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1467" algn="l" rtl="0">
              <a:lnSpc>
                <a:spcPct val="100000"/>
              </a:lnSpc>
              <a:spcBef>
                <a:spcPts val="400"/>
              </a:spcBef>
              <a:spcAft>
                <a:spcPts val="0"/>
              </a:spcAft>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dt" idx="10"/>
          </p:nvPr>
        </p:nvSpPr>
        <p:spPr>
          <a:xfrm>
            <a:off x="457200" y="6245225"/>
            <a:ext cx="2133598" cy="47624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sldNum" idx="12"/>
          </p:nvPr>
        </p:nvSpPr>
        <p:spPr>
          <a:xfrm>
            <a:off x="6553200" y="6245225"/>
            <a:ext cx="2133598" cy="476249"/>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pPr marL="0" marR="0" lvl="0" indent="0" algn="r" rtl="0">
                <a:lnSpc>
                  <a:spcPct val="100000"/>
                </a:lnSpc>
                <a:spcBef>
                  <a:spcPts val="0"/>
                </a:spcBef>
                <a:spcAft>
                  <a:spcPts val="0"/>
                </a:spcAft>
                <a:buClr>
                  <a:srgbClr val="414141"/>
                </a:buClr>
                <a:buSzPct val="25000"/>
                <a:buFont typeface="Calibri"/>
                <a:buNone/>
              </a:p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Ref idx="1002">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extLst/>
          </a:lstStyle>
          <a:p>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pl-PL" sz="1200" b="0" i="0" u="none" strike="noStrike" cap="none">
              <a:solidFill>
                <a:schemeClr val="lt1"/>
              </a:solidFill>
              <a:latin typeface="Calibri"/>
              <a:ea typeface="Calibri"/>
              <a:cs typeface="Calibri"/>
              <a:sym typeface="Calibri"/>
            </a:endParaRPr>
          </a:p>
        </p:txBody>
      </p:sp>
      <p:sp>
        <p:nvSpPr>
          <p:cNvPr id="7" name="Pag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Pag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bg>
      <p:bgRef idx="1002">
        <a:schemeClr val="bg1"/>
      </p:bgRef>
    </p:bg>
    <p:spTree>
      <p:nvGrpSpPr>
        <p:cNvPr id="1" name=""/>
        <p:cNvGrpSpPr/>
        <p:nvPr/>
      </p:nvGrpSpPr>
      <p:grpSpPr>
        <a:xfrm>
          <a:off x="0" y="0"/>
          <a:ext cx="0" cy="0"/>
          <a:chOff x="0" y="0"/>
          <a:chExt cx="0" cy="0"/>
        </a:xfrm>
      </p:grpSpPr>
      <p:sp>
        <p:nvSpPr>
          <p:cNvPr id="3" name="Symbol zastępczy zawartości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pl-PL" sz="1200" b="0" i="0" u="none" strike="noStrike" cap="none">
              <a:solidFill>
                <a:schemeClr val="lt1"/>
              </a:solidFill>
              <a:latin typeface="Calibri"/>
              <a:ea typeface="Calibri"/>
              <a:cs typeface="Calibri"/>
              <a:sym typeface="Calibri"/>
            </a:endParaRPr>
          </a:p>
        </p:txBody>
      </p:sp>
      <p:sp>
        <p:nvSpPr>
          <p:cNvPr id="8" name="Tytuł 7"/>
          <p:cNvSpPr>
            <a:spLocks noGrp="1"/>
          </p:cNvSpPr>
          <p:nvPr>
            <p:ph type="title"/>
          </p:nvPr>
        </p:nvSpPr>
        <p:spPr/>
        <p:txBody>
          <a:bodyPr rtlCol="0"/>
          <a:lstStyle>
            <a:extLst/>
          </a:lstStyle>
          <a:p>
            <a:r>
              <a:rPr kumimoji="0" lang="pl-PL" smtClean="0"/>
              <a:t>Kliknij, aby edytować styl</a:t>
            </a:r>
            <a:endParaRPr kumimoji="0" lang="en-US"/>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bg>
      <p:bgRef idx="1003">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8229600" cy="1143000"/>
          </a:xfrm>
        </p:spPr>
        <p:txBody>
          <a:bodyPr anchor="ctr"/>
          <a:lstStyle>
            <a:lvl1pPr>
              <a:defRPr/>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extLst/>
          </a:lstStyle>
          <a:p>
            <a:endParaRPr lang="pl-PL"/>
          </a:p>
        </p:txBody>
      </p:sp>
      <p:sp>
        <p:nvSpPr>
          <p:cNvPr id="8" name="Symbol zastępczy stopki 7"/>
          <p:cNvSpPr>
            <a:spLocks noGrp="1"/>
          </p:cNvSpPr>
          <p:nvPr>
            <p:ph type="ftr" sz="quarter" idx="11"/>
          </p:nvPr>
        </p:nvSpPr>
        <p:spPr/>
        <p:txBody>
          <a:bodyPr/>
          <a:lstStyle>
            <a:extLst/>
          </a:lstStyle>
          <a:p>
            <a:endParaRPr lang="pl-PL"/>
          </a:p>
        </p:txBody>
      </p:sp>
      <p:sp>
        <p:nvSpPr>
          <p:cNvPr id="9" name="Symbol zastępczy numeru slajdu 8"/>
          <p:cNvSpPr>
            <a:spLocks noGrp="1"/>
          </p:cNvSpPr>
          <p:nvPr>
            <p:ph type="sldNum" sz="quarter" idx="12"/>
          </p:nvPr>
        </p:nvSpPr>
        <p:spPr/>
        <p:txBody>
          <a:bodyPr/>
          <a:lstStyle>
            <a:extLst/>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pl-PL" sz="1200" b="0" i="0" u="none" strike="noStrike" cap="none">
              <a:solidFill>
                <a:schemeClr val="lt1"/>
              </a:solidFill>
              <a:latin typeface="Calibri"/>
              <a:ea typeface="Calibri"/>
              <a:cs typeface="Calibri"/>
              <a:sym typeface="Calibri"/>
            </a:endParaRPr>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bg>
      <p:bgRef idx="1002">
        <a:schemeClr val="bg1"/>
      </p:bgRef>
    </p:bg>
    <p:spTree>
      <p:nvGrpSpPr>
        <p:cNvPr id="1" name=""/>
        <p:cNvGrpSpPr/>
        <p:nvPr/>
      </p:nvGrpSpPr>
      <p:grpSpPr>
        <a:xfrm>
          <a:off x="0" y="0"/>
          <a:ext cx="0" cy="0"/>
          <a:chOff x="0" y="0"/>
          <a:chExt cx="0" cy="0"/>
        </a:xfrm>
      </p:grpSpPr>
      <p:sp>
        <p:nvSpPr>
          <p:cNvPr id="3" name="Symbol zastępczy daty 2"/>
          <p:cNvSpPr>
            <a:spLocks noGrp="1"/>
          </p:cNvSpPr>
          <p:nvPr>
            <p:ph type="dt" sz="half" idx="10"/>
          </p:nvPr>
        </p:nvSpPr>
        <p:spPr/>
        <p:txBody>
          <a:bodyPr/>
          <a:lstStyle>
            <a:extLst/>
          </a:lstStyle>
          <a:p>
            <a:endParaRPr lang="pl-PL"/>
          </a:p>
        </p:txBody>
      </p:sp>
      <p:sp>
        <p:nvSpPr>
          <p:cNvPr id="4" name="Symbol zastępczy stopki 3"/>
          <p:cNvSpPr>
            <a:spLocks noGrp="1"/>
          </p:cNvSpPr>
          <p:nvPr>
            <p:ph type="ftr" sz="quarter" idx="11"/>
          </p:nvPr>
        </p:nvSpPr>
        <p:spPr/>
        <p:txBody>
          <a:bodyPr/>
          <a:lstStyle>
            <a:extLst/>
          </a:lstStyle>
          <a:p>
            <a:endParaRPr lang="pl-PL"/>
          </a:p>
        </p:txBody>
      </p:sp>
      <p:sp>
        <p:nvSpPr>
          <p:cNvPr id="5" name="Symbol zastępczy numeru slajdu 4"/>
          <p:cNvSpPr>
            <a:spLocks noGrp="1"/>
          </p:cNvSpPr>
          <p:nvPr>
            <p:ph type="sldNum" sz="quarter" idx="12"/>
          </p:nvPr>
        </p:nvSpPr>
        <p:spPr/>
        <p:txBody>
          <a:bodyPr/>
          <a:lstStyle>
            <a:extLst/>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pl-PL" sz="1200" b="0" i="0" u="none" strike="noStrike" cap="none">
              <a:solidFill>
                <a:schemeClr val="lt1"/>
              </a:solidFill>
              <a:latin typeface="Calibri"/>
              <a:ea typeface="Calibri"/>
              <a:cs typeface="Calibri"/>
              <a:sym typeface="Calibri"/>
            </a:endParaRPr>
          </a:p>
        </p:txBody>
      </p:sp>
      <p:sp>
        <p:nvSpPr>
          <p:cNvPr id="6" name="Tytuł 5"/>
          <p:cNvSpPr>
            <a:spLocks noGrp="1"/>
          </p:cNvSpPr>
          <p:nvPr>
            <p:ph type="title"/>
          </p:nvPr>
        </p:nvSpPr>
        <p:spPr/>
        <p:txBody>
          <a:bodyPr rtlCol="0"/>
          <a:lstStyle>
            <a:extLst/>
          </a:lstStyle>
          <a:p>
            <a:r>
              <a:rPr kumimoji="0" lang="pl-PL" smtClean="0"/>
              <a:t>Kliknij, aby edytować styl</a:t>
            </a:r>
            <a:endParaRPr kumimoji="0" lang="en-US"/>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extLst/>
          </a:lstStyle>
          <a:p>
            <a:endParaRPr lang="pl-PL"/>
          </a:p>
        </p:txBody>
      </p:sp>
      <p:sp>
        <p:nvSpPr>
          <p:cNvPr id="3" name="Symbol zastępczy stopki 2"/>
          <p:cNvSpPr>
            <a:spLocks noGrp="1"/>
          </p:cNvSpPr>
          <p:nvPr>
            <p:ph type="ftr" sz="quarter" idx="11"/>
          </p:nvPr>
        </p:nvSpPr>
        <p:spPr/>
        <p:txBody>
          <a:bodyPr/>
          <a:lstStyle>
            <a:extLst/>
          </a:lstStyle>
          <a:p>
            <a:endParaRPr lang="pl-PL"/>
          </a:p>
        </p:txBody>
      </p:sp>
      <p:sp>
        <p:nvSpPr>
          <p:cNvPr id="4" name="Symbol zastępczy numeru slajdu 3"/>
          <p:cNvSpPr>
            <a:spLocks noGrp="1"/>
          </p:cNvSpPr>
          <p:nvPr>
            <p:ph type="sldNum" sz="quarter" idx="12"/>
          </p:nvPr>
        </p:nvSpPr>
        <p:spPr/>
        <p:txBody>
          <a:bodyPr/>
          <a:lstStyle>
            <a:extLst/>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bg>
      <p:bgRef idx="1003">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pl-PL" smtClean="0"/>
              <a:t>Kliknij, aby edytować styl</a:t>
            </a:r>
            <a:endParaRPr kumimoji="0" lang="en-US"/>
          </a:p>
        </p:txBody>
      </p:sp>
      <p:sp>
        <p:nvSpPr>
          <p:cNvPr id="3" name="Symbol zastępczy tekstu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pl-PL" smtClean="0"/>
              <a:t>Kliknij, aby edytować style wzorca tekstu</a:t>
            </a:r>
          </a:p>
        </p:txBody>
      </p:sp>
      <p:sp>
        <p:nvSpPr>
          <p:cNvPr id="4" name="Symbol zastępczy zawartości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a:xfrm>
            <a:off x="6727032" y="6407944"/>
            <a:ext cx="1920240" cy="365760"/>
          </a:xfrm>
        </p:spPr>
        <p:txBody>
          <a:bodyPr/>
          <a:lstStyle>
            <a:extLst/>
          </a:lstStyle>
          <a:p>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pl-PL" sz="1200" b="0" i="0" u="none" strike="noStrike" cap="none">
              <a:solidFill>
                <a:schemeClr val="lt1"/>
              </a:solidFill>
              <a:latin typeface="Calibri"/>
              <a:ea typeface="Calibri"/>
              <a:cs typeface="Calibri"/>
              <a:sym typeface="Calibri"/>
            </a:endParaRPr>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bg>
      <p:bgRef idx="1002">
        <a:schemeClr val="bg1"/>
      </p:bgRef>
    </p:bg>
    <p:spTree>
      <p:nvGrpSpPr>
        <p:cNvPr id="1" name=""/>
        <p:cNvGrpSpPr/>
        <p:nvPr/>
      </p:nvGrpSpPr>
      <p:grpSpPr>
        <a:xfrm>
          <a:off x="0" y="0"/>
          <a:ext cx="0" cy="0"/>
          <a:chOff x="0" y="0"/>
          <a:chExt cx="0" cy="0"/>
        </a:xfrm>
      </p:grpSpPr>
      <p:sp>
        <p:nvSpPr>
          <p:cNvPr id="4" name="Symbol zastępczy tekstu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pl-PL" smtClean="0"/>
              <a:t>Kliknij, aby edytować style wzorca tekstu</a:t>
            </a:r>
          </a:p>
        </p:txBody>
      </p:sp>
      <p:sp>
        <p:nvSpPr>
          <p:cNvPr id="3" name="Symbol zastępczy obrazu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pl-PL" smtClean="0"/>
              <a:t>Kliknij ikonę, aby dodać obraz</a:t>
            </a:r>
            <a:endParaRPr kumimoji="0" lang="en-US" dirty="0"/>
          </a:p>
        </p:txBody>
      </p:sp>
      <p:sp>
        <p:nvSpPr>
          <p:cNvPr id="5" name="Symbol zastępczy daty 4"/>
          <p:cNvSpPr>
            <a:spLocks noGrp="1"/>
          </p:cNvSpPr>
          <p:nvPr>
            <p:ph type="dt" sz="half" idx="10"/>
          </p:nvPr>
        </p:nvSpPr>
        <p:spPr/>
        <p:txBody>
          <a:bodyPr/>
          <a:lstStyle>
            <a:lvl1pPr>
              <a:defRPr>
                <a:solidFill>
                  <a:schemeClr val="tx1"/>
                </a:solidFill>
              </a:defRPr>
            </a:lvl1pPr>
            <a:extLst/>
          </a:lstStyle>
          <a:p>
            <a:endParaRPr lang="pl-PL"/>
          </a:p>
        </p:txBody>
      </p:sp>
      <p:sp>
        <p:nvSpPr>
          <p:cNvPr id="6" name="Symbol zastępczy stopki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pl-PL"/>
          </a:p>
        </p:txBody>
      </p:sp>
      <p:sp>
        <p:nvSpPr>
          <p:cNvPr id="7" name="Symbol zastępczy numeru slajdu 6"/>
          <p:cNvSpPr>
            <a:spLocks noGrp="1"/>
          </p:cNvSpPr>
          <p:nvPr>
            <p:ph type="sldNum" sz="quarter" idx="12"/>
          </p:nvPr>
        </p:nvSpPr>
        <p:spPr/>
        <p:txBody>
          <a:bodyPr/>
          <a:lstStyle>
            <a:lvl1pPr>
              <a:defRPr>
                <a:solidFill>
                  <a:schemeClr val="tx1"/>
                </a:solidFill>
              </a:defRPr>
            </a:lvl1pPr>
            <a:extLst/>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pl-PL" sz="1200" b="0" i="0" u="none" strike="noStrike" cap="none">
              <a:solidFill>
                <a:schemeClr val="lt1"/>
              </a:solidFill>
              <a:latin typeface="Calibri"/>
              <a:ea typeface="Calibri"/>
              <a:cs typeface="Calibri"/>
              <a:sym typeface="Calibri"/>
            </a:endParaRPr>
          </a:p>
        </p:txBody>
      </p:sp>
      <p:sp>
        <p:nvSpPr>
          <p:cNvPr id="2" name="Tytuł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pl-PL" smtClean="0"/>
              <a:t>Kliknij, aby edytować styl</a:t>
            </a:r>
            <a:endParaRPr kumimoji="0" lang="en-US"/>
          </a:p>
        </p:txBody>
      </p:sp>
      <p:sp>
        <p:nvSpPr>
          <p:cNvPr id="8" name="Dowolny kształt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Dowolny kształt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Trójkąt prostokątny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Łącznik prosty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Pag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Pag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Dowolny kształt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Dowolny kształt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Trójkąt prostokątny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Łącznik prosty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Symbol zastępczy tytułu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pl-PL" smtClean="0"/>
              <a:t>Kliknij, aby edytować styl</a:t>
            </a:r>
            <a:endParaRPr kumimoji="0" lang="en-US"/>
          </a:p>
        </p:txBody>
      </p:sp>
      <p:sp>
        <p:nvSpPr>
          <p:cNvPr id="30" name="Symbol zastępczy tekstu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0" name="Symbol zastępczy daty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endParaRPr lang="pl-PL"/>
          </a:p>
        </p:txBody>
      </p:sp>
      <p:sp>
        <p:nvSpPr>
          <p:cNvPr id="22" name="Symbol zastępczy stopki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pl-PL"/>
          </a:p>
        </p:txBody>
      </p:sp>
      <p:sp>
        <p:nvSpPr>
          <p:cNvPr id="18" name="Symbol zastępczy numeru slajdu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pl-PL" sz="1200" b="0" i="0" u="none" strike="noStrike" cap="none">
              <a:solidFill>
                <a:schemeClr val="lt1"/>
              </a:solidFill>
              <a:latin typeface="Calibri"/>
              <a:ea typeface="Calibri"/>
              <a:cs typeface="Calibri"/>
              <a:sym typeface="Calibri"/>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pl-PL" sz="1200" b="0" i="0" u="none" strike="noStrike" cap="none">
              <a:solidFill>
                <a:schemeClr val="lt1"/>
              </a:solidFill>
              <a:latin typeface="Calibri"/>
              <a:ea typeface="Calibri"/>
              <a:cs typeface="Calibri"/>
              <a:sym typeface="Calibri"/>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6.xml"/><Relationship Id="rId1" Type="http://schemas.openxmlformats.org/officeDocument/2006/relationships/slideLayout" Target="../slideLayouts/slideLayout23.xml"/><Relationship Id="rId4" Type="http://schemas.openxmlformats.org/officeDocument/2006/relationships/image" Target="../media/image33.jpeg"/></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23.xml"/><Relationship Id="rId4" Type="http://schemas.openxmlformats.org/officeDocument/2006/relationships/image" Target="../media/image35.jpeg"/></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23.xml"/><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ctrTitle"/>
          </p:nvPr>
        </p:nvSpPr>
        <p:spPr>
          <a:xfrm>
            <a:off x="17883" y="2492896"/>
            <a:ext cx="9144000" cy="1080120"/>
          </a:xfrm>
          <a:prstGeom prst="rect">
            <a:avLst/>
          </a:prstGeom>
          <a:noFill/>
          <a:ln>
            <a:noFill/>
          </a:ln>
        </p:spPr>
        <p:txBody>
          <a:bodyPr lIns="91425" tIns="0" rIns="45700" bIns="0" anchor="ctr" anchorCtr="0">
            <a:noAutofit/>
          </a:bodyPr>
          <a:lstStyle/>
          <a:p>
            <a:pPr marL="0" marR="0" lvl="0" indent="0" algn="ctr" rtl="0">
              <a:lnSpc>
                <a:spcPct val="100000"/>
              </a:lnSpc>
              <a:spcBef>
                <a:spcPts val="0"/>
              </a:spcBef>
              <a:spcAft>
                <a:spcPts val="0"/>
              </a:spcAft>
              <a:buClr>
                <a:srgbClr val="FFC700"/>
              </a:buClr>
              <a:buSzPct val="25000"/>
              <a:buFont typeface="Arial Black"/>
              <a:buNone/>
            </a:pPr>
            <a:r>
              <a:rPr lang="pl-PL" sz="2880" b="1" i="0" u="none" strike="noStrike" cap="none" dirty="0">
                <a:solidFill>
                  <a:schemeClr val="tx1"/>
                </a:solidFill>
                <a:latin typeface="Arial Black"/>
                <a:ea typeface="Arial Black"/>
                <a:cs typeface="Arial Black"/>
                <a:sym typeface="Arial Black"/>
              </a:rPr>
              <a:t>TEMAT </a:t>
            </a:r>
            <a:r>
              <a:rPr lang="pl-PL" sz="2880" b="1" i="0" u="none" strike="noStrike" cap="none" dirty="0" smtClean="0">
                <a:solidFill>
                  <a:schemeClr val="tx1"/>
                </a:solidFill>
                <a:latin typeface="Arial Black"/>
                <a:ea typeface="Arial Black"/>
                <a:cs typeface="Arial Black"/>
                <a:sym typeface="Arial Black"/>
              </a:rPr>
              <a:t>5: </a:t>
            </a:r>
            <a:r>
              <a:rPr lang="pl-PL" sz="2880" b="1" i="0" u="none" strike="noStrike" cap="none" dirty="0">
                <a:solidFill>
                  <a:schemeClr val="tx1"/>
                </a:solidFill>
                <a:latin typeface="Calibri"/>
                <a:ea typeface="Calibri"/>
                <a:cs typeface="Calibri"/>
                <a:sym typeface="Calibri"/>
              </a:rPr>
              <a:t/>
            </a:r>
            <a:br>
              <a:rPr lang="pl-PL" sz="2880" b="1" i="0" u="none" strike="noStrike" cap="none" dirty="0">
                <a:solidFill>
                  <a:schemeClr val="tx1"/>
                </a:solidFill>
                <a:latin typeface="Calibri"/>
                <a:ea typeface="Calibri"/>
                <a:cs typeface="Calibri"/>
                <a:sym typeface="Calibri"/>
              </a:rPr>
            </a:br>
            <a:r>
              <a:rPr lang="pl-PL" sz="4400" b="1" i="0" u="none" strike="noStrike" cap="none" dirty="0">
                <a:solidFill>
                  <a:schemeClr val="tx1"/>
                </a:solidFill>
                <a:latin typeface="Calibri"/>
                <a:ea typeface="Calibri"/>
                <a:cs typeface="Calibri"/>
                <a:sym typeface="Calibri"/>
              </a:rPr>
              <a:t>Drabiny </a:t>
            </a:r>
            <a:r>
              <a:rPr lang="pl-PL" sz="4400" b="1" i="0" u="none" strike="noStrike" cap="none" dirty="0" smtClean="0">
                <a:solidFill>
                  <a:schemeClr val="tx1"/>
                </a:solidFill>
                <a:latin typeface="Calibri"/>
                <a:ea typeface="Calibri"/>
                <a:cs typeface="Calibri"/>
                <a:sym typeface="Calibri"/>
              </a:rPr>
              <a:t>pożarnicze przenośne</a:t>
            </a:r>
            <a:endParaRPr lang="pl-PL" sz="4400" b="1" i="0" u="none" strike="noStrike" cap="none" dirty="0">
              <a:solidFill>
                <a:schemeClr val="tx1"/>
              </a:solidFill>
              <a:latin typeface="Calibri"/>
              <a:ea typeface="Calibri"/>
              <a:cs typeface="Calibri"/>
              <a:sym typeface="Calibri"/>
            </a:endParaRPr>
          </a:p>
        </p:txBody>
      </p:sp>
      <p:sp>
        <p:nvSpPr>
          <p:cNvPr id="120" name="Shape 120"/>
          <p:cNvSpPr txBox="1"/>
          <p:nvPr/>
        </p:nvSpPr>
        <p:spPr>
          <a:xfrm>
            <a:off x="0" y="404767"/>
            <a:ext cx="9144000" cy="936103"/>
          </a:xfrm>
          <a:prstGeom prst="rect">
            <a:avLst/>
          </a:prstGeom>
          <a:noFill/>
          <a:ln>
            <a:noFill/>
          </a:ln>
        </p:spPr>
        <p:txBody>
          <a:bodyPr lIns="91425" tIns="0" rIns="45700" bIns="0" anchor="ctr" anchorCtr="0">
            <a:noAutofit/>
          </a:bodyPr>
          <a:lstStyle/>
          <a:p>
            <a:pPr lvl="0" algn="ctr">
              <a:buClr>
                <a:srgbClr val="FFC700"/>
              </a:buClr>
              <a:buSzPct val="25000"/>
            </a:pPr>
            <a:r>
              <a:rPr lang="pl-PL" sz="3330" b="1" dirty="0">
                <a:solidFill>
                  <a:schemeClr val="tx1"/>
                </a:solidFill>
                <a:latin typeface="Calibri"/>
                <a:ea typeface="Calibri"/>
                <a:cs typeface="Calibri"/>
                <a:sym typeface="Calibri"/>
              </a:rPr>
              <a:t> SZKOLENIE  PODSTAWOWE </a:t>
            </a:r>
            <a:br>
              <a:rPr lang="pl-PL" sz="3330" b="1" dirty="0">
                <a:solidFill>
                  <a:schemeClr val="tx1"/>
                </a:solidFill>
                <a:latin typeface="Calibri"/>
                <a:ea typeface="Calibri"/>
                <a:cs typeface="Calibri"/>
                <a:sym typeface="Calibri"/>
              </a:rPr>
            </a:br>
            <a:r>
              <a:rPr lang="pl-PL" sz="3330" b="1" dirty="0">
                <a:solidFill>
                  <a:schemeClr val="tx1"/>
                </a:solidFill>
                <a:latin typeface="Calibri"/>
                <a:ea typeface="Calibri"/>
                <a:cs typeface="Calibri"/>
                <a:sym typeface="Calibri"/>
              </a:rPr>
              <a:t>STRAŻAKÓW RATOWNIKÓW OSP</a:t>
            </a:r>
            <a:endParaRPr lang="pl-PL" sz="3330" b="1" i="0" u="none" strike="noStrike" cap="none" dirty="0">
              <a:solidFill>
                <a:schemeClr val="tx1"/>
              </a:solidFill>
              <a:latin typeface="Calibri"/>
              <a:ea typeface="Calibri"/>
              <a:cs typeface="Calibri"/>
              <a:sym typeface="Calibri"/>
            </a:endParaRPr>
          </a:p>
        </p:txBody>
      </p:sp>
      <p:sp>
        <p:nvSpPr>
          <p:cNvPr id="6" name="Podtytuł 5"/>
          <p:cNvSpPr>
            <a:spLocks noGrp="1"/>
          </p:cNvSpPr>
          <p:nvPr>
            <p:ph type="subTitle" idx="1"/>
          </p:nvPr>
        </p:nvSpPr>
        <p:spPr/>
        <p:txBody>
          <a:bodyPr/>
          <a:lstStyle/>
          <a:p>
            <a:endParaRPr lang="pl-PL"/>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a:off x="1643041" y="285728"/>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09" name="Shape 309"/>
          <p:cNvSpPr txBox="1">
            <a:spLocks noGrp="1"/>
          </p:cNvSpPr>
          <p:nvPr>
            <p:ph type="body" idx="1"/>
          </p:nvPr>
        </p:nvSpPr>
        <p:spPr>
          <a:xfrm>
            <a:off x="107504" y="1500174"/>
            <a:ext cx="8921000" cy="5143535"/>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Drabina ratownicza, nasadkowa, dwuosobowa DN 2,7</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Przęsła drabiny można łączyć maksymalnie                                                                 w zestawy czteroprzęsłowe.</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Bocznice drabiny wykonano z drewna sosnowego.                                           Siedem szczebli wykonano z drewna bukowego                                                          i jeden z blachy stalowej. Bocznice i szczeble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w przekroju posiadają kształt prostokąta.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Ilość szczebli w jednym przęśle – 7 drewnianych,</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1 metalowy korytkowy,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Długość przęsła drabiny wynosi  2730 mm.,</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Długość drabiny czteroprzęsłowej 8700 mm.,</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Masa jednego przęsła drabiny 9,1 kg.,</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311" name="Shape 311"/>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a:t>
            </a:r>
          </a:p>
        </p:txBody>
      </p:sp>
      <p:sp>
        <p:nvSpPr>
          <p:cNvPr id="310" name="Shape 310"/>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08" name="Shape 30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10</a:t>
            </a:fld>
            <a:endParaRPr lang="pl-PL" sz="1400" b="0" i="0" u="none" strike="noStrike" cap="none">
              <a:solidFill>
                <a:schemeClr val="lt1"/>
              </a:solidFill>
              <a:latin typeface="Calibri"/>
              <a:ea typeface="Calibri"/>
              <a:cs typeface="Calibri"/>
              <a:sym typeface="Calibri"/>
            </a:endParaRPr>
          </a:p>
        </p:txBody>
      </p:sp>
      <p:sp>
        <p:nvSpPr>
          <p:cNvPr id="307" name="Shape 307"/>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313" name="Shape 313"/>
          <p:cNvPicPr preferRelativeResize="0"/>
          <p:nvPr/>
        </p:nvPicPr>
        <p:blipFill rotWithShape="1">
          <a:blip r:embed="rId3">
            <a:alphaModFix/>
          </a:blip>
          <a:srcRect/>
          <a:stretch/>
        </p:blipFill>
        <p:spPr>
          <a:xfrm>
            <a:off x="6429387" y="2214553"/>
            <a:ext cx="959350" cy="407194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22" name="Shape 322"/>
          <p:cNvSpPr txBox="1">
            <a:spLocks noGrp="1"/>
          </p:cNvSpPr>
          <p:nvPr>
            <p:ph type="body" idx="1"/>
          </p:nvPr>
        </p:nvSpPr>
        <p:spPr>
          <a:xfrm>
            <a:off x="107504" y="1428736"/>
            <a:ext cx="8921000" cy="5429263"/>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Należy pamiętać, że w straży pożarnej używane są również drabiny nasadkowe „starego typu” różniące się:</a:t>
            </a:r>
          </a:p>
          <a:p>
            <a:pPr marL="438912" marR="0" lvl="0" indent="-324612" algn="l" rtl="0">
              <a:lnSpc>
                <a:spcPct val="100000"/>
              </a:lnSpc>
              <a:spcBef>
                <a:spcPts val="0"/>
              </a:spcBef>
              <a:spcAft>
                <a:spcPts val="0"/>
              </a:spcAft>
              <a:buClr>
                <a:schemeClr val="accent1"/>
              </a:buClr>
              <a:buSzPct val="25000"/>
              <a:buFont typeface="Noto Sans Symbols"/>
              <a:buNone/>
            </a:pPr>
            <a:endParaRPr sz="2000" b="1" i="0" u="none" strike="noStrike" cap="none" dirty="0">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Liczba szczebli drewnianych – 6 </a:t>
            </a:r>
            <a:r>
              <a:rPr lang="pl-PL" sz="2000" b="0" i="0" u="none" strike="noStrike" cap="none" dirty="0" err="1">
                <a:solidFill>
                  <a:schemeClr val="dk1"/>
                </a:solidFill>
                <a:latin typeface="Calibri"/>
                <a:ea typeface="Calibri"/>
                <a:cs typeface="Calibri"/>
                <a:sym typeface="Calibri"/>
              </a:rPr>
              <a:t>szt</a:t>
            </a:r>
            <a:r>
              <a:rPr lang="pl-PL" sz="2000" b="0" i="0" u="none" strike="noStrike" cap="none" dirty="0">
                <a:solidFill>
                  <a:schemeClr val="dk1"/>
                </a:solidFill>
                <a:latin typeface="Calibri"/>
                <a:ea typeface="Calibri"/>
                <a:cs typeface="Calibri"/>
                <a:sym typeface="Calibri"/>
              </a:rPr>
              <a:t> </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(+ 1 szczebel metalowy korytkowy).,		</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Długość drabiny sprawionej – 8490 mm,		</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masa 1 przęsła – 12 kg.,</a:t>
            </a:r>
          </a:p>
          <a:p>
            <a:pPr marL="438912" marR="0" lvl="0" indent="-324612" algn="l" rtl="0">
              <a:lnSpc>
                <a:spcPct val="100000"/>
              </a:lnSpc>
              <a:spcBef>
                <a:spcPts val="0"/>
              </a:spcBef>
              <a:spcAft>
                <a:spcPts val="0"/>
              </a:spcAft>
              <a:buClr>
                <a:schemeClr val="accent1"/>
              </a:buClr>
              <a:buSzPct val="25000"/>
              <a:buFont typeface="Noto Sans Symbols"/>
              <a:buNone/>
            </a:pPr>
            <a:endParaRPr sz="2000" b="1" i="0" u="none" strike="noStrike" cap="none" dirty="0">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Różnice po sprawieniu kolejnych przęseł:</a:t>
            </a:r>
          </a:p>
          <a:p>
            <a:pPr marL="438912" marR="0" lvl="0" indent="-324612" algn="l" rtl="0">
              <a:lnSpc>
                <a:spcPct val="100000"/>
              </a:lnSpc>
              <a:spcBef>
                <a:spcPts val="0"/>
              </a:spcBef>
              <a:spcAft>
                <a:spcPts val="0"/>
              </a:spcAft>
              <a:buClr>
                <a:schemeClr val="accent1"/>
              </a:buClr>
              <a:buSzPct val="25000"/>
              <a:buFont typeface="Noto Sans Symbols"/>
              <a:buNone/>
            </a:pPr>
            <a:r>
              <a:rPr lang="pl-PL" sz="1200" b="1" i="0" u="none" strike="noStrike" cap="none" dirty="0">
                <a:solidFill>
                  <a:schemeClr val="dk1"/>
                </a:solidFill>
                <a:latin typeface="Calibri"/>
                <a:ea typeface="Calibri"/>
                <a:cs typeface="Calibri"/>
                <a:sym typeface="Calibri"/>
              </a:rPr>
              <a:t>			 STARA		NOWA</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I przęsło:	2730		2730</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II przęsło:	4650		4720</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III przęsło:	6570		6710</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IV przęsło:	8490		8700</a:t>
            </a:r>
          </a:p>
          <a:p>
            <a:pPr marL="438912" marR="0" lvl="0" indent="-3246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W związku z różnicą w umiejscowieniu gniazd i bolców mocujących </a:t>
            </a:r>
            <a:r>
              <a:rPr lang="pl-PL" sz="2800" b="1" i="0" u="none" strike="noStrike" cap="none" dirty="0">
                <a:solidFill>
                  <a:schemeClr val="dk1"/>
                </a:solidFill>
                <a:latin typeface="Calibri"/>
                <a:ea typeface="Calibri"/>
                <a:cs typeface="Calibri"/>
                <a:sym typeface="Calibri"/>
              </a:rPr>
              <a:t>nie ma możliwości współpracy </a:t>
            </a:r>
            <a:r>
              <a:rPr lang="pl-PL" sz="2000" b="1" i="0" u="none" strike="noStrike" cap="none" dirty="0">
                <a:solidFill>
                  <a:schemeClr val="dk1"/>
                </a:solidFill>
                <a:latin typeface="Calibri"/>
                <a:ea typeface="Calibri"/>
                <a:cs typeface="Calibri"/>
                <a:sym typeface="Calibri"/>
              </a:rPr>
              <a:t>drabiny „starej” i „nowej” przy sprawianiu kolejnych przęseł.</a:t>
            </a:r>
          </a:p>
        </p:txBody>
      </p:sp>
      <p:sp>
        <p:nvSpPr>
          <p:cNvPr id="324" name="Shape 324"/>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dirty="0">
                <a:solidFill>
                  <a:schemeClr val="lt1"/>
                </a:solidFill>
                <a:latin typeface="Calibri"/>
                <a:ea typeface="Calibri"/>
                <a:cs typeface="Calibri"/>
                <a:sym typeface="Calibri"/>
              </a:rPr>
              <a:t>Pobrano 18.02.20016 z www.os-psp.olsztyn.pl</a:t>
            </a:r>
          </a:p>
        </p:txBody>
      </p:sp>
      <p:sp>
        <p:nvSpPr>
          <p:cNvPr id="323" name="Shape 323"/>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21" name="Shape 321"/>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11</a:t>
            </a:fld>
            <a:endParaRPr lang="pl-PL" sz="1400" b="0" i="0" u="none" strike="noStrike" cap="none">
              <a:solidFill>
                <a:schemeClr val="lt1"/>
              </a:solidFill>
              <a:latin typeface="Calibri"/>
              <a:ea typeface="Calibri"/>
              <a:cs typeface="Calibri"/>
              <a:sym typeface="Calibri"/>
            </a:endParaRPr>
          </a:p>
        </p:txBody>
      </p:sp>
      <p:sp>
        <p:nvSpPr>
          <p:cNvPr id="320" name="Shape 320"/>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326" name="Shape 326"/>
          <p:cNvPicPr preferRelativeResize="0"/>
          <p:nvPr/>
        </p:nvPicPr>
        <p:blipFill rotWithShape="1">
          <a:blip r:embed="rId3">
            <a:alphaModFix/>
          </a:blip>
          <a:srcRect/>
          <a:stretch/>
        </p:blipFill>
        <p:spPr>
          <a:xfrm>
            <a:off x="5143503" y="2143116"/>
            <a:ext cx="1739724" cy="342902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47" name="Shape 347"/>
          <p:cNvSpPr txBox="1">
            <a:spLocks noGrp="1"/>
          </p:cNvSpPr>
          <p:nvPr>
            <p:ph type="body" idx="1"/>
          </p:nvPr>
        </p:nvSpPr>
        <p:spPr>
          <a:xfrm>
            <a:off x="107504" y="1428736"/>
            <a:ext cx="8921000" cy="5286411"/>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ratownicza, nasadkowa, wysuwana dwuosobowa DNW 3080.</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Drabina składa się z trzech przęseł. Bocznice drabiny wykonane                                                 z aluminiowych profili dwuteowych. Szczeble w przekroju  posiadają                             kształt zbliżony do litery D. </a:t>
            </a:r>
          </a:p>
          <a:p>
            <a:pPr marL="438912" marR="0" lvl="0" indent="-172212" algn="l" rtl="0">
              <a:lnSpc>
                <a:spcPct val="100000"/>
              </a:lnSpc>
              <a:spcBef>
                <a:spcPts val="0"/>
              </a:spcBef>
              <a:spcAft>
                <a:spcPts val="0"/>
              </a:spcAft>
              <a:buClr>
                <a:schemeClr val="accent1"/>
              </a:buClr>
              <a:buSzPct val="79999"/>
              <a:buFont typeface="Noto Sans Symbols"/>
              <a:buNone/>
            </a:pPr>
            <a:endParaRPr sz="18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Drabinę można stosować:</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a/ każde przęsło indywidualnie (rozmontowanie                                                              drabiny dzięki połączeniu zatrzaskowym trwa                                                                           do 60 sekund) otrzymując trzy przęsła drabiny  przystawnej o długości: 					</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 dolne przęsło 3391 mm, </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 środkowe przęsło 3310 mm</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 górne przęsło 3040 mm.</a:t>
            </a:r>
          </a:p>
          <a:p>
            <a:pPr marL="438912" marR="0" lvl="0" indent="-172212" algn="l" rtl="0">
              <a:lnSpc>
                <a:spcPct val="100000"/>
              </a:lnSpc>
              <a:spcBef>
                <a:spcPts val="0"/>
              </a:spcBef>
              <a:spcAft>
                <a:spcPts val="0"/>
              </a:spcAft>
              <a:buClr>
                <a:schemeClr val="accent1"/>
              </a:buClr>
              <a:buSzPct val="25000"/>
              <a:buFont typeface="Noto Sans Symbols"/>
              <a:buNone/>
            </a:pPr>
            <a:endParaRPr sz="18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b/ jako drabinę wysuwaną. </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 Ilość szczebli: – dwa przęsła po 12 i jedno przęsło 11. </a:t>
            </a:r>
          </a:p>
          <a:p>
            <a:pPr marL="438912" marR="0" lvl="0" indent="-172212" algn="l" rtl="0">
              <a:lnSpc>
                <a:spcPct val="100000"/>
              </a:lnSpc>
              <a:spcBef>
                <a:spcPts val="0"/>
              </a:spcBef>
              <a:spcAft>
                <a:spcPts val="0"/>
              </a:spcAft>
              <a:buClr>
                <a:schemeClr val="accent1"/>
              </a:buClr>
              <a:buSzPct val="25000"/>
              <a:buFont typeface="Noto Sans Symbols"/>
              <a:buNone/>
            </a:pPr>
            <a:endParaRPr sz="18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349" name="Shape 349"/>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48" name="Shape 348"/>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46" name="Shape 34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12</a:t>
            </a:fld>
            <a:endParaRPr lang="pl-PL" sz="1400" b="0" i="0" u="none" strike="noStrike" cap="none">
              <a:solidFill>
                <a:schemeClr val="lt1"/>
              </a:solidFill>
              <a:latin typeface="Calibri"/>
              <a:ea typeface="Calibri"/>
              <a:cs typeface="Calibri"/>
              <a:sym typeface="Calibri"/>
            </a:endParaRPr>
          </a:p>
        </p:txBody>
      </p:sp>
      <p:sp>
        <p:nvSpPr>
          <p:cNvPr id="345" name="Shape 34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351" name="Shape 351"/>
          <p:cNvPicPr preferRelativeResize="0"/>
          <p:nvPr/>
        </p:nvPicPr>
        <p:blipFill rotWithShape="1">
          <a:blip r:embed="rId3">
            <a:alphaModFix/>
          </a:blip>
          <a:srcRect/>
          <a:stretch/>
        </p:blipFill>
        <p:spPr>
          <a:xfrm>
            <a:off x="7143767" y="1785925"/>
            <a:ext cx="1714511" cy="507207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35" name="Shape 335"/>
          <p:cNvSpPr txBox="1">
            <a:spLocks noGrp="1"/>
          </p:cNvSpPr>
          <p:nvPr>
            <p:ph type="body" idx="1"/>
          </p:nvPr>
        </p:nvSpPr>
        <p:spPr>
          <a:xfrm>
            <a:off x="107504" y="1643050"/>
            <a:ext cx="8921000" cy="492922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r>
              <a:rPr lang="pl-PL" sz="2400" b="1" i="0" u="none" strike="noStrike" cap="none">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Drabinę można używać do: </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akcji gaśniczych w piwnicach, studniach, na poddaszach,</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budowania przepraw poziomych przez rowy, dachy, przejścia po kruchym             lodzie itp. ,</a:t>
            </a:r>
          </a:p>
          <a:p>
            <a:pPr marL="438912" marR="0" lvl="0" indent="-1722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337" name="Shape 337"/>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36" name="Shape 336"/>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34" name="Shape 33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13</a:t>
            </a:fld>
            <a:endParaRPr lang="pl-PL" sz="1400" b="0" i="0" u="none" strike="noStrike" cap="none">
              <a:solidFill>
                <a:schemeClr val="lt1"/>
              </a:solidFill>
              <a:latin typeface="Calibri"/>
              <a:ea typeface="Calibri"/>
              <a:cs typeface="Calibri"/>
              <a:sym typeface="Calibri"/>
            </a:endParaRPr>
          </a:p>
        </p:txBody>
      </p:sp>
      <p:sp>
        <p:nvSpPr>
          <p:cNvPr id="333" name="Shape 333"/>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73" name="Shape 373"/>
          <p:cNvSpPr txBox="1">
            <a:spLocks noGrp="1"/>
          </p:cNvSpPr>
          <p:nvPr>
            <p:ph type="body" idx="1"/>
          </p:nvPr>
        </p:nvSpPr>
        <p:spPr>
          <a:xfrm>
            <a:off x="107504" y="1500174"/>
            <a:ext cx="8921000" cy="5357825"/>
          </a:xfrm>
          <a:prstGeom prst="rect">
            <a:avLst/>
          </a:prstGeom>
          <a:noFill/>
          <a:ln>
            <a:noFill/>
          </a:ln>
        </p:spPr>
        <p:txBody>
          <a:bodyPr lIns="54850" tIns="91425" rIns="91425" bIns="45700" anchor="t" anchorCtr="0">
            <a:noAutofit/>
          </a:bodyPr>
          <a:lstStyle/>
          <a:p>
            <a:pPr marL="438912" marR="0" lvl="0" indent="-324612" algn="ctr"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Drabina nasadkowa DN 2,7 (aluminiowa)</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wyposażona w profilowane wymienne stopki zabezpieczające przed poślizgiem,</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okucia wykonane z lekkiego metalu,</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sprężynujące sworznie blokujące wykonane ze stali ocynkowanej,</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ilość szczebli w jednym przęśle:</a:t>
            </a:r>
          </a:p>
          <a:p>
            <a:pPr marL="731520" marR="0" lvl="1" indent="-325119" algn="l" rtl="0">
              <a:lnSpc>
                <a:spcPct val="100000"/>
              </a:lnSpc>
              <a:spcBef>
                <a:spcPts val="0"/>
              </a:spcBef>
              <a:spcAft>
                <a:spcPts val="0"/>
              </a:spcAft>
              <a:buClr>
                <a:schemeClr val="dk1"/>
              </a:buClr>
              <a:buSzPct val="80000"/>
              <a:buFont typeface="Arial"/>
              <a:buChar char="•"/>
            </a:pPr>
            <a:r>
              <a:rPr lang="pl-PL" sz="2000" b="0" i="0" u="none" strike="noStrike" cap="none">
                <a:solidFill>
                  <a:schemeClr val="dk1"/>
                </a:solidFill>
                <a:latin typeface="Calibri"/>
                <a:ea typeface="Calibri"/>
                <a:cs typeface="Calibri"/>
                <a:sym typeface="Calibri"/>
              </a:rPr>
              <a:t>pierwsze przęsło – 9 szczebli,</a:t>
            </a:r>
          </a:p>
          <a:p>
            <a:pPr marL="731520" marR="0" lvl="1" indent="-325119" algn="l" rtl="0">
              <a:lnSpc>
                <a:spcPct val="100000"/>
              </a:lnSpc>
              <a:spcBef>
                <a:spcPts val="0"/>
              </a:spcBef>
              <a:spcAft>
                <a:spcPts val="0"/>
              </a:spcAft>
              <a:buClr>
                <a:schemeClr val="dk1"/>
              </a:buClr>
              <a:buSzPct val="80000"/>
              <a:buFont typeface="Arial"/>
              <a:buChar char="•"/>
            </a:pPr>
            <a:r>
              <a:rPr lang="pl-PL" sz="2000" b="0" i="0" u="none" strike="noStrike" cap="none">
                <a:solidFill>
                  <a:schemeClr val="dk1"/>
                </a:solidFill>
                <a:latin typeface="Calibri"/>
                <a:ea typeface="Calibri"/>
                <a:cs typeface="Calibri"/>
                <a:sym typeface="Calibri"/>
              </a:rPr>
              <a:t>2,3,4 przęsło – 7 szczebli,				</a:t>
            </a:r>
          </a:p>
          <a:p>
            <a:pPr marL="731520" marR="0" lvl="1" indent="-325119"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Długość przęsła – 2640 mm,</a:t>
            </a:r>
          </a:p>
          <a:p>
            <a:pPr marL="731520" marR="0" lvl="1" indent="-325119"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Długość drabiny czteroprzęsłowej – 8410 mm,</a:t>
            </a:r>
          </a:p>
          <a:p>
            <a:pPr marL="731520" marR="0" lvl="1" indent="-325119"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Masa przęsła – 9,8 kg – 10 kg,</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Drabinę można używać do: </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akcji gaśniczych w piwnicach, studniach, na poddaszach,</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budowania przepraw poziomych przez rowy, dachy,                                                                             przejścia po kruchym  lodzie itp.</a:t>
            </a:r>
            <a:r>
              <a:rPr lang="pl-PL" sz="2400" b="0" i="0" u="none" strike="noStrike" cap="none">
                <a:solidFill>
                  <a:schemeClr val="dk1"/>
                </a:solidFill>
                <a:latin typeface="Calibri"/>
                <a:ea typeface="Calibri"/>
                <a:cs typeface="Calibri"/>
                <a:sym typeface="Calibri"/>
              </a:rPr>
              <a:t>,</a:t>
            </a:r>
          </a:p>
          <a:p>
            <a:pPr marL="731520" marR="0" lvl="1" indent="-325119"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731520" marR="0" lvl="1" indent="-325119"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731520" marR="0" lvl="1" indent="-325119" algn="l" rtl="0">
              <a:lnSpc>
                <a:spcPct val="100000"/>
              </a:lnSpc>
              <a:spcBef>
                <a:spcPts val="0"/>
              </a:spcBef>
              <a:spcAft>
                <a:spcPts val="0"/>
              </a:spcAft>
              <a:buClr>
                <a:schemeClr val="dk1"/>
              </a:buClr>
              <a:buSzPct val="80000"/>
              <a:buFont typeface="Arial"/>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p:txBody>
      </p:sp>
      <p:sp>
        <p:nvSpPr>
          <p:cNvPr id="375" name="Shape 375"/>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74" name="Shape 374"/>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72" name="Shape 37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14</a:t>
            </a:fld>
            <a:endParaRPr lang="pl-PL" sz="1400" b="0" i="0" u="none" strike="noStrike" cap="none">
              <a:solidFill>
                <a:schemeClr val="lt1"/>
              </a:solidFill>
              <a:latin typeface="Calibri"/>
              <a:ea typeface="Calibri"/>
              <a:cs typeface="Calibri"/>
              <a:sym typeface="Calibri"/>
            </a:endParaRPr>
          </a:p>
        </p:txBody>
      </p:sp>
      <p:sp>
        <p:nvSpPr>
          <p:cNvPr id="371" name="Shape 371"/>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377" name="Shape 377"/>
          <p:cNvPicPr preferRelativeResize="0"/>
          <p:nvPr/>
        </p:nvPicPr>
        <p:blipFill rotWithShape="1">
          <a:blip r:embed="rId3">
            <a:alphaModFix/>
          </a:blip>
          <a:srcRect/>
          <a:stretch/>
        </p:blipFill>
        <p:spPr>
          <a:xfrm>
            <a:off x="5715007" y="2928933"/>
            <a:ext cx="3000364" cy="225027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60" name="Shape 360"/>
          <p:cNvSpPr txBox="1">
            <a:spLocks noGrp="1"/>
          </p:cNvSpPr>
          <p:nvPr>
            <p:ph type="body" idx="1"/>
          </p:nvPr>
        </p:nvSpPr>
        <p:spPr>
          <a:xfrm>
            <a:off x="107504" y="1832843"/>
            <a:ext cx="8921000" cy="4667989"/>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Symbol DNW 3080 jest symbolem handlowym producenta.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Masa drabiny wynosi 30,5 kg.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Całkowita długość drabiny trzyprzęsłowej wynosi 8010 mm.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Długość transportowa 3430 mm.</a:t>
            </a:r>
          </a:p>
          <a:p>
            <a:pPr marL="438912" marR="0" lvl="0" indent="-1722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r>
              <a:rPr lang="pl-PL" sz="2400" b="1" i="0" u="none" strike="noStrike" cap="none">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prowadzenia ewakuacji (znoszenie rannych itp.)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budowania przepraw poziomych przez rowy, dachy,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przejścia po kruchym lodzie itp.</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Arial"/>
              <a:ea typeface="Arial"/>
              <a:cs typeface="Arial"/>
              <a:sym typeface="Arial"/>
            </a:endParaRPr>
          </a:p>
        </p:txBody>
      </p:sp>
      <p:sp>
        <p:nvSpPr>
          <p:cNvPr id="362" name="Shape 362"/>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61" name="Shape 361"/>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59" name="Shape 359"/>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15</a:t>
            </a:fld>
            <a:endParaRPr lang="pl-PL" sz="1400" b="0" i="0" u="none" strike="noStrike" cap="none">
              <a:solidFill>
                <a:schemeClr val="lt1"/>
              </a:solidFill>
              <a:latin typeface="Calibri"/>
              <a:ea typeface="Calibri"/>
              <a:cs typeface="Calibri"/>
              <a:sym typeface="Calibri"/>
            </a:endParaRPr>
          </a:p>
        </p:txBody>
      </p:sp>
      <p:sp>
        <p:nvSpPr>
          <p:cNvPr id="358" name="Shape 358"/>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364" name="Shape 364"/>
          <p:cNvPicPr preferRelativeResize="0"/>
          <p:nvPr/>
        </p:nvPicPr>
        <p:blipFill rotWithShape="1">
          <a:blip r:embed="rId3">
            <a:alphaModFix/>
          </a:blip>
          <a:srcRect/>
          <a:stretch/>
        </p:blipFill>
        <p:spPr>
          <a:xfrm>
            <a:off x="7286643" y="1500174"/>
            <a:ext cx="1714511" cy="53578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86" name="Shape 386"/>
          <p:cNvSpPr txBox="1">
            <a:spLocks noGrp="1"/>
          </p:cNvSpPr>
          <p:nvPr>
            <p:ph type="body" idx="1"/>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87" name="Shape 387"/>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85" name="Shape 385"/>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16</a:t>
            </a:fld>
            <a:endParaRPr lang="pl-PL" sz="1400" b="0" i="0" u="none" strike="noStrike" cap="none">
              <a:solidFill>
                <a:schemeClr val="lt1"/>
              </a:solidFill>
              <a:latin typeface="Calibri"/>
              <a:ea typeface="Calibri"/>
              <a:cs typeface="Calibri"/>
              <a:sym typeface="Calibri"/>
            </a:endParaRPr>
          </a:p>
        </p:txBody>
      </p:sp>
      <p:sp>
        <p:nvSpPr>
          <p:cNvPr id="384" name="Shape 384"/>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389" name="Shape 389"/>
          <p:cNvPicPr preferRelativeResize="0"/>
          <p:nvPr/>
        </p:nvPicPr>
        <p:blipFill rotWithShape="1">
          <a:blip r:embed="rId3">
            <a:alphaModFix/>
          </a:blip>
          <a:srcRect/>
          <a:stretch/>
        </p:blipFill>
        <p:spPr>
          <a:xfrm>
            <a:off x="6000760" y="3000372"/>
            <a:ext cx="2214578" cy="3590103"/>
          </a:xfrm>
          <a:prstGeom prst="rect">
            <a:avLst/>
          </a:prstGeom>
          <a:noFill/>
          <a:ln>
            <a:noFill/>
          </a:ln>
        </p:spPr>
      </p:pic>
      <p:sp>
        <p:nvSpPr>
          <p:cNvPr id="390" name="Shape 390"/>
          <p:cNvSpPr txBox="1"/>
          <p:nvPr/>
        </p:nvSpPr>
        <p:spPr>
          <a:xfrm>
            <a:off x="571472" y="1857364"/>
            <a:ext cx="8286807" cy="135421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pl-PL" sz="1800" b="1" i="0" u="none" strike="noStrike" cap="none">
                <a:solidFill>
                  <a:srgbClr val="000000"/>
                </a:solidFill>
                <a:latin typeface="Arial"/>
                <a:ea typeface="Arial"/>
                <a:cs typeface="Arial"/>
                <a:sym typeface="Arial"/>
              </a:rPr>
              <a:t>Drabina ratownicza, wysuwana, trzyosobowa ZS 2095 </a:t>
            </a:r>
          </a:p>
          <a:p>
            <a:pPr marL="0" marR="0" lvl="0" indent="0" algn="l" rtl="0">
              <a:lnSpc>
                <a:spcPct val="100000"/>
              </a:lnSpc>
              <a:spcBef>
                <a:spcPts val="0"/>
              </a:spcBef>
              <a:spcAft>
                <a:spcPts val="0"/>
              </a:spcAft>
              <a:buClr>
                <a:srgbClr val="000000"/>
              </a:buClr>
              <a:buFont typeface="Arial"/>
              <a:buNone/>
            </a:pP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a:buNone/>
            </a:pPr>
            <a:r>
              <a:rPr lang="pl-PL" sz="1600" b="0" i="0" u="none" strike="noStrike" cap="none">
                <a:solidFill>
                  <a:srgbClr val="000000"/>
                </a:solidFill>
                <a:latin typeface="Arial"/>
                <a:ea typeface="Arial"/>
                <a:cs typeface="Arial"/>
                <a:sym typeface="Arial"/>
              </a:rPr>
              <a:t>Drabina dwuprzęsłowa, trzyosobowa wykonana ze stopów aluminium. Bocznice mają kolor czarny, co w przypadku używania w zimie ma istotne znaczenie, ponieważ są cieplejsze      o około 40% od bocznic w kolorze srebrnym .</a:t>
            </a:r>
          </a:p>
        </p:txBody>
      </p:sp>
      <p:sp>
        <p:nvSpPr>
          <p:cNvPr id="391" name="Shape 391"/>
          <p:cNvSpPr txBox="1"/>
          <p:nvPr/>
        </p:nvSpPr>
        <p:spPr>
          <a:xfrm>
            <a:off x="642910" y="3214685"/>
            <a:ext cx="5000660" cy="181588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pl-PL" sz="1600" b="0" i="0" u="none" strike="noStrike" cap="none">
                <a:solidFill>
                  <a:srgbClr val="000000"/>
                </a:solidFill>
                <a:latin typeface="Arial"/>
                <a:ea typeface="Arial"/>
                <a:cs typeface="Arial"/>
                <a:sym typeface="Arial"/>
              </a:rPr>
              <a:t>Szczeble w przekroju posiadają kształt zbliżony                                                                        do litery D, wskazują prawidłowy kąt ustawienia                                                              drabiny oraz dają bezpieczną, poziomą                                                    płaszczyznę do stania.  Bocznice wykonane                                                                                     są z profili o przekroju dwuteowym co umożliwia                                                              idealne zamocowanie  szczebla oraz stanowi                                                                                      o lekkości konstrukcji.</a:t>
            </a:r>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400" name="Shape 400"/>
          <p:cNvSpPr txBox="1">
            <a:spLocks noGrp="1"/>
          </p:cNvSpPr>
          <p:nvPr>
            <p:ph type="body" idx="1"/>
          </p:nvPr>
        </p:nvSpPr>
        <p:spPr>
          <a:xfrm>
            <a:off x="0" y="1832843"/>
            <a:ext cx="9028503" cy="459655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ilość szczebli – 19</a:t>
            </a:r>
            <a:r>
              <a:rPr lang="pl-PL" sz="2000" b="0" i="0" u="none" strike="noStrike" cap="none">
                <a:solidFill>
                  <a:srgbClr val="FF0000"/>
                </a:solidFill>
                <a:latin typeface="Calibri"/>
                <a:ea typeface="Calibri"/>
                <a:cs typeface="Calibri"/>
                <a:sym typeface="Calibri"/>
              </a:rPr>
              <a:t> </a:t>
            </a:r>
            <a:r>
              <a:rPr lang="pl-PL" sz="2000" b="0" i="0" u="none" strike="noStrike" cap="none">
                <a:solidFill>
                  <a:schemeClr val="dk1"/>
                </a:solidFill>
                <a:latin typeface="Calibri"/>
                <a:ea typeface="Calibri"/>
                <a:cs typeface="Calibri"/>
                <a:sym typeface="Calibri"/>
              </a:rPr>
              <a:t>w przęśle (38 łącznie),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masa drabiny 43,9 kg.,</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długość całkowita po wysunięciu 9510 mm.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długość transportowa – 5460 mm.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górne przęsło drabiny jest wysuwane przy pomocy liny,</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symbol ZS 2095 jest symbolem handlowym producenta.</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P</a:t>
            </a:r>
            <a:r>
              <a:rPr lang="pl-PL" sz="2400" b="1" i="0" u="none" strike="noStrike" cap="none">
                <a:solidFill>
                  <a:schemeClr val="dk1"/>
                </a:solidFill>
                <a:latin typeface="Calibri"/>
                <a:ea typeface="Calibri"/>
                <a:cs typeface="Calibri"/>
                <a:sym typeface="Calibri"/>
              </a:rPr>
              <a:t>rzeznaczenie: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budowania przepraw poziomych przez rowy, dachy, przejścia po kruchym lodzie itp. </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402" name="Shape 402"/>
          <p:cNvSpPr txBox="1">
            <a:spLocks noGrp="1"/>
          </p:cNvSpPr>
          <p:nvPr>
            <p:ph type="body" idx="2"/>
          </p:nvPr>
        </p:nvSpPr>
        <p:spPr>
          <a:xfrm>
            <a:off x="6055648" y="5929330"/>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sp>
        <p:nvSpPr>
          <p:cNvPr id="401" name="Shape 401"/>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99" name="Shape 399"/>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17</a:t>
            </a:fld>
            <a:endParaRPr lang="pl-PL" sz="1400" b="0" i="0" u="none" strike="noStrike" cap="none">
              <a:solidFill>
                <a:schemeClr val="lt1"/>
              </a:solidFill>
              <a:latin typeface="Calibri"/>
              <a:ea typeface="Calibri"/>
              <a:cs typeface="Calibri"/>
              <a:sym typeface="Calibri"/>
            </a:endParaRPr>
          </a:p>
        </p:txBody>
      </p:sp>
      <p:sp>
        <p:nvSpPr>
          <p:cNvPr id="398" name="Shape 398"/>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25" name="Shape 425"/>
          <p:cNvSpPr txBox="1">
            <a:spLocks noGrp="1"/>
          </p:cNvSpPr>
          <p:nvPr>
            <p:ph type="body" idx="1"/>
          </p:nvPr>
        </p:nvSpPr>
        <p:spPr>
          <a:xfrm>
            <a:off x="169155" y="1547091"/>
            <a:ext cx="6059410" cy="5074046"/>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800" b="1" i="0" u="none" strike="noStrike" cap="none" dirty="0">
                <a:solidFill>
                  <a:schemeClr val="dk1"/>
                </a:solidFill>
                <a:latin typeface="Calibri"/>
                <a:ea typeface="Calibri"/>
                <a:cs typeface="Calibri"/>
                <a:sym typeface="Calibri"/>
              </a:rPr>
              <a:t>Drabina ratownicza, wysuwana, dwuosobowa D10 W</a:t>
            </a:r>
            <a:r>
              <a:rPr lang="pl-PL" sz="2000" b="0" i="0" u="none" strike="noStrike" cap="none" dirty="0">
                <a:solidFill>
                  <a:schemeClr val="dk1"/>
                </a:solidFill>
                <a:latin typeface="Calibri"/>
                <a:ea typeface="Calibri"/>
                <a:cs typeface="Calibri"/>
                <a:sym typeface="Calibri"/>
              </a:rPr>
              <a:t> </a:t>
            </a:r>
            <a:r>
              <a:rPr lang="pl-PL" sz="2000" b="0" i="0" u="none" strike="noStrike" cap="none" dirty="0" smtClean="0">
                <a:solidFill>
                  <a:schemeClr val="dk1"/>
                </a:solidFill>
                <a:latin typeface="Calibri"/>
                <a:ea typeface="Calibri"/>
                <a:cs typeface="Calibri"/>
                <a:sym typeface="Calibri"/>
              </a:rPr>
              <a:t> (symbol)</a:t>
            </a: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a:t>
            </a:r>
            <a:r>
              <a:rPr lang="pl-PL" sz="2000" b="1" i="0" u="none" strike="noStrike" cap="none" dirty="0">
                <a:solidFill>
                  <a:schemeClr val="dk1"/>
                </a:solidFill>
                <a:latin typeface="Calibri"/>
                <a:ea typeface="Calibri"/>
                <a:cs typeface="Calibri"/>
                <a:sym typeface="Calibri"/>
              </a:rPr>
              <a:t> </a:t>
            </a:r>
            <a:r>
              <a:rPr lang="pl-PL" sz="2000" b="0" i="0" u="none" strike="noStrike" cap="none" dirty="0">
                <a:solidFill>
                  <a:schemeClr val="dk1"/>
                </a:solidFill>
                <a:latin typeface="Calibri"/>
                <a:ea typeface="Calibri"/>
                <a:cs typeface="Calibri"/>
                <a:sym typeface="Calibri"/>
              </a:rPr>
              <a:t>Drabina składa się z dwóch przęseł.  Bocznice drabiny wykonano </a:t>
            </a:r>
            <a:r>
              <a:rPr lang="pl-PL" sz="2000" b="0" i="0" u="none" strike="noStrike" cap="none" dirty="0" smtClean="0">
                <a:solidFill>
                  <a:schemeClr val="dk1"/>
                </a:solidFill>
                <a:latin typeface="Calibri"/>
                <a:ea typeface="Calibri"/>
                <a:cs typeface="Calibri"/>
                <a:sym typeface="Calibri"/>
              </a:rPr>
              <a:t>z drewna  </a:t>
            </a:r>
            <a:r>
              <a:rPr lang="pl-PL" sz="2000" b="0" i="0" u="none" strike="noStrike" cap="none" dirty="0">
                <a:solidFill>
                  <a:schemeClr val="dk1"/>
                </a:solidFill>
                <a:latin typeface="Calibri"/>
                <a:ea typeface="Calibri"/>
                <a:cs typeface="Calibri"/>
                <a:sym typeface="Calibri"/>
              </a:rPr>
              <a:t>sosnowego. Szczeble wykonano z drewna bukowego w przekroju posiadają kształt  prostokąta,</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Drążki podporowe wykonano ze  stalowych  rur,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Ilość szczebli: 17 w każdym przęśle,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Masa całkowita drabiny wynosi 72 kg.,</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Całkowita długość drabiny po wysunięciu  wynosi 10000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Długość transportowa 5890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Górne przęsło drabiny jest wysuwane przy pomocy liny,</a:t>
            </a:r>
          </a:p>
          <a:p>
            <a:pPr marL="438912" marR="0" lvl="0" indent="-172212" algn="l" rtl="0">
              <a:lnSpc>
                <a:spcPct val="100000"/>
              </a:lnSpc>
              <a:spcBef>
                <a:spcPts val="0"/>
              </a:spcBef>
              <a:spcAft>
                <a:spcPts val="0"/>
              </a:spcAft>
              <a:buClr>
                <a:schemeClr val="dk1"/>
              </a:buClr>
              <a:buSzPct val="25000"/>
              <a:buFont typeface="Noto Sans Symbols"/>
              <a:buNone/>
            </a:pPr>
            <a:endParaRPr lang="pl-PL"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p:txBody>
      </p:sp>
      <p:sp>
        <p:nvSpPr>
          <p:cNvPr id="427" name="Shape 427"/>
          <p:cNvSpPr txBox="1">
            <a:spLocks noGrp="1"/>
          </p:cNvSpPr>
          <p:nvPr>
            <p:ph type="body" idx="2"/>
          </p:nvPr>
        </p:nvSpPr>
        <p:spPr>
          <a:xfrm>
            <a:off x="6055648" y="6072205"/>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sp>
        <p:nvSpPr>
          <p:cNvPr id="426" name="Shape 426"/>
          <p:cNvSpPr txBox="1">
            <a:spLocks noGrp="1"/>
          </p:cNvSpPr>
          <p:nvPr>
            <p:ph type="body" idx="3"/>
          </p:nvPr>
        </p:nvSpPr>
        <p:spPr>
          <a:xfrm>
            <a:off x="5857883" y="6072205"/>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sp>
        <p:nvSpPr>
          <p:cNvPr id="424" name="Shape 42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18</a:t>
            </a:fld>
            <a:endParaRPr lang="pl-PL" sz="1400" b="0" i="0" u="none" strike="noStrike" cap="none">
              <a:solidFill>
                <a:schemeClr val="lt1"/>
              </a:solidFill>
              <a:latin typeface="Calibri"/>
              <a:ea typeface="Calibri"/>
              <a:cs typeface="Calibri"/>
              <a:sym typeface="Calibri"/>
            </a:endParaRPr>
          </a:p>
        </p:txBody>
      </p:sp>
      <p:sp>
        <p:nvSpPr>
          <p:cNvPr id="423" name="Shape 423"/>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2" name="Obraz 1"/>
          <p:cNvPicPr>
            <a:picLocks noChangeAspect="1"/>
          </p:cNvPicPr>
          <p:nvPr/>
        </p:nvPicPr>
        <p:blipFill>
          <a:blip r:embed="rId3"/>
          <a:stretch>
            <a:fillRect/>
          </a:stretch>
        </p:blipFill>
        <p:spPr>
          <a:xfrm>
            <a:off x="6426330" y="1636811"/>
            <a:ext cx="2330964" cy="4877968"/>
          </a:xfrm>
          <a:prstGeom prst="rect">
            <a:avLst/>
          </a:prstGeom>
        </p:spPr>
      </p:pic>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37" name="Shape 437"/>
          <p:cNvSpPr txBox="1">
            <a:spLocks noGrp="1"/>
          </p:cNvSpPr>
          <p:nvPr>
            <p:ph type="body" idx="1"/>
          </p:nvPr>
        </p:nvSpPr>
        <p:spPr>
          <a:xfrm>
            <a:off x="107504" y="1643050"/>
            <a:ext cx="8921000" cy="4714907"/>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Przeznaczenie: </a:t>
            </a:r>
          </a:p>
          <a:p>
            <a:pPr marL="438912" marR="0" lvl="0" indent="-1722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a:t>
            </a:r>
            <a:r>
              <a:rPr lang="pl-PL" sz="2000" b="1" i="0" u="none" strike="noStrike" cap="none">
                <a:solidFill>
                  <a:schemeClr val="dk1"/>
                </a:solidFill>
                <a:latin typeface="Calibri"/>
                <a:ea typeface="Calibri"/>
                <a:cs typeface="Calibri"/>
                <a:sym typeface="Calibri"/>
              </a:rPr>
              <a:t> </a:t>
            </a:r>
            <a:r>
              <a:rPr lang="pl-PL" sz="2000" b="0" i="0" u="none" strike="noStrike" cap="none">
                <a:solidFill>
                  <a:schemeClr val="dk1"/>
                </a:solidFill>
                <a:latin typeface="Calibri"/>
                <a:ea typeface="Calibri"/>
                <a:cs typeface="Calibri"/>
                <a:sym typeface="Calibri"/>
              </a:rPr>
              <a:t>podawania prądów gaśniczych,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budowania przepraw poziomych przez                                                                        rowy, dachy,</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przejścia po kruchym lodzie itp. </a:t>
            </a:r>
          </a:p>
        </p:txBody>
      </p:sp>
      <p:sp>
        <p:nvSpPr>
          <p:cNvPr id="439" name="Shape 439"/>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38" name="Shape 438"/>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36" name="Shape 4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19</a:t>
            </a:fld>
            <a:endParaRPr lang="pl-PL" sz="1400" b="0" i="0" u="none" strike="noStrike" cap="none">
              <a:solidFill>
                <a:schemeClr val="lt1"/>
              </a:solidFill>
              <a:latin typeface="Calibri"/>
              <a:ea typeface="Calibri"/>
              <a:cs typeface="Calibri"/>
              <a:sym typeface="Calibri"/>
            </a:endParaRPr>
          </a:p>
        </p:txBody>
      </p:sp>
      <p:sp>
        <p:nvSpPr>
          <p:cNvPr id="435" name="Shape 43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441" name="Shape 441"/>
          <p:cNvPicPr preferRelativeResize="0"/>
          <p:nvPr/>
        </p:nvPicPr>
        <p:blipFill rotWithShape="1">
          <a:blip r:embed="rId3">
            <a:alphaModFix/>
          </a:blip>
          <a:srcRect/>
          <a:stretch/>
        </p:blipFill>
        <p:spPr>
          <a:xfrm>
            <a:off x="5857883" y="1485900"/>
            <a:ext cx="2500330" cy="5229247"/>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331640" y="250031"/>
            <a:ext cx="7128792" cy="874713"/>
          </a:xfrm>
        </p:spPr>
        <p:txBody>
          <a:bodyPr>
            <a:noAutofit/>
          </a:bodyPr>
          <a:lstStyle/>
          <a:p>
            <a:pPr algn="ctr"/>
            <a:r>
              <a:rPr lang="pl-PL" sz="3600" dirty="0" smtClean="0"/>
              <a:t>MATERIAŁ NAUCZANIA</a:t>
            </a:r>
            <a:endParaRPr lang="pl-PL" altLang="pl-PL" sz="3600" b="1" dirty="0"/>
          </a:p>
        </p:txBody>
      </p:sp>
      <p:sp>
        <p:nvSpPr>
          <p:cNvPr id="10" name="Symbol zastępczy zawartości 1"/>
          <p:cNvSpPr>
            <a:spLocks noGrp="1"/>
          </p:cNvSpPr>
          <p:nvPr>
            <p:ph type="body" idx="1"/>
          </p:nvPr>
        </p:nvSpPr>
        <p:spPr>
          <a:xfrm>
            <a:off x="204715" y="1820301"/>
            <a:ext cx="8687765" cy="4545330"/>
          </a:xfrm>
        </p:spPr>
        <p:txBody>
          <a:bodyPr>
            <a:normAutofit/>
          </a:bodyPr>
          <a:lstStyle/>
          <a:p>
            <a:pPr>
              <a:buNone/>
            </a:pPr>
            <a:r>
              <a:rPr lang="pl-PL" dirty="0" smtClean="0"/>
              <a:t>Rodzaje </a:t>
            </a:r>
            <a:r>
              <a:rPr lang="pl-PL" dirty="0"/>
              <a:t>drabin pożarniczych i ich </a:t>
            </a:r>
            <a:r>
              <a:rPr lang="pl-PL" dirty="0" smtClean="0"/>
              <a:t>przeznaczenie; Budowa </a:t>
            </a:r>
            <a:r>
              <a:rPr lang="pl-PL" dirty="0"/>
              <a:t>poszczególnych typów drabin pożarniczych </a:t>
            </a:r>
            <a:r>
              <a:rPr lang="pl-PL" dirty="0" smtClean="0"/>
              <a:t>przenośnych;</a:t>
            </a:r>
          </a:p>
          <a:p>
            <a:r>
              <a:rPr lang="pl-PL" dirty="0" smtClean="0"/>
              <a:t> </a:t>
            </a:r>
            <a:r>
              <a:rPr lang="pl-PL" dirty="0"/>
              <a:t>Sprawianie drabin </a:t>
            </a:r>
            <a:r>
              <a:rPr lang="pl-PL" dirty="0" smtClean="0"/>
              <a:t>przenośnych;</a:t>
            </a:r>
          </a:p>
          <a:p>
            <a:r>
              <a:rPr lang="pl-PL" dirty="0" smtClean="0"/>
              <a:t> </a:t>
            </a:r>
            <a:r>
              <a:rPr lang="pl-PL" dirty="0"/>
              <a:t>Zabezpieczenie ratowników i linii wężowych.</a:t>
            </a:r>
          </a:p>
          <a:p>
            <a:endParaRPr lang="pl-PL" dirty="0"/>
          </a:p>
          <a:p>
            <a:endParaRPr lang="pl-PL" dirty="0" smtClean="0"/>
          </a:p>
          <a:p>
            <a:pPr marL="118872" indent="0" algn="r">
              <a:buNone/>
            </a:pPr>
            <a:r>
              <a:rPr lang="pl-PL" dirty="0" smtClean="0"/>
              <a:t>Czas: 1T</a:t>
            </a:r>
            <a:endParaRPr lang="pl-PL" dirty="0"/>
          </a:p>
          <a:p>
            <a:endParaRPr lang="pl-PL" dirty="0">
              <a:latin typeface="Arial" panose="020B0604020202020204" pitchFamily="34" charset="0"/>
              <a:cs typeface="Arial" panose="020B0604020202020204" pitchFamily="34" charset="0"/>
            </a:endParaRPr>
          </a:p>
        </p:txBody>
      </p:sp>
      <p:sp>
        <p:nvSpPr>
          <p:cNvPr id="5" name="Symbol zastępczy numeru slajdu 4"/>
          <p:cNvSpPr>
            <a:spLocks noGrp="1" noChangeAspect="1"/>
          </p:cNvSpPr>
          <p:nvPr>
            <p:ph type="sldNum" idx="12"/>
          </p:nvPr>
        </p:nvSpPr>
        <p:spPr>
          <a:xfrm>
            <a:off x="8559529" y="0"/>
            <a:ext cx="584471" cy="250031"/>
          </a:xfrm>
        </p:spPr>
        <p:txBody>
          <a:bodyPr/>
          <a:lstStyle/>
          <a:p>
            <a:r>
              <a:rPr lang="pl-PL" altLang="pl-PL" sz="1050" dirty="0" smtClean="0">
                <a:solidFill>
                  <a:schemeClr val="bg1"/>
                </a:solidFill>
                <a:latin typeface="Calibri" panose="020F0502020204030204" pitchFamily="34" charset="0"/>
              </a:rPr>
              <a:t>str. </a:t>
            </a:r>
            <a:fld id="{1DFBDD2E-0A89-4F6F-B71E-D6B8232A8557}" type="slidenum">
              <a:rPr lang="pl-PL" altLang="pl-PL" sz="1400" smtClean="0">
                <a:solidFill>
                  <a:schemeClr val="bg1"/>
                </a:solidFill>
                <a:latin typeface="Calibri" panose="020F0502020204030204" pitchFamily="34" charset="0"/>
              </a:rPr>
              <a:pPr/>
              <a:t>2</a:t>
            </a:fld>
            <a:endParaRPr lang="pl-PL" altLang="pl-PL" sz="2000" dirty="0">
              <a:solidFill>
                <a:schemeClr val="bg1"/>
              </a:solidFill>
              <a:latin typeface="Calibri" panose="020F0502020204030204" pitchFamily="34" charset="0"/>
            </a:endParaRPr>
          </a:p>
        </p:txBody>
      </p:sp>
      <p:sp>
        <p:nvSpPr>
          <p:cNvPr id="3080" name="Rectangle 8"/>
          <p:cNvSpPr>
            <a:spLocks noChangeArrowheads="1"/>
          </p:cNvSpPr>
          <p:nvPr/>
        </p:nvSpPr>
        <p:spPr bwMode="auto">
          <a:xfrm>
            <a:off x="204716" y="1636811"/>
            <a:ext cx="8693623" cy="1035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ormAutofit/>
          </a:bodyPr>
          <a:lstStyle>
            <a:lvl1pPr indent="12700">
              <a:spcBef>
                <a:spcPct val="20000"/>
              </a:spcBef>
              <a:buChar char="•"/>
              <a:tabLst>
                <a:tab pos="182563" algn="l"/>
              </a:tabLst>
              <a:defRPr sz="3200">
                <a:solidFill>
                  <a:schemeClr val="tx1"/>
                </a:solidFill>
                <a:latin typeface="Arial" panose="020B0604020202020204" pitchFamily="34" charset="0"/>
              </a:defRPr>
            </a:lvl1pPr>
            <a:lvl2pPr marL="831850" indent="-285750">
              <a:spcBef>
                <a:spcPct val="20000"/>
              </a:spcBef>
              <a:buChar char="–"/>
              <a:tabLst>
                <a:tab pos="182563" algn="l"/>
              </a:tabLst>
              <a:defRPr sz="2800">
                <a:solidFill>
                  <a:schemeClr val="tx1"/>
                </a:solidFill>
                <a:latin typeface="Arial" panose="020B0604020202020204" pitchFamily="34" charset="0"/>
              </a:defRPr>
            </a:lvl2pPr>
            <a:lvl3pPr marL="1239838" indent="-228600">
              <a:spcBef>
                <a:spcPct val="20000"/>
              </a:spcBef>
              <a:buChar char="•"/>
              <a:tabLst>
                <a:tab pos="182563" algn="l"/>
              </a:tabLst>
              <a:defRPr sz="2400">
                <a:solidFill>
                  <a:schemeClr val="tx1"/>
                </a:solidFill>
                <a:latin typeface="Arial" panose="020B0604020202020204" pitchFamily="34" charset="0"/>
              </a:defRPr>
            </a:lvl3pPr>
            <a:lvl4pPr marL="1647825" indent="-228600">
              <a:spcBef>
                <a:spcPct val="20000"/>
              </a:spcBef>
              <a:buChar char="–"/>
              <a:tabLst>
                <a:tab pos="182563" algn="l"/>
              </a:tabLst>
              <a:defRPr sz="2000">
                <a:solidFill>
                  <a:schemeClr val="tx1"/>
                </a:solidFill>
                <a:latin typeface="Arial" panose="020B0604020202020204" pitchFamily="34" charset="0"/>
              </a:defRPr>
            </a:lvl4pPr>
            <a:lvl5pPr marL="2057400" indent="-228600">
              <a:spcBef>
                <a:spcPct val="20000"/>
              </a:spcBef>
              <a:buChar char="»"/>
              <a:tabLst>
                <a:tab pos="182563" algn="l"/>
              </a:tabLst>
              <a:defRPr sz="2000">
                <a:solidFill>
                  <a:schemeClr val="tx1"/>
                </a:solidFill>
                <a:latin typeface="Arial" panose="020B0604020202020204" pitchFamily="34" charset="0"/>
              </a:defRPr>
            </a:lvl5pPr>
            <a:lvl6pPr marL="2514600" indent="-228600" fontAlgn="base">
              <a:spcBef>
                <a:spcPct val="20000"/>
              </a:spcBef>
              <a:spcAft>
                <a:spcPct val="0"/>
              </a:spcAft>
              <a:buChar char="»"/>
              <a:tabLst>
                <a:tab pos="182563" algn="l"/>
              </a:tabLst>
              <a:defRPr sz="2000">
                <a:solidFill>
                  <a:schemeClr val="tx1"/>
                </a:solidFill>
                <a:latin typeface="Arial" panose="020B0604020202020204" pitchFamily="34" charset="0"/>
              </a:defRPr>
            </a:lvl6pPr>
            <a:lvl7pPr marL="2971800" indent="-228600" fontAlgn="base">
              <a:spcBef>
                <a:spcPct val="20000"/>
              </a:spcBef>
              <a:spcAft>
                <a:spcPct val="0"/>
              </a:spcAft>
              <a:buChar char="»"/>
              <a:tabLst>
                <a:tab pos="182563" algn="l"/>
              </a:tabLst>
              <a:defRPr sz="2000">
                <a:solidFill>
                  <a:schemeClr val="tx1"/>
                </a:solidFill>
                <a:latin typeface="Arial" panose="020B0604020202020204" pitchFamily="34" charset="0"/>
              </a:defRPr>
            </a:lvl7pPr>
            <a:lvl8pPr marL="3429000" indent="-228600" fontAlgn="base">
              <a:spcBef>
                <a:spcPct val="20000"/>
              </a:spcBef>
              <a:spcAft>
                <a:spcPct val="0"/>
              </a:spcAft>
              <a:buChar char="»"/>
              <a:tabLst>
                <a:tab pos="182563" algn="l"/>
              </a:tabLst>
              <a:defRPr sz="2000">
                <a:solidFill>
                  <a:schemeClr val="tx1"/>
                </a:solidFill>
                <a:latin typeface="Arial" panose="020B0604020202020204" pitchFamily="34" charset="0"/>
              </a:defRPr>
            </a:lvl8pPr>
            <a:lvl9pPr marL="3886200" indent="-228600" fontAlgn="base">
              <a:spcBef>
                <a:spcPct val="20000"/>
              </a:spcBef>
              <a:spcAft>
                <a:spcPct val="0"/>
              </a:spcAft>
              <a:buChar char="»"/>
              <a:tabLst>
                <a:tab pos="182563" algn="l"/>
              </a:tabLst>
              <a:defRPr sz="2000">
                <a:solidFill>
                  <a:schemeClr val="tx1"/>
                </a:solidFill>
                <a:latin typeface="Arial" panose="020B0604020202020204" pitchFamily="34" charset="0"/>
              </a:defRPr>
            </a:lvl9pPr>
          </a:lstStyle>
          <a:p>
            <a:pPr algn="just">
              <a:lnSpc>
                <a:spcPct val="80000"/>
              </a:lnSpc>
              <a:buFontTx/>
              <a:buNone/>
            </a:pPr>
            <a:endParaRPr lang="pl-PL" altLang="pl-PL" sz="2400" b="1" dirty="0"/>
          </a:p>
          <a:p>
            <a:pPr algn="just">
              <a:lnSpc>
                <a:spcPct val="80000"/>
              </a:lnSpc>
              <a:buFontTx/>
              <a:buNone/>
            </a:pPr>
            <a:endParaRPr lang="pl-PL" altLang="pl-PL" sz="2400" b="1" dirty="0"/>
          </a:p>
        </p:txBody>
      </p:sp>
    </p:spTree>
    <p:extLst>
      <p:ext uri="{BB962C8B-B14F-4D97-AF65-F5344CB8AC3E}">
        <p14:creationId xmlns="" xmlns:p14="http://schemas.microsoft.com/office/powerpoint/2010/main" val="8688886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50" name="Shape 450"/>
          <p:cNvSpPr txBox="1">
            <a:spLocks noGrp="1"/>
          </p:cNvSpPr>
          <p:nvPr>
            <p:ph type="body" idx="1"/>
          </p:nvPr>
        </p:nvSpPr>
        <p:spPr>
          <a:xfrm>
            <a:off x="107504" y="1832843"/>
            <a:ext cx="6238212" cy="418844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dirty="0">
                <a:solidFill>
                  <a:schemeClr val="dk1"/>
                </a:solidFill>
                <a:latin typeface="Calibri"/>
                <a:ea typeface="Calibri"/>
                <a:cs typeface="Calibri"/>
                <a:sym typeface="Calibri"/>
              </a:rPr>
              <a:t>Drabina ratownicza - dwuosobowa S 18</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a:t>
            </a:r>
            <a:r>
              <a:rPr lang="pl-PL" sz="2000" b="1" i="0" u="none" strike="noStrike" cap="none" dirty="0">
                <a:solidFill>
                  <a:schemeClr val="dk1"/>
                </a:solidFill>
                <a:latin typeface="Calibri"/>
                <a:ea typeface="Calibri"/>
                <a:cs typeface="Calibri"/>
                <a:sym typeface="Calibri"/>
              </a:rPr>
              <a:t> </a:t>
            </a:r>
            <a:r>
              <a:rPr lang="pl-PL" sz="2000" b="0" i="0" u="none" strike="noStrike" cap="none" dirty="0">
                <a:solidFill>
                  <a:schemeClr val="dk1"/>
                </a:solidFill>
                <a:latin typeface="Calibri"/>
                <a:ea typeface="Calibri"/>
                <a:cs typeface="Calibri"/>
                <a:sym typeface="Calibri"/>
              </a:rPr>
              <a:t>Drabina składa się z jednego przęsła. Bocznice drabiny wykonane  </a:t>
            </a:r>
            <a:r>
              <a:rPr lang="pl-PL" sz="2000" b="0" i="0" u="none" strike="noStrike" cap="none" dirty="0" smtClean="0">
                <a:solidFill>
                  <a:schemeClr val="dk1"/>
                </a:solidFill>
                <a:latin typeface="Calibri"/>
                <a:ea typeface="Calibri"/>
                <a:cs typeface="Calibri"/>
                <a:sym typeface="Calibri"/>
              </a:rPr>
              <a:t>z </a:t>
            </a:r>
            <a:r>
              <a:rPr lang="pl-PL" sz="2000" b="0" i="0" u="none" strike="noStrike" cap="none" dirty="0">
                <a:solidFill>
                  <a:schemeClr val="dk1"/>
                </a:solidFill>
                <a:latin typeface="Calibri"/>
                <a:ea typeface="Calibri"/>
                <a:cs typeface="Calibri"/>
                <a:sym typeface="Calibri"/>
              </a:rPr>
              <a:t>aluminiowych profili o przekroju prostokątnym. Szczeble w przekroju posiadają kształt kwadratu, </a:t>
            </a:r>
            <a:r>
              <a:rPr lang="pl-PL" sz="2000" b="0" i="0" u="none" strike="noStrike" cap="none" dirty="0" smtClean="0">
                <a:solidFill>
                  <a:schemeClr val="dk1"/>
                </a:solidFill>
                <a:latin typeface="Calibri"/>
                <a:ea typeface="Calibri"/>
                <a:cs typeface="Calibri"/>
                <a:sym typeface="Calibri"/>
              </a:rPr>
              <a:t>                                                                                </a:t>
            </a:r>
            <a:endParaRPr lang="pl-PL"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Długość drabiny wynosi 5013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Masa drabiny 13,1 kg.,</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Symbol S 18 oznacza jedno przęsło z 18 szczeblami.</a:t>
            </a:r>
          </a:p>
        </p:txBody>
      </p:sp>
      <p:sp>
        <p:nvSpPr>
          <p:cNvPr id="452" name="Shape 452"/>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51" name="Shape 451"/>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49" name="Shape 449"/>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20</a:t>
            </a:fld>
            <a:endParaRPr lang="pl-PL" sz="1400" b="0" i="0" u="none" strike="noStrike" cap="none">
              <a:solidFill>
                <a:schemeClr val="lt1"/>
              </a:solidFill>
              <a:latin typeface="Calibri"/>
              <a:ea typeface="Calibri"/>
              <a:cs typeface="Calibri"/>
              <a:sym typeface="Calibri"/>
            </a:endParaRPr>
          </a:p>
        </p:txBody>
      </p:sp>
      <p:sp>
        <p:nvSpPr>
          <p:cNvPr id="448" name="Shape 448"/>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2" name="Obraz 1"/>
          <p:cNvPicPr>
            <a:picLocks noChangeAspect="1"/>
          </p:cNvPicPr>
          <p:nvPr/>
        </p:nvPicPr>
        <p:blipFill>
          <a:blip r:embed="rId3"/>
          <a:stretch>
            <a:fillRect/>
          </a:stretch>
        </p:blipFill>
        <p:spPr>
          <a:xfrm>
            <a:off x="6928642" y="1599706"/>
            <a:ext cx="1516932" cy="5024487"/>
          </a:xfrm>
          <a:prstGeom prst="rect">
            <a:avLst/>
          </a:prstGeom>
        </p:spPr>
      </p:pic>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Shape 459"/>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62" name="Shape 462"/>
          <p:cNvSpPr txBox="1">
            <a:spLocks noGrp="1"/>
          </p:cNvSpPr>
          <p:nvPr>
            <p:ph type="body" idx="1"/>
          </p:nvPr>
        </p:nvSpPr>
        <p:spPr>
          <a:xfrm>
            <a:off x="448276" y="1920978"/>
            <a:ext cx="5268727" cy="4188442"/>
          </a:xfrm>
          <a:prstGeom prst="rect">
            <a:avLst/>
          </a:prstGeom>
          <a:noFill/>
          <a:ln>
            <a:noFill/>
          </a:ln>
        </p:spPr>
        <p:txBody>
          <a:bodyPr lIns="54850" tIns="91425" rIns="91425" bIns="45700" anchor="t" anchorCtr="0">
            <a:noAutofit/>
          </a:bodyPr>
          <a:lstStyle/>
          <a:p>
            <a:pPr marL="438912" marR="0" lvl="0" indent="-172212" algn="ctr" rtl="0">
              <a:lnSpc>
                <a:spcPct val="100000"/>
              </a:lnSpc>
              <a:spcBef>
                <a:spcPts val="0"/>
              </a:spcBef>
              <a:spcAft>
                <a:spcPts val="0"/>
              </a:spcAft>
              <a:buClr>
                <a:schemeClr val="accent1"/>
              </a:buClr>
              <a:buSzPct val="25000"/>
              <a:buFont typeface="Noto Sans Symbols"/>
              <a:buNone/>
            </a:pPr>
            <a:r>
              <a:rPr lang="pl-PL" sz="2400" b="1" i="0" u="none" strike="noStrike" cap="none" dirty="0">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a:t>
            </a:r>
            <a:r>
              <a:rPr lang="pl-PL" sz="2400" b="1" i="0" u="none" strike="noStrike" cap="none" dirty="0">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a:t>
            </a:r>
            <a:r>
              <a:rPr lang="pl-PL" sz="2000" b="1" i="0" u="none" strike="noStrike" cap="none" dirty="0">
                <a:solidFill>
                  <a:schemeClr val="dk1"/>
                </a:solidFill>
                <a:latin typeface="Calibri"/>
                <a:ea typeface="Calibri"/>
                <a:cs typeface="Calibri"/>
                <a:sym typeface="Calibri"/>
              </a:rPr>
              <a:t> </a:t>
            </a:r>
            <a:r>
              <a:rPr lang="pl-PL" sz="2000" b="0" i="0" u="none" strike="noStrike" cap="none" dirty="0">
                <a:solidFill>
                  <a:schemeClr val="dk1"/>
                </a:solidFill>
                <a:latin typeface="Calibri"/>
                <a:ea typeface="Calibri"/>
                <a:cs typeface="Calibri"/>
                <a:sym typeface="Calibri"/>
              </a:rPr>
              <a:t>podawania prądów gaśniczych,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budowania przepraw poziomych przez                                                                         rowy, dachy,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przejścia po kruchym lodzie itp. </a:t>
            </a:r>
          </a:p>
          <a:p>
            <a:pPr marL="438912" marR="0" lvl="0" indent="-3246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Arial"/>
              <a:ea typeface="Arial"/>
              <a:cs typeface="Arial"/>
              <a:sym typeface="Arial"/>
            </a:endParaRPr>
          </a:p>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dirty="0">
              <a:solidFill>
                <a:schemeClr val="dk1"/>
              </a:solidFill>
              <a:latin typeface="Calibri"/>
              <a:ea typeface="Calibri"/>
              <a:cs typeface="Calibri"/>
              <a:sym typeface="Calibri"/>
            </a:endParaRPr>
          </a:p>
        </p:txBody>
      </p:sp>
      <p:sp>
        <p:nvSpPr>
          <p:cNvPr id="464" name="Shape 464"/>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63" name="Shape 463"/>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61" name="Shape 461"/>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21</a:t>
            </a:fld>
            <a:endParaRPr lang="pl-PL" sz="1400" b="0" i="0" u="none" strike="noStrike" cap="none">
              <a:solidFill>
                <a:schemeClr val="lt1"/>
              </a:solidFill>
              <a:latin typeface="Calibri"/>
              <a:ea typeface="Calibri"/>
              <a:cs typeface="Calibri"/>
              <a:sym typeface="Calibri"/>
            </a:endParaRPr>
          </a:p>
        </p:txBody>
      </p:sp>
      <p:sp>
        <p:nvSpPr>
          <p:cNvPr id="460" name="Shape 460"/>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466" name="Shape 466"/>
          <p:cNvPicPr preferRelativeResize="0"/>
          <p:nvPr/>
        </p:nvPicPr>
        <p:blipFill rotWithShape="1">
          <a:blip r:embed="rId3">
            <a:alphaModFix/>
          </a:blip>
          <a:srcRect/>
          <a:stretch/>
        </p:blipFill>
        <p:spPr>
          <a:xfrm>
            <a:off x="6594298" y="1549922"/>
            <a:ext cx="1359881" cy="51263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75" name="Shape 475"/>
          <p:cNvSpPr txBox="1">
            <a:spLocks noGrp="1"/>
          </p:cNvSpPr>
          <p:nvPr>
            <p:ph type="body" idx="1"/>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172212" algn="ctr"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Drabina ratownicza wysuwana – dwuosobowa 2x18 S</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Drabina składa się z dwóch  przęseł. Bocznice  drabiny wykonane                             z aluminiowych profili o przekroju prostokątnym,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Aluminiowe szczeble w przekroju posiadają kształt zbliżony do kwadratu,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Ilość szczebli: symbol oznacza dwa przęsła po 18 szczebli,</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Masa całkowita drabiny wynosi 30,50 kg.,</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Długość transportowa 5223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Całkowita długość drabiny po wysunięciu wynosi 9420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Górne przęsło drabiny jest wysuwane przy pomocy liny.</a:t>
            </a:r>
          </a:p>
        </p:txBody>
      </p:sp>
      <p:sp>
        <p:nvSpPr>
          <p:cNvPr id="477" name="Shape 477"/>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76" name="Shape 476"/>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74" name="Shape 47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22</a:t>
            </a:fld>
            <a:endParaRPr lang="pl-PL" sz="1400" b="0" i="0" u="none" strike="noStrike" cap="none">
              <a:solidFill>
                <a:schemeClr val="lt1"/>
              </a:solidFill>
              <a:latin typeface="Calibri"/>
              <a:ea typeface="Calibri"/>
              <a:cs typeface="Calibri"/>
              <a:sym typeface="Calibri"/>
            </a:endParaRPr>
          </a:p>
        </p:txBody>
      </p:sp>
      <p:sp>
        <p:nvSpPr>
          <p:cNvPr id="473" name="Shape 473"/>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500" name="Shape 500"/>
          <p:cNvSpPr txBox="1">
            <a:spLocks noGrp="1"/>
          </p:cNvSpPr>
          <p:nvPr>
            <p:ph type="body" idx="1"/>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Drabina ratownicza, wysuwana, dwuosobowa 3x14 S</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Drabina składa się z trzech przęseł. Bocznice drabiny wykonane                                 z aluminiowych profili o przekroju prostokątnym. Szczeble w przekroju posiadają kształt zbliżony do kwadratu,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Ilość szczebli: symbol 3x14 S oznacza trzy przęsła po 14 szczebli,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Masa drabiny 47,0 kg.,</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Całkowita długość drabiny po wysunięciu wynosi 9760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Długość transportowa 4175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Górne i środkowe przęsło drabiny jest wysuwane przy pomocy liny.</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502" name="Shape 502"/>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01" name="Shape 501"/>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99" name="Shape 499"/>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23</a:t>
            </a:fld>
            <a:endParaRPr lang="pl-PL" sz="1400" b="0" i="0" u="none" strike="noStrike" cap="none">
              <a:solidFill>
                <a:schemeClr val="lt1"/>
              </a:solidFill>
              <a:latin typeface="Calibri"/>
              <a:ea typeface="Calibri"/>
              <a:cs typeface="Calibri"/>
              <a:sym typeface="Calibri"/>
            </a:endParaRPr>
          </a:p>
        </p:txBody>
      </p:sp>
      <p:sp>
        <p:nvSpPr>
          <p:cNvPr id="498" name="Shape 498"/>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87" name="Shape 487"/>
          <p:cNvSpPr txBox="1">
            <a:spLocks noGrp="1"/>
          </p:cNvSpPr>
          <p:nvPr>
            <p:ph type="body" idx="1"/>
          </p:nvPr>
        </p:nvSpPr>
        <p:spPr>
          <a:xfrm>
            <a:off x="107504" y="1500174"/>
            <a:ext cx="8921000" cy="5214973"/>
          </a:xfrm>
          <a:prstGeom prst="rect">
            <a:avLst/>
          </a:prstGeom>
          <a:noFill/>
          <a:ln>
            <a:noFill/>
          </a:ln>
        </p:spPr>
        <p:txBody>
          <a:bodyPr lIns="54850" tIns="91425" rIns="91425" bIns="45700" anchor="t" anchorCtr="0">
            <a:noAutofit/>
          </a:bodyPr>
          <a:lstStyle/>
          <a:p>
            <a:pPr marL="438912" marR="0" lvl="0" indent="-172212" algn="ctr" rtl="0">
              <a:lnSpc>
                <a:spcPct val="100000"/>
              </a:lnSpc>
              <a:spcBef>
                <a:spcPts val="0"/>
              </a:spcBef>
              <a:spcAft>
                <a:spcPts val="0"/>
              </a:spcAft>
              <a:buClr>
                <a:schemeClr val="accent1"/>
              </a:buClr>
              <a:buSzPct val="25000"/>
              <a:buFont typeface="Noto Sans Symbols"/>
              <a:buNone/>
            </a:pPr>
            <a:endParaRPr sz="2400" b="1" i="0" u="none" strike="noStrike" cap="none" dirty="0">
              <a:solidFill>
                <a:schemeClr val="dk1"/>
              </a:solidFill>
              <a:latin typeface="Calibri"/>
              <a:ea typeface="Calibri"/>
              <a:cs typeface="Calibri"/>
              <a:sym typeface="Calibri"/>
            </a:endParaRPr>
          </a:p>
          <a:p>
            <a:pPr marL="438912" marR="0" lvl="0" indent="-172212" rtl="0">
              <a:lnSpc>
                <a:spcPct val="100000"/>
              </a:lnSpc>
              <a:spcBef>
                <a:spcPts val="0"/>
              </a:spcBef>
              <a:spcAft>
                <a:spcPts val="0"/>
              </a:spcAft>
              <a:buClr>
                <a:schemeClr val="accent1"/>
              </a:buClr>
              <a:buSzPct val="25000"/>
              <a:buFont typeface="Noto Sans Symbols"/>
              <a:buNone/>
            </a:pPr>
            <a:r>
              <a:rPr lang="pl-PL" sz="2400" b="1" i="0" u="none" strike="noStrike" cap="none" dirty="0">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dirty="0">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endParaRPr sz="2400" b="1"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budowania przepraw poziomych przez                                                                           rowy, dachy,  przejścia po kruchym lodzie itp. </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dirty="0">
              <a:solidFill>
                <a:schemeClr val="dk1"/>
              </a:solidFill>
              <a:latin typeface="Calibri"/>
              <a:ea typeface="Calibri"/>
              <a:cs typeface="Calibri"/>
              <a:sym typeface="Calibri"/>
            </a:endParaRPr>
          </a:p>
        </p:txBody>
      </p:sp>
      <p:sp>
        <p:nvSpPr>
          <p:cNvPr id="489" name="Shape 489"/>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88" name="Shape 488"/>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86" name="Shape 48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24</a:t>
            </a:fld>
            <a:endParaRPr lang="pl-PL" sz="1400" b="0" i="0" u="none" strike="noStrike" cap="none">
              <a:solidFill>
                <a:schemeClr val="lt1"/>
              </a:solidFill>
              <a:latin typeface="Calibri"/>
              <a:ea typeface="Calibri"/>
              <a:cs typeface="Calibri"/>
              <a:sym typeface="Calibri"/>
            </a:endParaRPr>
          </a:p>
        </p:txBody>
      </p:sp>
      <p:sp>
        <p:nvSpPr>
          <p:cNvPr id="485" name="Shape 48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491" name="Shape 491"/>
          <p:cNvPicPr preferRelativeResize="0"/>
          <p:nvPr/>
        </p:nvPicPr>
        <p:blipFill rotWithShape="1">
          <a:blip r:embed="rId3">
            <a:alphaModFix/>
          </a:blip>
          <a:srcRect/>
          <a:stretch/>
        </p:blipFill>
        <p:spPr>
          <a:xfrm>
            <a:off x="6143635" y="1428736"/>
            <a:ext cx="2286015" cy="542926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512" name="Shape 512"/>
          <p:cNvSpPr txBox="1">
            <a:spLocks noGrp="1"/>
          </p:cNvSpPr>
          <p:nvPr>
            <p:ph type="body" idx="1"/>
          </p:nvPr>
        </p:nvSpPr>
        <p:spPr>
          <a:xfrm>
            <a:off x="107504" y="1428736"/>
            <a:ext cx="8921000" cy="5429263"/>
          </a:xfrm>
          <a:prstGeom prst="rect">
            <a:avLst/>
          </a:prstGeom>
          <a:noFill/>
          <a:ln>
            <a:noFill/>
          </a:ln>
        </p:spPr>
        <p:txBody>
          <a:bodyPr lIns="54850" tIns="91425" rIns="91425" bIns="45700" anchor="t" anchorCtr="0">
            <a:noAutofit/>
          </a:bodyPr>
          <a:lstStyle/>
          <a:p>
            <a:pPr marL="438912" marR="0" lvl="0" indent="-172212" algn="ctr" rtl="0">
              <a:lnSpc>
                <a:spcPct val="100000"/>
              </a:lnSpc>
              <a:spcBef>
                <a:spcPts val="0"/>
              </a:spcBef>
              <a:spcAft>
                <a:spcPts val="0"/>
              </a:spcAft>
              <a:buClr>
                <a:schemeClr val="accent1"/>
              </a:buClr>
              <a:buSzPct val="25000"/>
              <a:buFont typeface="Noto Sans Symbols"/>
              <a:buNone/>
            </a:pPr>
            <a:endParaRPr sz="2400" b="1" i="0" u="none" strike="noStrike" cap="none">
              <a:solidFill>
                <a:schemeClr val="dk1"/>
              </a:solidFill>
              <a:latin typeface="Calibri"/>
              <a:ea typeface="Calibri"/>
              <a:cs typeface="Calibri"/>
              <a:sym typeface="Calibri"/>
            </a:endParaRPr>
          </a:p>
          <a:p>
            <a:pPr marL="438912" marR="0" lvl="0" indent="-172212" algn="ctr"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r>
              <a:rPr lang="pl-PL" sz="2400" b="1" i="0" u="none" strike="noStrike" cap="none">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budowania przepraw poziomych przez                                                                    rowy, dachy,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 przejścia po kruchym lodzie itp. </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514" name="Shape 514"/>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13" name="Shape 513"/>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11" name="Shape 511"/>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25</a:t>
            </a:fld>
            <a:endParaRPr lang="pl-PL" sz="1400" b="0" i="0" u="none" strike="noStrike" cap="none">
              <a:solidFill>
                <a:schemeClr val="lt1"/>
              </a:solidFill>
              <a:latin typeface="Calibri"/>
              <a:ea typeface="Calibri"/>
              <a:cs typeface="Calibri"/>
              <a:sym typeface="Calibri"/>
            </a:endParaRPr>
          </a:p>
        </p:txBody>
      </p:sp>
      <p:sp>
        <p:nvSpPr>
          <p:cNvPr id="510" name="Shape 510"/>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516" name="Shape 516"/>
          <p:cNvPicPr preferRelativeResize="0"/>
          <p:nvPr/>
        </p:nvPicPr>
        <p:blipFill rotWithShape="1">
          <a:blip r:embed="rId3">
            <a:alphaModFix/>
          </a:blip>
          <a:srcRect/>
          <a:stretch/>
        </p:blipFill>
        <p:spPr>
          <a:xfrm>
            <a:off x="6429387" y="1428736"/>
            <a:ext cx="1857388" cy="542926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Shape 53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537" name="Shape 537"/>
          <p:cNvSpPr txBox="1">
            <a:spLocks noGrp="1"/>
          </p:cNvSpPr>
          <p:nvPr>
            <p:ph type="body" idx="1"/>
          </p:nvPr>
        </p:nvSpPr>
        <p:spPr>
          <a:xfrm>
            <a:off x="107504" y="1500174"/>
            <a:ext cx="8921000" cy="5214973"/>
          </a:xfrm>
          <a:prstGeom prst="rect">
            <a:avLst/>
          </a:prstGeom>
          <a:noFill/>
          <a:ln>
            <a:noFill/>
          </a:ln>
        </p:spPr>
        <p:txBody>
          <a:bodyPr lIns="54850" tIns="91425" rIns="91425" bIns="45700" anchor="t" anchorCtr="0">
            <a:noAutofit/>
          </a:bodyPr>
          <a:lstStyle/>
          <a:p>
            <a:pPr marL="438912" marR="0" lvl="0" indent="-172212" algn="ctr" rtl="0">
              <a:lnSpc>
                <a:spcPct val="100000"/>
              </a:lnSpc>
              <a:spcBef>
                <a:spcPts val="0"/>
              </a:spcBef>
              <a:spcAft>
                <a:spcPts val="0"/>
              </a:spcAft>
              <a:buClr>
                <a:schemeClr val="accent1"/>
              </a:buClr>
              <a:buSzPct val="25000"/>
              <a:buFont typeface="Noto Sans Symbols"/>
              <a:buNone/>
            </a:pPr>
            <a:endParaRPr sz="2400" b="1" i="0" u="none" strike="noStrike" cap="none">
              <a:solidFill>
                <a:schemeClr val="dk1"/>
              </a:solidFill>
              <a:latin typeface="Calibri"/>
              <a:ea typeface="Calibri"/>
              <a:cs typeface="Calibri"/>
              <a:sym typeface="Calibri"/>
            </a:endParaRPr>
          </a:p>
          <a:p>
            <a:pPr marL="438912" marR="0" lvl="0" indent="-172212" algn="ctr"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endParaRPr sz="24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budowania przepraw poziomych przez rowy, dachy,</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przejścia po kruchym lodzie itp. </a:t>
            </a:r>
          </a:p>
          <a:p>
            <a:pPr marL="438912" marR="0" lvl="0" indent="-3246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Arial"/>
              <a:ea typeface="Arial"/>
              <a:cs typeface="Arial"/>
              <a:sym typeface="Arial"/>
            </a:endParaRPr>
          </a:p>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539" name="Shape 539"/>
          <p:cNvSpPr txBox="1">
            <a:spLocks noGrp="1"/>
          </p:cNvSpPr>
          <p:nvPr>
            <p:ph type="body" idx="2"/>
          </p:nvPr>
        </p:nvSpPr>
        <p:spPr>
          <a:xfrm>
            <a:off x="5786446" y="5929330"/>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sp>
        <p:nvSpPr>
          <p:cNvPr id="538" name="Shape 538"/>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36" name="Shape 5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26</a:t>
            </a:fld>
            <a:endParaRPr lang="pl-PL" sz="1400" b="0" i="0" u="none" strike="noStrike" cap="none">
              <a:solidFill>
                <a:schemeClr val="lt1"/>
              </a:solidFill>
              <a:latin typeface="Calibri"/>
              <a:ea typeface="Calibri"/>
              <a:cs typeface="Calibri"/>
              <a:sym typeface="Calibri"/>
            </a:endParaRPr>
          </a:p>
        </p:txBody>
      </p:sp>
      <p:sp>
        <p:nvSpPr>
          <p:cNvPr id="535" name="Shape 53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541" name="Shape 541"/>
          <p:cNvPicPr preferRelativeResize="0"/>
          <p:nvPr/>
        </p:nvPicPr>
        <p:blipFill rotWithShape="1">
          <a:blip r:embed="rId3">
            <a:alphaModFix/>
          </a:blip>
          <a:srcRect/>
          <a:stretch/>
        </p:blipFill>
        <p:spPr>
          <a:xfrm>
            <a:off x="6454775" y="1428734"/>
            <a:ext cx="2019299" cy="542926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525" name="Shape 525"/>
          <p:cNvSpPr txBox="1">
            <a:spLocks noGrp="1"/>
          </p:cNvSpPr>
          <p:nvPr>
            <p:ph type="body" idx="1"/>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172212" algn="ctr"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Drabina ratownicza, wysuwana trzyprzęsłowa trzyosobowa.</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Drabina składa się z trzech przęseł. Bocznice drabiny wykonane z aluminiowych profili o przekroju prostokątnym,</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Szczeble w przekroju posiadają kształt zbliżony do kwadratu,</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Drążki podporowe wykonano z rur aluminiowych. Drążki podporowe pokryto wykładziną antypoślizgową na długości 2,10 m,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Ilość szczebli:  po 17 w każdym przęśle,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Masa całkowita drabiny wynosi 82,20 kg. ,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Całkowita długość drabiny po wysunięciu wynosi 13905 mm.,</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Długość transportowa 5528 mm.,</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Przęsło środkowe i górne drabiny jest wysuwane przy pomocy liny.</a:t>
            </a:r>
          </a:p>
          <a:p>
            <a:pPr marL="438912" marR="0" lvl="0" indent="-3246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Arial"/>
              <a:ea typeface="Arial"/>
              <a:cs typeface="Arial"/>
              <a:sym typeface="Arial"/>
            </a:endParaRPr>
          </a:p>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527" name="Shape 527"/>
          <p:cNvSpPr txBox="1">
            <a:spLocks noGrp="1"/>
          </p:cNvSpPr>
          <p:nvPr>
            <p:ph type="body" idx="2"/>
          </p:nvPr>
        </p:nvSpPr>
        <p:spPr>
          <a:xfrm>
            <a:off x="5786446" y="5929330"/>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sp>
        <p:nvSpPr>
          <p:cNvPr id="526" name="Shape 526"/>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24" name="Shape 52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27</a:t>
            </a:fld>
            <a:endParaRPr lang="pl-PL" sz="1400" b="0" i="0" u="none" strike="noStrike" cap="none">
              <a:solidFill>
                <a:schemeClr val="lt1"/>
              </a:solidFill>
              <a:latin typeface="Calibri"/>
              <a:ea typeface="Calibri"/>
              <a:cs typeface="Calibri"/>
              <a:sym typeface="Calibri"/>
            </a:endParaRPr>
          </a:p>
        </p:txBody>
      </p:sp>
      <p:sp>
        <p:nvSpPr>
          <p:cNvPr id="523" name="Shape 523"/>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2800" b="1" i="0" u="none" strike="noStrike" cap="none">
                <a:solidFill>
                  <a:srgbClr val="FFC700"/>
                </a:solidFill>
                <a:latin typeface="Calibri"/>
                <a:ea typeface="Calibri"/>
                <a:cs typeface="Calibri"/>
                <a:sym typeface="Calibri"/>
              </a:rPr>
              <a:t>Dozwolony sposób użycia oraz maksymalna liczba osób mogąca jednocześnie przebywać na drabinie</a:t>
            </a:r>
          </a:p>
        </p:txBody>
      </p:sp>
      <p:sp>
        <p:nvSpPr>
          <p:cNvPr id="175" name="Shape 175"/>
          <p:cNvSpPr txBox="1">
            <a:spLocks noGrp="1"/>
          </p:cNvSpPr>
          <p:nvPr>
            <p:ph idx="1"/>
          </p:nvPr>
        </p:nvSpPr>
        <p:spPr>
          <a:xfrm>
            <a:off x="457200" y="1500174"/>
            <a:ext cx="8229600" cy="4900625"/>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rgbClr val="000000"/>
                </a:solidFill>
                <a:latin typeface="Arial"/>
                <a:ea typeface="Arial"/>
                <a:cs typeface="Arial"/>
                <a:sym typeface="Arial"/>
              </a:rPr>
              <a:t>Wszystkie typy drabin klasyfikowane są według liczby osób, które mogą przebywać jednocześnie i dozwolonego sposobu użycia.</a:t>
            </a:r>
            <a:r>
              <a:rPr lang="pl-PL" sz="2000" b="1" i="0" u="none" strike="noStrike" cap="none">
                <a:solidFill>
                  <a:srgbClr val="000000"/>
                </a:solidFill>
                <a:latin typeface="Times New Roman"/>
                <a:ea typeface="Times New Roman"/>
                <a:cs typeface="Times New Roman"/>
                <a:sym typeface="Times New Roman"/>
              </a:rPr>
              <a:t> </a:t>
            </a:r>
          </a:p>
          <a:p>
            <a:pPr marL="438912" marR="0" lvl="0" indent="-172212" algn="l" rtl="0">
              <a:lnSpc>
                <a:spcPct val="100000"/>
              </a:lnSpc>
              <a:spcBef>
                <a:spcPts val="0"/>
              </a:spcBef>
              <a:spcAft>
                <a:spcPts val="0"/>
              </a:spcAft>
              <a:buClr>
                <a:schemeClr val="accent1"/>
              </a:buClr>
              <a:buSzPct val="79999"/>
              <a:buFont typeface="Noto Sans Symbols"/>
              <a:buChar char="◼"/>
            </a:pPr>
            <a:r>
              <a:rPr lang="pl-PL" sz="1800" b="0" i="0" u="none" strike="noStrike" cap="none">
                <a:solidFill>
                  <a:srgbClr val="000000"/>
                </a:solidFill>
                <a:latin typeface="Times New Roman"/>
                <a:ea typeface="Times New Roman"/>
                <a:cs typeface="Times New Roman"/>
                <a:sym typeface="Times New Roman"/>
              </a:rPr>
              <a:t> </a:t>
            </a:r>
          </a:p>
          <a:p>
            <a:pPr marL="274320" marR="0" lvl="0" indent="-274320" algn="ctr" rtl="0">
              <a:lnSpc>
                <a:spcPct val="100000"/>
              </a:lnSpc>
              <a:spcBef>
                <a:spcPts val="0"/>
              </a:spcBef>
              <a:spcAft>
                <a:spcPts val="0"/>
              </a:spcAft>
              <a:buClr>
                <a:schemeClr val="accent1"/>
              </a:buClr>
              <a:buSzPct val="80000"/>
              <a:buFont typeface="Noto Sans Symbols"/>
              <a:buNone/>
            </a:pPr>
            <a:endParaRPr sz="9600" b="1" i="0" u="none" strike="noStrike" cap="none">
              <a:solidFill>
                <a:srgbClr val="000000"/>
              </a:solidFill>
              <a:latin typeface="Arial"/>
              <a:ea typeface="Arial"/>
              <a:cs typeface="Arial"/>
              <a:sym typeface="Arial"/>
            </a:endParaRPr>
          </a:p>
          <a:p>
            <a:pPr marL="438912" marR="0" lvl="0" indent="-3246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Arial"/>
              <a:ea typeface="Arial"/>
              <a:cs typeface="Arial"/>
              <a:sym typeface="Arial"/>
            </a:endParaRPr>
          </a:p>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176" name="Shape 176"/>
          <p:cNvSpPr txBox="1">
            <a:spLocks noGrp="1"/>
          </p:cNvSpPr>
          <p:nvPr>
            <p:ph type="sldNum" sz="quarter" idx="12"/>
          </p:nvPr>
        </p:nvSpPr>
        <p:spPr>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28</a:t>
            </a:fld>
            <a:endParaRPr lang="pl-PL" sz="1400" b="0" i="0" u="none" strike="noStrike" cap="none">
              <a:solidFill>
                <a:schemeClr val="lt1"/>
              </a:solidFill>
              <a:latin typeface="Calibri"/>
              <a:ea typeface="Calibri"/>
              <a:cs typeface="Calibri"/>
              <a:sym typeface="Calibri"/>
            </a:endParaRPr>
          </a:p>
        </p:txBody>
      </p:sp>
      <p:sp>
        <p:nvSpPr>
          <p:cNvPr id="177" name="Shape 177"/>
          <p:cNvSpPr txBox="1">
            <a:spLocks noGrp="1"/>
          </p:cNvSpPr>
          <p:nvPr>
            <p:ph type="body" idx="4294967295"/>
          </p:nvPr>
        </p:nvSpPr>
        <p:spPr>
          <a:xfrm>
            <a:off x="6056313" y="5157788"/>
            <a:ext cx="3087687" cy="358775"/>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178" name="Shape 178"/>
          <p:cNvSpPr txBox="1">
            <a:spLocks noGrp="1"/>
          </p:cNvSpPr>
          <p:nvPr>
            <p:ph type="body" idx="4294967295"/>
          </p:nvPr>
        </p:nvSpPr>
        <p:spPr>
          <a:xfrm>
            <a:off x="6056313" y="5310188"/>
            <a:ext cx="3087687" cy="358775"/>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179" name="Shape 179"/>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81" name="Shape 181"/>
          <p:cNvPicPr preferRelativeResize="0"/>
          <p:nvPr/>
        </p:nvPicPr>
        <p:blipFill rotWithShape="1">
          <a:blip r:embed="rId3">
            <a:alphaModFix/>
          </a:blip>
          <a:srcRect/>
          <a:stretch/>
        </p:blipFill>
        <p:spPr>
          <a:xfrm>
            <a:off x="614362" y="2500306"/>
            <a:ext cx="7915275" cy="435769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928662" y="155446"/>
            <a:ext cx="7758137" cy="1252726"/>
          </a:xfrm>
          <a:prstGeom prst="rect">
            <a:avLst/>
          </a:prstGeom>
          <a:noFill/>
          <a:ln>
            <a:noFill/>
          </a:ln>
        </p:spPr>
        <p:txBody>
          <a:bodyPr lIns="91425" tIns="45700" rIns="45700" bIns="45700" anchor="ctr" anchorCtr="0">
            <a:noAutofit/>
          </a:bodyPr>
          <a:lstStyle/>
          <a:p>
            <a:pPr marL="0" marR="0" lvl="0" indent="0" algn="l" rtl="0">
              <a:lnSpc>
                <a:spcPct val="100000"/>
              </a:lnSpc>
              <a:spcBef>
                <a:spcPts val="0"/>
              </a:spcBef>
              <a:spcAft>
                <a:spcPts val="0"/>
              </a:spcAft>
              <a:buClr>
                <a:srgbClr val="FFC700"/>
              </a:buClr>
              <a:buSzPct val="25000"/>
              <a:buFont typeface="Calibri"/>
              <a:buNone/>
            </a:pPr>
            <a:r>
              <a:rPr lang="pl-PL" sz="2800" b="1" i="0" u="none" strike="noStrike" cap="none">
                <a:solidFill>
                  <a:srgbClr val="FFC700"/>
                </a:solidFill>
                <a:latin typeface="Calibri"/>
                <a:ea typeface="Calibri"/>
                <a:cs typeface="Calibri"/>
                <a:sym typeface="Calibri"/>
              </a:rPr>
              <a:t>Dozwolony sposób użycia oraz maksymalna liczba osób mogąca jednocześnie przebywać na drabinie</a:t>
            </a:r>
          </a:p>
        </p:txBody>
      </p:sp>
      <p:sp>
        <p:nvSpPr>
          <p:cNvPr id="188" name="Shape 188"/>
          <p:cNvSpPr txBox="1">
            <a:spLocks noGrp="1"/>
          </p:cNvSpPr>
          <p:nvPr>
            <p:ph idx="1"/>
          </p:nvPr>
        </p:nvSpPr>
        <p:spPr>
          <a:prstGeom prst="rect">
            <a:avLst/>
          </a:prstGeom>
          <a:noFill/>
          <a:ln>
            <a:noFill/>
          </a:ln>
        </p:spPr>
        <p:txBody>
          <a:bodyPr lIns="54850" tIns="91425" rIns="91425" bIns="45700" anchor="t" anchorCtr="0">
            <a:noAutofit/>
          </a:bodyPr>
          <a:lstStyle/>
          <a:p>
            <a:pPr marL="438912" marR="0" lvl="0" indent="-324612" algn="ctr"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Oznaczenie drabiny jednoosobowej, dwuosobowej i trzyosobowej.</a:t>
            </a: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324612" algn="ctr"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Oznaczenie zabraniające używania drabiny do celów ratowniczych.</a:t>
            </a: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p:txBody>
      </p:sp>
      <p:sp>
        <p:nvSpPr>
          <p:cNvPr id="189" name="Shape 189"/>
          <p:cNvSpPr txBox="1">
            <a:spLocks noGrp="1"/>
          </p:cNvSpPr>
          <p:nvPr>
            <p:ph type="sldNum" sz="quarter" idx="12"/>
          </p:nvPr>
        </p:nvSpPr>
        <p:spPr>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29</a:t>
            </a:fld>
            <a:endParaRPr lang="pl-PL" sz="1400" b="0" i="0" u="none" strike="noStrike" cap="none">
              <a:solidFill>
                <a:schemeClr val="lt1"/>
              </a:solidFill>
              <a:latin typeface="Calibri"/>
              <a:ea typeface="Calibri"/>
              <a:cs typeface="Calibri"/>
              <a:sym typeface="Calibri"/>
            </a:endParaRPr>
          </a:p>
        </p:txBody>
      </p:sp>
      <p:sp>
        <p:nvSpPr>
          <p:cNvPr id="190" name="Shape 190"/>
          <p:cNvSpPr txBox="1">
            <a:spLocks noGrp="1"/>
          </p:cNvSpPr>
          <p:nvPr>
            <p:ph type="body" idx="4294967295"/>
          </p:nvPr>
        </p:nvSpPr>
        <p:spPr>
          <a:xfrm>
            <a:off x="6056313" y="5143500"/>
            <a:ext cx="3087687" cy="358775"/>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18.02.2016</a:t>
            </a:r>
          </a:p>
        </p:txBody>
      </p:sp>
      <p:sp>
        <p:nvSpPr>
          <p:cNvPr id="191" name="Shape 191"/>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93" name="Shape 193"/>
          <p:cNvPicPr preferRelativeResize="0"/>
          <p:nvPr/>
        </p:nvPicPr>
        <p:blipFill rotWithShape="1">
          <a:blip r:embed="rId3">
            <a:alphaModFix/>
          </a:blip>
          <a:srcRect/>
          <a:stretch/>
        </p:blipFill>
        <p:spPr>
          <a:xfrm>
            <a:off x="3143240" y="2214553"/>
            <a:ext cx="2571767" cy="1719908"/>
          </a:xfrm>
          <a:prstGeom prst="rect">
            <a:avLst/>
          </a:prstGeom>
          <a:noFill/>
          <a:ln>
            <a:noFill/>
          </a:ln>
        </p:spPr>
      </p:pic>
      <p:pic>
        <p:nvPicPr>
          <p:cNvPr id="194" name="Shape 194"/>
          <p:cNvPicPr preferRelativeResize="0"/>
          <p:nvPr/>
        </p:nvPicPr>
        <p:blipFill rotWithShape="1">
          <a:blip r:embed="rId4">
            <a:alphaModFix/>
          </a:blip>
          <a:srcRect/>
          <a:stretch/>
        </p:blipFill>
        <p:spPr>
          <a:xfrm>
            <a:off x="2857488" y="4714883"/>
            <a:ext cx="1220319" cy="1643074"/>
          </a:xfrm>
          <a:prstGeom prst="rect">
            <a:avLst/>
          </a:prstGeom>
          <a:noFill/>
          <a:ln>
            <a:noFill/>
          </a:ln>
        </p:spPr>
      </p:pic>
      <p:pic>
        <p:nvPicPr>
          <p:cNvPr id="195" name="Shape 195"/>
          <p:cNvPicPr preferRelativeResize="0"/>
          <p:nvPr/>
        </p:nvPicPr>
        <p:blipFill rotWithShape="1">
          <a:blip r:embed="rId5">
            <a:alphaModFix/>
          </a:blip>
          <a:srcRect/>
          <a:stretch/>
        </p:blipFill>
        <p:spPr>
          <a:xfrm>
            <a:off x="4357685" y="4286255"/>
            <a:ext cx="1314582" cy="235742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dirty="0" smtClean="0"/>
              <a:t>Rodzaje drabin pożarniczych</a:t>
            </a:r>
            <a:br>
              <a:rPr lang="pl-PL" sz="3200" dirty="0" smtClean="0"/>
            </a:br>
            <a:r>
              <a:rPr lang="pl-PL" sz="3200" dirty="0" smtClean="0"/>
              <a:t> i ich przeznaczenie</a:t>
            </a:r>
            <a:endParaRPr lang="pl-PL" sz="3200" b="1" i="0" u="none" strike="noStrike" cap="none" dirty="0">
              <a:solidFill>
                <a:srgbClr val="FFC700"/>
              </a:solidFill>
              <a:latin typeface="Calibri"/>
              <a:ea typeface="Calibri"/>
              <a:cs typeface="Calibri"/>
              <a:sym typeface="Calibri"/>
            </a:endParaRPr>
          </a:p>
        </p:txBody>
      </p:sp>
      <p:sp>
        <p:nvSpPr>
          <p:cNvPr id="138" name="Shape 138"/>
          <p:cNvSpPr txBox="1">
            <a:spLocks noGrp="1"/>
          </p:cNvSpPr>
          <p:nvPr>
            <p:ph idx="1"/>
          </p:nvPr>
        </p:nvSpPr>
        <p:spPr>
          <a:xfrm>
            <a:off x="8062913" y="5362575"/>
            <a:ext cx="1081086" cy="215899"/>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sp>
        <p:nvSpPr>
          <p:cNvPr id="137" name="Shape 137"/>
          <p:cNvSpPr txBox="1">
            <a:spLocks noGrp="1"/>
          </p:cNvSpPr>
          <p:nvPr>
            <p:ph type="sldNum" sz="quarter" idx="12"/>
          </p:nvPr>
        </p:nvSpPr>
        <p:spPr>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a:t>
            </a:fld>
            <a:endParaRPr lang="pl-PL" sz="1400" b="0" i="0" u="none" strike="noStrike" cap="none">
              <a:solidFill>
                <a:schemeClr val="lt1"/>
              </a:solidFill>
              <a:latin typeface="Calibri"/>
              <a:ea typeface="Calibri"/>
              <a:cs typeface="Calibri"/>
              <a:sym typeface="Calibri"/>
            </a:endParaRPr>
          </a:p>
        </p:txBody>
      </p:sp>
      <p:sp>
        <p:nvSpPr>
          <p:cNvPr id="140" name="Shape 140"/>
          <p:cNvSpPr txBox="1">
            <a:spLocks noGrp="1"/>
          </p:cNvSpPr>
          <p:nvPr>
            <p:ph type="body" idx="4294967295"/>
          </p:nvPr>
        </p:nvSpPr>
        <p:spPr>
          <a:xfrm>
            <a:off x="0" y="1500188"/>
            <a:ext cx="8229600" cy="5072062"/>
          </a:xfrm>
          <a:prstGeom prst="rect">
            <a:avLst/>
          </a:prstGeom>
          <a:noFill/>
          <a:ln>
            <a:noFill/>
          </a:ln>
        </p:spPr>
        <p:txBody>
          <a:bodyPr lIns="91425" tIns="91425" rIns="91425" bIns="91425"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Obowiązująca od 2002 roku norma PN-EN 1147 „Drabiny przenośne dla straży pożarnej” wprowadza n/w podział drabin:</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dostępna – </a:t>
            </a:r>
            <a:r>
              <a:rPr lang="pl-PL" sz="2000" b="0" i="0" u="none" strike="noStrike" cap="none">
                <a:solidFill>
                  <a:schemeClr val="dk1"/>
                </a:solidFill>
                <a:latin typeface="Calibri"/>
                <a:ea typeface="Calibri"/>
                <a:cs typeface="Calibri"/>
                <a:sym typeface="Calibri"/>
              </a:rPr>
              <a:t>drabina zaprojektowana do uzyskania dojścia do wskazanego miejsca. Drabiny takie nie są zalecane do ratowania osób przez zniesienie w dół lub wniesienie do góry.</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hakowa – </a:t>
            </a:r>
            <a:r>
              <a:rPr lang="pl-PL" sz="2000" b="0" i="0" u="none" strike="noStrike" cap="none">
                <a:solidFill>
                  <a:schemeClr val="dk1"/>
                </a:solidFill>
                <a:latin typeface="Calibri"/>
                <a:ea typeface="Calibri"/>
                <a:cs typeface="Calibri"/>
                <a:sym typeface="Calibri"/>
              </a:rPr>
              <a:t>drabina wyposażona w hak lub haki służący (e) do zawieszania jej w czasie użycia.</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ratownicza – </a:t>
            </a:r>
            <a:r>
              <a:rPr lang="pl-PL" sz="2000" b="0" i="0" u="none" strike="noStrike" cap="none">
                <a:solidFill>
                  <a:schemeClr val="dk1"/>
                </a:solidFill>
                <a:latin typeface="Calibri"/>
                <a:ea typeface="Calibri"/>
                <a:cs typeface="Calibri"/>
                <a:sym typeface="Calibri"/>
              </a:rPr>
              <a:t>drabina zaprojektowana do ratowania przez zniesienie w dół lub wniesienie do góry.</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Drabiny z drążkami podporowymi</a:t>
            </a:r>
          </a:p>
        </p:txBody>
      </p:sp>
      <p:sp>
        <p:nvSpPr>
          <p:cNvPr id="204" name="Shape 204"/>
          <p:cNvSpPr txBox="1">
            <a:spLocks noGrp="1"/>
          </p:cNvSpPr>
          <p:nvPr>
            <p:ph type="body" idx="1"/>
          </p:nvPr>
        </p:nvSpPr>
        <p:spPr>
          <a:xfrm>
            <a:off x="107501" y="1503024"/>
            <a:ext cx="8921000" cy="5143535"/>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Wśród drabin wysuwanych wyróżnia się drabiny z:</a:t>
            </a:r>
          </a:p>
          <a:p>
            <a:pPr marL="438912" marR="0" lvl="0" indent="-324612" algn="l" rtl="0">
              <a:lnSpc>
                <a:spcPct val="100000"/>
              </a:lnSpc>
              <a:spcBef>
                <a:spcPts val="0"/>
              </a:spcBef>
              <a:spcAft>
                <a:spcPts val="0"/>
              </a:spcAft>
              <a:buClr>
                <a:schemeClr val="accent1"/>
              </a:buClr>
              <a:buSzPct val="25000"/>
              <a:buFont typeface="Noto Sans Symbols"/>
              <a:buNone/>
            </a:pPr>
            <a:endParaRPr sz="2000" b="1" i="0" u="none" strike="noStrike" cap="none" dirty="0">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dirty="0">
                <a:solidFill>
                  <a:schemeClr val="dk1"/>
                </a:solidFill>
                <a:latin typeface="Calibri"/>
                <a:ea typeface="Calibri"/>
                <a:cs typeface="Calibri"/>
                <a:sym typeface="Calibri"/>
              </a:rPr>
              <a:t>nieobowiązkowymi drążkami podporowymi – o maksymalnej długości po wysunięciu do 11 metrów,</a:t>
            </a: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dirty="0">
                <a:solidFill>
                  <a:schemeClr val="dk1"/>
                </a:solidFill>
                <a:latin typeface="Calibri"/>
                <a:ea typeface="Calibri"/>
                <a:cs typeface="Calibri"/>
                <a:sym typeface="Calibri"/>
              </a:rPr>
              <a:t>obowiązkowymi drążkami podporowymi – o długości drabiny po wysunięciu ponad 11 metrów,</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dirty="0" smtClean="0">
                <a:solidFill>
                  <a:schemeClr val="dk1"/>
                </a:solidFill>
                <a:latin typeface="Calibri"/>
                <a:ea typeface="Calibri"/>
                <a:cs typeface="Calibri"/>
                <a:sym typeface="Calibri"/>
              </a:rPr>
              <a:t>     Drążki </a:t>
            </a:r>
            <a:r>
              <a:rPr lang="pl-PL" sz="2000" b="0" i="0" u="none" strike="noStrike" cap="none" dirty="0">
                <a:solidFill>
                  <a:schemeClr val="dk1"/>
                </a:solidFill>
                <a:latin typeface="Calibri"/>
                <a:ea typeface="Calibri"/>
                <a:cs typeface="Calibri"/>
                <a:sym typeface="Calibri"/>
              </a:rPr>
              <a:t>podporowe mogą być wykonane z ciągłego, jednolitego materiału lub mogą mieć budowę teleskopową. Wszystkie zastosowane drążki podporowe muszą posiadać zabezpieczenie antypoślizgowe umieszczone na długości 2 metry od podstawy.</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r>
              <a:rPr lang="pl-PL" sz="2000" b="1" i="0" u="none" strike="noStrike" cap="none" dirty="0" smtClean="0">
                <a:solidFill>
                  <a:schemeClr val="dk1"/>
                </a:solidFill>
                <a:latin typeface="Calibri"/>
                <a:ea typeface="Calibri"/>
                <a:cs typeface="Calibri"/>
                <a:sym typeface="Calibri"/>
              </a:rPr>
              <a:t>      NALEŻY </a:t>
            </a:r>
            <a:r>
              <a:rPr lang="pl-PL" sz="2000" b="1" i="0" u="none" strike="noStrike" cap="none" dirty="0">
                <a:solidFill>
                  <a:schemeClr val="dk1"/>
                </a:solidFill>
                <a:latin typeface="Calibri"/>
                <a:ea typeface="Calibri"/>
                <a:cs typeface="Calibri"/>
                <a:sym typeface="Calibri"/>
              </a:rPr>
              <a:t>PAMIĘTAĆ!!!  </a:t>
            </a:r>
            <a:r>
              <a:rPr lang="pl-PL" sz="2000" b="0" i="0" u="none" strike="noStrike" cap="none" dirty="0">
                <a:solidFill>
                  <a:schemeClr val="dk1"/>
                </a:solidFill>
                <a:latin typeface="Calibri"/>
                <a:ea typeface="Calibri"/>
                <a:cs typeface="Calibri"/>
                <a:sym typeface="Calibri"/>
              </a:rPr>
              <a:t>Że bez względu czy drabiny posiadają drążki podporowe obowiązkowe czy nieobowiązkowe, </a:t>
            </a:r>
            <a:r>
              <a:rPr lang="pl-PL" sz="2000" b="1" i="0" u="none" strike="noStrike" cap="none" dirty="0">
                <a:solidFill>
                  <a:schemeClr val="dk1"/>
                </a:solidFill>
                <a:latin typeface="Calibri"/>
                <a:ea typeface="Calibri"/>
                <a:cs typeface="Calibri"/>
                <a:sym typeface="Calibri"/>
              </a:rPr>
              <a:t>ZABRONIONE</a:t>
            </a:r>
            <a:r>
              <a:rPr lang="pl-PL" sz="2000" b="0" i="0" u="none" strike="noStrike" cap="none" dirty="0">
                <a:solidFill>
                  <a:schemeClr val="dk1"/>
                </a:solidFill>
                <a:latin typeface="Calibri"/>
                <a:ea typeface="Calibri"/>
                <a:cs typeface="Calibri"/>
                <a:sym typeface="Calibri"/>
              </a:rPr>
              <a:t> jest stosowanie drabin jako wolnostojących podczas prowadzenia akcji ratowniczych i ćwiczeń.</a:t>
            </a:r>
          </a:p>
        </p:txBody>
      </p:sp>
      <p:sp>
        <p:nvSpPr>
          <p:cNvPr id="206" name="Shape 206"/>
          <p:cNvSpPr txBox="1">
            <a:spLocks noGrp="1"/>
          </p:cNvSpPr>
          <p:nvPr>
            <p:ph type="body" idx="2"/>
          </p:nvPr>
        </p:nvSpPr>
        <p:spPr>
          <a:xfrm>
            <a:off x="6055648" y="6286519"/>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sp>
        <p:nvSpPr>
          <p:cNvPr id="205" name="Shape 205"/>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203" name="Shape 203"/>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30</a:t>
            </a:fld>
            <a:endParaRPr lang="pl-PL" sz="1400" b="0" i="0" u="none" strike="noStrike" cap="none">
              <a:solidFill>
                <a:schemeClr val="lt1"/>
              </a:solidFill>
              <a:latin typeface="Calibri"/>
              <a:ea typeface="Calibri"/>
              <a:cs typeface="Calibri"/>
              <a:sym typeface="Calibri"/>
            </a:endParaRPr>
          </a:p>
        </p:txBody>
      </p:sp>
      <p:sp>
        <p:nvSpPr>
          <p:cNvPr id="202" name="Shape 202"/>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Podstawowe wymagania BHP podczas sprawiania drabin</a:t>
            </a:r>
          </a:p>
        </p:txBody>
      </p:sp>
      <p:sp>
        <p:nvSpPr>
          <p:cNvPr id="216" name="Shape 216"/>
          <p:cNvSpPr txBox="1">
            <a:spLocks noGrp="1"/>
          </p:cNvSpPr>
          <p:nvPr>
            <p:ph type="body" idx="1"/>
          </p:nvPr>
        </p:nvSpPr>
        <p:spPr>
          <a:xfrm>
            <a:off x="107504" y="1832843"/>
            <a:ext cx="8921000" cy="4810865"/>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podczas sprawiania drabin należy przestrzegać instrukcji obsługi,</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drabina powinna być ustawiona przy ścianie pod kątem 70 +/- 5° do podłoża,</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po sprawieniu drabiny upewnić się,		</a:t>
            </a:r>
            <a:r>
              <a:rPr lang="pl-PL" sz="2000" b="0" i="0" u="none" strike="noStrike" cap="none">
                <a:solidFill>
                  <a:srgbClr val="FF0000"/>
                </a:solidFill>
                <a:latin typeface="Calibri"/>
                <a:ea typeface="Calibri"/>
                <a:cs typeface="Calibri"/>
                <a:sym typeface="Calibri"/>
              </a:rPr>
              <a:t>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że stopy drabiny stoją na stabilnym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podłożu o takiej samej twardości,</a:t>
            </a:r>
          </a:p>
        </p:txBody>
      </p:sp>
      <p:sp>
        <p:nvSpPr>
          <p:cNvPr id="218" name="Shape 218"/>
          <p:cNvSpPr txBox="1">
            <a:spLocks noGrp="1"/>
          </p:cNvSpPr>
          <p:nvPr>
            <p:ph type="body" idx="2"/>
          </p:nvPr>
        </p:nvSpPr>
        <p:spPr>
          <a:xfrm>
            <a:off x="5643569" y="621508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sp>
        <p:nvSpPr>
          <p:cNvPr id="217" name="Shape 217"/>
          <p:cNvSpPr txBox="1">
            <a:spLocks noGrp="1"/>
          </p:cNvSpPr>
          <p:nvPr>
            <p:ph type="body" idx="3"/>
          </p:nvPr>
        </p:nvSpPr>
        <p:spPr>
          <a:xfrm>
            <a:off x="6055648" y="6143644"/>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a:t>
            </a:r>
          </a:p>
        </p:txBody>
      </p:sp>
      <p:sp>
        <p:nvSpPr>
          <p:cNvPr id="215" name="Shape 215"/>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31</a:t>
            </a:fld>
            <a:endParaRPr lang="pl-PL" sz="1400" b="0" i="0" u="none" strike="noStrike" cap="none">
              <a:solidFill>
                <a:schemeClr val="lt1"/>
              </a:solidFill>
              <a:latin typeface="Calibri"/>
              <a:ea typeface="Calibri"/>
              <a:cs typeface="Calibri"/>
              <a:sym typeface="Calibri"/>
            </a:endParaRPr>
          </a:p>
        </p:txBody>
      </p:sp>
      <p:sp>
        <p:nvSpPr>
          <p:cNvPr id="214" name="Shape 214"/>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220" name="Shape 220"/>
          <p:cNvPicPr preferRelativeResize="0"/>
          <p:nvPr/>
        </p:nvPicPr>
        <p:blipFill rotWithShape="1">
          <a:blip r:embed="rId3">
            <a:alphaModFix/>
          </a:blip>
          <a:srcRect/>
          <a:stretch/>
        </p:blipFill>
        <p:spPr>
          <a:xfrm>
            <a:off x="1142975" y="2928933"/>
            <a:ext cx="1992021" cy="2071701"/>
          </a:xfrm>
          <a:prstGeom prst="rect">
            <a:avLst/>
          </a:prstGeom>
          <a:noFill/>
          <a:ln>
            <a:noFill/>
          </a:ln>
        </p:spPr>
      </p:pic>
      <p:sp>
        <p:nvSpPr>
          <p:cNvPr id="221" name="Shape 221"/>
          <p:cNvSpPr txBox="1"/>
          <p:nvPr/>
        </p:nvSpPr>
        <p:spPr>
          <a:xfrm>
            <a:off x="3500430" y="3214685"/>
            <a:ext cx="4929222" cy="10156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100000"/>
              <a:buFont typeface="Noto Sans Symbols"/>
              <a:buChar char="➢"/>
            </a:pPr>
            <a:r>
              <a:rPr lang="pl-PL" sz="2000" b="0" i="0" u="none" strike="noStrike" cap="none">
                <a:solidFill>
                  <a:schemeClr val="dk1"/>
                </a:solidFill>
                <a:latin typeface="Calibri"/>
                <a:ea typeface="Calibri"/>
                <a:cs typeface="Calibri"/>
                <a:sym typeface="Calibri"/>
              </a:rPr>
              <a:t>wierzchołek drabiny powinien wystawać </a:t>
            </a:r>
            <a:r>
              <a:rPr lang="pl-PL" sz="2000" b="0" i="0" u="none" strike="noStrike" cap="none">
                <a:solidFill>
                  <a:srgbClr val="FF0000"/>
                </a:solidFill>
                <a:latin typeface="Calibri"/>
                <a:ea typeface="Calibri"/>
                <a:cs typeface="Calibri"/>
                <a:sym typeface="Calibri"/>
              </a:rPr>
              <a:t> </a:t>
            </a:r>
            <a:r>
              <a:rPr lang="pl-PL" sz="2000" b="0" i="0" u="none" strike="noStrike" cap="none">
                <a:solidFill>
                  <a:schemeClr val="dk1"/>
                </a:solidFill>
                <a:latin typeface="Calibri"/>
                <a:ea typeface="Calibri"/>
                <a:cs typeface="Calibri"/>
                <a:sym typeface="Calibri"/>
              </a:rPr>
              <a:t>ponad konstrukcję podpieranego elementu	                                               przynajmniej trzy szczeble,</a:t>
            </a:r>
          </a:p>
        </p:txBody>
      </p:sp>
      <p:pic>
        <p:nvPicPr>
          <p:cNvPr id="222" name="Shape 222"/>
          <p:cNvPicPr preferRelativeResize="0"/>
          <p:nvPr/>
        </p:nvPicPr>
        <p:blipFill rotWithShape="1">
          <a:blip r:embed="rId4">
            <a:alphaModFix/>
          </a:blip>
          <a:srcRect/>
          <a:stretch/>
        </p:blipFill>
        <p:spPr>
          <a:xfrm>
            <a:off x="5214942" y="4526239"/>
            <a:ext cx="3071833" cy="196807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Podstawowe wymagania BHP podczas sprawiania drabin</a:t>
            </a:r>
          </a:p>
        </p:txBody>
      </p:sp>
      <p:sp>
        <p:nvSpPr>
          <p:cNvPr id="231" name="Shape 231"/>
          <p:cNvSpPr txBox="1">
            <a:spLocks noGrp="1"/>
          </p:cNvSpPr>
          <p:nvPr>
            <p:ph type="body" idx="1"/>
          </p:nvPr>
        </p:nvSpPr>
        <p:spPr>
          <a:xfrm>
            <a:off x="107504" y="1832843"/>
            <a:ext cx="8921000" cy="4810865"/>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zabrania się sprawiania drabin w pobliżu napowietrznych linii energetycznych,</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wchodząc po drabinie powinno się przestrzegać</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zasady, zawsze chwytając za szczeble nie za bocznice</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oraz gdy lewa ręka sięga po kolejny szczebel to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jednocześnie prawa stopa jest poodnoszona na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kolejny szczebel i tak na zmianę,</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wchodząc  po drabinie z linią gaśniczą wąż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powinien być ułożony na szczeblach między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nogami a prądownica powinna być przewieszona</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przez bark i zwisać na plecach. Nie wolno</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Prądownicy wkładać za pas strażacki.</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233" name="Shape 233"/>
          <p:cNvSpPr txBox="1">
            <a:spLocks noGrp="1"/>
          </p:cNvSpPr>
          <p:nvPr>
            <p:ph type="body" idx="2"/>
          </p:nvPr>
        </p:nvSpPr>
        <p:spPr>
          <a:xfrm>
            <a:off x="6055648" y="6072205"/>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a:t>
            </a:r>
          </a:p>
        </p:txBody>
      </p:sp>
      <p:sp>
        <p:nvSpPr>
          <p:cNvPr id="232" name="Shape 232"/>
          <p:cNvSpPr txBox="1">
            <a:spLocks noGrp="1"/>
          </p:cNvSpPr>
          <p:nvPr>
            <p:ph type="body" idx="3"/>
          </p:nvPr>
        </p:nvSpPr>
        <p:spPr>
          <a:xfrm>
            <a:off x="6055648" y="6143644"/>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sp>
        <p:nvSpPr>
          <p:cNvPr id="230" name="Shape 230"/>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32</a:t>
            </a:fld>
            <a:endParaRPr lang="pl-PL" sz="1400" b="0" i="0" u="none" strike="noStrike" cap="none">
              <a:solidFill>
                <a:schemeClr val="lt1"/>
              </a:solidFill>
              <a:latin typeface="Calibri"/>
              <a:ea typeface="Calibri"/>
              <a:cs typeface="Calibri"/>
              <a:sym typeface="Calibri"/>
            </a:endParaRPr>
          </a:p>
        </p:txBody>
      </p:sp>
      <p:sp>
        <p:nvSpPr>
          <p:cNvPr id="229" name="Shape 229"/>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235" name="Shape 235"/>
          <p:cNvPicPr preferRelativeResize="0"/>
          <p:nvPr/>
        </p:nvPicPr>
        <p:blipFill rotWithShape="1">
          <a:blip r:embed="rId3">
            <a:alphaModFix/>
          </a:blip>
          <a:srcRect/>
          <a:stretch/>
        </p:blipFill>
        <p:spPr>
          <a:xfrm>
            <a:off x="6357950" y="2285991"/>
            <a:ext cx="1395659" cy="2143115"/>
          </a:xfrm>
          <a:prstGeom prst="rect">
            <a:avLst/>
          </a:prstGeom>
          <a:noFill/>
          <a:ln>
            <a:noFill/>
          </a:ln>
        </p:spPr>
      </p:pic>
      <p:pic>
        <p:nvPicPr>
          <p:cNvPr id="236" name="Shape 236"/>
          <p:cNvPicPr preferRelativeResize="0"/>
          <p:nvPr/>
        </p:nvPicPr>
        <p:blipFill rotWithShape="1">
          <a:blip r:embed="rId4">
            <a:alphaModFix/>
          </a:blip>
          <a:srcRect/>
          <a:stretch/>
        </p:blipFill>
        <p:spPr>
          <a:xfrm>
            <a:off x="6000760" y="4714883"/>
            <a:ext cx="2041696" cy="192882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Podstawowe wymagania BHP podczas sprawiania drabin</a:t>
            </a:r>
          </a:p>
        </p:txBody>
      </p:sp>
      <p:sp>
        <p:nvSpPr>
          <p:cNvPr id="245" name="Shape 245"/>
          <p:cNvSpPr txBox="1">
            <a:spLocks noGrp="1"/>
          </p:cNvSpPr>
          <p:nvPr>
            <p:ph type="body" idx="1"/>
          </p:nvPr>
        </p:nvSpPr>
        <p:spPr>
          <a:xfrm>
            <a:off x="107504" y="1832843"/>
            <a:ext cx="8921000" cy="4882303"/>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podczas akcji należy wchodzić na drabinę w uzbrojeniu osobistym ze zwolnionym zatrzaśnikiem zwróconym frontalnie do szczebli drabiny,</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stopy drabiny powinny być</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zabezpieczone przed przesunięciem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w czasie gdy na drabinie pracują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ratownicy,</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linia wężowa podczas prowadzenia działań na drabinie powinna być podczepiona  przy pomocy podpinki wężowej do szczebli drabiny,</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podpinka powinna być zawsze pod łącznikiem a nie wokół samego węża,</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p:txBody>
      </p:sp>
      <p:sp>
        <p:nvSpPr>
          <p:cNvPr id="247" name="Shape 247"/>
          <p:cNvSpPr txBox="1">
            <a:spLocks noGrp="1"/>
          </p:cNvSpPr>
          <p:nvPr>
            <p:ph type="body" idx="2"/>
          </p:nvPr>
        </p:nvSpPr>
        <p:spPr>
          <a:xfrm>
            <a:off x="6055648" y="3929066"/>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a:t>
            </a:r>
          </a:p>
        </p:txBody>
      </p:sp>
      <p:sp>
        <p:nvSpPr>
          <p:cNvPr id="246" name="Shape 246"/>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a:t>
            </a:r>
          </a:p>
        </p:txBody>
      </p:sp>
      <p:sp>
        <p:nvSpPr>
          <p:cNvPr id="244" name="Shape 24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33</a:t>
            </a:fld>
            <a:endParaRPr lang="pl-PL" sz="1400" b="0" i="0" u="none" strike="noStrike" cap="none">
              <a:solidFill>
                <a:schemeClr val="lt1"/>
              </a:solidFill>
              <a:latin typeface="Calibri"/>
              <a:ea typeface="Calibri"/>
              <a:cs typeface="Calibri"/>
              <a:sym typeface="Calibri"/>
            </a:endParaRPr>
          </a:p>
        </p:txBody>
      </p:sp>
      <p:sp>
        <p:nvSpPr>
          <p:cNvPr id="243" name="Shape 243"/>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249" name="Shape 249"/>
          <p:cNvPicPr preferRelativeResize="0"/>
          <p:nvPr/>
        </p:nvPicPr>
        <p:blipFill rotWithShape="1">
          <a:blip r:embed="rId3">
            <a:alphaModFix/>
          </a:blip>
          <a:srcRect/>
          <a:stretch/>
        </p:blipFill>
        <p:spPr>
          <a:xfrm>
            <a:off x="4214810" y="2714619"/>
            <a:ext cx="3071833" cy="230387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Podstawowe wymagania BHP podczas sprawiania drabin</a:t>
            </a:r>
          </a:p>
        </p:txBody>
      </p:sp>
      <p:sp>
        <p:nvSpPr>
          <p:cNvPr id="258" name="Shape 258"/>
          <p:cNvSpPr txBox="1">
            <a:spLocks noGrp="1"/>
          </p:cNvSpPr>
          <p:nvPr>
            <p:ph type="body" idx="1"/>
          </p:nvPr>
        </p:nvSpPr>
        <p:spPr>
          <a:xfrm>
            <a:off x="223000" y="1571612"/>
            <a:ext cx="8921000" cy="5286387"/>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dodatkowo za osobą, która operuje prądem wody powinna stać druga podtrzymująca linię wężową,</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prądownicę również należy zamocować podpinką wężową do szczebla tak aby możliwe było swobodne podawanie prądów wody,</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Po zakończeniu gaszenia linię gaśniczą</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należy odwodnić, a następnie prądownicę 		</a:t>
            </a:r>
            <a:r>
              <a:rPr lang="pl-PL" sz="2000" b="0" i="0" u="none" strike="noStrike" cap="none">
                <a:solidFill>
                  <a:srgbClr val="FF0000"/>
                </a:solidFill>
                <a:latin typeface="Calibri"/>
                <a:ea typeface="Calibri"/>
                <a:cs typeface="Calibri"/>
                <a:sym typeface="Calibri"/>
              </a:rPr>
              <a:t>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przełożyć przez bark i zejść z drabiny,</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260" name="Shape 260"/>
          <p:cNvSpPr txBox="1">
            <a:spLocks noGrp="1"/>
          </p:cNvSpPr>
          <p:nvPr>
            <p:ph type="body" idx="2"/>
          </p:nvPr>
        </p:nvSpPr>
        <p:spPr>
          <a:xfrm>
            <a:off x="5929321" y="5072073"/>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a:t>
            </a:r>
          </a:p>
        </p:txBody>
      </p:sp>
      <p:sp>
        <p:nvSpPr>
          <p:cNvPr id="259" name="Shape 259"/>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257" name="Shape 25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34</a:t>
            </a:fld>
            <a:endParaRPr lang="pl-PL" sz="1400" b="0" i="0" u="none" strike="noStrike" cap="none">
              <a:solidFill>
                <a:schemeClr val="lt1"/>
              </a:solidFill>
              <a:latin typeface="Calibri"/>
              <a:ea typeface="Calibri"/>
              <a:cs typeface="Calibri"/>
              <a:sym typeface="Calibri"/>
            </a:endParaRPr>
          </a:p>
        </p:txBody>
      </p:sp>
      <p:sp>
        <p:nvSpPr>
          <p:cNvPr id="256" name="Shape 256"/>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262" name="Shape 262"/>
          <p:cNvPicPr preferRelativeResize="0"/>
          <p:nvPr/>
        </p:nvPicPr>
        <p:blipFill rotWithShape="1">
          <a:blip r:embed="rId3">
            <a:alphaModFix/>
          </a:blip>
          <a:srcRect/>
          <a:stretch/>
        </p:blipFill>
        <p:spPr>
          <a:xfrm>
            <a:off x="4786314" y="3286123"/>
            <a:ext cx="1814840" cy="1714511"/>
          </a:xfrm>
          <a:prstGeom prst="rect">
            <a:avLst/>
          </a:prstGeom>
          <a:noFill/>
          <a:ln>
            <a:noFill/>
          </a:ln>
        </p:spPr>
      </p:pic>
      <p:pic>
        <p:nvPicPr>
          <p:cNvPr id="263" name="Shape 263"/>
          <p:cNvPicPr preferRelativeResize="0"/>
          <p:nvPr/>
        </p:nvPicPr>
        <p:blipFill rotWithShape="1">
          <a:blip r:embed="rId4">
            <a:alphaModFix/>
          </a:blip>
          <a:srcRect/>
          <a:stretch/>
        </p:blipFill>
        <p:spPr>
          <a:xfrm>
            <a:off x="6715139" y="3857628"/>
            <a:ext cx="2143140" cy="2786058"/>
          </a:xfrm>
          <a:prstGeom prst="rect">
            <a:avLst/>
          </a:prstGeom>
          <a:noFill/>
          <a:ln>
            <a:noFill/>
          </a:ln>
        </p:spPr>
      </p:pic>
      <p:sp>
        <p:nvSpPr>
          <p:cNvPr id="264" name="Shape 264"/>
          <p:cNvSpPr txBox="1"/>
          <p:nvPr/>
        </p:nvSpPr>
        <p:spPr>
          <a:xfrm>
            <a:off x="1785917" y="5000635"/>
            <a:ext cx="5000660" cy="1631215"/>
          </a:xfrm>
          <a:prstGeom prst="rect">
            <a:avLst/>
          </a:prstGeom>
          <a:noFill/>
          <a:ln>
            <a:noFill/>
          </a:ln>
        </p:spPr>
        <p:txBody>
          <a:bodyPr lIns="91425" tIns="45700" rIns="91425" bIns="45700" anchor="t" anchorCtr="0">
            <a:noAutofit/>
          </a:bodyPr>
          <a:lstStyle/>
          <a:p>
            <a:pPr marL="438912" marR="0" lvl="0" indent="-324612" algn="l" rtl="0">
              <a:lnSpc>
                <a:spcPct val="100000"/>
              </a:lnSpc>
              <a:spcBef>
                <a:spcPts val="0"/>
              </a:spcBef>
              <a:spcAft>
                <a:spcPts val="0"/>
              </a:spcAft>
              <a:buClr>
                <a:srgbClr val="000000"/>
              </a:buClr>
              <a:buFont typeface="Arial"/>
              <a:buNone/>
            </a:pPr>
            <a:endParaRPr sz="2000" b="0" i="0" u="none" strike="noStrike" cap="none">
              <a:solidFill>
                <a:srgbClr val="000000"/>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można również opuścić prądownicę na dół </a:t>
            </a:r>
            <a:r>
              <a:rPr lang="pl-PL" sz="2000" b="0" i="0" u="none" strike="noStrike" cap="none">
                <a:solidFill>
                  <a:srgbClr val="000000"/>
                </a:solidFill>
                <a:latin typeface="Calibri"/>
                <a:ea typeface="Calibri"/>
                <a:cs typeface="Calibri"/>
                <a:sym typeface="Calibri"/>
              </a:rPr>
              <a:t>wykonując przechwyty wzdłuż węża do momentu</a:t>
            </a:r>
            <a:r>
              <a:rPr lang="pl-PL" sz="2000" b="0" i="1" u="none" strike="noStrike" cap="none">
                <a:solidFill>
                  <a:srgbClr val="FF0000"/>
                </a:solidFill>
                <a:latin typeface="Calibri"/>
                <a:ea typeface="Calibri"/>
                <a:cs typeface="Calibri"/>
                <a:sym typeface="Calibri"/>
              </a:rPr>
              <a:t> </a:t>
            </a:r>
            <a:r>
              <a:rPr lang="pl-PL" sz="2000" b="0" i="0" u="none" strike="noStrike" cap="none">
                <a:solidFill>
                  <a:schemeClr val="dk1"/>
                </a:solidFill>
                <a:latin typeface="Calibri"/>
                <a:ea typeface="Calibri"/>
                <a:cs typeface="Calibri"/>
                <a:sym typeface="Calibri"/>
              </a:rPr>
              <a:t>zetknięcia prądownicy z podłożem, a następnie </a:t>
            </a:r>
            <a:r>
              <a:rPr lang="pl-PL" sz="2000" b="0" i="0" u="none" strike="noStrike" cap="none">
                <a:solidFill>
                  <a:srgbClr val="000000"/>
                </a:solidFill>
                <a:latin typeface="Calibri"/>
                <a:ea typeface="Calibri"/>
                <a:cs typeface="Calibri"/>
                <a:sym typeface="Calibri"/>
              </a:rPr>
              <a:t>spuścić sam wąż,</a:t>
            </a:r>
          </a:p>
        </p:txBody>
      </p:sp>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Podstawowe wymagania BHP podczas sprawiania drabin</a:t>
            </a:r>
          </a:p>
        </p:txBody>
      </p:sp>
      <p:sp>
        <p:nvSpPr>
          <p:cNvPr id="273" name="Shape 273"/>
          <p:cNvSpPr txBox="1">
            <a:spLocks noGrp="1"/>
          </p:cNvSpPr>
          <p:nvPr>
            <p:ph type="body" idx="1"/>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miejsce sprawiania musi być bezpieczne i nie narażające ratowników na spadające przedmioty i elementy konstrukcyjne obiektów objętych pożarem,</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podczas wysunięcia drabiny powyżej 70% przy silnych wiatrach należy stosować dwie linki zabezpieczające, mocując je do wierzchołka drabiny i odciągając je na boki stabilizować położenie drabiny.</a:t>
            </a:r>
          </a:p>
        </p:txBody>
      </p:sp>
      <p:sp>
        <p:nvSpPr>
          <p:cNvPr id="275" name="Shape 275"/>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274" name="Shape 274"/>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272" name="Shape 27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35</a:t>
            </a:fld>
            <a:endParaRPr lang="pl-PL" sz="1400" b="0" i="0" u="none" strike="noStrike" cap="none">
              <a:solidFill>
                <a:schemeClr val="lt1"/>
              </a:solidFill>
              <a:latin typeface="Calibri"/>
              <a:ea typeface="Calibri"/>
              <a:cs typeface="Calibri"/>
              <a:sym typeface="Calibri"/>
            </a:endParaRPr>
          </a:p>
        </p:txBody>
      </p:sp>
      <p:sp>
        <p:nvSpPr>
          <p:cNvPr id="271" name="Shape 271"/>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Shape 547"/>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Zasadnicze fazy sprawiania drabin </a:t>
            </a:r>
            <a:br>
              <a:rPr lang="pl-PL" sz="3200" b="1" i="0" u="none" strike="noStrike" cap="none">
                <a:solidFill>
                  <a:srgbClr val="FFC700"/>
                </a:solidFill>
                <a:latin typeface="Calibri"/>
                <a:ea typeface="Calibri"/>
                <a:cs typeface="Calibri"/>
                <a:sym typeface="Calibri"/>
              </a:rPr>
            </a:br>
            <a:r>
              <a:rPr lang="pl-PL" sz="3200" b="1" i="0" u="none" strike="noStrike" cap="none">
                <a:solidFill>
                  <a:srgbClr val="FFC700"/>
                </a:solidFill>
                <a:latin typeface="Calibri"/>
                <a:ea typeface="Calibri"/>
                <a:cs typeface="Calibri"/>
                <a:sym typeface="Calibri"/>
              </a:rPr>
              <a:t>z drążkami podporowymi </a:t>
            </a:r>
          </a:p>
        </p:txBody>
      </p:sp>
      <p:sp>
        <p:nvSpPr>
          <p:cNvPr id="550" name="Shape 550"/>
          <p:cNvSpPr txBox="1">
            <a:spLocks noGrp="1"/>
          </p:cNvSpPr>
          <p:nvPr>
            <p:ph type="body" idx="1"/>
          </p:nvPr>
        </p:nvSpPr>
        <p:spPr>
          <a:xfrm>
            <a:off x="107504" y="1571612"/>
            <a:ext cx="8921000" cy="4449673"/>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552" name="Shape 552"/>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51" name="Shape 551"/>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49" name="Shape 549"/>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36</a:t>
            </a:fld>
            <a:endParaRPr lang="pl-PL" sz="1400" b="0" i="0" u="none" strike="noStrike" cap="none">
              <a:solidFill>
                <a:schemeClr val="lt1"/>
              </a:solidFill>
              <a:latin typeface="Calibri"/>
              <a:ea typeface="Calibri"/>
              <a:cs typeface="Calibri"/>
              <a:sym typeface="Calibri"/>
            </a:endParaRPr>
          </a:p>
        </p:txBody>
      </p:sp>
      <p:sp>
        <p:nvSpPr>
          <p:cNvPr id="548" name="Shape 548"/>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554" name="Shape 554"/>
          <p:cNvPicPr preferRelativeResize="0"/>
          <p:nvPr/>
        </p:nvPicPr>
        <p:blipFill rotWithShape="1">
          <a:blip r:embed="rId3">
            <a:alphaModFix/>
          </a:blip>
          <a:srcRect/>
          <a:stretch/>
        </p:blipFill>
        <p:spPr>
          <a:xfrm>
            <a:off x="0" y="1428736"/>
            <a:ext cx="9001155" cy="529408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Shape 560"/>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Zasadnicze fazy sprawiania drabin </a:t>
            </a:r>
            <a:br>
              <a:rPr lang="pl-PL" sz="3200" b="1" i="0" u="none" strike="noStrike" cap="none">
                <a:solidFill>
                  <a:srgbClr val="FFC700"/>
                </a:solidFill>
                <a:latin typeface="Calibri"/>
                <a:ea typeface="Calibri"/>
                <a:cs typeface="Calibri"/>
                <a:sym typeface="Calibri"/>
              </a:rPr>
            </a:br>
            <a:r>
              <a:rPr lang="pl-PL" sz="3200" b="1" i="0" u="none" strike="noStrike" cap="none">
                <a:solidFill>
                  <a:srgbClr val="FFC700"/>
                </a:solidFill>
                <a:latin typeface="Calibri"/>
                <a:ea typeface="Calibri"/>
                <a:cs typeface="Calibri"/>
                <a:sym typeface="Calibri"/>
              </a:rPr>
              <a:t>z drążkami podporowymi </a:t>
            </a:r>
          </a:p>
        </p:txBody>
      </p:sp>
      <p:sp>
        <p:nvSpPr>
          <p:cNvPr id="563" name="Shape 563"/>
          <p:cNvSpPr txBox="1">
            <a:spLocks noGrp="1"/>
          </p:cNvSpPr>
          <p:nvPr>
            <p:ph type="body" idx="1"/>
          </p:nvPr>
        </p:nvSpPr>
        <p:spPr>
          <a:xfrm>
            <a:off x="107504" y="1571612"/>
            <a:ext cx="8921000" cy="4449673"/>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565" name="Shape 565"/>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64" name="Shape 564"/>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62" name="Shape 56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37</a:t>
            </a:fld>
            <a:endParaRPr lang="pl-PL" sz="1400" b="0" i="0" u="none" strike="noStrike" cap="none">
              <a:solidFill>
                <a:schemeClr val="lt1"/>
              </a:solidFill>
              <a:latin typeface="Calibri"/>
              <a:ea typeface="Calibri"/>
              <a:cs typeface="Calibri"/>
              <a:sym typeface="Calibri"/>
            </a:endParaRPr>
          </a:p>
        </p:txBody>
      </p:sp>
      <p:sp>
        <p:nvSpPr>
          <p:cNvPr id="561" name="Shape 561"/>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567" name="Shape 567"/>
          <p:cNvPicPr preferRelativeResize="0"/>
          <p:nvPr/>
        </p:nvPicPr>
        <p:blipFill rotWithShape="1">
          <a:blip r:embed="rId3">
            <a:alphaModFix/>
          </a:blip>
          <a:srcRect/>
          <a:stretch/>
        </p:blipFill>
        <p:spPr>
          <a:xfrm>
            <a:off x="142843" y="1479648"/>
            <a:ext cx="8858312" cy="537835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Shape 573"/>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Zasadnicze fazy sprawiania drabin </a:t>
            </a:r>
            <a:br>
              <a:rPr lang="pl-PL" sz="3200" b="1" i="0" u="none" strike="noStrike" cap="none">
                <a:solidFill>
                  <a:srgbClr val="FFC700"/>
                </a:solidFill>
                <a:latin typeface="Calibri"/>
                <a:ea typeface="Calibri"/>
                <a:cs typeface="Calibri"/>
                <a:sym typeface="Calibri"/>
              </a:rPr>
            </a:br>
            <a:r>
              <a:rPr lang="pl-PL" sz="3200" b="1" i="0" u="none" strike="noStrike" cap="none">
                <a:solidFill>
                  <a:srgbClr val="FFC700"/>
                </a:solidFill>
                <a:latin typeface="Calibri"/>
                <a:ea typeface="Calibri"/>
                <a:cs typeface="Calibri"/>
                <a:sym typeface="Calibri"/>
              </a:rPr>
              <a:t>z drążkami podporowymi </a:t>
            </a:r>
          </a:p>
        </p:txBody>
      </p:sp>
      <p:sp>
        <p:nvSpPr>
          <p:cNvPr id="576" name="Shape 576"/>
          <p:cNvSpPr txBox="1">
            <a:spLocks noGrp="1"/>
          </p:cNvSpPr>
          <p:nvPr>
            <p:ph type="body" idx="1"/>
          </p:nvPr>
        </p:nvSpPr>
        <p:spPr>
          <a:xfrm>
            <a:off x="2857488" y="1571612"/>
            <a:ext cx="3643337" cy="4449673"/>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578" name="Shape 578"/>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77" name="Shape 577"/>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75" name="Shape 575"/>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38</a:t>
            </a:fld>
            <a:endParaRPr lang="pl-PL" sz="1400" b="0" i="0" u="none" strike="noStrike" cap="none">
              <a:solidFill>
                <a:schemeClr val="lt1"/>
              </a:solidFill>
              <a:latin typeface="Calibri"/>
              <a:ea typeface="Calibri"/>
              <a:cs typeface="Calibri"/>
              <a:sym typeface="Calibri"/>
            </a:endParaRPr>
          </a:p>
        </p:txBody>
      </p:sp>
      <p:sp>
        <p:nvSpPr>
          <p:cNvPr id="574" name="Shape 574"/>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580" name="Shape 580"/>
          <p:cNvPicPr preferRelativeResize="0"/>
          <p:nvPr/>
        </p:nvPicPr>
        <p:blipFill rotWithShape="1">
          <a:blip r:embed="rId3">
            <a:alphaModFix/>
          </a:blip>
          <a:srcRect/>
          <a:stretch/>
        </p:blipFill>
        <p:spPr>
          <a:xfrm>
            <a:off x="1928793" y="1428736"/>
            <a:ext cx="4929222" cy="5429263"/>
          </a:xfrm>
          <a:prstGeom prst="rect">
            <a:avLst/>
          </a:prstGeom>
          <a:noFill/>
          <a:ln>
            <a:noFill/>
          </a:ln>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Shape 586"/>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Zasadnicze fazy sprawiania drabin </a:t>
            </a:r>
            <a:br>
              <a:rPr lang="pl-PL" sz="3200" b="1" i="0" u="none" strike="noStrike" cap="none">
                <a:solidFill>
                  <a:srgbClr val="FFC700"/>
                </a:solidFill>
                <a:latin typeface="Calibri"/>
                <a:ea typeface="Calibri"/>
                <a:cs typeface="Calibri"/>
                <a:sym typeface="Calibri"/>
              </a:rPr>
            </a:br>
            <a:r>
              <a:rPr lang="pl-PL" sz="3200" b="1" i="0" u="none" strike="noStrike" cap="none">
                <a:solidFill>
                  <a:srgbClr val="FFC700"/>
                </a:solidFill>
                <a:latin typeface="Calibri"/>
                <a:ea typeface="Calibri"/>
                <a:cs typeface="Calibri"/>
                <a:sym typeface="Calibri"/>
              </a:rPr>
              <a:t>z drążkami podporowymi </a:t>
            </a:r>
          </a:p>
        </p:txBody>
      </p:sp>
      <p:sp>
        <p:nvSpPr>
          <p:cNvPr id="589" name="Shape 589"/>
          <p:cNvSpPr txBox="1">
            <a:spLocks noGrp="1"/>
          </p:cNvSpPr>
          <p:nvPr>
            <p:ph type="body" idx="1"/>
          </p:nvPr>
        </p:nvSpPr>
        <p:spPr>
          <a:xfrm>
            <a:off x="1285851" y="1571612"/>
            <a:ext cx="6286544" cy="4449673"/>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591" name="Shape 591"/>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90" name="Shape 590"/>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88" name="Shape 58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39</a:t>
            </a:fld>
            <a:endParaRPr lang="pl-PL" sz="1400" b="0" i="0" u="none" strike="noStrike" cap="none">
              <a:solidFill>
                <a:schemeClr val="lt1"/>
              </a:solidFill>
              <a:latin typeface="Calibri"/>
              <a:ea typeface="Calibri"/>
              <a:cs typeface="Calibri"/>
              <a:sym typeface="Calibri"/>
            </a:endParaRPr>
          </a:p>
        </p:txBody>
      </p:sp>
      <p:sp>
        <p:nvSpPr>
          <p:cNvPr id="587" name="Shape 587"/>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593" name="Shape 593"/>
          <p:cNvPicPr preferRelativeResize="0"/>
          <p:nvPr/>
        </p:nvPicPr>
        <p:blipFill rotWithShape="1">
          <a:blip r:embed="rId3">
            <a:alphaModFix/>
          </a:blip>
          <a:srcRect/>
          <a:stretch/>
        </p:blipFill>
        <p:spPr>
          <a:xfrm>
            <a:off x="1142975" y="1428736"/>
            <a:ext cx="6822687" cy="542926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191069" y="165456"/>
            <a:ext cx="8720919" cy="858126"/>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2800" dirty="0" smtClean="0">
                <a:solidFill>
                  <a:schemeClr val="tx1"/>
                </a:solidFill>
              </a:rPr>
              <a:t>Rodzaje</a:t>
            </a:r>
            <a:r>
              <a:rPr lang="pl-PL" sz="2800" b="1" i="0" u="none" strike="noStrike" cap="none" dirty="0" smtClean="0">
                <a:solidFill>
                  <a:schemeClr val="tx1"/>
                </a:solidFill>
                <a:latin typeface="Calibri"/>
                <a:ea typeface="Calibri"/>
                <a:cs typeface="Calibri"/>
                <a:sym typeface="Calibri"/>
              </a:rPr>
              <a:t> drabin </a:t>
            </a:r>
            <a:r>
              <a:rPr lang="pl-PL" sz="2800" b="1" i="0" u="none" strike="noStrike" cap="none" dirty="0" smtClean="0">
                <a:solidFill>
                  <a:schemeClr val="tx1"/>
                </a:solidFill>
                <a:latin typeface="Calibri"/>
                <a:ea typeface="Calibri"/>
                <a:cs typeface="Calibri"/>
                <a:sym typeface="Calibri"/>
              </a:rPr>
              <a:t>pożarniczych </a:t>
            </a:r>
            <a:r>
              <a:rPr lang="pl-PL" sz="2800" b="1" i="0" u="none" strike="noStrike" cap="none" dirty="0" smtClean="0">
                <a:solidFill>
                  <a:schemeClr val="tx1"/>
                </a:solidFill>
                <a:latin typeface="Calibri"/>
                <a:ea typeface="Calibri"/>
                <a:cs typeface="Calibri"/>
                <a:sym typeface="Calibri"/>
              </a:rPr>
              <a:t>i ich przeznaczenie</a:t>
            </a:r>
            <a:endParaRPr lang="pl-PL" sz="2800" b="1" i="0" u="none" strike="noStrike" cap="none" dirty="0">
              <a:solidFill>
                <a:schemeClr val="tx1"/>
              </a:solidFill>
              <a:latin typeface="Calibri"/>
              <a:ea typeface="Calibri"/>
              <a:cs typeface="Calibri"/>
              <a:sym typeface="Calibri"/>
            </a:endParaRPr>
          </a:p>
        </p:txBody>
      </p:sp>
      <p:sp>
        <p:nvSpPr>
          <p:cNvPr id="146" name="Shape 146"/>
          <p:cNvSpPr txBox="1">
            <a:spLocks noGrp="1"/>
          </p:cNvSpPr>
          <p:nvPr>
            <p:ph idx="1"/>
          </p:nvPr>
        </p:nvSpPr>
        <p:spPr>
          <a:xfrm>
            <a:off x="470847" y="889224"/>
            <a:ext cx="8229600" cy="5286387"/>
          </a:xfrm>
          <a:prstGeom prst="rect">
            <a:avLst/>
          </a:prstGeom>
          <a:noFill/>
          <a:ln>
            <a:noFill/>
          </a:ln>
        </p:spPr>
        <p:txBody>
          <a:bodyPr lIns="91425" tIns="91425" rIns="91425" bIns="91425"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Drabina słupkowa – </a:t>
            </a:r>
            <a:r>
              <a:rPr lang="pl-PL" sz="2000" b="0" i="0" u="none" strike="noStrike" cap="none" dirty="0">
                <a:solidFill>
                  <a:schemeClr val="dk1"/>
                </a:solidFill>
                <a:latin typeface="Calibri"/>
                <a:ea typeface="Calibri"/>
                <a:cs typeface="Calibri"/>
                <a:sym typeface="Calibri"/>
              </a:rPr>
              <a:t>drabina z zamocowanymi zawiasowo szczeblami, pozwalającymi na złożenie bocznic ze sobą.</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Drabina nasadkowa – </a:t>
            </a:r>
            <a:r>
              <a:rPr lang="pl-PL" sz="2000" b="0" i="0" u="none" strike="noStrike" cap="none" dirty="0">
                <a:solidFill>
                  <a:schemeClr val="dk1"/>
                </a:solidFill>
                <a:latin typeface="Calibri"/>
                <a:ea typeface="Calibri"/>
                <a:cs typeface="Calibri"/>
                <a:sym typeface="Calibri"/>
              </a:rPr>
              <a:t>drabina składająca się z kilku przęseł, które można łączyć ze sobą za pośrednictwem specjalnych uchwytów, lecz długość jej można zmieniać tylko przez dołączenie całego przęsła.</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Drabina dachowa – </a:t>
            </a:r>
            <a:r>
              <a:rPr lang="pl-PL" sz="2000" b="0" i="0" u="none" strike="noStrike" cap="none" dirty="0">
                <a:solidFill>
                  <a:schemeClr val="dk1"/>
                </a:solidFill>
                <a:latin typeface="Calibri"/>
                <a:ea typeface="Calibri"/>
                <a:cs typeface="Calibri"/>
                <a:sym typeface="Calibri"/>
              </a:rPr>
              <a:t>drabina stosowana do wchodzenia po zewnętrznej stronie dachu, z hakiem do zaczepiania o krawędź dachu. </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Drabina jednoczęściowa – </a:t>
            </a:r>
            <a:r>
              <a:rPr lang="pl-PL" sz="2000" b="0" i="0" u="none" strike="noStrike" cap="none" dirty="0">
                <a:solidFill>
                  <a:schemeClr val="dk1"/>
                </a:solidFill>
                <a:latin typeface="Calibri"/>
                <a:ea typeface="Calibri"/>
                <a:cs typeface="Calibri"/>
                <a:sym typeface="Calibri"/>
              </a:rPr>
              <a:t>drabina składająca się tylko z jednego przęsła</a:t>
            </a:r>
            <a:r>
              <a:rPr lang="pl-PL" sz="2000" b="1" i="0" u="none" strike="noStrike" cap="none" dirty="0">
                <a:solidFill>
                  <a:schemeClr val="dk1"/>
                </a:solidFill>
                <a:latin typeface="Calibri"/>
                <a:ea typeface="Calibri"/>
                <a:cs typeface="Calibri"/>
                <a:sym typeface="Calibri"/>
              </a:rPr>
              <a:t>.</a:t>
            </a:r>
          </a:p>
          <a:p>
            <a:pPr marL="438912" marR="0" lvl="0" indent="-172212" algn="l" rtl="0">
              <a:lnSpc>
                <a:spcPct val="100000"/>
              </a:lnSpc>
              <a:spcBef>
                <a:spcPts val="0"/>
              </a:spcBef>
              <a:spcAft>
                <a:spcPts val="0"/>
              </a:spcAft>
              <a:buClr>
                <a:schemeClr val="accent1"/>
              </a:buClr>
              <a:buSzPct val="25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Obecnie obowiązująca norma  </a:t>
            </a:r>
            <a:r>
              <a:rPr lang="pl-PL" sz="2000" b="1" i="0" u="none" strike="noStrike" cap="none" dirty="0">
                <a:solidFill>
                  <a:srgbClr val="FF0000"/>
                </a:solidFill>
                <a:latin typeface="Calibri"/>
                <a:ea typeface="Calibri"/>
                <a:cs typeface="Calibri"/>
                <a:sym typeface="Calibri"/>
              </a:rPr>
              <a:t>ZABRANIA!!!  </a:t>
            </a:r>
            <a:r>
              <a:rPr lang="pl-PL" sz="2000" b="1" i="0" u="none" strike="noStrike" cap="none" dirty="0">
                <a:solidFill>
                  <a:schemeClr val="dk1"/>
                </a:solidFill>
                <a:latin typeface="Calibri"/>
                <a:ea typeface="Calibri"/>
                <a:cs typeface="Calibri"/>
                <a:sym typeface="Calibri"/>
              </a:rPr>
              <a:t>sprawiania jakiegokolwiek typu drabiny jako wolnostojącej. Drążki podporowe będące na wyposażeniu niektórych typów drabin służą tylko i wyłącznie do sprawiania drabiny oraz do stabilizacji drabiny pracującej w podparciu.</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p:txBody>
      </p:sp>
      <p:sp>
        <p:nvSpPr>
          <p:cNvPr id="147" name="Shape 147"/>
          <p:cNvSpPr txBox="1">
            <a:spLocks noGrp="1"/>
          </p:cNvSpPr>
          <p:nvPr>
            <p:ph type="sldNum" sz="quarter" idx="12"/>
          </p:nvPr>
        </p:nvSpPr>
        <p:spPr>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pPr marL="0" marR="0" lvl="0" indent="0" algn="r" rtl="0">
                <a:lnSpc>
                  <a:spcPct val="100000"/>
                </a:lnSpc>
                <a:spcBef>
                  <a:spcPts val="0"/>
                </a:spcBef>
                <a:spcAft>
                  <a:spcPts val="0"/>
                </a:spcAft>
                <a:buClr>
                  <a:srgbClr val="414141"/>
                </a:buClr>
                <a:buSzPct val="25000"/>
                <a:buFont typeface="Calibri"/>
                <a:buNone/>
              </a:pPr>
              <a:t>4</a:t>
            </a:fld>
            <a:endParaRPr lang="pl-PL" sz="1200" b="0" i="0" u="none" strike="noStrike" cap="none">
              <a:solidFill>
                <a:srgbClr val="41414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Shape 599"/>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Kontrola bieżąca drabin</a:t>
            </a:r>
          </a:p>
        </p:txBody>
      </p:sp>
      <p:sp>
        <p:nvSpPr>
          <p:cNvPr id="602" name="Shape 602"/>
          <p:cNvSpPr txBox="1">
            <a:spLocks noGrp="1"/>
          </p:cNvSpPr>
          <p:nvPr>
            <p:ph type="body" idx="1"/>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Kontrolę bieżącą należy przeprowadzić po każdym użyciu drabiny.         Kontrola polega na oględzinach wszystkich elementów konstrukcyjnych drabiny.</a:t>
            </a:r>
          </a:p>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Stwierdzone usterki należy zapisać w protokole z oględzin, wycofać drabinę     z użytkowania  i natychmiast konsultować z uprawnionym serwisem, bo tylko dostawca lub uprawniony serwis ma prawo podjąć decyzję co do dalszego użytkowania, uszkodzonej drabiny.</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sng"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80000"/>
              <a:buFont typeface="Noto Sans Symbols"/>
              <a:buChar char="◼"/>
            </a:pPr>
            <a:r>
              <a:rPr lang="pl-PL" sz="2400" b="1" i="0" u="sng" strike="noStrike" cap="none">
                <a:solidFill>
                  <a:schemeClr val="dk1"/>
                </a:solidFill>
                <a:latin typeface="Calibri"/>
                <a:ea typeface="Calibri"/>
                <a:cs typeface="Calibri"/>
                <a:sym typeface="Calibri"/>
              </a:rPr>
              <a:t>UWAGA !</a:t>
            </a:r>
          </a:p>
          <a:p>
            <a:pPr marL="438912" marR="0" lvl="0" indent="-172212" algn="l" rtl="0">
              <a:lnSpc>
                <a:spcPct val="100000"/>
              </a:lnSpc>
              <a:spcBef>
                <a:spcPts val="0"/>
              </a:spcBef>
              <a:spcAft>
                <a:spcPts val="0"/>
              </a:spcAft>
              <a:buClr>
                <a:schemeClr val="accent1"/>
              </a:buClr>
              <a:buSzPct val="80000"/>
              <a:buFont typeface="Noto Sans Symbols"/>
              <a:buChar char="◼"/>
            </a:pPr>
            <a:r>
              <a:rPr lang="pl-PL" sz="2400" b="1" i="0" u="sng" strike="noStrike" cap="none">
                <a:solidFill>
                  <a:schemeClr val="dk1"/>
                </a:solidFill>
                <a:latin typeface="Calibri"/>
                <a:ea typeface="Calibri"/>
                <a:cs typeface="Calibri"/>
                <a:sym typeface="Calibri"/>
              </a:rPr>
              <a:t>Zabrania się dokonywania samodzielnych napraw, czy przeróbek w użytkowanych drabinach.  </a:t>
            </a:r>
          </a:p>
        </p:txBody>
      </p:sp>
      <p:sp>
        <p:nvSpPr>
          <p:cNvPr id="604" name="Shape 604"/>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03" name="Shape 603"/>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01" name="Shape 601"/>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40</a:t>
            </a:fld>
            <a:endParaRPr lang="pl-PL" sz="1400" b="0" i="0" u="none" strike="noStrike" cap="none">
              <a:solidFill>
                <a:schemeClr val="lt1"/>
              </a:solidFill>
              <a:latin typeface="Calibri"/>
              <a:ea typeface="Calibri"/>
              <a:cs typeface="Calibri"/>
              <a:sym typeface="Calibri"/>
            </a:endParaRPr>
          </a:p>
        </p:txBody>
      </p:sp>
      <p:sp>
        <p:nvSpPr>
          <p:cNvPr id="600" name="Shape 600"/>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Shape 623"/>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Konserwacja i przechowywanie drabin</a:t>
            </a:r>
          </a:p>
        </p:txBody>
      </p:sp>
      <p:sp>
        <p:nvSpPr>
          <p:cNvPr id="626" name="Shape 626"/>
          <p:cNvSpPr txBox="1">
            <a:spLocks noGrp="1"/>
          </p:cNvSpPr>
          <p:nvPr>
            <p:ph type="body" idx="1"/>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Po każdorazowym użyciu drabiny należy oczyścić ją postępując zgodnie               z instrukcją obsługi.</a:t>
            </a:r>
          </a:p>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Do czyszczenia stosować tylko łagodne środki czyszczące. Po umyciu                   i wysuszeniu należy zabezpieczyć elementy narażone na korozję smarem lub olejem maszynowym. </a:t>
            </a:r>
          </a:p>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Elementy współpracujące ze sobą podczas wysuwania górnych przęseł o ile producent nie zalecił innego postępowania można przesmarować smarem    lub olejem maszynowym. </a:t>
            </a:r>
          </a:p>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W przypadku drabiny D10W należy przetrzeć sproszkowanym grafitem rowki prowadnic górnego przęsła. We wszystkich drabinach drewnianych należy uzupełnić uszkodzoną powłokę lakierniczą aby zapobiec deformacji elementów drabiny na skutek wilgoci.</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628" name="Shape 628"/>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27" name="Shape 627"/>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25" name="Shape 625"/>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41</a:t>
            </a:fld>
            <a:endParaRPr lang="pl-PL" sz="1400" b="0" i="0" u="none" strike="noStrike" cap="none">
              <a:solidFill>
                <a:schemeClr val="lt1"/>
              </a:solidFill>
              <a:latin typeface="Calibri"/>
              <a:ea typeface="Calibri"/>
              <a:cs typeface="Calibri"/>
              <a:sym typeface="Calibri"/>
            </a:endParaRPr>
          </a:p>
        </p:txBody>
      </p:sp>
      <p:sp>
        <p:nvSpPr>
          <p:cNvPr id="624" name="Shape 624"/>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Shape 635"/>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Konserwacja i przechowywanie drabin</a:t>
            </a:r>
          </a:p>
        </p:txBody>
      </p:sp>
      <p:sp>
        <p:nvSpPr>
          <p:cNvPr id="638" name="Shape 638"/>
          <p:cNvSpPr txBox="1">
            <a:spLocks noGrp="1"/>
          </p:cNvSpPr>
          <p:nvPr>
            <p:ph type="body" idx="1"/>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Drabiny przechowywać w pozycji pionowej,  w stanie zsuniętym (drabiny wysuwane).</a:t>
            </a:r>
          </a:p>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W przypadku  przechowywania drabin w pozycji poziomej drabina                 nie powinna leżeć bezpośrednio na podłożu tylko powinna by podparta           co najmniej w trzech miejscach.  Podparcie drabiny w trzech miejscach dotyczy również drabiny przechowywanej w pozycji wiszącej.</a:t>
            </a:r>
          </a:p>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W przypadku drabin drewnianych należy unikać miejsc nasłonecznionych oraz narażonych na działanie  wilgoci.</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Arial"/>
              <a:ea typeface="Arial"/>
              <a:cs typeface="Arial"/>
              <a:sym typeface="Arial"/>
            </a:endParaRPr>
          </a:p>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640" name="Shape 640"/>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39" name="Shape 639"/>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37" name="Shape 63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42</a:t>
            </a:fld>
            <a:endParaRPr lang="pl-PL" sz="1400" b="0" i="0" u="none" strike="noStrike" cap="none">
              <a:solidFill>
                <a:schemeClr val="lt1"/>
              </a:solidFill>
              <a:latin typeface="Calibri"/>
              <a:ea typeface="Calibri"/>
              <a:cs typeface="Calibri"/>
              <a:sym typeface="Calibri"/>
            </a:endParaRPr>
          </a:p>
        </p:txBody>
      </p:sp>
      <p:sp>
        <p:nvSpPr>
          <p:cNvPr id="636" name="Shape 636"/>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Shape 659"/>
          <p:cNvSpPr txBox="1">
            <a:spLocks noGrp="1"/>
          </p:cNvSpPr>
          <p:nvPr>
            <p:ph type="title"/>
          </p:nvPr>
        </p:nvSpPr>
        <p:spPr>
          <a:xfrm>
            <a:off x="1331637" y="250031"/>
            <a:ext cx="7362900" cy="874800"/>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Praktyczne wykorzystanie drabiny nasadkowej DN 2,73</a:t>
            </a:r>
          </a:p>
        </p:txBody>
      </p:sp>
      <p:sp>
        <p:nvSpPr>
          <p:cNvPr id="662" name="Shape 662"/>
          <p:cNvSpPr txBox="1">
            <a:spLocks noGrp="1"/>
          </p:cNvSpPr>
          <p:nvPr>
            <p:ph type="body" idx="1"/>
          </p:nvPr>
        </p:nvSpPr>
        <p:spPr>
          <a:xfrm>
            <a:off x="107504" y="1832843"/>
            <a:ext cx="8921100" cy="4188300"/>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Sprawianie drabiny nasadkowej jest elementem znanym każdemu strażakowi. Mimo tego czasami trzeba odejść od zasad regulaminowego sprawiania nasadki, gdy mamy do czynienia z ciasną przestrzenią, a w której to musimy dostać się na wysokość. W tym przypadku musimy podnieść przęsło nasadki (dwóch</a:t>
            </a:r>
            <a:br>
              <a:rPr lang="pl-PL" sz="2000" b="0" i="0" u="none" strike="noStrike" cap="none">
                <a:solidFill>
                  <a:schemeClr val="dk1"/>
                </a:solidFill>
                <a:latin typeface="Calibri"/>
                <a:ea typeface="Calibri"/>
                <a:cs typeface="Calibri"/>
                <a:sym typeface="Calibri"/>
              </a:rPr>
            </a:br>
            <a:r>
              <a:rPr lang="pl-PL" sz="2000" b="0" i="0" u="none" strike="noStrike" cap="none">
                <a:solidFill>
                  <a:schemeClr val="dk1"/>
                </a:solidFill>
                <a:latin typeface="Calibri"/>
                <a:ea typeface="Calibri"/>
                <a:cs typeface="Calibri"/>
                <a:sym typeface="Calibri"/>
              </a:rPr>
              <a:t>ratowników) na wysokość wyciągniętych rąk, a później kolejny ratownik musi dołożyć od spodu kolejne przęsło. Dokładając tak odpowiednią ilość przęseł   (wg. BHP max. 4 przęsła), możemy sprawić drabinę DN 2,73 w zamkniętych, ciasnych przestrzeniach. Schematycznie zostało to przedstawione na rysunkach</a:t>
            </a:r>
            <a:br>
              <a:rPr lang="pl-PL" sz="2000" b="0" i="0" u="none" strike="noStrike" cap="none">
                <a:solidFill>
                  <a:schemeClr val="dk1"/>
                </a:solidFill>
                <a:latin typeface="Calibri"/>
                <a:ea typeface="Calibri"/>
                <a:cs typeface="Calibri"/>
                <a:sym typeface="Calibri"/>
              </a:rPr>
            </a:br>
            <a:r>
              <a:rPr lang="pl-PL" sz="2000" b="0" i="0" u="none" strike="noStrike" cap="none">
                <a:solidFill>
                  <a:schemeClr val="dk1"/>
                </a:solidFill>
                <a:latin typeface="Calibri"/>
                <a:ea typeface="Calibri"/>
                <a:cs typeface="Calibri"/>
                <a:sym typeface="Calibri"/>
              </a:rPr>
              <a:t>poniżej. Należy tez pamiętać oczywiście o zamknięciu bolców zamka przy łączonych przęsłach drabiny.</a:t>
            </a:r>
            <a:br>
              <a:rPr lang="pl-PL" sz="2000" b="0" i="0" u="none" strike="noStrike" cap="none">
                <a:solidFill>
                  <a:schemeClr val="dk1"/>
                </a:solidFill>
                <a:latin typeface="Calibri"/>
                <a:ea typeface="Calibri"/>
                <a:cs typeface="Calibri"/>
                <a:sym typeface="Calibri"/>
              </a:rPr>
            </a:br>
            <a:endParaRPr lang="pl-PL" sz="2000" b="0" i="0" u="none" strike="noStrike" cap="none">
              <a:solidFill>
                <a:schemeClr val="dk1"/>
              </a:solidFill>
              <a:latin typeface="Calibri"/>
              <a:ea typeface="Calibri"/>
              <a:cs typeface="Calibri"/>
              <a:sym typeface="Calibri"/>
            </a:endParaRPr>
          </a:p>
        </p:txBody>
      </p:sp>
      <p:sp>
        <p:nvSpPr>
          <p:cNvPr id="664" name="Shape 664"/>
          <p:cNvSpPr txBox="1">
            <a:spLocks noGrp="1"/>
          </p:cNvSpPr>
          <p:nvPr>
            <p:ph type="body" idx="2"/>
          </p:nvPr>
        </p:nvSpPr>
        <p:spPr>
          <a:xfrm>
            <a:off x="6092551" y="5309592"/>
            <a:ext cx="3088500" cy="360000"/>
          </a:xfrm>
          <a:prstGeom prst="rect">
            <a:avLst/>
          </a:prstGeom>
          <a:noFill/>
          <a:ln>
            <a:noFill/>
          </a:ln>
        </p:spPr>
        <p:txBody>
          <a:bodyPr lIns="54850" tIns="91425" rIns="91425" bIns="45700" anchor="t" anchorCtr="0">
            <a:noAutofit/>
          </a:bodyPr>
          <a:lstStyle/>
          <a:p>
            <a:pPr marL="118870" marR="0" lvl="0" indent="-4570"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63" name="Shape 663"/>
          <p:cNvSpPr txBox="1">
            <a:spLocks noGrp="1"/>
          </p:cNvSpPr>
          <p:nvPr>
            <p:ph type="body" idx="3"/>
          </p:nvPr>
        </p:nvSpPr>
        <p:spPr>
          <a:xfrm>
            <a:off x="5940151" y="5157192"/>
            <a:ext cx="3088500" cy="360000"/>
          </a:xfrm>
          <a:prstGeom prst="rect">
            <a:avLst/>
          </a:prstGeom>
          <a:noFill/>
          <a:ln>
            <a:noFill/>
          </a:ln>
        </p:spPr>
        <p:txBody>
          <a:bodyPr lIns="54850" tIns="91425" rIns="91425" bIns="45700" anchor="t" anchorCtr="0">
            <a:noAutofit/>
          </a:bodyPr>
          <a:lstStyle/>
          <a:p>
            <a:pPr marL="118870" marR="0" lvl="0" indent="-4570"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61" name="Shape 661"/>
          <p:cNvSpPr txBox="1">
            <a:spLocks noGrp="1"/>
          </p:cNvSpPr>
          <p:nvPr>
            <p:ph type="sldNum" idx="12"/>
          </p:nvPr>
        </p:nvSpPr>
        <p:spPr>
          <a:xfrm>
            <a:off x="8559528" y="0"/>
            <a:ext cx="584400" cy="249900"/>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43</a:t>
            </a:fld>
            <a:endParaRPr lang="pl-PL" sz="1400" b="0" i="0" u="none" strike="noStrike" cap="none">
              <a:solidFill>
                <a:schemeClr val="lt1"/>
              </a:solidFill>
              <a:latin typeface="Calibri"/>
              <a:ea typeface="Calibri"/>
              <a:cs typeface="Calibri"/>
              <a:sym typeface="Calibri"/>
            </a:endParaRPr>
          </a:p>
        </p:txBody>
      </p:sp>
      <p:sp>
        <p:nvSpPr>
          <p:cNvPr id="660" name="Shape 660"/>
          <p:cNvSpPr/>
          <p:nvPr/>
        </p:nvSpPr>
        <p:spPr>
          <a:xfrm>
            <a:off x="272507" y="1636811"/>
            <a:ext cx="8286900" cy="1035600"/>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Shape 671"/>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Praktyczne wykorzystanie drabiny nasadkowej DN 2,73</a:t>
            </a:r>
          </a:p>
        </p:txBody>
      </p:sp>
      <p:sp>
        <p:nvSpPr>
          <p:cNvPr id="674" name="Shape 674"/>
          <p:cNvSpPr txBox="1">
            <a:spLocks noGrp="1"/>
          </p:cNvSpPr>
          <p:nvPr>
            <p:ph type="body" idx="1"/>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676" name="Shape 676"/>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75" name="Shape 675"/>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73" name="Shape 673"/>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44</a:t>
            </a:fld>
            <a:endParaRPr lang="pl-PL" sz="1400" b="0" i="0" u="none" strike="noStrike" cap="none">
              <a:solidFill>
                <a:schemeClr val="lt1"/>
              </a:solidFill>
              <a:latin typeface="Calibri"/>
              <a:ea typeface="Calibri"/>
              <a:cs typeface="Calibri"/>
              <a:sym typeface="Calibri"/>
            </a:endParaRPr>
          </a:p>
        </p:txBody>
      </p:sp>
      <p:sp>
        <p:nvSpPr>
          <p:cNvPr id="672" name="Shape 672"/>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678" name="Shape 678"/>
          <p:cNvPicPr preferRelativeResize="0"/>
          <p:nvPr/>
        </p:nvPicPr>
        <p:blipFill rotWithShape="1">
          <a:blip r:embed="rId3">
            <a:alphaModFix/>
          </a:blip>
          <a:srcRect/>
          <a:stretch/>
        </p:blipFill>
        <p:spPr>
          <a:xfrm>
            <a:off x="0" y="1643050"/>
            <a:ext cx="9107173" cy="4714907"/>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Shape 68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Praktyczne wykorzystanie drabiny nasadkowej DN 2,73</a:t>
            </a:r>
          </a:p>
        </p:txBody>
      </p:sp>
      <p:sp>
        <p:nvSpPr>
          <p:cNvPr id="687" name="Shape 687"/>
          <p:cNvSpPr txBox="1">
            <a:spLocks noGrp="1"/>
          </p:cNvSpPr>
          <p:nvPr>
            <p:ph type="body" idx="1"/>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Kolejny praktycznym wykorzystaniem drabiny nasadkowej, jest jej użycie jako doraźnego zbiornika na wodę, do celów dekontaminacyjnych lub do zebrania wyciekającej cieczy z uszkodzonej cysterny lub instalacji (fot. 1.). Trzeba użyć do tego celu 4 przęseł, układając je bokiem oraz przeciwnymi stronami (fot. 2.).  Łączenie wszystkich przęseł dla uzyskania sztywności systemu odbywa się za pomocą strażackiej linki ratowniczej lub doraźnie przy pomocy taśm klejących (fot. 3. i 4.).</a:t>
            </a:r>
            <a:br>
              <a:rPr lang="pl-PL" sz="2000" b="0" i="0" u="none" strike="noStrike" cap="none">
                <a:solidFill>
                  <a:schemeClr val="dk1"/>
                </a:solidFill>
                <a:latin typeface="Calibri"/>
                <a:ea typeface="Calibri"/>
                <a:cs typeface="Calibri"/>
                <a:sym typeface="Calibri"/>
              </a:rPr>
            </a:br>
            <a:r>
              <a:rPr lang="pl-PL" sz="2000" b="0" i="0" u="none" strike="noStrike" cap="none">
                <a:solidFill>
                  <a:schemeClr val="dk1"/>
                </a:solidFill>
                <a:latin typeface="Calibri"/>
                <a:ea typeface="Calibri"/>
                <a:cs typeface="Calibri"/>
                <a:sym typeface="Calibri"/>
              </a:rPr>
              <a:t>Następnie będziemy musieli użyć brezentu od zbiornika brezentowego na wodę gaśniczą, który założymy na połączone przęsła. Lepszym jednak sposobem jest wykorzystanie mocnej folii lub materiału PLAN (plandekowy) jaki jest wykorzystywany do reklam lub naczep samochodów ciężarowych.</a:t>
            </a:r>
            <a:br>
              <a:rPr lang="pl-PL" sz="2000" b="0" i="0" u="none" strike="noStrike" cap="none">
                <a:solidFill>
                  <a:schemeClr val="dk1"/>
                </a:solidFill>
                <a:latin typeface="Calibri"/>
                <a:ea typeface="Calibri"/>
                <a:cs typeface="Calibri"/>
                <a:sym typeface="Calibri"/>
              </a:rPr>
            </a:br>
            <a:endParaRPr lang="pl-PL" sz="2000" b="0" i="0" u="none" strike="noStrike" cap="none">
              <a:solidFill>
                <a:schemeClr val="dk1"/>
              </a:solidFill>
              <a:latin typeface="Calibri"/>
              <a:ea typeface="Calibri"/>
              <a:cs typeface="Calibri"/>
              <a:sym typeface="Calibri"/>
            </a:endParaRPr>
          </a:p>
        </p:txBody>
      </p:sp>
      <p:sp>
        <p:nvSpPr>
          <p:cNvPr id="689" name="Shape 689"/>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88" name="Shape 688"/>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86" name="Shape 68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45</a:t>
            </a:fld>
            <a:endParaRPr lang="pl-PL" sz="1400" b="0" i="0" u="none" strike="noStrike" cap="none">
              <a:solidFill>
                <a:schemeClr val="lt1"/>
              </a:solidFill>
              <a:latin typeface="Calibri"/>
              <a:ea typeface="Calibri"/>
              <a:cs typeface="Calibri"/>
              <a:sym typeface="Calibri"/>
            </a:endParaRPr>
          </a:p>
        </p:txBody>
      </p:sp>
      <p:sp>
        <p:nvSpPr>
          <p:cNvPr id="685" name="Shape 68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Shape 696"/>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Praktyczne wykorzystanie drabiny nasadkowej DN 2,73</a:t>
            </a:r>
          </a:p>
        </p:txBody>
      </p:sp>
      <p:sp>
        <p:nvSpPr>
          <p:cNvPr id="699" name="Shape 699"/>
          <p:cNvSpPr txBox="1">
            <a:spLocks noGrp="1"/>
          </p:cNvSpPr>
          <p:nvPr>
            <p:ph type="body" idx="1"/>
          </p:nvPr>
        </p:nvSpPr>
        <p:spPr>
          <a:xfrm>
            <a:off x="1714480" y="1832843"/>
            <a:ext cx="1857388" cy="2239098"/>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701" name="Shape 701"/>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700" name="Shape 700"/>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98" name="Shape 69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46</a:t>
            </a:fld>
            <a:endParaRPr lang="pl-PL" sz="1400" b="0" i="0" u="none" strike="noStrike" cap="none">
              <a:solidFill>
                <a:schemeClr val="lt1"/>
              </a:solidFill>
              <a:latin typeface="Calibri"/>
              <a:ea typeface="Calibri"/>
              <a:cs typeface="Calibri"/>
              <a:sym typeface="Calibri"/>
            </a:endParaRPr>
          </a:p>
        </p:txBody>
      </p:sp>
      <p:sp>
        <p:nvSpPr>
          <p:cNvPr id="697" name="Shape 697"/>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703" name="Shape 703"/>
          <p:cNvPicPr preferRelativeResize="0"/>
          <p:nvPr/>
        </p:nvPicPr>
        <p:blipFill rotWithShape="1">
          <a:blip r:embed="rId3">
            <a:alphaModFix/>
          </a:blip>
          <a:srcRect/>
          <a:stretch/>
        </p:blipFill>
        <p:spPr>
          <a:xfrm>
            <a:off x="142843" y="1428736"/>
            <a:ext cx="4572031" cy="3196570"/>
          </a:xfrm>
          <a:prstGeom prst="rect">
            <a:avLst/>
          </a:prstGeom>
          <a:noFill/>
          <a:ln>
            <a:noFill/>
          </a:ln>
        </p:spPr>
      </p:pic>
      <p:pic>
        <p:nvPicPr>
          <p:cNvPr id="704" name="Shape 704"/>
          <p:cNvPicPr preferRelativeResize="0"/>
          <p:nvPr/>
        </p:nvPicPr>
        <p:blipFill rotWithShape="1">
          <a:blip r:embed="rId4">
            <a:alphaModFix/>
          </a:blip>
          <a:srcRect/>
          <a:stretch/>
        </p:blipFill>
        <p:spPr>
          <a:xfrm>
            <a:off x="4786314" y="3071808"/>
            <a:ext cx="4357685" cy="324615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Shape 710"/>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Praktyczne wykorzystanie drabiny nasadkowej DN 2,73</a:t>
            </a:r>
          </a:p>
        </p:txBody>
      </p:sp>
      <p:sp>
        <p:nvSpPr>
          <p:cNvPr id="713" name="Shape 713"/>
          <p:cNvSpPr txBox="1">
            <a:spLocks noGrp="1"/>
          </p:cNvSpPr>
          <p:nvPr>
            <p:ph type="body" idx="1"/>
          </p:nvPr>
        </p:nvSpPr>
        <p:spPr>
          <a:xfrm>
            <a:off x="3071801" y="2143116"/>
            <a:ext cx="956042" cy="71437"/>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715" name="Shape 715"/>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714" name="Shape 714"/>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712" name="Shape 71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47</a:t>
            </a:fld>
            <a:endParaRPr lang="pl-PL" sz="1400" b="0" i="0" u="none" strike="noStrike" cap="none">
              <a:solidFill>
                <a:schemeClr val="lt1"/>
              </a:solidFill>
              <a:latin typeface="Calibri"/>
              <a:ea typeface="Calibri"/>
              <a:cs typeface="Calibri"/>
              <a:sym typeface="Calibri"/>
            </a:endParaRPr>
          </a:p>
        </p:txBody>
      </p:sp>
      <p:sp>
        <p:nvSpPr>
          <p:cNvPr id="711" name="Shape 711"/>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717" name="Shape 717"/>
          <p:cNvPicPr preferRelativeResize="0"/>
          <p:nvPr/>
        </p:nvPicPr>
        <p:blipFill rotWithShape="1">
          <a:blip r:embed="rId3">
            <a:alphaModFix/>
          </a:blip>
          <a:srcRect/>
          <a:stretch/>
        </p:blipFill>
        <p:spPr>
          <a:xfrm>
            <a:off x="4643437" y="3848100"/>
            <a:ext cx="4371974" cy="3009899"/>
          </a:xfrm>
          <a:prstGeom prst="rect">
            <a:avLst/>
          </a:prstGeom>
          <a:noFill/>
          <a:ln>
            <a:noFill/>
          </a:ln>
        </p:spPr>
      </p:pic>
      <p:pic>
        <p:nvPicPr>
          <p:cNvPr id="718" name="Shape 718"/>
          <p:cNvPicPr preferRelativeResize="0"/>
          <p:nvPr/>
        </p:nvPicPr>
        <p:blipFill rotWithShape="1">
          <a:blip r:embed="rId4">
            <a:alphaModFix/>
          </a:blip>
          <a:srcRect/>
          <a:stretch/>
        </p:blipFill>
        <p:spPr>
          <a:xfrm>
            <a:off x="142843" y="1500174"/>
            <a:ext cx="4476749" cy="3000375"/>
          </a:xfrm>
          <a:prstGeom prst="rect">
            <a:avLst/>
          </a:prstGeom>
          <a:noFill/>
          <a:ln>
            <a:noFill/>
          </a:ln>
        </p:spPr>
      </p:pic>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Shape 72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Praktyczne wykorzystanie drabiny nasadkowej DN 2,73</a:t>
            </a:r>
          </a:p>
        </p:txBody>
      </p:sp>
      <p:sp>
        <p:nvSpPr>
          <p:cNvPr id="727" name="Shape 727"/>
          <p:cNvSpPr txBox="1">
            <a:spLocks noGrp="1"/>
          </p:cNvSpPr>
          <p:nvPr>
            <p:ph type="body" idx="1"/>
          </p:nvPr>
        </p:nvSpPr>
        <p:spPr>
          <a:xfrm>
            <a:off x="142843" y="1500174"/>
            <a:ext cx="8858312" cy="5072098"/>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Ciekawym sposobem wykorzystania przęseł nasadki jest sfera ratownictwa drogowego, gdzie w tym przypadku można użyć jej przęsła do stabilizacji pojazdu leżącego na boku, w zastępstwie dostępnych na rynku podpór mechanicznych, np. typu StabFast firmy Weber-Hydraulik. </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Nasadka podłożona jest pod koło (podstawą lub górą) z zachowanym kątem    około 45°, a następnie przywiązana od podstawy do koła poniżej, co pozwala na jej zastępcze wykorzystanie jako systemu stabilizującego samochód osobowy.</a:t>
            </a:r>
            <a:br>
              <a:rPr lang="pl-PL" sz="2000" b="0" i="0" u="none" strike="noStrike" cap="none">
                <a:solidFill>
                  <a:schemeClr val="dk1"/>
                </a:solidFill>
                <a:latin typeface="Calibri"/>
                <a:ea typeface="Calibri"/>
                <a:cs typeface="Calibri"/>
                <a:sym typeface="Calibri"/>
              </a:rPr>
            </a:br>
            <a:r>
              <a:rPr lang="pl-PL" sz="2000" b="0" i="0" u="none" strike="noStrike" cap="none">
                <a:solidFill>
                  <a:schemeClr val="dk1"/>
                </a:solidFill>
                <a:latin typeface="Calibri"/>
                <a:ea typeface="Calibri"/>
                <a:cs typeface="Calibri"/>
                <a:sym typeface="Calibri"/>
              </a:rPr>
              <a:t/>
            </a:r>
            <a:br>
              <a:rPr lang="pl-PL" sz="2000" b="0" i="0" u="none" strike="noStrike" cap="none">
                <a:solidFill>
                  <a:schemeClr val="dk1"/>
                </a:solidFill>
                <a:latin typeface="Calibri"/>
                <a:ea typeface="Calibri"/>
                <a:cs typeface="Calibri"/>
                <a:sym typeface="Calibri"/>
              </a:rPr>
            </a:br>
            <a:endParaRPr lang="pl-PL" sz="2000" b="0" i="0" u="none" strike="noStrike" cap="none">
              <a:solidFill>
                <a:schemeClr val="dk1"/>
              </a:solidFill>
              <a:latin typeface="Calibri"/>
              <a:ea typeface="Calibri"/>
              <a:cs typeface="Calibri"/>
              <a:sym typeface="Calibri"/>
            </a:endParaRPr>
          </a:p>
        </p:txBody>
      </p:sp>
      <p:sp>
        <p:nvSpPr>
          <p:cNvPr id="729" name="Shape 729"/>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728" name="Shape 728"/>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726" name="Shape 72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48</a:t>
            </a:fld>
            <a:endParaRPr lang="pl-PL" sz="1400" b="0" i="0" u="none" strike="noStrike" cap="none">
              <a:solidFill>
                <a:schemeClr val="lt1"/>
              </a:solidFill>
              <a:latin typeface="Calibri"/>
              <a:ea typeface="Calibri"/>
              <a:cs typeface="Calibri"/>
              <a:sym typeface="Calibri"/>
            </a:endParaRPr>
          </a:p>
        </p:txBody>
      </p:sp>
      <p:sp>
        <p:nvSpPr>
          <p:cNvPr id="725" name="Shape 72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731" name="Shape 731"/>
          <p:cNvPicPr preferRelativeResize="0"/>
          <p:nvPr/>
        </p:nvPicPr>
        <p:blipFill rotWithShape="1">
          <a:blip r:embed="rId3">
            <a:alphaModFix/>
          </a:blip>
          <a:srcRect/>
          <a:stretch/>
        </p:blipFill>
        <p:spPr>
          <a:xfrm>
            <a:off x="214282" y="3800475"/>
            <a:ext cx="3857652" cy="3057525"/>
          </a:xfrm>
          <a:prstGeom prst="rect">
            <a:avLst/>
          </a:prstGeom>
          <a:noFill/>
          <a:ln>
            <a:noFill/>
          </a:ln>
        </p:spPr>
      </p:pic>
      <p:pic>
        <p:nvPicPr>
          <p:cNvPr id="732" name="Shape 732"/>
          <p:cNvPicPr preferRelativeResize="0"/>
          <p:nvPr/>
        </p:nvPicPr>
        <p:blipFill rotWithShape="1">
          <a:blip r:embed="rId4">
            <a:alphaModFix/>
          </a:blip>
          <a:srcRect/>
          <a:stretch/>
        </p:blipFill>
        <p:spPr>
          <a:xfrm>
            <a:off x="4714876" y="3857628"/>
            <a:ext cx="4286280" cy="298832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Shape 738"/>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rtl="0">
              <a:lnSpc>
                <a:spcPct val="100000"/>
              </a:lnSpc>
              <a:spcBef>
                <a:spcPts val="0"/>
              </a:spcBef>
              <a:spcAft>
                <a:spcPts val="0"/>
              </a:spcAft>
              <a:buClr>
                <a:srgbClr val="FFC700"/>
              </a:buClr>
              <a:buSzPct val="25000"/>
              <a:buFont typeface="Calibri"/>
              <a:buNone/>
            </a:pPr>
            <a:r>
              <a:rPr lang="pl-PL" sz="3200" dirty="0" smtClean="0"/>
              <a:t>Bibliografia</a:t>
            </a:r>
            <a:r>
              <a:rPr lang="pl-PL" sz="3200" b="1" i="0" u="none" strike="noStrike" cap="none" dirty="0" smtClean="0">
                <a:solidFill>
                  <a:srgbClr val="FFC700"/>
                </a:solidFill>
                <a:latin typeface="Calibri"/>
                <a:ea typeface="Calibri"/>
                <a:cs typeface="Calibri"/>
                <a:sym typeface="Calibri"/>
              </a:rPr>
              <a:t>:</a:t>
            </a:r>
            <a:endParaRPr lang="pl-PL" sz="3200" b="1" i="0" u="none" strike="noStrike" cap="none" dirty="0">
              <a:solidFill>
                <a:srgbClr val="FFC700"/>
              </a:solidFill>
              <a:latin typeface="Calibri"/>
              <a:ea typeface="Calibri"/>
              <a:cs typeface="Calibri"/>
              <a:sym typeface="Calibri"/>
            </a:endParaRPr>
          </a:p>
        </p:txBody>
      </p:sp>
      <p:sp>
        <p:nvSpPr>
          <p:cNvPr id="741" name="Shape 741"/>
          <p:cNvSpPr txBox="1">
            <a:spLocks noGrp="1"/>
          </p:cNvSpPr>
          <p:nvPr>
            <p:ph type="body" idx="1"/>
          </p:nvPr>
        </p:nvSpPr>
        <p:spPr>
          <a:xfrm>
            <a:off x="142843" y="1500174"/>
            <a:ext cx="8858312" cy="5072098"/>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1- Kurs Strażaków Ratowników OSP część I, temat: Drabiny Pożarnicze; </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Autorzy: Robert Czarnecki, Maciej Gloger.</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2- Wyposażenie techniczne straży pożarnych – SP PSP Bydgoszcz 2009;</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Autor: Dariusz Gil.</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3- Regulamin ćwiczeń z podstawowym sprzętem pożarniczym – Warszawa 1990;</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4- Technika i technologia – bezpieczeństwo pracy na drabinie;</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Autor: st.bryg. mgr inż. Robert Czarnecki.</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5- Praktyczne wykorzystanie drabiny nasadkowej DN 2,73;</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Autor: asp. Waldemar Pruss, JRG-2 Poznań/Grunwald. </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6- Materiały własne oraz drabiny pożarnicze będące na wyposażeniu                   JRG-3 Biskupiec. </a:t>
            </a:r>
          </a:p>
        </p:txBody>
      </p:sp>
      <p:sp>
        <p:nvSpPr>
          <p:cNvPr id="740" name="Shape 740"/>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49</a:t>
            </a:fld>
            <a:endParaRPr lang="pl-PL" sz="1400" b="0" i="0" u="none" strike="noStrike" cap="none">
              <a:solidFill>
                <a:schemeClr val="lt1"/>
              </a:solidFill>
              <a:latin typeface="Calibri"/>
              <a:ea typeface="Calibri"/>
              <a:cs typeface="Calibri"/>
              <a:sym typeface="Calibri"/>
            </a:endParaRPr>
          </a:p>
        </p:txBody>
      </p:sp>
      <p:sp>
        <p:nvSpPr>
          <p:cNvPr id="739" name="Shape 739"/>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232011" y="274638"/>
            <a:ext cx="8652681" cy="940013"/>
          </a:xfrm>
          <a:prstGeom prst="rect">
            <a:avLst/>
          </a:prstGeom>
          <a:noFill/>
          <a:ln>
            <a:noFill/>
          </a:ln>
        </p:spPr>
        <p:txBody>
          <a:bodyPr lIns="91425" tIns="91425" rIns="91425" bIns="91425" anchor="ctr" anchorCtr="0">
            <a:noAutofit/>
          </a:bodyPr>
          <a:lstStyle/>
          <a:p>
            <a:pPr marL="0" marR="0" lvl="0" indent="0" rtl="0">
              <a:lnSpc>
                <a:spcPct val="100000"/>
              </a:lnSpc>
              <a:spcBef>
                <a:spcPts val="0"/>
              </a:spcBef>
              <a:spcAft>
                <a:spcPts val="0"/>
              </a:spcAft>
              <a:buClr>
                <a:srgbClr val="FFC700"/>
              </a:buClr>
              <a:buSzPct val="25000"/>
              <a:buFont typeface="Calibri"/>
              <a:buNone/>
            </a:pPr>
            <a:r>
              <a:rPr lang="pl-PL" sz="2400" b="1" i="0" u="none" strike="noStrike" cap="none" dirty="0">
                <a:solidFill>
                  <a:schemeClr val="tx1"/>
                </a:solidFill>
                <a:latin typeface="Calibri"/>
                <a:ea typeface="Calibri"/>
                <a:cs typeface="Calibri"/>
                <a:sym typeface="Calibri"/>
              </a:rPr>
              <a:t>Budowa </a:t>
            </a:r>
            <a:r>
              <a:rPr lang="pl-PL" sz="2400" dirty="0" smtClean="0">
                <a:solidFill>
                  <a:schemeClr val="tx1"/>
                </a:solidFill>
              </a:rPr>
              <a:t>poszczególnych typów drabin pożarniczych przenośnych</a:t>
            </a:r>
            <a:endParaRPr lang="pl-PL" sz="2400" b="1" i="0" u="none" strike="noStrike" cap="none" dirty="0">
              <a:solidFill>
                <a:schemeClr val="tx1"/>
              </a:solidFill>
              <a:latin typeface="Calibri"/>
              <a:ea typeface="Calibri"/>
              <a:cs typeface="Calibri"/>
              <a:sym typeface="Calibri"/>
            </a:endParaRPr>
          </a:p>
        </p:txBody>
      </p:sp>
      <p:sp>
        <p:nvSpPr>
          <p:cNvPr id="155" name="Shape 155"/>
          <p:cNvSpPr txBox="1">
            <a:spLocks noGrp="1"/>
          </p:cNvSpPr>
          <p:nvPr>
            <p:ph idx="1"/>
          </p:nvPr>
        </p:nvSpPr>
        <p:spPr>
          <a:xfrm>
            <a:off x="1276065" y="1036150"/>
            <a:ext cx="7403911" cy="5357825"/>
          </a:xfrm>
          <a:prstGeom prst="rect">
            <a:avLst/>
          </a:prstGeom>
          <a:noFill/>
          <a:ln>
            <a:noFill/>
          </a:ln>
        </p:spPr>
        <p:txBody>
          <a:bodyPr lIns="91425" tIns="91425" rIns="91425" bIns="91425"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Stosowane w kraju drabiny przenośne są wykonywane z:</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1" u="none" strike="noStrike" cap="none" dirty="0">
                <a:solidFill>
                  <a:schemeClr val="dk1"/>
                </a:solidFill>
                <a:latin typeface="Calibri"/>
                <a:ea typeface="Calibri"/>
                <a:cs typeface="Calibri"/>
                <a:sym typeface="Calibri"/>
              </a:rPr>
              <a:t>drewna</a:t>
            </a:r>
            <a:r>
              <a:rPr lang="pl-PL" sz="2000" b="1" i="0" u="none" strike="noStrike" cap="none" dirty="0">
                <a:solidFill>
                  <a:schemeClr val="dk1"/>
                </a:solidFill>
                <a:latin typeface="Calibri"/>
                <a:ea typeface="Calibri"/>
                <a:cs typeface="Calibri"/>
                <a:sym typeface="Calibri"/>
              </a:rPr>
              <a:t> </a:t>
            </a:r>
            <a:r>
              <a:rPr lang="pl-PL" sz="2000" b="1" i="1" u="none" strike="noStrike" cap="none" dirty="0">
                <a:solidFill>
                  <a:schemeClr val="dk1"/>
                </a:solidFill>
                <a:latin typeface="Calibri"/>
                <a:ea typeface="Calibri"/>
                <a:cs typeface="Calibri"/>
                <a:sym typeface="Calibri"/>
              </a:rPr>
              <a:t>,</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1" u="none" strike="noStrike" cap="none" dirty="0">
                <a:solidFill>
                  <a:schemeClr val="dk1"/>
                </a:solidFill>
                <a:latin typeface="Calibri"/>
                <a:ea typeface="Calibri"/>
                <a:cs typeface="Calibri"/>
                <a:sym typeface="Calibri"/>
              </a:rPr>
              <a:t>stopów aluminium.</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 </a:t>
            </a:r>
            <a:r>
              <a:rPr lang="pl-PL" sz="2000" b="1" i="0" u="sng" strike="noStrike" cap="none" dirty="0">
                <a:solidFill>
                  <a:schemeClr val="dk1"/>
                </a:solidFill>
                <a:latin typeface="Calibri"/>
                <a:ea typeface="Calibri"/>
                <a:cs typeface="Calibri"/>
                <a:sym typeface="Calibri"/>
              </a:rPr>
              <a:t>Z drewna</a:t>
            </a:r>
            <a:r>
              <a:rPr lang="pl-PL" sz="2000" b="1" i="0" u="none" strike="noStrike" cap="none" dirty="0">
                <a:solidFill>
                  <a:schemeClr val="dk1"/>
                </a:solidFill>
                <a:latin typeface="Calibri"/>
                <a:ea typeface="Calibri"/>
                <a:cs typeface="Calibri"/>
                <a:sym typeface="Calibri"/>
              </a:rPr>
              <a:t> produkowane są następujące typy drabin:</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dirty="0">
                <a:solidFill>
                  <a:schemeClr val="dk1"/>
                </a:solidFill>
                <a:latin typeface="Calibri"/>
                <a:ea typeface="Calibri"/>
                <a:cs typeface="Calibri"/>
                <a:sym typeface="Calibri"/>
              </a:rPr>
              <a:t> słupkowe,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dirty="0">
                <a:solidFill>
                  <a:schemeClr val="dk1"/>
                </a:solidFill>
                <a:latin typeface="Calibri"/>
                <a:ea typeface="Calibri"/>
                <a:cs typeface="Calibri"/>
                <a:sym typeface="Calibri"/>
              </a:rPr>
              <a:t>nasadkowe,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dirty="0">
                <a:solidFill>
                  <a:schemeClr val="dk1"/>
                </a:solidFill>
                <a:latin typeface="Calibri"/>
                <a:ea typeface="Calibri"/>
                <a:cs typeface="Calibri"/>
                <a:sym typeface="Calibri"/>
              </a:rPr>
              <a:t>wysuwane,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dirty="0">
                <a:solidFill>
                  <a:schemeClr val="dk1"/>
                </a:solidFill>
                <a:latin typeface="Calibri"/>
                <a:ea typeface="Calibri"/>
                <a:cs typeface="Calibri"/>
                <a:sym typeface="Calibri"/>
              </a:rPr>
              <a:t>jednoczęściowe,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dirty="0">
                <a:solidFill>
                  <a:schemeClr val="dk1"/>
                </a:solidFill>
                <a:latin typeface="Calibri"/>
                <a:ea typeface="Calibri"/>
                <a:cs typeface="Calibri"/>
                <a:sym typeface="Calibri"/>
              </a:rPr>
              <a:t>dachowe.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sng" strike="noStrike" cap="none" dirty="0">
                <a:solidFill>
                  <a:schemeClr val="dk1"/>
                </a:solidFill>
                <a:latin typeface="Calibri"/>
                <a:ea typeface="Calibri"/>
                <a:cs typeface="Calibri"/>
                <a:sym typeface="Calibri"/>
              </a:rPr>
              <a:t>Ze stopów aluminium</a:t>
            </a:r>
            <a:r>
              <a:rPr lang="pl-PL" sz="2000" b="1" i="0" u="none" strike="noStrike" cap="none" dirty="0">
                <a:solidFill>
                  <a:schemeClr val="dk1"/>
                </a:solidFill>
                <a:latin typeface="Calibri"/>
                <a:ea typeface="Calibri"/>
                <a:cs typeface="Calibri"/>
                <a:sym typeface="Calibri"/>
              </a:rPr>
              <a:t> produkowane są następujące typy drabin:</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dirty="0">
                <a:solidFill>
                  <a:schemeClr val="dk1"/>
                </a:solidFill>
                <a:latin typeface="Calibri"/>
                <a:ea typeface="Calibri"/>
                <a:cs typeface="Calibri"/>
                <a:sym typeface="Calibri"/>
              </a:rPr>
              <a:t> nasadkowe,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dirty="0">
                <a:solidFill>
                  <a:schemeClr val="dk1"/>
                </a:solidFill>
                <a:latin typeface="Calibri"/>
                <a:ea typeface="Calibri"/>
                <a:cs typeface="Calibri"/>
                <a:sym typeface="Calibri"/>
              </a:rPr>
              <a:t>wysuwane,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dirty="0">
                <a:solidFill>
                  <a:schemeClr val="dk1"/>
                </a:solidFill>
                <a:latin typeface="Calibri"/>
                <a:ea typeface="Calibri"/>
                <a:cs typeface="Calibri"/>
                <a:sym typeface="Calibri"/>
              </a:rPr>
              <a:t>jednoczęściowe,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dirty="0">
                <a:solidFill>
                  <a:schemeClr val="dk1"/>
                </a:solidFill>
                <a:latin typeface="Calibri"/>
                <a:ea typeface="Calibri"/>
                <a:cs typeface="Calibri"/>
                <a:sym typeface="Calibri"/>
              </a:rPr>
              <a:t>dachowe,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dirty="0">
                <a:solidFill>
                  <a:schemeClr val="dk1"/>
                </a:solidFill>
                <a:latin typeface="Calibri"/>
                <a:ea typeface="Calibri"/>
                <a:cs typeface="Calibri"/>
                <a:sym typeface="Calibri"/>
              </a:rPr>
              <a:t>hakowe.</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p:txBody>
      </p:sp>
      <p:sp>
        <p:nvSpPr>
          <p:cNvPr id="156" name="Shape 156"/>
          <p:cNvSpPr txBox="1">
            <a:spLocks noGrp="1"/>
          </p:cNvSpPr>
          <p:nvPr>
            <p:ph type="sldNum" sz="quarter" idx="12"/>
          </p:nvPr>
        </p:nvSpPr>
        <p:spPr>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5</a:t>
            </a:fld>
            <a:endParaRPr lang="pl-PL" sz="1400" b="0" i="0" u="none" strike="noStrike" cap="none">
              <a:solidFill>
                <a:schemeClr val="lt1"/>
              </a:solidFill>
              <a:latin typeface="Calibri"/>
              <a:ea typeface="Calibri"/>
              <a:cs typeface="Calibri"/>
              <a:sym typeface="Calibri"/>
            </a:endParaRPr>
          </a:p>
        </p:txBody>
      </p:sp>
      <p:sp>
        <p:nvSpPr>
          <p:cNvPr id="157" name="Shape 157"/>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6" name="Tytuł 5"/>
          <p:cNvSpPr>
            <a:spLocks noGrp="1"/>
          </p:cNvSpPr>
          <p:nvPr>
            <p:ph type="title"/>
          </p:nvPr>
        </p:nvSpPr>
        <p:spPr/>
        <p:txBody>
          <a:bodyPr/>
          <a:lstStyle/>
          <a:p>
            <a:endParaRPr lang="pl-PL"/>
          </a:p>
        </p:txBody>
      </p:sp>
      <p:sp>
        <p:nvSpPr>
          <p:cNvPr id="165" name="Shape 165"/>
          <p:cNvSpPr txBox="1">
            <a:spLocks noGrp="1"/>
          </p:cNvSpPr>
          <p:nvPr>
            <p:ph idx="1"/>
          </p:nvPr>
        </p:nvSpPr>
        <p:spPr>
          <a:xfrm>
            <a:off x="443552" y="742665"/>
            <a:ext cx="8229600" cy="5072096"/>
          </a:xfrm>
          <a:prstGeom prst="rect">
            <a:avLst/>
          </a:prstGeom>
          <a:noFill/>
          <a:ln>
            <a:noFill/>
          </a:ln>
        </p:spPr>
        <p:txBody>
          <a:bodyPr lIns="91425" tIns="91425" rIns="91425" bIns="91425"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dirty="0">
                <a:solidFill>
                  <a:schemeClr val="dk1"/>
                </a:solidFill>
                <a:latin typeface="Calibri"/>
                <a:ea typeface="Calibri"/>
                <a:cs typeface="Calibri"/>
                <a:sym typeface="Calibri"/>
              </a:rPr>
              <a:t>Drabiny posiadają:</a:t>
            </a:r>
          </a:p>
          <a:p>
            <a:pPr marL="438912" marR="0" lvl="0" indent="-172212" algn="l" rtl="0">
              <a:lnSpc>
                <a:spcPct val="100000"/>
              </a:lnSpc>
              <a:spcBef>
                <a:spcPts val="0"/>
              </a:spcBef>
              <a:spcAft>
                <a:spcPts val="0"/>
              </a:spcAft>
              <a:buClr>
                <a:schemeClr val="accent1"/>
              </a:buClr>
              <a:buSzPct val="25000"/>
              <a:buFont typeface="Noto Sans Symbols"/>
              <a:buNone/>
            </a:pPr>
            <a:endParaRPr sz="1600" b="1"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bocznice,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szczeble,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ściągacze metalowe zwykłe (drabiny drewniane),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metalowe okucia (drabiny drewniane),</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Charakteryzują się:</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niewielkim ciężarem,</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niewielkimi gabarytami,</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prosta obsługą,</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smtClean="0">
                <a:solidFill>
                  <a:schemeClr val="dk1"/>
                </a:solidFill>
                <a:latin typeface="Calibri"/>
                <a:ea typeface="Calibri"/>
                <a:cs typeface="Calibri"/>
                <a:sym typeface="Calibri"/>
              </a:rPr>
              <a:t>- </a:t>
            </a:r>
            <a:r>
              <a:rPr lang="pl-PL" sz="2000" b="0" i="0" u="none" strike="noStrike" cap="none" dirty="0">
                <a:solidFill>
                  <a:schemeClr val="dk1"/>
                </a:solidFill>
                <a:latin typeface="Calibri"/>
                <a:ea typeface="Calibri"/>
                <a:cs typeface="Calibri"/>
                <a:sym typeface="Calibri"/>
              </a:rPr>
              <a:t>możliwością  sprawienia w każdym niemal miejscu,</a:t>
            </a:r>
          </a:p>
          <a:p>
            <a:pPr marL="438912" marR="0" lvl="0" indent="-172212" algn="l" rtl="0">
              <a:lnSpc>
                <a:spcPct val="100000"/>
              </a:lnSpc>
              <a:spcBef>
                <a:spcPts val="0"/>
              </a:spcBef>
              <a:spcAft>
                <a:spcPts val="0"/>
              </a:spcAft>
              <a:buClr>
                <a:schemeClr val="accent1"/>
              </a:buClr>
              <a:buSzPct val="25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dirty="0" smtClean="0">
                <a:solidFill>
                  <a:schemeClr val="dk1"/>
                </a:solidFill>
                <a:latin typeface="Calibri"/>
                <a:ea typeface="Calibri"/>
                <a:cs typeface="Calibri"/>
                <a:sym typeface="Calibri"/>
              </a:rPr>
              <a:t>   Nastąpiło </a:t>
            </a:r>
            <a:r>
              <a:rPr lang="pl-PL" sz="2000" b="1" i="0" u="none" strike="noStrike" cap="none" dirty="0">
                <a:solidFill>
                  <a:schemeClr val="dk1"/>
                </a:solidFill>
                <a:latin typeface="Calibri"/>
                <a:ea typeface="Calibri"/>
                <a:cs typeface="Calibri"/>
                <a:sym typeface="Calibri"/>
              </a:rPr>
              <a:t>zróżnicowanie w tzw. „kroku strażaka”, czyli odległości między szczeblami; do niedawna była jedna wartość i wynosiła 320 mm. Obecnie waha się od 250 mm do 320 mm i  jest zależna od producenta.</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p:txBody>
      </p:sp>
      <p:sp>
        <p:nvSpPr>
          <p:cNvPr id="166" name="Shape 166"/>
          <p:cNvSpPr txBox="1">
            <a:spLocks noGrp="1"/>
          </p:cNvSpPr>
          <p:nvPr>
            <p:ph type="sldNum" sz="quarter" idx="12"/>
          </p:nvPr>
        </p:nvSpPr>
        <p:spPr>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6</a:t>
            </a:fld>
            <a:endParaRPr lang="pl-PL" sz="1400" b="0" i="0" u="none" strike="noStrike" cap="none">
              <a:solidFill>
                <a:schemeClr val="lt1"/>
              </a:solidFill>
              <a:latin typeface="Calibri"/>
              <a:ea typeface="Calibri"/>
              <a:cs typeface="Calibri"/>
              <a:sym typeface="Calibri"/>
            </a:endParaRPr>
          </a:p>
        </p:txBody>
      </p:sp>
      <p:sp>
        <p:nvSpPr>
          <p:cNvPr id="167" name="Shape 167"/>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412" name="Shape 412"/>
          <p:cNvSpPr txBox="1">
            <a:spLocks noGrp="1"/>
          </p:cNvSpPr>
          <p:nvPr>
            <p:ph type="body" idx="1"/>
          </p:nvPr>
        </p:nvSpPr>
        <p:spPr>
          <a:xfrm>
            <a:off x="3786182" y="1928801"/>
            <a:ext cx="2071701" cy="4500570"/>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414" name="Shape 414"/>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13" name="Shape 413"/>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11" name="Shape 411"/>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7</a:t>
            </a:fld>
            <a:endParaRPr lang="pl-PL" sz="1400" b="0" i="0" u="none" strike="noStrike" cap="none">
              <a:solidFill>
                <a:schemeClr val="lt1"/>
              </a:solidFill>
              <a:latin typeface="Calibri"/>
              <a:ea typeface="Calibri"/>
              <a:cs typeface="Calibri"/>
              <a:sym typeface="Calibri"/>
            </a:endParaRPr>
          </a:p>
        </p:txBody>
      </p:sp>
      <p:sp>
        <p:nvSpPr>
          <p:cNvPr id="410" name="Shape 410"/>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416" name="Shape 416"/>
          <p:cNvPicPr preferRelativeResize="0"/>
          <p:nvPr/>
        </p:nvPicPr>
        <p:blipFill rotWithShape="1">
          <a:blip r:embed="rId3">
            <a:alphaModFix/>
          </a:blip>
          <a:srcRect/>
          <a:stretch/>
        </p:blipFill>
        <p:spPr>
          <a:xfrm>
            <a:off x="2428859" y="1571612"/>
            <a:ext cx="3857652" cy="5286387"/>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Tytuł 7"/>
          <p:cNvSpPr>
            <a:spLocks noGrp="1"/>
          </p:cNvSpPr>
          <p:nvPr>
            <p:ph type="title"/>
          </p:nvPr>
        </p:nvSpPr>
        <p:spPr/>
        <p:txBody>
          <a:bodyPr/>
          <a:lstStyle/>
          <a:p>
            <a:endParaRPr lang="pl-PL"/>
          </a:p>
        </p:txBody>
      </p:sp>
      <p:sp>
        <p:nvSpPr>
          <p:cNvPr id="283" name="Shape 283"/>
          <p:cNvSpPr txBox="1">
            <a:spLocks noGrp="1"/>
          </p:cNvSpPr>
          <p:nvPr>
            <p:ph sz="half" idx="1"/>
          </p:nvPr>
        </p:nvSpPr>
        <p:spPr>
          <a:xfrm>
            <a:off x="384453" y="735900"/>
            <a:ext cx="4138640" cy="5143535"/>
          </a:xfrm>
          <a:prstGeom prst="rect">
            <a:avLst/>
          </a:prstGeom>
          <a:noFill/>
          <a:ln>
            <a:noFill/>
          </a:ln>
        </p:spPr>
        <p:txBody>
          <a:bodyPr lIns="54850" tIns="91425" rIns="91425" bIns="45700" anchor="t" anchorCtr="0">
            <a:noAutofit/>
          </a:bodyPr>
          <a:lstStyle/>
          <a:p>
            <a:pPr marL="438912" marR="0" lvl="0" indent="-184912" algn="l" rtl="0">
              <a:lnSpc>
                <a:spcPct val="100000"/>
              </a:lnSpc>
              <a:spcBef>
                <a:spcPts val="0"/>
              </a:spcBef>
              <a:spcAft>
                <a:spcPts val="0"/>
              </a:spcAft>
              <a:buClr>
                <a:schemeClr val="accent1"/>
              </a:buClr>
              <a:buSzPct val="25000"/>
              <a:buFont typeface="Noto Sans Symbols"/>
              <a:buNone/>
            </a:pPr>
            <a:r>
              <a:rPr lang="pl-PL" sz="1040" b="0" i="0" u="none" strike="noStrike" cap="none" dirty="0" smtClean="0">
                <a:solidFill>
                  <a:schemeClr val="lt1"/>
                </a:solidFill>
                <a:latin typeface="Calibri"/>
                <a:ea typeface="Calibri"/>
                <a:cs typeface="Calibri"/>
                <a:sym typeface="Calibri"/>
              </a:rPr>
              <a:t>   </a:t>
            </a:r>
            <a:r>
              <a:rPr lang="pl-PL" sz="2400" b="1" i="0" u="none" strike="noStrike" cap="none" dirty="0">
                <a:solidFill>
                  <a:schemeClr val="dk1"/>
                </a:solidFill>
                <a:latin typeface="Calibri"/>
                <a:ea typeface="Calibri"/>
                <a:cs typeface="Calibri"/>
                <a:sym typeface="Calibri"/>
              </a:rPr>
              <a:t>Drabina słupkowa D 3,1</a:t>
            </a:r>
          </a:p>
          <a:p>
            <a:pPr marL="438912" marR="0" lvl="0" indent="-184912" algn="l" rtl="0">
              <a:lnSpc>
                <a:spcPct val="100000"/>
              </a:lnSpc>
              <a:spcBef>
                <a:spcPts val="0"/>
              </a:spcBef>
              <a:spcAft>
                <a:spcPts val="0"/>
              </a:spcAft>
              <a:buClr>
                <a:schemeClr val="accent1"/>
              </a:buClr>
              <a:buSzPct val="25000"/>
              <a:buFont typeface="Noto Sans Symbols"/>
              <a:buNone/>
            </a:pPr>
            <a:r>
              <a:rPr lang="pl-PL" sz="1050" b="0" i="0" u="none" strike="noStrike" cap="none" dirty="0">
                <a:solidFill>
                  <a:schemeClr val="dk1"/>
                </a:solidFill>
                <a:latin typeface="Calibri"/>
                <a:ea typeface="Calibri"/>
                <a:cs typeface="Calibri"/>
                <a:sym typeface="Calibri"/>
              </a:rPr>
              <a:t> </a:t>
            </a:r>
          </a:p>
          <a:p>
            <a:pPr marL="438912" marR="0" lvl="0" indent="-184912" algn="l" rtl="0">
              <a:lnSpc>
                <a:spcPct val="100000"/>
              </a:lnSpc>
              <a:spcBef>
                <a:spcPts val="0"/>
              </a:spcBef>
              <a:spcAft>
                <a:spcPts val="0"/>
              </a:spcAft>
              <a:buClr>
                <a:schemeClr val="accent1"/>
              </a:buClr>
              <a:buSzPct val="25000"/>
              <a:buFont typeface="Noto Sans Symbols"/>
              <a:buNone/>
            </a:pPr>
            <a:r>
              <a:rPr lang="pl-PL" sz="1050" b="1" i="0" u="none" strike="noStrike" cap="none" dirty="0">
                <a:solidFill>
                  <a:schemeClr val="dk1"/>
                </a:solidFill>
                <a:latin typeface="Calibri"/>
                <a:ea typeface="Calibri"/>
                <a:cs typeface="Calibri"/>
                <a:sym typeface="Calibri"/>
              </a:rPr>
              <a:t> </a:t>
            </a: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dirty="0">
                <a:solidFill>
                  <a:schemeClr val="dk1"/>
                </a:solidFill>
                <a:latin typeface="Calibri"/>
                <a:ea typeface="Calibri"/>
                <a:cs typeface="Calibri"/>
                <a:sym typeface="Calibri"/>
              </a:rPr>
              <a:t>- Drabina dostępna – jednoosobowa.</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dirty="0">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dirty="0">
                <a:solidFill>
                  <a:schemeClr val="dk1"/>
                </a:solidFill>
                <a:latin typeface="Calibri"/>
                <a:ea typeface="Calibri"/>
                <a:cs typeface="Calibri"/>
                <a:sym typeface="Calibri"/>
              </a:rPr>
              <a:t>- Drabina składa się z jednego przęsła. </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dirty="0">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dirty="0">
                <a:solidFill>
                  <a:schemeClr val="dk1"/>
                </a:solidFill>
                <a:latin typeface="Calibri"/>
                <a:ea typeface="Calibri"/>
                <a:cs typeface="Calibri"/>
                <a:sym typeface="Calibri"/>
              </a:rPr>
              <a:t>- Bocznice drabiny wykonano z drewna sosnowego.</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dirty="0">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dirty="0">
                <a:solidFill>
                  <a:schemeClr val="dk1"/>
                </a:solidFill>
                <a:latin typeface="Calibri"/>
                <a:ea typeface="Calibri"/>
                <a:cs typeface="Calibri"/>
                <a:sym typeface="Calibri"/>
              </a:rPr>
              <a:t>- Szczeble wykonane z drewna bukowego    w przekroju posiadają kształt prostokąta.</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dirty="0">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dirty="0">
                <a:solidFill>
                  <a:schemeClr val="dk1"/>
                </a:solidFill>
                <a:latin typeface="Calibri"/>
                <a:ea typeface="Calibri"/>
                <a:cs typeface="Calibri"/>
                <a:sym typeface="Calibri"/>
              </a:rPr>
              <a:t>- Masa drabiny wynosi 9,77 </a:t>
            </a:r>
            <a:r>
              <a:rPr lang="pl-PL" sz="1600" b="1" i="0" u="none" strike="noStrike" cap="none" dirty="0" err="1">
                <a:solidFill>
                  <a:schemeClr val="dk1"/>
                </a:solidFill>
                <a:latin typeface="Calibri"/>
                <a:ea typeface="Calibri"/>
                <a:cs typeface="Calibri"/>
                <a:sym typeface="Calibri"/>
              </a:rPr>
              <a:t>kg</a:t>
            </a:r>
            <a:r>
              <a:rPr lang="pl-PL" sz="1600" b="1" i="0" u="none" strike="noStrike" cap="none" dirty="0">
                <a:solidFill>
                  <a:schemeClr val="dk1"/>
                </a:solidFill>
                <a:latin typeface="Calibri"/>
                <a:ea typeface="Calibri"/>
                <a:cs typeface="Calibri"/>
                <a:sym typeface="Calibri"/>
              </a:rPr>
              <a:t>.</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dirty="0">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dirty="0">
                <a:solidFill>
                  <a:schemeClr val="dk1"/>
                </a:solidFill>
                <a:latin typeface="Calibri"/>
                <a:ea typeface="Calibri"/>
                <a:cs typeface="Calibri"/>
                <a:sym typeface="Calibri"/>
              </a:rPr>
              <a:t>- Długość drabiny rozłożonej 2972  </a:t>
            </a:r>
            <a:r>
              <a:rPr lang="pl-PL" sz="1600" b="1" i="0" u="none" strike="noStrike" cap="none" dirty="0" err="1">
                <a:solidFill>
                  <a:schemeClr val="dk1"/>
                </a:solidFill>
                <a:latin typeface="Calibri"/>
                <a:ea typeface="Calibri"/>
                <a:cs typeface="Calibri"/>
                <a:sym typeface="Calibri"/>
              </a:rPr>
              <a:t>mm</a:t>
            </a:r>
            <a:r>
              <a:rPr lang="pl-PL" sz="1600" b="1" i="0" u="none" strike="noStrike" cap="none" dirty="0">
                <a:solidFill>
                  <a:schemeClr val="dk1"/>
                </a:solidFill>
                <a:latin typeface="Calibri"/>
                <a:ea typeface="Calibri"/>
                <a:cs typeface="Calibri"/>
                <a:sym typeface="Calibri"/>
              </a:rPr>
              <a:t>.</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dirty="0">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dirty="0">
                <a:solidFill>
                  <a:schemeClr val="dk1"/>
                </a:solidFill>
                <a:latin typeface="Calibri"/>
                <a:ea typeface="Calibri"/>
                <a:cs typeface="Calibri"/>
                <a:sym typeface="Calibri"/>
              </a:rPr>
              <a:t>- Długość transportowa  3230 </a:t>
            </a:r>
            <a:r>
              <a:rPr lang="pl-PL" sz="1600" b="1" i="0" u="none" strike="noStrike" cap="none" dirty="0" err="1">
                <a:solidFill>
                  <a:schemeClr val="dk1"/>
                </a:solidFill>
                <a:latin typeface="Calibri"/>
                <a:ea typeface="Calibri"/>
                <a:cs typeface="Calibri"/>
                <a:sym typeface="Calibri"/>
              </a:rPr>
              <a:t>mm</a:t>
            </a:r>
            <a:r>
              <a:rPr lang="pl-PL" sz="1600" b="1" i="0" u="none" strike="noStrike" cap="none" dirty="0">
                <a:solidFill>
                  <a:schemeClr val="dk1"/>
                </a:solidFill>
                <a:latin typeface="Calibri"/>
                <a:ea typeface="Calibri"/>
                <a:cs typeface="Calibri"/>
                <a:sym typeface="Calibri"/>
              </a:rPr>
              <a:t>.</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dirty="0">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dirty="0">
                <a:solidFill>
                  <a:schemeClr val="dk1"/>
                </a:solidFill>
                <a:latin typeface="Calibri"/>
                <a:ea typeface="Calibri"/>
                <a:cs typeface="Calibri"/>
                <a:sym typeface="Calibri"/>
              </a:rPr>
              <a:t>- Ilość szczebli – 9 szt. </a:t>
            </a:r>
          </a:p>
        </p:txBody>
      </p:sp>
      <p:sp>
        <p:nvSpPr>
          <p:cNvPr id="284" name="Shape 284"/>
          <p:cNvSpPr txBox="1">
            <a:spLocks noGrp="1"/>
          </p:cNvSpPr>
          <p:nvPr>
            <p:ph type="sldNum" sz="quarter" idx="12"/>
          </p:nvPr>
        </p:nvSpPr>
        <p:spPr>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8</a:t>
            </a:fld>
            <a:endParaRPr lang="pl-PL" sz="1400" b="0" i="0" u="none" strike="noStrike" cap="none">
              <a:solidFill>
                <a:schemeClr val="lt1"/>
              </a:solidFill>
              <a:latin typeface="Calibri"/>
              <a:ea typeface="Calibri"/>
              <a:cs typeface="Calibri"/>
              <a:sym typeface="Calibri"/>
            </a:endParaRPr>
          </a:p>
        </p:txBody>
      </p:sp>
      <p:sp>
        <p:nvSpPr>
          <p:cNvPr id="285" name="Shape 28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287" name="Shape 287"/>
          <p:cNvPicPr preferRelativeResize="0"/>
          <p:nvPr/>
        </p:nvPicPr>
        <p:blipFill rotWithShape="1">
          <a:blip r:embed="rId3">
            <a:alphaModFix/>
          </a:blip>
          <a:srcRect/>
          <a:stretch/>
        </p:blipFill>
        <p:spPr>
          <a:xfrm>
            <a:off x="5143503" y="1714488"/>
            <a:ext cx="1398279" cy="4714883"/>
          </a:xfrm>
          <a:prstGeom prst="rect">
            <a:avLst/>
          </a:prstGeom>
          <a:noFill/>
          <a:ln>
            <a:noFill/>
          </a:ln>
        </p:spPr>
      </p:pic>
      <p:pic>
        <p:nvPicPr>
          <p:cNvPr id="288" name="Shape 288"/>
          <p:cNvPicPr preferRelativeResize="0"/>
          <p:nvPr/>
        </p:nvPicPr>
        <p:blipFill rotWithShape="1">
          <a:blip r:embed="rId4">
            <a:alphaModFix/>
          </a:blip>
          <a:srcRect/>
          <a:stretch/>
        </p:blipFill>
        <p:spPr>
          <a:xfrm>
            <a:off x="6929453" y="1714488"/>
            <a:ext cx="1145108" cy="471923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297" name="Shape 297"/>
          <p:cNvSpPr txBox="1">
            <a:spLocks noGrp="1"/>
          </p:cNvSpPr>
          <p:nvPr>
            <p:ph type="body" idx="1"/>
          </p:nvPr>
        </p:nvSpPr>
        <p:spPr>
          <a:xfrm>
            <a:off x="107504" y="1571612"/>
            <a:ext cx="8921000" cy="5072098"/>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Należy pamiętać, że w straży pożarnej używane są również drabiny słupkowe „starego typu” różniące się:</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masa drabiny – 7 kg,</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długość drabiny rozłożonej – 2840 mm,</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długość transportowa 3100 mm (stąd nazwa D 3,1),</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Ilość szczebli – 8 szt.,</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r>
              <a:rPr lang="pl-PL" sz="2800" b="1" i="0" u="none" strike="noStrike" cap="none">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wejścia przez okna do budynków parterowych na niskie dachy,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budowania przejścia po kruchym lodzie.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Zabrania się:</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prowadzenia ewakuacji (znoszenie rannych itp.),</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prowadzenia działań ratowniczych. </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299" name="Shape 299"/>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298" name="Shape 298"/>
          <p:cNvSpPr txBox="1">
            <a:spLocks noGrp="1"/>
          </p:cNvSpPr>
          <p:nvPr>
            <p:ph type="body" idx="3"/>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296" name="Shape 29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9</a:t>
            </a:fld>
            <a:endParaRPr lang="pl-PL" sz="1400" b="0" i="0" u="none" strike="noStrike" cap="none">
              <a:solidFill>
                <a:schemeClr val="lt1"/>
              </a:solidFill>
              <a:latin typeface="Calibri"/>
              <a:ea typeface="Calibri"/>
              <a:cs typeface="Calibri"/>
              <a:sym typeface="Calibri"/>
            </a:endParaRPr>
          </a:p>
        </p:txBody>
      </p:sp>
      <p:sp>
        <p:nvSpPr>
          <p:cNvPr id="295" name="Shape 29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ol">
  <a:themeElements>
    <a:clrScheme name="Hol">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Hol">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Hol">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TotalTime>
  <Words>2891</Words>
  <Application>Microsoft Office PowerPoint</Application>
  <PresentationFormat>Pokaz na ekranie (4:3)</PresentationFormat>
  <Paragraphs>589</Paragraphs>
  <Slides>49</Slides>
  <Notes>49</Notes>
  <HiddenSlides>0</HiddenSlides>
  <MMClips>0</MMClips>
  <ScaleCrop>false</ScaleCrop>
  <HeadingPairs>
    <vt:vector size="6" baseType="variant">
      <vt:variant>
        <vt:lpstr>Używane czcionki</vt:lpstr>
      </vt:variant>
      <vt:variant>
        <vt:i4>9</vt:i4>
      </vt:variant>
      <vt:variant>
        <vt:lpstr>Motyw</vt:lpstr>
      </vt:variant>
      <vt:variant>
        <vt:i4>2</vt:i4>
      </vt:variant>
      <vt:variant>
        <vt:lpstr>Tytuły slajdów</vt:lpstr>
      </vt:variant>
      <vt:variant>
        <vt:i4>49</vt:i4>
      </vt:variant>
    </vt:vector>
  </HeadingPairs>
  <TitlesOfParts>
    <vt:vector size="60" baseType="lpstr">
      <vt:lpstr>Arial</vt:lpstr>
      <vt:lpstr>Arial Black</vt:lpstr>
      <vt:lpstr>Calibri</vt:lpstr>
      <vt:lpstr>Lucida Sans Unicode</vt:lpstr>
      <vt:lpstr>Wingdings 3</vt:lpstr>
      <vt:lpstr>Noto Sans Symbols</vt:lpstr>
      <vt:lpstr>Times New Roman</vt:lpstr>
      <vt:lpstr>Verdana</vt:lpstr>
      <vt:lpstr>Wingdings 2</vt:lpstr>
      <vt:lpstr>Hol</vt:lpstr>
      <vt:lpstr>Motyw pakietu Office</vt:lpstr>
      <vt:lpstr>TEMAT 5:  Drabiny pożarnicze przenośne</vt:lpstr>
      <vt:lpstr>MATERIAŁ NAUCZANIA</vt:lpstr>
      <vt:lpstr>Rodzaje drabin pożarniczych  i ich przeznaczenie</vt:lpstr>
      <vt:lpstr>Rodzaje drabin pożarniczych i ich przeznaczenie</vt:lpstr>
      <vt:lpstr>Budowa poszczególnych typów drabin pożarniczych przenośnych</vt:lpstr>
      <vt:lpstr>Slajd 6</vt:lpstr>
      <vt:lpstr>Typy drabin najczęściej stosowanych                       w działaniach ratowniczych</vt:lpstr>
      <vt:lpstr>Slajd 8</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Dozwolony sposób użycia oraz maksymalna liczba osób mogąca jednocześnie przebywać na drabinie</vt:lpstr>
      <vt:lpstr>Dozwolony sposób użycia oraz maksymalna liczba osób mogąca jednocześnie przebywać na drabinie</vt:lpstr>
      <vt:lpstr>Drabiny z drążkami podporowymi</vt:lpstr>
      <vt:lpstr>Podstawowe wymagania BHP podczas sprawiania drabin</vt:lpstr>
      <vt:lpstr>Podstawowe wymagania BHP podczas sprawiania drabin</vt:lpstr>
      <vt:lpstr>Podstawowe wymagania BHP podczas sprawiania drabin</vt:lpstr>
      <vt:lpstr>Podstawowe wymagania BHP podczas sprawiania drabin</vt:lpstr>
      <vt:lpstr>Podstawowe wymagania BHP podczas sprawiania drabin</vt:lpstr>
      <vt:lpstr>Zasadnicze fazy sprawiania drabin  z drążkami podporowymi </vt:lpstr>
      <vt:lpstr>Zasadnicze fazy sprawiania drabin  z drążkami podporowymi </vt:lpstr>
      <vt:lpstr>Zasadnicze fazy sprawiania drabin  z drążkami podporowymi </vt:lpstr>
      <vt:lpstr>Zasadnicze fazy sprawiania drabin  z drążkami podporowymi </vt:lpstr>
      <vt:lpstr>Kontrola bieżąca drabin</vt:lpstr>
      <vt:lpstr>Konserwacja i przechowywanie drabin</vt:lpstr>
      <vt:lpstr>Konserwacja i przechowywanie drabin</vt:lpstr>
      <vt:lpstr>Praktyczne wykorzystanie drabiny nasadkowej DN 2,73</vt:lpstr>
      <vt:lpstr>Praktyczne wykorzystanie drabiny nasadkowej DN 2,73</vt:lpstr>
      <vt:lpstr>Praktyczne wykorzystanie drabiny nasadkowej DN 2,73</vt:lpstr>
      <vt:lpstr>Praktyczne wykorzystanie drabiny nasadkowej DN 2,73</vt:lpstr>
      <vt:lpstr>Praktyczne wykorzystanie drabiny nasadkowej DN 2,73</vt:lpstr>
      <vt:lpstr>Praktyczne wykorzystanie drabiny nasadkowej DN 2,73</vt:lpstr>
      <vt:lpstr>Bibliografia: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TEMAT 5:  Drabiny Pożarnicze</dc:title>
  <cp:lastModifiedBy>slawek</cp:lastModifiedBy>
  <cp:revision>17</cp:revision>
  <dcterms:modified xsi:type="dcterms:W3CDTF">2017-03-23T21:01:42Z</dcterms:modified>
</cp:coreProperties>
</file>