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41"/>
  </p:notesMasterIdLst>
  <p:sldIdLst>
    <p:sldId id="544" r:id="rId2"/>
    <p:sldId id="492" r:id="rId3"/>
    <p:sldId id="520" r:id="rId4"/>
    <p:sldId id="548" r:id="rId5"/>
    <p:sldId id="549" r:id="rId6"/>
    <p:sldId id="550" r:id="rId7"/>
    <p:sldId id="551" r:id="rId8"/>
    <p:sldId id="585" r:id="rId9"/>
    <p:sldId id="552" r:id="rId10"/>
    <p:sldId id="586" r:id="rId11"/>
    <p:sldId id="587" r:id="rId12"/>
    <p:sldId id="553" r:id="rId13"/>
    <p:sldId id="588" r:id="rId14"/>
    <p:sldId id="554" r:id="rId15"/>
    <p:sldId id="555" r:id="rId16"/>
    <p:sldId id="556" r:id="rId17"/>
    <p:sldId id="557" r:id="rId18"/>
    <p:sldId id="558" r:id="rId19"/>
    <p:sldId id="589" r:id="rId20"/>
    <p:sldId id="590" r:id="rId21"/>
    <p:sldId id="559" r:id="rId22"/>
    <p:sldId id="591" r:id="rId23"/>
    <p:sldId id="592" r:id="rId24"/>
    <p:sldId id="560" r:id="rId25"/>
    <p:sldId id="561" r:id="rId26"/>
    <p:sldId id="562" r:id="rId27"/>
    <p:sldId id="593" r:id="rId28"/>
    <p:sldId id="563" r:id="rId29"/>
    <p:sldId id="564" r:id="rId30"/>
    <p:sldId id="565" r:id="rId31"/>
    <p:sldId id="566" r:id="rId32"/>
    <p:sldId id="567" r:id="rId33"/>
    <p:sldId id="594" r:id="rId34"/>
    <p:sldId id="595" r:id="rId35"/>
    <p:sldId id="568" r:id="rId36"/>
    <p:sldId id="596" r:id="rId37"/>
    <p:sldId id="597" r:id="rId38"/>
    <p:sldId id="472" r:id="rId39"/>
    <p:sldId id="471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A5D0-96F2-48CB-BC55-BE44ACE6466C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1E89F-DB85-40D6-9250-145E54BD44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7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05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937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734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228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888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197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152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592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395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665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9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297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695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415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131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143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857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498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029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472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058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31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04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331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074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9576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740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906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410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1621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0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25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543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01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22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959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77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62B1-9034-4446-96DA-AB081E135855}" type="datetime1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B8BA-9A7F-4745-BAAF-634F02797926}" type="datetime1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0C48-9844-463C-BF92-9898AF26ADB5}" type="datetime1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14EC91-0C6A-4C0F-8F59-FBC4E44C071D}" type="datetime1">
              <a:rPr lang="pl-PL" altLang="pl-PL" smtClean="0"/>
              <a:t>08.11.2021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FBDD2E-0A89-4F6F-B71E-D6B8232A855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11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E715-773A-4645-91E5-A19CF24039F8}" type="datetime1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DF66-CC3E-4345-A033-8889B00AD358}" type="datetime1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BA0A-2E53-42F0-91C2-72C51273766E}" type="datetime1">
              <a:rPr lang="pl-PL" smtClean="0"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EDA6-7455-460B-A7C5-B64500075FA9}" type="datetime1">
              <a:rPr lang="pl-PL" smtClean="0"/>
              <a:t>08.11.2021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8D18-35FF-4199-9397-FAD64E71CB21}" type="datetime1">
              <a:rPr lang="pl-PL" smtClean="0"/>
              <a:t>08.11.2021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6A0-DA6A-455D-B3B7-2BFE7DC48108}" type="datetime1">
              <a:rPr lang="pl-PL" smtClean="0"/>
              <a:t>08.11.2021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E40C-A826-44D2-AAAA-1FA3CD1B0891}" type="datetime1">
              <a:rPr lang="pl-PL" smtClean="0"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BD04E77-D390-4F8D-BB20-1A715EC0E04D}" type="datetime1">
              <a:rPr lang="pl-PL" smtClean="0"/>
              <a:t>08.11.2021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616A705-3644-404D-A38B-2FDD57A42C3E}" type="datetime1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FFC700"/>
              </a:buClr>
              <a:buSzPct val="25000"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>
                <a:latin typeface="Arial Black"/>
                <a:ea typeface="Arial Black"/>
                <a:cs typeface="Arial Black"/>
                <a:sym typeface="Arial Black"/>
              </a:rPr>
              <a:t>28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altLang="pl-PL" sz="2800" dirty="0">
                <a:latin typeface="Arial" panose="020B0604020202020204" pitchFamily="34" charset="0"/>
              </a:rPr>
              <a:t>Metody uwalniania osób poszkodowanych </a:t>
            </a:r>
            <a:br>
              <a:rPr lang="pl-PL" altLang="pl-PL" sz="2800" dirty="0">
                <a:latin typeface="Arial" panose="020B0604020202020204" pitchFamily="34" charset="0"/>
              </a:rPr>
            </a:br>
            <a:r>
              <a:rPr lang="pl-PL" altLang="pl-PL" sz="2800" dirty="0">
                <a:latin typeface="Arial" panose="020B0604020202020204" pitchFamily="34" charset="0"/>
              </a:rPr>
              <a:t>z samochodów osobowych, ciężarowych </a:t>
            </a:r>
            <a:br>
              <a:rPr lang="pl-PL" altLang="pl-PL" sz="2800" dirty="0">
                <a:latin typeface="Arial" panose="020B0604020202020204" pitchFamily="34" charset="0"/>
              </a:rPr>
            </a:br>
            <a:r>
              <a:rPr lang="pl-PL" altLang="pl-PL" sz="2800" dirty="0">
                <a:latin typeface="Arial" panose="020B0604020202020204" pitchFamily="34" charset="0"/>
              </a:rPr>
              <a:t>oraz autobusów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436096" y="5301207"/>
            <a:ext cx="370790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600" b="1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Autor: Bogdan </a:t>
            </a:r>
            <a:r>
              <a:rPr lang="pl-PL" sz="16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Grzymowicz</a:t>
            </a:r>
            <a:endParaRPr lang="pl-PL"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333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   SZKOLENIE  </a:t>
            </a: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PODSTAWOWE</a:t>
            </a:r>
            <a:r>
              <a:rPr lang="pl-PL" sz="333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l-PL" sz="333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</a:p>
        </p:txBody>
      </p:sp>
    </p:spTree>
    <p:extLst>
      <p:ext uri="{BB962C8B-B14F-4D97-AF65-F5344CB8AC3E}">
        <p14:creationId xmlns:p14="http://schemas.microsoft.com/office/powerpoint/2010/main" val="451398002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10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9" y="1435747"/>
            <a:ext cx="8546609" cy="1590905"/>
          </a:xfrm>
        </p:spPr>
        <p:txBody>
          <a:bodyPr>
            <a:no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Wkładamy rozpieracz w szparę;</a:t>
            </a:r>
            <a:endParaRPr lang="pl-PL" altLang="pl-PL" sz="1800" dirty="0">
              <a:latin typeface="Arial" panose="020B0604020202020204" pitchFamily="34" charset="0"/>
            </a:endParaRPr>
          </a:p>
          <a:p>
            <a:r>
              <a:rPr lang="pl-PL" altLang="pl-PL" sz="2800" dirty="0">
                <a:latin typeface="Arial" panose="020B0604020202020204" pitchFamily="34" charset="0"/>
              </a:rPr>
              <a:t>Rozpieramy do momentu wyrwania drzwi z bolca zamka;</a:t>
            </a:r>
          </a:p>
          <a:p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3450"/>
            <a:ext cx="6057287" cy="386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420636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11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475656" y="1435747"/>
            <a:ext cx="7353392" cy="15909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Otwieramy drzwi na zewnątrz;</a:t>
            </a:r>
            <a:endParaRPr lang="pl-PL" altLang="pl-PL" sz="18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Odcinamy lub zabezpieczamy linką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6" descr="IMG_05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81" y="2348880"/>
            <a:ext cx="6788665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1149510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8" y="1630160"/>
            <a:ext cx="8754057" cy="187084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Usuwamy drzwi przednie.</a:t>
            </a:r>
          </a:p>
          <a:p>
            <a:pPr>
              <a:lnSpc>
                <a:spcPct val="80000"/>
              </a:lnSpc>
            </a:pPr>
            <a:endParaRPr lang="pl-PL" altLang="pl-PL" sz="18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Jeden ratownik trzyma drzwi tylnie, drugi obcina nożycami słupek B przy dachu i progu.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22" y="3118520"/>
            <a:ext cx="5787923" cy="36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298283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8" y="1630160"/>
            <a:ext cx="8754057" cy="18708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Ewakuacja przez usunięty bok nadwozia.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11" y="2348880"/>
            <a:ext cx="6703392" cy="40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105166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91" y="1858910"/>
            <a:ext cx="4427694" cy="4921068"/>
          </a:xfrm>
        </p:spPr>
        <p:txBody>
          <a:bodyPr>
            <a:normAutofit lnSpcReduction="10000"/>
          </a:bodyPr>
          <a:lstStyle/>
          <a:p>
            <a:r>
              <a:rPr lang="pl-PL" altLang="pl-PL" dirty="0">
                <a:latin typeface="Arial" panose="020B0604020202020204" pitchFamily="34" charset="0"/>
              </a:rPr>
              <a:t>Całkowite odcięcie dachu;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do przodu;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do tyłu;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części dachu;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na bok.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125254"/>
            <a:ext cx="4502966" cy="359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4048266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otwierDachu_nab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6" y="1565997"/>
            <a:ext cx="7928830" cy="522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99863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16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380312" cy="47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315486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9634" y="1240767"/>
            <a:ext cx="6912768" cy="792088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Zabezpieczenie odciętego dachu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" t="2772" r="738" b="4362"/>
          <a:stretch/>
        </p:blipFill>
        <p:spPr bwMode="auto">
          <a:xfrm>
            <a:off x="556235" y="1984689"/>
            <a:ext cx="800329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3983405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1263047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Unoszenie deski rozdzielczej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32390" y="2290554"/>
            <a:ext cx="2771799" cy="4921068"/>
          </a:xfrm>
        </p:spPr>
        <p:txBody>
          <a:bodyPr>
            <a:norm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Wykonujemy dwa głębokie nacięcia słupka A.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8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0"/>
          <a:stretch/>
        </p:blipFill>
        <p:spPr bwMode="auto">
          <a:xfrm>
            <a:off x="3265403" y="2290554"/>
            <a:ext cx="556663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211507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79512" y="2420888"/>
            <a:ext cx="2843807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Rozpieraczem odchylamy naciętą część na zewnątrz.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8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1"/>
          <a:stretch/>
        </p:blipFill>
        <p:spPr bwMode="auto">
          <a:xfrm>
            <a:off x="3516724" y="2564904"/>
            <a:ext cx="5326743" cy="39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900608" y="1263047"/>
            <a:ext cx="7488832" cy="116274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     Unoszenie deski rozdzielczej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62279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r>
              <a:rPr lang="pl-PL" dirty="0"/>
              <a:t>Sposoby torowania dostępu do osób poszkodowanych w wypadkach w zależności od typu pojazdu;</a:t>
            </a:r>
          </a:p>
          <a:p>
            <a:r>
              <a:rPr lang="pl-PL" dirty="0"/>
              <a:t>Techniki pracy sprzętem ratowniczym;</a:t>
            </a:r>
          </a:p>
          <a:p>
            <a:r>
              <a:rPr lang="pl-PL" dirty="0"/>
              <a:t>Karty ratownicze pojazdu.</a:t>
            </a:r>
          </a:p>
          <a:p>
            <a:endParaRPr lang="pl-PL" dirty="0"/>
          </a:p>
          <a:p>
            <a:endParaRPr lang="pl-PL" dirty="0"/>
          </a:p>
          <a:p>
            <a:pPr marL="118872" indent="0" algn="r">
              <a:buNone/>
            </a:pPr>
            <a:r>
              <a:rPr lang="pl-PL" dirty="0"/>
              <a:t>Czas: 2T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20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9728" y="2420888"/>
            <a:ext cx="2915815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W powstałą przestrzeń wkładamy końcówki rozpieracza opierając jedną z nich na progu;</a:t>
            </a:r>
          </a:p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Rozpoczynamy unoszenie deski w górę.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4" descr="IMG_059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5028"/>
          <a:stretch/>
        </p:blipFill>
        <p:spPr bwMode="auto">
          <a:xfrm>
            <a:off x="3019116" y="2564904"/>
            <a:ext cx="5832648" cy="37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900608" y="1263047"/>
            <a:ext cx="7488832" cy="116274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     Unoszenie deski rozdzielczej</a:t>
            </a:r>
          </a:p>
        </p:txBody>
      </p:sp>
    </p:spTree>
    <p:extLst>
      <p:ext uri="{BB962C8B-B14F-4D97-AF65-F5344CB8AC3E}">
        <p14:creationId xmlns:p14="http://schemas.microsoft.com/office/powerpoint/2010/main" val="3583824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21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08519" y="1820300"/>
            <a:ext cx="2808311" cy="4921068"/>
          </a:xfrm>
        </p:spPr>
        <p:txBody>
          <a:bodyPr>
            <a:norm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Wzmacniamy dodatkowo próg klinem pod słupkiem. 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5" descr="IMG_05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67" y="1988840"/>
            <a:ext cx="617247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57558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08519" y="1820300"/>
            <a:ext cx="2592287" cy="4921068"/>
          </a:xfrm>
        </p:spPr>
        <p:txBody>
          <a:bodyPr>
            <a:normAutofit/>
          </a:bodyPr>
          <a:lstStyle/>
          <a:p>
            <a:r>
              <a:rPr lang="pl-PL" altLang="pl-PL" sz="2400" dirty="0">
                <a:latin typeface="Arial" panose="020B0604020202020204" pitchFamily="34" charset="0"/>
              </a:rPr>
              <a:t>Przecinamy próg przed słupkiem A w celu osłabienia sztywnej klatki nadwozia.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8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9149" r="12165" b="-9149"/>
          <a:stretch/>
        </p:blipFill>
        <p:spPr bwMode="auto">
          <a:xfrm>
            <a:off x="2663162" y="2006938"/>
            <a:ext cx="625437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528681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1301855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400" dirty="0">
                <a:solidFill>
                  <a:srgbClr val="FF0000"/>
                </a:solidFill>
                <a:latin typeface="Arial" panose="020B0604020202020204" pitchFamily="34" charset="0"/>
              </a:rPr>
              <a:t>Odginanie na zewnątrz deski rozdzielczej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08519" y="2329362"/>
            <a:ext cx="3042632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Wstaw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iamy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wspornik rozpieracza  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cylindrycznego;</a:t>
            </a:r>
            <a:endParaRPr lang="pl-PL" altLang="pl-PL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Wstawi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amy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rozpieracz i 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 rozpieramy.</a:t>
            </a:r>
            <a:endParaRPr lang="pl-PL" altLang="pl-PL" sz="28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4" descr="IMG_05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13" y="2726087"/>
            <a:ext cx="5915865" cy="39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308015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121" y="1955775"/>
            <a:ext cx="3456384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Wycinanie oparcia fotela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wypadek Radojewo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41" y="1636811"/>
            <a:ext cx="5098486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574246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79512" y="1636811"/>
            <a:ext cx="4118625" cy="492106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None/>
            </a:pPr>
            <a:r>
              <a:rPr lang="pl-PL" altLang="pl-PL" b="1" dirty="0">
                <a:latin typeface="Arial" panose="020B0604020202020204" pitchFamily="34" charset="0"/>
              </a:rPr>
              <a:t>   Metoda dotarcia do poszkodowanego będzie uzależniona od:</a:t>
            </a:r>
          </a:p>
          <a:p>
            <a:pPr>
              <a:lnSpc>
                <a:spcPct val="90000"/>
              </a:lnSpc>
              <a:buNone/>
            </a:pPr>
            <a:endParaRPr lang="pl-PL" altLang="pl-PL" sz="18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umiejscowienia ofiar w pojeździe,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stanu pojazdu,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rodzaju zablokowania,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stanu medycznego ofiary.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5" descr="IMG_05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70" y="1858910"/>
            <a:ext cx="4301394" cy="396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2831468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26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151073" cy="4921068"/>
          </a:xfrm>
        </p:spPr>
        <p:txBody>
          <a:bodyPr>
            <a:normAutofit/>
          </a:bodyPr>
          <a:lstStyle/>
          <a:p>
            <a:r>
              <a:rPr lang="pl-PL" altLang="pl-PL" dirty="0">
                <a:solidFill>
                  <a:srgbClr val="000000"/>
                </a:solidFill>
                <a:latin typeface="Arial" panose="020B0604020202020204" pitchFamily="34" charset="0"/>
              </a:rPr>
              <a:t>Dojście z tyłu, gdy pojazd leży na dachu.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T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5" y="2546035"/>
            <a:ext cx="7118140" cy="41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843612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8071" y="1622854"/>
            <a:ext cx="8151073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dirty="0">
                <a:solidFill>
                  <a:srgbClr val="000000"/>
                </a:solidFill>
                <a:latin typeface="Arial" panose="020B0604020202020204" pitchFamily="34" charset="0"/>
              </a:rPr>
              <a:t>Dojście przez tył pojazdu, gdy pojazd stoi na kołach.</a:t>
            </a:r>
            <a:endParaRPr lang="pl-PL" alt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ewak_tył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57790"/>
            <a:ext cx="6768752" cy="408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28529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ewakucja_przezdzr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36811"/>
            <a:ext cx="5688632" cy="499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2506" y="1340768"/>
            <a:ext cx="3507405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Dojście przez drzwi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3857688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389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  <a:cs typeface="Arial" panose="020B0604020202020204" pitchFamily="34" charset="0"/>
              </a:rPr>
              <a:t>Techniki pracy sprzętem ratowniczym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4936" y="1636811"/>
            <a:ext cx="8988773" cy="4921068"/>
          </a:xfrm>
        </p:spPr>
        <p:txBody>
          <a:bodyPr>
            <a:normAutofit/>
          </a:bodyPr>
          <a:lstStyle/>
          <a:p>
            <a:r>
              <a:rPr lang="pl-PL" altLang="pl-PL" dirty="0"/>
              <a:t>Usunięcie drzwi przednich;</a:t>
            </a:r>
          </a:p>
          <a:p>
            <a:r>
              <a:rPr lang="pl-PL" altLang="pl-PL" dirty="0"/>
              <a:t>Usunięcie tapicerki na słupku C w celu ujawnienia ewentualnych generatorów gazu;</a:t>
            </a:r>
          </a:p>
          <a:p>
            <a:r>
              <a:rPr lang="pl-PL" altLang="pl-PL" dirty="0"/>
              <a:t>Przecięcie słupka C </a:t>
            </a:r>
            <a:br>
              <a:rPr lang="pl-PL" altLang="pl-PL" dirty="0"/>
            </a:br>
            <a:r>
              <a:rPr lang="pl-PL" altLang="pl-PL" dirty="0"/>
              <a:t>pod dachem auta.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2" descr="C:\Users\53121\Desktop\Zdjęcia holmatro\DSC_0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63" y="3356992"/>
            <a:ext cx="51217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7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Oznaczenie słupków </a:t>
            </a:r>
            <a:br>
              <a:rPr lang="pl-PL" altLang="pl-PL" sz="2800" dirty="0">
                <a:latin typeface="Arial" panose="020B0604020202020204" pitchFamily="34" charset="0"/>
              </a:rPr>
            </a:br>
            <a:r>
              <a:rPr lang="pl-PL" altLang="pl-PL" sz="2800" dirty="0">
                <a:latin typeface="Arial" panose="020B0604020202020204" pitchFamily="34" charset="0"/>
              </a:rPr>
              <a:t>w samochodzie osobowym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clip_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2386"/>
            <a:ext cx="8529623" cy="48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38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Technik pracy sprzętem ratowniczym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30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3326537" cy="4921068"/>
          </a:xfrm>
        </p:spPr>
        <p:txBody>
          <a:bodyPr>
            <a:normAutofit/>
          </a:bodyPr>
          <a:lstStyle/>
          <a:p>
            <a:r>
              <a:rPr lang="pl-PL" altLang="pl-PL" sz="2400" dirty="0"/>
              <a:t>Przecięcie pionowe poszycia nadwozia w otworze po szybie bocznej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pl-PL" sz="2400" dirty="0"/>
              <a:t>Przecięcie słupka C na progiem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3" descr="C:\Users\53121\Desktop\Zdjęcia holmatro\DSC_0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26" y="1587421"/>
            <a:ext cx="4065663" cy="22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53121\Desktop\Zdjęcia holmatro\DSC_0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26" y="4259765"/>
            <a:ext cx="4065663" cy="228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99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Techniki pracy sprzętem ratowniczym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31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439105" cy="852086"/>
          </a:xfrm>
        </p:spPr>
        <p:txBody>
          <a:bodyPr>
            <a:normAutofit/>
          </a:bodyPr>
          <a:lstStyle/>
          <a:p>
            <a:r>
              <a:rPr lang="pl-PL" altLang="pl-PL" dirty="0"/>
              <a:t>Odgięcie boku pojazdu do podłoża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2" descr="C:\Users\53121\Desktop\Zdjęcia holmatro\DSC_0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5875"/>
            <a:ext cx="6590749" cy="37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40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6070476"/>
            <a:ext cx="8151073" cy="819472"/>
          </a:xfr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pl-PL" altLang="pl-PL" dirty="0">
                <a:latin typeface="Arial" panose="020B0604020202020204" pitchFamily="34" charset="0"/>
              </a:rPr>
              <a:t>Oznaczenie słupków kabin ciężarowych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31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42" y="1484784"/>
            <a:ext cx="5010821" cy="45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87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6070476"/>
            <a:ext cx="8151073" cy="819472"/>
          </a:xfr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pl-PL" altLang="pl-PL" dirty="0">
                <a:latin typeface="Arial" panose="020B0604020202020204" pitchFamily="34" charset="0"/>
              </a:rPr>
              <a:t>Usuwanie drzwi od strony zawiasów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8" descr="T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36810"/>
            <a:ext cx="5907056" cy="443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794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72507" y="1772816"/>
            <a:ext cx="4587525" cy="4829100"/>
          </a:xfrm>
        </p:spPr>
        <p:txBody>
          <a:bodyPr>
            <a:normAutofit fontScale="70000" lnSpcReduction="20000"/>
          </a:bodyPr>
          <a:lstStyle/>
          <a:p>
            <a:pPr marL="4763" indent="-4763">
              <a:lnSpc>
                <a:spcPct val="120000"/>
              </a:lnSpc>
              <a:buNone/>
              <a:tabLst>
                <a:tab pos="376238" algn="l"/>
              </a:tabLst>
            </a:pPr>
            <a:r>
              <a:rPr lang="pl-PL" altLang="pl-PL" b="1" dirty="0">
                <a:latin typeface="Arial" panose="020B0604020202020204" pitchFamily="34" charset="0"/>
              </a:rPr>
              <a:t>W sytuacji gdy ofiary są zablokowane przez elementy wnętrza kabiny takie jak kierownica, deska rozdzielcza i pedały należy: </a:t>
            </a:r>
          </a:p>
          <a:p>
            <a:pPr marL="4763" indent="-4763">
              <a:lnSpc>
                <a:spcPct val="120000"/>
              </a:lnSpc>
              <a:buNone/>
              <a:tabLst>
                <a:tab pos="376238" algn="l"/>
              </a:tabLst>
            </a:pPr>
            <a:endParaRPr lang="pl-PL" altLang="pl-PL" sz="1800" b="1" dirty="0">
              <a:latin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sz="2800" dirty="0">
                <a:latin typeface="Arial" panose="020B0604020202020204" pitchFamily="34" charset="0"/>
              </a:rPr>
              <a:t> </a:t>
            </a:r>
            <a:r>
              <a:rPr lang="pl-PL" altLang="pl-PL" dirty="0">
                <a:latin typeface="Arial" panose="020B0604020202020204" pitchFamily="34" charset="0"/>
              </a:rPr>
              <a:t>przesunąć siedzenie lub oparcie do tyłu,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przesunąć regulowaną kierownice, by nie uciskała,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wyciąć kierownicę,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wyciąć oparcie,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odginać przód samochodu z deską rozdzielczą</a:t>
            </a:r>
          </a:p>
          <a:p>
            <a:pPr marL="4763" indent="-4763">
              <a:buNone/>
              <a:tabLst>
                <a:tab pos="376238" algn="l"/>
              </a:tabLst>
            </a:pPr>
            <a:endParaRPr lang="pl-PL" altLang="pl-PL" dirty="0">
              <a:latin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3" descr="T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68403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7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Autobusy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" y="1820300"/>
            <a:ext cx="4139952" cy="492106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l-PL" altLang="pl-PL" b="1" dirty="0">
                <a:latin typeface="Arial" panose="020B0604020202020204" pitchFamily="34" charset="0"/>
              </a:rPr>
              <a:t>   Wyprowadzanie poszkodowanych przez:</a:t>
            </a:r>
          </a:p>
          <a:p>
            <a:pPr>
              <a:lnSpc>
                <a:spcPct val="80000"/>
              </a:lnSpc>
            </a:pPr>
            <a:endParaRPr lang="pl-PL" altLang="pl-PL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drzwi,</a:t>
            </a: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otwory okienne,</a:t>
            </a: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wyjścia w dachu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T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76782"/>
            <a:ext cx="4895779" cy="407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83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DD2E-0A89-4F6F-B71E-D6B8232A8557}" type="slidenum">
              <a:rPr lang="pl-PL" altLang="pl-PL" smtClean="0"/>
              <a:pPr/>
              <a:t>36</a:t>
            </a:fld>
            <a:endParaRPr lang="pl-PL" alt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24012" t="36560" r="23540" b="8840"/>
          <a:stretch/>
        </p:blipFill>
        <p:spPr>
          <a:xfrm>
            <a:off x="457200" y="1700808"/>
            <a:ext cx="7992888" cy="46805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619672" y="548680"/>
            <a:ext cx="493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ratownicze pojazdu</a:t>
            </a:r>
          </a:p>
        </p:txBody>
      </p:sp>
    </p:spTree>
    <p:extLst>
      <p:ext uri="{BB962C8B-B14F-4D97-AF65-F5344CB8AC3E}">
        <p14:creationId xmlns:p14="http://schemas.microsoft.com/office/powerpoint/2010/main" val="4293056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DD2E-0A89-4F6F-B71E-D6B8232A8557}" type="slidenum">
              <a:rPr lang="pl-PL" altLang="pl-PL" smtClean="0"/>
              <a:pPr/>
              <a:t>37</a:t>
            </a:fld>
            <a:endParaRPr lang="pl-PL" alt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32045" t="9680" r="30628" b="7999"/>
          <a:stretch/>
        </p:blipFill>
        <p:spPr>
          <a:xfrm>
            <a:off x="251520" y="1613971"/>
            <a:ext cx="4105320" cy="50926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32518" t="9681" r="31573" b="8000"/>
          <a:stretch/>
        </p:blipFill>
        <p:spPr>
          <a:xfrm>
            <a:off x="4788024" y="1613971"/>
            <a:ext cx="4009666" cy="517035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619672" y="548680"/>
            <a:ext cx="493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ratownicze pojazdu</a:t>
            </a:r>
          </a:p>
        </p:txBody>
      </p:sp>
    </p:spTree>
    <p:extLst>
      <p:ext uri="{BB962C8B-B14F-4D97-AF65-F5344CB8AC3E}">
        <p14:creationId xmlns:p14="http://schemas.microsoft.com/office/powerpoint/2010/main" val="1163038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rmAutofit/>
          </a:bodyPr>
          <a:lstStyle/>
          <a:p>
            <a:r>
              <a:rPr lang="pl-PL" altLang="pl-PL" sz="2800" dirty="0"/>
              <a:t>MATERIAŁY ŹRÓDŁOWE</a:t>
            </a:r>
            <a:endParaRPr lang="pl-PL" altLang="pl-PL" sz="28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467544" y="1832845"/>
            <a:ext cx="8216267" cy="2185987"/>
          </a:xfrm>
        </p:spPr>
        <p:txBody>
          <a:bodyPr>
            <a:normAutofit fontScale="92500" lnSpcReduction="20000"/>
          </a:bodyPr>
          <a:lstStyle/>
          <a:p>
            <a:r>
              <a:rPr lang="pl-PL" altLang="pl-PL" dirty="0">
                <a:latin typeface="Arial" panose="020B0604020202020204" pitchFamily="34" charset="0"/>
              </a:rPr>
              <a:t>Procedury medyczne w PSP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Podręcznik „</a:t>
            </a: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Szkolenie z zakresu ratownictwa technicznego dla Strażaków Ratowników OSP”</a:t>
            </a:r>
            <a:r>
              <a:rPr lang="pl-PL" altLang="pl-PL" b="1" dirty="0"/>
              <a:t>, </a:t>
            </a:r>
            <a:r>
              <a:rPr lang="pl-PL" altLang="pl-PL" dirty="0">
                <a:latin typeface="Arial" panose="020B0604020202020204" pitchFamily="34" charset="0"/>
              </a:rPr>
              <a:t>CNBOP 2009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Materiały własne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>
                <a:solidFill>
                  <a:schemeClr val="bg1"/>
                </a:solidFill>
              </a:rPr>
              <a:t>Pobrano 18.02.20016 z www.os-psp.olsztyn.pl</a:t>
            </a: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>
                <a:solidFill>
                  <a:schemeClr val="bg1"/>
                </a:solidFill>
              </a:rPr>
              <a:t>Pobrano 18.02.20016 z www.os-psp.olsztyn.pl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94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39" y="250031"/>
            <a:ext cx="7362847" cy="874713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b="1" dirty="0"/>
              <a:t>Wykorzystano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07504" y="1832845"/>
            <a:ext cx="8921000" cy="4188443"/>
          </a:xfrm>
        </p:spPr>
        <p:txBody>
          <a:bodyPr/>
          <a:lstStyle/>
          <a:p>
            <a:pPr>
              <a:buNone/>
            </a:pPr>
            <a:r>
              <a:rPr lang="pl-PL" altLang="pl-PL" sz="2400" dirty="0"/>
              <a:t> </a:t>
            </a:r>
            <a:r>
              <a:rPr lang="pl-PL" altLang="pl-PL" sz="2400" dirty="0">
                <a:latin typeface="Arial" panose="020B0604020202020204" pitchFamily="34" charset="0"/>
              </a:rPr>
              <a:t>Zdjęcia:</a:t>
            </a:r>
          </a:p>
          <a:p>
            <a:r>
              <a:rPr lang="pl-PL" altLang="pl-PL" sz="2400" dirty="0">
                <a:latin typeface="Arial" panose="020B0604020202020204" pitchFamily="34" charset="0"/>
              </a:rPr>
              <a:t>www.mercedes-benz.com</a:t>
            </a:r>
          </a:p>
          <a:p>
            <a:r>
              <a:rPr lang="pl-PL" altLang="pl-PL" sz="2400" dirty="0">
                <a:latin typeface="Arial" panose="020B0604020202020204" pitchFamily="34" charset="0"/>
              </a:rPr>
              <a:t>www.holmatro.com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>
                <a:solidFill>
                  <a:schemeClr val="bg1"/>
                </a:solidFill>
              </a:rPr>
              <a:t>Pobrano 18.02.20016 z www.os-psp.olsztyn.pl</a:t>
            </a: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>
                <a:solidFill>
                  <a:schemeClr val="bg1"/>
                </a:solidFill>
              </a:rPr>
              <a:t>Pobrano 18.02.20016 z www.os-psp.olsztyn.pl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684584" y="1147183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</a:rPr>
              <a:t>Usuwanie drzwi przednich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439105" cy="1896732"/>
          </a:xfrm>
        </p:spPr>
        <p:txBody>
          <a:bodyPr>
            <a:normAutofit/>
          </a:bodyPr>
          <a:lstStyle/>
          <a:p>
            <a:r>
              <a:rPr lang="pl-PL" altLang="pl-PL" sz="2800" dirty="0"/>
              <a:t>Uprzedzić ratownika wewnątrz pojazdu o zamiarze zbijania szyby i usuwanie drzwi</a:t>
            </a:r>
          </a:p>
          <a:p>
            <a:r>
              <a:rPr lang="pl-PL" altLang="pl-PL" sz="2800" dirty="0"/>
              <a:t>Okrycie poszkodowanego</a:t>
            </a:r>
          </a:p>
          <a:p>
            <a:r>
              <a:rPr lang="pl-PL" altLang="pl-PL" sz="2800" dirty="0"/>
              <a:t>Zbicie szyby w przednich drzwiach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2" descr="C:\Users\53121\Desktop\Zdjęcia holmatro\DSC_0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0677"/>
            <a:ext cx="5355681" cy="30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  <p:sp>
        <p:nvSpPr>
          <p:cNvPr id="4" name="Prostokąt 3"/>
          <p:cNvSpPr/>
          <p:nvPr/>
        </p:nvSpPr>
        <p:spPr>
          <a:xfrm>
            <a:off x="5724128" y="40591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laminowane.</a:t>
            </a:r>
          </a:p>
          <a:p>
            <a:pPr>
              <a:buBlip>
                <a:blip r:embed="rId5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hartowane.</a:t>
            </a:r>
          </a:p>
          <a:p>
            <a:pPr>
              <a:buBlip>
                <a:blip r:embed="rId5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z tworzywa sztucznego.</a:t>
            </a:r>
          </a:p>
          <a:p>
            <a:pPr>
              <a:buBlip>
                <a:blip r:embed="rId5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pancerne.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69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14" name="Picture 4" descr="IMG_05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02224" cy="33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05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5562"/>
            <a:ext cx="4002224" cy="30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IMG_05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3" y="113702"/>
            <a:ext cx="4405559" cy="330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IMG_05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2" y="3771149"/>
            <a:ext cx="4405560" cy="296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5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6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467544" y="2154598"/>
            <a:ext cx="3904826" cy="4921068"/>
          </a:xfrm>
        </p:spPr>
        <p:txBody>
          <a:bodyPr>
            <a:normAutofit fontScale="70000" lnSpcReduction="20000"/>
          </a:bodyPr>
          <a:lstStyle/>
          <a:p>
            <a:r>
              <a:rPr lang="pl-PL" altLang="pl-PL" dirty="0"/>
              <a:t>Ściśnięcie błotnika przedniego od strony kierowcy w celu uzyskania dojścia do zawiasów</a:t>
            </a:r>
          </a:p>
          <a:p>
            <a:endParaRPr lang="pl-PL" altLang="pl-PL" dirty="0"/>
          </a:p>
          <a:p>
            <a:endParaRPr lang="pl-PL" altLang="pl-PL" dirty="0"/>
          </a:p>
          <a:p>
            <a:endParaRPr lang="pl-PL" altLang="pl-PL" dirty="0"/>
          </a:p>
          <a:p>
            <a:r>
              <a:rPr lang="pl-PL" altLang="pl-PL" dirty="0"/>
              <a:t>Wykonanie dostępu do zamka drzwi poprzez ściśnięcie drzwi </a:t>
            </a:r>
            <a:br>
              <a:rPr lang="pl-PL" altLang="pl-PL" dirty="0"/>
            </a:br>
            <a:r>
              <a:rPr lang="pl-PL" altLang="pl-PL" dirty="0"/>
              <a:t>kierowcy</a:t>
            </a:r>
            <a:br>
              <a:rPr lang="pl-PL" altLang="pl-PL" dirty="0"/>
            </a:br>
            <a:br>
              <a:rPr lang="pl-PL" altLang="pl-PL" dirty="0"/>
            </a:br>
            <a:br>
              <a:rPr lang="pl-PL" altLang="pl-PL" dirty="0"/>
            </a:br>
            <a:br>
              <a:rPr lang="pl-PL" altLang="pl-PL" dirty="0"/>
            </a:br>
            <a:br>
              <a:rPr lang="pl-PL" altLang="pl-PL" dirty="0"/>
            </a:br>
            <a:endParaRPr lang="pl-PL" alt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2" descr="C:\Users\53121\Desktop\Zdjęcia holmatro\DSC_0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28" y="1858910"/>
            <a:ext cx="3787899" cy="21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53121\Desktop\Zdjęcia holmatro\DSC_0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98" y="4201598"/>
            <a:ext cx="3741135" cy="210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112709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</a:rPr>
              <a:t>Usuwanie drzwi przednich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110415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0" y="2578958"/>
            <a:ext cx="2915816" cy="2650241"/>
          </a:xfrm>
        </p:spPr>
        <p:txBody>
          <a:bodyPr>
            <a:normAutofit/>
          </a:bodyPr>
          <a:lstStyle/>
          <a:p>
            <a:r>
              <a:rPr lang="pl-PL" altLang="pl-PL" sz="2800" b="1" dirty="0">
                <a:latin typeface="Arial" panose="020B0604020202020204" pitchFamily="34" charset="0"/>
              </a:rPr>
              <a:t>Przykładowe powiększanie szczeliny dojścia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4" descr="IMG_055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9"/>
          <a:stretch/>
        </p:blipFill>
        <p:spPr bwMode="auto">
          <a:xfrm>
            <a:off x="2997103" y="2154597"/>
            <a:ext cx="5834933" cy="446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33567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31564" y="1445645"/>
            <a:ext cx="8367097" cy="852086"/>
          </a:xfrm>
        </p:spPr>
        <p:txBody>
          <a:bodyPr>
            <a:normAutofit fontScale="85000" lnSpcReduction="10000"/>
          </a:bodyPr>
          <a:lstStyle/>
          <a:p>
            <a:r>
              <a:rPr lang="pl-PL" altLang="pl-PL" b="1" dirty="0">
                <a:latin typeface="Arial" panose="020B0604020202020204" pitchFamily="34" charset="0"/>
              </a:rPr>
              <a:t>Przykładowe powiększanie szczeliny dojścia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5" descr="IMG_05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4507"/>
            <a:ext cx="7308304" cy="48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178591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9" y="1435747"/>
            <a:ext cx="8546609" cy="159090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Odginamy drzwi na zewnątrz tak, by wypadły z bolca zamka lub pomagamy sobie rozpieraczem.</a:t>
            </a:r>
          </a:p>
          <a:p>
            <a:pPr>
              <a:lnSpc>
                <a:spcPct val="80000"/>
              </a:lnSpc>
            </a:pP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Pamiętajmy, by został wyrwany lub ucięty ogranicznik otwarcia drzwi znajdujący się między zawiasami.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12" name="Picture 4" descr="IMG_05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489" y="2873450"/>
            <a:ext cx="5981360" cy="36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</a:p>
        </p:txBody>
      </p:sp>
    </p:spTree>
    <p:extLst>
      <p:ext uri="{BB962C8B-B14F-4D97-AF65-F5344CB8AC3E}">
        <p14:creationId xmlns:p14="http://schemas.microsoft.com/office/powerpoint/2010/main" val="200069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2461</TotalTime>
  <Words>879</Words>
  <Application>Microsoft Office PowerPoint</Application>
  <PresentationFormat>Pokaz na ekranie (4:3)</PresentationFormat>
  <Paragraphs>214</Paragraphs>
  <Slides>39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Calibri</vt:lpstr>
      <vt:lpstr>Corbel</vt:lpstr>
      <vt:lpstr>Noto Sans Symbols</vt:lpstr>
      <vt:lpstr>Times New Roman</vt:lpstr>
      <vt:lpstr>Wingdings</vt:lpstr>
      <vt:lpstr>Wingdings 2</vt:lpstr>
      <vt:lpstr>Wingdings 3</vt:lpstr>
      <vt:lpstr>Moduł</vt:lpstr>
      <vt:lpstr>TEMAT 28:  Metody uwalniania osób poszkodowanych  z samochodów osobowych, ciężarowych  oraz autobusów</vt:lpstr>
      <vt:lpstr>MATERIAŁ NAUCZANIA</vt:lpstr>
      <vt:lpstr>Oznaczenie słupków  w samochodzie osobowym</vt:lpstr>
      <vt:lpstr>Usuwanie drzwi przednich</vt:lpstr>
      <vt:lpstr>Prezentacja programu PowerPoint</vt:lpstr>
      <vt:lpstr>Usuwanie drzwi przednich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Zabezpieczenie odciętego dachu</vt:lpstr>
      <vt:lpstr>Unoszenie deski rozdzielczej</vt:lpstr>
      <vt:lpstr>Prezentacja programu PowerPoint</vt:lpstr>
      <vt:lpstr>Prezentacja programu PowerPoint</vt:lpstr>
      <vt:lpstr>Prezentacja programu PowerPoint</vt:lpstr>
      <vt:lpstr>Prezentacja programu PowerPoint</vt:lpstr>
      <vt:lpstr>Odginanie na zewnątrz deski rozdzielczej</vt:lpstr>
      <vt:lpstr>Wycinanie oparcia fotela</vt:lpstr>
      <vt:lpstr>Prezentacja programu PowerPoint</vt:lpstr>
      <vt:lpstr>Prezentacja programu PowerPoint</vt:lpstr>
      <vt:lpstr>Prezentacja programu PowerPoint</vt:lpstr>
      <vt:lpstr>Dojście przez drzwi</vt:lpstr>
      <vt:lpstr>Techniki pracy sprzętem ratowniczym</vt:lpstr>
      <vt:lpstr>Technik pracy sprzętem ratowniczym</vt:lpstr>
      <vt:lpstr>Techniki pracy sprzętem ratowniczym</vt:lpstr>
      <vt:lpstr>Samochody ciężarowe</vt:lpstr>
      <vt:lpstr>Samochody ciężarowe</vt:lpstr>
      <vt:lpstr>Samochody ciężarowe</vt:lpstr>
      <vt:lpstr>Autobusy</vt:lpstr>
      <vt:lpstr>Prezentacja programu PowerPoint</vt:lpstr>
      <vt:lpstr>Prezentacja programu PowerPoint</vt:lpstr>
      <vt:lpstr>MATERIAŁY ŹRÓDŁOWE</vt:lpstr>
      <vt:lpstr>Wykorzystano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godles</dc:creator>
  <cp:lastModifiedBy>m.wroblewski</cp:lastModifiedBy>
  <cp:revision>280</cp:revision>
  <dcterms:created xsi:type="dcterms:W3CDTF">2014-03-01T12:20:49Z</dcterms:created>
  <dcterms:modified xsi:type="dcterms:W3CDTF">2021-11-08T09:16:47Z</dcterms:modified>
</cp:coreProperties>
</file>