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5"/>
    <p:sldMasterId id="2147483688" r:id="rId6"/>
  </p:sldMasterIdLst>
  <p:notesMasterIdLst>
    <p:notesMasterId r:id="rId14"/>
  </p:notesMasterIdLst>
  <p:handoutMasterIdLst>
    <p:handoutMasterId r:id="rId15"/>
  </p:handoutMasterIdLst>
  <p:sldIdLst>
    <p:sldId id="272" r:id="rId7"/>
    <p:sldId id="511" r:id="rId8"/>
    <p:sldId id="549" r:id="rId9"/>
    <p:sldId id="550" r:id="rId10"/>
    <p:sldId id="552" r:id="rId11"/>
    <p:sldId id="551" r:id="rId12"/>
    <p:sldId id="534" r:id="rId13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char Marcin" initials="SM" lastIdx="1" clrIdx="0">
    <p:extLst>
      <p:ext uri="{19B8F6BF-5375-455C-9EA6-DF929625EA0E}">
        <p15:presenceInfo xmlns:p15="http://schemas.microsoft.com/office/powerpoint/2012/main" userId="S-1-5-21-3206520871-3329782533-3569228042-19602" providerId="AD"/>
      </p:ext>
    </p:extLst>
  </p:cmAuthor>
  <p:cmAuthor id="2" name="Buraczyński Łukasz" initials="BŁ" lastIdx="1" clrIdx="1">
    <p:extLst>
      <p:ext uri="{19B8F6BF-5375-455C-9EA6-DF929625EA0E}">
        <p15:presenceInfo xmlns:p15="http://schemas.microsoft.com/office/powerpoint/2012/main" userId="S-1-5-21-3954371645-834304607-549911658-23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424"/>
    <a:srgbClr val="FECAB0"/>
    <a:srgbClr val="FFCC99"/>
    <a:srgbClr val="636669"/>
    <a:srgbClr val="439B5E"/>
    <a:srgbClr val="53585F"/>
    <a:srgbClr val="5A7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81598" autoAdjust="0"/>
  </p:normalViewPr>
  <p:slideViewPr>
    <p:cSldViewPr snapToGrid="0" snapToObjects="1">
      <p:cViewPr varScale="1">
        <p:scale>
          <a:sx n="42" d="100"/>
          <a:sy n="42" d="100"/>
        </p:scale>
        <p:origin x="1824" y="13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8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3200" b="1" dirty="0">
                <a:solidFill>
                  <a:schemeClr val="tx1"/>
                </a:solidFill>
              </a:rPr>
              <a:t>Struktura projektów dokumentów rządowych przyjętych w </a:t>
            </a:r>
            <a:r>
              <a:rPr lang="pl-PL" sz="3200" b="1" dirty="0" smtClean="0">
                <a:solidFill>
                  <a:schemeClr val="tx1"/>
                </a:solidFill>
              </a:rPr>
              <a:t>2021 </a:t>
            </a:r>
            <a:r>
              <a:rPr lang="pl-PL" sz="3200" b="1" dirty="0">
                <a:solidFill>
                  <a:schemeClr val="tx1"/>
                </a:solidFill>
              </a:rPr>
              <a:t>r. wg wnioskodawców</a:t>
            </a:r>
          </a:p>
        </c:rich>
      </c:tx>
      <c:layout>
        <c:manualLayout>
          <c:xMode val="edge"/>
          <c:yMode val="edge"/>
          <c:x val="0.15839481342006162"/>
          <c:y val="1.59176467129757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4893895735859104"/>
          <c:y val="0.11668880788942958"/>
          <c:w val="0.21395783407508845"/>
          <c:h val="0.83256980035894679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projektów dokumentów rządowych przyjętych w 2020 r. wg wnioskodawców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1280193236715E-3"/>
                      <c:h val="8.576794271652450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Arkusz1!$A$2:$A$10</c:f>
              <c:strCache>
                <c:ptCount val="9"/>
                <c:pt idx="0">
                  <c:v>Minister Cyfryzacji</c:v>
                </c:pt>
                <c:pt idx="1">
                  <c:v>Minister Finansów</c:v>
                </c:pt>
                <c:pt idx="2">
                  <c:v>Minister Funduszy i Polityki Regionalnej</c:v>
                </c:pt>
                <c:pt idx="3">
                  <c:v>Minister Infrastruktury</c:v>
                </c:pt>
                <c:pt idx="4">
                  <c:v>Minister Rolnictwa i Rozwoju Wsi</c:v>
                </c:pt>
                <c:pt idx="5">
                  <c:v>Minister Rozwoju i Technologii</c:v>
                </c:pt>
                <c:pt idx="6">
                  <c:v>Minister Spraw Wewnętrznych i Administracji</c:v>
                </c:pt>
                <c:pt idx="7">
                  <c:v>Minister Sprawiedliwości</c:v>
                </c:pt>
                <c:pt idx="8">
                  <c:v>Minister Zdrowia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9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30</c:v>
                </c:pt>
                <c:pt idx="6">
                  <c:v>3</c:v>
                </c:pt>
                <c:pt idx="7">
                  <c:v>17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077294685990341"/>
          <c:y val="0.11853590393546358"/>
          <c:w val="0.27620772946859906"/>
          <c:h val="0.877532517993598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3200" b="1" i="0" baseline="0" dirty="0" smtClean="0">
                <a:solidFill>
                  <a:schemeClr val="tx1"/>
                </a:solidFill>
                <a:effectLst/>
              </a:rPr>
              <a:t>Struktura projektów dokumentów rządowych przyjętych w 2021 r. wg rodzaju dokumentu</a:t>
            </a:r>
            <a:endParaRPr lang="pl-PL" sz="3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5565065236410663"/>
          <c:y val="2.6530337117816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420373540263989"/>
          <c:y val="0.15811138432381053"/>
          <c:w val="0.22172244094488189"/>
          <c:h val="0.79675743171861035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Arkusz1!$A$2:$A$5</c:f>
              <c:strCache>
                <c:ptCount val="4"/>
                <c:pt idx="0">
                  <c:v>ustawy</c:v>
                </c:pt>
                <c:pt idx="1">
                  <c:v>rozporządzenia</c:v>
                </c:pt>
                <c:pt idx="2">
                  <c:v>uchwały</c:v>
                </c:pt>
                <c:pt idx="3">
                  <c:v>rekomendacje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12</c:v>
                </c:pt>
                <c:pt idx="1">
                  <c:v>50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212855186579936"/>
          <c:y val="0.2516374394006885"/>
          <c:w val="0.16344821027806308"/>
          <c:h val="0.4219018902929466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3200" b="1" i="0" baseline="0" dirty="0" smtClean="0">
                <a:solidFill>
                  <a:schemeClr val="tx1"/>
                </a:solidFill>
                <a:effectLst/>
              </a:rPr>
              <a:t>Struktura projektów informatycznych przyjętych w 2021 r. wg wnioskodawców</a:t>
            </a:r>
            <a:endParaRPr lang="pl-PL" sz="3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66899902818270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657250002567794"/>
          <c:y val="0.13427238343786471"/>
          <c:w val="0.21738320769957012"/>
          <c:h val="0.83199448511997043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Arkusz1!$A$2:$A$10</c:f>
              <c:strCache>
                <c:ptCount val="9"/>
                <c:pt idx="0">
                  <c:v>Minister Cyfryzacji</c:v>
                </c:pt>
                <c:pt idx="1">
                  <c:v>Minister Finansów</c:v>
                </c:pt>
                <c:pt idx="2">
                  <c:v>Minister Infrastruktury</c:v>
                </c:pt>
                <c:pt idx="3">
                  <c:v>Minister Kultury i Dziedzictwa Narodowego</c:v>
                </c:pt>
                <c:pt idx="4">
                  <c:v>Minister Obrony Narodowej</c:v>
                </c:pt>
                <c:pt idx="5">
                  <c:v>Minister Rolnictwa i Rozwoju Wsi</c:v>
                </c:pt>
                <c:pt idx="6">
                  <c:v>Minister Rozwoju i Technologii</c:v>
                </c:pt>
                <c:pt idx="7">
                  <c:v>Minister Spraw Wewnętrznych i Administracji</c:v>
                </c:pt>
                <c:pt idx="8">
                  <c:v>Minister Sprawiedliwości</c:v>
                </c:pt>
              </c:strCache>
            </c:strRef>
          </c:cat>
          <c:val>
            <c:numRef>
              <c:f>Arkusz1!$B$2:$B$10</c:f>
              <c:numCache>
                <c:formatCode>General</c:formatCode>
                <c:ptCount val="9"/>
                <c:pt idx="0">
                  <c:v>6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078390711365156"/>
          <c:y val="0.11756182238240197"/>
          <c:w val="0.23197278911564626"/>
          <c:h val="0.83075919732500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3200" b="1" dirty="0" smtClean="0">
                <a:solidFill>
                  <a:schemeClr val="tx1"/>
                </a:solidFill>
              </a:rPr>
              <a:t>Struktura projektów informatycznych przyjętych w </a:t>
            </a:r>
            <a:r>
              <a:rPr lang="pl-PL" sz="3200" b="1" dirty="0">
                <a:solidFill>
                  <a:schemeClr val="tx1"/>
                </a:solidFill>
              </a:rPr>
              <a:t>2021 r. wg wyniku opiniowania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36365287659351875"/>
          <c:y val="0.15800625915668848"/>
          <c:w val="0.21867451754731135"/>
          <c:h val="0.7954640889510483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procesów opiniowania projektów w 2021 r. wg wyniku opiniowania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Arkusz1!$A$2:$A$4</c:f>
              <c:strCache>
                <c:ptCount val="3"/>
                <c:pt idx="0">
                  <c:v>pozytywna</c:v>
                </c:pt>
                <c:pt idx="1">
                  <c:v>pozytywna z zaleceniem wprowadzenia zmian i uzupełnień na dalszym etapie prac</c:v>
                </c:pt>
                <c:pt idx="2">
                  <c:v>konieczność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</c:v>
                </c:pt>
                <c:pt idx="1">
                  <c:v>11</c:v>
                </c:pt>
                <c:pt idx="2">
                  <c:v>1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425866125196911"/>
          <c:y val="0.24747448645562845"/>
          <c:w val="0.27620574347623605"/>
          <c:h val="0.7223747616109158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solidFill>
        <a:schemeClr val="tx1">
          <a:lumMod val="15000"/>
          <a:lumOff val="85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3200" b="1" dirty="0">
                <a:solidFill>
                  <a:schemeClr val="tx1"/>
                </a:solidFill>
              </a:rPr>
              <a:t>Liczba raportów kwartalnych opiniowanych w 2021 r. wg kwartałów i wnioskodawców</a:t>
            </a:r>
          </a:p>
        </c:rich>
      </c:tx>
      <c:layout>
        <c:manualLayout>
          <c:xMode val="edge"/>
          <c:yMode val="edge"/>
          <c:x val="0.151527312992125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IV kwartał 2020 -116 projektów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Arkusz1!$A$2:$A$15</c:f>
              <c:strCache>
                <c:ptCount val="14"/>
                <c:pt idx="0">
                  <c:v>Kancelaria Prezesa Rady Ministrów</c:v>
                </c:pt>
                <c:pt idx="1">
                  <c:v>Minister Cyfryzacji</c:v>
                </c:pt>
                <c:pt idx="2">
                  <c:v>Minister Edukacji i Nauki</c:v>
                </c:pt>
                <c:pt idx="3">
                  <c:v>Minister Finansów</c:v>
                </c:pt>
                <c:pt idx="4">
                  <c:v>Minister Infrastruktury</c:v>
                </c:pt>
                <c:pt idx="5">
                  <c:v>Minister Klimatu i Środowiska</c:v>
                </c:pt>
                <c:pt idx="6">
                  <c:v>Minister Kultury i Dziedzictwa Narodowego</c:v>
                </c:pt>
                <c:pt idx="7">
                  <c:v>Minister Obrony Narodowej </c:v>
                </c:pt>
                <c:pt idx="8">
                  <c:v>Minister Rodziny i Polityki Społecznej </c:v>
                </c:pt>
                <c:pt idx="9">
                  <c:v>Minister Rolnictwa i Rozwoju Wsi</c:v>
                </c:pt>
                <c:pt idx="10">
                  <c:v>Minister Rozwoju i Technologii</c:v>
                </c:pt>
                <c:pt idx="11">
                  <c:v>Minister Spraw Wewnętrznych i Administracji </c:v>
                </c:pt>
                <c:pt idx="12">
                  <c:v>Minister Sprawiedliwości </c:v>
                </c:pt>
                <c:pt idx="13">
                  <c:v>Minister Zdrowia</c:v>
                </c:pt>
              </c:strCache>
            </c:str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3</c:v>
                </c:pt>
                <c:pt idx="1">
                  <c:v>16</c:v>
                </c:pt>
                <c:pt idx="2">
                  <c:v>29</c:v>
                </c:pt>
                <c:pt idx="3">
                  <c:v>6</c:v>
                </c:pt>
                <c:pt idx="4">
                  <c:v>7</c:v>
                </c:pt>
                <c:pt idx="5">
                  <c:v>3</c:v>
                </c:pt>
                <c:pt idx="6">
                  <c:v>16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9</c:v>
                </c:pt>
                <c:pt idx="11">
                  <c:v>3</c:v>
                </c:pt>
                <c:pt idx="12">
                  <c:v>6</c:v>
                </c:pt>
                <c:pt idx="13">
                  <c:v>15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 kwartał 2021 - 115 projektów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Arkusz1!$A$2:$A$15</c:f>
              <c:strCache>
                <c:ptCount val="14"/>
                <c:pt idx="0">
                  <c:v>Kancelaria Prezesa Rady Ministrów</c:v>
                </c:pt>
                <c:pt idx="1">
                  <c:v>Minister Cyfryzacji</c:v>
                </c:pt>
                <c:pt idx="2">
                  <c:v>Minister Edukacji i Nauki</c:v>
                </c:pt>
                <c:pt idx="3">
                  <c:v>Minister Finansów</c:v>
                </c:pt>
                <c:pt idx="4">
                  <c:v>Minister Infrastruktury</c:v>
                </c:pt>
                <c:pt idx="5">
                  <c:v>Minister Klimatu i Środowiska</c:v>
                </c:pt>
                <c:pt idx="6">
                  <c:v>Minister Kultury i Dziedzictwa Narodowego</c:v>
                </c:pt>
                <c:pt idx="7">
                  <c:v>Minister Obrony Narodowej </c:v>
                </c:pt>
                <c:pt idx="8">
                  <c:v>Minister Rodziny i Polityki Społecznej </c:v>
                </c:pt>
                <c:pt idx="9">
                  <c:v>Minister Rolnictwa i Rozwoju Wsi</c:v>
                </c:pt>
                <c:pt idx="10">
                  <c:v>Minister Rozwoju i Technologii</c:v>
                </c:pt>
                <c:pt idx="11">
                  <c:v>Minister Spraw Wewnętrznych i Administracji </c:v>
                </c:pt>
                <c:pt idx="12">
                  <c:v>Minister Sprawiedliwości </c:v>
                </c:pt>
                <c:pt idx="13">
                  <c:v>Minister Zdrowia</c:v>
                </c:pt>
              </c:strCache>
            </c:str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3</c:v>
                </c:pt>
                <c:pt idx="1">
                  <c:v>17</c:v>
                </c:pt>
                <c:pt idx="2">
                  <c:v>28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15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8</c:v>
                </c:pt>
                <c:pt idx="11">
                  <c:v>3</c:v>
                </c:pt>
                <c:pt idx="12">
                  <c:v>7</c:v>
                </c:pt>
                <c:pt idx="13">
                  <c:v>16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II kwartał 2021 - 111 projektów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Arkusz1!$A$2:$A$15</c:f>
              <c:strCache>
                <c:ptCount val="14"/>
                <c:pt idx="0">
                  <c:v>Kancelaria Prezesa Rady Ministrów</c:v>
                </c:pt>
                <c:pt idx="1">
                  <c:v>Minister Cyfryzacji</c:v>
                </c:pt>
                <c:pt idx="2">
                  <c:v>Minister Edukacji i Nauki</c:v>
                </c:pt>
                <c:pt idx="3">
                  <c:v>Minister Finansów</c:v>
                </c:pt>
                <c:pt idx="4">
                  <c:v>Minister Infrastruktury</c:v>
                </c:pt>
                <c:pt idx="5">
                  <c:v>Minister Klimatu i Środowiska</c:v>
                </c:pt>
                <c:pt idx="6">
                  <c:v>Minister Kultury i Dziedzictwa Narodowego</c:v>
                </c:pt>
                <c:pt idx="7">
                  <c:v>Minister Obrony Narodowej </c:v>
                </c:pt>
                <c:pt idx="8">
                  <c:v>Minister Rodziny i Polityki Społecznej </c:v>
                </c:pt>
                <c:pt idx="9">
                  <c:v>Minister Rolnictwa i Rozwoju Wsi</c:v>
                </c:pt>
                <c:pt idx="10">
                  <c:v>Minister Rozwoju i Technologii</c:v>
                </c:pt>
                <c:pt idx="11">
                  <c:v>Minister Spraw Wewnętrznych i Administracji </c:v>
                </c:pt>
                <c:pt idx="12">
                  <c:v>Minister Sprawiedliwości </c:v>
                </c:pt>
                <c:pt idx="13">
                  <c:v>Minister Zdrowia</c:v>
                </c:pt>
              </c:strCache>
            </c:strRef>
          </c:cat>
          <c:val>
            <c:numRef>
              <c:f>Arkusz1!$D$2:$D$15</c:f>
              <c:numCache>
                <c:formatCode>General</c:formatCode>
                <c:ptCount val="14"/>
                <c:pt idx="0">
                  <c:v>3</c:v>
                </c:pt>
                <c:pt idx="1">
                  <c:v>17</c:v>
                </c:pt>
                <c:pt idx="2">
                  <c:v>26</c:v>
                </c:pt>
                <c:pt idx="3">
                  <c:v>7</c:v>
                </c:pt>
                <c:pt idx="4">
                  <c:v>5</c:v>
                </c:pt>
                <c:pt idx="5">
                  <c:v>3</c:v>
                </c:pt>
                <c:pt idx="6">
                  <c:v>14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8</c:v>
                </c:pt>
                <c:pt idx="11">
                  <c:v>4</c:v>
                </c:pt>
                <c:pt idx="12">
                  <c:v>6</c:v>
                </c:pt>
                <c:pt idx="13">
                  <c:v>15</c:v>
                </c:pt>
              </c:numCache>
            </c:numRef>
          </c:val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III kwartał 2021 - 105 projektów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Arkusz1!$A$2:$A$15</c:f>
              <c:strCache>
                <c:ptCount val="14"/>
                <c:pt idx="0">
                  <c:v>Kancelaria Prezesa Rady Ministrów</c:v>
                </c:pt>
                <c:pt idx="1">
                  <c:v>Minister Cyfryzacji</c:v>
                </c:pt>
                <c:pt idx="2">
                  <c:v>Minister Edukacji i Nauki</c:v>
                </c:pt>
                <c:pt idx="3">
                  <c:v>Minister Finansów</c:v>
                </c:pt>
                <c:pt idx="4">
                  <c:v>Minister Infrastruktury</c:v>
                </c:pt>
                <c:pt idx="5">
                  <c:v>Minister Klimatu i Środowiska</c:v>
                </c:pt>
                <c:pt idx="6">
                  <c:v>Minister Kultury i Dziedzictwa Narodowego</c:v>
                </c:pt>
                <c:pt idx="7">
                  <c:v>Minister Obrony Narodowej </c:v>
                </c:pt>
                <c:pt idx="8">
                  <c:v>Minister Rodziny i Polityki Społecznej </c:v>
                </c:pt>
                <c:pt idx="9">
                  <c:v>Minister Rolnictwa i Rozwoju Wsi</c:v>
                </c:pt>
                <c:pt idx="10">
                  <c:v>Minister Rozwoju i Technologii</c:v>
                </c:pt>
                <c:pt idx="11">
                  <c:v>Minister Spraw Wewnętrznych i Administracji </c:v>
                </c:pt>
                <c:pt idx="12">
                  <c:v>Minister Sprawiedliwości </c:v>
                </c:pt>
                <c:pt idx="13">
                  <c:v>Minister Zdrowia</c:v>
                </c:pt>
              </c:strCache>
            </c:strRef>
          </c:cat>
          <c:val>
            <c:numRef>
              <c:f>Arkusz1!$E$2:$E$15</c:f>
              <c:numCache>
                <c:formatCode>General</c:formatCode>
                <c:ptCount val="14"/>
                <c:pt idx="0">
                  <c:v>3</c:v>
                </c:pt>
                <c:pt idx="1">
                  <c:v>15</c:v>
                </c:pt>
                <c:pt idx="2">
                  <c:v>24</c:v>
                </c:pt>
                <c:pt idx="3">
                  <c:v>7</c:v>
                </c:pt>
                <c:pt idx="4">
                  <c:v>6</c:v>
                </c:pt>
                <c:pt idx="5">
                  <c:v>3</c:v>
                </c:pt>
                <c:pt idx="6">
                  <c:v>13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8</c:v>
                </c:pt>
                <c:pt idx="11">
                  <c:v>4</c:v>
                </c:pt>
                <c:pt idx="12">
                  <c:v>6</c:v>
                </c:pt>
                <c:pt idx="1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303976"/>
        <c:axId val="349306328"/>
      </c:barChart>
      <c:catAx>
        <c:axId val="34930397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9306328"/>
        <c:crosses val="autoZero"/>
        <c:auto val="1"/>
        <c:lblAlgn val="ctr"/>
        <c:lblOffset val="100"/>
        <c:noMultiLvlLbl val="0"/>
      </c:catAx>
      <c:valAx>
        <c:axId val="3493063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493039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"/>
          <c:y val="0.93962211829421494"/>
          <c:w val="0.96861389056911651"/>
          <c:h val="5.3346679382905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3200" b="1" dirty="0">
                <a:solidFill>
                  <a:schemeClr val="tx1"/>
                </a:solidFill>
              </a:rPr>
              <a:t>Struktura raportów końcowych przyjętych w 2021 r. wg wnioskodawców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8071581543104657"/>
          <c:y val="0.21374327059987913"/>
          <c:w val="0.33222894684176746"/>
          <c:h val="0.66633967969794783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raportów końcowych przyjętych w 2021 r. wg wnioskodawców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Arkusz1!$A$2:$A$8</c:f>
              <c:strCache>
                <c:ptCount val="7"/>
                <c:pt idx="0">
                  <c:v>Minister Edukcji i Nauki</c:v>
                </c:pt>
                <c:pt idx="1">
                  <c:v>Minister Finansów</c:v>
                </c:pt>
                <c:pt idx="2">
                  <c:v>Minister Infrastruktury</c:v>
                </c:pt>
                <c:pt idx="3">
                  <c:v>Minister Kultury i Dziedzictwa Narodowego</c:v>
                </c:pt>
                <c:pt idx="4">
                  <c:v>Minister Rozwoju i Technologii</c:v>
                </c:pt>
                <c:pt idx="5">
                  <c:v>Minister Sprawiedliwości</c:v>
                </c:pt>
                <c:pt idx="6">
                  <c:v>Minister Zdrowia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092940069607861"/>
          <c:y val="0.14164379741768571"/>
          <c:w val="0.36854571092723837"/>
          <c:h val="0.8009343258161394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0.04971</cdr:x>
      <cdr:y>0.36387</cdr:y>
    </cdr:from>
    <cdr:to>
      <cdr:x>0.17711</cdr:x>
      <cdr:y>0.56368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045535" y="2478536"/>
          <a:ext cx="2679405" cy="136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0.02326</cdr:x>
      <cdr:y>0.32017</cdr:y>
    </cdr:from>
    <cdr:to>
      <cdr:x>0.22851</cdr:x>
      <cdr:y>0.5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489098" y="2180824"/>
          <a:ext cx="4316820" cy="1224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0.0455</cdr:x>
      <cdr:y>0.42631</cdr:y>
    </cdr:from>
    <cdr:to>
      <cdr:x>0.17897</cdr:x>
      <cdr:y>0.67919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956932" y="2903838"/>
          <a:ext cx="2806995" cy="1722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0.04801</cdr:x>
      <cdr:y>0.39295</cdr:y>
    </cdr:from>
    <cdr:to>
      <cdr:x>0.28895</cdr:x>
      <cdr:y>0.59461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009650" y="2004484"/>
          <a:ext cx="5067300" cy="102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0.2962</cdr:x>
      <cdr:y>0.5443</cdr:y>
    </cdr:from>
    <cdr:to>
      <cdr:x>0.33967</cdr:x>
      <cdr:y>0.70054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6229350" y="31855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0.04227</cdr:x>
      <cdr:y>0.41304</cdr:y>
    </cdr:from>
    <cdr:to>
      <cdr:x>0.32799</cdr:x>
      <cdr:y>0.57834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828675" y="2332567"/>
          <a:ext cx="5600700" cy="933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0.0352</cdr:x>
      <cdr:y>0.5</cdr:y>
    </cdr:from>
    <cdr:to>
      <cdr:x>0.29592</cdr:x>
      <cdr:y>0.65675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690075" y="2737908"/>
          <a:ext cx="5110649" cy="858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5175-A9CD-4066-95E1-3FEC3C1D783D}" type="datetimeFigureOut">
              <a:rPr lang="pl-PL" smtClean="0"/>
              <a:t>14.03.2022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B766-5BEA-4AA0-BE7E-F738EB752F4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16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111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9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32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40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EAA-C4DD-43A3-8544-6591695BDA7A}" type="datetime1">
              <a:rPr lang="pl-PL" smtClean="0"/>
              <a:t>14.03.2022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761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3636-0EF6-491F-9CBE-EFD4C4AD4D12}" type="datetime1">
              <a:rPr lang="pl-PL" smtClean="0"/>
              <a:t>14.03.2022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248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8D76-CFB0-495D-A69D-7AB0BF34FA35}" type="datetime1">
              <a:rPr lang="pl-PL" smtClean="0"/>
              <a:t>14.03.2022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5540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8672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9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5513-11A8-4A1C-8F9C-1BA85F06AF1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3467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  Kliknij, aby edytować style wzorca tekstu</a:t>
            </a:r>
          </a:p>
          <a:p>
            <a:pPr lvl="1"/>
            <a:r>
              <a:rPr lang="pl-PL" dirty="0"/>
              <a:t>  Drugi poziom</a:t>
            </a:r>
          </a:p>
          <a:p>
            <a:pPr lvl="2"/>
            <a:r>
              <a:rPr lang="pl-PL" dirty="0"/>
              <a:t>  Trzeci poziom</a:t>
            </a:r>
          </a:p>
          <a:p>
            <a:pPr lvl="3"/>
            <a:r>
              <a:rPr lang="pl-PL" dirty="0"/>
              <a:t>  Czwarty poziom</a:t>
            </a:r>
          </a:p>
          <a:p>
            <a:pPr lvl="4"/>
            <a:r>
              <a:rPr lang="pl-PL" dirty="0"/>
              <a:t>  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815C-C8EC-49F3-A59F-792B9693D60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003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50F73-129E-463F-82EB-2C5336E9E01B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311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AD4B5-ACA7-42B2-B1E6-6BD2C99628B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986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FEE4-CAB9-4A72-B504-12923B38EDB6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86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7F30-3BD5-46E4-B884-13EECD44DA5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521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1816-0956-411E-A0BD-2D91EE2EE189}" type="datetime1">
              <a:rPr lang="pl-PL" smtClean="0"/>
              <a:t>14.03.2022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380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E79-159F-4BC4-AFFE-DF337C1BB58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6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13D-F134-4F6A-9D78-AEC1D78F4E6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2255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FC02-3A49-47BA-804E-FD6EF78D199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469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CCFC-0AA0-48AE-B5D4-6286B060EAA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9013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252B-FEFA-46B1-A5C5-D0EEE01070F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059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2056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77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CEE4-642B-4339-962C-076F72AAAD15}" type="datetime1">
              <a:rPr lang="pl-PL" smtClean="0"/>
              <a:t>14.03.2022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28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6A7CA-59E8-420F-AD3A-8F0D0F71F176}" type="datetime1">
              <a:rPr lang="pl-PL" smtClean="0"/>
              <a:t>14.03.2022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23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AB6C-C2FF-42D3-992E-91C4F6F07EFA}" type="datetime1">
              <a:rPr lang="pl-PL" smtClean="0"/>
              <a:t>14.03.2022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48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D401E-B7B2-4F3D-9F5F-2D243159F597}" type="datetime1">
              <a:rPr lang="pl-PL" smtClean="0"/>
              <a:t>14.03.2022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760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A6E5F-22C2-4297-AA5A-E943EEEFA112}" type="datetime1">
              <a:rPr lang="pl-PL" smtClean="0"/>
              <a:t>14.03.2022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22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293-8E24-4E04-99E2-09DAD4E1AFE3}" type="datetime1">
              <a:rPr lang="pl-PL" smtClean="0"/>
              <a:t>14.03.2022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3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25E4-6F5B-4EF6-A06E-D95D657F09BA}" type="datetime1">
              <a:rPr lang="pl-PL" smtClean="0"/>
              <a:t>14.03.2022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227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D234-1C20-42BE-BB2B-570FB5AE93F4}" type="datetime1">
              <a:rPr lang="pl-PL" smtClean="0"/>
              <a:t>14.03.2022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1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5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pl-PL" sz="4700" b="0" i="0" u="none" strike="noStrike" kern="1200" cap="none" spc="0" normalizeH="0" baseline="0" dirty="0" smtClean="0">
          <a:ln>
            <a:noFill/>
          </a:ln>
          <a:solidFill>
            <a:srgbClr val="53585F"/>
          </a:solidFill>
          <a:effectLst/>
          <a:uFillTx/>
          <a:latin typeface="Roboto Medium"/>
          <a:ea typeface="+mn-ea"/>
          <a:cs typeface="+mn-cs"/>
          <a:sym typeface="Bebas Neue Bold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A5493-CB9D-4B24-A311-BD51AA43A32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14.03.2022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 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5463396" y="5702259"/>
            <a:ext cx="14173200" cy="555840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endParaRPr lang="pl-PL" sz="4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5836024" y="4596827"/>
            <a:ext cx="18422470" cy="492369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dirty="0" smtClean="0">
                <a:solidFill>
                  <a:schemeClr val="tx1"/>
                </a:solidFill>
                <a:latin typeface="+mn-lt"/>
              </a:rPr>
              <a:t> </a:t>
            </a:r>
            <a:br>
              <a:rPr lang="pl-PL" dirty="0" smtClean="0">
                <a:solidFill>
                  <a:schemeClr val="tx1"/>
                </a:solidFill>
                <a:latin typeface="+mn-lt"/>
              </a:rPr>
            </a:br>
            <a:r>
              <a:rPr lang="pl-PL" sz="7200" b="1" dirty="0" smtClean="0">
                <a:solidFill>
                  <a:schemeClr val="tx1"/>
                </a:solidFill>
                <a:latin typeface="+mn-lt"/>
              </a:rPr>
              <a:t>Sprawozdanie z </a:t>
            </a:r>
            <a:r>
              <a:rPr lang="pl-PL" sz="7200" b="1" dirty="0">
                <a:solidFill>
                  <a:schemeClr val="tx1"/>
                </a:solidFill>
                <a:latin typeface="+mn-lt"/>
              </a:rPr>
              <a:t>działalności </a:t>
            </a:r>
            <a:r>
              <a:rPr lang="pl-PL" sz="72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pl-PL" sz="7200" b="1" dirty="0" smtClean="0">
                <a:solidFill>
                  <a:schemeClr val="tx1"/>
                </a:solidFill>
                <a:latin typeface="+mn-lt"/>
              </a:rPr>
            </a:br>
            <a:r>
              <a:rPr lang="pl-PL" sz="7200" b="1" dirty="0" smtClean="0">
                <a:solidFill>
                  <a:schemeClr val="tx1"/>
                </a:solidFill>
                <a:latin typeface="+mn-lt"/>
              </a:rPr>
              <a:t>Komitetu </a:t>
            </a:r>
            <a:r>
              <a:rPr lang="pl-PL" sz="7200" b="1" dirty="0">
                <a:solidFill>
                  <a:schemeClr val="tx1"/>
                </a:solidFill>
                <a:latin typeface="+mn-lt"/>
              </a:rPr>
              <a:t>Rady Ministrów </a:t>
            </a:r>
            <a:r>
              <a:rPr lang="pl-PL" sz="7200" b="1" dirty="0" smtClean="0">
                <a:solidFill>
                  <a:schemeClr val="tx1"/>
                </a:solidFill>
                <a:latin typeface="+mn-lt"/>
              </a:rPr>
              <a:t>do spraw Cyfryzacji</a:t>
            </a:r>
            <a:br>
              <a:rPr lang="pl-PL" sz="7200" b="1" dirty="0" smtClean="0">
                <a:solidFill>
                  <a:schemeClr val="tx1"/>
                </a:solidFill>
                <a:latin typeface="+mn-lt"/>
              </a:rPr>
            </a:br>
            <a:r>
              <a:rPr lang="pl-PL" sz="7200" b="1" dirty="0" smtClean="0">
                <a:solidFill>
                  <a:schemeClr val="tx1"/>
                </a:solidFill>
                <a:latin typeface="+mn-lt"/>
              </a:rPr>
              <a:t>w 2021 r.</a:t>
            </a:r>
            <a:endParaRPr lang="pl-PL" sz="7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621" y="162988"/>
            <a:ext cx="10500390" cy="267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2282" y="730251"/>
            <a:ext cx="22038032" cy="1492996"/>
          </a:xfrm>
        </p:spPr>
        <p:txBody>
          <a:bodyPr/>
          <a:lstStyle/>
          <a:p>
            <a:r>
              <a:rPr lang="pl-PL" sz="7200" dirty="0" smtClean="0">
                <a:solidFill>
                  <a:schemeClr val="tx1"/>
                </a:solidFill>
                <a:latin typeface="+mn-lt"/>
              </a:rPr>
              <a:t>Plan prezentacji</a:t>
            </a:r>
            <a:endParaRPr lang="pl-PL" sz="7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147238" y="3651249"/>
            <a:ext cx="20343076" cy="8366579"/>
          </a:xfrm>
        </p:spPr>
        <p:txBody>
          <a:bodyPr>
            <a:normAutofit/>
          </a:bodyPr>
          <a:lstStyle/>
          <a:p>
            <a:pPr marL="1028700" indent="-1028700">
              <a:buFont typeface="+mj-lt"/>
              <a:buAutoNum type="arabicPeriod"/>
            </a:pPr>
            <a:endParaRPr lang="pl-PL" dirty="0" smtClean="0"/>
          </a:p>
          <a:p>
            <a:pPr marL="1028700" indent="-10287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Projekty dokumentów rządowych</a:t>
            </a:r>
          </a:p>
          <a:p>
            <a:pPr marL="1028700" indent="-10287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Opisy założeń projektów informatycznych</a:t>
            </a:r>
          </a:p>
          <a:p>
            <a:pPr marL="1028700" indent="-10287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Raporty z postępu rzeczowo-finansowego </a:t>
            </a:r>
            <a:r>
              <a:rPr lang="pl-PL" dirty="0" smtClean="0">
                <a:solidFill>
                  <a:schemeClr val="tx1"/>
                </a:solidFill>
              </a:rPr>
              <a:t>projektów informatycznych</a:t>
            </a:r>
          </a:p>
          <a:p>
            <a:pPr marL="1028700" indent="-1028700">
              <a:lnSpc>
                <a:spcPct val="100000"/>
              </a:lnSpc>
              <a:spcBef>
                <a:spcPts val="3000"/>
              </a:spcBef>
              <a:buFont typeface="+mj-lt"/>
              <a:buAutoNum type="arabicPeriod"/>
            </a:pPr>
            <a:r>
              <a:rPr lang="pl-PL" dirty="0" smtClean="0">
                <a:solidFill>
                  <a:schemeClr val="tx1"/>
                </a:solidFill>
              </a:rPr>
              <a:t>Raporty </a:t>
            </a:r>
            <a:r>
              <a:rPr lang="pl-PL" dirty="0" smtClean="0">
                <a:solidFill>
                  <a:schemeClr val="tx1"/>
                </a:solidFill>
              </a:rPr>
              <a:t>końcowe </a:t>
            </a:r>
            <a:r>
              <a:rPr lang="pl-PL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realizacji projektów </a:t>
            </a:r>
            <a:r>
              <a:rPr lang="pl-PL" sz="4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informatycznych</a:t>
            </a:r>
            <a:endParaRPr lang="pl-PL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18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577047844"/>
              </p:ext>
            </p:extLst>
          </p:nvPr>
        </p:nvGraphicFramePr>
        <p:xfrm>
          <a:off x="1596888" y="1829263"/>
          <a:ext cx="21031200" cy="540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676400" y="197087"/>
            <a:ext cx="1661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7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Projekty dokumentów rządowych</a:t>
            </a:r>
            <a:endParaRPr lang="pl-PL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070658" y="4208447"/>
            <a:ext cx="4171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projektów - </a:t>
            </a:r>
            <a:r>
              <a:rPr lang="pl-PL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pl-P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3826868716"/>
              </p:ext>
            </p:extLst>
          </p:nvPr>
        </p:nvGraphicFramePr>
        <p:xfrm>
          <a:off x="1596888" y="7551992"/>
          <a:ext cx="21031200" cy="5852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Prostokąt 12"/>
          <p:cNvSpPr/>
          <p:nvPr/>
        </p:nvSpPr>
        <p:spPr>
          <a:xfrm>
            <a:off x="3070659" y="10478283"/>
            <a:ext cx="4171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projektów - 70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17141688" y="13010875"/>
            <a:ext cx="5486400" cy="730250"/>
          </a:xfrm>
        </p:spPr>
        <p:txBody>
          <a:bodyPr/>
          <a:lstStyle/>
          <a:p>
            <a:fld id="{AFD16D16-9098-42D3-8B40-008C5A6AEF6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2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4</a:t>
            </a:fld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484656" y="262881"/>
            <a:ext cx="21909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7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Opisy założeń projektów informatycznych</a:t>
            </a:r>
            <a:endParaRPr lang="pl-PL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2434830330"/>
              </p:ext>
            </p:extLst>
          </p:nvPr>
        </p:nvGraphicFramePr>
        <p:xfrm>
          <a:off x="1484655" y="1877484"/>
          <a:ext cx="21415101" cy="562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Wykres 15"/>
          <p:cNvGraphicFramePr/>
          <p:nvPr>
            <p:extLst>
              <p:ext uri="{D42A27DB-BD31-4B8C-83A1-F6EECF244321}">
                <p14:modId xmlns:p14="http://schemas.microsoft.com/office/powerpoint/2010/main" val="2471420637"/>
              </p:ext>
            </p:extLst>
          </p:nvPr>
        </p:nvGraphicFramePr>
        <p:xfrm>
          <a:off x="1484656" y="7774305"/>
          <a:ext cx="21415101" cy="566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Prostokąt 16"/>
          <p:cNvSpPr/>
          <p:nvPr/>
        </p:nvSpPr>
        <p:spPr>
          <a:xfrm>
            <a:off x="2818704" y="4225729"/>
            <a:ext cx="4592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Liczba </a:t>
            </a:r>
            <a:r>
              <a:rPr lang="pl-PL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projektów * – 16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2818704" y="10715578"/>
            <a:ext cx="4592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Liczba </a:t>
            </a:r>
            <a:r>
              <a:rPr lang="pl-PL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projektów * – 16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91671" y="13124329"/>
            <a:ext cx="1224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400" i="1" dirty="0" smtClean="0">
                <a:solidFill>
                  <a:schemeClr val="tx1"/>
                </a:solidFill>
              </a:rPr>
              <a:t>* Bez uwzględnienia kilkukrotnego opiniowania projektu w ciągu roku</a:t>
            </a:r>
            <a:endParaRPr lang="pl-PL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5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129553" y="133170"/>
            <a:ext cx="23756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7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Raporty </a:t>
            </a:r>
            <a:r>
              <a:rPr lang="pl-PL" sz="7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7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postępu rzeczowo-finansowego </a:t>
            </a:r>
            <a:r>
              <a:rPr lang="pl-PL" sz="7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projektów </a:t>
            </a:r>
            <a:r>
              <a:rPr lang="pl-PL" sz="7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</a:t>
            </a:r>
            <a:r>
              <a:rPr lang="pl-PL" sz="7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012069916"/>
              </p:ext>
            </p:extLst>
          </p:nvPr>
        </p:nvGraphicFramePr>
        <p:xfrm>
          <a:off x="1581150" y="1333499"/>
          <a:ext cx="21406866" cy="12109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748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6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614280" y="239004"/>
            <a:ext cx="21302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7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Raporty </a:t>
            </a:r>
            <a:r>
              <a:rPr lang="pl-PL" sz="7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końcowe z realizacji projektów informatycznych</a:t>
            </a:r>
            <a:endParaRPr lang="pl-PL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138156299"/>
              </p:ext>
            </p:extLst>
          </p:nvPr>
        </p:nvGraphicFramePr>
        <p:xfrm>
          <a:off x="1181100" y="1439333"/>
          <a:ext cx="21736050" cy="1083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571500" y="6877049"/>
            <a:ext cx="6705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Liczba projektów - </a:t>
            </a:r>
            <a:r>
              <a:rPr lang="pl-PL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pl-PL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2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21" y="2579135"/>
            <a:ext cx="10500390" cy="267694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29601" y="6809839"/>
            <a:ext cx="895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Dziękuję za uwagę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2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2.xml><?xml version="1.0" encoding="utf-8"?>
<a:theme xmlns:a="http://schemas.openxmlformats.org/drawingml/2006/main" name="1_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a019021-2db9-4573-874a-1cac295e69ae">33EXR6SS6JYP-879869975-252</_dlc_DocId>
    <_dlc_DocIdUrl xmlns="3a019021-2db9-4573-874a-1cac295e69ae">
      <Url>http://docs.mc.gov.pl/proj/pts/_layouts/15/DocIdRedir.aspx?ID=33EXR6SS6JYP-879869975-252</Url>
      <Description>33EXR6SS6JYP-879869975-252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294E74E3545E429DEBF4169CB792A6" ma:contentTypeVersion="1" ma:contentTypeDescription="Utwórz nowy dokument." ma:contentTypeScope="" ma:versionID="e5da7edd8866d26c61e0d0765e95f7b8">
  <xsd:schema xmlns:xsd="http://www.w3.org/2001/XMLSchema" xmlns:xs="http://www.w3.org/2001/XMLSchema" xmlns:p="http://schemas.microsoft.com/office/2006/metadata/properties" xmlns:ns2="3a019021-2db9-4573-874a-1cac295e69ae" targetNamespace="http://schemas.microsoft.com/office/2006/metadata/properties" ma:root="true" ma:fieldsID="507f483d23b8cc673073124fad543531" ns2:_="">
    <xsd:import namespace="3a019021-2db9-4573-874a-1cac295e69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19021-2db9-4573-874a-1cac295e69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rtość identyfikatora dokumentu" ma:description="Wartość identyfikatora dokumentu przypisanego do tego elementu." ma:internalName="_dlc_DocId" ma:readOnly="true">
      <xsd:simpleType>
        <xsd:restriction base="dms:Text"/>
      </xsd:simpleType>
    </xsd:element>
    <xsd:element name="_dlc_DocIdUrl" ma:index="9" nillable="true" ma:displayName="Identyfikator dokumentu" ma:description="Łącze stałe do teg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74989E4-55FC-40B8-937E-902C2569A3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6F7CB-D00C-46D8-8B69-766012B88C9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a019021-2db9-4573-874a-1cac295e69ae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3ACD749-90F4-41D6-B4C9-203A392865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019021-2db9-4573-874a-1cac295e6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4539D73-BFC1-4774-934A-CD612FCD932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 MC</Template>
  <TotalTime>64776</TotalTime>
  <Words>149</Words>
  <Application>Microsoft Office PowerPoint</Application>
  <PresentationFormat>Niestandardowy</PresentationFormat>
  <Paragraphs>31</Paragraphs>
  <Slides>7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6" baseType="lpstr">
      <vt:lpstr>Arial</vt:lpstr>
      <vt:lpstr>Bebas Neue Bold</vt:lpstr>
      <vt:lpstr>Calibri</vt:lpstr>
      <vt:lpstr>Calibri Light</vt:lpstr>
      <vt:lpstr>Helvetica Neue</vt:lpstr>
      <vt:lpstr>Roboto Medium</vt:lpstr>
      <vt:lpstr>Times New Roman</vt:lpstr>
      <vt:lpstr>Projekt niestandardowy</vt:lpstr>
      <vt:lpstr>1_Projekt niestandardowy</vt:lpstr>
      <vt:lpstr>  Sprawozdanie z działalności  Komitetu Rady Ministrów do spraw Cyfryzacji w 2021 r.</vt:lpstr>
      <vt:lpstr>Plan prezentacji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zarządzania zasobami informatycznymi</dc:title>
  <dc:creator>Szczebiot Arkadiusz CTO</dc:creator>
  <cp:lastModifiedBy>Zwara Wioletta</cp:lastModifiedBy>
  <cp:revision>972</cp:revision>
  <cp:lastPrinted>2021-03-16T09:08:39Z</cp:lastPrinted>
  <dcterms:created xsi:type="dcterms:W3CDTF">2017-03-20T15:53:16Z</dcterms:created>
  <dcterms:modified xsi:type="dcterms:W3CDTF">2022-03-14T06:36:47Z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0x01010032294E74E3545E429DEBF4169CB792A6</vt:lpwstr>
  </property>
  <property fmtid="{D5CDD505-2E9C-101B-9397-08002B2CF9AE}" pid="3" name="_dlc_DocIdItemGuid">
    <vt:lpwstr>6d1ae0cf-129a-45ee-872f-208b7dfff0c9</vt:lpwstr>
  </property>
</Properties>
</file>