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70" r:id="rId7"/>
    <p:sldId id="263" r:id="rId8"/>
    <p:sldId id="262" r:id="rId9"/>
    <p:sldId id="273" r:id="rId10"/>
    <p:sldId id="265" r:id="rId11"/>
    <p:sldId id="276" r:id="rId12"/>
    <p:sldId id="266" r:id="rId13"/>
    <p:sldId id="289" r:id="rId14"/>
    <p:sldId id="277" r:id="rId15"/>
    <p:sldId id="278" r:id="rId16"/>
    <p:sldId id="268" r:id="rId17"/>
    <p:sldId id="285" r:id="rId18"/>
    <p:sldId id="267" r:id="rId19"/>
    <p:sldId id="286" r:id="rId20"/>
    <p:sldId id="25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E0C2B-4B6E-4611-8BCC-C83A54F487F5}" v="96" dt="2020-05-05T13:54:42.432"/>
    <p1510:client id="{0B5EB86F-DE86-4DA9-95B2-3F3907BA089F}" v="170" dt="2020-05-05T13:50:24.036"/>
    <p1510:client id="{6FE65F89-7346-41C6-A948-A49576AAC4BA}" v="12" dt="2020-05-05T13:50:48.212"/>
    <p1510:client id="{D632AA55-48DC-475B-B4D0-304271DA107A}" v="4" dt="2020-05-05T13:50:36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99" autoAdjust="0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lewski Marcin (Britenet)" userId="S::m.godlewski@mc.gov.pl::930c73a9-afe2-4d6f-a9bf-ab7250a92d83" providerId="AD" clId="Web-{D632AA55-48DC-475B-B4D0-304271DA107A}"/>
    <pc:docChg chg="modSld">
      <pc:chgData name="Godlewski Marcin (Britenet)" userId="S::m.godlewski@mc.gov.pl::930c73a9-afe2-4d6f-a9bf-ab7250a92d83" providerId="AD" clId="Web-{D632AA55-48DC-475B-B4D0-304271DA107A}" dt="2020-05-05T13:50:36.321" v="3"/>
      <pc:docMkLst>
        <pc:docMk/>
      </pc:docMkLst>
      <pc:sldChg chg="delSp modSp">
        <pc:chgData name="Godlewski Marcin (Britenet)" userId="S::m.godlewski@mc.gov.pl::930c73a9-afe2-4d6f-a9bf-ab7250a92d83" providerId="AD" clId="Web-{D632AA55-48DC-475B-B4D0-304271DA107A}" dt="2020-05-05T13:50:36.321" v="3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D632AA55-48DC-475B-B4D0-304271DA107A}" dt="2020-05-05T13:50:33.992" v="1"/>
          <ac:spMkLst>
            <pc:docMk/>
            <pc:sldMk cId="3598284323" sldId="256"/>
            <ac:spMk id="41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D632AA55-48DC-475B-B4D0-304271DA107A}" dt="2020-05-05T13:50:33.274" v="0"/>
          <ac:spMkLst>
            <pc:docMk/>
            <pc:sldMk cId="3598284323" sldId="256"/>
            <ac:spMk id="59" creationId="{00000000-0000-0000-0000-000000000000}"/>
          </ac:spMkLst>
        </pc:spChg>
        <pc:cxnChg chg="mod">
          <ac:chgData name="Godlewski Marcin (Britenet)" userId="S::m.godlewski@mc.gov.pl::930c73a9-afe2-4d6f-a9bf-ab7250a92d83" providerId="AD" clId="Web-{D632AA55-48DC-475B-B4D0-304271DA107A}" dt="2020-05-05T13:50:33.992" v="1"/>
          <ac:cxnSpMkLst>
            <pc:docMk/>
            <pc:sldMk cId="3598284323" sldId="256"/>
            <ac:cxnSpMk id="5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D632AA55-48DC-475B-B4D0-304271DA107A}" dt="2020-05-05T13:50:36.321" v="3"/>
          <ac:cxnSpMkLst>
            <pc:docMk/>
            <pc:sldMk cId="3598284323" sldId="256"/>
            <ac:cxnSpMk id="56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D632AA55-48DC-475B-B4D0-304271DA107A}" dt="2020-05-05T13:50:33.992" v="1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D632AA55-48DC-475B-B4D0-304271DA107A}" dt="2020-05-05T13:50:35.164" v="2"/>
          <ac:cxnSpMkLst>
            <pc:docMk/>
            <pc:sldMk cId="3598284323" sldId="256"/>
            <ac:cxnSpMk id="65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0B5EB86F-DE86-4DA9-95B2-3F3907BA089F}"/>
    <pc:docChg chg="addSld modSld">
      <pc:chgData name="Godlewski Marcin (Britenet)" userId="S::m.godlewski@mc.gov.pl::930c73a9-afe2-4d6f-a9bf-ab7250a92d83" providerId="AD" clId="Web-{0B5EB86F-DE86-4DA9-95B2-3F3907BA089F}" dt="2020-05-05T13:50:24.036" v="168"/>
      <pc:docMkLst>
        <pc:docMk/>
      </pc:docMkLst>
      <pc:sldChg chg="addSp delSp modSp mod setBg">
        <pc:chgData name="Godlewski Marcin (Britenet)" userId="S::m.godlewski@mc.gov.pl::930c73a9-afe2-4d6f-a9bf-ab7250a92d83" providerId="AD" clId="Web-{0B5EB86F-DE86-4DA9-95B2-3F3907BA089F}" dt="2020-05-05T13:50:24.036" v="168"/>
        <pc:sldMkLst>
          <pc:docMk/>
          <pc:sldMk cId="3598284323" sldId="256"/>
        </pc:sldMkLst>
        <pc:spChg chg="del mod">
          <ac:chgData name="Godlewski Marcin (Britenet)" userId="S::m.godlewski@mc.gov.pl::930c73a9-afe2-4d6f-a9bf-ab7250a92d83" providerId="AD" clId="Web-{0B5EB86F-DE86-4DA9-95B2-3F3907BA089F}" dt="2020-05-05T13:50:09.583" v="153"/>
          <ac:spMkLst>
            <pc:docMk/>
            <pc:sldMk cId="3598284323" sldId="256"/>
            <ac:spMk id="4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05.692" v="149"/>
          <ac:spMkLst>
            <pc:docMk/>
            <pc:sldMk cId="3598284323" sldId="256"/>
            <ac:spMk id="10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21.083" v="166"/>
          <ac:spMkLst>
            <pc:docMk/>
            <pc:sldMk cId="3598284323" sldId="256"/>
            <ac:spMk id="13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06.973" v="150"/>
          <ac:spMkLst>
            <pc:docMk/>
            <pc:sldMk cId="3598284323" sldId="256"/>
            <ac:spMk id="16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7.374" v="63" actId="1076"/>
          <ac:spMkLst>
            <pc:docMk/>
            <pc:sldMk cId="3598284323" sldId="256"/>
            <ac:spMk id="22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6.411" v="161"/>
          <ac:spMkLst>
            <pc:docMk/>
            <pc:sldMk cId="3598284323" sldId="256"/>
            <ac:spMk id="32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38.249" v="61" actId="1076"/>
          <ac:spMkLst>
            <pc:docMk/>
            <pc:sldMk cId="3598284323" sldId="256"/>
            <ac:spMk id="41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35.894" v="146" actId="1076"/>
          <ac:spMkLst>
            <pc:docMk/>
            <pc:sldMk cId="3598284323" sldId="256"/>
            <ac:spMk id="43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38.202" v="60" actId="1076"/>
          <ac:spMkLst>
            <pc:docMk/>
            <pc:sldMk cId="3598284323" sldId="256"/>
            <ac:spMk id="47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39:35.123" v="42" actId="1076"/>
          <ac:spMkLst>
            <pc:docMk/>
            <pc:sldMk cId="3598284323" sldId="256"/>
            <ac:spMk id="49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39:36.920" v="43" actId="1076"/>
          <ac:spMkLst>
            <pc:docMk/>
            <pc:sldMk cId="3598284323" sldId="256"/>
            <ac:spMk id="50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4.583" v="159"/>
          <ac:spMkLst>
            <pc:docMk/>
            <pc:sldMk cId="3598284323" sldId="256"/>
            <ac:spMk id="51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37:31.091" v="10"/>
          <ac:spMkLst>
            <pc:docMk/>
            <pc:sldMk cId="3598284323" sldId="256"/>
            <ac:spMk id="53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1.296" v="62" actId="1076"/>
          <ac:spMkLst>
            <pc:docMk/>
            <pc:sldMk cId="3598284323" sldId="256"/>
            <ac:spMk id="57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43.253" v="147" actId="1076"/>
          <ac:spMkLst>
            <pc:docMk/>
            <pc:sldMk cId="3598284323" sldId="256"/>
            <ac:spMk id="59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3.630" v="158"/>
          <ac:spMkLst>
            <pc:docMk/>
            <pc:sldMk cId="3598284323" sldId="256"/>
            <ac:spMk id="63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1.427" v="155"/>
          <ac:spMkLst>
            <pc:docMk/>
            <pc:sldMk cId="3598284323" sldId="256"/>
            <ac:spMk id="66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0:47.452" v="64" actId="1076"/>
          <ac:spMkLst>
            <pc:docMk/>
            <pc:sldMk cId="3598284323" sldId="256"/>
            <ac:spMk id="74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7:15.940" v="137" actId="1076"/>
          <ac:spMkLst>
            <pc:docMk/>
            <pc:sldMk cId="3598284323" sldId="256"/>
            <ac:spMk id="79" creationId="{00000000-0000-0000-0000-000000000000}"/>
          </ac:spMkLst>
        </pc:spChg>
        <pc:spChg chg="del mod">
          <ac:chgData name="Godlewski Marcin (Britenet)" userId="S::m.godlewski@mc.gov.pl::930c73a9-afe2-4d6f-a9bf-ab7250a92d83" providerId="AD" clId="Web-{0B5EB86F-DE86-4DA9-95B2-3F3907BA089F}" dt="2020-05-05T13:50:15.614" v="160"/>
          <ac:spMkLst>
            <pc:docMk/>
            <pc:sldMk cId="3598284323" sldId="256"/>
            <ac:spMk id="80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B5EB86F-DE86-4DA9-95B2-3F3907BA089F}" dt="2020-05-05T13:43:33.063" v="98" actId="20577"/>
          <ac:spMkLst>
            <pc:docMk/>
            <pc:sldMk cId="3598284323" sldId="256"/>
            <ac:spMk id="108" creationId="{00000000-0000-0000-0000-000000000000}"/>
          </ac:spMkLst>
        </pc:spChg>
        <pc:cxnChg chg="del mod">
          <ac:chgData name="Godlewski Marcin (Britenet)" userId="S::m.godlewski@mc.gov.pl::930c73a9-afe2-4d6f-a9bf-ab7250a92d83" providerId="AD" clId="Web-{0B5EB86F-DE86-4DA9-95B2-3F3907BA089F}" dt="2020-05-05T13:50:08.708" v="152"/>
          <ac:cxnSpMkLst>
            <pc:docMk/>
            <pc:sldMk cId="3598284323" sldId="256"/>
            <ac:cxnSpMk id="6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8.911" v="164"/>
          <ac:cxnSpMkLst>
            <pc:docMk/>
            <pc:sldMk cId="3598284323" sldId="256"/>
            <ac:cxnSpMk id="1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07.864" v="151"/>
          <ac:cxnSpMkLst>
            <pc:docMk/>
            <pc:sldMk cId="3598284323" sldId="256"/>
            <ac:cxnSpMk id="21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7.452" v="64" actId="1076"/>
          <ac:cxnSpMkLst>
            <pc:docMk/>
            <pc:sldMk cId="3598284323" sldId="256"/>
            <ac:cxnSpMk id="3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22.817" v="167"/>
          <ac:cxnSpMkLst>
            <pc:docMk/>
            <pc:sldMk cId="3598284323" sldId="256"/>
            <ac:cxnSpMk id="40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1.442" v="157"/>
          <ac:cxnSpMkLst>
            <pc:docMk/>
            <pc:sldMk cId="3598284323" sldId="256"/>
            <ac:cxnSpMk id="45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7.739" v="163"/>
          <ac:cxnSpMkLst>
            <pc:docMk/>
            <pc:sldMk cId="3598284323" sldId="256"/>
            <ac:cxnSpMk id="46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9.802" v="165"/>
          <ac:cxnSpMkLst>
            <pc:docMk/>
            <pc:sldMk cId="3598284323" sldId="256"/>
            <ac:cxnSpMk id="48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1.296" v="62" actId="1076"/>
          <ac:cxnSpMkLst>
            <pc:docMk/>
            <pc:sldMk cId="3598284323" sldId="256"/>
            <ac:cxnSpMk id="52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7.374" v="63" actId="1076"/>
          <ac:cxnSpMkLst>
            <pc:docMk/>
            <pc:sldMk cId="3598284323" sldId="256"/>
            <ac:cxnSpMk id="54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0:41.296" v="62" actId="1076"/>
          <ac:cxnSpMkLst>
            <pc:docMk/>
            <pc:sldMk cId="3598284323" sldId="256"/>
            <ac:cxnSpMk id="55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50:14.583" v="159"/>
          <ac:cxnSpMkLst>
            <pc:docMk/>
            <pc:sldMk cId="3598284323" sldId="256"/>
            <ac:cxnSpMk id="56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58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0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1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24.036" v="168"/>
          <ac:cxnSpMkLst>
            <pc:docMk/>
            <pc:sldMk cId="3598284323" sldId="256"/>
            <ac:cxnSpMk id="64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43.253" v="147" actId="1076"/>
          <ac:cxnSpMkLst>
            <pc:docMk/>
            <pc:sldMk cId="3598284323" sldId="256"/>
            <ac:cxnSpMk id="65" creationId="{00000000-0000-0000-0000-000000000000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50:11.427" v="155"/>
          <ac:cxnSpMkLst>
            <pc:docMk/>
            <pc:sldMk cId="3598284323" sldId="256"/>
            <ac:cxnSpMk id="67" creationId="{00000000-0000-0000-0000-000000000000}"/>
          </ac:cxnSpMkLst>
        </pc:cxnChg>
        <pc:cxnChg chg="add del mod">
          <ac:chgData name="Godlewski Marcin (Britenet)" userId="S::m.godlewski@mc.gov.pl::930c73a9-afe2-4d6f-a9bf-ab7250a92d83" providerId="AD" clId="Web-{0B5EB86F-DE86-4DA9-95B2-3F3907BA089F}" dt="2020-05-05T13:50:11.395" v="154"/>
          <ac:cxnSpMkLst>
            <pc:docMk/>
            <pc:sldMk cId="3598284323" sldId="256"/>
            <ac:cxnSpMk id="68" creationId="{2DCAB380-FB6A-458A-A8A8-745945B92A34}"/>
          </ac:cxnSpMkLst>
        </pc:cxnChg>
        <pc:cxnChg chg="mod">
          <ac:chgData name="Godlewski Marcin (Britenet)" userId="S::m.godlewski@mc.gov.pl::930c73a9-afe2-4d6f-a9bf-ab7250a92d83" providerId="AD" clId="Web-{0B5EB86F-DE86-4DA9-95B2-3F3907BA089F}" dt="2020-05-05T13:47:35.894" v="146" actId="1076"/>
          <ac:cxnSpMkLst>
            <pc:docMk/>
            <pc:sldMk cId="3598284323" sldId="256"/>
            <ac:cxnSpMk id="81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7.052" v="162"/>
          <ac:cxnSpMkLst>
            <pc:docMk/>
            <pc:sldMk cId="3598284323" sldId="256"/>
            <ac:cxnSpMk id="107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0B5EB86F-DE86-4DA9-95B2-3F3907BA089F}" dt="2020-05-05T13:50:11.442" v="156"/>
          <ac:cxnSpMkLst>
            <pc:docMk/>
            <pc:sldMk cId="3598284323" sldId="256"/>
            <ac:cxnSpMk id="140" creationId="{00000000-0000-0000-0000-000000000000}"/>
          </ac:cxnSpMkLst>
        </pc:cxnChg>
      </pc:sldChg>
      <pc:sldChg chg="add replId">
        <pc:chgData name="Godlewski Marcin (Britenet)" userId="S::m.godlewski@mc.gov.pl::930c73a9-afe2-4d6f-a9bf-ab7250a92d83" providerId="AD" clId="Web-{0B5EB86F-DE86-4DA9-95B2-3F3907BA089F}" dt="2020-05-05T13:50:02.708" v="148"/>
        <pc:sldMkLst>
          <pc:docMk/>
          <pc:sldMk cId="4234984123" sldId="257"/>
        </pc:sldMkLst>
      </pc:sldChg>
    </pc:docChg>
  </pc:docChgLst>
  <pc:docChgLst>
    <pc:chgData clId="Web-{6FE65F89-7346-41C6-A948-A49576AAC4BA}"/>
    <pc:docChg chg="modSld">
      <pc:chgData name="" userId="" providerId="" clId="Web-{6FE65F89-7346-41C6-A948-A49576AAC4BA}" dt="2020-05-05T13:50:43.899" v="0"/>
      <pc:docMkLst>
        <pc:docMk/>
      </pc:docMkLst>
      <pc:sldChg chg="delSp modSp">
        <pc:chgData name="" userId="" providerId="" clId="Web-{6FE65F89-7346-41C6-A948-A49576AAC4BA}" dt="2020-05-05T13:50:43.899" v="0"/>
        <pc:sldMkLst>
          <pc:docMk/>
          <pc:sldMk cId="3598284323" sldId="256"/>
        </pc:sldMkLst>
        <pc:spChg chg="del">
          <ac:chgData name="" userId="" providerId="" clId="Web-{6FE65F89-7346-41C6-A948-A49576AAC4BA}" dt="2020-05-05T13:50:43.899" v="0"/>
          <ac:spMkLst>
            <pc:docMk/>
            <pc:sldMk cId="3598284323" sldId="256"/>
            <ac:spMk id="22" creationId="{00000000-0000-0000-0000-000000000000}"/>
          </ac:spMkLst>
        </pc:spChg>
        <pc:cxnChg chg="mod">
          <ac:chgData name="" userId="" providerId="" clId="Web-{6FE65F89-7346-41C6-A948-A49576AAC4BA}" dt="2020-05-05T13:50:43.899" v="0"/>
          <ac:cxnSpMkLst>
            <pc:docMk/>
            <pc:sldMk cId="3598284323" sldId="256"/>
            <ac:cxnSpMk id="38" creationId="{00000000-0000-0000-0000-000000000000}"/>
          </ac:cxnSpMkLst>
        </pc:cxnChg>
        <pc:cxnChg chg="mod">
          <ac:chgData name="" userId="" providerId="" clId="Web-{6FE65F89-7346-41C6-A948-A49576AAC4BA}" dt="2020-05-05T13:50:43.899" v="0"/>
          <ac:cxnSpMkLst>
            <pc:docMk/>
            <pc:sldMk cId="3598284323" sldId="256"/>
            <ac:cxnSpMk id="54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6FE65F89-7346-41C6-A948-A49576AAC4BA}"/>
    <pc:docChg chg="modSld">
      <pc:chgData name="Godlewski Marcin (Britenet)" userId="S::m.godlewski@mc.gov.pl::930c73a9-afe2-4d6f-a9bf-ab7250a92d83" providerId="AD" clId="Web-{6FE65F89-7346-41C6-A948-A49576AAC4BA}" dt="2020-05-05T13:50:48.212" v="10"/>
      <pc:docMkLst>
        <pc:docMk/>
      </pc:docMkLst>
      <pc:sldChg chg="delSp modSp">
        <pc:chgData name="Godlewski Marcin (Britenet)" userId="S::m.godlewski@mc.gov.pl::930c73a9-afe2-4d6f-a9bf-ab7250a92d83" providerId="AD" clId="Web-{6FE65F89-7346-41C6-A948-A49576AAC4BA}" dt="2020-05-05T13:50:48.212" v="10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6FE65F89-7346-41C6-A948-A49576AAC4BA}" dt="2020-05-05T13:50:48.212" v="7"/>
          <ac:spMkLst>
            <pc:docMk/>
            <pc:sldMk cId="3598284323" sldId="256"/>
            <ac:spMk id="43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6FE65F89-7346-41C6-A948-A49576AAC4BA}" dt="2020-05-05T13:50:48.196" v="6"/>
          <ac:spMkLst>
            <pc:docMk/>
            <pc:sldMk cId="3598284323" sldId="256"/>
            <ac:spMk id="57" creationId="{00000000-0000-0000-0000-000000000000}"/>
          </ac:spMkLst>
        </pc:spChg>
        <pc:cxnChg chg="del mod">
          <ac:chgData name="Godlewski Marcin (Britenet)" userId="S::m.godlewski@mc.gov.pl::930c73a9-afe2-4d6f-a9bf-ab7250a92d83" providerId="AD" clId="Web-{6FE65F89-7346-41C6-A948-A49576AAC4BA}" dt="2020-05-05T13:50:45.525" v="0"/>
          <ac:cxnSpMkLst>
            <pc:docMk/>
            <pc:sldMk cId="3598284323" sldId="256"/>
            <ac:cxnSpMk id="3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4"/>
          <ac:cxnSpMkLst>
            <pc:docMk/>
            <pc:sldMk cId="3598284323" sldId="256"/>
            <ac:cxnSpMk id="5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10"/>
          <ac:cxnSpMkLst>
            <pc:docMk/>
            <pc:sldMk cId="3598284323" sldId="256"/>
            <ac:cxnSpMk id="54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3"/>
          <ac:cxnSpMkLst>
            <pc:docMk/>
            <pc:sldMk cId="3598284323" sldId="256"/>
            <ac:cxnSpMk id="55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9"/>
          <ac:cxnSpMkLst>
            <pc:docMk/>
            <pc:sldMk cId="3598284323" sldId="256"/>
            <ac:cxnSpMk id="58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212" v="8"/>
          <ac:cxnSpMkLst>
            <pc:docMk/>
            <pc:sldMk cId="3598284323" sldId="256"/>
            <ac:cxnSpMk id="60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2"/>
          <ac:cxnSpMkLst>
            <pc:docMk/>
            <pc:sldMk cId="3598284323" sldId="256"/>
            <ac:cxnSpMk id="61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1"/>
          <ac:cxnSpMkLst>
            <pc:docMk/>
            <pc:sldMk cId="3598284323" sldId="256"/>
            <ac:cxnSpMk id="62" creationId="{00000000-0000-0000-0000-000000000000}"/>
          </ac:cxnSpMkLst>
        </pc:cxnChg>
        <pc:cxnChg chg="del mod">
          <ac:chgData name="Godlewski Marcin (Britenet)" userId="S::m.godlewski@mc.gov.pl::930c73a9-afe2-4d6f-a9bf-ab7250a92d83" providerId="AD" clId="Web-{6FE65F89-7346-41C6-A948-A49576AAC4BA}" dt="2020-05-05T13:50:48.181" v="5"/>
          <ac:cxnSpMkLst>
            <pc:docMk/>
            <pc:sldMk cId="3598284323" sldId="256"/>
            <ac:cxnSpMk id="81" creationId="{00000000-0000-0000-0000-000000000000}"/>
          </ac:cxnSpMkLst>
        </pc:cxnChg>
      </pc:sldChg>
    </pc:docChg>
  </pc:docChgLst>
  <pc:docChgLst>
    <pc:chgData name="Godlewski Marcin (Britenet)" userId="S::m.godlewski@mc.gov.pl::930c73a9-afe2-4d6f-a9bf-ab7250a92d83" providerId="AD" clId="Web-{025E0C2B-4B6E-4611-8BCC-C83A54F487F5}"/>
    <pc:docChg chg="addSld modSld sldOrd">
      <pc:chgData name="Godlewski Marcin (Britenet)" userId="S::m.godlewski@mc.gov.pl::930c73a9-afe2-4d6f-a9bf-ab7250a92d83" providerId="AD" clId="Web-{025E0C2B-4B6E-4611-8BCC-C83A54F487F5}" dt="2020-05-05T13:54:42.432" v="92" actId="1076"/>
      <pc:docMkLst>
        <pc:docMk/>
      </pc:docMkLst>
      <pc:sldChg chg="delSp modSp mod setBg">
        <pc:chgData name="Godlewski Marcin (Britenet)" userId="S::m.godlewski@mc.gov.pl::930c73a9-afe2-4d6f-a9bf-ab7250a92d83" providerId="AD" clId="Web-{025E0C2B-4B6E-4611-8BCC-C83A54F487F5}" dt="2020-05-05T13:53:27.432" v="60"/>
        <pc:sldMkLst>
          <pc:docMk/>
          <pc:sldMk cId="3598284323" sldId="256"/>
        </pc:sldMkLst>
        <pc:spChg chg="del">
          <ac:chgData name="Godlewski Marcin (Britenet)" userId="S::m.godlewski@mc.gov.pl::930c73a9-afe2-4d6f-a9bf-ab7250a92d83" providerId="AD" clId="Web-{025E0C2B-4B6E-4611-8BCC-C83A54F487F5}" dt="2020-05-05T13:50:56.575" v="1"/>
          <ac:spMkLst>
            <pc:docMk/>
            <pc:sldMk cId="3598284323" sldId="256"/>
            <ac:spMk id="47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9.246" v="3"/>
          <ac:spMkLst>
            <pc:docMk/>
            <pc:sldMk cId="3598284323" sldId="256"/>
            <ac:spMk id="49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7.840" v="2"/>
          <ac:spMkLst>
            <pc:docMk/>
            <pc:sldMk cId="3598284323" sldId="256"/>
            <ac:spMk id="50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0:55.418" v="0"/>
          <ac:spMkLst>
            <pc:docMk/>
            <pc:sldMk cId="3598284323" sldId="256"/>
            <ac:spMk id="74" creationId="{00000000-0000-0000-0000-000000000000}"/>
          </ac:spMkLst>
        </pc:spChg>
        <pc:spChg chg="del">
          <ac:chgData name="Godlewski Marcin (Britenet)" userId="S::m.godlewski@mc.gov.pl::930c73a9-afe2-4d6f-a9bf-ab7250a92d83" providerId="AD" clId="Web-{025E0C2B-4B6E-4611-8BCC-C83A54F487F5}" dt="2020-05-05T13:51:00.137" v="4"/>
          <ac:spMkLst>
            <pc:docMk/>
            <pc:sldMk cId="3598284323" sldId="256"/>
            <ac:spMk id="79" creationId="{00000000-0000-0000-0000-000000000000}"/>
          </ac:spMkLst>
        </pc:spChg>
        <pc:spChg chg="mod">
          <ac:chgData name="Godlewski Marcin (Britenet)" userId="S::m.godlewski@mc.gov.pl::930c73a9-afe2-4d6f-a9bf-ab7250a92d83" providerId="AD" clId="Web-{025E0C2B-4B6E-4611-8BCC-C83A54F487F5}" dt="2020-05-05T13:52:19.589" v="59" actId="1076"/>
          <ac:spMkLst>
            <pc:docMk/>
            <pc:sldMk cId="3598284323" sldId="256"/>
            <ac:spMk id="108" creationId="{00000000-0000-0000-0000-000000000000}"/>
          </ac:spMkLst>
        </pc:spChg>
      </pc:sldChg>
      <pc:sldChg chg="modSp add ord replId">
        <pc:chgData name="Godlewski Marcin (Britenet)" userId="S::m.godlewski@mc.gov.pl::930c73a9-afe2-4d6f-a9bf-ab7250a92d83" providerId="AD" clId="Web-{025E0C2B-4B6E-4611-8BCC-C83A54F487F5}" dt="2020-05-05T13:54:42.432" v="92" actId="1076"/>
        <pc:sldMkLst>
          <pc:docMk/>
          <pc:sldMk cId="297459643" sldId="258"/>
        </pc:sldMkLst>
        <pc:spChg chg="mod">
          <ac:chgData name="Godlewski Marcin (Britenet)" userId="S::m.godlewski@mc.gov.pl::930c73a9-afe2-4d6f-a9bf-ab7250a92d83" providerId="AD" clId="Web-{025E0C2B-4B6E-4611-8BCC-C83A54F487F5}" dt="2020-05-05T13:54:42.432" v="92" actId="1076"/>
          <ac:spMkLst>
            <pc:docMk/>
            <pc:sldMk cId="297459643" sldId="258"/>
            <ac:spMk id="10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5971782</c:v>
                </c:pt>
                <c:pt idx="1">
                  <c:v>5826737.9699999997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9-49BF-9BA7-CB9CB0A727D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5053919</c:v>
                </c:pt>
                <c:pt idx="1">
                  <c:v>4931168.4000000004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9-49BF-9BA7-CB9CB0A72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95484184"/>
        <c:axId val="95479088"/>
      </c:barChart>
      <c:valAx>
        <c:axId val="95479088"/>
        <c:scaling>
          <c:orientation val="minMax"/>
          <c:max val="6000000"/>
        </c:scaling>
        <c:delete val="0"/>
        <c:axPos val="l"/>
        <c:numFmt formatCode="#,##0.00\ &quot;zł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484184"/>
        <c:crosses val="autoZero"/>
        <c:crossBetween val="between"/>
      </c:valAx>
      <c:catAx>
        <c:axId val="95484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7908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>
              <a:alpha val="93000"/>
            </a:schemeClr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0.25344</cdr:x>
      <cdr:y>0.40315</cdr:y>
    </cdr:from>
    <cdr:to>
      <cdr:x>0.36594</cdr:x>
      <cdr:y>0.79776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059940" y="9341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8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3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pam.gov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.rybka@mi.gov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ipam.gov.pl/wss/service/atom" TargetMode="External"/><Relationship Id="rId13" Type="http://schemas.openxmlformats.org/officeDocument/2006/relationships/hyperlink" Target="https://mapy.geoportal.gov.pl/" TargetMode="External"/><Relationship Id="rId18" Type="http://schemas.openxmlformats.org/officeDocument/2006/relationships/hyperlink" Target="https://integracja.gugik.gov.pl/" TargetMode="External"/><Relationship Id="rId3" Type="http://schemas.openxmlformats.org/officeDocument/2006/relationships/hyperlink" Target="https://sipam.gov.pl/" TargetMode="External"/><Relationship Id="rId7" Type="http://schemas.openxmlformats.org/officeDocument/2006/relationships/hyperlink" Target="https://sipam.gov.pl/geoserver/wfs" TargetMode="External"/><Relationship Id="rId12" Type="http://schemas.openxmlformats.org/officeDocument/2006/relationships/hyperlink" Target="https://sipam.gov.pl/service/swagger-ui.html" TargetMode="External"/><Relationship Id="rId17" Type="http://schemas.openxmlformats.org/officeDocument/2006/relationships/hyperlink" Target="https://mapserver.bdl.lasy.gov.pl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epsh.pgi.gov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pam.gov.pl/geoserver/gwc/service/wmts" TargetMode="External"/><Relationship Id="rId11" Type="http://schemas.openxmlformats.org/officeDocument/2006/relationships/hyperlink" Target="https://sipam.gov.pl/service" TargetMode="External"/><Relationship Id="rId5" Type="http://schemas.openxmlformats.org/officeDocument/2006/relationships/hyperlink" Target="https://sipam.gov.pl/geoserver/wms" TargetMode="External"/><Relationship Id="rId15" Type="http://schemas.openxmlformats.org/officeDocument/2006/relationships/hyperlink" Target="https://cbdgmapa.pgi.gov.pl/" TargetMode="External"/><Relationship Id="rId10" Type="http://schemas.openxmlformats.org/officeDocument/2006/relationships/hyperlink" Target="https://sipam.gov.pl/geonetwork/srv/pol/catalog.search" TargetMode="External"/><Relationship Id="rId19" Type="http://schemas.openxmlformats.org/officeDocument/2006/relationships/image" Target="../media/image5.jpeg"/><Relationship Id="rId4" Type="http://schemas.openxmlformats.org/officeDocument/2006/relationships/hyperlink" Target="https://sipam.gov.pl/geoportal/" TargetMode="External"/><Relationship Id="rId9" Type="http://schemas.openxmlformats.org/officeDocument/2006/relationships/hyperlink" Target="https://sipam.gov.pl/rdf" TargetMode="External"/><Relationship Id="rId14" Type="http://schemas.openxmlformats.org/officeDocument/2006/relationships/hyperlink" Target="http://geoserwis.gdos.gov.pl/map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755648" y="2146228"/>
            <a:ext cx="1077541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System Informacji Przestrzennej Administracji Morskiej (SIPAM</a:t>
            </a:r>
            <a:r>
              <a:rPr lang="pl-PL" sz="4800" b="1" dirty="0" smtClean="0">
                <a:solidFill>
                  <a:schemeClr val="bg1"/>
                </a:solidFill>
              </a:rPr>
              <a:t>)</a:t>
            </a:r>
          </a:p>
          <a:p>
            <a:endParaRPr lang="pl-PL" sz="4800" b="1" dirty="0">
              <a:solidFill>
                <a:schemeClr val="bg1"/>
              </a:solidFill>
              <a:cs typeface="Calibri"/>
            </a:endParaRPr>
          </a:p>
          <a:p>
            <a:r>
              <a:rPr lang="pl-PL" sz="4800" b="1" dirty="0">
                <a:solidFill>
                  <a:srgbClr val="FFFF00"/>
                </a:solidFill>
                <a:cs typeface="Calibri"/>
                <a:hlinkClick r:id="rId3"/>
              </a:rPr>
              <a:t>https://sipam.gov.pl</a:t>
            </a:r>
            <a:r>
              <a:rPr lang="pl-PL" sz="4800" b="1" dirty="0" smtClean="0">
                <a:solidFill>
                  <a:srgbClr val="FFFF00"/>
                </a:solidFill>
                <a:cs typeface="Calibri"/>
                <a:hlinkClick r:id="rId3"/>
              </a:rPr>
              <a:t>/</a:t>
            </a:r>
            <a:r>
              <a:rPr lang="pl-PL" sz="4800" b="1" dirty="0" smtClean="0">
                <a:solidFill>
                  <a:srgbClr val="FFFF00"/>
                </a:solidFill>
                <a:cs typeface="Calibri"/>
              </a:rPr>
              <a:t> </a:t>
            </a:r>
            <a:endParaRPr lang="pl-PL" sz="4800" b="1" dirty="0">
              <a:solidFill>
                <a:srgbClr val="FFFF00"/>
              </a:solidFill>
              <a:cs typeface="Calibri"/>
            </a:endParaRP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8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52801"/>
              </p:ext>
            </p:extLst>
          </p:nvPr>
        </p:nvGraphicFramePr>
        <p:xfrm>
          <a:off x="695399" y="2235380"/>
          <a:ext cx="10801199" cy="424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7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858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Zalecenie KRMC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wykonania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Wyjaśnienia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Brakuje jednego kluczowego wariantu: Możliwość wykorzystania GEOPORTAL2  bez konieczności budowania nowej infrastruktury a jedynie rozbudowania zakresu GEOPORTAL 2 i tam zlokalizowanie wszystkich danych. Był to projekt finansowany z POIG co powoduje konieczność utrzymania trwałości. W mojej ocenie nie jest racjonalne budowanie komplementarnego projektu w rozumieniu zakresu funkcjonalnego, technologicznego a także infrastruktury teleinformatycznej.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alibri" panose="020F0502020204030204" pitchFamily="34" charset="0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niewykonane</a:t>
                      </a:r>
                    </a:p>
                    <a:p>
                      <a:pPr marL="0" indent="0" algn="ctr">
                        <a:buFont typeface="Calibri" panose="020F0502020204030204" pitchFamily="34" charset="0"/>
                        <a:buNone/>
                      </a:pPr>
                      <a:endParaRPr lang="pl-PL" sz="12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Calibri" panose="020F0502020204030204" pitchFamily="34" charset="0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r>
                        <a:rPr lang="pl-PL" sz="11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możliwości ubiegania się o dofinansowanie oraz trudność organizacyjna rozbudowy Geoportalu2 dla celów administracji morskiej.</a:t>
                      </a:r>
                      <a:endParaRPr lang="pl-PL" sz="11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72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Przedstawiony harmonogram jest tak skonstruowany, że nie jest możliwe określenie grup zadań i zależności pomiędzy zadaniami. Powoduje to duże problemy w jego interpretacji i określeniu ścieżki krytycznej. Tym samym nie jest możliwe potwierdzenie poprawności przypisanych terminów. W szczególności brakuje informacji które z zadań będą wymagały realizację postępowań w rozumieniu PZP. Brakuje kluczowych zadań w zakresie określenie Architektury rozwiązania i definiowania wymagań, które posłużą do opracowania OPZ dla Sprzętu, Rozbudowy </a:t>
                      </a:r>
                      <a:r>
                        <a:rPr lang="pl-PL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Infrasturktury</a:t>
                      </a: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Oprogramowania a także usług w zakresie przetwarzania danych i udostępniania zbiorów. W harmonogramie nie są także zidentyfikowane kluczowe produkty a w pozostałych rozdziałach brak jest odniesienia do nazw tych produktów (np. Nazw systemów lub obszarów).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niewykonane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Ww.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informacje zostały opisane w SW dla projektu.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8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39513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94065"/>
              </p:ext>
            </p:extLst>
          </p:nvPr>
        </p:nvGraphicFramePr>
        <p:xfrm>
          <a:off x="695399" y="2235381"/>
          <a:ext cx="10801199" cy="3470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9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7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334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Zalecenie KRMC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wykonania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Wyjaśnienia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Brakuje </a:t>
                      </a:r>
                      <a:r>
                        <a:rPr lang="pl-PL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ryzyk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/doświadczeń z realizacji Projektu Geoportal2 tym samym należy zgłosić ryzyko związane z brakiem transferu wiedzy i doświadczeń pomiędzy projektami, co może przełożyć się na pojawienie się analogicznych </a:t>
                      </a:r>
                      <a:r>
                        <a:rPr lang="pl-PL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ryzyk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jak w projekcie Geoportal2.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wykonane częściowo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robocza z GUGIK w ramach realizacji projektu. 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Udostępnione e-usługi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Tabela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nie ujmuje e-usługi dotyczącej automatycznej publikacji w TED (e-</a:t>
                      </a:r>
                      <a:r>
                        <a:rPr lang="pl-PL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sender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niewykonane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Usługi w SIPAM nie mają związku z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e-usługą dotyczącą automatycznej publikacji w TED (e-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sender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8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802416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75266"/>
              </p:ext>
            </p:extLst>
          </p:nvPr>
        </p:nvGraphicFramePr>
        <p:xfrm>
          <a:off x="695399" y="2235380"/>
          <a:ext cx="10801199" cy="447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3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7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90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Zalecenie KRMC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wykonania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Wyjaśnienia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6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 doświadczeń z innych krajów oraz aspektów wykorzystania Agile w tego typu projektach.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niewykonane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Bogata baza doświadczeń na poziomie krajowym w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zarządzaniu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projektem w metodologii PRINCE2 w administracji publicznej. SW założyło zarządzenie projektem w oparciu o metodologię PRINCE2. 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6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Rekomendowanym jest wykorzystanie rozwiązania GEOPORTAL2 bez konieczności budowania nowego rozwiązania w warstwie Infrastruktury, Systemów i Aplikacji.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alibri" panose="020F0502020204030204" pitchFamily="34" charset="0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niewykonane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Calibri" panose="020F0502020204030204" pitchFamily="34" charset="0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r>
                        <a:rPr lang="pl-PL" sz="11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możliwości ubiegania się o dofinansowanie oraz trudność organizacyjna rozbudowy Geoportalu2 dla celów administracji morskiej.</a:t>
                      </a:r>
                      <a:endParaRPr lang="pl-PL" sz="11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652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Pozostałe zalecenia zostały wykonane.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Calibri" panose="020F0502020204030204" pitchFamily="34" charset="0"/>
                        <a:buNone/>
                      </a:pPr>
                      <a:endParaRPr lang="pl-PL" sz="11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Calibri" panose="020F0502020204030204" pitchFamily="34" charset="0"/>
                        <a:buNone/>
                      </a:pPr>
                      <a:endParaRPr lang="pl-PL" sz="11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738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98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DANYCH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89768"/>
              </p:ext>
            </p:extLst>
          </p:nvPr>
        </p:nvGraphicFramePr>
        <p:xfrm>
          <a:off x="695400" y="2360336"/>
          <a:ext cx="10801199" cy="385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6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461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Nazwa produktu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Geoportal SIPAM –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poziom </a:t>
                      </a:r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dojrzałości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200" u="sng" dirty="0">
                          <a:solidFill>
                            <a:srgbClr val="002060"/>
                          </a:solidFill>
                        </a:rPr>
                        <a:t>Zgodnie z wymaganiami par. 20 rozporządzenia </a:t>
                      </a:r>
                      <a:r>
                        <a:rPr lang="pl-PL" sz="1200" u="sng" dirty="0" err="1">
                          <a:solidFill>
                            <a:srgbClr val="002060"/>
                          </a:solidFill>
                        </a:rPr>
                        <a:t>ws</a:t>
                      </a:r>
                      <a:r>
                        <a:rPr lang="pl-PL" sz="1200" u="sng" dirty="0">
                          <a:solidFill>
                            <a:srgbClr val="002060"/>
                          </a:solidFill>
                        </a:rPr>
                        <a:t>. KRI, w szczególności w zakresie wynikającym z ust. 2, pkt. 12: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komunikacja sieciowa zabezpieczona poprzez zastosowanie protokołów szyfrujących (wykorzystanie protokołu HTTPS zabezpieczonego szyfrowaniem TLS);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komunikacja między komponentami systemu realizowana za pośrednictwem bezpiecznego połączenia VPN lub z wykorzystaniem polis bezpieczeństwa;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zastosowanie zapór sieciowych (firewall);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wykorzystanie serwerów </a:t>
                      </a:r>
                      <a:r>
                        <a:rPr lang="pl-PL" sz="1200" dirty="0" err="1">
                          <a:solidFill>
                            <a:srgbClr val="002060"/>
                          </a:solidFill>
                        </a:rPr>
                        <a:t>proxy</a:t>
                      </a:r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i/lub DMZ do połączenia się komponentów systemu dostępnych z sieci Internet z komponentami zlokalizowanymi w Intranecie;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wykorzystanie oprogramowania w wersjach pozwalających na jego </a:t>
                      </a: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ciągłą </a:t>
                      </a:r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aktualizację, w szczególności w zakresie pojawiających się poprawek dotyczących bezpieczeństwa;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minimalizowanie ryzyka utraty informacji w wyniku awarii poprzez zastosowanie procedur automatycznych backupów danych (codzienne kopie maszyn wirtualnych oraz danych; cotygodniowe kopie całości systemu);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dostęp do newralgicznych elementów systemu i jego ochrona przed błędami/utratą/nieuprawnioną modyfikacją realizowany przez system poziomów uprawnień użytkowników;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weryfikacja systemu pod kątem znanych podatności aplikacji internetowych (wg wytycznych OWASP);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rgbClr val="002060"/>
                          </a:solidFill>
                        </a:rPr>
                        <a:t> - zastosowanie mechanizmów rejestracji operacji wykonywanych przez użytkowników systemu (w szczególności w zakresie dostępu do danych wrażliwych);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Usługi sieciowe OGC (WMS, WFS, WCS, CSW) – 1 poziom dojrzałości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052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Usługa ATOM – 1 poziom dojrzałości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Usługa RDF – 1 poziom dojrzałości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0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BEZPIECZEŃSTWO SYSTEMU I DANYCH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52586"/>
              </p:ext>
            </p:extLst>
          </p:nvPr>
        </p:nvGraphicFramePr>
        <p:xfrm>
          <a:off x="695400" y="2360336"/>
          <a:ext cx="10801199" cy="223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6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461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Nazwa produktu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Administracja infrastrukturą sprzętową, środowiskiem wirtualnym oraz dostępem innych instytucji.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rgbClr val="002060"/>
                          </a:solidFill>
                        </a:rPr>
                        <a:t>W zakresie węzłów: MGM, UMG, PUBLICZNY system prowadzony jest zgodnie z normą PN-ISO/IEC 27001:2017-06. W UMG – instytucji realizującą te zadania - wdrożono system zarządzania spełniający wymogi normy, co potwierdzono certyfikatem wydanym przez Polską Izbę Handlu Zagranicznego.</a:t>
                      </a: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8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6685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95399" y="2264239"/>
            <a:ext cx="10225149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Okres trwałości</a:t>
            </a:r>
            <a:r>
              <a:rPr lang="pl-PL" dirty="0" smtClean="0">
                <a:solidFill>
                  <a:srgbClr val="002060"/>
                </a:solidFill>
              </a:rPr>
              <a:t>: 5 lat od dnia akceptacji ostatniego </a:t>
            </a:r>
            <a:r>
              <a:rPr lang="pl-PL" dirty="0" err="1" smtClean="0">
                <a:solidFill>
                  <a:srgbClr val="002060"/>
                </a:solidFill>
              </a:rPr>
              <a:t>WoP</a:t>
            </a:r>
            <a:r>
              <a:rPr lang="pl-PL" dirty="0" smtClean="0">
                <a:solidFill>
                  <a:srgbClr val="002060"/>
                </a:solidFill>
              </a:rPr>
              <a:t> – Wop 14 w trakcie oceny przez CPPC.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4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Źródło finansowania utrzymania produktów projektu</a:t>
            </a:r>
            <a:r>
              <a:rPr lang="pl-PL" dirty="0" smtClean="0">
                <a:solidFill>
                  <a:srgbClr val="002060"/>
                </a:solidFill>
              </a:rPr>
              <a:t>: budżet państwa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4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Najważniejsze ryzyka: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76756"/>
              </p:ext>
            </p:extLst>
          </p:nvPr>
        </p:nvGraphicFramePr>
        <p:xfrm>
          <a:off x="767405" y="4218661"/>
          <a:ext cx="10729194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8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Nazwa ryzyka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Siła oddziaływania 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Prawdopodobieństwo wystąpienia ryzyka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Reakcja na ryzyko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pl-PL" dirty="0"/>
                        <a:t>Aktualizacja środowiska pracy – oprogramowania.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Kompatybilność systemu z nowszymi wersjami komponentów środowiska pracy.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Współdzielenie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3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PROJEKTU cz. II</a:t>
            </a: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53381"/>
              </p:ext>
            </p:extLst>
          </p:nvPr>
        </p:nvGraphicFramePr>
        <p:xfrm>
          <a:off x="745356" y="2235380"/>
          <a:ext cx="10729194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8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Wsparcie systemu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Aktualizacja środowiska sprzętowego oprogramowania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Administracja, prowadzenie i rozwój systemu.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Zmniejszenie zagrożenia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n-lt"/>
                        </a:rPr>
                        <a:t>Potrzeba modyfikacji systemu przed upływem jego okresu trwałości.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niskie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Współdzielenie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6768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Awaria elementów systemu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teleinformatycznego spowodowana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czynnikami niezależnymi.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duża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znikome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Infrastruktura sprzętowa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posiada wydłużoną gwarancję.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System oprócz gwarancji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posiada asystę techniczną w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postaci ok. 1000 punktów</a:t>
                      </a:r>
                    </a:p>
                    <a:p>
                      <a:pPr algn="l"/>
                      <a:r>
                        <a:rPr lang="pl-PL" sz="1600" b="0" i="0" u="none" strike="noStrike" baseline="0" dirty="0" smtClean="0">
                          <a:latin typeface="+mn-lt"/>
                        </a:rPr>
                        <a:t>wsparcia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71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0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01591" y="2807179"/>
            <a:ext cx="8040291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Dziękuję za </a:t>
            </a:r>
            <a:r>
              <a:rPr lang="pl-PL" sz="4800" b="1" dirty="0" smtClean="0">
                <a:solidFill>
                  <a:schemeClr val="bg1"/>
                </a:solidFill>
              </a:rPr>
              <a:t>uwagę</a:t>
            </a:r>
          </a:p>
          <a:p>
            <a:endParaRPr lang="pl-PL" sz="4800" b="1" dirty="0">
              <a:solidFill>
                <a:schemeClr val="bg1"/>
              </a:solidFill>
            </a:endParaRPr>
          </a:p>
          <a:p>
            <a:r>
              <a:rPr lang="pl-PL" sz="4800" b="1" dirty="0" smtClean="0">
                <a:solidFill>
                  <a:schemeClr val="bg1"/>
                </a:solidFill>
                <a:hlinkClick r:id="rId3"/>
              </a:rPr>
              <a:t>kamil.rybka@mi.gov.pl</a:t>
            </a:r>
            <a:endParaRPr lang="pl-PL" sz="48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697859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80518" y="1485063"/>
            <a:ext cx="11790947" cy="12241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System Informacji Przestrzennej Administracji Morskiej (SIPAM)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5662" y="2348880"/>
            <a:ext cx="8427822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</a:t>
            </a:r>
            <a:r>
              <a:rPr lang="pl-PL" dirty="0" smtClean="0">
                <a:solidFill>
                  <a:srgbClr val="002060"/>
                </a:solidFill>
              </a:rPr>
              <a:t>: </a:t>
            </a:r>
            <a:r>
              <a:rPr lang="pl-PL" dirty="0"/>
              <a:t>Minister Gospodarki Morskiej i Żeglugi Śródlądowej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4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</a:t>
            </a:r>
            <a:r>
              <a:rPr lang="pl-PL" dirty="0"/>
              <a:t>Ministerstwo Gospodarki Morskiej i Żeglugi Śródlądowej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1400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</a:t>
            </a:r>
            <a:r>
              <a:rPr lang="pl-PL" dirty="0"/>
              <a:t>Urząd Morski w Gdyni, Urząd Morski w Szczecinie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98615" y="4359951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CEL PROJEKTU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5662" y="5357032"/>
            <a:ext cx="10787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i="1" dirty="0">
                <a:solidFill>
                  <a:srgbClr val="0070C0"/>
                </a:solidFill>
                <a:ea typeface="Times New Roman" panose="02020603050405020304" pitchFamily="18" charset="0"/>
              </a:rPr>
              <a:t>Głównym celem projektu jest cyfryzacja i udostępnienie danych gromadzonych przez administrację morską do ponownego wykorzystania, poprzez digitalizację zasobów analogowych, integrację i harmonizację danych oraz zbudowanie cyfrowego repozytorium, a także upowszechnienie informacji na temat zgromadzonych w systemie zasobów poprzez promocję wśród odbiorców.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 txBox="1">
            <a:spLocks/>
          </p:cNvSpPr>
          <p:nvPr/>
        </p:nvSpPr>
        <p:spPr>
          <a:xfrm>
            <a:off x="1834798" y="1395292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65317"/>
              </p:ext>
            </p:extLst>
          </p:nvPr>
        </p:nvGraphicFramePr>
        <p:xfrm>
          <a:off x="635726" y="2132856"/>
          <a:ext cx="10946674" cy="129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6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6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5184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 smtClean="0">
                          <a:solidFill>
                            <a:srgbClr val="0070C0"/>
                          </a:solidFill>
                        </a:rPr>
                        <a:t>2017-10-31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 smtClean="0">
                          <a:solidFill>
                            <a:srgbClr val="0070C0"/>
                          </a:solidFill>
                        </a:rPr>
                        <a:t>2020-10-28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95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Faktyczny: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 smtClean="0">
                          <a:solidFill>
                            <a:srgbClr val="0070C0"/>
                          </a:solidFill>
                        </a:rPr>
                        <a:t>2017-10-31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dirty="0" smtClean="0">
                          <a:solidFill>
                            <a:srgbClr val="0070C0"/>
                          </a:solidFill>
                        </a:rPr>
                        <a:t>2020-10-09</a:t>
                      </a:r>
                      <a:endParaRPr lang="pl-PL" sz="12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/>
          <p:cNvSpPr txBox="1">
            <a:spLocks/>
          </p:cNvSpPr>
          <p:nvPr/>
        </p:nvSpPr>
        <p:spPr>
          <a:xfrm>
            <a:off x="0" y="3573016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KOSZT REALIZACJI PROJEKTU</a:t>
            </a:r>
            <a:endParaRPr lang="pl-PL" sz="40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43144"/>
              </p:ext>
            </p:extLst>
          </p:nvPr>
        </p:nvGraphicFramePr>
        <p:xfrm>
          <a:off x="2032000" y="4323612"/>
          <a:ext cx="8128000" cy="231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3335655" y="5040122"/>
            <a:ext cx="12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5971782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zł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35805" y="6124091"/>
            <a:ext cx="12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5053919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zł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900644" y="5197722"/>
            <a:ext cx="169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5826737,97 zł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325677" y="6124091"/>
            <a:ext cx="169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4931168,40 zł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966210" y="6534834"/>
            <a:ext cx="12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Planowane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628765" y="6530682"/>
            <a:ext cx="126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Faktyczne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9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0" y="1484784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51384" y="2355559"/>
            <a:ext cx="10379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Przetargi: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Zarządzanie </a:t>
            </a:r>
            <a:r>
              <a:rPr lang="pl-PL" dirty="0"/>
              <a:t>projektem, rozliczenie finansowe i odbiór projektu „System Informacji Przestrzennej Administracji Morskiej (SIPAM)” 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Dostawa i instalacja infrastruktury sprzętowo-programowej na potrzeby wdrożenia projektu „System Informacji Przestrzennej Administracji Morskiej (SIPAM)"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Zaprojektowanie</a:t>
            </a:r>
            <a:r>
              <a:rPr lang="pl-PL" dirty="0"/>
              <a:t>, budowa i wdrożenie Systemu Informacji Przestrzennej Administracji Morskiej (SIPAM) wraz z przetworzeniem i migracją danych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Informacja i promocja w ramach projektu "System Informacji Przestrzennej Administracji Morskiej (SIPAM)"	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0" y="1278596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58193"/>
              </p:ext>
            </p:extLst>
          </p:nvPr>
        </p:nvGraphicFramePr>
        <p:xfrm>
          <a:off x="403409" y="2029191"/>
          <a:ext cx="11187957" cy="468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619">
                  <a:extLst>
                    <a:ext uri="{9D8B030D-6E8A-4147-A177-3AD203B41FA5}">
                      <a16:colId xmlns="" xmlns:a16="http://schemas.microsoft.com/office/drawing/2014/main" val="2573854917"/>
                    </a:ext>
                  </a:extLst>
                </a:gridCol>
                <a:gridCol w="1312782">
                  <a:extLst>
                    <a:ext uri="{9D8B030D-6E8A-4147-A177-3AD203B41FA5}">
                      <a16:colId xmlns="" xmlns:a16="http://schemas.microsoft.com/office/drawing/2014/main" val="3549130046"/>
                    </a:ext>
                  </a:extLst>
                </a:gridCol>
                <a:gridCol w="2065873">
                  <a:extLst>
                    <a:ext uri="{9D8B030D-6E8A-4147-A177-3AD203B41FA5}">
                      <a16:colId xmlns="" xmlns:a16="http://schemas.microsoft.com/office/drawing/2014/main" val="2176228942"/>
                    </a:ext>
                  </a:extLst>
                </a:gridCol>
                <a:gridCol w="1183850">
                  <a:extLst>
                    <a:ext uri="{9D8B030D-6E8A-4147-A177-3AD203B41FA5}">
                      <a16:colId xmlns="" xmlns:a16="http://schemas.microsoft.com/office/drawing/2014/main" val="1461300790"/>
                    </a:ext>
                  </a:extLst>
                </a:gridCol>
                <a:gridCol w="1183850">
                  <a:extLst>
                    <a:ext uri="{9D8B030D-6E8A-4147-A177-3AD203B41FA5}">
                      <a16:colId xmlns="" xmlns:a16="http://schemas.microsoft.com/office/drawing/2014/main" val="188525087"/>
                    </a:ext>
                  </a:extLst>
                </a:gridCol>
                <a:gridCol w="1183850">
                  <a:extLst>
                    <a:ext uri="{9D8B030D-6E8A-4147-A177-3AD203B41FA5}">
                      <a16:colId xmlns="" xmlns:a16="http://schemas.microsoft.com/office/drawing/2014/main" val="3442256649"/>
                    </a:ext>
                  </a:extLst>
                </a:gridCol>
                <a:gridCol w="2980133">
                  <a:extLst>
                    <a:ext uri="{9D8B030D-6E8A-4147-A177-3AD203B41FA5}">
                      <a16:colId xmlns="" xmlns:a16="http://schemas.microsoft.com/office/drawing/2014/main" val="3910534785"/>
                    </a:ext>
                  </a:extLst>
                </a:gridCol>
              </a:tblGrid>
              <a:tr h="3864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Projekt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Wskaźniki kluczowe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Nazwa wskaźnika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Wartość docelowa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Wartość bazowa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Wartość osiągnięta 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 Informacje dodatkowe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extLst>
                  <a:ext uri="{0D108BD9-81ED-4DB2-BD59-A6C34878D82A}">
                    <a16:rowId xmlns="" xmlns:a16="http://schemas.microsoft.com/office/drawing/2014/main" val="811862243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Liczba podmiotów, które udostępniły on-line informacje sektora publicznego [szt.]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 3,00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3,00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2426915037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Liczba zdigitalizowanych dokumentów zawierających informacje sektora publicznego [szt.]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3 410,00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 err="1">
                          <a:effectLst/>
                        </a:rPr>
                        <a:t>nd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4 958,00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392158356"/>
                  </a:ext>
                </a:extLst>
              </a:tr>
              <a:tr h="743864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udostępnionych on-</a:t>
                      </a:r>
                      <a:r>
                        <a:rPr lang="pl-PL" sz="800" u="none" strike="noStrike" dirty="0" err="1">
                          <a:effectLst/>
                        </a:rPr>
                        <a:t>line</a:t>
                      </a:r>
                      <a:r>
                        <a:rPr lang="pl-PL" sz="800" u="none" strike="noStrike" dirty="0">
                          <a:effectLst/>
                        </a:rPr>
                        <a:t> dokumentów zawierających informacje sektora publicznego [szt.]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3 638,00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 err="1">
                          <a:effectLst/>
                        </a:rPr>
                        <a:t>nd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4 824,00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jest mniejsza niż liczba </a:t>
                      </a:r>
                      <a:r>
                        <a:rPr lang="pl-PL" sz="800" u="none" strike="noStrike" dirty="0" err="1">
                          <a:effectLst/>
                        </a:rPr>
                        <a:t>zdigitalizowanych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u="none" strike="noStrike" dirty="0" smtClean="0">
                          <a:effectLst/>
                        </a:rPr>
                        <a:t>dokumentów </a:t>
                      </a:r>
                      <a:r>
                        <a:rPr lang="pl-PL" sz="800" u="none" strike="noStrike" dirty="0">
                          <a:effectLst/>
                        </a:rPr>
                        <a:t>ponieważ na etapie zadania 2 pliki dokumentów były inwentaryzowane osobno, natomiast w zadaniu 3 zostały  opracowane dokumenty z załącznikami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extLst>
                  <a:ext uri="{0D108BD9-81ED-4DB2-BD59-A6C34878D82A}">
                    <a16:rowId xmlns="" xmlns:a16="http://schemas.microsoft.com/office/drawing/2014/main" val="1171093407"/>
                  </a:ext>
                </a:extLst>
              </a:tr>
              <a:tr h="6182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Liczba utworzonych API [szt.]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 3,00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4,00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https://mgm-local.sipam.gov.pl/service/swagger-ui.html#/ </a:t>
                      </a:r>
                      <a:br>
                        <a:rPr lang="pl-PL" sz="800" u="none" strike="noStrike">
                          <a:effectLst/>
                        </a:rPr>
                      </a:br>
                      <a:r>
                        <a:rPr lang="pl-PL" sz="800" u="none" strike="noStrike">
                          <a:effectLst/>
                        </a:rPr>
                        <a:t>https://umg-local.sipam.gov.pl/service/swagger-ui.html#/</a:t>
                      </a:r>
                      <a:br>
                        <a:rPr lang="pl-PL" sz="800" u="none" strike="noStrike">
                          <a:effectLst/>
                        </a:rPr>
                      </a:br>
                      <a:r>
                        <a:rPr lang="pl-PL" sz="800" u="none" strike="noStrike">
                          <a:effectLst/>
                        </a:rPr>
                        <a:t>https://ums-local.sipam.gov.pl/service/swagger-ui.html#/</a:t>
                      </a:r>
                      <a:br>
                        <a:rPr lang="pl-PL" sz="800" u="none" strike="noStrike">
                          <a:effectLst/>
                        </a:rPr>
                      </a:br>
                      <a:r>
                        <a:rPr lang="pl-PL" sz="800" u="none" strike="noStrike">
                          <a:effectLst/>
                        </a:rPr>
                        <a:t>https://sipam.gov.pl/service/swagger-ui.html#/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extLst>
                  <a:ext uri="{0D108BD9-81ED-4DB2-BD59-A6C34878D82A}">
                    <a16:rowId xmlns="" xmlns:a16="http://schemas.microsoft.com/office/drawing/2014/main" val="2026245974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baz danych udostępnionych on-line poprzez API [szt.]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16,00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73,00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1893209431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kluczowe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rezultatu bezpośredniego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pobrań/</a:t>
                      </a:r>
                      <a:r>
                        <a:rPr lang="pl-PL" sz="800" u="none" strike="noStrike" dirty="0" err="1">
                          <a:effectLst/>
                        </a:rPr>
                        <a:t>odtworzeń</a:t>
                      </a:r>
                      <a:r>
                        <a:rPr lang="pl-PL" sz="800" u="none" strike="noStrike" dirty="0">
                          <a:effectLst/>
                        </a:rPr>
                        <a:t> dokumentów zawierających informacje sektora publicznego [szt.]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50 000,00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smtClean="0">
                          <a:effectLst/>
                        </a:rPr>
                        <a:t>15 526,00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 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extLst>
                  <a:ext uri="{0D108BD9-81ED-4DB2-BD59-A6C34878D82A}">
                    <a16:rowId xmlns="" xmlns:a16="http://schemas.microsoft.com/office/drawing/2014/main" val="3202967458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specyficzne dla programu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brak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dirty="0" err="1">
                          <a:effectLst/>
                        </a:rPr>
                        <a:t>nd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u="none" strike="noStrike" dirty="0" err="1">
                          <a:effectLst/>
                        </a:rPr>
                        <a:t>nd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3942255073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specyficzne dla projektu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Rozmiar zdigitalizowanej informacji sektora publicznego TB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 0,01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0,01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396649820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specyficzne dla projektu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produktu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Rozmiar udostępnionych on-line informacji sektora publicznego TB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14,77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nd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18,50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998106134"/>
                  </a:ext>
                </a:extLst>
              </a:tr>
              <a:tr h="3091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specyficzne dla projektu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Wskaźniki rezultatu bezpośredniego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>
                          <a:effectLst/>
                        </a:rPr>
                        <a:t>Liczba wygenerowanych kluczy API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      3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                                      -   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7" marR="8267" marT="8267" marB="0" anchor="b"/>
                </a:tc>
                <a:extLst>
                  <a:ext uri="{0D108BD9-81ED-4DB2-BD59-A6C34878D82A}">
                    <a16:rowId xmlns="" xmlns:a16="http://schemas.microsoft.com/office/drawing/2014/main" val="396251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0" y="1484784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90" y="2483716"/>
            <a:ext cx="7000610" cy="343403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7952"/>
            <a:ext cx="5431782" cy="46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775522" y="1233771"/>
            <a:ext cx="8712969" cy="5860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komplementarność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1197"/>
              </p:ext>
            </p:extLst>
          </p:nvPr>
        </p:nvGraphicFramePr>
        <p:xfrm>
          <a:off x="583474" y="1853406"/>
          <a:ext cx="10650583" cy="476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4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4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23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8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komplementarnych systemów/ modułów/funkcjonalności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4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Dostęp do danych</a:t>
                      </a:r>
                      <a:r>
                        <a:rPr lang="pl-PL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administracji morskiej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wyszukiwanie i</a:t>
                      </a:r>
                      <a:r>
                        <a:rPr lang="pl-PL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obieranie danych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(usługi realizowane przede</a:t>
                      </a:r>
                      <a:r>
                        <a:rPr lang="pl-PL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wszystkim przez standardy:</a:t>
                      </a:r>
                      <a:r>
                        <a:rPr lang="pl-PL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WMS, WMTS, WFS, CSW)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https://sipam.gov.pl/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https://sipam.gov.pl/geoportal/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https://sipam.gov.pl/geoserver/wms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https://sipam.gov.pl/geoserver/gwc/service/wmts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https://sipam.gov.pl/geoserver/wfs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/>
                        </a:rPr>
                        <a:t>https://sipam.gov.pl/wss/service/atom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9"/>
                        </a:rPr>
                        <a:t>https://sipam.gov.pl/rdf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0"/>
                        </a:rPr>
                        <a:t>https://sipam.gov.pl/geonetwork/srv/pol/catalog.search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Adres interfejsu API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1"/>
                        </a:rPr>
                        <a:t>https://sipam.gov.pl/service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Dokumentacja metod udostępniania w ramach API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2"/>
                        </a:rPr>
                        <a:t>https://sipam.gov.pl/service/swagger-ui.html</a:t>
                      </a:r>
                      <a:r>
                        <a:rPr lang="pl-PL" sz="12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baseline="0" dirty="0" smtClean="0">
                          <a:latin typeface="ArialMT"/>
                        </a:rPr>
                        <a:t>07-2020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07-2020</a:t>
                      </a:r>
                      <a:endParaRPr lang="pl-PL" sz="12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rgbClr val="0070C0"/>
                          </a:solidFill>
                          <a:effectLst/>
                          <a:hlinkClick r:id="rId13"/>
                        </a:rPr>
                        <a:t>https://mapy.geoportal.gov.pl/</a:t>
                      </a:r>
                      <a:r>
                        <a:rPr lang="pl-PL" sz="1200" b="0" i="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pl-PL" sz="1200" b="0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 smtClean="0">
                          <a:solidFill>
                            <a:srgbClr val="0070C0"/>
                          </a:solidFill>
                          <a:effectLst/>
                          <a:hlinkClick r:id="rId14"/>
                        </a:rPr>
                        <a:t>http://geoserwis.gdos.gov.pl/mapy/</a:t>
                      </a:r>
                      <a:endParaRPr lang="pl-PL" sz="1200" b="0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0" dirty="0" smtClean="0">
                          <a:hlinkClick r:id="rId15"/>
                        </a:rPr>
                        <a:t>https://cbdgmapa.pgi.gov.pl/</a:t>
                      </a:r>
                      <a:endParaRPr lang="pl-PL" sz="1200" i="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0" dirty="0" smtClean="0">
                          <a:hlinkClick r:id="rId16"/>
                        </a:rPr>
                        <a:t>http://epsh.pgi.gov.pl/</a:t>
                      </a:r>
                      <a:endParaRPr lang="pl-PL" sz="1200" i="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hlinkClick r:id="rId17"/>
                        </a:rPr>
                        <a:t>https://mapserver.bdl.lasy.gov.pl/</a:t>
                      </a:r>
                      <a:r>
                        <a:rPr lang="pl-PL" sz="1200" dirty="0" smtClean="0"/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hlinkClick r:id="rId18"/>
                        </a:rPr>
                        <a:t>https://integracja.gugik.gov.pl/</a:t>
                      </a:r>
                      <a:r>
                        <a:rPr lang="pl-PL" sz="1200" dirty="0" smtClean="0"/>
                        <a:t> </a:t>
                      </a:r>
                      <a:endParaRPr lang="pl-PL" sz="1200" i="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/>
                        <a:t>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5644811"/>
            <a:ext cx="1567542" cy="7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775522" y="1323414"/>
            <a:ext cx="8712969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komplementarność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2" y="2049278"/>
            <a:ext cx="11861512" cy="48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625824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H="1">
            <a:off x="11796474" y="13625824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775522" y="1664075"/>
            <a:ext cx="8640961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– interoperacyjność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534521" y="2916323"/>
            <a:ext cx="1493999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 err="1" smtClean="0">
                <a:solidFill>
                  <a:schemeClr val="bg1"/>
                </a:solidFill>
              </a:rPr>
              <a:t>Mgm-local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55838" y="3516613"/>
            <a:ext cx="149400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i="1" dirty="0" smtClean="0">
                <a:solidFill>
                  <a:schemeClr val="tx2"/>
                </a:solidFill>
              </a:rPr>
              <a:t>SIPAM</a:t>
            </a:r>
          </a:p>
          <a:p>
            <a:pPr algn="ctr"/>
            <a:r>
              <a:rPr lang="pl-PL" sz="900" b="1" i="1" dirty="0" smtClean="0">
                <a:solidFill>
                  <a:schemeClr val="tx2"/>
                </a:solidFill>
              </a:rPr>
              <a:t>Węzeł publiczny</a:t>
            </a:r>
            <a:endParaRPr lang="pl-PL" sz="900" b="1" i="1" dirty="0">
              <a:solidFill>
                <a:schemeClr val="tx2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4233878" y="3586297"/>
            <a:ext cx="1466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4380544" y="3586297"/>
            <a:ext cx="0" cy="5078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380544" y="4094129"/>
            <a:ext cx="275296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6312024" y="3147669"/>
            <a:ext cx="0" cy="59242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6312024" y="4014894"/>
            <a:ext cx="0" cy="65384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138207" y="4014894"/>
            <a:ext cx="15564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6534521" y="4363342"/>
            <a:ext cx="1494000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 err="1" smtClean="0">
                <a:solidFill>
                  <a:schemeClr val="bg1"/>
                </a:solidFill>
              </a:rPr>
              <a:t>Ums-local</a:t>
            </a:r>
            <a:endParaRPr lang="pl-PL" sz="1000" dirty="0">
              <a:solidFill>
                <a:schemeClr val="bg1"/>
              </a:solidFill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6138207" y="3740096"/>
            <a:ext cx="173817" cy="407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6146931" y="4221401"/>
            <a:ext cx="87182" cy="9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 flipV="1">
            <a:off x="6228298" y="4234184"/>
            <a:ext cx="5815" cy="74519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6228298" y="4979378"/>
            <a:ext cx="306223" cy="88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2730790" y="2972226"/>
            <a:ext cx="1494000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i="1" dirty="0" err="1" smtClean="0">
                <a:solidFill>
                  <a:schemeClr val="bg1"/>
                </a:solidFill>
              </a:rPr>
              <a:t>Umg-local</a:t>
            </a:r>
            <a:endParaRPr lang="pl-PL" sz="1000" dirty="0">
              <a:solidFill>
                <a:schemeClr val="bg1"/>
              </a:solidFill>
            </a:endParaRPr>
          </a:p>
        </p:txBody>
      </p:sp>
      <p:cxnSp>
        <p:nvCxnSpPr>
          <p:cNvPr id="22" name="Łącznik prosty 21"/>
          <p:cNvCxnSpPr/>
          <p:nvPr/>
        </p:nvCxnSpPr>
        <p:spPr>
          <a:xfrm flipH="1">
            <a:off x="6312024" y="4668741"/>
            <a:ext cx="21602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711054" y="3078469"/>
            <a:ext cx="177743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Oznaczenia powiązanych </a:t>
            </a:r>
          </a:p>
          <a:p>
            <a:pPr>
              <a:lnSpc>
                <a:spcPct val="105000"/>
              </a:lnSpc>
            </a:pPr>
            <a:r>
              <a:rPr lang="pl-PL" sz="1200" dirty="0">
                <a:solidFill>
                  <a:schemeClr val="tx2"/>
                </a:solidFill>
              </a:rPr>
              <a:t>systemów:</a:t>
            </a:r>
          </a:p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      </a:t>
            </a:r>
          </a:p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                istniejący</a:t>
            </a:r>
          </a:p>
          <a:p>
            <a:pPr>
              <a:lnSpc>
                <a:spcPct val="105000"/>
              </a:lnSpc>
            </a:pPr>
            <a:r>
              <a:rPr lang="pl-PL" sz="1200" dirty="0" smtClean="0">
                <a:solidFill>
                  <a:schemeClr val="tx2"/>
                </a:solidFill>
              </a:rPr>
              <a:t>dot</a:t>
            </a:r>
            <a:r>
              <a:rPr lang="pl-PL" sz="1200" dirty="0">
                <a:solidFill>
                  <a:schemeClr val="tx2"/>
                </a:solidFill>
              </a:rPr>
              <a:t>. systemów własnych oraz innych jednostek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873240" y="3705669"/>
            <a:ext cx="144016" cy="14400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24"/>
          <p:cNvCxnSpPr/>
          <p:nvPr/>
        </p:nvCxnSpPr>
        <p:spPr>
          <a:xfrm flipV="1">
            <a:off x="6300393" y="3170424"/>
            <a:ext cx="227655" cy="14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146931" y="3565976"/>
            <a:ext cx="63570" cy="15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V="1">
            <a:off x="6216030" y="2946308"/>
            <a:ext cx="0" cy="63998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194960" y="2946308"/>
            <a:ext cx="339561" cy="50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4518195" y="3595544"/>
            <a:ext cx="12601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4516812" y="3147669"/>
            <a:ext cx="0" cy="4478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4233877" y="3147669"/>
            <a:ext cx="28170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44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F86658914CB4B80809DCDA8479AE9" ma:contentTypeVersion="11" ma:contentTypeDescription="Utwórz nowy dokument." ma:contentTypeScope="" ma:versionID="c04a8f917ae432799b65c28e2f3309c1">
  <xsd:schema xmlns:xsd="http://www.w3.org/2001/XMLSchema" xmlns:xs="http://www.w3.org/2001/XMLSchema" xmlns:p="http://schemas.microsoft.com/office/2006/metadata/properties" xmlns:ns2="9affde3b-50dd-4e74-9e2c-6b9654ae514a" xmlns:ns3="5df3a10b-8748-402e-bef4-aee373db4dbb" targetNamespace="http://schemas.microsoft.com/office/2006/metadata/properties" ma:root="true" ma:fieldsID="aee99c735deaede188f95562412e745f" ns2:_="" ns3:_="">
    <xsd:import namespace="9affde3b-50dd-4e74-9e2c-6b9654ae514a"/>
    <xsd:import namespace="5df3a10b-8748-402e-bef4-aee373db4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de3b-50dd-4e74-9e2c-6b9654ae5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3a10b-8748-402e-bef4-aee373db4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806B2-E0D8-4DA6-91AA-1D6F1E7B486A}">
  <ds:schemaRefs>
    <ds:schemaRef ds:uri="5df3a10b-8748-402e-bef4-aee373db4dbb"/>
    <ds:schemaRef ds:uri="9affde3b-50dd-4e74-9e2c-6b9654ae51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7DFC41-DFC4-4E70-80DB-DCB0526E9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28105-763F-4193-B043-C170AA0A0327}">
  <ds:schemaRefs>
    <ds:schemaRef ds:uri="http://schemas.microsoft.com/office/2006/documentManagement/types"/>
    <ds:schemaRef ds:uri="http://purl.org/dc/dcmitype/"/>
    <ds:schemaRef ds:uri="5df3a10b-8748-402e-bef4-aee373db4d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affde3b-50dd-4e74-9e2c-6b9654ae514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1346</Words>
  <Application>Microsoft Office PowerPoint</Application>
  <PresentationFormat>Panoramiczny</PresentationFormat>
  <Paragraphs>269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Buraczyński Łukasz</dc:creator>
  <cp:lastModifiedBy>Gałązka Anna</cp:lastModifiedBy>
  <cp:revision>71</cp:revision>
  <dcterms:created xsi:type="dcterms:W3CDTF">2017-01-27T12:50:17Z</dcterms:created>
  <dcterms:modified xsi:type="dcterms:W3CDTF">2021-03-02T11:44:25Z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0x0101002A0F86658914CB4B80809DCDA8479AE9</vt:lpwstr>
  </property>
</Properties>
</file>