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70" r:id="rId7"/>
    <p:sldId id="263" r:id="rId8"/>
    <p:sldId id="262" r:id="rId9"/>
    <p:sldId id="273" r:id="rId10"/>
    <p:sldId id="265" r:id="rId11"/>
    <p:sldId id="276" r:id="rId12"/>
    <p:sldId id="266" r:id="rId13"/>
    <p:sldId id="289" r:id="rId14"/>
    <p:sldId id="277" r:id="rId15"/>
    <p:sldId id="278" r:id="rId16"/>
    <p:sldId id="268" r:id="rId17"/>
    <p:sldId id="285" r:id="rId18"/>
    <p:sldId id="267" r:id="rId19"/>
    <p:sldId id="286" r:id="rId20"/>
    <p:sldId id="258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99" autoAdjust="0"/>
  </p:normalViewPr>
  <p:slideViewPr>
    <p:cSldViewPr snapToGrid="0">
      <p:cViewPr varScale="1">
        <p:scale>
          <a:sx n="85" d="100"/>
          <a:sy n="85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General</c:formatCode>
                <c:ptCount val="2"/>
                <c:pt idx="0">
                  <c:v>5971782</c:v>
                </c:pt>
                <c:pt idx="1">
                  <c:v>5826737.9699999997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FE9-49BF-9BA7-CB9CB0A727D2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General</c:formatCode>
                <c:ptCount val="2"/>
                <c:pt idx="0">
                  <c:v>5053919</c:v>
                </c:pt>
                <c:pt idx="1">
                  <c:v>4931168.4000000004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FE9-49BF-9BA7-CB9CB0A727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9"/>
        <c:axId val="95484184"/>
        <c:axId val="95479088"/>
      </c:barChart>
      <c:valAx>
        <c:axId val="95479088"/>
        <c:scaling>
          <c:orientation val="minMax"/>
          <c:max val="6000000"/>
        </c:scaling>
        <c:delete val="0"/>
        <c:axPos val="l"/>
        <c:numFmt formatCode="#,##0.00\ &quot;zł&quot;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5484184"/>
        <c:crosses val="autoZero"/>
        <c:crossBetween val="between"/>
      </c:valAx>
      <c:catAx>
        <c:axId val="954841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5479088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accent1">
              <a:alpha val="93000"/>
            </a:schemeClr>
          </a:solidFill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0.25344</cdr:x>
      <cdr:y>0.40315</cdr:y>
    </cdr:from>
    <cdr:to>
      <cdr:x>0.36594</cdr:x>
      <cdr:y>0.79776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2059940" y="9341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02.03.2021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02.03.2021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02.03.2021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02.03.2021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02.03.2021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02.03.2021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02.03.2021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ipam.gov.pl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kamil.rybka@mi.gov.p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sipam.gov.pl/wss/service/atom" TargetMode="External"/><Relationship Id="rId13" Type="http://schemas.openxmlformats.org/officeDocument/2006/relationships/hyperlink" Target="https://mapy.geoportal.gov.pl/" TargetMode="External"/><Relationship Id="rId18" Type="http://schemas.openxmlformats.org/officeDocument/2006/relationships/hyperlink" Target="https://integracja.gugik.gov.pl/" TargetMode="External"/><Relationship Id="rId3" Type="http://schemas.openxmlformats.org/officeDocument/2006/relationships/hyperlink" Target="https://sipam.gov.pl/" TargetMode="External"/><Relationship Id="rId7" Type="http://schemas.openxmlformats.org/officeDocument/2006/relationships/hyperlink" Target="https://sipam.gov.pl/geoserver/wfs" TargetMode="External"/><Relationship Id="rId12" Type="http://schemas.openxmlformats.org/officeDocument/2006/relationships/hyperlink" Target="https://sipam.gov.pl/service/swagger-ui.html" TargetMode="External"/><Relationship Id="rId17" Type="http://schemas.openxmlformats.org/officeDocument/2006/relationships/hyperlink" Target="https://mapserver.bdl.lasy.gov.pl/" TargetMode="External"/><Relationship Id="rId2" Type="http://schemas.openxmlformats.org/officeDocument/2006/relationships/image" Target="../media/image2.jpeg"/><Relationship Id="rId16" Type="http://schemas.openxmlformats.org/officeDocument/2006/relationships/hyperlink" Target="http://epsh.pgi.gov.pl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ipam.gov.pl/geoserver/gwc/service/wmts" TargetMode="External"/><Relationship Id="rId11" Type="http://schemas.openxmlformats.org/officeDocument/2006/relationships/hyperlink" Target="https://sipam.gov.pl/service" TargetMode="External"/><Relationship Id="rId5" Type="http://schemas.openxmlformats.org/officeDocument/2006/relationships/hyperlink" Target="https://sipam.gov.pl/geoserver/wms" TargetMode="External"/><Relationship Id="rId15" Type="http://schemas.openxmlformats.org/officeDocument/2006/relationships/hyperlink" Target="https://cbdgmapa.pgi.gov.pl/" TargetMode="External"/><Relationship Id="rId10" Type="http://schemas.openxmlformats.org/officeDocument/2006/relationships/hyperlink" Target="https://sipam.gov.pl/geonetwork/srv/pol/catalog.search" TargetMode="External"/><Relationship Id="rId19" Type="http://schemas.openxmlformats.org/officeDocument/2006/relationships/image" Target="../media/image5.jpeg"/><Relationship Id="rId4" Type="http://schemas.openxmlformats.org/officeDocument/2006/relationships/hyperlink" Target="https://sipam.gov.pl/geoportal/" TargetMode="External"/><Relationship Id="rId9" Type="http://schemas.openxmlformats.org/officeDocument/2006/relationships/hyperlink" Target="https://sipam.gov.pl/rdf" TargetMode="External"/><Relationship Id="rId14" Type="http://schemas.openxmlformats.org/officeDocument/2006/relationships/hyperlink" Target="http://geoserwis.gdos.gov.pl/mapy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0775417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System Informacji Przestrzennej Administracji Morskiej (SIPAM</a:t>
            </a:r>
            <a:r>
              <a:rPr lang="pl-PL" sz="4800" b="1" dirty="0" smtClean="0">
                <a:solidFill>
                  <a:schemeClr val="bg1"/>
                </a:solidFill>
              </a:rPr>
              <a:t>)</a:t>
            </a: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  <a:p>
            <a:r>
              <a:rPr lang="pl-PL" sz="4800" b="1" dirty="0">
                <a:solidFill>
                  <a:srgbClr val="FFFF00"/>
                </a:solidFill>
                <a:cs typeface="Calibri"/>
                <a:hlinkClick r:id="rId3"/>
              </a:rPr>
              <a:t>https://sipam.gov.pl</a:t>
            </a:r>
            <a:r>
              <a:rPr lang="pl-PL" sz="4800" b="1" dirty="0" smtClean="0">
                <a:solidFill>
                  <a:srgbClr val="FFFF00"/>
                </a:solidFill>
                <a:cs typeface="Calibri"/>
                <a:hlinkClick r:id="rId3"/>
              </a:rPr>
              <a:t>/</a:t>
            </a:r>
            <a:r>
              <a:rPr lang="pl-PL" sz="4800" b="1" dirty="0" smtClean="0">
                <a:solidFill>
                  <a:srgbClr val="FFFF00"/>
                </a:solidFill>
                <a:cs typeface="Calibri"/>
              </a:rPr>
              <a:t> </a:t>
            </a:r>
            <a:endParaRPr lang="pl-PL" sz="4800" b="1" dirty="0">
              <a:solidFill>
                <a:srgbClr val="FFFF00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752801"/>
              </p:ext>
            </p:extLst>
          </p:nvPr>
        </p:nvGraphicFramePr>
        <p:xfrm>
          <a:off x="695399" y="2235380"/>
          <a:ext cx="10801199" cy="4249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26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20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810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Brakuje jednego kluczowego wariantu: Możliwość wykorzystania GEOPORTAL2  bez konieczności budowania nowej infrastruktury a jedynie rozbudowania zakresu GEOPORTAL 2 i tam zlokalizowanie wszystkich danych. Był to projekt finansowany z POIG co powoduje konieczność utrzymania trwałości. W mojej ocenie nie jest racjonalne budowanie komplementarnego projektu w rozumieniu zakresu funkcjonalnego, technologicznego a także infrastruktury teleinformatycznej.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Calibri" panose="020F0502020204030204" pitchFamily="34" charset="0"/>
                        <a:buNone/>
                      </a:pPr>
                      <a:r>
                        <a:rPr lang="pl-PL" sz="11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niewykonane</a:t>
                      </a:r>
                    </a:p>
                    <a:p>
                      <a:pPr marL="0" indent="0" algn="ctr">
                        <a:buFont typeface="Calibri" panose="020F0502020204030204" pitchFamily="34" charset="0"/>
                        <a:buNone/>
                      </a:pPr>
                      <a:endParaRPr lang="pl-PL" sz="1200" i="1" dirty="0" smtClean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r>
                        <a:rPr lang="pl-PL" sz="11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Brak</a:t>
                      </a:r>
                      <a:r>
                        <a:rPr lang="pl-PL" sz="110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możliwości ubiegania się o dofinansowanie oraz trudność organizacyjna rozbudowy Geoportalu2 dla celów administracji morskiej.</a:t>
                      </a:r>
                      <a:endParaRPr lang="pl-PL" sz="1100" i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372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Przedstawiony harmonogram jest tak skonstruowany, że nie jest możliwe określenie grup zadań i zależności pomiędzy zadaniami. Powoduje to duże problemy w jego interpretacji i określeniu ścieżki krytycznej. Tym samym nie jest możliwe potwierdzenie poprawności przypisanych terminów. W szczególności brakuje informacji które z zadań będą wymagały realizację postępowań w rozumieniu PZP. Brakuje kluczowych zadań w zakresie określenie Architektury rozwiązania i definiowania wymagań, które posłużą do opracowania OPZ dla Sprzętu, Rozbudowy </a:t>
                      </a:r>
                      <a:r>
                        <a:rPr lang="pl-PL" sz="1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Infrasturktury</a:t>
                      </a:r>
                      <a:r>
                        <a:rPr lang="pl-PL" sz="1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Oprogramowania a także usług w zakresie przetwarzania danych i udostępniania zbiorów. W harmonogramie nie są także zidentyfikowane kluczowe produkty a w pozostałych rozdziałach brak jest odniesienia do nazw tych produktów (np. Nazw systemów lub obszarów).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niewykonane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Ww.</a:t>
                      </a:r>
                      <a:r>
                        <a:rPr lang="pl-PL" sz="11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informacje zostały opisane w SW dla projektu.</a:t>
                      </a:r>
                      <a:endParaRPr lang="pl-PL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0983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39513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994065"/>
              </p:ext>
            </p:extLst>
          </p:nvPr>
        </p:nvGraphicFramePr>
        <p:xfrm>
          <a:off x="695399" y="2235381"/>
          <a:ext cx="10801199" cy="3470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03346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7505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Brakuje </a:t>
                      </a:r>
                      <a:r>
                        <a:rPr lang="pl-PL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ryzyk</a:t>
                      </a: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/doświadczeń z realizacji Projektu Geoportal2 tym samym należy zgłosić ryzyko związane z brakiem transferu wiedzy i doświadczeń pomiędzy projektami, co może przełożyć się na pojawienie się analogicznych </a:t>
                      </a:r>
                      <a:r>
                        <a:rPr lang="pl-PL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ryzyk</a:t>
                      </a: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jak w projekcie Geoportal2.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11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pl-PL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wykonane częściowo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Współpraca</a:t>
                      </a:r>
                      <a:r>
                        <a:rPr lang="pl-PL" sz="11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robocza z GUGIK w ramach realizacji projektu. </a:t>
                      </a:r>
                      <a:endParaRPr lang="pl-PL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6984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l-PL" sz="11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pl-PL" sz="11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2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Udostępnione e-usługi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Tabela </a:t>
                      </a: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nie ujmuje e-usługi dotyczącej automatycznej publikacji w TED (e-</a:t>
                      </a:r>
                      <a:r>
                        <a:rPr lang="pl-PL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sender</a:t>
                      </a:r>
                      <a:r>
                        <a:rPr lang="pl-PL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</a:t>
                      </a:r>
                      <a:endParaRPr lang="pl-PL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niewykonane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Usługi w SIPAM nie mają związku z </a:t>
                      </a:r>
                      <a:r>
                        <a:rPr lang="pl-PL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e-usługą dotyczącą automatycznej publikacji w TED (e-</a:t>
                      </a:r>
                      <a:r>
                        <a:rPr lang="pl-PL" sz="11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sender</a:t>
                      </a:r>
                      <a:r>
                        <a:rPr lang="pl-PL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pl-PL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6287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802416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2975266"/>
              </p:ext>
            </p:extLst>
          </p:nvPr>
        </p:nvGraphicFramePr>
        <p:xfrm>
          <a:off x="695399" y="2235380"/>
          <a:ext cx="10801199" cy="4478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01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432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9907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868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Brak doświadczeń z innych krajów oraz aspektów wykorzystania Agile w tego typu projektach.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pl-PL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niewykonane</a:t>
                      </a:r>
                      <a:endParaRPr lang="pl-PL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pl-PL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1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Bogata baza doświadczeń na poziomie krajowym w</a:t>
                      </a:r>
                      <a:r>
                        <a:rPr lang="pl-PL" sz="11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zarządzaniu</a:t>
                      </a:r>
                      <a:r>
                        <a:rPr lang="pl-PL" sz="11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projektem w metodologii PRINCE2 w administracji publicznej. SW założyło zarządzenie projektem w oparciu o metodologię PRINCE2. </a:t>
                      </a:r>
                      <a:endParaRPr lang="pl-PL" sz="11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4652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Rekomendowanym jest wykorzystanie rozwiązania GEOPORTAL2 bez konieczności budowania nowego rozwiązania w warstwie Infrastruktury, Systemów i Aplikacji.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Calibri" panose="020F0502020204030204" pitchFamily="34" charset="0"/>
                        <a:buNone/>
                      </a:pPr>
                      <a:r>
                        <a:rPr lang="pl-PL" sz="11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niewykonane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r>
                        <a:rPr lang="pl-PL" sz="1100" i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Brak</a:t>
                      </a:r>
                      <a:r>
                        <a:rPr lang="pl-PL" sz="1100" i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możliwości ubiegania się o dofinansowanie oraz trudność organizacyjna rozbudowy Geoportalu2 dla celów administracji morskiej.</a:t>
                      </a:r>
                      <a:endParaRPr lang="pl-PL" sz="1100" i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46526"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pl-PL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pl-PL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Pozostałe zalecenia zostały wykonane.</a:t>
                      </a:r>
                      <a:endParaRPr lang="pl-PL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100" i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Calibri" panose="020F0502020204030204" pitchFamily="34" charset="0"/>
                        <a:buNone/>
                      </a:pPr>
                      <a:endParaRPr lang="pl-PL" sz="1100" i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37386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3986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789768"/>
              </p:ext>
            </p:extLst>
          </p:nvPr>
        </p:nvGraphicFramePr>
        <p:xfrm>
          <a:off x="695400" y="2360336"/>
          <a:ext cx="10801199" cy="3855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l"/>
                      <a:r>
                        <a:rPr lang="pl-PL" sz="1400" dirty="0">
                          <a:solidFill>
                            <a:srgbClr val="002060"/>
                          </a:solidFill>
                        </a:rPr>
                        <a:t>Geoportal SIPAM – </a:t>
                      </a:r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pl-PL" sz="1400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400" dirty="0" smtClean="0">
                          <a:solidFill>
                            <a:srgbClr val="002060"/>
                          </a:solidFill>
                        </a:rPr>
                        <a:t>poziom </a:t>
                      </a:r>
                      <a:r>
                        <a:rPr lang="pl-PL" sz="1400" dirty="0">
                          <a:solidFill>
                            <a:srgbClr val="002060"/>
                          </a:solidFill>
                        </a:rPr>
                        <a:t>dojrzałości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pl-PL" sz="1200" u="sng" dirty="0">
                          <a:solidFill>
                            <a:srgbClr val="002060"/>
                          </a:solidFill>
                        </a:rPr>
                        <a:t>Zgodnie z wymaganiami par. 20 rozporządzenia </a:t>
                      </a:r>
                      <a:r>
                        <a:rPr lang="pl-PL" sz="1200" u="sng" dirty="0" err="1">
                          <a:solidFill>
                            <a:srgbClr val="002060"/>
                          </a:solidFill>
                        </a:rPr>
                        <a:t>ws</a:t>
                      </a:r>
                      <a:r>
                        <a:rPr lang="pl-PL" sz="1200" u="sng" dirty="0">
                          <a:solidFill>
                            <a:srgbClr val="002060"/>
                          </a:solidFill>
                        </a:rPr>
                        <a:t>. KRI, w szczególności w zakresie wynikającym z ust. 2, pkt. 12:</a:t>
                      </a:r>
                    </a:p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- komunikacja sieciowa zabezpieczona poprzez zastosowanie protokołów szyfrujących (wykorzystanie protokołu HTTPS zabezpieczonego szyfrowaniem TLS);</a:t>
                      </a:r>
                    </a:p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- komunikacja między komponentami systemu realizowana za pośrednictwem bezpiecznego połączenia VPN lub z wykorzystaniem polis bezpieczeństwa;</a:t>
                      </a:r>
                    </a:p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- zastosowanie zapór sieciowych (firewall);</a:t>
                      </a:r>
                    </a:p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- wykorzystanie serwerów </a:t>
                      </a:r>
                      <a:r>
                        <a:rPr lang="pl-PL" sz="1200" dirty="0" err="1">
                          <a:solidFill>
                            <a:srgbClr val="002060"/>
                          </a:solidFill>
                        </a:rPr>
                        <a:t>proxy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i/lub DMZ do połączenia się komponentów systemu dostępnych z sieci Internet z komponentami zlokalizowanymi w Intranecie;</a:t>
                      </a:r>
                    </a:p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- wykorzystanie oprogramowania w wersjach pozwalających na jego </a:t>
                      </a:r>
                      <a:r>
                        <a:rPr lang="pl-PL" sz="1200" dirty="0" smtClean="0">
                          <a:solidFill>
                            <a:srgbClr val="002060"/>
                          </a:solidFill>
                        </a:rPr>
                        <a:t>ciągłą </a:t>
                      </a:r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aktualizację, w szczególności w zakresie pojawiających się poprawek dotyczących bezpieczeństwa;</a:t>
                      </a:r>
                    </a:p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- minimalizowanie ryzyka utraty informacji w wyniku awarii poprzez zastosowanie procedur automatycznych backupów danych (codzienne kopie maszyn wirtualnych oraz danych; cotygodniowe kopie całości systemu);</a:t>
                      </a:r>
                    </a:p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- dostęp do newralgicznych elementów systemu i jego ochrona przed błędami/utratą/nieuprawnioną modyfikacją realizowany przez system poziomów uprawnień użytkowników;</a:t>
                      </a:r>
                    </a:p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- weryfikacja systemu pod kątem znanych podatności aplikacji internetowych (wg wytycznych OWASP);</a:t>
                      </a:r>
                    </a:p>
                    <a:p>
                      <a:pPr algn="l"/>
                      <a:r>
                        <a:rPr lang="pl-PL" sz="1200" dirty="0">
                          <a:solidFill>
                            <a:srgbClr val="002060"/>
                          </a:solidFill>
                        </a:rPr>
                        <a:t> - zastosowanie mechanizmów rejestracji operacji wykonywanych przez użytkowników systemu (w szczególności w zakresie dostępu do danych wrażliwych);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rgbClr val="002060"/>
                          </a:solidFill>
                        </a:rPr>
                        <a:t>Usługi sieciowe OGC (WMS, WFS, WCS, CSW) – 1 poziom dojrzałości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590523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l-PL" sz="1400" dirty="0">
                          <a:solidFill>
                            <a:srgbClr val="002060"/>
                          </a:solidFill>
                        </a:rPr>
                        <a:t>Usługa ATOM – 1 poziom dojrzałości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>
                          <a:solidFill>
                            <a:srgbClr val="002060"/>
                          </a:solidFill>
                        </a:rPr>
                        <a:t>Usługa RDF – 1 poziom dojrzałości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252586"/>
              </p:ext>
            </p:extLst>
          </p:nvPr>
        </p:nvGraphicFramePr>
        <p:xfrm>
          <a:off x="695400" y="2360336"/>
          <a:ext cx="10801199" cy="2239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algn="l"/>
                      <a:r>
                        <a:rPr lang="pl-PL" sz="1400" dirty="0">
                          <a:solidFill>
                            <a:srgbClr val="002060"/>
                          </a:solidFill>
                        </a:rPr>
                        <a:t>Administracja infrastrukturą sprzętową, środowiskiem wirtualnym oraz dostępem innych instytucji.</a:t>
                      </a:r>
                    </a:p>
                    <a:p>
                      <a:pPr algn="l"/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dirty="0">
                          <a:solidFill>
                            <a:srgbClr val="002060"/>
                          </a:solidFill>
                        </a:rPr>
                        <a:t>W zakresie węzłów: MGM, UMG, PUBLICZNY system prowadzony jest zgodnie z normą PN-ISO/IEC 27001:2017-06. W UMG – instytucji realizującą te zadania - wdrożono system zarządzania spełniający wymogi normy, co potwierdzono certyfikatem wydanym przez Polską Izbę Handlu Zagranicznego.</a:t>
                      </a:r>
                    </a:p>
                    <a:p>
                      <a:pPr algn="l"/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sz="14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6482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6685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2264239"/>
            <a:ext cx="10225149" cy="1795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</a:t>
            </a:r>
            <a:r>
              <a:rPr lang="pl-PL" dirty="0" smtClean="0">
                <a:solidFill>
                  <a:srgbClr val="002060"/>
                </a:solidFill>
              </a:rPr>
              <a:t>: 5 lat od dnia akceptacji ostatniego </a:t>
            </a:r>
            <a:r>
              <a:rPr lang="pl-PL" dirty="0" err="1" smtClean="0">
                <a:solidFill>
                  <a:srgbClr val="002060"/>
                </a:solidFill>
              </a:rPr>
              <a:t>WoP</a:t>
            </a:r>
            <a:r>
              <a:rPr lang="pl-PL" dirty="0" smtClean="0">
                <a:solidFill>
                  <a:srgbClr val="002060"/>
                </a:solidFill>
              </a:rPr>
              <a:t> – Wop 14 w trakcie oceny przez CPPC.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4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</a:t>
            </a:r>
            <a:r>
              <a:rPr lang="pl-PL" dirty="0" smtClean="0">
                <a:solidFill>
                  <a:srgbClr val="002060"/>
                </a:solidFill>
              </a:rPr>
              <a:t>: budżet państwa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4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676756"/>
              </p:ext>
            </p:extLst>
          </p:nvPr>
        </p:nvGraphicFramePr>
        <p:xfrm>
          <a:off x="767405" y="4218661"/>
          <a:ext cx="10729194" cy="223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r>
                        <a:rPr lang="pl-PL" dirty="0"/>
                        <a:t>Aktualizacja środowiska pracy – oprogramowania.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Zmniejszenie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/>
                        <a:t>Kompatybilność systemu z nowszymi wersjami komponentów środowiska pracy.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dirty="0"/>
                        <a:t>Współdzielenie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 cz. II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9053381"/>
              </p:ext>
            </p:extLst>
          </p:nvPr>
        </p:nvGraphicFramePr>
        <p:xfrm>
          <a:off x="745356" y="2235380"/>
          <a:ext cx="10729194" cy="454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+mn-lt"/>
                        </a:rPr>
                        <a:t>Wsparcie systemu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+mn-lt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+mn-lt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Zmniejszenie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+mn-lt"/>
                        </a:rPr>
                        <a:t>Aktualizacja środowiska sprzętowego oprogramowania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+mn-lt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+mn-lt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Zmniejszenie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+mn-lt"/>
                        </a:rPr>
                        <a:t>Administracja, prowadzenie i rozwój systemu.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+mn-lt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+mn-lt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Zmniejszenie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r>
                        <a:rPr lang="pl-PL" sz="1600" dirty="0" smtClean="0">
                          <a:latin typeface="+mn-lt"/>
                        </a:rPr>
                        <a:t>Potrzeba modyfikacji systemu przed upływem jego okresu trwałości.</a:t>
                      </a:r>
                      <a:endParaRPr lang="pl-PL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+mn-lt"/>
                        </a:rPr>
                        <a:t>duża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>
                          <a:latin typeface="+mn-lt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600" dirty="0"/>
                        <a:t>Współdzielenie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2167689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lang="pl-PL" sz="1600" b="0" i="0" u="none" strike="noStrike" baseline="0" dirty="0" smtClean="0">
                          <a:latin typeface="+mn-lt"/>
                        </a:rPr>
                        <a:t>Awaria elementów systemu</a:t>
                      </a:r>
                    </a:p>
                    <a:p>
                      <a:pPr algn="l"/>
                      <a:r>
                        <a:rPr lang="pl-PL" sz="1600" b="0" i="0" u="none" strike="noStrike" baseline="0" dirty="0" smtClean="0">
                          <a:latin typeface="+mn-lt"/>
                        </a:rPr>
                        <a:t>teleinformatycznego spowodowana</a:t>
                      </a:r>
                    </a:p>
                    <a:p>
                      <a:pPr algn="l"/>
                      <a:r>
                        <a:rPr lang="pl-PL" sz="1600" b="0" i="0" u="none" strike="noStrike" baseline="0" dirty="0" smtClean="0">
                          <a:latin typeface="+mn-lt"/>
                        </a:rPr>
                        <a:t>czynnikami niezależnymi. </a:t>
                      </a:r>
                      <a:endParaRPr lang="pl-PL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600" dirty="0" smtClean="0">
                          <a:latin typeface="+mn-lt"/>
                        </a:rPr>
                        <a:t>duża</a:t>
                      </a:r>
                      <a:endParaRPr lang="pl-PL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600" dirty="0" smtClean="0">
                          <a:latin typeface="+mn-lt"/>
                        </a:rPr>
                        <a:t>znikome</a:t>
                      </a:r>
                      <a:endParaRPr lang="pl-PL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600" b="0" i="0" u="none" strike="noStrike" baseline="0" dirty="0" smtClean="0">
                          <a:latin typeface="+mn-lt"/>
                        </a:rPr>
                        <a:t>Infrastruktura sprzętowa</a:t>
                      </a:r>
                    </a:p>
                    <a:p>
                      <a:pPr algn="l"/>
                      <a:r>
                        <a:rPr lang="pl-PL" sz="1600" b="0" i="0" u="none" strike="noStrike" baseline="0" dirty="0" smtClean="0">
                          <a:latin typeface="+mn-lt"/>
                        </a:rPr>
                        <a:t>posiada wydłużoną gwarancję.</a:t>
                      </a:r>
                    </a:p>
                    <a:p>
                      <a:pPr algn="l"/>
                      <a:r>
                        <a:rPr lang="pl-PL" sz="1600" b="0" i="0" u="none" strike="noStrike" baseline="0" dirty="0" smtClean="0">
                          <a:latin typeface="+mn-lt"/>
                        </a:rPr>
                        <a:t>System oprócz gwarancji</a:t>
                      </a:r>
                    </a:p>
                    <a:p>
                      <a:pPr algn="l"/>
                      <a:r>
                        <a:rPr lang="pl-PL" sz="1600" b="0" i="0" u="none" strike="noStrike" baseline="0" dirty="0" smtClean="0">
                          <a:latin typeface="+mn-lt"/>
                        </a:rPr>
                        <a:t>posiada asystę techniczną w</a:t>
                      </a:r>
                    </a:p>
                    <a:p>
                      <a:pPr algn="l"/>
                      <a:r>
                        <a:rPr lang="pl-PL" sz="1600" b="0" i="0" u="none" strike="noStrike" baseline="0" dirty="0" smtClean="0">
                          <a:latin typeface="+mn-lt"/>
                        </a:rPr>
                        <a:t>postaci ok. 1000 punktów</a:t>
                      </a:r>
                    </a:p>
                    <a:p>
                      <a:pPr algn="l"/>
                      <a:r>
                        <a:rPr lang="pl-PL" sz="1600" b="0" i="0" u="none" strike="noStrike" baseline="0" dirty="0" smtClean="0">
                          <a:latin typeface="+mn-lt"/>
                        </a:rPr>
                        <a:t>wsparcia</a:t>
                      </a:r>
                      <a:endParaRPr lang="pl-PL" sz="1600" dirty="0"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89719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91028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258532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Dziękuję za </a:t>
            </a:r>
            <a:r>
              <a:rPr lang="pl-PL" sz="4800" b="1" dirty="0" smtClean="0">
                <a:solidFill>
                  <a:schemeClr val="bg1"/>
                </a:solidFill>
              </a:rPr>
              <a:t>uwagę</a:t>
            </a:r>
          </a:p>
          <a:p>
            <a:endParaRPr lang="pl-PL" sz="4800" b="1" dirty="0">
              <a:solidFill>
                <a:schemeClr val="bg1"/>
              </a:solidFill>
            </a:endParaRPr>
          </a:p>
          <a:p>
            <a:r>
              <a:rPr lang="pl-PL" sz="4800" b="1" dirty="0" smtClean="0">
                <a:solidFill>
                  <a:schemeClr val="bg1"/>
                </a:solidFill>
                <a:hlinkClick r:id="rId3"/>
              </a:rPr>
              <a:t>kamil.rybka@mi.gov.pl</a:t>
            </a:r>
            <a:endParaRPr lang="pl-PL" sz="4800" b="1" dirty="0" smtClean="0">
              <a:solidFill>
                <a:schemeClr val="bg1"/>
              </a:solidFill>
            </a:endParaRPr>
          </a:p>
          <a:p>
            <a:endParaRPr lang="pl-PL" dirty="0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697859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80518" y="1485063"/>
            <a:ext cx="11790947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36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System Informacji Przestrzennej Administracji Morskiej (SIPAM)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525662" y="2348880"/>
            <a:ext cx="8427822" cy="1764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</a:t>
            </a:r>
            <a:r>
              <a:rPr lang="pl-PL" dirty="0" smtClean="0">
                <a:solidFill>
                  <a:srgbClr val="002060"/>
                </a:solidFill>
              </a:rPr>
              <a:t>: </a:t>
            </a:r>
            <a:r>
              <a:rPr lang="pl-PL" dirty="0"/>
              <a:t>Minister Gospodarki Morskiej i Żeglugi Śródlądowej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4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</a:t>
            </a:r>
            <a:r>
              <a:rPr lang="pl-PL" dirty="0"/>
              <a:t>Ministerstwo Gospodarki Morskiej i Żeglugi Śródlądowej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14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</a:t>
            </a:r>
            <a:r>
              <a:rPr lang="pl-PL" dirty="0"/>
              <a:t>Urząd Morski w Gdyni, Urząd Morski w Szczecinie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-98615" y="435995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25662" y="5357032"/>
            <a:ext cx="1078779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Głównym celem projektu jest cyfryzacja i udostępnienie danych gromadzonych przez administrację morską do ponownego wykorzystania, poprzez digitalizację zasobów analogowych, integrację i harmonizację danych oraz zbudowanie cyfrowego repozytorium, a także upowszechnienie informacji na temat zgromadzonych w systemie zasobów poprzez promocję wśród odbiorców.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665317"/>
              </p:ext>
            </p:extLst>
          </p:nvPr>
        </p:nvGraphicFramePr>
        <p:xfrm>
          <a:off x="635726" y="2132856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2017-10-31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2020-10-28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2017-10-31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2020-10-09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573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5" name="Wykres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5343144"/>
              </p:ext>
            </p:extLst>
          </p:nvPr>
        </p:nvGraphicFramePr>
        <p:xfrm>
          <a:off x="2032000" y="4323612"/>
          <a:ext cx="8128000" cy="2317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rostokąt 5"/>
          <p:cNvSpPr/>
          <p:nvPr/>
        </p:nvSpPr>
        <p:spPr>
          <a:xfrm>
            <a:off x="3335655" y="5040122"/>
            <a:ext cx="1261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0000"/>
                </a:solidFill>
                <a:latin typeface="Calibri" panose="020F0502020204030204" pitchFamily="34" charset="0"/>
              </a:rPr>
              <a:t>5971782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pl-PL" dirty="0" smtClean="0">
                <a:solidFill>
                  <a:srgbClr val="000000"/>
                </a:solidFill>
                <a:latin typeface="Calibri" panose="020F0502020204030204" pitchFamily="34" charset="0"/>
              </a:rPr>
              <a:t>zł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4535805" y="6124091"/>
            <a:ext cx="1261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0000"/>
                </a:solidFill>
                <a:latin typeface="Calibri" panose="020F0502020204030204" pitchFamily="34" charset="0"/>
              </a:rPr>
              <a:t>5053919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  <a:r>
              <a:rPr lang="pl-PL" dirty="0" smtClean="0">
                <a:solidFill>
                  <a:srgbClr val="000000"/>
                </a:solidFill>
                <a:latin typeface="Calibri" panose="020F0502020204030204" pitchFamily="34" charset="0"/>
              </a:rPr>
              <a:t>zł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5900644" y="5197722"/>
            <a:ext cx="16992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0000"/>
                </a:solidFill>
                <a:latin typeface="Calibri" panose="020F0502020204030204" pitchFamily="34" charset="0"/>
              </a:rPr>
              <a:t>5826737,97 zł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  <p:sp>
        <p:nvSpPr>
          <p:cNvPr id="15" name="Prostokąt 14"/>
          <p:cNvSpPr/>
          <p:nvPr/>
        </p:nvSpPr>
        <p:spPr>
          <a:xfrm>
            <a:off x="7325677" y="6124091"/>
            <a:ext cx="16992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0000"/>
                </a:solidFill>
                <a:latin typeface="Calibri" panose="020F0502020204030204" pitchFamily="34" charset="0"/>
              </a:rPr>
              <a:t>4931168,40 zł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3966210" y="6534834"/>
            <a:ext cx="12611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0000"/>
                </a:solidFill>
                <a:latin typeface="Calibri" panose="020F0502020204030204" pitchFamily="34" charset="0"/>
              </a:rPr>
              <a:t>Planowane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6628765" y="6530682"/>
            <a:ext cx="12611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 smtClean="0">
                <a:solidFill>
                  <a:srgbClr val="000000"/>
                </a:solidFill>
                <a:latin typeface="Calibri" panose="020F0502020204030204" pitchFamily="34" charset="0"/>
              </a:rPr>
              <a:t>Faktyczne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0920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551384" y="2355559"/>
            <a:ext cx="103796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Przetargi:</a:t>
            </a:r>
          </a:p>
          <a:p>
            <a:pPr algn="just"/>
            <a:endParaRPr lang="pl-PL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Zarządzanie </a:t>
            </a:r>
            <a:r>
              <a:rPr lang="pl-PL" dirty="0"/>
              <a:t>projektem, rozliczenie finansowe i odbiór projektu „System Informacji Przestrzennej Administracji Morskiej (SIPAM)” 	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Dostawa i instalacja infrastruktury sprzętowo-programowej na potrzeby wdrożenia projektu „System Informacji Przestrzennej Administracji Morskiej (SIPAM)"	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 smtClean="0"/>
              <a:t>Zaprojektowanie</a:t>
            </a:r>
            <a:r>
              <a:rPr lang="pl-PL" dirty="0"/>
              <a:t>, budowa i wdrożenie Systemu Informacji Przestrzennej Administracji Morskiej (SIPAM) wraz z przetworzeniem i migracją danych	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Informacja i promocja w ramach projektu "System Informacji Przestrzennej Administracji Morskiej (SIPAM)"	</a:t>
            </a:r>
          </a:p>
          <a:p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27859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758193"/>
              </p:ext>
            </p:extLst>
          </p:nvPr>
        </p:nvGraphicFramePr>
        <p:xfrm>
          <a:off x="403409" y="2029191"/>
          <a:ext cx="11187957" cy="46853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7619">
                  <a:extLst>
                    <a:ext uri="{9D8B030D-6E8A-4147-A177-3AD203B41FA5}">
                      <a16:colId xmlns="" xmlns:a16="http://schemas.microsoft.com/office/drawing/2014/main" val="2573854917"/>
                    </a:ext>
                  </a:extLst>
                </a:gridCol>
                <a:gridCol w="1312782">
                  <a:extLst>
                    <a:ext uri="{9D8B030D-6E8A-4147-A177-3AD203B41FA5}">
                      <a16:colId xmlns="" xmlns:a16="http://schemas.microsoft.com/office/drawing/2014/main" val="3549130046"/>
                    </a:ext>
                  </a:extLst>
                </a:gridCol>
                <a:gridCol w="2065873">
                  <a:extLst>
                    <a:ext uri="{9D8B030D-6E8A-4147-A177-3AD203B41FA5}">
                      <a16:colId xmlns="" xmlns:a16="http://schemas.microsoft.com/office/drawing/2014/main" val="2176228942"/>
                    </a:ext>
                  </a:extLst>
                </a:gridCol>
                <a:gridCol w="1183850">
                  <a:extLst>
                    <a:ext uri="{9D8B030D-6E8A-4147-A177-3AD203B41FA5}">
                      <a16:colId xmlns="" xmlns:a16="http://schemas.microsoft.com/office/drawing/2014/main" val="1461300790"/>
                    </a:ext>
                  </a:extLst>
                </a:gridCol>
                <a:gridCol w="1183850">
                  <a:extLst>
                    <a:ext uri="{9D8B030D-6E8A-4147-A177-3AD203B41FA5}">
                      <a16:colId xmlns="" xmlns:a16="http://schemas.microsoft.com/office/drawing/2014/main" val="188525087"/>
                    </a:ext>
                  </a:extLst>
                </a:gridCol>
                <a:gridCol w="1183850">
                  <a:extLst>
                    <a:ext uri="{9D8B030D-6E8A-4147-A177-3AD203B41FA5}">
                      <a16:colId xmlns="" xmlns:a16="http://schemas.microsoft.com/office/drawing/2014/main" val="3442256649"/>
                    </a:ext>
                  </a:extLst>
                </a:gridCol>
                <a:gridCol w="2980133">
                  <a:extLst>
                    <a:ext uri="{9D8B030D-6E8A-4147-A177-3AD203B41FA5}">
                      <a16:colId xmlns="" xmlns:a16="http://schemas.microsoft.com/office/drawing/2014/main" val="3910534785"/>
                    </a:ext>
                  </a:extLst>
                </a:gridCol>
              </a:tblGrid>
              <a:tr h="38642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Projekt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Wskaźniki kluczowe</a:t>
                      </a:r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Nazwa wskaźnika</a:t>
                      </a:r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 Wartość docelowa 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Wartość bazowa</a:t>
                      </a:r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 dirty="0">
                          <a:effectLst/>
                        </a:rPr>
                        <a:t> Wartość osiągnięta  </a:t>
                      </a:r>
                      <a:endParaRPr lang="pl-PL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000" u="none" strike="noStrike">
                          <a:effectLst/>
                        </a:rPr>
                        <a:t> Informacje dodatkowe </a:t>
                      </a:r>
                      <a:endParaRPr lang="pl-PL" sz="1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extLst>
                  <a:ext uri="{0D108BD9-81ED-4DB2-BD59-A6C34878D82A}">
                    <a16:rowId xmlns="" xmlns:a16="http://schemas.microsoft.com/office/drawing/2014/main" val="811862243"/>
                  </a:ext>
                </a:extLst>
              </a:tr>
              <a:tr h="463707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kluczowe</a:t>
                      </a:r>
                      <a:endParaRPr lang="pl-P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produktu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Liczba podmiotów, które udostępniły on-line informacje sektora publicznego [szt.]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       3,00 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nd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      3,00 </a:t>
                      </a:r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b"/>
                </a:tc>
                <a:extLst>
                  <a:ext uri="{0D108BD9-81ED-4DB2-BD59-A6C34878D82A}">
                    <a16:rowId xmlns="" xmlns:a16="http://schemas.microsoft.com/office/drawing/2014/main" val="2426915037"/>
                  </a:ext>
                </a:extLst>
              </a:tr>
              <a:tr h="463707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kluczowe</a:t>
                      </a:r>
                      <a:endParaRPr lang="pl-P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produktu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Liczba zdigitalizowanych dokumentów zawierających informacje sektora publicznego [szt.]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3 410,00 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 err="1">
                          <a:effectLst/>
                        </a:rPr>
                        <a:t>nd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4 958,00 </a:t>
                      </a:r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b"/>
                </a:tc>
                <a:extLst>
                  <a:ext uri="{0D108BD9-81ED-4DB2-BD59-A6C34878D82A}">
                    <a16:rowId xmlns="" xmlns:a16="http://schemas.microsoft.com/office/drawing/2014/main" val="392158356"/>
                  </a:ext>
                </a:extLst>
              </a:tr>
              <a:tr h="743864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kluczowe</a:t>
                      </a:r>
                      <a:endParaRPr lang="pl-P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produktu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Liczba udostępnionych on-</a:t>
                      </a:r>
                      <a:r>
                        <a:rPr lang="pl-PL" sz="800" u="none" strike="noStrike" dirty="0" err="1">
                          <a:effectLst/>
                        </a:rPr>
                        <a:t>line</a:t>
                      </a:r>
                      <a:r>
                        <a:rPr lang="pl-PL" sz="800" u="none" strike="noStrike" dirty="0">
                          <a:effectLst/>
                        </a:rPr>
                        <a:t> dokumentów zawierających informacje sektora publicznego [szt.]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3 638,00 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 err="1">
                          <a:effectLst/>
                        </a:rPr>
                        <a:t>nd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4 824,00 </a:t>
                      </a:r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Liczba jest mniejsza niż liczba </a:t>
                      </a:r>
                      <a:r>
                        <a:rPr lang="pl-PL" sz="800" u="none" strike="noStrike" dirty="0" err="1">
                          <a:effectLst/>
                        </a:rPr>
                        <a:t>zdigitalizowanych</a:t>
                      </a:r>
                      <a:r>
                        <a:rPr lang="pl-PL" sz="800" u="none" strike="noStrike" dirty="0">
                          <a:effectLst/>
                        </a:rPr>
                        <a:t> </a:t>
                      </a:r>
                      <a:r>
                        <a:rPr lang="pl-PL" sz="800" u="none" strike="noStrike" dirty="0" smtClean="0">
                          <a:effectLst/>
                        </a:rPr>
                        <a:t>dokumentów </a:t>
                      </a:r>
                      <a:r>
                        <a:rPr lang="pl-PL" sz="800" u="none" strike="noStrike" dirty="0">
                          <a:effectLst/>
                        </a:rPr>
                        <a:t>ponieważ na etapie zadania 2 pliki dokumentów były inwentaryzowane osobno, natomiast w zadaniu 3 zostały  opracowane dokumenty z załącznikami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extLst>
                  <a:ext uri="{0D108BD9-81ED-4DB2-BD59-A6C34878D82A}">
                    <a16:rowId xmlns="" xmlns:a16="http://schemas.microsoft.com/office/drawing/2014/main" val="1171093407"/>
                  </a:ext>
                </a:extLst>
              </a:tr>
              <a:tr h="618277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kluczowe</a:t>
                      </a:r>
                      <a:endParaRPr lang="pl-P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produktu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Liczba utworzonych API [szt.]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       3,00 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nd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      4,00 </a:t>
                      </a:r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https://mgm-local.sipam.gov.pl/service/swagger-ui.html#/ </a:t>
                      </a:r>
                      <a:br>
                        <a:rPr lang="pl-PL" sz="800" u="none" strike="noStrike">
                          <a:effectLst/>
                        </a:rPr>
                      </a:br>
                      <a:r>
                        <a:rPr lang="pl-PL" sz="800" u="none" strike="noStrike">
                          <a:effectLst/>
                        </a:rPr>
                        <a:t>https://umg-local.sipam.gov.pl/service/swagger-ui.html#/</a:t>
                      </a:r>
                      <a:br>
                        <a:rPr lang="pl-PL" sz="800" u="none" strike="noStrike">
                          <a:effectLst/>
                        </a:rPr>
                      </a:br>
                      <a:r>
                        <a:rPr lang="pl-PL" sz="800" u="none" strike="noStrike">
                          <a:effectLst/>
                        </a:rPr>
                        <a:t>https://ums-local.sipam.gov.pl/service/swagger-ui.html#/</a:t>
                      </a:r>
                      <a:br>
                        <a:rPr lang="pl-PL" sz="800" u="none" strike="noStrike">
                          <a:effectLst/>
                        </a:rPr>
                      </a:br>
                      <a:r>
                        <a:rPr lang="pl-PL" sz="800" u="none" strike="noStrike">
                          <a:effectLst/>
                        </a:rPr>
                        <a:t>https://sipam.gov.pl/service/swagger-ui.html#/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extLst>
                  <a:ext uri="{0D108BD9-81ED-4DB2-BD59-A6C34878D82A}">
                    <a16:rowId xmlns="" xmlns:a16="http://schemas.microsoft.com/office/drawing/2014/main" val="2026245974"/>
                  </a:ext>
                </a:extLst>
              </a:tr>
              <a:tr h="309138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kluczowe</a:t>
                      </a:r>
                      <a:endParaRPr lang="pl-P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produktu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Liczba baz danych udostępnionych on-line poprzez API [szt.]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     16,00 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nd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   73,00 </a:t>
                      </a:r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b"/>
                </a:tc>
                <a:extLst>
                  <a:ext uri="{0D108BD9-81ED-4DB2-BD59-A6C34878D82A}">
                    <a16:rowId xmlns="" xmlns:a16="http://schemas.microsoft.com/office/drawing/2014/main" val="1893209431"/>
                  </a:ext>
                </a:extLst>
              </a:tr>
              <a:tr h="463707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kluczowe</a:t>
                      </a:r>
                      <a:endParaRPr lang="pl-P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rezultatu bezpośredniego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Liczba pobrań/</a:t>
                      </a:r>
                      <a:r>
                        <a:rPr lang="pl-PL" sz="800" u="none" strike="noStrike" dirty="0" err="1">
                          <a:effectLst/>
                        </a:rPr>
                        <a:t>odtworzeń</a:t>
                      </a:r>
                      <a:r>
                        <a:rPr lang="pl-PL" sz="800" u="none" strike="noStrike" dirty="0">
                          <a:effectLst/>
                        </a:rPr>
                        <a:t> dokumentów zawierających informacje sektora publicznego [szt.]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50 000,00 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0,00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u="none" strike="noStrike" smtClean="0">
                          <a:effectLst/>
                        </a:rPr>
                        <a:t>15 526,00</a:t>
                      </a:r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 dirty="0">
                          <a:effectLst/>
                        </a:rPr>
                        <a:t> 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extLst>
                  <a:ext uri="{0D108BD9-81ED-4DB2-BD59-A6C34878D82A}">
                    <a16:rowId xmlns="" xmlns:a16="http://schemas.microsoft.com/office/drawing/2014/main" val="3202967458"/>
                  </a:ext>
                </a:extLst>
              </a:tr>
              <a:tr h="309138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specyficzne dla programu</a:t>
                      </a:r>
                      <a:endParaRPr lang="pl-P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brak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nd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u="none" strike="noStrike" dirty="0" err="1">
                          <a:effectLst/>
                        </a:rPr>
                        <a:t>nd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nd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pl-PL" sz="800" u="none" strike="noStrike" dirty="0" err="1">
                          <a:effectLst/>
                        </a:rPr>
                        <a:t>nd</a:t>
                      </a:r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b"/>
                </a:tc>
                <a:extLst>
                  <a:ext uri="{0D108BD9-81ED-4DB2-BD59-A6C34878D82A}">
                    <a16:rowId xmlns="" xmlns:a16="http://schemas.microsoft.com/office/drawing/2014/main" val="3942255073"/>
                  </a:ext>
                </a:extLst>
              </a:tr>
              <a:tr h="309138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specyficzne dla projektu</a:t>
                      </a:r>
                      <a:endParaRPr lang="pl-P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produktu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Rozmiar zdigitalizowanej informacji sektora publicznego TB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       0,01 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nd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      0,01 </a:t>
                      </a:r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b"/>
                </a:tc>
                <a:extLst>
                  <a:ext uri="{0D108BD9-81ED-4DB2-BD59-A6C34878D82A}">
                    <a16:rowId xmlns="" xmlns:a16="http://schemas.microsoft.com/office/drawing/2014/main" val="396649820"/>
                  </a:ext>
                </a:extLst>
              </a:tr>
              <a:tr h="309138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specyficzne dla projektu</a:t>
                      </a:r>
                      <a:endParaRPr lang="pl-P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produktu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Rozmiar udostępnionych on-line informacji sektora publicznego TB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     14,77 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nd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   18,50 </a:t>
                      </a:r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>
                          <a:effectLst/>
                        </a:rPr>
                        <a:t> </a:t>
                      </a:r>
                      <a:endParaRPr lang="pl-PL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b"/>
                </a:tc>
                <a:extLst>
                  <a:ext uri="{0D108BD9-81ED-4DB2-BD59-A6C34878D82A}">
                    <a16:rowId xmlns="" xmlns:a16="http://schemas.microsoft.com/office/drawing/2014/main" val="998106134"/>
                  </a:ext>
                </a:extLst>
              </a:tr>
              <a:tr h="309138"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specyficzne dla projektu</a:t>
                      </a:r>
                      <a:endParaRPr lang="pl-PL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Wskaźniki rezultatu bezpośredniego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800" u="none" strike="noStrike">
                          <a:effectLst/>
                        </a:rPr>
                        <a:t>Liczba wygenerowanych kluczy API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            3 </a:t>
                      </a:r>
                      <a:endParaRPr lang="pl-PL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>
                          <a:effectLst/>
                        </a:rPr>
                        <a:t>0</a:t>
                      </a:r>
                      <a:endParaRPr lang="pl-PL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800" u="none" strike="noStrike" dirty="0">
                          <a:effectLst/>
                        </a:rPr>
                        <a:t>                                      -   </a:t>
                      </a:r>
                      <a:endParaRPr lang="pl-PL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000" u="none" strike="noStrike" dirty="0">
                          <a:effectLst/>
                        </a:rPr>
                        <a:t> </a:t>
                      </a:r>
                      <a:endParaRPr lang="pl-PL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67" marR="8267" marT="8267" marB="0" anchor="b"/>
                </a:tc>
                <a:extLst>
                  <a:ext uri="{0D108BD9-81ED-4DB2-BD59-A6C34878D82A}">
                    <a16:rowId xmlns="" xmlns:a16="http://schemas.microsoft.com/office/drawing/2014/main" val="3962512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810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cd.</a:t>
            </a:r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390" y="2483716"/>
            <a:ext cx="7000610" cy="3434034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17952"/>
            <a:ext cx="5431782" cy="463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5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233771"/>
            <a:ext cx="8712969" cy="586063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komplementarność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81197"/>
              </p:ext>
            </p:extLst>
          </p:nvPr>
        </p:nvGraphicFramePr>
        <p:xfrm>
          <a:off x="583474" y="1853406"/>
          <a:ext cx="10650583" cy="47694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746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609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280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37461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1238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5890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komplementarnych systemów/ modułów/funkcjonalności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946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Dostęp do danych</a:t>
                      </a:r>
                      <a:r>
                        <a:rPr lang="pl-PL" sz="1200" b="0" i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administracji morskiej –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wyszukiwanie i</a:t>
                      </a:r>
                      <a:r>
                        <a:rPr lang="pl-PL" sz="1200" b="0" i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p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obieranie danych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(usługi realizowane przede</a:t>
                      </a:r>
                      <a:r>
                        <a:rPr lang="pl-PL" sz="1200" b="0" i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wszystkim przez standardy:</a:t>
                      </a:r>
                      <a:r>
                        <a:rPr lang="pl-PL" sz="1200" b="0" i="0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WMS, WMTS, WFS, CSW)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3"/>
                        </a:rPr>
                        <a:t>https://sipam.gov.pl/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4"/>
                        </a:rPr>
                        <a:t>https://sipam.gov.pl/geoportal/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5"/>
                        </a:rPr>
                        <a:t>https://sipam.gov.pl/geoserver/wms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6"/>
                        </a:rPr>
                        <a:t>https://sipam.gov.pl/geoserver/gwc/service/wmts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7"/>
                        </a:rPr>
                        <a:t>https://sipam.gov.pl/geoserver/wfs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8"/>
                        </a:rPr>
                        <a:t>https://sipam.gov.pl/wss/service/atom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9"/>
                        </a:rPr>
                        <a:t>https://sipam.gov.pl/rdf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10"/>
                        </a:rPr>
                        <a:t>https://sipam.gov.pl/geonetwork/srv/pol/catalog.search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Adres interfejsu API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11"/>
                        </a:rPr>
                        <a:t>https://sipam.gov.pl/service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Dokumentacja metod udostępniania w ramach API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12"/>
                        </a:rPr>
                        <a:t>https://sipam.gov.pl/service/swagger-ui.html</a:t>
                      </a:r>
                      <a:r>
                        <a:rPr lang="pl-PL" sz="1200" b="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u="none" strike="noStrike" baseline="0" dirty="0" smtClean="0">
                          <a:latin typeface="ArialMT"/>
                        </a:rPr>
                        <a:t>07-2020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07-2020</a:t>
                      </a:r>
                      <a:endParaRPr lang="pl-PL" sz="1200" i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hlinkClick r:id="rId13"/>
                        </a:rPr>
                        <a:t>https://mapy.geoportal.gov.pl/</a:t>
                      </a:r>
                      <a:r>
                        <a:rPr lang="pl-PL" sz="1200" b="0" i="0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endParaRPr lang="pl-PL" sz="1200" b="0" i="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0" dirty="0" smtClean="0">
                          <a:solidFill>
                            <a:srgbClr val="0070C0"/>
                          </a:solidFill>
                          <a:effectLst/>
                          <a:hlinkClick r:id="rId14"/>
                        </a:rPr>
                        <a:t>http://geoserwis.gdos.gov.pl/mapy/</a:t>
                      </a:r>
                      <a:endParaRPr lang="pl-PL" sz="1200" b="0" i="0" dirty="0" smtClean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hlinkClick r:id="rId15"/>
                        </a:rPr>
                        <a:t>https://cbdgmapa.pgi.gov.pl/</a:t>
                      </a:r>
                      <a:endParaRPr lang="pl-PL" sz="1200" i="0" dirty="0" smtClean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0" dirty="0" smtClean="0">
                          <a:hlinkClick r:id="rId16"/>
                        </a:rPr>
                        <a:t>http://epsh.pgi.gov.pl/</a:t>
                      </a:r>
                      <a:endParaRPr lang="pl-PL" sz="1200" i="0" dirty="0" smtClean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hlinkClick r:id="rId17"/>
                        </a:rPr>
                        <a:t>https://mapserver.bdl.lasy.gov.pl/</a:t>
                      </a:r>
                      <a:r>
                        <a:rPr lang="pl-PL" sz="1200" dirty="0" smtClean="0"/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>
                          <a:hlinkClick r:id="rId18"/>
                        </a:rPr>
                        <a:t>https://integracja.gugik.gov.pl/</a:t>
                      </a:r>
                      <a:r>
                        <a:rPr lang="pl-PL" sz="1200" dirty="0" smtClean="0"/>
                        <a:t> </a:t>
                      </a:r>
                      <a:endParaRPr lang="pl-PL" sz="1200" i="0" dirty="0" smtClean="0"/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dirty="0" smtClean="0"/>
                        <a:t>…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dirty="0" smtClean="0"/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Obraz 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315" y="5644811"/>
            <a:ext cx="1567542" cy="77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730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3414"/>
            <a:ext cx="8712969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komplementarność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2" y="2049278"/>
            <a:ext cx="11861512" cy="4808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503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625824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ze strzałką 5"/>
          <p:cNvCxnSpPr/>
          <p:nvPr/>
        </p:nvCxnSpPr>
        <p:spPr>
          <a:xfrm flipH="1">
            <a:off x="11796474" y="13625824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dtytuł 2"/>
          <p:cNvSpPr>
            <a:spLocks noGrp="1"/>
          </p:cNvSpPr>
          <p:nvPr>
            <p:ph type="subTitle" idx="1"/>
          </p:nvPr>
        </p:nvSpPr>
        <p:spPr>
          <a:xfrm>
            <a:off x="1775522" y="1664075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  <a:endParaRPr lang="pl-PL" dirty="0"/>
          </a:p>
        </p:txBody>
      </p:sp>
      <p:sp>
        <p:nvSpPr>
          <p:cNvPr id="8" name="Prostokąt 7"/>
          <p:cNvSpPr/>
          <p:nvPr/>
        </p:nvSpPr>
        <p:spPr>
          <a:xfrm>
            <a:off x="6534521" y="2916323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 smtClean="0">
                <a:solidFill>
                  <a:schemeClr val="bg1"/>
                </a:solidFill>
              </a:rPr>
              <a:t>Mgm-local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4655838" y="3516613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i="1" dirty="0" smtClean="0">
                <a:solidFill>
                  <a:schemeClr val="tx2"/>
                </a:solidFill>
              </a:rPr>
              <a:t>SIPAM</a:t>
            </a:r>
          </a:p>
          <a:p>
            <a:pPr algn="ctr"/>
            <a:r>
              <a:rPr lang="pl-PL" sz="900" b="1" i="1" dirty="0" smtClean="0">
                <a:solidFill>
                  <a:schemeClr val="tx2"/>
                </a:solidFill>
              </a:rPr>
              <a:t>Węzeł publiczny</a:t>
            </a:r>
            <a:endParaRPr lang="pl-PL" sz="900" b="1" i="1" dirty="0">
              <a:solidFill>
                <a:schemeClr val="tx2"/>
              </a:solidFill>
            </a:endParaRPr>
          </a:p>
        </p:txBody>
      </p:sp>
      <p:cxnSp>
        <p:nvCxnSpPr>
          <p:cNvPr id="10" name="Łącznik prosty 9"/>
          <p:cNvCxnSpPr/>
          <p:nvPr/>
        </p:nvCxnSpPr>
        <p:spPr>
          <a:xfrm>
            <a:off x="4233878" y="3586297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/>
          <p:cNvCxnSpPr/>
          <p:nvPr/>
        </p:nvCxnSpPr>
        <p:spPr>
          <a:xfrm>
            <a:off x="4380544" y="3586297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Łącznik prosty ze strzałką 11"/>
          <p:cNvCxnSpPr/>
          <p:nvPr/>
        </p:nvCxnSpPr>
        <p:spPr>
          <a:xfrm>
            <a:off x="4380544" y="4094129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 flipV="1">
            <a:off x="6312024" y="3147669"/>
            <a:ext cx="0" cy="592427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/>
          <p:cNvCxnSpPr/>
          <p:nvPr/>
        </p:nvCxnSpPr>
        <p:spPr>
          <a:xfrm flipV="1">
            <a:off x="6312024" y="4014894"/>
            <a:ext cx="0" cy="653847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ze strzałką 14"/>
          <p:cNvCxnSpPr/>
          <p:nvPr/>
        </p:nvCxnSpPr>
        <p:spPr>
          <a:xfrm flipH="1">
            <a:off x="6138207" y="4014894"/>
            <a:ext cx="155647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6534521" y="4363342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 smtClean="0">
                <a:solidFill>
                  <a:schemeClr val="bg1"/>
                </a:solidFill>
              </a:rPr>
              <a:t>Ums-local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17" name="Łącznik prosty ze strzałką 16"/>
          <p:cNvCxnSpPr/>
          <p:nvPr/>
        </p:nvCxnSpPr>
        <p:spPr>
          <a:xfrm flipH="1" flipV="1">
            <a:off x="6138207" y="3740096"/>
            <a:ext cx="173817" cy="4077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/>
          <p:cNvCxnSpPr/>
          <p:nvPr/>
        </p:nvCxnSpPr>
        <p:spPr>
          <a:xfrm flipV="1">
            <a:off x="6146931" y="4221401"/>
            <a:ext cx="87182" cy="91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 flipH="1" flipV="1">
            <a:off x="6228298" y="4234184"/>
            <a:ext cx="5815" cy="745194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ze strzałką 19"/>
          <p:cNvCxnSpPr/>
          <p:nvPr/>
        </p:nvCxnSpPr>
        <p:spPr>
          <a:xfrm>
            <a:off x="6228298" y="4979378"/>
            <a:ext cx="306223" cy="886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rostokąt 20"/>
          <p:cNvSpPr/>
          <p:nvPr/>
        </p:nvSpPr>
        <p:spPr>
          <a:xfrm>
            <a:off x="2730790" y="2972226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 smtClean="0">
                <a:solidFill>
                  <a:schemeClr val="bg1"/>
                </a:solidFill>
              </a:rPr>
              <a:t>Umg-local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22" name="Łącznik prosty 21"/>
          <p:cNvCxnSpPr/>
          <p:nvPr/>
        </p:nvCxnSpPr>
        <p:spPr>
          <a:xfrm flipH="1">
            <a:off x="6312024" y="4668741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/>
          <p:cNvSpPr txBox="1"/>
          <p:nvPr/>
        </p:nvSpPr>
        <p:spPr>
          <a:xfrm>
            <a:off x="8711054" y="3078469"/>
            <a:ext cx="1777437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 smtClean="0">
                <a:solidFill>
                  <a:schemeClr val="tx2"/>
                </a:solidFill>
              </a:rPr>
              <a:t>      </a:t>
            </a:r>
          </a:p>
          <a:p>
            <a:pPr>
              <a:lnSpc>
                <a:spcPct val="105000"/>
              </a:lnSpc>
            </a:pPr>
            <a:r>
              <a:rPr lang="pl-PL" sz="1200" dirty="0" smtClean="0">
                <a:solidFill>
                  <a:schemeClr val="tx2"/>
                </a:solidFill>
              </a:rPr>
              <a:t>        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 smtClean="0">
                <a:solidFill>
                  <a:schemeClr val="tx2"/>
                </a:solidFill>
              </a:rPr>
              <a:t>dot</a:t>
            </a:r>
            <a:r>
              <a:rPr lang="pl-PL" sz="1200" dirty="0">
                <a:solidFill>
                  <a:schemeClr val="tx2"/>
                </a:solidFill>
              </a:rPr>
              <a:t>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24" name="Prostokąt 23"/>
          <p:cNvSpPr/>
          <p:nvPr/>
        </p:nvSpPr>
        <p:spPr>
          <a:xfrm>
            <a:off x="8873240" y="370566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5" name="Łącznik prosty 24"/>
          <p:cNvCxnSpPr/>
          <p:nvPr/>
        </p:nvCxnSpPr>
        <p:spPr>
          <a:xfrm flipV="1">
            <a:off x="6300393" y="3170424"/>
            <a:ext cx="227655" cy="140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y 25"/>
          <p:cNvCxnSpPr/>
          <p:nvPr/>
        </p:nvCxnSpPr>
        <p:spPr>
          <a:xfrm flipV="1">
            <a:off x="6146931" y="3565976"/>
            <a:ext cx="63570" cy="157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/>
        </p:nvCxnSpPr>
        <p:spPr>
          <a:xfrm flipV="1">
            <a:off x="6216030" y="2946308"/>
            <a:ext cx="0" cy="639989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Łącznik prosty ze strzałką 27"/>
          <p:cNvCxnSpPr/>
          <p:nvPr/>
        </p:nvCxnSpPr>
        <p:spPr>
          <a:xfrm>
            <a:off x="6194960" y="2946308"/>
            <a:ext cx="339561" cy="504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Łącznik prosty 28"/>
          <p:cNvCxnSpPr/>
          <p:nvPr/>
        </p:nvCxnSpPr>
        <p:spPr>
          <a:xfrm>
            <a:off x="4518195" y="3595544"/>
            <a:ext cx="12601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29"/>
          <p:cNvCxnSpPr/>
          <p:nvPr/>
        </p:nvCxnSpPr>
        <p:spPr>
          <a:xfrm flipV="1">
            <a:off x="4516812" y="3147669"/>
            <a:ext cx="0" cy="44787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ze strzałką 30"/>
          <p:cNvCxnSpPr/>
          <p:nvPr/>
        </p:nvCxnSpPr>
        <p:spPr>
          <a:xfrm flipH="1">
            <a:off x="4233877" y="3147669"/>
            <a:ext cx="281707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purl.org/dc/dcmitype/"/>
    <ds:schemaRef ds:uri="5df3a10b-8748-402e-bef4-aee373db4dbb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1346</Words>
  <Application>Microsoft Office PowerPoint</Application>
  <PresentationFormat>Panoramiczny</PresentationFormat>
  <Paragraphs>269</Paragraphs>
  <Slides>17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24" baseType="lpstr">
      <vt:lpstr>Arial</vt:lpstr>
      <vt:lpstr>ArialMT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Gałązka Anna</cp:lastModifiedBy>
  <cp:revision>71</cp:revision>
  <dcterms:created xsi:type="dcterms:W3CDTF">2017-01-27T12:50:17Z</dcterms:created>
  <dcterms:modified xsi:type="dcterms:W3CDTF">2021-03-02T11:44:25Z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