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7" r:id="rId2"/>
    <p:sldId id="301" r:id="rId3"/>
    <p:sldId id="299" r:id="rId4"/>
    <p:sldId id="283" r:id="rId5"/>
    <p:sldId id="302" r:id="rId6"/>
    <p:sldId id="297" r:id="rId7"/>
    <p:sldId id="284" r:id="rId8"/>
    <p:sldId id="290" r:id="rId9"/>
    <p:sldId id="286" r:id="rId10"/>
    <p:sldId id="295" r:id="rId11"/>
    <p:sldId id="293" r:id="rId12"/>
    <p:sldId id="294" r:id="rId13"/>
    <p:sldId id="287" r:id="rId14"/>
    <p:sldId id="291" r:id="rId15"/>
    <p:sldId id="292" r:id="rId16"/>
    <p:sldId id="303" r:id="rId17"/>
    <p:sldId id="305" r:id="rId18"/>
    <p:sldId id="281" r:id="rId19"/>
  </p:sldIdLst>
  <p:sldSz cx="12192000" cy="6858000"/>
  <p:notesSz cx="6794500" cy="9931400"/>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Sekcja domyślna" id="{123B5DBD-E8AE-4AD6-B150-630DCBAB6AF0}">
          <p14:sldIdLst>
            <p14:sldId id="277"/>
            <p14:sldId id="301"/>
            <p14:sldId id="299"/>
          </p14:sldIdLst>
        </p14:section>
        <p14:section name="Sekcja bez tytułu" id="{0F246755-6B7F-45F6-AEAD-3F061D16C6E3}">
          <p14:sldIdLst>
            <p14:sldId id="283"/>
            <p14:sldId id="302"/>
            <p14:sldId id="297"/>
            <p14:sldId id="284"/>
            <p14:sldId id="290"/>
            <p14:sldId id="286"/>
            <p14:sldId id="295"/>
            <p14:sldId id="293"/>
            <p14:sldId id="294"/>
            <p14:sldId id="287"/>
            <p14:sldId id="291"/>
            <p14:sldId id="292"/>
            <p14:sldId id="303"/>
            <p14:sldId id="305"/>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216" autoAdjust="0"/>
  </p:normalViewPr>
  <p:slideViewPr>
    <p:cSldViewPr snapToGrid="0">
      <p:cViewPr varScale="1">
        <p:scale>
          <a:sx n="103" d="100"/>
          <a:sy n="103" d="100"/>
        </p:scale>
        <p:origin x="8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139"/>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21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024" cy="49712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47890" y="0"/>
            <a:ext cx="2945024" cy="497126"/>
          </a:xfrm>
          <a:prstGeom prst="rect">
            <a:avLst/>
          </a:prstGeom>
        </p:spPr>
        <p:txBody>
          <a:bodyPr vert="horz" lIns="91440" tIns="45720" rIns="91440" bIns="45720" rtlCol="0"/>
          <a:lstStyle>
            <a:lvl1pPr algn="r">
              <a:defRPr sz="1200"/>
            </a:lvl1pPr>
          </a:lstStyle>
          <a:p>
            <a:fld id="{52541CE0-3BE8-45F7-A421-7CBA76E4551C}" type="datetimeFigureOut">
              <a:rPr lang="pl-PL" smtClean="0"/>
              <a:t>30.07.2025</a:t>
            </a:fld>
            <a:endParaRPr lang="pl-PL"/>
          </a:p>
        </p:txBody>
      </p:sp>
      <p:sp>
        <p:nvSpPr>
          <p:cNvPr id="4" name="Symbol zastępczy obrazu slajdu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133" y="4779080"/>
            <a:ext cx="5436235" cy="391030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34274"/>
            <a:ext cx="2945024" cy="497126"/>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7890" y="9434274"/>
            <a:ext cx="2945024" cy="497126"/>
          </a:xfrm>
          <a:prstGeom prst="rect">
            <a:avLst/>
          </a:prstGeom>
        </p:spPr>
        <p:txBody>
          <a:bodyPr vert="horz" lIns="91440" tIns="45720" rIns="91440" bIns="45720" rtlCol="0" anchor="b"/>
          <a:lstStyle>
            <a:lvl1pPr algn="r">
              <a:defRPr sz="1200"/>
            </a:lvl1pPr>
          </a:lstStyle>
          <a:p>
            <a:fld id="{25B440BF-9184-487D-9612-8795DF25E016}" type="slidenum">
              <a:rPr lang="pl-PL" smtClean="0"/>
              <a:t>‹#›</a:t>
            </a:fld>
            <a:endParaRPr lang="pl-PL"/>
          </a:p>
        </p:txBody>
      </p:sp>
    </p:spTree>
    <p:extLst>
      <p:ext uri="{BB962C8B-B14F-4D97-AF65-F5344CB8AC3E}">
        <p14:creationId xmlns:p14="http://schemas.microsoft.com/office/powerpoint/2010/main" val="401304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5B440BF-9184-487D-9612-8795DF25E016}" type="slidenum">
              <a:rPr lang="pl-PL" smtClean="0"/>
              <a:t>1</a:t>
            </a:fld>
            <a:endParaRPr lang="pl-PL"/>
          </a:p>
        </p:txBody>
      </p:sp>
    </p:spTree>
    <p:extLst>
      <p:ext uri="{BB962C8B-B14F-4D97-AF65-F5344CB8AC3E}">
        <p14:creationId xmlns:p14="http://schemas.microsoft.com/office/powerpoint/2010/main" val="273228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5B440BF-9184-487D-9612-8795DF25E016}" type="slidenum">
              <a:rPr lang="pl-PL" smtClean="0"/>
              <a:t>2</a:t>
            </a:fld>
            <a:endParaRPr lang="pl-PL"/>
          </a:p>
        </p:txBody>
      </p:sp>
    </p:spTree>
    <p:extLst>
      <p:ext uri="{BB962C8B-B14F-4D97-AF65-F5344CB8AC3E}">
        <p14:creationId xmlns:p14="http://schemas.microsoft.com/office/powerpoint/2010/main" val="187963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B7E35BCF-522F-4097-9D5F-2630D047EBA2}"/>
              </a:ext>
            </a:extLst>
          </p:cNvPr>
          <p:cNvSpPr>
            <a:spLocks noGrp="1"/>
          </p:cNvSpPr>
          <p:nvPr>
            <p:ph type="dt" sz="half" idx="10"/>
          </p:nvPr>
        </p:nvSpPr>
        <p:spPr/>
        <p:txBody>
          <a:bodyPr/>
          <a:lstStyle>
            <a:lvl1pPr>
              <a:defRPr/>
            </a:lvl1pPr>
          </a:lstStyle>
          <a:p>
            <a:pPr>
              <a:defRPr/>
            </a:pPr>
            <a:fld id="{057E4BFE-8B6B-429A-A324-C8C06578894D}" type="datetimeFigureOut">
              <a:rPr lang="pl-PL"/>
              <a:pPr>
                <a:defRPr/>
              </a:pPr>
              <a:t>30.07.2025</a:t>
            </a:fld>
            <a:endParaRPr lang="pl-PL"/>
          </a:p>
        </p:txBody>
      </p:sp>
      <p:sp>
        <p:nvSpPr>
          <p:cNvPr id="5" name="Symbol zastępczy stopki 4">
            <a:extLst>
              <a:ext uri="{FF2B5EF4-FFF2-40B4-BE49-F238E27FC236}">
                <a16:creationId xmlns:a16="http://schemas.microsoft.com/office/drawing/2014/main" id="{506615BE-0C59-44D2-9B95-53D2B97B3341}"/>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ABE9275B-DF80-4FFD-97C4-A591F230A469}"/>
              </a:ext>
            </a:extLst>
          </p:cNvPr>
          <p:cNvSpPr>
            <a:spLocks noGrp="1"/>
          </p:cNvSpPr>
          <p:nvPr>
            <p:ph type="sldNum" sz="quarter" idx="12"/>
          </p:nvPr>
        </p:nvSpPr>
        <p:spPr/>
        <p:txBody>
          <a:bodyPr/>
          <a:lstStyle>
            <a:lvl1pPr>
              <a:defRPr/>
            </a:lvl1pPr>
          </a:lstStyle>
          <a:p>
            <a:pPr>
              <a:defRPr/>
            </a:pPr>
            <a:fld id="{20E26246-A496-41A5-A10B-0EA1D57A81F8}" type="slidenum">
              <a:rPr lang="pl-PL"/>
              <a:pPr>
                <a:defRPr/>
              </a:pPr>
              <a:t>‹#›</a:t>
            </a:fld>
            <a:endParaRPr lang="pl-PL"/>
          </a:p>
        </p:txBody>
      </p:sp>
    </p:spTree>
    <p:extLst>
      <p:ext uri="{BB962C8B-B14F-4D97-AF65-F5344CB8AC3E}">
        <p14:creationId xmlns:p14="http://schemas.microsoft.com/office/powerpoint/2010/main" val="428212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B8530A9-3D3D-4807-83EC-17F1B5E996AE}"/>
              </a:ext>
            </a:extLst>
          </p:cNvPr>
          <p:cNvSpPr>
            <a:spLocks noGrp="1"/>
          </p:cNvSpPr>
          <p:nvPr>
            <p:ph type="dt" sz="half" idx="10"/>
          </p:nvPr>
        </p:nvSpPr>
        <p:spPr/>
        <p:txBody>
          <a:bodyPr/>
          <a:lstStyle>
            <a:lvl1pPr>
              <a:defRPr/>
            </a:lvl1pPr>
          </a:lstStyle>
          <a:p>
            <a:pPr>
              <a:defRPr/>
            </a:pPr>
            <a:fld id="{74FB0EC6-8CE9-4DFD-9BB2-BB7B7F75D749}" type="datetimeFigureOut">
              <a:rPr lang="pl-PL"/>
              <a:pPr>
                <a:defRPr/>
              </a:pPr>
              <a:t>30.07.2025</a:t>
            </a:fld>
            <a:endParaRPr lang="pl-PL"/>
          </a:p>
        </p:txBody>
      </p:sp>
      <p:sp>
        <p:nvSpPr>
          <p:cNvPr id="5" name="Symbol zastępczy stopki 4">
            <a:extLst>
              <a:ext uri="{FF2B5EF4-FFF2-40B4-BE49-F238E27FC236}">
                <a16:creationId xmlns:a16="http://schemas.microsoft.com/office/drawing/2014/main" id="{6F21E144-6FEB-440C-8253-C5BB74590DD0}"/>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24685AD7-BA82-438A-BC85-A6CECA032BA8}"/>
              </a:ext>
            </a:extLst>
          </p:cNvPr>
          <p:cNvSpPr>
            <a:spLocks noGrp="1"/>
          </p:cNvSpPr>
          <p:nvPr>
            <p:ph type="sldNum" sz="quarter" idx="12"/>
          </p:nvPr>
        </p:nvSpPr>
        <p:spPr/>
        <p:txBody>
          <a:bodyPr/>
          <a:lstStyle>
            <a:lvl1pPr>
              <a:defRPr/>
            </a:lvl1pPr>
          </a:lstStyle>
          <a:p>
            <a:pPr>
              <a:defRPr/>
            </a:pPr>
            <a:fld id="{A3BE8361-4EA7-414D-967B-9E4D2F2C5142}" type="slidenum">
              <a:rPr lang="pl-PL"/>
              <a:pPr>
                <a:defRPr/>
              </a:pPr>
              <a:t>‹#›</a:t>
            </a:fld>
            <a:endParaRPr lang="pl-PL"/>
          </a:p>
        </p:txBody>
      </p:sp>
    </p:spTree>
    <p:extLst>
      <p:ext uri="{BB962C8B-B14F-4D97-AF65-F5344CB8AC3E}">
        <p14:creationId xmlns:p14="http://schemas.microsoft.com/office/powerpoint/2010/main" val="346292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65A16AA-00A6-4555-95BE-2C63AACB5CB0}"/>
              </a:ext>
            </a:extLst>
          </p:cNvPr>
          <p:cNvSpPr>
            <a:spLocks noGrp="1"/>
          </p:cNvSpPr>
          <p:nvPr>
            <p:ph type="dt" sz="half" idx="10"/>
          </p:nvPr>
        </p:nvSpPr>
        <p:spPr/>
        <p:txBody>
          <a:bodyPr/>
          <a:lstStyle>
            <a:lvl1pPr>
              <a:defRPr/>
            </a:lvl1pPr>
          </a:lstStyle>
          <a:p>
            <a:pPr>
              <a:defRPr/>
            </a:pPr>
            <a:fld id="{8B1829F9-3E9A-43D1-9517-C2BA523ED4F9}" type="datetimeFigureOut">
              <a:rPr lang="pl-PL"/>
              <a:pPr>
                <a:defRPr/>
              </a:pPr>
              <a:t>30.07.2025</a:t>
            </a:fld>
            <a:endParaRPr lang="pl-PL"/>
          </a:p>
        </p:txBody>
      </p:sp>
      <p:sp>
        <p:nvSpPr>
          <p:cNvPr id="5" name="Symbol zastępczy stopki 4">
            <a:extLst>
              <a:ext uri="{FF2B5EF4-FFF2-40B4-BE49-F238E27FC236}">
                <a16:creationId xmlns:a16="http://schemas.microsoft.com/office/drawing/2014/main" id="{66C93D1C-FF75-49F2-9D63-F08C4A5AD520}"/>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1B572738-62DC-4746-A8C0-64F63EFE99F9}"/>
              </a:ext>
            </a:extLst>
          </p:cNvPr>
          <p:cNvSpPr>
            <a:spLocks noGrp="1"/>
          </p:cNvSpPr>
          <p:nvPr>
            <p:ph type="sldNum" sz="quarter" idx="12"/>
          </p:nvPr>
        </p:nvSpPr>
        <p:spPr/>
        <p:txBody>
          <a:bodyPr/>
          <a:lstStyle>
            <a:lvl1pPr>
              <a:defRPr/>
            </a:lvl1pPr>
          </a:lstStyle>
          <a:p>
            <a:pPr>
              <a:defRPr/>
            </a:pPr>
            <a:fld id="{AECDB710-2940-4433-B9F9-347B8B8B665F}" type="slidenum">
              <a:rPr lang="pl-PL"/>
              <a:pPr>
                <a:defRPr/>
              </a:pPr>
              <a:t>‹#›</a:t>
            </a:fld>
            <a:endParaRPr lang="pl-PL"/>
          </a:p>
        </p:txBody>
      </p:sp>
    </p:spTree>
    <p:extLst>
      <p:ext uri="{BB962C8B-B14F-4D97-AF65-F5344CB8AC3E}">
        <p14:creationId xmlns:p14="http://schemas.microsoft.com/office/powerpoint/2010/main" val="218613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C877ABF-CA7F-45BB-977C-2282649076D9}"/>
              </a:ext>
            </a:extLst>
          </p:cNvPr>
          <p:cNvSpPr>
            <a:spLocks noGrp="1"/>
          </p:cNvSpPr>
          <p:nvPr>
            <p:ph type="dt" sz="half" idx="10"/>
          </p:nvPr>
        </p:nvSpPr>
        <p:spPr/>
        <p:txBody>
          <a:bodyPr/>
          <a:lstStyle>
            <a:lvl1pPr>
              <a:defRPr/>
            </a:lvl1pPr>
          </a:lstStyle>
          <a:p>
            <a:pPr>
              <a:defRPr/>
            </a:pPr>
            <a:fld id="{3ECD51A4-AEEB-4864-AC89-0D41DD897526}" type="datetimeFigureOut">
              <a:rPr lang="pl-PL"/>
              <a:pPr>
                <a:defRPr/>
              </a:pPr>
              <a:t>30.07.2025</a:t>
            </a:fld>
            <a:endParaRPr lang="pl-PL"/>
          </a:p>
        </p:txBody>
      </p:sp>
      <p:sp>
        <p:nvSpPr>
          <p:cNvPr id="5" name="Symbol zastępczy stopki 4">
            <a:extLst>
              <a:ext uri="{FF2B5EF4-FFF2-40B4-BE49-F238E27FC236}">
                <a16:creationId xmlns:a16="http://schemas.microsoft.com/office/drawing/2014/main" id="{507879C6-0F81-47DD-BF0C-AA243E2172C8}"/>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549F5D1C-969C-432C-9F01-F33DF3B8AC93}"/>
              </a:ext>
            </a:extLst>
          </p:cNvPr>
          <p:cNvSpPr>
            <a:spLocks noGrp="1"/>
          </p:cNvSpPr>
          <p:nvPr>
            <p:ph type="sldNum" sz="quarter" idx="12"/>
          </p:nvPr>
        </p:nvSpPr>
        <p:spPr/>
        <p:txBody>
          <a:bodyPr/>
          <a:lstStyle>
            <a:lvl1pPr>
              <a:defRPr/>
            </a:lvl1pPr>
          </a:lstStyle>
          <a:p>
            <a:pPr>
              <a:defRPr/>
            </a:pPr>
            <a:fld id="{4BCD4E9C-0C3B-43C1-8DC3-675DA677A699}" type="slidenum">
              <a:rPr lang="pl-PL"/>
              <a:pPr>
                <a:defRPr/>
              </a:pPr>
              <a:t>‹#›</a:t>
            </a:fld>
            <a:endParaRPr lang="pl-PL"/>
          </a:p>
        </p:txBody>
      </p:sp>
    </p:spTree>
    <p:extLst>
      <p:ext uri="{BB962C8B-B14F-4D97-AF65-F5344CB8AC3E}">
        <p14:creationId xmlns:p14="http://schemas.microsoft.com/office/powerpoint/2010/main" val="358387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5CD5A2AC-3445-4997-ACF3-2FD7C44281F5}"/>
              </a:ext>
            </a:extLst>
          </p:cNvPr>
          <p:cNvSpPr>
            <a:spLocks noGrp="1"/>
          </p:cNvSpPr>
          <p:nvPr>
            <p:ph type="dt" sz="half" idx="10"/>
          </p:nvPr>
        </p:nvSpPr>
        <p:spPr/>
        <p:txBody>
          <a:bodyPr/>
          <a:lstStyle>
            <a:lvl1pPr>
              <a:defRPr/>
            </a:lvl1pPr>
          </a:lstStyle>
          <a:p>
            <a:pPr>
              <a:defRPr/>
            </a:pPr>
            <a:fld id="{AE558E77-6539-4D03-8227-518C511A0773}" type="datetimeFigureOut">
              <a:rPr lang="pl-PL"/>
              <a:pPr>
                <a:defRPr/>
              </a:pPr>
              <a:t>30.07.2025</a:t>
            </a:fld>
            <a:endParaRPr lang="pl-PL"/>
          </a:p>
        </p:txBody>
      </p:sp>
      <p:sp>
        <p:nvSpPr>
          <p:cNvPr id="5" name="Symbol zastępczy stopki 4">
            <a:extLst>
              <a:ext uri="{FF2B5EF4-FFF2-40B4-BE49-F238E27FC236}">
                <a16:creationId xmlns:a16="http://schemas.microsoft.com/office/drawing/2014/main" id="{0B122212-F20E-4D73-BEE5-81CD8FC8ED6B}"/>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4F7F1EFB-201E-4BD2-A199-0BCE29B5683C}"/>
              </a:ext>
            </a:extLst>
          </p:cNvPr>
          <p:cNvSpPr>
            <a:spLocks noGrp="1"/>
          </p:cNvSpPr>
          <p:nvPr>
            <p:ph type="sldNum" sz="quarter" idx="12"/>
          </p:nvPr>
        </p:nvSpPr>
        <p:spPr/>
        <p:txBody>
          <a:bodyPr/>
          <a:lstStyle>
            <a:lvl1pPr>
              <a:defRPr/>
            </a:lvl1pPr>
          </a:lstStyle>
          <a:p>
            <a:pPr>
              <a:defRPr/>
            </a:pPr>
            <a:fld id="{98D0673B-CFA1-47AC-86F8-EFF0DBC3E517}" type="slidenum">
              <a:rPr lang="pl-PL"/>
              <a:pPr>
                <a:defRPr/>
              </a:pPr>
              <a:t>‹#›</a:t>
            </a:fld>
            <a:endParaRPr lang="pl-PL"/>
          </a:p>
        </p:txBody>
      </p:sp>
    </p:spTree>
    <p:extLst>
      <p:ext uri="{BB962C8B-B14F-4D97-AF65-F5344CB8AC3E}">
        <p14:creationId xmlns:p14="http://schemas.microsoft.com/office/powerpoint/2010/main" val="310832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16CA047E-2970-4FB3-9095-100528B42313}"/>
              </a:ext>
            </a:extLst>
          </p:cNvPr>
          <p:cNvSpPr>
            <a:spLocks noGrp="1"/>
          </p:cNvSpPr>
          <p:nvPr>
            <p:ph type="dt" sz="half" idx="10"/>
          </p:nvPr>
        </p:nvSpPr>
        <p:spPr/>
        <p:txBody>
          <a:bodyPr/>
          <a:lstStyle>
            <a:lvl1pPr>
              <a:defRPr/>
            </a:lvl1pPr>
          </a:lstStyle>
          <a:p>
            <a:pPr>
              <a:defRPr/>
            </a:pPr>
            <a:fld id="{214B03D1-F7E8-40A7-B0C1-78A688975818}" type="datetimeFigureOut">
              <a:rPr lang="pl-PL"/>
              <a:pPr>
                <a:defRPr/>
              </a:pPr>
              <a:t>30.07.2025</a:t>
            </a:fld>
            <a:endParaRPr lang="pl-PL"/>
          </a:p>
        </p:txBody>
      </p:sp>
      <p:sp>
        <p:nvSpPr>
          <p:cNvPr id="6" name="Symbol zastępczy stopki 4">
            <a:extLst>
              <a:ext uri="{FF2B5EF4-FFF2-40B4-BE49-F238E27FC236}">
                <a16:creationId xmlns:a16="http://schemas.microsoft.com/office/drawing/2014/main" id="{F7D52EEF-1BAE-43BB-80CA-E1A0D9992F07}"/>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AFF7C63D-07A3-43C8-BAED-6FD2FCA93729}"/>
              </a:ext>
            </a:extLst>
          </p:cNvPr>
          <p:cNvSpPr>
            <a:spLocks noGrp="1"/>
          </p:cNvSpPr>
          <p:nvPr>
            <p:ph type="sldNum" sz="quarter" idx="12"/>
          </p:nvPr>
        </p:nvSpPr>
        <p:spPr/>
        <p:txBody>
          <a:bodyPr/>
          <a:lstStyle>
            <a:lvl1pPr>
              <a:defRPr/>
            </a:lvl1pPr>
          </a:lstStyle>
          <a:p>
            <a:pPr>
              <a:defRPr/>
            </a:pPr>
            <a:fld id="{9E9853B9-24D0-496C-9827-D0B6EA6080EB}" type="slidenum">
              <a:rPr lang="pl-PL"/>
              <a:pPr>
                <a:defRPr/>
              </a:pPr>
              <a:t>‹#›</a:t>
            </a:fld>
            <a:endParaRPr lang="pl-PL"/>
          </a:p>
        </p:txBody>
      </p:sp>
    </p:spTree>
    <p:extLst>
      <p:ext uri="{BB962C8B-B14F-4D97-AF65-F5344CB8AC3E}">
        <p14:creationId xmlns:p14="http://schemas.microsoft.com/office/powerpoint/2010/main" val="113569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A1AF4BDF-D63C-454F-ABE0-22FED09D43D0}"/>
              </a:ext>
            </a:extLst>
          </p:cNvPr>
          <p:cNvSpPr>
            <a:spLocks noGrp="1"/>
          </p:cNvSpPr>
          <p:nvPr>
            <p:ph type="dt" sz="half" idx="10"/>
          </p:nvPr>
        </p:nvSpPr>
        <p:spPr/>
        <p:txBody>
          <a:bodyPr/>
          <a:lstStyle>
            <a:lvl1pPr>
              <a:defRPr/>
            </a:lvl1pPr>
          </a:lstStyle>
          <a:p>
            <a:pPr>
              <a:defRPr/>
            </a:pPr>
            <a:fld id="{3CA48EE5-DCD4-433C-8C0F-6231A9EEB268}" type="datetimeFigureOut">
              <a:rPr lang="pl-PL"/>
              <a:pPr>
                <a:defRPr/>
              </a:pPr>
              <a:t>30.07.2025</a:t>
            </a:fld>
            <a:endParaRPr lang="pl-PL"/>
          </a:p>
        </p:txBody>
      </p:sp>
      <p:sp>
        <p:nvSpPr>
          <p:cNvPr id="8" name="Symbol zastępczy stopki 4">
            <a:extLst>
              <a:ext uri="{FF2B5EF4-FFF2-40B4-BE49-F238E27FC236}">
                <a16:creationId xmlns:a16="http://schemas.microsoft.com/office/drawing/2014/main" id="{BE798F7A-227F-4EBD-9E6B-1C19E611B7CF}"/>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8E953C0C-1A96-4A04-A995-D1031B741AE6}"/>
              </a:ext>
            </a:extLst>
          </p:cNvPr>
          <p:cNvSpPr>
            <a:spLocks noGrp="1"/>
          </p:cNvSpPr>
          <p:nvPr>
            <p:ph type="sldNum" sz="quarter" idx="12"/>
          </p:nvPr>
        </p:nvSpPr>
        <p:spPr/>
        <p:txBody>
          <a:bodyPr/>
          <a:lstStyle>
            <a:lvl1pPr>
              <a:defRPr/>
            </a:lvl1pPr>
          </a:lstStyle>
          <a:p>
            <a:pPr>
              <a:defRPr/>
            </a:pPr>
            <a:fld id="{21A4EB78-B61D-4BC3-AD60-FFDACEF0F969}" type="slidenum">
              <a:rPr lang="pl-PL"/>
              <a:pPr>
                <a:defRPr/>
              </a:pPr>
              <a:t>‹#›</a:t>
            </a:fld>
            <a:endParaRPr lang="pl-PL"/>
          </a:p>
        </p:txBody>
      </p:sp>
    </p:spTree>
    <p:extLst>
      <p:ext uri="{BB962C8B-B14F-4D97-AF65-F5344CB8AC3E}">
        <p14:creationId xmlns:p14="http://schemas.microsoft.com/office/powerpoint/2010/main" val="331576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6FF4A14E-6962-415A-BE43-528CC14A7F7C}"/>
              </a:ext>
            </a:extLst>
          </p:cNvPr>
          <p:cNvSpPr>
            <a:spLocks noGrp="1"/>
          </p:cNvSpPr>
          <p:nvPr>
            <p:ph type="dt" sz="half" idx="10"/>
          </p:nvPr>
        </p:nvSpPr>
        <p:spPr/>
        <p:txBody>
          <a:bodyPr/>
          <a:lstStyle>
            <a:lvl1pPr>
              <a:defRPr/>
            </a:lvl1pPr>
          </a:lstStyle>
          <a:p>
            <a:pPr>
              <a:defRPr/>
            </a:pPr>
            <a:fld id="{3662C7FF-E209-4225-BF2C-EA83D96D6879}" type="datetimeFigureOut">
              <a:rPr lang="pl-PL"/>
              <a:pPr>
                <a:defRPr/>
              </a:pPr>
              <a:t>30.07.2025</a:t>
            </a:fld>
            <a:endParaRPr lang="pl-PL"/>
          </a:p>
        </p:txBody>
      </p:sp>
      <p:sp>
        <p:nvSpPr>
          <p:cNvPr id="4" name="Symbol zastępczy stopki 4">
            <a:extLst>
              <a:ext uri="{FF2B5EF4-FFF2-40B4-BE49-F238E27FC236}">
                <a16:creationId xmlns:a16="http://schemas.microsoft.com/office/drawing/2014/main" id="{2A6A1719-BF33-4723-A369-3B3EE5F770D4}"/>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72003CAC-49AD-420D-8608-FC57402EBFD1}"/>
              </a:ext>
            </a:extLst>
          </p:cNvPr>
          <p:cNvSpPr>
            <a:spLocks noGrp="1"/>
          </p:cNvSpPr>
          <p:nvPr>
            <p:ph type="sldNum" sz="quarter" idx="12"/>
          </p:nvPr>
        </p:nvSpPr>
        <p:spPr/>
        <p:txBody>
          <a:bodyPr/>
          <a:lstStyle>
            <a:lvl1pPr>
              <a:defRPr/>
            </a:lvl1pPr>
          </a:lstStyle>
          <a:p>
            <a:pPr>
              <a:defRPr/>
            </a:pPr>
            <a:fld id="{1B711B5C-DD46-498D-897E-C49B63926636}" type="slidenum">
              <a:rPr lang="pl-PL"/>
              <a:pPr>
                <a:defRPr/>
              </a:pPr>
              <a:t>‹#›</a:t>
            </a:fld>
            <a:endParaRPr lang="pl-PL"/>
          </a:p>
        </p:txBody>
      </p:sp>
    </p:spTree>
    <p:extLst>
      <p:ext uri="{BB962C8B-B14F-4D97-AF65-F5344CB8AC3E}">
        <p14:creationId xmlns:p14="http://schemas.microsoft.com/office/powerpoint/2010/main" val="340015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CAFD0EB7-7067-49C3-8F30-E531AFFC5A94}"/>
              </a:ext>
            </a:extLst>
          </p:cNvPr>
          <p:cNvSpPr>
            <a:spLocks noGrp="1"/>
          </p:cNvSpPr>
          <p:nvPr>
            <p:ph type="dt" sz="half" idx="10"/>
          </p:nvPr>
        </p:nvSpPr>
        <p:spPr/>
        <p:txBody>
          <a:bodyPr/>
          <a:lstStyle>
            <a:lvl1pPr>
              <a:defRPr/>
            </a:lvl1pPr>
          </a:lstStyle>
          <a:p>
            <a:pPr>
              <a:defRPr/>
            </a:pPr>
            <a:fld id="{B1933769-4613-446E-B8B1-6B2CFD526F23}" type="datetimeFigureOut">
              <a:rPr lang="pl-PL"/>
              <a:pPr>
                <a:defRPr/>
              </a:pPr>
              <a:t>30.07.2025</a:t>
            </a:fld>
            <a:endParaRPr lang="pl-PL"/>
          </a:p>
        </p:txBody>
      </p:sp>
      <p:sp>
        <p:nvSpPr>
          <p:cNvPr id="3" name="Symbol zastępczy stopki 4">
            <a:extLst>
              <a:ext uri="{FF2B5EF4-FFF2-40B4-BE49-F238E27FC236}">
                <a16:creationId xmlns:a16="http://schemas.microsoft.com/office/drawing/2014/main" id="{0688ED76-DF29-4FCE-85EB-98479CD98D63}"/>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3382C6F5-AE79-4478-B2AC-921C7A073B2B}"/>
              </a:ext>
            </a:extLst>
          </p:cNvPr>
          <p:cNvSpPr>
            <a:spLocks noGrp="1"/>
          </p:cNvSpPr>
          <p:nvPr>
            <p:ph type="sldNum" sz="quarter" idx="12"/>
          </p:nvPr>
        </p:nvSpPr>
        <p:spPr/>
        <p:txBody>
          <a:bodyPr/>
          <a:lstStyle>
            <a:lvl1pPr>
              <a:defRPr/>
            </a:lvl1pPr>
          </a:lstStyle>
          <a:p>
            <a:pPr>
              <a:defRPr/>
            </a:pPr>
            <a:fld id="{61C380E8-3DCD-4C02-BCE4-F2EA6E132420}" type="slidenum">
              <a:rPr lang="pl-PL"/>
              <a:pPr>
                <a:defRPr/>
              </a:pPr>
              <a:t>‹#›</a:t>
            </a:fld>
            <a:endParaRPr lang="pl-PL"/>
          </a:p>
        </p:txBody>
      </p:sp>
    </p:spTree>
    <p:extLst>
      <p:ext uri="{BB962C8B-B14F-4D97-AF65-F5344CB8AC3E}">
        <p14:creationId xmlns:p14="http://schemas.microsoft.com/office/powerpoint/2010/main" val="412403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3">
            <a:extLst>
              <a:ext uri="{FF2B5EF4-FFF2-40B4-BE49-F238E27FC236}">
                <a16:creationId xmlns:a16="http://schemas.microsoft.com/office/drawing/2014/main" id="{9310E3EA-9CD3-4208-9652-3CF05259082C}"/>
              </a:ext>
            </a:extLst>
          </p:cNvPr>
          <p:cNvSpPr>
            <a:spLocks noGrp="1"/>
          </p:cNvSpPr>
          <p:nvPr>
            <p:ph type="dt" sz="half" idx="10"/>
          </p:nvPr>
        </p:nvSpPr>
        <p:spPr/>
        <p:txBody>
          <a:bodyPr/>
          <a:lstStyle>
            <a:lvl1pPr>
              <a:defRPr/>
            </a:lvl1pPr>
          </a:lstStyle>
          <a:p>
            <a:pPr>
              <a:defRPr/>
            </a:pPr>
            <a:fld id="{7A78B402-15B3-4508-B0C1-35F750BE82C0}" type="datetimeFigureOut">
              <a:rPr lang="pl-PL"/>
              <a:pPr>
                <a:defRPr/>
              </a:pPr>
              <a:t>30.07.2025</a:t>
            </a:fld>
            <a:endParaRPr lang="pl-PL"/>
          </a:p>
        </p:txBody>
      </p:sp>
      <p:sp>
        <p:nvSpPr>
          <p:cNvPr id="6" name="Symbol zastępczy stopki 4">
            <a:extLst>
              <a:ext uri="{FF2B5EF4-FFF2-40B4-BE49-F238E27FC236}">
                <a16:creationId xmlns:a16="http://schemas.microsoft.com/office/drawing/2014/main" id="{C68CF1CC-2586-4D0D-9816-0EEEBBED2F27}"/>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EC743667-0C85-4A1C-85EC-CA89FA8DE369}"/>
              </a:ext>
            </a:extLst>
          </p:cNvPr>
          <p:cNvSpPr>
            <a:spLocks noGrp="1"/>
          </p:cNvSpPr>
          <p:nvPr>
            <p:ph type="sldNum" sz="quarter" idx="12"/>
          </p:nvPr>
        </p:nvSpPr>
        <p:spPr/>
        <p:txBody>
          <a:bodyPr/>
          <a:lstStyle>
            <a:lvl1pPr>
              <a:defRPr/>
            </a:lvl1pPr>
          </a:lstStyle>
          <a:p>
            <a:pPr>
              <a:defRPr/>
            </a:pPr>
            <a:fld id="{D123E837-C0F1-48A1-B238-7E5C08BA90DB}" type="slidenum">
              <a:rPr lang="pl-PL"/>
              <a:pPr>
                <a:defRPr/>
              </a:pPr>
              <a:t>‹#›</a:t>
            </a:fld>
            <a:endParaRPr lang="pl-PL"/>
          </a:p>
        </p:txBody>
      </p:sp>
    </p:spTree>
    <p:extLst>
      <p:ext uri="{BB962C8B-B14F-4D97-AF65-F5344CB8AC3E}">
        <p14:creationId xmlns:p14="http://schemas.microsoft.com/office/powerpoint/2010/main" val="272946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3">
            <a:extLst>
              <a:ext uri="{FF2B5EF4-FFF2-40B4-BE49-F238E27FC236}">
                <a16:creationId xmlns:a16="http://schemas.microsoft.com/office/drawing/2014/main" id="{1D6B4C07-2010-42DB-AE4C-7762595A803C}"/>
              </a:ext>
            </a:extLst>
          </p:cNvPr>
          <p:cNvSpPr>
            <a:spLocks noGrp="1"/>
          </p:cNvSpPr>
          <p:nvPr>
            <p:ph type="dt" sz="half" idx="10"/>
          </p:nvPr>
        </p:nvSpPr>
        <p:spPr/>
        <p:txBody>
          <a:bodyPr/>
          <a:lstStyle>
            <a:lvl1pPr>
              <a:defRPr/>
            </a:lvl1pPr>
          </a:lstStyle>
          <a:p>
            <a:pPr>
              <a:defRPr/>
            </a:pPr>
            <a:fld id="{D4C46871-8500-4A5D-967C-AA7A7A651A1F}" type="datetimeFigureOut">
              <a:rPr lang="pl-PL"/>
              <a:pPr>
                <a:defRPr/>
              </a:pPr>
              <a:t>30.07.2025</a:t>
            </a:fld>
            <a:endParaRPr lang="pl-PL"/>
          </a:p>
        </p:txBody>
      </p:sp>
      <p:sp>
        <p:nvSpPr>
          <p:cNvPr id="6" name="Symbol zastępczy stopki 4">
            <a:extLst>
              <a:ext uri="{FF2B5EF4-FFF2-40B4-BE49-F238E27FC236}">
                <a16:creationId xmlns:a16="http://schemas.microsoft.com/office/drawing/2014/main" id="{C71EB1FE-3A36-48D6-9D41-898DF9E825B0}"/>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AFF2ED81-0524-4660-B0A8-5D5820B5E978}"/>
              </a:ext>
            </a:extLst>
          </p:cNvPr>
          <p:cNvSpPr>
            <a:spLocks noGrp="1"/>
          </p:cNvSpPr>
          <p:nvPr>
            <p:ph type="sldNum" sz="quarter" idx="12"/>
          </p:nvPr>
        </p:nvSpPr>
        <p:spPr/>
        <p:txBody>
          <a:bodyPr/>
          <a:lstStyle>
            <a:lvl1pPr>
              <a:defRPr/>
            </a:lvl1pPr>
          </a:lstStyle>
          <a:p>
            <a:pPr>
              <a:defRPr/>
            </a:pPr>
            <a:fld id="{E2097C50-22E5-4848-9EBD-2F108FA274B1}" type="slidenum">
              <a:rPr lang="pl-PL"/>
              <a:pPr>
                <a:defRPr/>
              </a:pPr>
              <a:t>‹#›</a:t>
            </a:fld>
            <a:endParaRPr lang="pl-PL"/>
          </a:p>
        </p:txBody>
      </p:sp>
    </p:spTree>
    <p:extLst>
      <p:ext uri="{BB962C8B-B14F-4D97-AF65-F5344CB8AC3E}">
        <p14:creationId xmlns:p14="http://schemas.microsoft.com/office/powerpoint/2010/main" val="191554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F723CEDB-0E2A-4386-AC82-4D7C92A6639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a:extLst>
              <a:ext uri="{FF2B5EF4-FFF2-40B4-BE49-F238E27FC236}">
                <a16:creationId xmlns:a16="http://schemas.microsoft.com/office/drawing/2014/main" id="{88C32B63-76D6-48F9-BA23-1ACF9C9334B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Edytuj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16C84CA4-CA37-4E08-85D1-89E129930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7F42A30-05A2-45C3-827F-2207D653F5C1}" type="datetimeFigureOut">
              <a:rPr lang="pl-PL"/>
              <a:pPr>
                <a:defRPr/>
              </a:pPr>
              <a:t>30.07.2025</a:t>
            </a:fld>
            <a:endParaRPr lang="pl-PL"/>
          </a:p>
        </p:txBody>
      </p:sp>
      <p:sp>
        <p:nvSpPr>
          <p:cNvPr id="5" name="Symbol zastępczy stopki 4">
            <a:extLst>
              <a:ext uri="{FF2B5EF4-FFF2-40B4-BE49-F238E27FC236}">
                <a16:creationId xmlns:a16="http://schemas.microsoft.com/office/drawing/2014/main" id="{E78B5C39-223A-4596-9B33-7D0F6CE2A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a:extLst>
              <a:ext uri="{FF2B5EF4-FFF2-40B4-BE49-F238E27FC236}">
                <a16:creationId xmlns:a16="http://schemas.microsoft.com/office/drawing/2014/main" id="{CBA83A1D-D49D-4958-BC0D-2A911A08A6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7167812-865B-46C5-81BD-11742FE83ED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6FC6CCA2-895E-492E-AAD5-CFE200E96CFB}"/>
              </a:ext>
            </a:extLst>
          </p:cNvPr>
          <p:cNvSpPr>
            <a:spLocks noGrp="1"/>
          </p:cNvSpPr>
          <p:nvPr>
            <p:ph type="ctrTitle"/>
          </p:nvPr>
        </p:nvSpPr>
        <p:spPr>
          <a:xfrm>
            <a:off x="1662113" y="5868988"/>
            <a:ext cx="8623300" cy="674687"/>
          </a:xfrm>
        </p:spPr>
        <p:txBody>
          <a:bodyPr rtlCol="0">
            <a:normAutofit/>
          </a:bodyPr>
          <a:lstStyle/>
          <a:p>
            <a:pPr eaLnBrk="1" fontAlgn="auto" hangingPunct="1">
              <a:spcAft>
                <a:spcPts val="0"/>
              </a:spcAft>
              <a:defRPr/>
            </a:pPr>
            <a:r>
              <a:rPr lang="pl-PL" sz="2400" dirty="0">
                <a:latin typeface="Times New Roman" panose="02020603050405020304" pitchFamily="18" charset="0"/>
                <a:cs typeface="Times New Roman" panose="02020603050405020304" pitchFamily="18" charset="0"/>
              </a:rPr>
              <a:t>Warszawa, 31 lipca 2025 r.</a:t>
            </a:r>
          </a:p>
        </p:txBody>
      </p:sp>
      <p:sp>
        <p:nvSpPr>
          <p:cNvPr id="2" name="Podtytuł 1">
            <a:extLst>
              <a:ext uri="{FF2B5EF4-FFF2-40B4-BE49-F238E27FC236}">
                <a16:creationId xmlns:a16="http://schemas.microsoft.com/office/drawing/2014/main" id="{0916EA81-D6E9-46A5-98C6-229098A002EA}"/>
              </a:ext>
            </a:extLst>
          </p:cNvPr>
          <p:cNvSpPr>
            <a:spLocks noGrp="1"/>
          </p:cNvSpPr>
          <p:nvPr>
            <p:ph type="subTitle" idx="1"/>
          </p:nvPr>
        </p:nvSpPr>
        <p:spPr>
          <a:xfrm>
            <a:off x="553673" y="2034073"/>
            <a:ext cx="11092227" cy="2883160"/>
          </a:xfrm>
        </p:spPr>
        <p:txBody>
          <a:bodyPr rtlCol="0">
            <a:noAutofit/>
          </a:bodyPr>
          <a:lstStyle/>
          <a:p>
            <a:pPr algn="l"/>
            <a:endParaRPr lang="pl-PL" sz="1600" b="0" i="0" u="none" strike="noStrike" baseline="0" dirty="0">
              <a:solidFill>
                <a:srgbClr val="000000"/>
              </a:solidFill>
              <a:latin typeface="Times New Roman" panose="02020603050405020304" pitchFamily="18" charset="0"/>
            </a:endParaRPr>
          </a:p>
          <a:p>
            <a:r>
              <a:rPr lang="pl-PL" sz="1600" b="0" i="0" u="none" strike="noStrike" baseline="0" dirty="0">
                <a:latin typeface="Times New Roman" panose="02020603050405020304" pitchFamily="18" charset="0"/>
              </a:rPr>
              <a:t> </a:t>
            </a:r>
            <a:r>
              <a:rPr lang="pl-PL" sz="3600" b="1" i="0" u="none" strike="noStrike" baseline="0" dirty="0">
                <a:latin typeface="Times New Roman" panose="02020603050405020304" pitchFamily="18" charset="0"/>
              </a:rPr>
              <a:t>Rządowy Fundusz Rozwoju Dróg </a:t>
            </a:r>
          </a:p>
          <a:p>
            <a:r>
              <a:rPr lang="pl-PL" sz="3600" b="1" i="0" u="none" strike="noStrike" baseline="0" dirty="0">
                <a:latin typeface="Times New Roman" panose="02020603050405020304" pitchFamily="18" charset="0"/>
              </a:rPr>
              <a:t>– nabór wniosków na 2026 r.</a:t>
            </a:r>
            <a:endParaRPr lang="pl-PL" sz="3600" b="1" dirty="0">
              <a:latin typeface="Times New Roman" panose="02020603050405020304" pitchFamily="18" charset="0"/>
              <a:cs typeface="Times New Roman" panose="02020603050405020304" pitchFamily="18" charset="0"/>
            </a:endParaRPr>
          </a:p>
        </p:txBody>
      </p:sp>
      <p:pic>
        <p:nvPicPr>
          <p:cNvPr id="2052" name="Obraz 4">
            <a:extLst>
              <a:ext uri="{FF2B5EF4-FFF2-40B4-BE49-F238E27FC236}">
                <a16:creationId xmlns:a16="http://schemas.microsoft.com/office/drawing/2014/main" id="{A1192250-0D77-4863-9479-5EB63D7F4E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981" y="314325"/>
            <a:ext cx="6207125"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woj. mazowieckie – Mapy potrzeb zdrowotnych – Ministerstwo Zdrowia">
            <a:extLst>
              <a:ext uri="{FF2B5EF4-FFF2-40B4-BE49-F238E27FC236}">
                <a16:creationId xmlns:a16="http://schemas.microsoft.com/office/drawing/2014/main" id="{3A4F2772-A947-E57F-4C70-898E1FC22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6088" y="3641272"/>
            <a:ext cx="2540952"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75D1D-8E7B-4FC6-98B6-17F7F0922A16}"/>
              </a:ext>
            </a:extLst>
          </p:cNvPr>
          <p:cNvSpPr>
            <a:spLocks noGrp="1"/>
          </p:cNvSpPr>
          <p:nvPr>
            <p:ph type="title"/>
          </p:nvPr>
        </p:nvSpPr>
        <p:spPr>
          <a:xfrm>
            <a:off x="838200" y="1160668"/>
            <a:ext cx="10515600" cy="958701"/>
          </a:xfrm>
        </p:spPr>
        <p:txBody>
          <a:bodyPr/>
          <a:lstStyle/>
          <a:p>
            <a:pPr algn="ctr"/>
            <a:r>
              <a:rPr lang="pl-PL" sz="4000" b="1" dirty="0">
                <a:latin typeface="Times New Roman" panose="02020603050405020304" pitchFamily="18" charset="0"/>
                <a:cs typeface="Times New Roman" panose="02020603050405020304" pitchFamily="18" charset="0"/>
              </a:rPr>
              <a:t>Wykonalność i aktualność dokumentów uprawniających do realizacji robót</a:t>
            </a:r>
          </a:p>
        </p:txBody>
      </p:sp>
      <p:sp>
        <p:nvSpPr>
          <p:cNvPr id="3" name="Symbol zastępczy zawartości 2">
            <a:extLst>
              <a:ext uri="{FF2B5EF4-FFF2-40B4-BE49-F238E27FC236}">
                <a16:creationId xmlns:a16="http://schemas.microsoft.com/office/drawing/2014/main" id="{EC281EBC-F6CC-4656-9B45-B933E021A06E}"/>
              </a:ext>
            </a:extLst>
          </p:cNvPr>
          <p:cNvSpPr>
            <a:spLocks noGrp="1"/>
          </p:cNvSpPr>
          <p:nvPr>
            <p:ph idx="1"/>
          </p:nvPr>
        </p:nvSpPr>
        <p:spPr>
          <a:xfrm>
            <a:off x="838200" y="2006081"/>
            <a:ext cx="10515599" cy="4527121"/>
          </a:xfrm>
        </p:spPr>
        <p:txBody>
          <a:bodyPr/>
          <a:lstStyle/>
          <a:p>
            <a:pPr marL="0" indent="0" algn="just">
              <a:buNone/>
            </a:pPr>
            <a:endParaRPr lang="pl-PL" sz="2000" dirty="0">
              <a:latin typeface="Times New Roman" panose="02020603050405020304" pitchFamily="18" charset="0"/>
              <a:cs typeface="Times New Roman" panose="02020603050405020304" pitchFamily="18" charset="0"/>
            </a:endParaRPr>
          </a:p>
          <a:p>
            <a:pPr marL="0" indent="0" algn="just">
              <a:buNone/>
            </a:pPr>
            <a:r>
              <a:rPr lang="pl-PL" sz="2000" dirty="0">
                <a:latin typeface="Times New Roman" panose="02020603050405020304" pitchFamily="18" charset="0"/>
                <a:cs typeface="Times New Roman" panose="02020603050405020304" pitchFamily="18" charset="0"/>
              </a:rPr>
              <a:t>Na dzień złożenia wniosku nie jest wymagane dysponowanie ostateczną decyzją o pozwoleniu na budowę/ZRID lub przyjętym bez sprzeciwu zgłoszeniem zamiaru wykonania robót budowlanych </a:t>
            </a:r>
            <a:br>
              <a:rPr lang="pl-PL" sz="2000" dirty="0">
                <a:latin typeface="Times New Roman" panose="02020603050405020304" pitchFamily="18" charset="0"/>
                <a:cs typeface="Times New Roman" panose="02020603050405020304" pitchFamily="18" charset="0"/>
              </a:rPr>
            </a:br>
            <a:r>
              <a:rPr lang="pl-PL" sz="2000" dirty="0">
                <a:latin typeface="Times New Roman" panose="02020603050405020304" pitchFamily="18" charset="0"/>
                <a:cs typeface="Times New Roman" panose="02020603050405020304" pitchFamily="18" charset="0"/>
              </a:rPr>
              <a:t>z zastrzeżeniem, że w trakcie prowadzonej oceny wniosków Komisja może wezwać do przedłożenia w tym zakresie stosownych wyjaśnień.  </a:t>
            </a:r>
          </a:p>
          <a:p>
            <a:pPr marL="0" indent="0" algn="just">
              <a:buNone/>
            </a:pPr>
            <a:r>
              <a:rPr lang="pl-PL" sz="2000" dirty="0">
                <a:latin typeface="Times New Roman" panose="02020603050405020304" pitchFamily="18" charset="0"/>
                <a:cs typeface="Times New Roman" panose="02020603050405020304" pitchFamily="18" charset="0"/>
              </a:rPr>
              <a:t>Dokumenty te, uzupełnione o adnotację o ostateczności lub niewniesieniu sprzeciwu, powinny zostać przedłożone na żądanie Wojewody przed podpisaniem umowy o dofinansowanie. Brak ostateczności dołączonej do wniosku decyzji o pozwoleniu na budowę/ZRID lub dokumentu potwierdzającego przyjęcie bez sprzeciwu dołączonego do wniosku zgłoszenia zamiaru wykonywania robót budowlanych może stanowić podstawę odmowy zawarcia umowy o dofinansowanie.</a:t>
            </a:r>
          </a:p>
          <a:p>
            <a:pPr marL="0" indent="0" algn="just">
              <a:buNone/>
            </a:pPr>
            <a:endParaRPr lang="pl-PL" sz="2000" dirty="0">
              <a:solidFill>
                <a:schemeClr val="tx2">
                  <a:lumMod val="75000"/>
                </a:schemeClr>
              </a:solidFill>
              <a:latin typeface="Times New Roman" panose="02020603050405020304" pitchFamily="18" charset="0"/>
              <a:cs typeface="Times New Roman" panose="02020603050405020304" pitchFamily="18" charset="0"/>
            </a:endParaRPr>
          </a:p>
          <a:p>
            <a:pPr marL="0" indent="0" algn="just">
              <a:spcBef>
                <a:spcPts val="600"/>
              </a:spcBef>
              <a:buNone/>
            </a:pPr>
            <a:r>
              <a:rPr lang="pl-PL" sz="1600" b="1" dirty="0">
                <a:solidFill>
                  <a:srgbClr val="FF0000"/>
                </a:solidFill>
                <a:latin typeface="Times New Roman" panose="02020603050405020304" pitchFamily="18" charset="0"/>
                <a:cs typeface="Times New Roman" panose="02020603050405020304" pitchFamily="18" charset="0"/>
              </a:rPr>
              <a:t>!!! Uwaga </a:t>
            </a:r>
            <a:r>
              <a:rPr lang="pl-PL" sz="1600" dirty="0">
                <a:latin typeface="Times New Roman" panose="02020603050405020304" pitchFamily="18" charset="0"/>
                <a:cs typeface="Times New Roman" panose="02020603050405020304" pitchFamily="18" charset="0"/>
              </a:rPr>
              <a:t>Jeżeli z daty wydania pozwolenia na budowę/zezwolenia na realizację inwestycji drogowej/zgłoszenia wynika, że wygasa ono przed planowanym terminem rozpoczęcia inwestycji, do wniosku należy dołączyć dokument potwierdzający jego aktualność na dzień planowanego rozpoczęcia realizacji zadania, np. kopię dziennika budowy z dokonanymi wpisami.</a:t>
            </a:r>
          </a:p>
        </p:txBody>
      </p:sp>
      <p:pic>
        <p:nvPicPr>
          <p:cNvPr id="5" name="Obraz 4">
            <a:extLst>
              <a:ext uri="{FF2B5EF4-FFF2-40B4-BE49-F238E27FC236}">
                <a16:creationId xmlns:a16="http://schemas.microsoft.com/office/drawing/2014/main" id="{02AF3937-4D30-4AF4-8C0C-9C4182E5C6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49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75D1D-8E7B-4FC6-98B6-17F7F0922A16}"/>
              </a:ext>
            </a:extLst>
          </p:cNvPr>
          <p:cNvSpPr>
            <a:spLocks noGrp="1"/>
          </p:cNvSpPr>
          <p:nvPr>
            <p:ph type="title"/>
          </p:nvPr>
        </p:nvSpPr>
        <p:spPr>
          <a:xfrm>
            <a:off x="838200" y="1160669"/>
            <a:ext cx="10515600" cy="957600"/>
          </a:xfrm>
        </p:spPr>
        <p:txBody>
          <a:bodyPr/>
          <a:lstStyle/>
          <a:p>
            <a:pPr algn="ctr"/>
            <a:r>
              <a:rPr lang="pl-PL" b="1" dirty="0">
                <a:latin typeface="Times New Roman" panose="02020603050405020304" pitchFamily="18" charset="0"/>
                <a:cs typeface="Times New Roman" panose="02020603050405020304" pitchFamily="18" charset="0"/>
              </a:rPr>
              <a:t>Wymagane załączniki</a:t>
            </a:r>
          </a:p>
        </p:txBody>
      </p:sp>
      <p:sp>
        <p:nvSpPr>
          <p:cNvPr id="3" name="Symbol zastępczy zawartości 2">
            <a:extLst>
              <a:ext uri="{FF2B5EF4-FFF2-40B4-BE49-F238E27FC236}">
                <a16:creationId xmlns:a16="http://schemas.microsoft.com/office/drawing/2014/main" id="{EC281EBC-F6CC-4656-9B45-B933E021A06E}"/>
              </a:ext>
            </a:extLst>
          </p:cNvPr>
          <p:cNvSpPr>
            <a:spLocks noGrp="1"/>
          </p:cNvSpPr>
          <p:nvPr>
            <p:ph idx="1"/>
          </p:nvPr>
        </p:nvSpPr>
        <p:spPr>
          <a:xfrm>
            <a:off x="838199" y="2118269"/>
            <a:ext cx="10515599" cy="4351338"/>
          </a:xfrm>
        </p:spPr>
        <p:txBody>
          <a:bodyPr/>
          <a:lstStyle/>
          <a:p>
            <a:pPr marL="0" indent="0" algn="just">
              <a:buNone/>
            </a:pPr>
            <a:endParaRPr lang="pl-PL" sz="2400" b="1" dirty="0">
              <a:latin typeface="Times New Roman" panose="02020603050405020304" pitchFamily="18" charset="0"/>
              <a:cs typeface="Times New Roman" panose="02020603050405020304" pitchFamily="18" charset="0"/>
            </a:endParaRPr>
          </a:p>
          <a:p>
            <a:pPr marL="0" indent="0" algn="just">
              <a:buNone/>
            </a:pPr>
            <a:r>
              <a:rPr lang="pl-PL" sz="2400" b="1" dirty="0">
                <a:latin typeface="Times New Roman" panose="02020603050405020304" pitchFamily="18" charset="0"/>
                <a:cs typeface="Times New Roman" panose="02020603050405020304" pitchFamily="18" charset="0"/>
              </a:rPr>
              <a:t>2. Uchwała rady powiatu lub rady gminy dot. zaliczenia drogi odpowiednio do dróg powiatowych lub dróg gminnych</a:t>
            </a:r>
          </a:p>
          <a:p>
            <a:pPr marL="0" indent="0" algn="just">
              <a:buNone/>
            </a:pPr>
            <a:endParaRPr lang="pl-PL" sz="2000" dirty="0">
              <a:latin typeface="Times New Roman" panose="02020603050405020304" pitchFamily="18" charset="0"/>
              <a:cs typeface="Times New Roman" panose="02020603050405020304" pitchFamily="18" charset="0"/>
            </a:endParaRPr>
          </a:p>
          <a:p>
            <a:pPr marL="0" indent="0" algn="just">
              <a:buNone/>
            </a:pPr>
            <a:r>
              <a:rPr lang="pl-PL" sz="2000" dirty="0">
                <a:latin typeface="Times New Roman" panose="02020603050405020304" pitchFamily="18" charset="0"/>
                <a:cs typeface="Times New Roman" panose="02020603050405020304" pitchFamily="18" charset="0"/>
              </a:rPr>
              <a:t>W przypadku gdy droga zgłoszona do dofinansowania w ramach </a:t>
            </a:r>
            <a:r>
              <a:rPr lang="pl-PL" sz="2000" u="sng" dirty="0">
                <a:latin typeface="Times New Roman" panose="02020603050405020304" pitchFamily="18" charset="0"/>
                <a:cs typeface="Times New Roman" panose="02020603050405020304" pitchFamily="18" charset="0"/>
              </a:rPr>
              <a:t>zadania remontowego</a:t>
            </a:r>
            <a:r>
              <a:rPr lang="pl-PL" sz="2000" dirty="0">
                <a:latin typeface="Times New Roman" panose="02020603050405020304" pitchFamily="18" charset="0"/>
                <a:cs typeface="Times New Roman" panose="02020603050405020304" pitchFamily="18" charset="0"/>
              </a:rPr>
              <a:t> nie posiada nadanego numeru przez zarząd województwa w trybie art. 10 ust. 7 pkt 2) ustawy o drogach publicznych, do wniosku dołączyć należy uchwałę rady powiatu lub rady gminy, na podstawie której droga zgłoszona do dofinansowania została zaliczona do odpowiednio dróg powiatowych lub dróg gminnych (uchwały podejmowane na podstawie art. 6a oraz art. 7 ustawy o drogach publicznych).</a:t>
            </a:r>
          </a:p>
        </p:txBody>
      </p:sp>
      <p:pic>
        <p:nvPicPr>
          <p:cNvPr id="5" name="Obraz 4">
            <a:extLst>
              <a:ext uri="{FF2B5EF4-FFF2-40B4-BE49-F238E27FC236}">
                <a16:creationId xmlns:a16="http://schemas.microsoft.com/office/drawing/2014/main" id="{02AF3937-4D30-4AF4-8C0C-9C4182E5C6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11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C281EBC-F6CC-4656-9B45-B933E021A06E}"/>
              </a:ext>
            </a:extLst>
          </p:cNvPr>
          <p:cNvSpPr>
            <a:spLocks noGrp="1"/>
          </p:cNvSpPr>
          <p:nvPr>
            <p:ph idx="1"/>
          </p:nvPr>
        </p:nvSpPr>
        <p:spPr>
          <a:xfrm flipV="1">
            <a:off x="7273964" y="5861049"/>
            <a:ext cx="4081423" cy="45719"/>
          </a:xfrm>
        </p:spPr>
        <p:txBody>
          <a:bodyPr/>
          <a:lstStyle/>
          <a:p>
            <a:pPr marL="0" indent="0" algn="just">
              <a:buNone/>
            </a:pPr>
            <a:endParaRPr lang="pl-PL"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 name="Tytuł 1">
            <a:extLst>
              <a:ext uri="{FF2B5EF4-FFF2-40B4-BE49-F238E27FC236}">
                <a16:creationId xmlns:a16="http://schemas.microsoft.com/office/drawing/2014/main" id="{5B575D1D-8E7B-4FC6-98B6-17F7F0922A16}"/>
              </a:ext>
            </a:extLst>
          </p:cNvPr>
          <p:cNvSpPr>
            <a:spLocks noGrp="1"/>
          </p:cNvSpPr>
          <p:nvPr>
            <p:ph type="title"/>
          </p:nvPr>
        </p:nvSpPr>
        <p:spPr>
          <a:xfrm>
            <a:off x="1750660" y="480031"/>
            <a:ext cx="7324498" cy="1129004"/>
          </a:xfrm>
        </p:spPr>
        <p:txBody>
          <a:bodyPr/>
          <a:lstStyle/>
          <a:p>
            <a:pPr algn="ctr"/>
            <a:r>
              <a:rPr lang="pl-PL" b="1" dirty="0">
                <a:latin typeface="Times New Roman" panose="02020603050405020304" pitchFamily="18" charset="0"/>
                <a:cs typeface="Times New Roman" panose="02020603050405020304" pitchFamily="18" charset="0"/>
              </a:rPr>
              <a:t>Wymagane załączniki</a:t>
            </a:r>
          </a:p>
        </p:txBody>
      </p:sp>
      <p:sp>
        <p:nvSpPr>
          <p:cNvPr id="6" name="Symbol zastępczy tekstu 5">
            <a:extLst>
              <a:ext uri="{FF2B5EF4-FFF2-40B4-BE49-F238E27FC236}">
                <a16:creationId xmlns:a16="http://schemas.microsoft.com/office/drawing/2014/main" id="{BA201A31-9D1E-B6EC-E02D-09836A2E141F}"/>
              </a:ext>
            </a:extLst>
          </p:cNvPr>
          <p:cNvSpPr>
            <a:spLocks noGrp="1"/>
          </p:cNvSpPr>
          <p:nvPr>
            <p:ph type="body" sz="half" idx="2"/>
          </p:nvPr>
        </p:nvSpPr>
        <p:spPr>
          <a:xfrm>
            <a:off x="839788" y="2379306"/>
            <a:ext cx="6167502" cy="3489682"/>
          </a:xfrm>
        </p:spPr>
        <p:txBody>
          <a:bodyPr/>
          <a:lstStyle/>
          <a:p>
            <a:pPr algn="just"/>
            <a:r>
              <a:rPr lang="pl-PL" sz="2400" b="1" dirty="0">
                <a:latin typeface="Times New Roman" panose="02020603050405020304" pitchFamily="18" charset="0"/>
                <a:cs typeface="Times New Roman" panose="02020603050405020304" pitchFamily="18" charset="0"/>
              </a:rPr>
              <a:t>3. Mapa poglądowa</a:t>
            </a:r>
          </a:p>
          <a:p>
            <a:pPr algn="just"/>
            <a:endParaRPr lang="pl-PL" sz="1800" dirty="0">
              <a:latin typeface="Times New Roman" panose="02020603050405020304" pitchFamily="18" charset="0"/>
              <a:cs typeface="Times New Roman" panose="02020603050405020304" pitchFamily="18" charset="0"/>
            </a:endParaRPr>
          </a:p>
          <a:p>
            <a:pPr algn="just"/>
            <a:r>
              <a:rPr lang="pl-PL" sz="1800" dirty="0">
                <a:latin typeface="Times New Roman" panose="02020603050405020304" pitchFamily="18" charset="0"/>
                <a:cs typeface="Times New Roman" panose="02020603050405020304" pitchFamily="18" charset="0"/>
              </a:rPr>
              <a:t>Załącznik w postaci mapy poglądowej powinien zawierać informacje i obrazować lokalizację odcinka/odcinków drogi/dróg objętego/objętych zadaniem na tle sieci dróg i pokazywać istotne punkty, mogące mieć wpływ na ocenę wniosku (art. 24 ww. ustawy o Rządowym Funduszu Rozwoju Dróg). W przypadku zadań dotyczących 2 odcinków, na załączniku niezbędne jest czytelne oznaczenie każdego z odcinków</a:t>
            </a:r>
            <a:r>
              <a:rPr lang="pl-PL" dirty="0">
                <a:latin typeface="Times New Roman" panose="02020603050405020304" pitchFamily="18" charset="0"/>
                <a:cs typeface="Times New Roman" panose="02020603050405020304" pitchFamily="18" charset="0"/>
              </a:rPr>
              <a:t>.</a:t>
            </a:r>
          </a:p>
          <a:p>
            <a:endParaRPr lang="pl-PL" dirty="0"/>
          </a:p>
        </p:txBody>
      </p:sp>
      <p:pic>
        <p:nvPicPr>
          <p:cNvPr id="5" name="Obraz 4">
            <a:extLst>
              <a:ext uri="{FF2B5EF4-FFF2-40B4-BE49-F238E27FC236}">
                <a16:creationId xmlns:a16="http://schemas.microsoft.com/office/drawing/2014/main" id="{02AF3937-4D30-4AF4-8C0C-9C4182E5C6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3">
            <a:extLst>
              <a:ext uri="{FF2B5EF4-FFF2-40B4-BE49-F238E27FC236}">
                <a16:creationId xmlns:a16="http://schemas.microsoft.com/office/drawing/2014/main" id="{22BE3A89-5C33-424F-383D-F040A6DBB242}"/>
              </a:ext>
            </a:extLst>
          </p:cNvPr>
          <p:cNvPicPr>
            <a:picLocks noChangeAspect="1"/>
          </p:cNvPicPr>
          <p:nvPr/>
        </p:nvPicPr>
        <p:blipFill>
          <a:blip r:embed="rId3"/>
          <a:stretch>
            <a:fillRect/>
          </a:stretch>
        </p:blipFill>
        <p:spPr>
          <a:xfrm>
            <a:off x="7273964" y="1816468"/>
            <a:ext cx="4554107" cy="3306810"/>
          </a:xfrm>
          <a:prstGeom prst="rect">
            <a:avLst/>
          </a:prstGeom>
        </p:spPr>
      </p:pic>
    </p:spTree>
    <p:extLst>
      <p:ext uri="{BB962C8B-B14F-4D97-AF65-F5344CB8AC3E}">
        <p14:creationId xmlns:p14="http://schemas.microsoft.com/office/powerpoint/2010/main" val="299302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75D1D-8E7B-4FC6-98B6-17F7F0922A16}"/>
              </a:ext>
            </a:extLst>
          </p:cNvPr>
          <p:cNvSpPr>
            <a:spLocks noGrp="1"/>
          </p:cNvSpPr>
          <p:nvPr>
            <p:ph type="title"/>
          </p:nvPr>
        </p:nvSpPr>
        <p:spPr>
          <a:xfrm>
            <a:off x="679579" y="1160669"/>
            <a:ext cx="10515600" cy="886628"/>
          </a:xfrm>
        </p:spPr>
        <p:txBody>
          <a:bodyPr/>
          <a:lstStyle/>
          <a:p>
            <a:pPr algn="ctr"/>
            <a:br>
              <a:rPr lang="pl-PL" b="1" dirty="0">
                <a:latin typeface="Times New Roman" panose="02020603050405020304" pitchFamily="18" charset="0"/>
                <a:cs typeface="Times New Roman" panose="02020603050405020304" pitchFamily="18" charset="0"/>
              </a:rPr>
            </a:br>
            <a:r>
              <a:rPr lang="pl-PL" b="1" dirty="0">
                <a:latin typeface="Times New Roman" panose="02020603050405020304" pitchFamily="18" charset="0"/>
                <a:cs typeface="Times New Roman" panose="02020603050405020304" pitchFamily="18" charset="0"/>
              </a:rPr>
              <a:t>Wymagane załączniki</a:t>
            </a:r>
            <a:br>
              <a:rPr lang="pl-PL" b="1" dirty="0">
                <a:latin typeface="Times New Roman" panose="02020603050405020304" pitchFamily="18" charset="0"/>
                <a:cs typeface="Times New Roman" panose="02020603050405020304" pitchFamily="18" charset="0"/>
              </a:rPr>
            </a:br>
            <a:endParaRPr lang="pl-PL" b="1" dirty="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EC281EBC-F6CC-4656-9B45-B933E021A06E}"/>
              </a:ext>
            </a:extLst>
          </p:cNvPr>
          <p:cNvSpPr>
            <a:spLocks noGrp="1"/>
          </p:cNvSpPr>
          <p:nvPr>
            <p:ph idx="1"/>
          </p:nvPr>
        </p:nvSpPr>
        <p:spPr>
          <a:xfrm>
            <a:off x="838199" y="2118269"/>
            <a:ext cx="10515599" cy="4351338"/>
          </a:xfrm>
        </p:spPr>
        <p:txBody>
          <a:bodyPr/>
          <a:lstStyle/>
          <a:p>
            <a:pPr marL="0" indent="0" algn="just">
              <a:buNone/>
            </a:pPr>
            <a:endParaRPr lang="pl-PL" sz="2400" b="1" dirty="0">
              <a:latin typeface="Times New Roman" panose="02020603050405020304" pitchFamily="18" charset="0"/>
              <a:cs typeface="Times New Roman" panose="02020603050405020304" pitchFamily="18" charset="0"/>
            </a:endParaRPr>
          </a:p>
          <a:p>
            <a:pPr marL="0" indent="0" algn="just">
              <a:buNone/>
            </a:pPr>
            <a:r>
              <a:rPr lang="pl-PL" sz="2400" b="1" dirty="0">
                <a:latin typeface="Times New Roman" panose="02020603050405020304" pitchFamily="18" charset="0"/>
                <a:cs typeface="Times New Roman" panose="02020603050405020304" pitchFamily="18" charset="0"/>
              </a:rPr>
              <a:t>4. Sporządzone wg wzoru stanowiącego załącznik nr 4 do ogłoszenia oświadczenie</a:t>
            </a:r>
            <a:r>
              <a:rPr lang="pl-PL" sz="2400" dirty="0">
                <a:latin typeface="Times New Roman" panose="02020603050405020304" pitchFamily="18" charset="0"/>
                <a:cs typeface="Times New Roman" panose="02020603050405020304" pitchFamily="18" charset="0"/>
              </a:rPr>
              <a:t> potwierdzające wypełnienie przez Wnioskodawcę obowiązku wynikającego z § 2.2 rozporządzenia Ministra Infrastruktury z dnia 16 lutego 2005 r. w sprawie trybu sporządzania informacji oraz gromadzenia i udostępniania danych o sieci dróg publicznych, obiektach mostowych, tunelach oraz promach (Dz.U. 2005 nr 67 poz. 583), tj. oświadczenie potwierdzające sporządzenie oraz przekazanie do Generalnego Dyrektora Dróg Krajowych i Autostrad informacji </a:t>
            </a: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dla celów statystycznych o sieci dróg publicznych (dotyczy informacji na dzień </a:t>
            </a: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31 grudnia 2024 r.).</a:t>
            </a:r>
          </a:p>
        </p:txBody>
      </p:sp>
      <p:pic>
        <p:nvPicPr>
          <p:cNvPr id="5" name="Obraz 4">
            <a:extLst>
              <a:ext uri="{FF2B5EF4-FFF2-40B4-BE49-F238E27FC236}">
                <a16:creationId xmlns:a16="http://schemas.microsoft.com/office/drawing/2014/main" id="{9A18C33F-D557-4381-8A26-95F4AEB0B5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00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75D1D-8E7B-4FC6-98B6-17F7F0922A16}"/>
              </a:ext>
            </a:extLst>
          </p:cNvPr>
          <p:cNvSpPr>
            <a:spLocks noGrp="1"/>
          </p:cNvSpPr>
          <p:nvPr>
            <p:ph type="title"/>
          </p:nvPr>
        </p:nvSpPr>
        <p:spPr>
          <a:xfrm>
            <a:off x="713740" y="1162843"/>
            <a:ext cx="10764520" cy="1325563"/>
          </a:xfrm>
        </p:spPr>
        <p:txBody>
          <a:bodyPr/>
          <a:lstStyle/>
          <a:p>
            <a:pPr algn="ctr"/>
            <a:r>
              <a:rPr lang="pl-PL" b="1" dirty="0">
                <a:latin typeface="Times New Roman" panose="02020603050405020304" pitchFamily="18" charset="0"/>
                <a:cs typeface="Times New Roman" panose="02020603050405020304" pitchFamily="18" charset="0"/>
              </a:rPr>
              <a:t>Niespełnienie wymogów formalnych</a:t>
            </a:r>
          </a:p>
        </p:txBody>
      </p:sp>
      <p:sp>
        <p:nvSpPr>
          <p:cNvPr id="3" name="Symbol zastępczy zawartości 2">
            <a:extLst>
              <a:ext uri="{FF2B5EF4-FFF2-40B4-BE49-F238E27FC236}">
                <a16:creationId xmlns:a16="http://schemas.microsoft.com/office/drawing/2014/main" id="{EC281EBC-F6CC-4656-9B45-B933E021A06E}"/>
              </a:ext>
            </a:extLst>
          </p:cNvPr>
          <p:cNvSpPr>
            <a:spLocks noGrp="1"/>
          </p:cNvSpPr>
          <p:nvPr>
            <p:ph idx="1"/>
          </p:nvPr>
        </p:nvSpPr>
        <p:spPr>
          <a:xfrm>
            <a:off x="713740" y="2506662"/>
            <a:ext cx="10764520" cy="4351338"/>
          </a:xfrm>
        </p:spPr>
        <p:txBody>
          <a:bodyPr/>
          <a:lstStyle/>
          <a:p>
            <a:pPr marL="0" indent="0" algn="just">
              <a:buNone/>
            </a:pPr>
            <a:r>
              <a:rPr lang="pl-PL" sz="2000" dirty="0">
                <a:latin typeface="Times New Roman" panose="02020603050405020304" pitchFamily="18" charset="0"/>
                <a:cs typeface="Times New Roman" panose="02020603050405020304" pitchFamily="18" charset="0"/>
              </a:rPr>
              <a:t>W przypadku gdy wniosek o dofinansowanie nie spełnia wymogów formalnych opisanych </a:t>
            </a:r>
            <a:br>
              <a:rPr lang="pl-PL" sz="2000" dirty="0">
                <a:latin typeface="Times New Roman" panose="02020603050405020304" pitchFamily="18" charset="0"/>
                <a:cs typeface="Times New Roman" panose="02020603050405020304" pitchFamily="18" charset="0"/>
              </a:rPr>
            </a:br>
            <a:r>
              <a:rPr lang="pl-PL" sz="2000" dirty="0">
                <a:latin typeface="Times New Roman" panose="02020603050405020304" pitchFamily="18" charset="0"/>
                <a:cs typeface="Times New Roman" panose="02020603050405020304" pitchFamily="18" charset="0"/>
              </a:rPr>
              <a:t>w ogłoszeniu z dnia</a:t>
            </a:r>
            <a:r>
              <a:rPr lang="pl-PL" sz="2000" dirty="0">
                <a:solidFill>
                  <a:srgbClr val="FF0000"/>
                </a:solidFill>
                <a:latin typeface="Times New Roman" panose="02020603050405020304" pitchFamily="18" charset="0"/>
                <a:cs typeface="Times New Roman" panose="02020603050405020304" pitchFamily="18" charset="0"/>
              </a:rPr>
              <a:t> 29 lipca 2025 r.</a:t>
            </a:r>
            <a:r>
              <a:rPr lang="pl-PL" sz="2000" dirty="0">
                <a:latin typeface="Times New Roman" panose="02020603050405020304" pitchFamily="18" charset="0"/>
                <a:cs typeface="Times New Roman" panose="02020603050405020304" pitchFamily="18" charset="0"/>
              </a:rPr>
              <a:t> lub zawiera oczywiste omyłki – komisja wzywa wnioskodawcę do jego uzupełnienia lub poprawienia w nim oczywistych omyłek, w terminie 10 dni od dnia otrzymania wezwania, pod rygorem pozostawienia wniosku bez rozpatrzenia. </a:t>
            </a:r>
          </a:p>
          <a:p>
            <a:pPr marL="0" indent="0" algn="just">
              <a:buNone/>
            </a:pPr>
            <a:r>
              <a:rPr lang="pl-PL" sz="2000" dirty="0">
                <a:latin typeface="Times New Roman" panose="02020603050405020304" pitchFamily="18" charset="0"/>
                <a:cs typeface="Times New Roman" panose="02020603050405020304" pitchFamily="18" charset="0"/>
              </a:rPr>
              <a:t>Odpowiedź na wezwanie do uzupełnienia lub sprostowania powinna odnosić się wyłącznie do kwestii zawartych w wezwaniu, dlatego też uzupełniając wniosek </a:t>
            </a:r>
            <a:r>
              <a:rPr lang="pl-PL" sz="2000" u="sng" dirty="0">
                <a:latin typeface="Times New Roman" panose="02020603050405020304" pitchFamily="18" charset="0"/>
                <a:cs typeface="Times New Roman" panose="02020603050405020304" pitchFamily="18" charset="0"/>
              </a:rPr>
              <a:t>niedopuszczalne będzie zmniejszenie zakresu rzeczowego zadania, za wyjątkiem sytuacji kiedy Komisja wezwie</a:t>
            </a:r>
            <a:r>
              <a:rPr lang="pl-PL" sz="2000" dirty="0">
                <a:latin typeface="Times New Roman" panose="02020603050405020304" pitchFamily="18" charset="0"/>
                <a:cs typeface="Times New Roman" panose="02020603050405020304" pitchFamily="18" charset="0"/>
              </a:rPr>
              <a:t> do wprowadzenia takiej zmiany w drodze sprostowania lub zaakceptuje jej wprowadzenie.</a:t>
            </a:r>
          </a:p>
          <a:p>
            <a:pPr marL="0" indent="0" algn="just">
              <a:buNone/>
            </a:pPr>
            <a:endParaRPr lang="pl-PL" sz="1100" dirty="0">
              <a:latin typeface="Times New Roman" panose="02020603050405020304" pitchFamily="18" charset="0"/>
              <a:cs typeface="Times New Roman" panose="02020603050405020304" pitchFamily="18" charset="0"/>
            </a:endParaRPr>
          </a:p>
          <a:p>
            <a:pPr marL="0" indent="0" algn="just">
              <a:buNone/>
            </a:pPr>
            <a:endParaRPr lang="pl-PL" sz="1100" dirty="0">
              <a:latin typeface="Times New Roman" panose="02020603050405020304" pitchFamily="18" charset="0"/>
              <a:cs typeface="Times New Roman" panose="02020603050405020304" pitchFamily="18" charset="0"/>
            </a:endParaRPr>
          </a:p>
          <a:p>
            <a:pPr marL="0" indent="0" algn="just">
              <a:buNone/>
            </a:pPr>
            <a:endParaRPr lang="pl-PL" sz="1100" dirty="0">
              <a:latin typeface="Times New Roman" panose="02020603050405020304" pitchFamily="18" charset="0"/>
              <a:cs typeface="Times New Roman" panose="02020603050405020304" pitchFamily="18" charset="0"/>
            </a:endParaRPr>
          </a:p>
          <a:p>
            <a:pPr marL="0" indent="0" algn="just">
              <a:buNone/>
            </a:pPr>
            <a:r>
              <a:rPr lang="pl-PL" sz="2000" b="1" dirty="0">
                <a:solidFill>
                  <a:srgbClr val="FF0000"/>
                </a:solidFill>
                <a:latin typeface="Times New Roman" panose="02020603050405020304" pitchFamily="18" charset="0"/>
                <a:cs typeface="Times New Roman" panose="02020603050405020304" pitchFamily="18" charset="0"/>
              </a:rPr>
              <a:t>!!! Uwaga </a:t>
            </a:r>
            <a:r>
              <a:rPr lang="pl-PL" sz="2000" dirty="0">
                <a:latin typeface="Times New Roman" panose="02020603050405020304" pitchFamily="18" charset="0"/>
                <a:cs typeface="Times New Roman" panose="02020603050405020304" pitchFamily="18" charset="0"/>
              </a:rPr>
              <a:t>Uzupełniając lub poprawiając wniosek o dofinansowanie, nie można załączać dokumentów datowanych na dzień po złożeniu wniosku.</a:t>
            </a:r>
          </a:p>
        </p:txBody>
      </p:sp>
      <p:pic>
        <p:nvPicPr>
          <p:cNvPr id="5" name="Obraz 4">
            <a:extLst>
              <a:ext uri="{FF2B5EF4-FFF2-40B4-BE49-F238E27FC236}">
                <a16:creationId xmlns:a16="http://schemas.microsoft.com/office/drawing/2014/main" id="{729D652D-42A8-4780-9BD7-16D7211E1A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517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75D1D-8E7B-4FC6-98B6-17F7F0922A16}"/>
              </a:ext>
            </a:extLst>
          </p:cNvPr>
          <p:cNvSpPr>
            <a:spLocks noGrp="1"/>
          </p:cNvSpPr>
          <p:nvPr>
            <p:ph type="title"/>
          </p:nvPr>
        </p:nvSpPr>
        <p:spPr>
          <a:xfrm>
            <a:off x="838200" y="943897"/>
            <a:ext cx="10911825" cy="958702"/>
          </a:xfrm>
        </p:spPr>
        <p:txBody>
          <a:bodyPr/>
          <a:lstStyle/>
          <a:p>
            <a:pPr algn="ctr"/>
            <a:r>
              <a:rPr lang="pl-PL" b="1" dirty="0">
                <a:latin typeface="Times New Roman" panose="02020603050405020304" pitchFamily="18" charset="0"/>
                <a:cs typeface="Times New Roman" panose="02020603050405020304" pitchFamily="18" charset="0"/>
              </a:rPr>
              <a:t>Kryteria merytoryczne oceny wniosków</a:t>
            </a:r>
          </a:p>
        </p:txBody>
      </p:sp>
      <p:sp>
        <p:nvSpPr>
          <p:cNvPr id="3" name="Symbol zastępczy zawartości 2">
            <a:extLst>
              <a:ext uri="{FF2B5EF4-FFF2-40B4-BE49-F238E27FC236}">
                <a16:creationId xmlns:a16="http://schemas.microsoft.com/office/drawing/2014/main" id="{EC281EBC-F6CC-4656-9B45-B933E021A06E}"/>
              </a:ext>
            </a:extLst>
          </p:cNvPr>
          <p:cNvSpPr>
            <a:spLocks noGrp="1"/>
          </p:cNvSpPr>
          <p:nvPr>
            <p:ph idx="1"/>
          </p:nvPr>
        </p:nvSpPr>
        <p:spPr>
          <a:xfrm>
            <a:off x="838200" y="2015613"/>
            <a:ext cx="10515600" cy="4640420"/>
          </a:xfrm>
        </p:spPr>
        <p:txBody>
          <a:bodyPr/>
          <a:lstStyle/>
          <a:p>
            <a:pPr marL="0" indent="0" algn="just">
              <a:buNone/>
            </a:pPr>
            <a:r>
              <a:rPr lang="pl-PL" sz="1600" dirty="0">
                <a:latin typeface="Times New Roman" panose="02020603050405020304" pitchFamily="18" charset="0"/>
                <a:cs typeface="Times New Roman" panose="02020603050405020304" pitchFamily="18" charset="0"/>
              </a:rPr>
              <a:t>Komisja dokonuje oceny wniosków o dofinansowanie mając na celu wyrównywanie potencjału społeczno-gospodarczego, poprawę jakości życia mieszkańców i zapewnienie spójności terytorialnej na obszarze województwa i biorąc pod uwagę:</a:t>
            </a:r>
          </a:p>
          <a:p>
            <a:pPr marL="0" indent="0" algn="just">
              <a:buNone/>
            </a:pPr>
            <a:r>
              <a:rPr lang="pl-PL" sz="1600" dirty="0">
                <a:latin typeface="Times New Roman" panose="02020603050405020304" pitchFamily="18" charset="0"/>
                <a:cs typeface="Times New Roman" panose="02020603050405020304" pitchFamily="18" charset="0"/>
              </a:rPr>
              <a:t>1) </a:t>
            </a:r>
            <a:r>
              <a:rPr lang="pl-PL" sz="1600" b="1" dirty="0">
                <a:latin typeface="Times New Roman" panose="02020603050405020304" pitchFamily="18" charset="0"/>
                <a:cs typeface="Times New Roman" panose="02020603050405020304" pitchFamily="18" charset="0"/>
              </a:rPr>
              <a:t>poprawę stanu bezpieczeństwa ruchu drogowego</a:t>
            </a:r>
            <a:r>
              <a:rPr lang="pl-PL" sz="1600" dirty="0">
                <a:latin typeface="Times New Roman" panose="02020603050405020304" pitchFamily="18" charset="0"/>
                <a:cs typeface="Times New Roman" panose="02020603050405020304" pitchFamily="18" charset="0"/>
              </a:rPr>
              <a:t>, ze szczególnym uwzględnieniem bezpieczeństwa ruchu drogowego niechronionych uczestników ruchu;</a:t>
            </a:r>
          </a:p>
          <a:p>
            <a:pPr marL="0" indent="0" algn="just">
              <a:buNone/>
            </a:pPr>
            <a:r>
              <a:rPr lang="pl-PL" sz="1600" dirty="0">
                <a:latin typeface="Times New Roman" panose="02020603050405020304" pitchFamily="18" charset="0"/>
                <a:cs typeface="Times New Roman" panose="02020603050405020304" pitchFamily="18" charset="0"/>
              </a:rPr>
              <a:t>2) </a:t>
            </a:r>
            <a:r>
              <a:rPr lang="pl-PL" sz="1600" b="1" dirty="0">
                <a:latin typeface="Times New Roman" panose="02020603050405020304" pitchFamily="18" charset="0"/>
                <a:cs typeface="Times New Roman" panose="02020603050405020304" pitchFamily="18" charset="0"/>
              </a:rPr>
              <a:t>zapewnienie spójności sieci dróg publicznych</a:t>
            </a:r>
            <a:r>
              <a:rPr lang="pl-PL" sz="1600" dirty="0">
                <a:latin typeface="Times New Roman" panose="02020603050405020304" pitchFamily="18" charset="0"/>
                <a:cs typeface="Times New Roman" panose="02020603050405020304" pitchFamily="18" charset="0"/>
              </a:rPr>
              <a:t>;</a:t>
            </a:r>
          </a:p>
          <a:p>
            <a:pPr marL="0" indent="0" algn="just">
              <a:buNone/>
            </a:pPr>
            <a:r>
              <a:rPr lang="pl-PL" sz="1600" dirty="0">
                <a:latin typeface="Times New Roman" panose="02020603050405020304" pitchFamily="18" charset="0"/>
                <a:cs typeface="Times New Roman" panose="02020603050405020304" pitchFamily="18" charset="0"/>
              </a:rPr>
              <a:t>3) </a:t>
            </a:r>
            <a:r>
              <a:rPr lang="pl-PL" sz="1600" b="1" dirty="0">
                <a:latin typeface="Times New Roman" panose="02020603050405020304" pitchFamily="18" charset="0"/>
                <a:cs typeface="Times New Roman" panose="02020603050405020304" pitchFamily="18" charset="0"/>
              </a:rPr>
              <a:t>podnoszenie standardów technicznych dróg powiatowych i dróg gminnych</a:t>
            </a:r>
            <a:r>
              <a:rPr lang="pl-PL" sz="1600" dirty="0">
                <a:latin typeface="Times New Roman" panose="02020603050405020304" pitchFamily="18" charset="0"/>
                <a:cs typeface="Times New Roman" panose="02020603050405020304" pitchFamily="18" charset="0"/>
              </a:rPr>
              <a:t>, w szczególności dostosowanie ich do ruchu pojazdów o dopuszczalnym nacisku pojedynczej osi napędowej do 11,5 t, oraz zachowanie jednorodności sieci dróg powiatowych i dróg gminnych pod względem spełniania tych standardów;</a:t>
            </a:r>
          </a:p>
          <a:p>
            <a:pPr marL="0" indent="0" algn="just">
              <a:buNone/>
            </a:pPr>
            <a:r>
              <a:rPr lang="pl-PL" sz="1600" dirty="0">
                <a:latin typeface="Times New Roman" panose="02020603050405020304" pitchFamily="18" charset="0"/>
                <a:cs typeface="Times New Roman" panose="02020603050405020304" pitchFamily="18" charset="0"/>
              </a:rPr>
              <a:t>4) </a:t>
            </a:r>
            <a:r>
              <a:rPr lang="pl-PL" sz="1600" b="1" dirty="0">
                <a:latin typeface="Times New Roman" panose="02020603050405020304" pitchFamily="18" charset="0"/>
                <a:cs typeface="Times New Roman" panose="02020603050405020304" pitchFamily="18" charset="0"/>
              </a:rPr>
              <a:t>zwiększenie dostępności transportowej jednostek administracyjnych</a:t>
            </a:r>
            <a:r>
              <a:rPr lang="pl-PL" sz="1600" dirty="0">
                <a:latin typeface="Times New Roman" panose="02020603050405020304" pitchFamily="18" charset="0"/>
                <a:cs typeface="Times New Roman" panose="02020603050405020304" pitchFamily="18" charset="0"/>
              </a:rPr>
              <a:t>;</a:t>
            </a:r>
          </a:p>
          <a:p>
            <a:pPr marL="0" indent="0" algn="just">
              <a:buNone/>
            </a:pPr>
            <a:r>
              <a:rPr lang="pl-PL" sz="1600" dirty="0">
                <a:latin typeface="Times New Roman" panose="02020603050405020304" pitchFamily="18" charset="0"/>
                <a:cs typeface="Times New Roman" panose="02020603050405020304" pitchFamily="18" charset="0"/>
              </a:rPr>
              <a:t>5) </a:t>
            </a:r>
            <a:r>
              <a:rPr lang="pl-PL" sz="1600" b="1" dirty="0">
                <a:latin typeface="Times New Roman" panose="02020603050405020304" pitchFamily="18" charset="0"/>
                <a:cs typeface="Times New Roman" panose="02020603050405020304" pitchFamily="18" charset="0"/>
              </a:rPr>
              <a:t>poprawę dostępności terenów inwestycyjnych</a:t>
            </a:r>
            <a:r>
              <a:rPr lang="pl-PL" sz="1600" dirty="0">
                <a:latin typeface="Times New Roman" panose="02020603050405020304" pitchFamily="18" charset="0"/>
                <a:cs typeface="Times New Roman" panose="02020603050405020304" pitchFamily="18" charset="0"/>
              </a:rPr>
              <a:t>;</a:t>
            </a:r>
          </a:p>
          <a:p>
            <a:pPr marL="0" indent="0" algn="just">
              <a:buNone/>
            </a:pPr>
            <a:r>
              <a:rPr lang="pl-PL" sz="1600" dirty="0">
                <a:latin typeface="Times New Roman" panose="02020603050405020304" pitchFamily="18" charset="0"/>
                <a:cs typeface="Times New Roman" panose="02020603050405020304" pitchFamily="18" charset="0"/>
              </a:rPr>
              <a:t>6) </a:t>
            </a:r>
            <a:r>
              <a:rPr lang="pl-PL" sz="1600" b="1" dirty="0">
                <a:latin typeface="Times New Roman" panose="02020603050405020304" pitchFamily="18" charset="0"/>
                <a:cs typeface="Times New Roman" panose="02020603050405020304" pitchFamily="18" charset="0"/>
              </a:rPr>
              <a:t>zwiększenie liczby obwodnic w ciągu dróg powiatowych i dróg gminnych</a:t>
            </a:r>
            <a:r>
              <a:rPr lang="pl-PL" sz="1600" dirty="0">
                <a:latin typeface="Times New Roman" panose="02020603050405020304" pitchFamily="18" charset="0"/>
                <a:cs typeface="Times New Roman" panose="02020603050405020304" pitchFamily="18" charset="0"/>
              </a:rPr>
              <a:t>;</a:t>
            </a:r>
          </a:p>
          <a:p>
            <a:pPr marL="0" indent="0" algn="just">
              <a:buNone/>
            </a:pPr>
            <a:r>
              <a:rPr lang="pl-PL" sz="1600" dirty="0">
                <a:latin typeface="Times New Roman" panose="02020603050405020304" pitchFamily="18" charset="0"/>
                <a:cs typeface="Times New Roman" panose="02020603050405020304" pitchFamily="18" charset="0"/>
              </a:rPr>
              <a:t>7) </a:t>
            </a:r>
            <a:r>
              <a:rPr lang="pl-PL" sz="1600" b="1" dirty="0">
                <a:latin typeface="Times New Roman" panose="02020603050405020304" pitchFamily="18" charset="0"/>
                <a:cs typeface="Times New Roman" panose="02020603050405020304" pitchFamily="18" charset="0"/>
              </a:rPr>
              <a:t>poprawę dostępności terenów objętych przedsięwzięciami lub inwestycjami powiązanymi z przedsięwzięciem infrastrukturalnym</a:t>
            </a:r>
            <a:r>
              <a:rPr lang="pl-PL" sz="1600" dirty="0">
                <a:latin typeface="Times New Roman" panose="02020603050405020304" pitchFamily="18" charset="0"/>
                <a:cs typeface="Times New Roman" panose="02020603050405020304" pitchFamily="18" charset="0"/>
              </a:rPr>
              <a:t>, o których mowa w art. 5c ust. 1 ustawy z dnia 8 grudnia 2006 r. o finansowym wsparciu niektórych przedsięwzięć mieszkaniowych (Dz. U. z 2024 r. poz. 304).</a:t>
            </a:r>
          </a:p>
        </p:txBody>
      </p:sp>
      <p:pic>
        <p:nvPicPr>
          <p:cNvPr id="5" name="Obraz 4">
            <a:extLst>
              <a:ext uri="{FF2B5EF4-FFF2-40B4-BE49-F238E27FC236}">
                <a16:creationId xmlns:a16="http://schemas.microsoft.com/office/drawing/2014/main" id="{7AEF522A-179C-4D80-927E-03C1B364B9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34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8898A-E492-217A-A4B3-5F6C78A9F2A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041E2C8-A040-1395-3F81-1A7C6383E8EA}"/>
              </a:ext>
            </a:extLst>
          </p:cNvPr>
          <p:cNvSpPr>
            <a:spLocks noGrp="1"/>
          </p:cNvSpPr>
          <p:nvPr>
            <p:ph type="title"/>
          </p:nvPr>
        </p:nvSpPr>
        <p:spPr>
          <a:xfrm>
            <a:off x="772886" y="1326451"/>
            <a:ext cx="10911825" cy="1183483"/>
          </a:xfrm>
        </p:spPr>
        <p:txBody>
          <a:bodyPr/>
          <a:lstStyle/>
          <a:p>
            <a:pPr algn="ctr"/>
            <a:r>
              <a:rPr lang="pl-PL" b="1" dirty="0">
                <a:latin typeface="Times New Roman" panose="02020603050405020304" pitchFamily="18" charset="0"/>
                <a:cs typeface="Times New Roman" panose="02020603050405020304" pitchFamily="18" charset="0"/>
              </a:rPr>
              <a:t>Wniosek o dofinansowanie </a:t>
            </a:r>
            <a:br>
              <a:rPr lang="pl-PL" b="1" dirty="0">
                <a:latin typeface="Times New Roman" panose="02020603050405020304" pitchFamily="18" charset="0"/>
                <a:cs typeface="Times New Roman" panose="02020603050405020304" pitchFamily="18" charset="0"/>
              </a:rPr>
            </a:br>
            <a:r>
              <a:rPr lang="pl-PL" b="1" dirty="0">
                <a:latin typeface="Times New Roman" panose="02020603050405020304" pitchFamily="18" charset="0"/>
                <a:cs typeface="Times New Roman" panose="02020603050405020304" pitchFamily="18" charset="0"/>
              </a:rPr>
              <a:t>– zadanie praktyczne</a:t>
            </a:r>
          </a:p>
        </p:txBody>
      </p:sp>
      <p:sp>
        <p:nvSpPr>
          <p:cNvPr id="3" name="Symbol zastępczy zawartości 2">
            <a:extLst>
              <a:ext uri="{FF2B5EF4-FFF2-40B4-BE49-F238E27FC236}">
                <a16:creationId xmlns:a16="http://schemas.microsoft.com/office/drawing/2014/main" id="{30407CFE-84D3-1C3F-F2FA-4518C734FC38}"/>
              </a:ext>
            </a:extLst>
          </p:cNvPr>
          <p:cNvSpPr>
            <a:spLocks noGrp="1"/>
          </p:cNvSpPr>
          <p:nvPr>
            <p:ph idx="1"/>
          </p:nvPr>
        </p:nvSpPr>
        <p:spPr>
          <a:xfrm>
            <a:off x="838200" y="2015613"/>
            <a:ext cx="10515600" cy="4640420"/>
          </a:xfrm>
        </p:spPr>
        <p:txBody>
          <a:bodyPr/>
          <a:lstStyle/>
          <a:p>
            <a:pPr marL="0" indent="0" algn="just">
              <a:buNone/>
            </a:pPr>
            <a:endParaRPr lang="pl-PL" sz="1600" dirty="0">
              <a:latin typeface="Times New Roman" panose="02020603050405020304" pitchFamily="18" charset="0"/>
              <a:cs typeface="Times New Roman" panose="02020603050405020304" pitchFamily="18" charset="0"/>
            </a:endParaRPr>
          </a:p>
          <a:p>
            <a:pPr marL="0" indent="0" algn="just">
              <a:buNone/>
            </a:pPr>
            <a:endParaRPr lang="pl-PL" sz="1600" dirty="0">
              <a:latin typeface="Times New Roman" panose="02020603050405020304" pitchFamily="18" charset="0"/>
              <a:cs typeface="Times New Roman" panose="02020603050405020304" pitchFamily="18" charset="0"/>
            </a:endParaRPr>
          </a:p>
          <a:p>
            <a:pPr marL="0" indent="0" algn="just">
              <a:buNone/>
            </a:pPr>
            <a:endParaRPr lang="pl-PL" sz="1600" dirty="0">
              <a:latin typeface="Times New Roman" panose="02020603050405020304" pitchFamily="18" charset="0"/>
              <a:cs typeface="Times New Roman" panose="02020603050405020304" pitchFamily="18" charset="0"/>
            </a:endParaRPr>
          </a:p>
          <a:p>
            <a:pPr marL="0" indent="0" algn="just">
              <a:buNone/>
            </a:pPr>
            <a:r>
              <a:rPr lang="pl-PL" sz="1800" dirty="0">
                <a:latin typeface="Times New Roman" panose="02020603050405020304" pitchFamily="18" charset="0"/>
                <a:cs typeface="Times New Roman" panose="02020603050405020304" pitchFamily="18" charset="0"/>
              </a:rPr>
              <a:t>W zależności od rodzaju zgłaszanego zadania należy wypełnić odpowiedni formularz Wniosku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o dofinansowanie:</a:t>
            </a:r>
          </a:p>
          <a:p>
            <a:pPr marL="0" indent="0" algn="just">
              <a:buNone/>
            </a:pPr>
            <a:endParaRPr lang="pl-PL"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pl-PL" sz="1600" b="1" dirty="0">
                <a:effectLst/>
                <a:latin typeface="Times New Roman" panose="02020603050405020304" pitchFamily="18" charset="0"/>
                <a:ea typeface="Calibri" panose="020F0502020204030204" pitchFamily="34" charset="0"/>
              </a:rPr>
              <a:t>wzór wniosku o dofinansowanie zadań inwestycyjnych </a:t>
            </a:r>
            <a:r>
              <a:rPr lang="pl-PL" sz="1600" dirty="0">
                <a:effectLst/>
                <a:latin typeface="Times New Roman" panose="02020603050405020304" pitchFamily="18" charset="0"/>
                <a:ea typeface="Calibri" panose="020F0502020204030204" pitchFamily="34" charset="0"/>
              </a:rPr>
              <a:t>polegających na budowie (w tym rozbudowie) lub przebudowie drogi/dróg wraz z instrukcją wypełniania wniosku (WNIOSEK PRB),</a:t>
            </a:r>
          </a:p>
          <a:p>
            <a:pPr marL="0" indent="0" algn="just">
              <a:buNone/>
            </a:pPr>
            <a:endParaRPr lang="pl-PL" sz="1600" dirty="0">
              <a:effectLst/>
              <a:latin typeface="Times New Roman" panose="02020603050405020304" pitchFamily="18" charset="0"/>
              <a:ea typeface="Calibri" panose="020F0502020204030204" pitchFamily="34" charset="0"/>
            </a:endParaRPr>
          </a:p>
          <a:p>
            <a:pPr algn="just">
              <a:buFont typeface="Wingdings" panose="05000000000000000000" pitchFamily="2" charset="2"/>
              <a:buChar char="Ø"/>
            </a:pPr>
            <a:r>
              <a:rPr lang="pl-PL" sz="1600" b="1" dirty="0">
                <a:effectLst/>
                <a:latin typeface="Times New Roman" panose="02020603050405020304" pitchFamily="18" charset="0"/>
                <a:ea typeface="Calibri" panose="020F0502020204030204" pitchFamily="34" charset="0"/>
              </a:rPr>
              <a:t>wzór wniosku o dofinansowanie zadań bieżących </a:t>
            </a:r>
            <a:r>
              <a:rPr lang="pl-PL" sz="1600" dirty="0">
                <a:effectLst/>
                <a:latin typeface="Times New Roman" panose="02020603050405020304" pitchFamily="18" charset="0"/>
                <a:ea typeface="Calibri" panose="020F0502020204030204" pitchFamily="34" charset="0"/>
              </a:rPr>
              <a:t>polegających na remoncie drogi/dróg wraz z instrukcją wypełniania wniosku (WNIOSEK R),</a:t>
            </a:r>
          </a:p>
          <a:p>
            <a:pPr marL="0" indent="0" algn="just">
              <a:buNone/>
            </a:pPr>
            <a:endParaRPr lang="pl-PL" sz="1600"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975EE55A-7502-CB08-F3EF-AD560C3917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062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282A0-8DD5-BA4C-FEA4-7A4D53358AC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C8E576E-7D15-2BAB-B451-3A5C99507D54}"/>
              </a:ext>
            </a:extLst>
          </p:cNvPr>
          <p:cNvSpPr>
            <a:spLocks noGrp="1"/>
          </p:cNvSpPr>
          <p:nvPr>
            <p:ph type="title"/>
          </p:nvPr>
        </p:nvSpPr>
        <p:spPr>
          <a:xfrm>
            <a:off x="772886" y="1326451"/>
            <a:ext cx="10911825" cy="1183483"/>
          </a:xfrm>
        </p:spPr>
        <p:txBody>
          <a:bodyPr/>
          <a:lstStyle/>
          <a:p>
            <a:pPr algn="ctr"/>
            <a:r>
              <a:rPr lang="pl-PL" b="1" dirty="0">
                <a:latin typeface="Times New Roman" panose="02020603050405020304" pitchFamily="18" charset="0"/>
                <a:cs typeface="Times New Roman" panose="02020603050405020304" pitchFamily="18" charset="0"/>
              </a:rPr>
              <a:t>Pytania i odpowiedzi</a:t>
            </a:r>
          </a:p>
        </p:txBody>
      </p:sp>
      <p:sp>
        <p:nvSpPr>
          <p:cNvPr id="3" name="Symbol zastępczy zawartości 2">
            <a:extLst>
              <a:ext uri="{FF2B5EF4-FFF2-40B4-BE49-F238E27FC236}">
                <a16:creationId xmlns:a16="http://schemas.microsoft.com/office/drawing/2014/main" id="{781D30C6-1852-8BAA-3331-F0EC74E03D48}"/>
              </a:ext>
            </a:extLst>
          </p:cNvPr>
          <p:cNvSpPr>
            <a:spLocks noGrp="1"/>
          </p:cNvSpPr>
          <p:nvPr>
            <p:ph idx="1"/>
          </p:nvPr>
        </p:nvSpPr>
        <p:spPr>
          <a:xfrm>
            <a:off x="838200" y="2015613"/>
            <a:ext cx="10515600" cy="4640420"/>
          </a:xfrm>
        </p:spPr>
        <p:txBody>
          <a:bodyPr/>
          <a:lstStyle/>
          <a:p>
            <a:pPr marL="0" indent="0" algn="just">
              <a:buNone/>
            </a:pPr>
            <a:endParaRPr lang="pl-PL" sz="1600" dirty="0">
              <a:latin typeface="Times New Roman" panose="02020603050405020304" pitchFamily="18" charset="0"/>
              <a:cs typeface="Times New Roman" panose="02020603050405020304" pitchFamily="18" charset="0"/>
            </a:endParaRPr>
          </a:p>
          <a:p>
            <a:pPr marL="0" indent="0" algn="just">
              <a:buNone/>
            </a:pPr>
            <a:endParaRPr lang="pl-PL" sz="1600" dirty="0">
              <a:latin typeface="Times New Roman" panose="02020603050405020304" pitchFamily="18" charset="0"/>
              <a:cs typeface="Times New Roman" panose="02020603050405020304" pitchFamily="18" charset="0"/>
            </a:endParaRPr>
          </a:p>
          <a:p>
            <a:pPr marL="0" indent="0" algn="just">
              <a:buNone/>
            </a:pPr>
            <a:endParaRPr lang="pl-PL" sz="1600" dirty="0">
              <a:latin typeface="Times New Roman" panose="02020603050405020304" pitchFamily="18" charset="0"/>
              <a:cs typeface="Times New Roman" panose="02020603050405020304" pitchFamily="18" charset="0"/>
            </a:endParaRPr>
          </a:p>
          <a:p>
            <a:pPr marL="0" indent="0" algn="just">
              <a:buNone/>
            </a:pPr>
            <a:endParaRPr lang="pl-PL" sz="1600"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86772EEB-9586-8056-AEC5-6F9C0D699A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3">
            <a:extLst>
              <a:ext uri="{FF2B5EF4-FFF2-40B4-BE49-F238E27FC236}">
                <a16:creationId xmlns:a16="http://schemas.microsoft.com/office/drawing/2014/main" id="{C242F8B3-AAF9-0FDB-2A84-9E5C2D1FFE6F}"/>
              </a:ext>
            </a:extLst>
          </p:cNvPr>
          <p:cNvPicPr>
            <a:picLocks noChangeAspect="1"/>
          </p:cNvPicPr>
          <p:nvPr/>
        </p:nvPicPr>
        <p:blipFill>
          <a:blip r:embed="rId3"/>
          <a:stretch>
            <a:fillRect/>
          </a:stretch>
        </p:blipFill>
        <p:spPr>
          <a:xfrm>
            <a:off x="5488623" y="3025320"/>
            <a:ext cx="4237087" cy="3115326"/>
          </a:xfrm>
          <a:prstGeom prst="rect">
            <a:avLst/>
          </a:prstGeom>
        </p:spPr>
      </p:pic>
    </p:spTree>
    <p:extLst>
      <p:ext uri="{BB962C8B-B14F-4D97-AF65-F5344CB8AC3E}">
        <p14:creationId xmlns:p14="http://schemas.microsoft.com/office/powerpoint/2010/main" val="789702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C99F48-374E-482A-8377-580C67A50B73}"/>
              </a:ext>
            </a:extLst>
          </p:cNvPr>
          <p:cNvSpPr>
            <a:spLocks noGrp="1"/>
          </p:cNvSpPr>
          <p:nvPr>
            <p:ph type="ctrTitle"/>
          </p:nvPr>
        </p:nvSpPr>
        <p:spPr>
          <a:xfrm>
            <a:off x="2085975" y="2203450"/>
            <a:ext cx="8348663" cy="1241425"/>
          </a:xfrm>
        </p:spPr>
        <p:txBody>
          <a:bodyPr rtlCol="0">
            <a:normAutofit/>
          </a:bodyPr>
          <a:lstStyle/>
          <a:p>
            <a:pPr eaLnBrk="1" fontAlgn="auto" hangingPunct="1">
              <a:spcAft>
                <a:spcPts val="0"/>
              </a:spcAft>
              <a:defRPr/>
            </a:pPr>
            <a:r>
              <a:rPr lang="pl-PL" sz="4000" dirty="0">
                <a:latin typeface="Times New Roman" panose="02020603050405020304" pitchFamily="18" charset="0"/>
                <a:cs typeface="Times New Roman" panose="02020603050405020304" pitchFamily="18" charset="0"/>
              </a:rPr>
              <a:t>Dziękujemy za uwagę</a:t>
            </a:r>
          </a:p>
        </p:txBody>
      </p:sp>
      <p:sp>
        <p:nvSpPr>
          <p:cNvPr id="3" name="Symbol zastępczy zawartości 2">
            <a:extLst>
              <a:ext uri="{FF2B5EF4-FFF2-40B4-BE49-F238E27FC236}">
                <a16:creationId xmlns:a16="http://schemas.microsoft.com/office/drawing/2014/main" id="{15325B87-717C-4959-8927-C27172712891}"/>
              </a:ext>
            </a:extLst>
          </p:cNvPr>
          <p:cNvSpPr>
            <a:spLocks noGrp="1"/>
          </p:cNvSpPr>
          <p:nvPr>
            <p:ph type="subTitle" idx="1"/>
          </p:nvPr>
        </p:nvSpPr>
        <p:spPr>
          <a:xfrm>
            <a:off x="1546225" y="3602038"/>
            <a:ext cx="9121775" cy="2732087"/>
          </a:xfrm>
        </p:spPr>
        <p:txBody>
          <a:bodyPr rtlCol="0">
            <a:normAutofit fontScale="32500" lnSpcReduction="20000"/>
          </a:bodyPr>
          <a:lstStyle/>
          <a:p>
            <a:pPr eaLnBrk="1" fontAlgn="auto" hangingPunct="1">
              <a:spcAft>
                <a:spcPts val="0"/>
              </a:spcAft>
              <a:defRPr/>
            </a:pPr>
            <a:endParaRPr lang="pl-PL" b="1"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pl-PL" b="1"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pl-PL" sz="6400" b="1" dirty="0">
                <a:latin typeface="Times New Roman" panose="02020603050405020304" pitchFamily="18" charset="0"/>
                <a:cs typeface="Times New Roman" panose="02020603050405020304" pitchFamily="18" charset="0"/>
              </a:rPr>
              <a:t>Wydział Rozwoju Regionalnego</a:t>
            </a:r>
          </a:p>
          <a:p>
            <a:pPr eaLnBrk="1" fontAlgn="auto" hangingPunct="1">
              <a:spcAft>
                <a:spcPts val="0"/>
              </a:spcAft>
              <a:defRPr/>
            </a:pPr>
            <a:r>
              <a:rPr lang="pl-PL" sz="6400" b="1" dirty="0">
                <a:latin typeface="Times New Roman" panose="02020603050405020304" pitchFamily="18" charset="0"/>
                <a:cs typeface="Times New Roman" panose="02020603050405020304" pitchFamily="18" charset="0"/>
              </a:rPr>
              <a:t>Oddział Rozwoju Infrastruktury Drogowej</a:t>
            </a:r>
          </a:p>
          <a:p>
            <a:pPr eaLnBrk="1" fontAlgn="auto" hangingPunct="1">
              <a:spcAft>
                <a:spcPts val="0"/>
              </a:spcAft>
              <a:defRPr/>
            </a:pPr>
            <a:r>
              <a:rPr lang="pl-PL" sz="6400" b="1" dirty="0">
                <a:solidFill>
                  <a:schemeClr val="tx2">
                    <a:lumMod val="75000"/>
                  </a:schemeClr>
                </a:solidFill>
                <a:latin typeface="Times New Roman" panose="02020603050405020304" pitchFamily="18" charset="0"/>
                <a:cs typeface="Times New Roman" panose="02020603050405020304" pitchFamily="18" charset="0"/>
              </a:rPr>
              <a:t>__________________________________________________________________</a:t>
            </a:r>
          </a:p>
          <a:p>
            <a:pPr eaLnBrk="1" fontAlgn="auto" hangingPunct="1">
              <a:spcAft>
                <a:spcPts val="0"/>
              </a:spcAft>
              <a:defRPr/>
            </a:pPr>
            <a:r>
              <a:rPr lang="pl-PL" sz="6400" b="1" dirty="0">
                <a:latin typeface="Times New Roman" panose="02020603050405020304" pitchFamily="18" charset="0"/>
                <a:cs typeface="Times New Roman" panose="02020603050405020304" pitchFamily="18" charset="0"/>
              </a:rPr>
              <a:t>Mazowiecki Urząd Wojewódzki w Warszawie</a:t>
            </a:r>
          </a:p>
          <a:p>
            <a:pPr eaLnBrk="1" fontAlgn="auto" hangingPunct="1">
              <a:spcAft>
                <a:spcPts val="0"/>
              </a:spcAft>
              <a:defRPr/>
            </a:pPr>
            <a:r>
              <a:rPr lang="pl-PL" sz="6400" b="1" dirty="0">
                <a:latin typeface="Times New Roman" panose="02020603050405020304" pitchFamily="18" charset="0"/>
                <a:cs typeface="Times New Roman" panose="02020603050405020304" pitchFamily="18" charset="0"/>
              </a:rPr>
              <a:t>pl. Bankowy 3/5</a:t>
            </a:r>
          </a:p>
          <a:p>
            <a:pPr eaLnBrk="1" fontAlgn="auto" hangingPunct="1">
              <a:spcAft>
                <a:spcPts val="0"/>
              </a:spcAft>
              <a:defRPr/>
            </a:pPr>
            <a:r>
              <a:rPr lang="pl-PL" sz="6400" b="1" dirty="0">
                <a:latin typeface="Times New Roman" panose="02020603050405020304" pitchFamily="18" charset="0"/>
                <a:cs typeface="Times New Roman" panose="02020603050405020304" pitchFamily="18" charset="0"/>
              </a:rPr>
              <a:t>00-950 Warszawa</a:t>
            </a:r>
          </a:p>
          <a:p>
            <a:pPr eaLnBrk="1" fontAlgn="auto" hangingPunct="1">
              <a:spcAft>
                <a:spcPts val="0"/>
              </a:spcAft>
              <a:defRPr/>
            </a:pPr>
            <a:endParaRPr lang="pl-PL" dirty="0">
              <a:latin typeface="Times New Roman" panose="02020603050405020304" pitchFamily="18" charset="0"/>
              <a:cs typeface="Times New Roman" panose="02020603050405020304" pitchFamily="18" charset="0"/>
            </a:endParaRPr>
          </a:p>
        </p:txBody>
      </p:sp>
      <p:pic>
        <p:nvPicPr>
          <p:cNvPr id="6148" name="Obraz 4">
            <a:extLst>
              <a:ext uri="{FF2B5EF4-FFF2-40B4-BE49-F238E27FC236}">
                <a16:creationId xmlns:a16="http://schemas.microsoft.com/office/drawing/2014/main" id="{715EF2CF-1F0A-4AFE-AEAD-7328F37CE8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414338"/>
            <a:ext cx="6205538"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ytuł 10">
            <a:extLst>
              <a:ext uri="{FF2B5EF4-FFF2-40B4-BE49-F238E27FC236}">
                <a16:creationId xmlns:a16="http://schemas.microsoft.com/office/drawing/2014/main" id="{37B34ACD-E3AD-9F1D-364C-C4EA98044E9E}"/>
              </a:ext>
            </a:extLst>
          </p:cNvPr>
          <p:cNvSpPr>
            <a:spLocks noGrp="1"/>
          </p:cNvSpPr>
          <p:nvPr>
            <p:ph type="title"/>
          </p:nvPr>
        </p:nvSpPr>
        <p:spPr>
          <a:xfrm flipV="1">
            <a:off x="6848702" y="685799"/>
            <a:ext cx="3932237" cy="45719"/>
          </a:xfrm>
        </p:spPr>
        <p:txBody>
          <a:bodyPr/>
          <a:lstStyle/>
          <a:p>
            <a:endParaRPr lang="pl-PL" dirty="0"/>
          </a:p>
        </p:txBody>
      </p:sp>
      <p:pic>
        <p:nvPicPr>
          <p:cNvPr id="7" name="Symbol zastępczy zawartości 6">
            <a:extLst>
              <a:ext uri="{FF2B5EF4-FFF2-40B4-BE49-F238E27FC236}">
                <a16:creationId xmlns:a16="http://schemas.microsoft.com/office/drawing/2014/main" id="{7316AB42-439E-2FC5-C20D-919E60588FAC}"/>
              </a:ext>
            </a:extLst>
          </p:cNvPr>
          <p:cNvPicPr>
            <a:picLocks noGrp="1" noChangeAspect="1"/>
          </p:cNvPicPr>
          <p:nvPr>
            <p:ph idx="1"/>
          </p:nvPr>
        </p:nvPicPr>
        <p:blipFill>
          <a:blip r:embed="rId3"/>
          <a:stretch/>
        </p:blipFill>
        <p:spPr>
          <a:xfrm>
            <a:off x="5728995" y="2519266"/>
            <a:ext cx="5896980" cy="3508310"/>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6" name="Symbol zastępczy zawartości 5">
            <a:extLst>
              <a:ext uri="{FF2B5EF4-FFF2-40B4-BE49-F238E27FC236}">
                <a16:creationId xmlns:a16="http://schemas.microsoft.com/office/drawing/2014/main" id="{ABC76946-0B40-06CF-182A-6C82840F23BE}"/>
              </a:ext>
            </a:extLst>
          </p:cNvPr>
          <p:cNvSpPr>
            <a:spLocks noGrp="1"/>
          </p:cNvSpPr>
          <p:nvPr>
            <p:ph type="body" sz="half" idx="2"/>
          </p:nvPr>
        </p:nvSpPr>
        <p:spPr>
          <a:xfrm>
            <a:off x="839788" y="1576873"/>
            <a:ext cx="4555700" cy="4805266"/>
          </a:xfrm>
        </p:spPr>
        <p:txBody>
          <a:bodyPr/>
          <a:lstStyle/>
          <a:p>
            <a:pPr>
              <a:spcAft>
                <a:spcPts val="600"/>
              </a:spcAft>
            </a:pPr>
            <a:r>
              <a:rPr kumimoji="0" lang="pl-PL" sz="2400" i="0" u="none" strike="noStrike" kern="1200" cap="none" spc="0" normalizeH="0" baseline="0" noProof="0" dirty="0">
                <a:ln>
                  <a:noFill/>
                </a:ln>
                <a:effectLst/>
                <a:uLnTx/>
                <a:uFillTx/>
                <a:latin typeface="Calibri" panose="020F0502020204030204"/>
                <a:ea typeface="+mn-ea"/>
                <a:cs typeface="+mn-cs"/>
              </a:rPr>
              <a:t>• </a:t>
            </a:r>
            <a:r>
              <a:rPr kumimoji="0" lang="pl-PL" sz="24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Alokacja środków</a:t>
            </a:r>
            <a:endParaRPr lang="pl-PL" sz="2400" dirty="0">
              <a:latin typeface="Times New Roman" panose="02020603050405020304" pitchFamily="18" charset="0"/>
              <a:cs typeface="Times New Roman" panose="02020603050405020304" pitchFamily="18" charset="0"/>
            </a:endParaRPr>
          </a:p>
          <a:p>
            <a:pPr>
              <a:spcAft>
                <a:spcPts val="600"/>
              </a:spcAft>
            </a:pPr>
            <a:r>
              <a:rPr lang="pl-PL" sz="2400" dirty="0">
                <a:latin typeface="Times New Roman" panose="02020603050405020304" pitchFamily="18" charset="0"/>
                <a:cs typeface="Times New Roman" panose="02020603050405020304" pitchFamily="18" charset="0"/>
              </a:rPr>
              <a:t>• Terminy i zasady naboru wniosków z RFRD na 2026 r.</a:t>
            </a:r>
          </a:p>
          <a:p>
            <a:pPr>
              <a:spcAft>
                <a:spcPts val="600"/>
              </a:spcAft>
            </a:pPr>
            <a:r>
              <a:rPr lang="pl-PL" sz="2400" dirty="0">
                <a:latin typeface="Times New Roman" panose="02020603050405020304" pitchFamily="18" charset="0"/>
                <a:cs typeface="Times New Roman" panose="02020603050405020304" pitchFamily="18" charset="0"/>
              </a:rPr>
              <a:t>• Przedmiot Wniosku i zakres rzeczowy zadania</a:t>
            </a:r>
          </a:p>
          <a:p>
            <a:pPr marL="342900" indent="-342900">
              <a:spcAft>
                <a:spcPts val="600"/>
              </a:spcAft>
              <a:buFont typeface="Arial" panose="020B0604020202020204" pitchFamily="34" charset="0"/>
              <a:buChar char="•"/>
            </a:pPr>
            <a:r>
              <a:rPr lang="pl-PL" sz="2400" dirty="0">
                <a:latin typeface="Times New Roman" panose="02020603050405020304" pitchFamily="18" charset="0"/>
                <a:cs typeface="Times New Roman" panose="02020603050405020304" pitchFamily="18" charset="0"/>
              </a:rPr>
              <a:t>Załączniki do Wniosku</a:t>
            </a:r>
          </a:p>
          <a:p>
            <a:pPr>
              <a:spcAft>
                <a:spcPts val="600"/>
              </a:spcAft>
            </a:pPr>
            <a:r>
              <a:rPr lang="pl-PL" sz="2400" dirty="0">
                <a:latin typeface="Times New Roman" panose="02020603050405020304" pitchFamily="18" charset="0"/>
                <a:cs typeface="Times New Roman" panose="02020603050405020304" pitchFamily="18" charset="0"/>
              </a:rPr>
              <a:t>• Kryteria merytoryczne oceny wniosków</a:t>
            </a:r>
          </a:p>
          <a:p>
            <a:pPr>
              <a:spcAft>
                <a:spcPts val="600"/>
              </a:spcAft>
            </a:pPr>
            <a:r>
              <a:rPr lang="pl-PL" sz="2400" dirty="0">
                <a:latin typeface="Times New Roman" panose="02020603050405020304" pitchFamily="18" charset="0"/>
                <a:cs typeface="Times New Roman" panose="02020603050405020304" pitchFamily="18" charset="0"/>
              </a:rPr>
              <a:t>• Wniosek (zadanie praktyczne)</a:t>
            </a:r>
          </a:p>
          <a:p>
            <a:pPr>
              <a:spcAft>
                <a:spcPts val="600"/>
              </a:spcAft>
            </a:pPr>
            <a:r>
              <a:rPr lang="pl-PL" sz="2400" dirty="0">
                <a:latin typeface="Times New Roman" panose="02020603050405020304" pitchFamily="18" charset="0"/>
                <a:cs typeface="Times New Roman" panose="02020603050405020304" pitchFamily="18" charset="0"/>
              </a:rPr>
              <a:t>• Pytania i odpowiedzi</a:t>
            </a:r>
          </a:p>
        </p:txBody>
      </p:sp>
      <p:pic>
        <p:nvPicPr>
          <p:cNvPr id="8" name="Obraz 7">
            <a:extLst>
              <a:ext uri="{FF2B5EF4-FFF2-40B4-BE49-F238E27FC236}">
                <a16:creationId xmlns:a16="http://schemas.microsoft.com/office/drawing/2014/main" id="{B59C609C-1575-9A63-A0AC-C8B54C6B31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22225" y="254987"/>
            <a:ext cx="4555700" cy="1218649"/>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06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38467-4A2A-B34B-A31A-A8DB91180E4D}"/>
            </a:ext>
          </a:extLst>
        </p:cNvPr>
        <p:cNvGrpSpPr/>
        <p:nvPr/>
      </p:nvGrpSpPr>
      <p:grpSpPr>
        <a:xfrm>
          <a:off x="0" y="0"/>
          <a:ext cx="0" cy="0"/>
          <a:chOff x="0" y="0"/>
          <a:chExt cx="0" cy="0"/>
        </a:xfrm>
      </p:grpSpPr>
      <p:graphicFrame>
        <p:nvGraphicFramePr>
          <p:cNvPr id="7" name="Wykres 6">
            <a:extLst>
              <a:ext uri="{FF2B5EF4-FFF2-40B4-BE49-F238E27FC236}">
                <a16:creationId xmlns:a16="http://schemas.microsoft.com/office/drawing/2014/main" id="{7D569A2D-AC28-4C21-7E74-01DF43E42A68}"/>
              </a:ext>
            </a:extLst>
          </p:cNvPr>
          <p:cNvGraphicFramePr/>
          <p:nvPr>
            <p:extLst>
              <p:ext uri="{D42A27DB-BD31-4B8C-83A1-F6EECF244321}">
                <p14:modId xmlns:p14="http://schemas.microsoft.com/office/powerpoint/2010/main" val="336878412"/>
              </p:ext>
            </p:extLst>
          </p:nvPr>
        </p:nvGraphicFramePr>
        <p:xfrm>
          <a:off x="7619999" y="4250094"/>
          <a:ext cx="5663381" cy="3114658"/>
        </p:xfrm>
        <a:graphic>
          <a:graphicData uri="http://schemas.openxmlformats.org/drawingml/2006/chart">
            <c:chart xmlns:c="http://schemas.openxmlformats.org/drawingml/2006/chart" xmlns:r="http://schemas.openxmlformats.org/officeDocument/2006/relationships" r:id="rId2"/>
          </a:graphicData>
        </a:graphic>
      </p:graphicFrame>
      <p:sp>
        <p:nvSpPr>
          <p:cNvPr id="2" name="Tytuł 1">
            <a:extLst>
              <a:ext uri="{FF2B5EF4-FFF2-40B4-BE49-F238E27FC236}">
                <a16:creationId xmlns:a16="http://schemas.microsoft.com/office/drawing/2014/main" id="{D3749AAD-EC4C-AAC8-A8EE-DE32BE13B6F5}"/>
              </a:ext>
            </a:extLst>
          </p:cNvPr>
          <p:cNvSpPr>
            <a:spLocks noGrp="1"/>
          </p:cNvSpPr>
          <p:nvPr>
            <p:ph type="title"/>
          </p:nvPr>
        </p:nvSpPr>
        <p:spPr>
          <a:xfrm>
            <a:off x="987490" y="946065"/>
            <a:ext cx="10515600" cy="958702"/>
          </a:xfrm>
        </p:spPr>
        <p:txBody>
          <a:bodyPr/>
          <a:lstStyle/>
          <a:p>
            <a:pPr algn="ctr"/>
            <a:r>
              <a:rPr lang="pl-PL" b="1" dirty="0">
                <a:latin typeface="Times New Roman" panose="02020603050405020304" pitchFamily="18" charset="0"/>
                <a:cs typeface="Times New Roman" panose="02020603050405020304" pitchFamily="18" charset="0"/>
              </a:rPr>
              <a:t>Alokacja środków RFRD na rok 2026</a:t>
            </a:r>
          </a:p>
        </p:txBody>
      </p:sp>
      <p:sp>
        <p:nvSpPr>
          <p:cNvPr id="3" name="Symbol zastępczy zawartości 2">
            <a:extLst>
              <a:ext uri="{FF2B5EF4-FFF2-40B4-BE49-F238E27FC236}">
                <a16:creationId xmlns:a16="http://schemas.microsoft.com/office/drawing/2014/main" id="{2C7C415A-9634-96BD-79CF-936CC7C807E5}"/>
              </a:ext>
            </a:extLst>
          </p:cNvPr>
          <p:cNvSpPr>
            <a:spLocks noGrp="1"/>
          </p:cNvSpPr>
          <p:nvPr>
            <p:ph idx="1"/>
          </p:nvPr>
        </p:nvSpPr>
        <p:spPr>
          <a:xfrm>
            <a:off x="522513" y="2052735"/>
            <a:ext cx="10898155" cy="4394718"/>
          </a:xfrm>
        </p:spPr>
        <p:txBody>
          <a:bodyPr/>
          <a:lstStyle/>
          <a:p>
            <a:pPr marL="0" indent="0" algn="just">
              <a:buNone/>
            </a:pPr>
            <a:r>
              <a:rPr lang="pl-PL" sz="2000" b="1" dirty="0">
                <a:solidFill>
                  <a:srgbClr val="FF0000"/>
                </a:solidFill>
                <a:latin typeface="Times New Roman" panose="02020603050405020304" pitchFamily="18" charset="0"/>
                <a:cs typeface="Times New Roman" panose="02020603050405020304" pitchFamily="18" charset="0"/>
              </a:rPr>
              <a:t>!</a:t>
            </a:r>
            <a:r>
              <a:rPr lang="pl-PL" sz="2000" dirty="0">
                <a:latin typeface="Times New Roman" panose="02020603050405020304" pitchFamily="18" charset="0"/>
                <a:cs typeface="Times New Roman" panose="02020603050405020304" pitchFamily="18" charset="0"/>
              </a:rPr>
              <a:t> Wysokość środków na 2026 rok przeznaczonych na dofinansowanie zadań powiatowych oraz zadań gminnych w województwie mazowieckim wynosi: </a:t>
            </a:r>
          </a:p>
          <a:p>
            <a:pPr marL="0" indent="0" algn="ctr">
              <a:buNone/>
            </a:pPr>
            <a:r>
              <a:rPr lang="pl-PL" sz="2400" b="1" u="sng" dirty="0">
                <a:solidFill>
                  <a:srgbClr val="FF0000"/>
                </a:solidFill>
                <a:latin typeface="Times New Roman" panose="02020603050405020304" pitchFamily="18" charset="0"/>
                <a:cs typeface="Times New Roman" panose="02020603050405020304" pitchFamily="18" charset="0"/>
              </a:rPr>
              <a:t>304 235 953,31 zł,</a:t>
            </a:r>
          </a:p>
          <a:p>
            <a:pPr marL="0" indent="0" algn="ctr">
              <a:buNone/>
            </a:pPr>
            <a:endParaRPr lang="pl-PL" sz="900" dirty="0">
              <a:latin typeface="Times New Roman" panose="02020603050405020304" pitchFamily="18" charset="0"/>
              <a:cs typeface="Times New Roman" panose="02020603050405020304" pitchFamily="18" charset="0"/>
            </a:endParaRPr>
          </a:p>
          <a:p>
            <a:pPr marL="0" indent="0" algn="just">
              <a:buNone/>
            </a:pPr>
            <a:r>
              <a:rPr lang="pl-PL" sz="2000" dirty="0">
                <a:latin typeface="Times New Roman" panose="02020603050405020304" pitchFamily="18" charset="0"/>
                <a:cs typeface="Times New Roman" panose="02020603050405020304" pitchFamily="18" charset="0"/>
              </a:rPr>
              <a:t>z czego kwotę </a:t>
            </a:r>
            <a:r>
              <a:rPr lang="pl-PL" sz="2000" b="1" u="sng" dirty="0">
                <a:solidFill>
                  <a:srgbClr val="FF0000"/>
                </a:solidFill>
                <a:latin typeface="Times New Roman" panose="02020603050405020304" pitchFamily="18" charset="0"/>
                <a:cs typeface="Times New Roman" panose="02020603050405020304" pitchFamily="18" charset="0"/>
              </a:rPr>
              <a:t>236 067 055,44</a:t>
            </a:r>
            <a:r>
              <a:rPr lang="pl-PL" sz="2000" b="1" dirty="0">
                <a:solidFill>
                  <a:srgbClr val="FF0000"/>
                </a:solidFill>
                <a:latin typeface="Times New Roman" panose="02020603050405020304" pitchFamily="18" charset="0"/>
                <a:cs typeface="Times New Roman" panose="02020603050405020304" pitchFamily="18" charset="0"/>
              </a:rPr>
              <a:t>* </a:t>
            </a:r>
            <a:r>
              <a:rPr lang="pl-PL" sz="2000" dirty="0">
                <a:latin typeface="Times New Roman" panose="02020603050405020304" pitchFamily="18" charset="0"/>
                <a:cs typeface="Times New Roman" panose="02020603050405020304" pitchFamily="18" charset="0"/>
              </a:rPr>
              <a:t>zł przeznacza się na dofinansowanie zadań zgłoszonych w ramach niniejszego naboru.</a:t>
            </a:r>
          </a:p>
          <a:p>
            <a:pPr marL="0" indent="0" algn="just">
              <a:buNone/>
            </a:pPr>
            <a:endParaRPr lang="pl-PL" sz="2000" dirty="0">
              <a:latin typeface="Times New Roman" panose="02020603050405020304" pitchFamily="18" charset="0"/>
              <a:cs typeface="Times New Roman" panose="02020603050405020304" pitchFamily="18" charset="0"/>
            </a:endParaRPr>
          </a:p>
          <a:p>
            <a:pPr marL="0" indent="0" algn="just">
              <a:buNone/>
            </a:pPr>
            <a:r>
              <a:rPr lang="pl-PL" sz="1800" b="1" dirty="0">
                <a:solidFill>
                  <a:srgbClr val="FF0000"/>
                </a:solidFill>
                <a:latin typeface="Times New Roman" panose="02020603050405020304" pitchFamily="18" charset="0"/>
                <a:cs typeface="Times New Roman" panose="02020603050405020304" pitchFamily="18" charset="0"/>
              </a:rPr>
              <a:t>!</a:t>
            </a:r>
            <a:r>
              <a:rPr lang="pl-PL" sz="1800" dirty="0">
                <a:latin typeface="Times New Roman" panose="02020603050405020304" pitchFamily="18" charset="0"/>
                <a:cs typeface="Times New Roman" panose="02020603050405020304" pitchFamily="18" charset="0"/>
              </a:rPr>
              <a:t> Na dofinansowanie zadań powiatowych i gminnych przewiduje się przeznaczyć odpowiednio </a:t>
            </a:r>
            <a:r>
              <a:rPr lang="pl-PL" sz="1800" b="1" dirty="0">
                <a:solidFill>
                  <a:srgbClr val="FF0000"/>
                </a:solidFill>
                <a:latin typeface="Times New Roman" panose="02020603050405020304" pitchFamily="18" charset="0"/>
                <a:cs typeface="Times New Roman" panose="02020603050405020304" pitchFamily="18" charset="0"/>
              </a:rPr>
              <a:t>40%</a:t>
            </a:r>
            <a:r>
              <a:rPr lang="pl-PL" sz="1800" dirty="0">
                <a:solidFill>
                  <a:srgbClr val="FF0000"/>
                </a:solidFill>
                <a:latin typeface="Times New Roman" panose="02020603050405020304" pitchFamily="18" charset="0"/>
                <a:cs typeface="Times New Roman" panose="02020603050405020304" pitchFamily="18" charset="0"/>
              </a:rPr>
              <a:t> i </a:t>
            </a:r>
            <a:r>
              <a:rPr lang="pl-PL" sz="1800" b="1" dirty="0">
                <a:solidFill>
                  <a:srgbClr val="FF0000"/>
                </a:solidFill>
                <a:latin typeface="Times New Roman" panose="02020603050405020304" pitchFamily="18" charset="0"/>
                <a:cs typeface="Times New Roman" panose="02020603050405020304" pitchFamily="18" charset="0"/>
              </a:rPr>
              <a:t>60%</a:t>
            </a:r>
            <a:r>
              <a:rPr lang="pl-PL" sz="1800" dirty="0">
                <a:solidFill>
                  <a:srgbClr val="FF0000"/>
                </a:solidFill>
                <a:latin typeface="Times New Roman" panose="02020603050405020304" pitchFamily="18" charset="0"/>
                <a:cs typeface="Times New Roman" panose="02020603050405020304" pitchFamily="18" charset="0"/>
              </a:rPr>
              <a:t> </a:t>
            </a:r>
            <a:r>
              <a:rPr lang="x-none" sz="1800" dirty="0">
                <a:solidFill>
                  <a:srgbClr val="FF0000"/>
                </a:solidFill>
                <a:latin typeface="Times New Roman" panose="02020603050405020304" pitchFamily="18" charset="0"/>
                <a:cs typeface="Times New Roman" panose="02020603050405020304" pitchFamily="18" charset="0"/>
              </a:rPr>
              <a:t> </a:t>
            </a:r>
            <a:r>
              <a:rPr lang="pl-PL" sz="1800" dirty="0">
                <a:latin typeface="Times New Roman" panose="02020603050405020304" pitchFamily="18" charset="0"/>
                <a:cs typeface="Times New Roman" panose="02020603050405020304" pitchFamily="18" charset="0"/>
              </a:rPr>
              <a:t>alokacji środków przewidzianej dla województwa mazowieckiego.</a:t>
            </a:r>
          </a:p>
          <a:p>
            <a:pPr marL="0" indent="0" algn="just">
              <a:buNone/>
            </a:pPr>
            <a:endParaRPr lang="pl-PL" sz="1800" dirty="0">
              <a:latin typeface="Times New Roman" panose="02020603050405020304" pitchFamily="18" charset="0"/>
              <a:cs typeface="Times New Roman" panose="02020603050405020304" pitchFamily="18" charset="0"/>
            </a:endParaRPr>
          </a:p>
          <a:p>
            <a:pPr marL="0" indent="0" algn="just">
              <a:buNone/>
            </a:pPr>
            <a:endParaRPr lang="pl-PL" sz="1800" dirty="0">
              <a:latin typeface="Times New Roman" panose="02020603050405020304" pitchFamily="18" charset="0"/>
              <a:cs typeface="Times New Roman" panose="02020603050405020304" pitchFamily="18" charset="0"/>
            </a:endParaRPr>
          </a:p>
          <a:p>
            <a:pPr marL="0" indent="0" algn="just">
              <a:buNone/>
            </a:pPr>
            <a:r>
              <a:rPr lang="pl-PL" sz="2000" dirty="0">
                <a:solidFill>
                  <a:srgbClr val="FF0000"/>
                </a:solidFill>
                <a:latin typeface="Times New Roman" panose="02020603050405020304" pitchFamily="18" charset="0"/>
                <a:cs typeface="Times New Roman" panose="02020603050405020304" pitchFamily="18" charset="0"/>
              </a:rPr>
              <a:t>*</a:t>
            </a:r>
            <a:r>
              <a:rPr lang="pl-PL" sz="2400" dirty="0">
                <a:latin typeface="Times New Roman" panose="02020603050405020304" pitchFamily="18" charset="0"/>
                <a:cs typeface="Times New Roman" panose="02020603050405020304" pitchFamily="18" charset="0"/>
              </a:rPr>
              <a:t> </a:t>
            </a:r>
            <a:r>
              <a:rPr lang="pl-PL" sz="1400" u="sng" dirty="0">
                <a:latin typeface="Times New Roman" panose="02020603050405020304" pitchFamily="18" charset="0"/>
                <a:cs typeface="Times New Roman" panose="02020603050405020304" pitchFamily="18" charset="0"/>
              </a:rPr>
              <a:t>kwota może ulec zmianie w związku ze zmianami list zadań rekomendowanych do dofinansowania w roku 2025.</a:t>
            </a:r>
            <a:endParaRPr lang="pl-PL" sz="2400" u="sng" dirty="0">
              <a:latin typeface="Times New Roman" panose="02020603050405020304" pitchFamily="18" charset="0"/>
              <a:cs typeface="Times New Roman" panose="02020603050405020304" pitchFamily="18" charset="0"/>
            </a:endParaRPr>
          </a:p>
        </p:txBody>
      </p:sp>
      <p:pic>
        <p:nvPicPr>
          <p:cNvPr id="4" name="Obraz 3">
            <a:extLst>
              <a:ext uri="{FF2B5EF4-FFF2-40B4-BE49-F238E27FC236}">
                <a16:creationId xmlns:a16="http://schemas.microsoft.com/office/drawing/2014/main" id="{99B41383-ED33-BB44-67C3-72354671D1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89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75D1D-8E7B-4FC6-98B6-17F7F0922A16}"/>
              </a:ext>
            </a:extLst>
          </p:cNvPr>
          <p:cNvSpPr>
            <a:spLocks noGrp="1"/>
          </p:cNvSpPr>
          <p:nvPr>
            <p:ph type="title"/>
          </p:nvPr>
        </p:nvSpPr>
        <p:spPr>
          <a:xfrm>
            <a:off x="903514" y="681037"/>
            <a:ext cx="10515600" cy="1325563"/>
          </a:xfrm>
        </p:spPr>
        <p:txBody>
          <a:bodyPr/>
          <a:lstStyle/>
          <a:p>
            <a:pPr algn="ctr"/>
            <a:r>
              <a:rPr lang="pl-PL" sz="4400" b="1" i="0" u="none" strike="noStrike" baseline="0" dirty="0">
                <a:solidFill>
                  <a:srgbClr val="000000"/>
                </a:solidFill>
                <a:latin typeface="Times New Roman" panose="02020603050405020304" pitchFamily="18" charset="0"/>
              </a:rPr>
              <a:t>Nabór wniosków - RFRD na 2026 r.</a:t>
            </a:r>
            <a:endParaRPr lang="pl-PL" b="1" dirty="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EC281EBC-F6CC-4656-9B45-B933E021A06E}"/>
              </a:ext>
            </a:extLst>
          </p:cNvPr>
          <p:cNvSpPr>
            <a:spLocks noGrp="1"/>
          </p:cNvSpPr>
          <p:nvPr>
            <p:ph idx="1"/>
          </p:nvPr>
        </p:nvSpPr>
        <p:spPr>
          <a:xfrm>
            <a:off x="838200" y="1639738"/>
            <a:ext cx="10515600" cy="5218261"/>
          </a:xfrm>
        </p:spPr>
        <p:txBody>
          <a:bodyPr lIns="0">
            <a:normAutofit/>
          </a:bodyPr>
          <a:lstStyle/>
          <a:p>
            <a:pPr marL="0" indent="0" algn="l">
              <a:buNone/>
            </a:pPr>
            <a:endParaRPr lang="pl-PL" sz="1200" b="0" i="0" u="none" strike="noStrike" baseline="0" dirty="0">
              <a:solidFill>
                <a:srgbClr val="000000"/>
              </a:solidFill>
              <a:latin typeface="Times New Roman" panose="02020603050405020304" pitchFamily="18" charset="0"/>
            </a:endParaRPr>
          </a:p>
          <a:p>
            <a:pPr algn="just"/>
            <a:r>
              <a:rPr lang="pl-PL" sz="2400" b="1" dirty="0">
                <a:solidFill>
                  <a:srgbClr val="000000"/>
                </a:solidFill>
                <a:latin typeface="Times New Roman" panose="02020603050405020304" pitchFamily="18" charset="0"/>
                <a:cs typeface="Times New Roman" panose="02020603050405020304" pitchFamily="18" charset="0"/>
              </a:rPr>
              <a:t>Termin składania </a:t>
            </a:r>
            <a:r>
              <a:rPr lang="pl-PL" sz="2400" b="1" i="0" u="none" strike="noStrike" baseline="0" dirty="0">
                <a:solidFill>
                  <a:srgbClr val="000000"/>
                </a:solidFill>
                <a:latin typeface="Times New Roman" panose="02020603050405020304" pitchFamily="18" charset="0"/>
                <a:cs typeface="Times New Roman" panose="02020603050405020304" pitchFamily="18" charset="0"/>
              </a:rPr>
              <a:t>wniosków </a:t>
            </a:r>
            <a:r>
              <a:rPr lang="pl-PL" sz="2400" b="1" i="0" u="none" strike="noStrike" baseline="0" dirty="0">
                <a:solidFill>
                  <a:srgbClr val="FF0000"/>
                </a:solidFill>
                <a:latin typeface="Times New Roman" panose="02020603050405020304" pitchFamily="18" charset="0"/>
                <a:cs typeface="Times New Roman" panose="02020603050405020304" pitchFamily="18" charset="0"/>
              </a:rPr>
              <a:t>do </a:t>
            </a:r>
            <a:r>
              <a:rPr lang="pl-P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pl-P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a:t>
            </a:r>
            <a:r>
              <a:rPr lang="pl-P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sierpnia 2025 r.</a:t>
            </a:r>
          </a:p>
          <a:p>
            <a:pPr algn="just"/>
            <a:r>
              <a:rPr lang="pl-PL" sz="2400" b="1" dirty="0">
                <a:latin typeface="Times New Roman" panose="02020603050405020304" pitchFamily="18" charset="0"/>
                <a:ea typeface="Calibri" panose="020F0502020204030204" pitchFamily="34" charset="0"/>
                <a:cs typeface="Times New Roman" panose="02020603050405020304" pitchFamily="18" charset="0"/>
              </a:rPr>
              <a:t>Kto może złożyć wniosek: </a:t>
            </a:r>
            <a:r>
              <a:rPr lang="pl-PL" sz="2000" u="sng" dirty="0">
                <a:latin typeface="Times New Roman" panose="02020603050405020304" pitchFamily="18" charset="0"/>
                <a:ea typeface="Calibri" panose="020F0502020204030204" pitchFamily="34" charset="0"/>
                <a:cs typeface="Times New Roman" panose="02020603050405020304" pitchFamily="18" charset="0"/>
              </a:rPr>
              <a:t>jedynie </a:t>
            </a:r>
            <a:r>
              <a:rPr lang="pl-PL" sz="2000" dirty="0">
                <a:latin typeface="Times New Roman" panose="02020603050405020304" pitchFamily="18" charset="0"/>
                <a:ea typeface="Calibri" panose="020F0502020204030204" pitchFamily="34" charset="0"/>
                <a:cs typeface="Times New Roman" panose="02020603050405020304" pitchFamily="18" charset="0"/>
              </a:rPr>
              <a:t>ustawowy zarządca drogi (w dniu złożenia wniosku), odpowiednio: dla dróg powiatowych – zarząd powiatu, prezydent miasta na prawach powiatu, dla dróg gminnych – wójt (burmistrz, prezydent miasta) oraz prezydent miasta na prawach powiatu.</a:t>
            </a:r>
            <a:endParaRPr lang="pl-PL" sz="2400" dirty="0">
              <a:latin typeface="Times New Roman" panose="02020603050405020304" pitchFamily="18" charset="0"/>
              <a:cs typeface="Times New Roman" panose="02020603050405020304" pitchFamily="18" charset="0"/>
            </a:endParaRPr>
          </a:p>
          <a:p>
            <a:pPr algn="just"/>
            <a:r>
              <a:rPr lang="pl-PL" sz="2400" b="1" dirty="0">
                <a:latin typeface="Times New Roman" panose="02020603050405020304" pitchFamily="18" charset="0"/>
                <a:cs typeface="Times New Roman" panose="02020603050405020304" pitchFamily="18" charset="0"/>
              </a:rPr>
              <a:t>Przedmiot wniosku: </a:t>
            </a:r>
            <a:r>
              <a:rPr lang="pl-PL" sz="2000" dirty="0">
                <a:latin typeface="Times New Roman" panose="02020603050405020304" pitchFamily="18" charset="0"/>
                <a:cs typeface="Times New Roman" panose="02020603050405020304" pitchFamily="18" charset="0"/>
              </a:rPr>
              <a:t>Przedmiotem wniosku może być zadanie obejmujące odcinek/odcinki 			drogi/dróg, będących drogą publiczną.</a:t>
            </a:r>
          </a:p>
          <a:p>
            <a:pPr algn="just"/>
            <a:r>
              <a:rPr lang="pl-PL" sz="2400" b="1" dirty="0">
                <a:latin typeface="Times New Roman" panose="02020603050405020304" pitchFamily="18" charset="0"/>
                <a:cs typeface="Times New Roman" panose="02020603050405020304" pitchFamily="18" charset="0"/>
              </a:rPr>
              <a:t>Limity wniosków:</a:t>
            </a:r>
            <a:r>
              <a:rPr lang="pl-PL" sz="2400" b="1" dirty="0">
                <a:latin typeface="Times New Roman" panose="02020603050405020304" pitchFamily="18" charset="0"/>
                <a:cs typeface="Times New Roman" panose="02020603050405020304" pitchFamily="18" charset="0"/>
                <a:sym typeface="Wingdings" panose="05000000000000000000" pitchFamily="2" charset="2"/>
              </a:rPr>
              <a:t></a:t>
            </a:r>
            <a:r>
              <a:rPr lang="pl-PL" sz="2000" u="sng" dirty="0">
                <a:latin typeface="Times New Roman" panose="02020603050405020304" pitchFamily="18" charset="0"/>
                <a:cs typeface="Times New Roman" panose="02020603050405020304" pitchFamily="18" charset="0"/>
              </a:rPr>
              <a:t>Gminy i powiaty ziemskie </a:t>
            </a:r>
            <a:r>
              <a:rPr lang="pl-PL" sz="2000" dirty="0">
                <a:latin typeface="Times New Roman" panose="02020603050405020304" pitchFamily="18" charset="0"/>
                <a:cs typeface="Times New Roman" panose="02020603050405020304" pitchFamily="18" charset="0"/>
              </a:rPr>
              <a:t>mogą złożyć jeden wniosek i otrzymać środki 			na dofinansowanie jednego zadania.</a:t>
            </a:r>
          </a:p>
          <a:p>
            <a:pPr marL="0" indent="0" algn="just">
              <a:buNone/>
            </a:pPr>
            <a:r>
              <a:rPr lang="pl-PL" sz="2000" b="1"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sym typeface="Wingdings" panose="05000000000000000000" pitchFamily="2" charset="2"/>
              </a:rPr>
              <a:t> </a:t>
            </a:r>
            <a:r>
              <a:rPr lang="pl-PL" sz="2000" u="sng" dirty="0">
                <a:latin typeface="Times New Roman" panose="02020603050405020304" pitchFamily="18" charset="0"/>
                <a:cs typeface="Times New Roman" panose="02020603050405020304" pitchFamily="18" charset="0"/>
              </a:rPr>
              <a:t>Miasta na prawach powiatu </a:t>
            </a:r>
            <a:r>
              <a:rPr lang="pl-PL" sz="2000" dirty="0">
                <a:latin typeface="Times New Roman" panose="02020603050405020304" pitchFamily="18" charset="0"/>
                <a:cs typeface="Times New Roman" panose="02020603050405020304" pitchFamily="18" charset="0"/>
              </a:rPr>
              <a:t>mogą złożyć dwa wnioski i otrzymać 				dofinansowanie na realizację dwóch zadań, przy czym każde z tych zadań 			musi dotyczyć drogi/dróg innej kategorii. </a:t>
            </a:r>
          </a:p>
          <a:p>
            <a:pPr marL="0" indent="0" algn="just">
              <a:buNone/>
            </a:pPr>
            <a:endParaRPr lang="pl-P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pl-P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!!!Uwaga </a:t>
            </a:r>
            <a:r>
              <a:rPr lang="pl-PL" sz="2000" dirty="0">
                <a:latin typeface="Times New Roman" panose="02020603050405020304" pitchFamily="18" charset="0"/>
                <a:cs typeface="Times New Roman" panose="02020603050405020304" pitchFamily="18" charset="0"/>
              </a:rPr>
              <a:t>W przypadku złożenia przez daną jednostkę większej liczby wniosków niż dopuszczalny limit dla każdego rodzaju zadań, wszystkie wnioski pozostawione zostaną bez rozpatrzenia. </a:t>
            </a:r>
          </a:p>
          <a:p>
            <a:pPr marL="0" indent="0">
              <a:buNone/>
            </a:pPr>
            <a:endParaRPr lang="pl-PL"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az 4">
            <a:extLst>
              <a:ext uri="{FF2B5EF4-FFF2-40B4-BE49-F238E27FC236}">
                <a16:creationId xmlns:a16="http://schemas.microsoft.com/office/drawing/2014/main" id="{48E8CF13-454C-4946-A823-A57EB27D60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Wykres 6">
            <a:extLst>
              <a:ext uri="{FF2B5EF4-FFF2-40B4-BE49-F238E27FC236}">
                <a16:creationId xmlns:a16="http://schemas.microsoft.com/office/drawing/2014/main" id="{A25E7292-79A6-6394-D253-58AE68B96EB4}"/>
              </a:ext>
            </a:extLst>
          </p:cNvPr>
          <p:cNvGraphicFramePr/>
          <p:nvPr>
            <p:extLst>
              <p:ext uri="{D42A27DB-BD31-4B8C-83A1-F6EECF244321}">
                <p14:modId xmlns:p14="http://schemas.microsoft.com/office/powerpoint/2010/main" val="177218655"/>
              </p:ext>
            </p:extLst>
          </p:nvPr>
        </p:nvGraphicFramePr>
        <p:xfrm flipV="1">
          <a:off x="-782155" y="5612262"/>
          <a:ext cx="4038852" cy="1945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33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E320F-39D4-83AC-6A7A-B1A4B9AACDF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6549C44-1870-46FD-F2EA-3071BB910AF9}"/>
              </a:ext>
            </a:extLst>
          </p:cNvPr>
          <p:cNvSpPr>
            <a:spLocks noGrp="1"/>
          </p:cNvSpPr>
          <p:nvPr>
            <p:ph type="title"/>
          </p:nvPr>
        </p:nvSpPr>
        <p:spPr>
          <a:xfrm>
            <a:off x="838200" y="1160669"/>
            <a:ext cx="10515600" cy="957600"/>
          </a:xfrm>
        </p:spPr>
        <p:txBody>
          <a:bodyPr/>
          <a:lstStyle/>
          <a:p>
            <a:pPr algn="ctr"/>
            <a:r>
              <a:rPr lang="pl-PL" b="1" dirty="0">
                <a:latin typeface="Times New Roman" panose="02020603050405020304" pitchFamily="18" charset="0"/>
                <a:cs typeface="Times New Roman" panose="02020603050405020304" pitchFamily="18" charset="0"/>
              </a:rPr>
              <a:t>Przedmiot wniosku</a:t>
            </a:r>
          </a:p>
        </p:txBody>
      </p:sp>
      <p:sp>
        <p:nvSpPr>
          <p:cNvPr id="3" name="Symbol zastępczy zawartości 2">
            <a:extLst>
              <a:ext uri="{FF2B5EF4-FFF2-40B4-BE49-F238E27FC236}">
                <a16:creationId xmlns:a16="http://schemas.microsoft.com/office/drawing/2014/main" id="{33AF90F9-83B9-8854-C2F1-D3987432C233}"/>
              </a:ext>
            </a:extLst>
          </p:cNvPr>
          <p:cNvSpPr>
            <a:spLocks noGrp="1"/>
          </p:cNvSpPr>
          <p:nvPr>
            <p:ph idx="1"/>
          </p:nvPr>
        </p:nvSpPr>
        <p:spPr>
          <a:xfrm>
            <a:off x="838200" y="2118269"/>
            <a:ext cx="10515600" cy="4351338"/>
          </a:xfrm>
        </p:spPr>
        <p:txBody>
          <a:bodyPr/>
          <a:lstStyle/>
          <a:p>
            <a:pPr marL="0" indent="0" algn="just">
              <a:buNone/>
            </a:pPr>
            <a:endParaRPr lang="pl-PL" sz="2600" b="1" dirty="0">
              <a:latin typeface="Times New Roman" panose="02020603050405020304" pitchFamily="18" charset="0"/>
              <a:cs typeface="Times New Roman" panose="02020603050405020304" pitchFamily="18" charset="0"/>
            </a:endParaRPr>
          </a:p>
          <a:p>
            <a:pPr marL="0" indent="0" algn="just">
              <a:buNone/>
            </a:pPr>
            <a:r>
              <a:rPr lang="pl-PL" dirty="0">
                <a:latin typeface="Times New Roman" panose="02020603050405020304" pitchFamily="18" charset="0"/>
                <a:cs typeface="Times New Roman" panose="02020603050405020304" pitchFamily="18" charset="0"/>
              </a:rPr>
              <a:t>Przedmiotem wniosku może być zadanie obejmujące odcinek/odcinki drogi/dróg, będących drogą publiczną (powiatową lub gminną) w rozumieniu ustawy z dnia 21 marca 1985 r. o drogach publicznych. </a:t>
            </a:r>
          </a:p>
          <a:p>
            <a:pPr marL="0" indent="0" algn="just">
              <a:buNone/>
            </a:pPr>
            <a:endParaRPr lang="pl-PL" dirty="0">
              <a:latin typeface="Times New Roman" panose="02020603050405020304" pitchFamily="18" charset="0"/>
              <a:cs typeface="Times New Roman" panose="02020603050405020304" pitchFamily="18" charset="0"/>
            </a:endParaRPr>
          </a:p>
          <a:p>
            <a:pPr marL="0" indent="0" algn="just">
              <a:buNone/>
            </a:pPr>
            <a:r>
              <a:rPr lang="pl-PL" dirty="0">
                <a:solidFill>
                  <a:srgbClr val="FF0000"/>
                </a:solidFill>
                <a:latin typeface="Times New Roman" panose="02020603050405020304" pitchFamily="18" charset="0"/>
                <a:cs typeface="Times New Roman" panose="02020603050405020304" pitchFamily="18" charset="0"/>
              </a:rPr>
              <a:t>!</a:t>
            </a:r>
            <a:r>
              <a:rPr lang="pl-PL" dirty="0">
                <a:latin typeface="Times New Roman" panose="02020603050405020304" pitchFamily="18" charset="0"/>
                <a:cs typeface="Times New Roman" panose="02020603050405020304" pitchFamily="18" charset="0"/>
              </a:rPr>
              <a:t>Wyjątek stanowią zadania mające na celu przebudowę dróg wewnętrznych, które następnie zostaną zaliczone do odpowiedniej kategorii dróg publicznych w trybie określonym przepisami ww. ustawy. </a:t>
            </a:r>
          </a:p>
        </p:txBody>
      </p:sp>
      <p:pic>
        <p:nvPicPr>
          <p:cNvPr id="5" name="Obraz 4">
            <a:extLst>
              <a:ext uri="{FF2B5EF4-FFF2-40B4-BE49-F238E27FC236}">
                <a16:creationId xmlns:a16="http://schemas.microsoft.com/office/drawing/2014/main" id="{DA176AC9-5D75-3E31-CE84-6D7ED07362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88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75D1D-8E7B-4FC6-98B6-17F7F0922A16}"/>
              </a:ext>
            </a:extLst>
          </p:cNvPr>
          <p:cNvSpPr>
            <a:spLocks noGrp="1"/>
          </p:cNvSpPr>
          <p:nvPr>
            <p:ph type="title"/>
          </p:nvPr>
        </p:nvSpPr>
        <p:spPr>
          <a:xfrm>
            <a:off x="772885" y="703652"/>
            <a:ext cx="10515600" cy="957600"/>
          </a:xfrm>
        </p:spPr>
        <p:txBody>
          <a:bodyPr/>
          <a:lstStyle/>
          <a:p>
            <a:pPr algn="ctr"/>
            <a:r>
              <a:rPr lang="pl-PL" b="1" dirty="0">
                <a:latin typeface="Times New Roman" panose="02020603050405020304" pitchFamily="18" charset="0"/>
                <a:cs typeface="Times New Roman" panose="02020603050405020304" pitchFamily="18" charset="0"/>
              </a:rPr>
              <a:t>Zakres rzeczowy</a:t>
            </a:r>
          </a:p>
        </p:txBody>
      </p:sp>
      <p:sp>
        <p:nvSpPr>
          <p:cNvPr id="3" name="Symbol zastępczy zawartości 2">
            <a:extLst>
              <a:ext uri="{FF2B5EF4-FFF2-40B4-BE49-F238E27FC236}">
                <a16:creationId xmlns:a16="http://schemas.microsoft.com/office/drawing/2014/main" id="{EC281EBC-F6CC-4656-9B45-B933E021A06E}"/>
              </a:ext>
            </a:extLst>
          </p:cNvPr>
          <p:cNvSpPr>
            <a:spLocks noGrp="1"/>
          </p:cNvSpPr>
          <p:nvPr>
            <p:ph idx="1"/>
          </p:nvPr>
        </p:nvSpPr>
        <p:spPr>
          <a:xfrm>
            <a:off x="838200" y="2118269"/>
            <a:ext cx="10515600" cy="4351338"/>
          </a:xfrm>
        </p:spPr>
        <p:txBody>
          <a:bodyPr/>
          <a:lstStyle/>
          <a:p>
            <a:pPr marL="0" indent="0" algn="just">
              <a:buNone/>
            </a:pPr>
            <a:r>
              <a:rPr lang="pl-PL" sz="2000" dirty="0">
                <a:latin typeface="Times New Roman" panose="02020603050405020304" pitchFamily="18" charset="0"/>
                <a:cs typeface="Times New Roman" panose="02020603050405020304" pitchFamily="18" charset="0"/>
              </a:rPr>
              <a:t>Wniosek może dotyczyć budowy (rozbudowy), przebudowy lub remontu dróg gminnych lub dróg powiatowych wraz z ich skrzyżowaniami oraz skrzyżowaniami z innymi drogami publicznymi.</a:t>
            </a:r>
          </a:p>
          <a:p>
            <a:pPr marL="0" indent="0" algn="just">
              <a:buNone/>
            </a:pPr>
            <a:endParaRPr lang="pl-PL" sz="2000" dirty="0">
              <a:latin typeface="Times New Roman" panose="02020603050405020304" pitchFamily="18" charset="0"/>
              <a:cs typeface="Times New Roman" panose="02020603050405020304" pitchFamily="18" charset="0"/>
            </a:endParaRPr>
          </a:p>
          <a:p>
            <a:pPr marL="0" indent="0" algn="just">
              <a:buNone/>
            </a:pPr>
            <a:r>
              <a:rPr lang="pl-PL" sz="2000" dirty="0">
                <a:latin typeface="Times New Roman" panose="02020603050405020304" pitchFamily="18" charset="0"/>
                <a:cs typeface="Times New Roman" panose="02020603050405020304" pitchFamily="18" charset="0"/>
              </a:rPr>
              <a:t>Dofinansowaniu podlegają koszty kwalifikowane zadania, w szczególności związane z wykonaniem robót budowlanych, a także innych prac w pasie drogowym drogi zgłoszonej do dofinansowania, służących poprawie bezpieczeństwa ruchu drogowego lub dotyczących jej wyposażenia technicznego, z wyłączeniem robót stanowiących jej bieżące utrzymanie.</a:t>
            </a:r>
          </a:p>
          <a:p>
            <a:pPr marL="0" indent="0" algn="just">
              <a:buNone/>
            </a:pPr>
            <a:endParaRPr lang="pl-PL" sz="2000" dirty="0">
              <a:latin typeface="Times New Roman" panose="02020603050405020304" pitchFamily="18" charset="0"/>
              <a:cs typeface="Times New Roman" panose="02020603050405020304" pitchFamily="18" charset="0"/>
            </a:endParaRPr>
          </a:p>
          <a:p>
            <a:pPr marL="0" indent="0" algn="just">
              <a:buNone/>
            </a:pPr>
            <a:r>
              <a:rPr lang="pl-PL" sz="2000" b="1" dirty="0">
                <a:solidFill>
                  <a:srgbClr val="FF0000"/>
                </a:solidFill>
                <a:latin typeface="Times New Roman" panose="02020603050405020304" pitchFamily="18" charset="0"/>
                <a:cs typeface="Times New Roman" panose="02020603050405020304" pitchFamily="18" charset="0"/>
              </a:rPr>
              <a:t>Uwaga: </a:t>
            </a:r>
            <a:r>
              <a:rPr lang="pl-PL" sz="2000" u="sng" dirty="0">
                <a:latin typeface="Times New Roman" panose="02020603050405020304" pitchFamily="18" charset="0"/>
                <a:cs typeface="Times New Roman" panose="02020603050405020304" pitchFamily="18" charset="0"/>
              </a:rPr>
              <a:t>Odcinek/odcinki drogi/dróg gruntowych, w tym o nawierzchni gruntowej utwardzonej (kruszywem, żwirem, tłuczniem itp.) planowane do przebudowy w ramach zadania, muszą być realizowane w oparciu o pozwolenie na budowę. </a:t>
            </a:r>
            <a:r>
              <a:rPr lang="pl-PL" sz="2000" dirty="0">
                <a:latin typeface="Times New Roman" panose="02020603050405020304" pitchFamily="18" charset="0"/>
                <a:cs typeface="Times New Roman" panose="02020603050405020304" pitchFamily="18" charset="0"/>
              </a:rPr>
              <a:t>Wyjątek stanowią odcinki, w odniesieniu do których wnioskodawca przedłoży dokumentację potwierdzającą wybudowanie drogi w przeszłości.</a:t>
            </a:r>
          </a:p>
        </p:txBody>
      </p:sp>
      <p:pic>
        <p:nvPicPr>
          <p:cNvPr id="5" name="Obraz 4">
            <a:extLst>
              <a:ext uri="{FF2B5EF4-FFF2-40B4-BE49-F238E27FC236}">
                <a16:creationId xmlns:a16="http://schemas.microsoft.com/office/drawing/2014/main" id="{48E8CF13-454C-4946-A823-A57EB27D60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66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75D1D-8E7B-4FC6-98B6-17F7F0922A16}"/>
              </a:ext>
            </a:extLst>
          </p:cNvPr>
          <p:cNvSpPr>
            <a:spLocks noGrp="1"/>
          </p:cNvSpPr>
          <p:nvPr>
            <p:ph type="title"/>
          </p:nvPr>
        </p:nvSpPr>
        <p:spPr>
          <a:xfrm>
            <a:off x="839788" y="365125"/>
            <a:ext cx="10515600" cy="958703"/>
          </a:xfrm>
        </p:spPr>
        <p:txBody>
          <a:bodyPr/>
          <a:lstStyle/>
          <a:p>
            <a:pPr algn="ctr"/>
            <a:r>
              <a:rPr lang="pl-PL" b="1" dirty="0">
                <a:latin typeface="Times New Roman" panose="02020603050405020304" pitchFamily="18" charset="0"/>
                <a:cs typeface="Times New Roman" panose="02020603050405020304" pitchFamily="18" charset="0"/>
              </a:rPr>
              <a:t>Podział zadań </a:t>
            </a:r>
          </a:p>
        </p:txBody>
      </p:sp>
      <p:sp>
        <p:nvSpPr>
          <p:cNvPr id="4" name="Symbol zastępczy tekstu 3">
            <a:extLst>
              <a:ext uri="{FF2B5EF4-FFF2-40B4-BE49-F238E27FC236}">
                <a16:creationId xmlns:a16="http://schemas.microsoft.com/office/drawing/2014/main" id="{F1E7D231-37EF-8615-E659-D1F64D2D25CE}"/>
              </a:ext>
            </a:extLst>
          </p:cNvPr>
          <p:cNvSpPr>
            <a:spLocks noGrp="1"/>
          </p:cNvSpPr>
          <p:nvPr>
            <p:ph type="body" idx="1"/>
          </p:nvPr>
        </p:nvSpPr>
        <p:spPr>
          <a:xfrm>
            <a:off x="862014" y="1329351"/>
            <a:ext cx="5157787" cy="646331"/>
          </a:xfrm>
        </p:spPr>
        <p:txBody>
          <a:bodyPr/>
          <a:lstStyle/>
          <a:p>
            <a:pPr algn="ctr"/>
            <a:r>
              <a:rPr lang="pl-PL" dirty="0">
                <a:latin typeface="Times New Roman" panose="02020603050405020304" pitchFamily="18" charset="0"/>
                <a:cs typeface="Times New Roman" panose="02020603050405020304" pitchFamily="18" charset="0"/>
              </a:rPr>
              <a:t>Zadanie inwestycyjne</a:t>
            </a:r>
          </a:p>
        </p:txBody>
      </p:sp>
      <p:sp>
        <p:nvSpPr>
          <p:cNvPr id="3" name="Symbol zastępczy zawartości 2">
            <a:extLst>
              <a:ext uri="{FF2B5EF4-FFF2-40B4-BE49-F238E27FC236}">
                <a16:creationId xmlns:a16="http://schemas.microsoft.com/office/drawing/2014/main" id="{EC281EBC-F6CC-4656-9B45-B933E021A06E}"/>
              </a:ext>
            </a:extLst>
          </p:cNvPr>
          <p:cNvSpPr>
            <a:spLocks noGrp="1"/>
          </p:cNvSpPr>
          <p:nvPr>
            <p:ph sz="half" idx="2"/>
          </p:nvPr>
        </p:nvSpPr>
        <p:spPr>
          <a:xfrm>
            <a:off x="839788" y="2153263"/>
            <a:ext cx="5157787" cy="3781006"/>
          </a:xfrm>
        </p:spPr>
        <p:txBody>
          <a:bodyPr/>
          <a:lstStyle/>
          <a:p>
            <a:pPr marL="0" indent="0" algn="just">
              <a:buNone/>
            </a:pPr>
            <a:r>
              <a:rPr lang="pl-PL" sz="1400" dirty="0">
                <a:latin typeface="Times New Roman" panose="02020603050405020304" pitchFamily="18" charset="0"/>
                <a:cs typeface="Times New Roman" panose="02020603050405020304" pitchFamily="18" charset="0"/>
              </a:rPr>
              <a:t>W ramach zadania inwestycyjnego można zgłosić maksymalnie dwa odcinki drogi/dróg, pod warunkiem, że odcinki te są ze sobą powiązane oraz koszty zadania nie przekraczają </a:t>
            </a:r>
            <a:r>
              <a:rPr lang="pl-PL" sz="1400" b="1" dirty="0">
                <a:latin typeface="Times New Roman" panose="02020603050405020304" pitchFamily="18" charset="0"/>
                <a:cs typeface="Times New Roman" panose="02020603050405020304" pitchFamily="18" charset="0"/>
              </a:rPr>
              <a:t>3 mln zł.</a:t>
            </a:r>
          </a:p>
          <a:p>
            <a:pPr marL="0" indent="0" algn="just">
              <a:buNone/>
            </a:pPr>
            <a:r>
              <a:rPr lang="pl-PL" sz="1400" dirty="0">
                <a:latin typeface="Times New Roman" panose="02020603050405020304" pitchFamily="18" charset="0"/>
                <a:cs typeface="Times New Roman" panose="02020603050405020304" pitchFamily="18" charset="0"/>
              </a:rPr>
              <a:t>W przeciwnym przypadku zadanie może obejmować wyłącznie jeden odcinek drogi.</a:t>
            </a:r>
          </a:p>
          <a:p>
            <a:pPr marL="0" indent="0" algn="just">
              <a:buNone/>
            </a:pPr>
            <a:r>
              <a:rPr lang="pl-PL" sz="1400" b="1" dirty="0">
                <a:latin typeface="Times New Roman" panose="02020603050405020304" pitchFamily="18" charset="0"/>
                <a:cs typeface="Times New Roman" panose="02020603050405020304" pitchFamily="18" charset="0"/>
              </a:rPr>
              <a:t>Odcinki powiązane </a:t>
            </a:r>
            <a:r>
              <a:rPr lang="pl-PL" sz="1400" dirty="0">
                <a:latin typeface="Times New Roman" panose="02020603050405020304" pitchFamily="18" charset="0"/>
                <a:cs typeface="Times New Roman" panose="02020603050405020304" pitchFamily="18" charset="0"/>
              </a:rPr>
              <a:t>- odcinki drogi o tym samym numerze lub odcinki dróg połączone ze sobą skrzyżowaniem, przejazdem kolejowym lub mostem/wiaduktem/tunelem. </a:t>
            </a:r>
          </a:p>
          <a:p>
            <a:pPr marL="0" indent="0" algn="just">
              <a:buNone/>
            </a:pPr>
            <a:r>
              <a:rPr lang="pl-PL" sz="1400" dirty="0">
                <a:latin typeface="Times New Roman" panose="02020603050405020304" pitchFamily="18" charset="0"/>
                <a:cs typeface="Times New Roman" panose="02020603050405020304" pitchFamily="18" charset="0"/>
              </a:rPr>
              <a:t>Jednocześnie w przypadku zadań polegających na budowie (rozbudowie) lub przebudowie, ww. obiekty lub skrzyżowania powinny spełniać warunki i wymogi określone w przepisach techniczno-budowlanych i nie wymagać przebudowy (wyjątek od niniejszej zasady stanowią przejazdy kolejowe, mosty, wiadukty, tunele lub skrzyżowania realizowane równolegle ze zgłoszonym do dofinansowania zadaniem, pod warunkiem ich zgodności </a:t>
            </a:r>
            <a:br>
              <a:rPr lang="pl-PL" sz="1400" dirty="0">
                <a:latin typeface="Times New Roman" panose="02020603050405020304" pitchFamily="18" charset="0"/>
                <a:cs typeface="Times New Roman" panose="02020603050405020304" pitchFamily="18" charset="0"/>
              </a:rPr>
            </a:br>
            <a:r>
              <a:rPr lang="pl-PL" sz="1400" dirty="0">
                <a:latin typeface="Times New Roman" panose="02020603050405020304" pitchFamily="18" charset="0"/>
                <a:cs typeface="Times New Roman" panose="02020603050405020304" pitchFamily="18" charset="0"/>
              </a:rPr>
              <a:t>z przepisami techniczno-budowlanymi).</a:t>
            </a:r>
          </a:p>
        </p:txBody>
      </p:sp>
      <p:sp>
        <p:nvSpPr>
          <p:cNvPr id="6" name="Symbol zastępczy tekstu 5">
            <a:extLst>
              <a:ext uri="{FF2B5EF4-FFF2-40B4-BE49-F238E27FC236}">
                <a16:creationId xmlns:a16="http://schemas.microsoft.com/office/drawing/2014/main" id="{BEBFFCA1-FB5F-58AD-3589-FFB7F0A2969F}"/>
              </a:ext>
            </a:extLst>
          </p:cNvPr>
          <p:cNvSpPr>
            <a:spLocks noGrp="1"/>
          </p:cNvSpPr>
          <p:nvPr>
            <p:ph type="body" sz="quarter" idx="3"/>
          </p:nvPr>
        </p:nvSpPr>
        <p:spPr>
          <a:xfrm>
            <a:off x="6172200" y="1238712"/>
            <a:ext cx="5183188" cy="736970"/>
          </a:xfrm>
        </p:spPr>
        <p:txBody>
          <a:bodyPr/>
          <a:lstStyle/>
          <a:p>
            <a:pPr algn="ctr"/>
            <a:r>
              <a:rPr lang="pl-PL" dirty="0">
                <a:latin typeface="Times New Roman" panose="02020603050405020304" pitchFamily="18" charset="0"/>
                <a:cs typeface="Times New Roman" panose="02020603050405020304" pitchFamily="18" charset="0"/>
              </a:rPr>
              <a:t>Zadanie bieżące</a:t>
            </a:r>
          </a:p>
        </p:txBody>
      </p:sp>
      <p:sp>
        <p:nvSpPr>
          <p:cNvPr id="7" name="Symbol zastępczy zawartości 6">
            <a:extLst>
              <a:ext uri="{FF2B5EF4-FFF2-40B4-BE49-F238E27FC236}">
                <a16:creationId xmlns:a16="http://schemas.microsoft.com/office/drawing/2014/main" id="{7505D320-3120-1CAD-27F0-02C6731C77A1}"/>
              </a:ext>
            </a:extLst>
          </p:cNvPr>
          <p:cNvSpPr>
            <a:spLocks noGrp="1"/>
          </p:cNvSpPr>
          <p:nvPr>
            <p:ph sz="quarter" idx="4"/>
          </p:nvPr>
        </p:nvSpPr>
        <p:spPr>
          <a:xfrm>
            <a:off x="6172200" y="2197415"/>
            <a:ext cx="5183188" cy="3736854"/>
          </a:xfrm>
        </p:spPr>
        <p:txBody>
          <a:bodyPr/>
          <a:lstStyle/>
          <a:p>
            <a:pPr marL="0" indent="0" algn="just">
              <a:buNone/>
            </a:pPr>
            <a:r>
              <a:rPr lang="pl-PL" sz="1400" dirty="0">
                <a:latin typeface="Times New Roman" panose="02020603050405020304" pitchFamily="18" charset="0"/>
                <a:cs typeface="Times New Roman" panose="02020603050405020304" pitchFamily="18" charset="0"/>
              </a:rPr>
              <a:t>W ramach zadania bieżącego (remontowego) można zgłosić maksymalnie dwa dowolne odcinki drogi/dróg, pod warunkiem, </a:t>
            </a:r>
            <a:br>
              <a:rPr lang="pl-PL" sz="1400" dirty="0">
                <a:latin typeface="Times New Roman" panose="02020603050405020304" pitchFamily="18" charset="0"/>
                <a:cs typeface="Times New Roman" panose="02020603050405020304" pitchFamily="18" charset="0"/>
              </a:rPr>
            </a:br>
            <a:r>
              <a:rPr lang="pl-PL" sz="1400" dirty="0">
                <a:latin typeface="Times New Roman" panose="02020603050405020304" pitchFamily="18" charset="0"/>
                <a:cs typeface="Times New Roman" panose="02020603050405020304" pitchFamily="18" charset="0"/>
              </a:rPr>
              <a:t>że wartość takiego zadania nie przekroczy </a:t>
            </a:r>
            <a:r>
              <a:rPr lang="pl-PL" sz="1400" b="1" dirty="0">
                <a:latin typeface="Times New Roman" panose="02020603050405020304" pitchFamily="18" charset="0"/>
                <a:cs typeface="Times New Roman" panose="02020603050405020304" pitchFamily="18" charset="0"/>
              </a:rPr>
              <a:t>3 mln zł.</a:t>
            </a:r>
          </a:p>
          <a:p>
            <a:pPr algn="just"/>
            <a:endParaRPr lang="pl-PL" sz="1400" dirty="0">
              <a:latin typeface="Times New Roman" panose="02020603050405020304" pitchFamily="18" charset="0"/>
              <a:cs typeface="Times New Roman" panose="02020603050405020304" pitchFamily="18" charset="0"/>
            </a:endParaRPr>
          </a:p>
          <a:p>
            <a:pPr marL="0" indent="0" algn="just">
              <a:buNone/>
            </a:pPr>
            <a:r>
              <a:rPr lang="pl-PL" sz="1400" dirty="0">
                <a:latin typeface="Times New Roman" panose="02020603050405020304" pitchFamily="18" charset="0"/>
                <a:cs typeface="Times New Roman" panose="02020603050405020304" pitchFamily="18" charset="0"/>
              </a:rPr>
              <a:t>W przeciwnym przypadku zadanie może obejmować wyłącznie jeden odcinek drogi.</a:t>
            </a:r>
          </a:p>
          <a:p>
            <a:pPr marL="0" indent="0">
              <a:buNone/>
            </a:pPr>
            <a:endParaRPr lang="pl-PL" dirty="0"/>
          </a:p>
        </p:txBody>
      </p:sp>
      <p:pic>
        <p:nvPicPr>
          <p:cNvPr id="5" name="Obraz 4">
            <a:extLst>
              <a:ext uri="{FF2B5EF4-FFF2-40B4-BE49-F238E27FC236}">
                <a16:creationId xmlns:a16="http://schemas.microsoft.com/office/drawing/2014/main" id="{BF30BF5B-79D6-4D47-9E50-0298E8051D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0AA19BBB-8C0C-1E15-2D35-0F7C3222D001}"/>
              </a:ext>
            </a:extLst>
          </p:cNvPr>
          <p:cNvSpPr txBox="1"/>
          <p:nvPr/>
        </p:nvSpPr>
        <p:spPr>
          <a:xfrm>
            <a:off x="862014" y="6195527"/>
            <a:ext cx="10493374" cy="646331"/>
          </a:xfrm>
          <a:prstGeom prst="rect">
            <a:avLst/>
          </a:prstGeom>
          <a:noFill/>
        </p:spPr>
        <p:txBody>
          <a:bodyPr wrap="square" rtlCol="0">
            <a:spAutoFit/>
          </a:bodyPr>
          <a:lstStyle/>
          <a:p>
            <a:pPr algn="ctr"/>
            <a:r>
              <a:rPr lang="pl-PL" b="1" dirty="0">
                <a:solidFill>
                  <a:srgbClr val="FF0000"/>
                </a:solidFill>
                <a:latin typeface="Times New Roman" panose="02020603050405020304" pitchFamily="18" charset="0"/>
                <a:cs typeface="Times New Roman" panose="02020603050405020304" pitchFamily="18" charset="0"/>
              </a:rPr>
              <a:t>!!! W przypadku zadań dotyczących jednego odcinka drogi, ograniczenie wysokości kosztu zadania nie ma zastosowania.</a:t>
            </a:r>
          </a:p>
        </p:txBody>
      </p:sp>
    </p:spTree>
    <p:extLst>
      <p:ext uri="{BB962C8B-B14F-4D97-AF65-F5344CB8AC3E}">
        <p14:creationId xmlns:p14="http://schemas.microsoft.com/office/powerpoint/2010/main" val="50052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75D1D-8E7B-4FC6-98B6-17F7F0922A16}"/>
              </a:ext>
            </a:extLst>
          </p:cNvPr>
          <p:cNvSpPr>
            <a:spLocks noGrp="1"/>
          </p:cNvSpPr>
          <p:nvPr>
            <p:ph type="title"/>
          </p:nvPr>
        </p:nvSpPr>
        <p:spPr>
          <a:xfrm>
            <a:off x="838200" y="1037840"/>
            <a:ext cx="10515600" cy="957600"/>
          </a:xfrm>
        </p:spPr>
        <p:txBody>
          <a:bodyPr/>
          <a:lstStyle/>
          <a:p>
            <a:pPr algn="ctr"/>
            <a:r>
              <a:rPr lang="pl-PL" b="1" dirty="0">
                <a:latin typeface="Times New Roman" panose="02020603050405020304" pitchFamily="18" charset="0"/>
                <a:cs typeface="Times New Roman" panose="02020603050405020304" pitchFamily="18" charset="0"/>
              </a:rPr>
              <a:t>Ważne</a:t>
            </a:r>
          </a:p>
        </p:txBody>
      </p:sp>
      <p:sp>
        <p:nvSpPr>
          <p:cNvPr id="3" name="Symbol zastępczy zawartości 2">
            <a:extLst>
              <a:ext uri="{FF2B5EF4-FFF2-40B4-BE49-F238E27FC236}">
                <a16:creationId xmlns:a16="http://schemas.microsoft.com/office/drawing/2014/main" id="{EC281EBC-F6CC-4656-9B45-B933E021A06E}"/>
              </a:ext>
            </a:extLst>
          </p:cNvPr>
          <p:cNvSpPr>
            <a:spLocks noGrp="1"/>
          </p:cNvSpPr>
          <p:nvPr>
            <p:ph idx="1"/>
          </p:nvPr>
        </p:nvSpPr>
        <p:spPr>
          <a:xfrm>
            <a:off x="838200" y="2118269"/>
            <a:ext cx="10515600" cy="4351338"/>
          </a:xfrm>
        </p:spPr>
        <p:txBody>
          <a:bodyPr/>
          <a:lstStyle/>
          <a:p>
            <a:pPr marL="0" indent="0" algn="just">
              <a:buNone/>
            </a:pPr>
            <a:r>
              <a:rPr lang="pl-PL" sz="2000" dirty="0">
                <a:latin typeface="Times New Roman" panose="02020603050405020304" pitchFamily="18" charset="0"/>
                <a:cs typeface="Times New Roman" panose="02020603050405020304" pitchFamily="18" charset="0"/>
              </a:rPr>
              <a:t>Dla zgłoszonego zadania wnioskodawca powinien </a:t>
            </a:r>
            <a:r>
              <a:rPr lang="pl-PL" sz="2000" u="sng" dirty="0">
                <a:latin typeface="Times New Roman" panose="02020603050405020304" pitchFamily="18" charset="0"/>
                <a:cs typeface="Times New Roman" panose="02020603050405020304" pitchFamily="18" charset="0"/>
              </a:rPr>
              <a:t>posiadać pełną dokumentację techniczną                          i projektową</a:t>
            </a:r>
            <a:r>
              <a:rPr lang="pl-PL" sz="2000" dirty="0">
                <a:latin typeface="Times New Roman" panose="02020603050405020304" pitchFamily="18" charset="0"/>
                <a:cs typeface="Times New Roman" panose="02020603050405020304" pitchFamily="18" charset="0"/>
              </a:rPr>
              <a:t> (w tym m.in. projekt stałej organizacji ruchu, przedmiar robót, kosztorys inwestorski), niezbędną do pozyskania dokumentu uprawniającego do wykonania robót budowlanych oraz dopełnić wszystkich wymogów prawnych związanych z jego realizacją, tj. powinien </a:t>
            </a:r>
            <a:r>
              <a:rPr lang="pl-PL" sz="2000" u="sng" dirty="0">
                <a:latin typeface="Times New Roman" panose="02020603050405020304" pitchFamily="18" charset="0"/>
                <a:cs typeface="Times New Roman" panose="02020603050405020304" pitchFamily="18" charset="0"/>
              </a:rPr>
              <a:t>posiadać aktualne zgłoszenie, pozwolenie na budowę lub zezwolenie na realizację inwestycji drogowej</a:t>
            </a:r>
            <a:r>
              <a:rPr lang="pl-PL" sz="2000" dirty="0">
                <a:latin typeface="Times New Roman" panose="02020603050405020304" pitchFamily="18" charset="0"/>
                <a:cs typeface="Times New Roman" panose="02020603050405020304" pitchFamily="18" charset="0"/>
              </a:rPr>
              <a:t> oraz inne wymagane przepisami, w tym przepisami o ochronie środowiska, </a:t>
            </a:r>
            <a:r>
              <a:rPr lang="pl-PL" sz="2000" u="sng" dirty="0">
                <a:latin typeface="Times New Roman" panose="02020603050405020304" pitchFamily="18" charset="0"/>
                <a:cs typeface="Times New Roman" panose="02020603050405020304" pitchFamily="18" charset="0"/>
              </a:rPr>
              <a:t>pozwolenia, uzgodnienia, opinie i oceny</a:t>
            </a:r>
            <a:r>
              <a:rPr lang="pl-PL" sz="2000" dirty="0">
                <a:latin typeface="Times New Roman" panose="02020603050405020304" pitchFamily="18" charset="0"/>
                <a:cs typeface="Times New Roman" panose="02020603050405020304" pitchFamily="18" charset="0"/>
              </a:rPr>
              <a:t>.</a:t>
            </a:r>
          </a:p>
          <a:p>
            <a:pPr marL="0" indent="0" algn="just">
              <a:buNone/>
            </a:pPr>
            <a:endParaRPr lang="pl-PL" sz="2000" dirty="0">
              <a:latin typeface="Times New Roman" panose="02020603050405020304" pitchFamily="18" charset="0"/>
              <a:cs typeface="Times New Roman" panose="02020603050405020304" pitchFamily="18" charset="0"/>
            </a:endParaRPr>
          </a:p>
          <a:p>
            <a:pPr marL="0" indent="0" algn="just">
              <a:buNone/>
            </a:pPr>
            <a:r>
              <a:rPr lang="pl-PL" sz="2000" dirty="0">
                <a:latin typeface="Times New Roman" panose="02020603050405020304" pitchFamily="18" charset="0"/>
                <a:cs typeface="Times New Roman" panose="02020603050405020304" pitchFamily="18" charset="0"/>
              </a:rPr>
              <a:t>W przypadku zadań polegających na budowie (rozbudowie) lub przebudowie, wszelkie elementy odcinków drogi/dróg zgłoszonych do dofinansowania (zarówno zaprojektowane jak i te, na których nie zaplanowano do realizacji żadnych prac) </a:t>
            </a:r>
            <a:r>
              <a:rPr lang="pl-PL" sz="2000" u="sng" dirty="0">
                <a:latin typeface="Times New Roman" panose="02020603050405020304" pitchFamily="18" charset="0"/>
                <a:cs typeface="Times New Roman" panose="02020603050405020304" pitchFamily="18" charset="0"/>
              </a:rPr>
              <a:t>muszą spełniać warunki i wymogi techniczne określone w przepisach techniczno-budowlanych dla dróg publicznych wydanych na podstawie ustawy z dnia 7 lipca 1994 r. - Prawo budowlane.</a:t>
            </a:r>
          </a:p>
          <a:p>
            <a:pPr marL="0" indent="0" algn="just">
              <a:buNone/>
            </a:pPr>
            <a:endParaRPr lang="pl-PL"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81A6FB25-CBB3-4556-8E08-8CDC2A8F0F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65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75D1D-8E7B-4FC6-98B6-17F7F0922A16}"/>
              </a:ext>
            </a:extLst>
          </p:cNvPr>
          <p:cNvSpPr>
            <a:spLocks noGrp="1"/>
          </p:cNvSpPr>
          <p:nvPr>
            <p:ph type="title"/>
          </p:nvPr>
        </p:nvSpPr>
        <p:spPr>
          <a:xfrm>
            <a:off x="1118118" y="806105"/>
            <a:ext cx="10515600" cy="957600"/>
          </a:xfrm>
        </p:spPr>
        <p:txBody>
          <a:bodyPr/>
          <a:lstStyle/>
          <a:p>
            <a:pPr algn="ctr"/>
            <a:r>
              <a:rPr lang="pl-PL" b="1" dirty="0">
                <a:latin typeface="Times New Roman" panose="02020603050405020304" pitchFamily="18" charset="0"/>
                <a:cs typeface="Times New Roman" panose="02020603050405020304" pitchFamily="18" charset="0"/>
              </a:rPr>
              <a:t>Wymagane załączniki</a:t>
            </a:r>
          </a:p>
        </p:txBody>
      </p:sp>
      <p:sp>
        <p:nvSpPr>
          <p:cNvPr id="3" name="Symbol zastępczy zawartości 2">
            <a:extLst>
              <a:ext uri="{FF2B5EF4-FFF2-40B4-BE49-F238E27FC236}">
                <a16:creationId xmlns:a16="http://schemas.microsoft.com/office/drawing/2014/main" id="{EC281EBC-F6CC-4656-9B45-B933E021A06E}"/>
              </a:ext>
            </a:extLst>
          </p:cNvPr>
          <p:cNvSpPr>
            <a:spLocks noGrp="1"/>
          </p:cNvSpPr>
          <p:nvPr>
            <p:ph idx="1"/>
          </p:nvPr>
        </p:nvSpPr>
        <p:spPr>
          <a:xfrm>
            <a:off x="838199" y="1884784"/>
            <a:ext cx="10515599" cy="4771249"/>
          </a:xfrm>
        </p:spPr>
        <p:txBody>
          <a:bodyPr/>
          <a:lstStyle/>
          <a:p>
            <a:pPr marL="0" indent="0" algn="just">
              <a:buNone/>
            </a:pPr>
            <a:r>
              <a:rPr lang="pl-PL" sz="2000" b="1" dirty="0">
                <a:latin typeface="Times New Roman" panose="02020603050405020304" pitchFamily="18" charset="0"/>
                <a:cs typeface="Times New Roman" panose="02020603050405020304" pitchFamily="18" charset="0"/>
              </a:rPr>
              <a:t>1. Dokument z Prawa budowlanego uprawniający do realizacji robót budowlanych</a:t>
            </a:r>
          </a:p>
          <a:p>
            <a:pPr marL="0" indent="0" algn="just">
              <a:buNone/>
            </a:pPr>
            <a:r>
              <a:rPr lang="pl-PL" sz="1800" dirty="0">
                <a:latin typeface="Times New Roman" panose="02020603050405020304" pitchFamily="18" charset="0"/>
                <a:cs typeface="Times New Roman" panose="02020603050405020304" pitchFamily="18" charset="0"/>
              </a:rPr>
              <a:t>W zależności od rodzaju prowadzonych robót budowlanych, należy dołączyć kopię (poświadczoną za zgodność z oryginałem):</a:t>
            </a:r>
          </a:p>
          <a:p>
            <a:pPr algn="just"/>
            <a:r>
              <a:rPr lang="pl-PL" sz="1800" dirty="0">
                <a:latin typeface="Times New Roman" panose="02020603050405020304" pitchFamily="18" charset="0"/>
                <a:cs typeface="Times New Roman" panose="02020603050405020304" pitchFamily="18" charset="0"/>
              </a:rPr>
              <a:t>decyzji o pozwoleniu na budowę wraz z kopią oświadczenia/oświadczeń o prawie do dysponowania nieruchomością na cele budowlane, dołączonego/dołączonych do wniosku o jej wydanie,</a:t>
            </a:r>
          </a:p>
          <a:p>
            <a:pPr algn="just"/>
            <a:r>
              <a:rPr lang="pl-PL" sz="1800" dirty="0">
                <a:latin typeface="Times New Roman" panose="02020603050405020304" pitchFamily="18" charset="0"/>
                <a:cs typeface="Times New Roman" panose="02020603050405020304" pitchFamily="18" charset="0"/>
              </a:rPr>
              <a:t>decyzji o zezwoleniu na realizację inwestycji drogowej lub</a:t>
            </a:r>
          </a:p>
          <a:p>
            <a:pPr algn="just"/>
            <a:r>
              <a:rPr lang="pl-PL" sz="1800" dirty="0">
                <a:latin typeface="Times New Roman" panose="02020603050405020304" pitchFamily="18" charset="0"/>
                <a:cs typeface="Times New Roman" panose="02020603050405020304" pitchFamily="18" charset="0"/>
              </a:rPr>
              <a:t>zgłoszenia organowi administracji architektoniczno-budowlanej wykonywania robót budowlanych, wraz z kopią oświadczenia/oświadczeń o prawie do dysponowania nieruchomością na cele budowlane i opisu technicznego (jeżeli stanowił załącznik do zgłoszenia, również jako część projektu budowlanego),</a:t>
            </a:r>
          </a:p>
          <a:p>
            <a:pPr algn="just"/>
            <a:r>
              <a:rPr lang="pl-PL" sz="1800" dirty="0">
                <a:latin typeface="Times New Roman" panose="02020603050405020304" pitchFamily="18" charset="0"/>
                <a:cs typeface="Times New Roman" panose="02020603050405020304" pitchFamily="18" charset="0"/>
              </a:rPr>
              <a:t>postanowienia właściwego organu administracji architektoniczno-budowlanej w przypadku uzyskania zgody na odstępstwo od przepisów techniczno-budowlanych dla dróg publicznych wydanych na podstawie ustawy z dnia 7 lipca 1994 r. – Prawo budowlane, o ile postanowienie takie zostało dla zadania wydane</a:t>
            </a:r>
          </a:p>
          <a:p>
            <a:pPr algn="just"/>
            <a:endParaRPr lang="pl-PL" sz="2000" dirty="0">
              <a:solidFill>
                <a:schemeClr val="tx2">
                  <a:lumMod val="75000"/>
                </a:schemeClr>
              </a:solidFill>
              <a:latin typeface="Times New Roman" panose="02020603050405020304" pitchFamily="18" charset="0"/>
              <a:cs typeface="Times New Roman" panose="02020603050405020304" pitchFamily="18" charset="0"/>
            </a:endParaRPr>
          </a:p>
          <a:p>
            <a:pPr marL="0" indent="0" algn="ctr">
              <a:buNone/>
            </a:pPr>
            <a:r>
              <a:rPr lang="pl-PL" sz="2000" b="1" dirty="0">
                <a:solidFill>
                  <a:srgbClr val="FF0000"/>
                </a:solidFill>
                <a:latin typeface="Times New Roman" panose="02020603050405020304" pitchFamily="18" charset="0"/>
                <a:cs typeface="Times New Roman" panose="02020603050405020304" pitchFamily="18" charset="0"/>
              </a:rPr>
              <a:t>!!! Nie dopuszcza się realizacji zadania w formule „zaprojektuj i wybuduj”</a:t>
            </a:r>
          </a:p>
        </p:txBody>
      </p:sp>
      <p:pic>
        <p:nvPicPr>
          <p:cNvPr id="5" name="Obraz 4">
            <a:extLst>
              <a:ext uri="{FF2B5EF4-FFF2-40B4-BE49-F238E27FC236}">
                <a16:creationId xmlns:a16="http://schemas.microsoft.com/office/drawing/2014/main" id="{02AF3937-4D30-4AF4-8C0C-9C4182E5C6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06" y="201967"/>
            <a:ext cx="3600000" cy="9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82745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2702</TotalTime>
  <Words>1870</Words>
  <Application>Microsoft Office PowerPoint</Application>
  <PresentationFormat>Panoramiczny</PresentationFormat>
  <Paragraphs>122</Paragraphs>
  <Slides>18</Slides>
  <Notes>2</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18</vt:i4>
      </vt:variant>
    </vt:vector>
  </HeadingPairs>
  <TitlesOfParts>
    <vt:vector size="24" baseType="lpstr">
      <vt:lpstr>Arial</vt:lpstr>
      <vt:lpstr>Calibri</vt:lpstr>
      <vt:lpstr>Calibri Light</vt:lpstr>
      <vt:lpstr>Times New Roman</vt:lpstr>
      <vt:lpstr>Wingdings</vt:lpstr>
      <vt:lpstr>Motyw pakietu Office</vt:lpstr>
      <vt:lpstr>Warszawa, 31 lipca 2025 r.</vt:lpstr>
      <vt:lpstr>Prezentacja programu PowerPoint</vt:lpstr>
      <vt:lpstr>Alokacja środków RFRD na rok 2026</vt:lpstr>
      <vt:lpstr>Nabór wniosków - RFRD na 2026 r.</vt:lpstr>
      <vt:lpstr>Przedmiot wniosku</vt:lpstr>
      <vt:lpstr>Zakres rzeczowy</vt:lpstr>
      <vt:lpstr>Podział zadań </vt:lpstr>
      <vt:lpstr>Ważne</vt:lpstr>
      <vt:lpstr>Wymagane załączniki</vt:lpstr>
      <vt:lpstr>Wykonalność i aktualność dokumentów uprawniających do realizacji robót</vt:lpstr>
      <vt:lpstr>Wymagane załączniki</vt:lpstr>
      <vt:lpstr>Wymagane załączniki</vt:lpstr>
      <vt:lpstr> Wymagane załączniki </vt:lpstr>
      <vt:lpstr>Niespełnienie wymogów formalnych</vt:lpstr>
      <vt:lpstr>Kryteria merytoryczne oceny wniosków</vt:lpstr>
      <vt:lpstr>Wniosek o dofinansowanie  – zadanie praktyczne</vt:lpstr>
      <vt:lpstr>Pytania i odpowiedzi</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Projekty przewidziane w ramach programu „Mazowieckie – historia Niepodległości</dc:title>
  <dc:creator>Igor Piwowarski</dc:creator>
  <cp:lastModifiedBy>Marta Wołkowicz</cp:lastModifiedBy>
  <cp:revision>195</cp:revision>
  <cp:lastPrinted>2025-07-30T12:02:04Z</cp:lastPrinted>
  <dcterms:created xsi:type="dcterms:W3CDTF">2018-04-20T14:47:56Z</dcterms:created>
  <dcterms:modified xsi:type="dcterms:W3CDTF">2025-07-30T12:48:05Z</dcterms:modified>
</cp:coreProperties>
</file>