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</p:sldMasterIdLst>
  <p:notesMasterIdLst>
    <p:notesMasterId r:id="rId26"/>
  </p:notesMasterIdLst>
  <p:handoutMasterIdLst>
    <p:handoutMasterId r:id="rId27"/>
  </p:handoutMasterIdLst>
  <p:sldIdLst>
    <p:sldId id="1520" r:id="rId5"/>
    <p:sldId id="1526" r:id="rId6"/>
    <p:sldId id="1600" r:id="rId7"/>
    <p:sldId id="1604" r:id="rId8"/>
    <p:sldId id="1605" r:id="rId9"/>
    <p:sldId id="1608" r:id="rId10"/>
    <p:sldId id="1609" r:id="rId11"/>
    <p:sldId id="1606" r:id="rId12"/>
    <p:sldId id="1621" r:id="rId13"/>
    <p:sldId id="1630" r:id="rId14"/>
    <p:sldId id="1610" r:id="rId15"/>
    <p:sldId id="1631" r:id="rId16"/>
    <p:sldId id="1634" r:id="rId17"/>
    <p:sldId id="1636" r:id="rId18"/>
    <p:sldId id="1637" r:id="rId19"/>
    <p:sldId id="1635" r:id="rId20"/>
    <p:sldId id="1629" r:id="rId21"/>
    <p:sldId id="1624" r:id="rId22"/>
    <p:sldId id="1632" r:id="rId23"/>
    <p:sldId id="1633" r:id="rId24"/>
    <p:sldId id="162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471F2E-E011-F521-299E-65FC243E7E5E}" name="David Salaguinto" initials="DS" userId="S::davidsa@microsoft.com::9399e6ad-b974-43d0-b593-8c2804f84e0d" providerId="AD"/>
  <p188:author id="{DC3CAF61-3D39-8A1C-6AB6-F5CBCFCBEA47}" name="Vanessa Buzgheia (ALLEGIS GROUP HOLDINGS INC)" initials="" userId="S::v-vabuzgheia@microsoft.com::f3934b54-4599-40d0-96a8-d6208686f730" providerId="AD"/>
  <p188:author id="{9941987A-41B7-49AC-EE6E-03F2D0BD95BA}" name="Daria Naidenov" initials="DN" userId="S::danaidenov@microsoft.com::ab38ab5f-bdf0-4774-ae5a-d2782abb20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FE6FF"/>
    <a:srgbClr val="2626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98"/>
  </p:normalViewPr>
  <p:slideViewPr>
    <p:cSldViewPr snapToGrid="0">
      <p:cViewPr varScale="1">
        <p:scale>
          <a:sx n="100" d="100"/>
          <a:sy n="100" d="100"/>
        </p:scale>
        <p:origin x="10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6552" y="21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6/9/2026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6/9/2026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22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0F4CF-5FB7-2501-CFAF-AAE49C532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1DAE19F-7F0D-8B2B-9531-0FC8812D4B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A5DC07B-F713-AC00-5869-70A816F7DA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5D63EB2-2674-C500-3606-55422E621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631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A1077-2EDC-B5E5-1B30-BAD837932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43656A6-0930-1698-F891-69D6998002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BF47F77-695B-D6AF-E836-97AEA7EA42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36C88CA-7B83-7B3F-C20C-169F1593D3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86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B3F4A-CEE4-D5C9-6660-AB3231006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6B67B44-D784-9227-BA66-D28B2B013D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5C10A8E-4918-E95E-CEFD-1EC83C9568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7735FC7-5705-4637-5AE8-FE4BA5DE92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09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75692-672C-96E7-2DFE-FFDA1902D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877147D-EFEF-8BB2-9F99-63CFFB11BD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97A04A8-AB37-1109-0AFF-969246F3EA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E34B599-C32D-F7E1-B046-55FAF60D7B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02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F452E-3D14-E096-928D-88B19A904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6F71A7E-2462-60B3-A726-1B5D400095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D5198C0-FA73-BCB2-94A1-3533FC3A1B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D025A13-08D5-6CC3-E412-A66E497C3A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365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AFB20-2F9B-0E2D-952F-F2DEED067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FEF9E5D-A69D-B70A-8C30-1B9425B834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DDAA34D-FD95-0569-2063-251543617E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9DB70E7-6254-80F9-F8B7-22677243EB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97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9B8DA-D91D-C9B9-03B1-36D49AA87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9FF7796-50CE-85BA-97E0-8FECF2E64E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31F6FCD-D45F-708C-504D-B98D3CB7A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7EFB3D8-9A28-EADE-3852-5AA275DE89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46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CDC5A-56A5-1498-4D37-E35D596B4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4C6C5AE-6B10-7EF2-9A92-E7F66DB87D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97CF365-DBC0-CED0-1A51-9C007D9D4C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46E6AA3-8EC1-4B2D-78AC-95533CD0DD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743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0BE5C-5DA9-EAB9-78D8-23418DDEC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469B4FD-E2BD-C464-C7AA-470DC253B7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7FCEF13-65FE-81DF-19B5-D784B0915A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877B77D-BD0B-6F0A-F8AC-733C4E8578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0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03ACB-53E3-F059-4B92-B6BAC1599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06E9A07-1ADA-64C9-7FF3-F7DD9F5DCF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382D039-68B2-5D11-C170-5A58654F2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87D1E86-68EA-6164-DDE0-C145E06EC0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012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207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0063"/>
            <a:ext cx="8467558" cy="155448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3816" y="2380995"/>
            <a:ext cx="886968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228600" indent="0">
              <a:buFont typeface="+mj-lt"/>
              <a:buNone/>
              <a:defRPr sz="1800"/>
            </a:lvl2pPr>
            <a:lvl3pPr marL="457200" indent="0">
              <a:buFont typeface="+mj-lt"/>
              <a:buNone/>
              <a:defRPr sz="1600"/>
            </a:lvl3pPr>
            <a:lvl4pPr marL="685800" indent="0">
              <a:buFont typeface="+mj-lt"/>
              <a:buNone/>
              <a:defRPr sz="1400"/>
            </a:lvl4pPr>
            <a:lvl5pPr marL="914400" indent="0">
              <a:buFont typeface="+mj-lt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5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5577962" cy="480713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11808" y="1884121"/>
            <a:ext cx="3596952" cy="415167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366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3234184" cy="4202629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524" y="1353163"/>
            <a:ext cx="3596952" cy="41516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638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4552002"/>
            <a:ext cx="4663440" cy="1554480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22FFB4D-B5E7-3882-7509-50FC147AD0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544" y="941832"/>
            <a:ext cx="4179742" cy="299285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5388" y="2718978"/>
            <a:ext cx="4663440" cy="33375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Font typeface="+mj-lt"/>
              <a:buNone/>
              <a:defRPr sz="1800"/>
            </a:lvl1pPr>
            <a:lvl2pPr marL="228600" indent="0">
              <a:buFont typeface="+mj-lt"/>
              <a:buNone/>
              <a:defRPr sz="1600"/>
            </a:lvl2pPr>
            <a:lvl3pPr marL="457200" indent="0">
              <a:buFont typeface="+mj-lt"/>
              <a:buNone/>
              <a:defRPr sz="1400"/>
            </a:lvl3pPr>
            <a:lvl4pPr marL="685800" indent="0">
              <a:buFont typeface="+mj-lt"/>
              <a:buNone/>
              <a:defRPr sz="1800"/>
            </a:lvl4pPr>
            <a:lvl5pPr>
              <a:buFont typeface="+mj-lt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759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975" y="831439"/>
            <a:ext cx="10440990" cy="11322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75" y="2103120"/>
            <a:ext cx="10440989" cy="35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6419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04" y="2385975"/>
            <a:ext cx="4325112" cy="245479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39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5" y="2819320"/>
            <a:ext cx="4372547" cy="28346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B0E68BA-9AEE-909E-56B9-A14C4D9AD3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1999" cy="217115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815002"/>
            <a:ext cx="5162550" cy="2834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37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8082"/>
            <a:ext cx="4145582" cy="46388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7419" y="848517"/>
            <a:ext cx="5681662" cy="481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0759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50392"/>
            <a:ext cx="4142232" cy="494066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66305"/>
            <a:ext cx="6159500" cy="49247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882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901" y="842956"/>
            <a:ext cx="3494314" cy="511640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65504"/>
            <a:ext cx="6766560" cy="50938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119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ictur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807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209" y="868680"/>
            <a:ext cx="6093225" cy="11430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37529" cy="631251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6209" y="2017058"/>
            <a:ext cx="6071616" cy="4036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3774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90" y="822960"/>
            <a:ext cx="6135624" cy="1143000"/>
          </a:xfrm>
        </p:spPr>
        <p:txBody>
          <a:bodyPr anchor="b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316" y="2057402"/>
            <a:ext cx="6135624" cy="36307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308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8854" y="829325"/>
            <a:ext cx="6858000" cy="932688"/>
          </a:xfrm>
        </p:spPr>
        <p:txBody>
          <a:bodyPr anchor="t" anchorCtr="0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3429000" cy="630620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8750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8854" y="1878456"/>
            <a:ext cx="6858000" cy="4150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3637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046" y="4257446"/>
            <a:ext cx="4297661" cy="185215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DF44A2-0708-C962-D4F6-461FBBBE26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4" y="849445"/>
            <a:ext cx="4173673" cy="2913664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15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12179" y="849444"/>
            <a:ext cx="5295472" cy="4834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35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038" y="832804"/>
            <a:ext cx="436168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96000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08975" y="2467805"/>
            <a:ext cx="4362450" cy="34474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7542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3023" y="2132530"/>
            <a:ext cx="4961795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A2C06F4-46D4-E31A-FE24-FA262F307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909016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3023" y="3788229"/>
            <a:ext cx="4961795" cy="1919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9780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094" y="825703"/>
            <a:ext cx="4522936" cy="93268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8429" y="1789540"/>
            <a:ext cx="4512601" cy="4334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8587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73104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1933808"/>
            <a:ext cx="4572000" cy="418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CD55653-C8C9-068F-CF5A-7E1436D7EF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962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6072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6298" y="831603"/>
            <a:ext cx="340156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03810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66425" y="2379232"/>
            <a:ext cx="3401568" cy="3647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9857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2960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377440"/>
            <a:ext cx="3401568" cy="34936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09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8896" y="1242744"/>
            <a:ext cx="4206240" cy="336204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3197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7417" y="822516"/>
            <a:ext cx="3273552" cy="1942773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220197" cy="630620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411" y="2778536"/>
            <a:ext cx="3273552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7292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13" y="4299577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69210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4299576"/>
            <a:ext cx="6400800" cy="1390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7269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3791259"/>
            <a:ext cx="2953618" cy="1892808"/>
          </a:xfrm>
        </p:spPr>
        <p:txBody>
          <a:bodyPr anchor="t">
            <a:normAutofit/>
          </a:bodyPr>
          <a:lstStyle>
            <a:lvl1pPr>
              <a:defRPr sz="3200">
                <a:latin typeface=""/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14168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3791259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5000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223" y="833527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833527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22647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98399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35034"/>
            <a:ext cx="10765539" cy="970463"/>
          </a:xfrm>
        </p:spPr>
        <p:txBody>
          <a:bodyPr anchor="ctr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210" y="1828800"/>
            <a:ext cx="5701655" cy="4088298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1047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4645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4" y="2971800"/>
            <a:ext cx="4219217" cy="296858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8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4950" y="838032"/>
            <a:ext cx="5585925" cy="51023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61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8825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473" y="2662694"/>
            <a:ext cx="2826675" cy="327330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8493" y="840587"/>
            <a:ext cx="6561138" cy="50954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7804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88" y="4318002"/>
            <a:ext cx="3741303" cy="1727191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603503"/>
            <a:ext cx="10535513" cy="43342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056221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0ABD31F-6790-1046-FAA9-F005395197D6}"/>
              </a:ext>
            </a:extLst>
          </p:cNvPr>
          <p:cNvPicPr>
            <a:picLocks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1177710" y="676656"/>
            <a:ext cx="36576" cy="521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074" y="4520514"/>
            <a:ext cx="7525512" cy="1545336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816863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4290147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98" y="1318437"/>
            <a:ext cx="4368688" cy="4747413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1318437"/>
            <a:ext cx="5318760" cy="53354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47455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7073" y="1766346"/>
            <a:ext cx="6675120" cy="246888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4259752"/>
            <a:ext cx="6675120" cy="6400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760" y="0"/>
            <a:ext cx="4206240" cy="631251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b="-864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1348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484" y="558436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184023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62912" y="715224"/>
            <a:ext cx="8266176" cy="49680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 algn="ctr">
              <a:lnSpc>
                <a:spcPct val="100000"/>
              </a:lnSpc>
              <a:buNone/>
              <a:defRPr sz="3600" b="1" i="0" cap="all" spc="50" baseline="0">
                <a:latin typeface="+mj-lt"/>
                <a:cs typeface="Poppins" pitchFamily="2" charset="77"/>
              </a:defRPr>
            </a:lvl2pPr>
            <a:lvl3pPr marL="457200" indent="0" algn="ctr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3pPr>
            <a:lvl4pPr marL="685800" indent="0" algn="ctr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4pPr>
            <a:lvl5pPr marL="914400" indent="0" algn="ctr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514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3816" y="1996848"/>
            <a:ext cx="8266176" cy="4142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93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681" y="760672"/>
            <a:ext cx="8266176" cy="56052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104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600" y="5601041"/>
            <a:ext cx="8229600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280" y="776028"/>
            <a:ext cx="8229600" cy="4572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37D1DC6-FF04-C0F5-3104-BB38512F082D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31770E0B-DFCA-3909-84B1-6376F7CD1B0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5079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34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0553" y="4802977"/>
            <a:ext cx="92298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58020"/>
            <a:ext cx="9198864" cy="32210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37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444" y="457200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720" y="757889"/>
            <a:ext cx="8961120" cy="34747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28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723" y="797065"/>
            <a:ext cx="9343225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723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9148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8868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7FBFB58-BD7D-0E9B-7D02-1BE0CDCEA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615443"/>
            <a:ext cx="3437583" cy="409920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1840" y="1615442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8775" y="3945380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88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5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832850"/>
            <a:ext cx="7478991" cy="3635797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4526561"/>
            <a:ext cx="6655522" cy="15453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235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72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830733"/>
            <a:ext cx="10439463" cy="1034247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5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0246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625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0246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7201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477" y="775748"/>
            <a:ext cx="9322472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3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883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7531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2605037"/>
            <a:ext cx="3595634" cy="358555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868" y="842371"/>
            <a:ext cx="6440258" cy="57551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7161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94666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3163019"/>
            <a:ext cx="3585586" cy="343463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9154" y="894665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CFEFEC7-396E-E0DF-DBE5-4AA6266F8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313872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95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6874"/>
            <a:ext cx="10467653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099A399-8358-4832-8F28-17D6ED3E74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343209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6967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88" y="775748"/>
            <a:ext cx="8430767" cy="184202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717420"/>
            <a:ext cx="8430639" cy="12796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13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3393"/>
            <a:ext cx="10467653" cy="787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3A2C70C2-1398-E6BF-EFFB-35D9A02DE7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3079730"/>
            <a:ext cx="12192000" cy="325170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6393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DB974F-3752-47A7-1D87-51663C0214BD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bg1"/>
                </a:solidFill>
              </a:rPr>
              <a:t>Podtytuł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24560CC-D48C-4B31-DCD4-E00D645F177F}"/>
              </a:ext>
            </a:extLst>
          </p:cNvPr>
          <p:cNvSpPr/>
          <p:nvPr userDrawn="1"/>
        </p:nvSpPr>
        <p:spPr>
          <a:xfrm>
            <a:off x="9204960" y="990600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995FDFE-84CF-4F36-E6F0-CF4C62BE1AA0}"/>
              </a:ext>
            </a:extLst>
          </p:cNvPr>
          <p:cNvSpPr/>
          <p:nvPr userDrawn="1"/>
        </p:nvSpPr>
        <p:spPr>
          <a:xfrm>
            <a:off x="6601844" y="990600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obrazu 13">
            <a:extLst>
              <a:ext uri="{FF2B5EF4-FFF2-40B4-BE49-F238E27FC236}">
                <a16:creationId xmlns:a16="http://schemas.microsoft.com/office/drawing/2014/main" id="{AE7E60E8-1566-F3CA-5A06-6DD1738B1F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2AF48533-6054-2968-B2C6-9283A40C39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D06229F9-6290-7E1E-C665-BA15457D18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6" name="Symbol zastępczy obrazu 13">
            <a:extLst>
              <a:ext uri="{FF2B5EF4-FFF2-40B4-BE49-F238E27FC236}">
                <a16:creationId xmlns:a16="http://schemas.microsoft.com/office/drawing/2014/main" id="{ED6B73C7-10F2-7056-8FA1-53B800B94CB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344E6293-1D25-C7CF-C726-A0C57F9087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8" name="Symbol zastępczy tekstu 7">
            <a:extLst>
              <a:ext uri="{FF2B5EF4-FFF2-40B4-BE49-F238E27FC236}">
                <a16:creationId xmlns:a16="http://schemas.microsoft.com/office/drawing/2014/main" id="{FB83F2AE-562C-1ADE-79B8-C34DB4471D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C0FF10DC-4971-D738-449D-2EB52D307495}"/>
              </a:ext>
            </a:extLst>
          </p:cNvPr>
          <p:cNvSpPr/>
          <p:nvPr userDrawn="1"/>
        </p:nvSpPr>
        <p:spPr>
          <a:xfrm>
            <a:off x="9204960" y="3622670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ymbol zastępczy obrazu 13">
            <a:extLst>
              <a:ext uri="{FF2B5EF4-FFF2-40B4-BE49-F238E27FC236}">
                <a16:creationId xmlns:a16="http://schemas.microsoft.com/office/drawing/2014/main" id="{E38F8ACA-A9D2-09A8-5FAA-13FE614C47C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398802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1" name="Symbol zastępczy tekstu 7">
            <a:extLst>
              <a:ext uri="{FF2B5EF4-FFF2-40B4-BE49-F238E27FC236}">
                <a16:creationId xmlns:a16="http://schemas.microsoft.com/office/drawing/2014/main" id="{0B7A9BD8-B036-17E0-2EE0-30353B1236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3549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Symbol zastępczy tekstu 7">
            <a:extLst>
              <a:ext uri="{FF2B5EF4-FFF2-40B4-BE49-F238E27FC236}">
                <a16:creationId xmlns:a16="http://schemas.microsoft.com/office/drawing/2014/main" id="{44EAE3AE-B616-601B-8EFB-7F3BCDF53E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1826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A8A81AD4-E8A8-4A6F-E60B-678BAC075473}"/>
              </a:ext>
            </a:extLst>
          </p:cNvPr>
          <p:cNvSpPr/>
          <p:nvPr userDrawn="1"/>
        </p:nvSpPr>
        <p:spPr>
          <a:xfrm>
            <a:off x="6601844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ymbol zastępczy obrazu 13">
            <a:extLst>
              <a:ext uri="{FF2B5EF4-FFF2-40B4-BE49-F238E27FC236}">
                <a16:creationId xmlns:a16="http://schemas.microsoft.com/office/drawing/2014/main" id="{84F2D8CE-B85D-017F-0B90-6F8CF241B04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23A803E2-A7A6-816F-0C4E-E74A60C2DD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4F6B5CA4-9C15-770F-7C46-1D67202665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81E5D354-98C8-A5F8-2515-8D08AFFDC3B5}"/>
              </a:ext>
            </a:extLst>
          </p:cNvPr>
          <p:cNvSpPr/>
          <p:nvPr userDrawn="1"/>
        </p:nvSpPr>
        <p:spPr>
          <a:xfrm>
            <a:off x="3993323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Symbol zastępczy obrazu 13">
            <a:extLst>
              <a:ext uri="{FF2B5EF4-FFF2-40B4-BE49-F238E27FC236}">
                <a16:creationId xmlns:a16="http://schemas.microsoft.com/office/drawing/2014/main" id="{5BB9E036-976A-A335-4026-66305088E00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9FA19DDF-40CA-60C3-BC67-64F4C7B464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Symbol zastępczy tekstu 7">
            <a:extLst>
              <a:ext uri="{FF2B5EF4-FFF2-40B4-BE49-F238E27FC236}">
                <a16:creationId xmlns:a16="http://schemas.microsoft.com/office/drawing/2014/main" id="{2FC2EBC2-2D63-EB87-F8F4-38A811C43B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98829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097280"/>
            <a:ext cx="7876287" cy="359262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057409"/>
            <a:ext cx="7375466" cy="101498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724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154448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C4872F25-ABD0-9D63-992E-49E6C3D061CE}"/>
              </a:ext>
            </a:extLst>
          </p:cNvPr>
          <p:cNvSpPr/>
          <p:nvPr userDrawn="1"/>
        </p:nvSpPr>
        <p:spPr>
          <a:xfrm>
            <a:off x="9204960" y="102081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9B51494-524C-7EB9-0600-3BBF781D7FF8}"/>
              </a:ext>
            </a:extLst>
          </p:cNvPr>
          <p:cNvSpPr/>
          <p:nvPr userDrawn="1"/>
        </p:nvSpPr>
        <p:spPr>
          <a:xfrm>
            <a:off x="6601844" y="1020815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00A9342-7A7F-224C-0BAE-B9DFFAC541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777CAF-2200-550C-1663-F132EB9F2BE0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accent6"/>
                </a:solidFill>
              </a:rPr>
              <a:t>Podtytuł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4F5E99C-FB7E-58FF-210B-B8AB5348C6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71088A5-7073-1467-F236-F1CBDF59CA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obrazu 13">
            <a:extLst>
              <a:ext uri="{FF2B5EF4-FFF2-40B4-BE49-F238E27FC236}">
                <a16:creationId xmlns:a16="http://schemas.microsoft.com/office/drawing/2014/main" id="{ED6C2310-9F64-734C-8A38-BFE93C36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6" name="Symbol zastępczy tekstu 7">
            <a:extLst>
              <a:ext uri="{FF2B5EF4-FFF2-40B4-BE49-F238E27FC236}">
                <a16:creationId xmlns:a16="http://schemas.microsoft.com/office/drawing/2014/main" id="{F2E6473D-528C-1C73-E795-65A6D277B4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BB0B1544-E2E3-96E7-F84D-6C7C2B5068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8258CCC1-F8BC-9184-3E86-60ECAF7F50EF}"/>
              </a:ext>
            </a:extLst>
          </p:cNvPr>
          <p:cNvSpPr/>
          <p:nvPr userDrawn="1"/>
        </p:nvSpPr>
        <p:spPr>
          <a:xfrm>
            <a:off x="9204960" y="3652885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ymbol zastępczy obrazu 13">
            <a:extLst>
              <a:ext uri="{FF2B5EF4-FFF2-40B4-BE49-F238E27FC236}">
                <a16:creationId xmlns:a16="http://schemas.microsoft.com/office/drawing/2014/main" id="{10B261FF-CEF2-A16A-961E-932ED114A86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401824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C0E8964-BD80-0B20-F45F-01078C90A8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6571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0B639ED2-F379-B21C-F886-60B89A8E35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4848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1B731167-925A-9B9D-B916-8B7C000BEFB4}"/>
              </a:ext>
            </a:extLst>
          </p:cNvPr>
          <p:cNvSpPr/>
          <p:nvPr userDrawn="1"/>
        </p:nvSpPr>
        <p:spPr>
          <a:xfrm>
            <a:off x="6601844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Symbol zastępczy obrazu 13">
            <a:extLst>
              <a:ext uri="{FF2B5EF4-FFF2-40B4-BE49-F238E27FC236}">
                <a16:creationId xmlns:a16="http://schemas.microsoft.com/office/drawing/2014/main" id="{168CDB92-FA7D-2382-13BC-9922A0B7F0E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2" name="Symbol zastępczy tekstu 7">
            <a:extLst>
              <a:ext uri="{FF2B5EF4-FFF2-40B4-BE49-F238E27FC236}">
                <a16:creationId xmlns:a16="http://schemas.microsoft.com/office/drawing/2014/main" id="{6A02ACB1-CF3F-FB28-360E-D57C800615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3" name="Symbol zastępczy tekstu 7">
            <a:extLst>
              <a:ext uri="{FF2B5EF4-FFF2-40B4-BE49-F238E27FC236}">
                <a16:creationId xmlns:a16="http://schemas.microsoft.com/office/drawing/2014/main" id="{5EBA4CB1-7737-7DC6-7F7C-FB919CF01C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AC274D81-EB91-8441-6B6E-6EF9685612EC}"/>
              </a:ext>
            </a:extLst>
          </p:cNvPr>
          <p:cNvSpPr/>
          <p:nvPr userDrawn="1"/>
        </p:nvSpPr>
        <p:spPr>
          <a:xfrm>
            <a:off x="3993323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Symbol zastępczy obrazu 13">
            <a:extLst>
              <a:ext uri="{FF2B5EF4-FFF2-40B4-BE49-F238E27FC236}">
                <a16:creationId xmlns:a16="http://schemas.microsoft.com/office/drawing/2014/main" id="{FC49884D-5D63-36C8-2910-9D955AA23E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60" name="Symbol zastępczy tekstu 7">
            <a:extLst>
              <a:ext uri="{FF2B5EF4-FFF2-40B4-BE49-F238E27FC236}">
                <a16:creationId xmlns:a16="http://schemas.microsoft.com/office/drawing/2014/main" id="{F2BAFBCC-6E2E-11FB-86F4-1C22AAA0A3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61" name="Symbol zastępczy tekstu 7">
            <a:extLst>
              <a:ext uri="{FF2B5EF4-FFF2-40B4-BE49-F238E27FC236}">
                <a16:creationId xmlns:a16="http://schemas.microsoft.com/office/drawing/2014/main" id="{57772DCA-C149-3F7B-8044-C9A2FBAB72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011816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71666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AAFACA34-FE1D-2ACF-61E5-18B16AE1380D}"/>
              </a:ext>
            </a:extLst>
          </p:cNvPr>
          <p:cNvSpPr>
            <a:spLocks/>
          </p:cNvSpPr>
          <p:nvPr userDrawn="1"/>
        </p:nvSpPr>
        <p:spPr>
          <a:xfrm>
            <a:off x="6509982" y="-2408"/>
            <a:ext cx="5682018" cy="6314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4409" y="1020186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3272706" y="2596136"/>
            <a:ext cx="3237276" cy="3716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4934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obrazu 13">
            <a:extLst>
              <a:ext uri="{FF2B5EF4-FFF2-40B4-BE49-F238E27FC236}">
                <a16:creationId xmlns:a16="http://schemas.microsoft.com/office/drawing/2014/main" id="{624FABCA-D5E6-CDB6-61E6-C93DB787F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34512" y="1020815"/>
            <a:ext cx="613178" cy="75400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830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45" name="Symbol zastępczy tekstu 6">
            <a:extLst>
              <a:ext uri="{FF2B5EF4-FFF2-40B4-BE49-F238E27FC236}">
                <a16:creationId xmlns:a16="http://schemas.microsoft.com/office/drawing/2014/main" id="{3A0DC3F7-D26B-39C0-3841-98C0D9126E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9384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8" name="Symbol zastępczy tekstu 6">
            <a:extLst>
              <a:ext uri="{FF2B5EF4-FFF2-40B4-BE49-F238E27FC236}">
                <a16:creationId xmlns:a16="http://schemas.microsoft.com/office/drawing/2014/main" id="{60F11CD4-C98D-2F57-3A5F-B05A2F3E4D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1672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tekstu 4">
            <a:extLst>
              <a:ext uri="{FF2B5EF4-FFF2-40B4-BE49-F238E27FC236}">
                <a16:creationId xmlns:a16="http://schemas.microsoft.com/office/drawing/2014/main" id="{CC05D620-B8CA-CD1B-887C-104CE68ABE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10092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id="{B36B41D5-5EDD-C264-D335-23BC0A46C7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82091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2DB24B1B-B75B-2CB0-003C-C861E0C162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9342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59093ED6-FA21-AA52-86AC-404D5D9213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49342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A79A31C4-F696-1C26-05B2-9F1E44C6DE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5204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24F007E-EFAA-5482-90C2-81DBCE2F5E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5204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4271435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61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7160" y="1002725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401994" y="2607287"/>
            <a:ext cx="3237276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8630" y="325242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AE88B31-4F86-8F08-53CA-CDC424A85CE5}"/>
              </a:ext>
            </a:extLst>
          </p:cNvPr>
          <p:cNvSpPr/>
          <p:nvPr userDrawn="1"/>
        </p:nvSpPr>
        <p:spPr>
          <a:xfrm>
            <a:off x="7067160" y="2607287"/>
            <a:ext cx="5195960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ymbol zastępczy obrazu 13">
            <a:extLst>
              <a:ext uri="{FF2B5EF4-FFF2-40B4-BE49-F238E27FC236}">
                <a16:creationId xmlns:a16="http://schemas.microsoft.com/office/drawing/2014/main" id="{36FC287A-8725-0C9F-9E86-5BA7FB70FEB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43796" y="402359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1" name="Symbol zastępczy obrazu 13">
            <a:extLst>
              <a:ext uri="{FF2B5EF4-FFF2-40B4-BE49-F238E27FC236}">
                <a16:creationId xmlns:a16="http://schemas.microsoft.com/office/drawing/2014/main" id="{6A2560A3-3906-B504-CA1D-D25799CDEB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43796" y="497863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6" name="Symbol zastępczy obrazu 14">
            <a:extLst>
              <a:ext uri="{FF2B5EF4-FFF2-40B4-BE49-F238E27FC236}">
                <a16:creationId xmlns:a16="http://schemas.microsoft.com/office/drawing/2014/main" id="{69CD3DF8-09A6-E969-595D-F6878BF68E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33800" y="2606714"/>
            <a:ext cx="3238500" cy="3694112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F0E297-A577-757E-A73C-9104859A9C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875" y="4079914"/>
            <a:ext cx="2670175" cy="2020887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A720459A-E803-C6C7-A4A9-D76399B638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41930" y="4020519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91719E3F-6C9A-02C4-565B-6BE7B0C9EA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41930" y="4984538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F0F58CA1-6779-91B1-C932-E71CAF533D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3796" y="3227551"/>
            <a:ext cx="4346210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" name="Symbol zastępczy tekstu 3">
            <a:extLst>
              <a:ext uri="{FF2B5EF4-FFF2-40B4-BE49-F238E27FC236}">
                <a16:creationId xmlns:a16="http://schemas.microsoft.com/office/drawing/2014/main" id="{5794A4B6-1547-1CB5-672D-210B05E0A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13265" y="3264422"/>
            <a:ext cx="1934785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529013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58ACE6CB-672B-8C27-7F04-25ADDED7A10B}"/>
              </a:ext>
            </a:extLst>
          </p:cNvPr>
          <p:cNvSpPr/>
          <p:nvPr userDrawn="1"/>
        </p:nvSpPr>
        <p:spPr>
          <a:xfrm>
            <a:off x="1134317" y="2209060"/>
            <a:ext cx="945732" cy="9457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683442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04912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72C17A8-0869-A5C0-1CAA-72F02B3D2178}"/>
              </a:ext>
            </a:extLst>
          </p:cNvPr>
          <p:cNvCxnSpPr/>
          <p:nvPr userDrawn="1"/>
        </p:nvCxnSpPr>
        <p:spPr>
          <a:xfrm>
            <a:off x="6106159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FAEDB13-A947-34F2-82BB-140575F59651}"/>
              </a:ext>
            </a:extLst>
          </p:cNvPr>
          <p:cNvCxnSpPr/>
          <p:nvPr userDrawn="1"/>
        </p:nvCxnSpPr>
        <p:spPr>
          <a:xfrm>
            <a:off x="910336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8605605-8047-AC70-83EA-A13EA9074B5D}"/>
              </a:ext>
            </a:extLst>
          </p:cNvPr>
          <p:cNvCxnSpPr/>
          <p:nvPr userDrawn="1"/>
        </p:nvCxnSpPr>
        <p:spPr>
          <a:xfrm>
            <a:off x="306832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wal 16">
            <a:extLst>
              <a:ext uri="{FF2B5EF4-FFF2-40B4-BE49-F238E27FC236}">
                <a16:creationId xmlns:a16="http://schemas.microsoft.com/office/drawing/2014/main" id="{BE221EDB-6F96-2E71-6088-AEA0A78D63A4}"/>
              </a:ext>
            </a:extLst>
          </p:cNvPr>
          <p:cNvSpPr/>
          <p:nvPr userDrawn="1"/>
        </p:nvSpPr>
        <p:spPr>
          <a:xfrm>
            <a:off x="4182317" y="2219637"/>
            <a:ext cx="945732" cy="945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obrazu 13">
            <a:extLst>
              <a:ext uri="{FF2B5EF4-FFF2-40B4-BE49-F238E27FC236}">
                <a16:creationId xmlns:a16="http://schemas.microsoft.com/office/drawing/2014/main" id="{36EF6539-91EB-6964-C413-5F30B7D68E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8594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5CC61AC8-0FFD-91DC-D6CE-44A947F30895}"/>
              </a:ext>
            </a:extLst>
          </p:cNvPr>
          <p:cNvSpPr/>
          <p:nvPr userDrawn="1"/>
        </p:nvSpPr>
        <p:spPr>
          <a:xfrm>
            <a:off x="7187849" y="2219637"/>
            <a:ext cx="945732" cy="94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obrazu 13">
            <a:extLst>
              <a:ext uri="{FF2B5EF4-FFF2-40B4-BE49-F238E27FC236}">
                <a16:creationId xmlns:a16="http://schemas.microsoft.com/office/drawing/2014/main" id="{071782C8-C3B3-E5A9-5F35-32CCFE5A42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5799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57AA5BFA-87BA-072F-F190-465B6B19EF3B}"/>
              </a:ext>
            </a:extLst>
          </p:cNvPr>
          <p:cNvSpPr/>
          <p:nvPr userDrawn="1"/>
        </p:nvSpPr>
        <p:spPr>
          <a:xfrm>
            <a:off x="10235550" y="2219637"/>
            <a:ext cx="945732" cy="9457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ymbol zastępczy obrazu 13">
            <a:extLst>
              <a:ext uri="{FF2B5EF4-FFF2-40B4-BE49-F238E27FC236}">
                <a16:creationId xmlns:a16="http://schemas.microsoft.com/office/drawing/2014/main" id="{7FE04913-4F88-3A91-C15D-4673D16EFED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1630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C3BCAF8-C0C6-DB89-6E82-F39DF01031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2470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7A5522F-0521-7B08-8237-0A7EB9BBB7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4207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4EB4BAD-90FF-3E01-0CAD-381F216253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470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FD01B803-FDC6-CBE7-7379-C8DC559B85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244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1" name="Symbol zastępczy tekstu 7">
            <a:extLst>
              <a:ext uri="{FF2B5EF4-FFF2-40B4-BE49-F238E27FC236}">
                <a16:creationId xmlns:a16="http://schemas.microsoft.com/office/drawing/2014/main" id="{DCCA319E-264D-438B-3DFA-247F6694C4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162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32" name="Symbol zastępczy tekstu 7">
            <a:extLst>
              <a:ext uri="{FF2B5EF4-FFF2-40B4-BE49-F238E27FC236}">
                <a16:creationId xmlns:a16="http://schemas.microsoft.com/office/drawing/2014/main" id="{BE262B79-2F4A-DD60-011A-321943B4D2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244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2D3D7AB-2193-B76A-D0DF-20423508FB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16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4DC31189-20B5-1BA9-F176-A44A36738D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134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AE495B87-198A-8D2D-2D15-C591F8FF18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16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7" name="Symbol zastępczy tekstu 7">
            <a:extLst>
              <a:ext uri="{FF2B5EF4-FFF2-40B4-BE49-F238E27FC236}">
                <a16:creationId xmlns:a16="http://schemas.microsoft.com/office/drawing/2014/main" id="{F92A351F-4B62-AE68-7D98-813B641613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83861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8" name="Symbol zastępczy tekstu 7">
            <a:extLst>
              <a:ext uri="{FF2B5EF4-FFF2-40B4-BE49-F238E27FC236}">
                <a16:creationId xmlns:a16="http://schemas.microsoft.com/office/drawing/2014/main" id="{94379597-84E7-CEB6-89B6-5F8F719417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75598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4A3D4B51-FD9D-E641-DBB8-8C9A8822DD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3861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7183ED5-C246-D154-DD98-C2575DF98135}"/>
              </a:ext>
            </a:extLst>
          </p:cNvPr>
          <p:cNvSpPr txBox="1">
            <a:spLocks/>
          </p:cNvSpPr>
          <p:nvPr userDrawn="1"/>
        </p:nvSpPr>
        <p:spPr>
          <a:xfrm>
            <a:off x="497840" y="1267102"/>
            <a:ext cx="11196320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400" b="0" dirty="0" err="1">
                <a:solidFill>
                  <a:schemeClr val="accent6"/>
                </a:solidFill>
              </a:rPr>
              <a:t>Podtytuł</a:t>
            </a:r>
            <a:endParaRPr lang="en-US" sz="24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4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533017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5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91B21-3700-DBB9-F143-F267C2242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09" y="570180"/>
            <a:ext cx="10042777" cy="998967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pl-PL" dirty="0"/>
              <a:t>Informacja o kolorach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2A17244-3C85-28F6-E87A-4A385AE5FC39}"/>
              </a:ext>
            </a:extLst>
          </p:cNvPr>
          <p:cNvSpPr txBox="1">
            <a:spLocks/>
          </p:cNvSpPr>
          <p:nvPr userDrawn="1"/>
        </p:nvSpPr>
        <p:spPr>
          <a:xfrm>
            <a:off x="816609" y="1870170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Wersja koloru zielonego używana w prezentacji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FF5CACB1-AD64-C94D-B52D-B152DA6F96C3}"/>
              </a:ext>
            </a:extLst>
          </p:cNvPr>
          <p:cNvSpPr txBox="1">
            <a:spLocks/>
          </p:cNvSpPr>
          <p:nvPr userDrawn="1"/>
        </p:nvSpPr>
        <p:spPr>
          <a:xfrm>
            <a:off x="5781789" y="228114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83/23/80/8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32/133/82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208552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BC1146FE-07AE-3438-1B6C-B2A58247ED85}"/>
              </a:ext>
            </a:extLst>
          </p:cNvPr>
          <p:cNvSpPr/>
          <p:nvPr userDrawn="1"/>
        </p:nvSpPr>
        <p:spPr>
          <a:xfrm>
            <a:off x="4822174" y="2281140"/>
            <a:ext cx="784952" cy="78495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160066F-2FD0-00C3-92D4-2B5088DB33C9}"/>
              </a:ext>
            </a:extLst>
          </p:cNvPr>
          <p:cNvSpPr txBox="1">
            <a:spLocks/>
          </p:cNvSpPr>
          <p:nvPr userDrawn="1"/>
        </p:nvSpPr>
        <p:spPr>
          <a:xfrm>
            <a:off x="816609" y="3309878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Kolory dodatkowe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74BFE574-1794-920C-DF62-FAF78190EBA3}"/>
              </a:ext>
            </a:extLst>
          </p:cNvPr>
          <p:cNvSpPr txBox="1">
            <a:spLocks/>
          </p:cNvSpPr>
          <p:nvPr userDrawn="1"/>
        </p:nvSpPr>
        <p:spPr>
          <a:xfrm>
            <a:off x="1776224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69/0/60/0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60/189/134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3cbd86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D9622C0B-536A-3958-A1AA-9FF894D663B3}"/>
              </a:ext>
            </a:extLst>
          </p:cNvPr>
          <p:cNvSpPr/>
          <p:nvPr userDrawn="1"/>
        </p:nvSpPr>
        <p:spPr>
          <a:xfrm>
            <a:off x="816609" y="4020941"/>
            <a:ext cx="784952" cy="784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F1370B7F-B6E7-39C0-9D59-317631857DAB}"/>
              </a:ext>
            </a:extLst>
          </p:cNvPr>
          <p:cNvSpPr txBox="1">
            <a:spLocks/>
          </p:cNvSpPr>
          <p:nvPr userDrawn="1"/>
        </p:nvSpPr>
        <p:spPr>
          <a:xfrm>
            <a:off x="573204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77/24/6/0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0/153/204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0099cc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9504BBBB-AB9A-7D5B-58B9-58D468CA37B1}"/>
              </a:ext>
            </a:extLst>
          </p:cNvPr>
          <p:cNvSpPr/>
          <p:nvPr userDrawn="1"/>
        </p:nvSpPr>
        <p:spPr>
          <a:xfrm>
            <a:off x="4772428" y="4020941"/>
            <a:ext cx="784952" cy="784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3523D962-0C76-40A0-3D0C-5A3F591D2EB3}"/>
              </a:ext>
            </a:extLst>
          </p:cNvPr>
          <p:cNvSpPr txBox="1">
            <a:spLocks/>
          </p:cNvSpPr>
          <p:nvPr userDrawn="1"/>
        </p:nvSpPr>
        <p:spPr>
          <a:xfrm>
            <a:off x="968786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77/0/100/0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45/179/74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2db34a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C5B886A-801A-BBA3-A16B-FFCCC0F845FE}"/>
              </a:ext>
            </a:extLst>
          </p:cNvPr>
          <p:cNvSpPr/>
          <p:nvPr userDrawn="1"/>
        </p:nvSpPr>
        <p:spPr>
          <a:xfrm>
            <a:off x="8728248" y="4020941"/>
            <a:ext cx="784952" cy="784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E2DCBC05-505C-795D-AFEF-18AD71F38067}"/>
              </a:ext>
            </a:extLst>
          </p:cNvPr>
          <p:cNvSpPr txBox="1">
            <a:spLocks/>
          </p:cNvSpPr>
          <p:nvPr userDrawn="1"/>
        </p:nvSpPr>
        <p:spPr>
          <a:xfrm>
            <a:off x="1776224" y="5230910"/>
            <a:ext cx="1771207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100/72/35/24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0/64/102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004066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D3F3EC39-6DBB-ED04-F16D-E1ED50829B70}"/>
              </a:ext>
            </a:extLst>
          </p:cNvPr>
          <p:cNvSpPr/>
          <p:nvPr userDrawn="1"/>
        </p:nvSpPr>
        <p:spPr>
          <a:xfrm>
            <a:off x="816609" y="5230910"/>
            <a:ext cx="784952" cy="784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53F5DDA9-15CA-2FF0-7C65-F99EDA0CE3CA}"/>
              </a:ext>
            </a:extLst>
          </p:cNvPr>
          <p:cNvSpPr txBox="1">
            <a:spLocks/>
          </p:cNvSpPr>
          <p:nvPr userDrawn="1"/>
        </p:nvSpPr>
        <p:spPr>
          <a:xfrm>
            <a:off x="573204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78/14/38/0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0/153/153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009999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AB2317DE-28F9-82E7-37EE-24F5C7083718}"/>
              </a:ext>
            </a:extLst>
          </p:cNvPr>
          <p:cNvSpPr/>
          <p:nvPr userDrawn="1"/>
        </p:nvSpPr>
        <p:spPr>
          <a:xfrm>
            <a:off x="4772428" y="5230910"/>
            <a:ext cx="784952" cy="7849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96061CD5-1289-7F74-004C-5974E613EF8E}"/>
              </a:ext>
            </a:extLst>
          </p:cNvPr>
          <p:cNvSpPr txBox="1">
            <a:spLocks/>
          </p:cNvSpPr>
          <p:nvPr userDrawn="1"/>
        </p:nvSpPr>
        <p:spPr>
          <a:xfrm>
            <a:off x="968786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0/0/0/85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77/77/77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4d4d4d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064110D-887E-E4EB-7BBE-1374F4F02FB0}"/>
              </a:ext>
            </a:extLst>
          </p:cNvPr>
          <p:cNvSpPr/>
          <p:nvPr userDrawn="1"/>
        </p:nvSpPr>
        <p:spPr>
          <a:xfrm>
            <a:off x="8728248" y="5230910"/>
            <a:ext cx="784952" cy="784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103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B7AEFB8-6E49-EE03-C048-46375D5DE591}"/>
              </a:ext>
            </a:extLst>
          </p:cNvPr>
          <p:cNvSpPr txBox="1"/>
          <p:nvPr userDrawn="1"/>
        </p:nvSpPr>
        <p:spPr>
          <a:xfrm>
            <a:off x="-833377" y="3510987"/>
            <a:ext cx="61618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0479" tIns="30479" rIns="30479" bIns="30479" numCol="1" spcCol="38100" rtlCol="0" anchor="t">
            <a:spAutoFit/>
          </a:bodyPr>
          <a:lstStyle/>
          <a:p>
            <a:pPr marL="0" marR="0" indent="0" algn="l" defTabSz="6096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ource Sans Pro Semibold" panose="020B0503030403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13700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3496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8461" y="1561943"/>
            <a:ext cx="4681728" cy="45698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DA51E07-C561-85B3-141B-4157C0521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470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196492"/>
            <a:ext cx="4679092" cy="493527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18CC72A1-690E-5B7F-AD89-A562A2D9BB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6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6336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09" y="826658"/>
            <a:ext cx="10042777" cy="99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476" y="571464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0553" y="5717127"/>
            <a:ext cx="1845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F41F8D-5DB5-EF7F-2FD5-67590A17F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0427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67D0CA-4E14-9472-DA4D-54BCAD61E22F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9A023DF2-AA6E-3C82-3349-3C050D0B9A3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6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4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826" r:id="rId12"/>
    <p:sldLayoutId id="2147483782" r:id="rId13"/>
    <p:sldLayoutId id="214748377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827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6" r:id="rId37"/>
    <p:sldLayoutId id="2147483807" r:id="rId38"/>
    <p:sldLayoutId id="2147483808" r:id="rId39"/>
    <p:sldLayoutId id="2147483809" r:id="rId40"/>
    <p:sldLayoutId id="2147483810" r:id="rId41"/>
    <p:sldLayoutId id="2147483811" r:id="rId42"/>
    <p:sldLayoutId id="2147483812" r:id="rId43"/>
    <p:sldLayoutId id="2147483813" r:id="rId44"/>
    <p:sldLayoutId id="2147483814" r:id="rId45"/>
    <p:sldLayoutId id="2147483815" r:id="rId46"/>
    <p:sldLayoutId id="2147483816" r:id="rId47"/>
    <p:sldLayoutId id="2147483817" r:id="rId48"/>
    <p:sldLayoutId id="2147483830" r:id="rId49"/>
    <p:sldLayoutId id="2147483831" r:id="rId50"/>
    <p:sldLayoutId id="2147483818" r:id="rId51"/>
    <p:sldLayoutId id="2147483819" r:id="rId52"/>
    <p:sldLayoutId id="2147483820" r:id="rId53"/>
    <p:sldLayoutId id="2147483821" r:id="rId54"/>
    <p:sldLayoutId id="2147483822" r:id="rId55"/>
    <p:sldLayoutId id="2147483823" r:id="rId56"/>
    <p:sldLayoutId id="2147483825" r:id="rId57"/>
    <p:sldLayoutId id="2147483824" r:id="rId58"/>
    <p:sldLayoutId id="2147483833" r:id="rId59"/>
    <p:sldLayoutId id="2147483838" r:id="rId60"/>
    <p:sldLayoutId id="2147483835" r:id="rId61"/>
    <p:sldLayoutId id="2147483839" r:id="rId62"/>
    <p:sldLayoutId id="2147483834" r:id="rId63"/>
    <p:sldLayoutId id="2147483840" r:id="rId64"/>
    <p:sldLayoutId id="2147483837" r:id="rId65"/>
    <p:sldLayoutId id="2147483836" r:id="rId66"/>
    <p:sldLayoutId id="2147483841" r:id="rId67"/>
    <p:sldLayoutId id="2147483828" r:id="rId68"/>
    <p:sldLayoutId id="2147483914" r:id="rId6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spc="50" baseline="0">
          <a:solidFill>
            <a:schemeClr val="bg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1pPr>
      <a:lvl2pPr marL="228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2pPr>
      <a:lvl3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3pPr>
      <a:lvl4pPr marL="685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4pPr>
      <a:lvl5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1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9.jpe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docsroom/documents/42921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hyperlink" Target="https://www.gov.pl/web/nfosigw/wielkosc-przedsiebiorstwa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9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1.png"/><Relationship Id="rId5" Type="http://schemas.openxmlformats.org/officeDocument/2006/relationships/image" Target="../media/image29.jpeg"/><Relationship Id="rId10" Type="http://schemas.openxmlformats.org/officeDocument/2006/relationships/image" Target="../media/image41.png"/><Relationship Id="rId4" Type="http://schemas.openxmlformats.org/officeDocument/2006/relationships/image" Target="../media/image30.sv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1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6" Type="http://schemas.openxmlformats.org/officeDocument/2006/relationships/hyperlink" Target="https://sudop.uokik.gov.pl/home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NarodowyFunduszOchronySrodowiskaiGospodarkiWodnej" TargetMode="External"/><Relationship Id="rId3" Type="http://schemas.openxmlformats.org/officeDocument/2006/relationships/hyperlink" Target="https://www.gov.pl/web/nfosigw/spotkanie-z-wykonawcami-podsumowujace-pierwszy-kwartal-wdrazania-nowej-odslony-programu-czyste-powietrze" TargetMode="External"/><Relationship Id="rId7" Type="http://schemas.openxmlformats.org/officeDocument/2006/relationships/image" Target="../media/image45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69.xml"/><Relationship Id="rId6" Type="http://schemas.openxmlformats.org/officeDocument/2006/relationships/hyperlink" Target="https://x.com/NFOSiGW" TargetMode="External"/><Relationship Id="rId11" Type="http://schemas.openxmlformats.org/officeDocument/2006/relationships/image" Target="../media/image47.svg"/><Relationship Id="rId5" Type="http://schemas.openxmlformats.org/officeDocument/2006/relationships/image" Target="../media/image44.png"/><Relationship Id="rId10" Type="http://schemas.openxmlformats.org/officeDocument/2006/relationships/hyperlink" Target="https://www.linkedin.com/company/18824772/admin/page-posts/published/" TargetMode="External"/><Relationship Id="rId4" Type="http://schemas.openxmlformats.org/officeDocument/2006/relationships/image" Target="../media/image43.jpeg"/><Relationship Id="rId9" Type="http://schemas.openxmlformats.org/officeDocument/2006/relationships/image" Target="../media/image4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sv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9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9.jpe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hyperlink" Target="https://uokik.gov.pl/wyjasnienia-wzory-oraz-pomocne-pliki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9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9.jpeg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8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FBEB139-49D2-8D04-86D2-09C06D00D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073" y="538844"/>
            <a:ext cx="6675120" cy="1866028"/>
          </a:xfrm>
        </p:spPr>
        <p:txBody>
          <a:bodyPr anchor="t">
            <a:normAutofit/>
          </a:bodyPr>
          <a:lstStyle/>
          <a:p>
            <a:r>
              <a:rPr lang="pl-PL" dirty="0"/>
              <a:t>Fundusze Europejskie na Infrastrukturę, klimat, środowisko</a:t>
            </a:r>
            <a:endParaRPr lang="en-US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1C97D6B-68F7-2900-F0E3-63F546EFB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2" y="2514600"/>
            <a:ext cx="7055912" cy="3374136"/>
          </a:xfrm>
        </p:spPr>
        <p:txBody>
          <a:bodyPr>
            <a:normAutofit/>
          </a:bodyPr>
          <a:lstStyle/>
          <a:p>
            <a:pPr fontAlgn="base"/>
            <a:r>
              <a:rPr lang="pl-PL" b="1" dirty="0">
                <a:solidFill>
                  <a:schemeClr val="bg1">
                    <a:lumMod val="95000"/>
                  </a:schemeClr>
                </a:solidFill>
                <a:ea typeface="Open Sans" pitchFamily="2" charset="0"/>
                <a:cs typeface="Open Sans" panose="020B0806030504020204" pitchFamily="34" charset="0"/>
              </a:rPr>
              <a:t>Pomoc publiczna w programie: 1.20 Współfinansowanie projektów realizowanych w ramach Programu Fundusze Europejskie na Infrastrukturę, Klimat, Środowisko 2021-2027 (</a:t>
            </a:r>
            <a:r>
              <a:rPr lang="pl-PL" b="1" dirty="0" err="1">
                <a:solidFill>
                  <a:schemeClr val="bg1">
                    <a:lumMod val="95000"/>
                  </a:schemeClr>
                </a:solidFill>
                <a:ea typeface="Open Sans" pitchFamily="2" charset="0"/>
                <a:cs typeface="Open Sans" panose="020B0806030504020204" pitchFamily="34" charset="0"/>
              </a:rPr>
              <a:t>FEnIKS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  <a:ea typeface="Open Sans" pitchFamily="2" charset="0"/>
                <a:cs typeface="Open Sans" panose="020B0806030504020204" pitchFamily="34" charset="0"/>
              </a:rPr>
              <a:t>) </a:t>
            </a:r>
            <a:br>
              <a:rPr lang="pl-PL" b="1" dirty="0">
                <a:solidFill>
                  <a:schemeClr val="bg1">
                    <a:lumMod val="95000"/>
                  </a:schemeClr>
                </a:solidFill>
                <a:ea typeface="Open Sans" pitchFamily="2" charset="0"/>
                <a:cs typeface="Open Sans" panose="020B0806030504020204" pitchFamily="34" charset="0"/>
              </a:rPr>
            </a:br>
            <a:r>
              <a:rPr lang="pl-PL" b="1" dirty="0">
                <a:solidFill>
                  <a:schemeClr val="bg1">
                    <a:lumMod val="95000"/>
                  </a:schemeClr>
                </a:solidFill>
                <a:ea typeface="Open Sans" pitchFamily="2" charset="0"/>
                <a:cs typeface="Open Sans" panose="020B0806030504020204" pitchFamily="34" charset="0"/>
              </a:rPr>
              <a:t>Część 5) Źródła wysokosprawnej kogeneracji</a:t>
            </a:r>
            <a:endParaRPr lang="pl-PL" altLang="pl-PL" sz="1600" b="1" dirty="0">
              <a:solidFill>
                <a:schemeClr val="bg1">
                  <a:lumMod val="95000"/>
                </a:schemeClr>
              </a:solidFill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algn="ctr">
              <a:lnSpc>
                <a:spcPct val="150000"/>
              </a:lnSpc>
            </a:pPr>
            <a:endParaRPr lang="pl-PL" altLang="pl-PL" sz="1600" b="1" dirty="0">
              <a:solidFill>
                <a:schemeClr val="bg1">
                  <a:lumMod val="95000"/>
                </a:schemeClr>
              </a:solidFill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altLang="pl-PL" sz="1400" b="1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Szkolenie dla wnioskodawców</a:t>
            </a:r>
          </a:p>
          <a:p>
            <a:pPr algn="ctr">
              <a:lnSpc>
                <a:spcPct val="150000"/>
              </a:lnSpc>
            </a:pPr>
            <a:r>
              <a:rPr lang="pl-PL" altLang="pl-PL" sz="1400" b="1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Iwona Kudła</a:t>
            </a:r>
            <a:br>
              <a:rPr lang="pl-PL" altLang="pl-PL" sz="1400" b="1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</a:br>
            <a:r>
              <a:rPr lang="pl-PL" altLang="pl-PL" sz="1400" b="1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11.06.2026 </a:t>
            </a:r>
            <a:r>
              <a:rPr lang="pl-PL" altLang="pl-PL" sz="1400" b="1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r.</a:t>
            </a:r>
            <a:endParaRPr lang="pl-PL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E87673E7-DB21-A4EB-411B-95D3C28D9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5760" y="10"/>
            <a:ext cx="4206240" cy="6311580"/>
          </a:xfrm>
          <a:noFill/>
        </p:spPr>
      </p:pic>
    </p:spTree>
    <p:extLst>
      <p:ext uri="{BB962C8B-B14F-4D97-AF65-F5344CB8AC3E}">
        <p14:creationId xmlns:p14="http://schemas.microsoft.com/office/powerpoint/2010/main" val="334291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30EC9-3E2D-0E26-C6D8-8898B31A0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D09C888E-BC95-22B5-BB14-02D3F189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24" y="1197985"/>
            <a:ext cx="11078046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Intensywność pomocy</a:t>
            </a:r>
            <a:br>
              <a:rPr lang="pl-PL" altLang="pl-PL" sz="2400" dirty="0">
                <a:solidFill>
                  <a:srgbClr val="FFFFFF"/>
                </a:solidFill>
              </a:rPr>
            </a:br>
            <a:r>
              <a:rPr lang="pl-PL" altLang="pl-PL" sz="2400" dirty="0">
                <a:solidFill>
                  <a:srgbClr val="FFFFFF"/>
                </a:solidFill>
              </a:rPr>
              <a:t> </a:t>
            </a:r>
            <a:br>
              <a:rPr lang="pl-PL" altLang="pl-PL" sz="2400" dirty="0">
                <a:solidFill>
                  <a:srgbClr val="FFFFFF"/>
                </a:solidFill>
              </a:rPr>
            </a:br>
            <a:endParaRPr lang="pl-PL" sz="2400" dirty="0">
              <a:solidFill>
                <a:srgbClr val="FFFFFF"/>
              </a:solidFill>
            </a:endParaRPr>
          </a:p>
        </p:txBody>
      </p:sp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848CC4CD-8DE8-F7C3-19B4-B2968BE3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 descr="Pomoc na inwestycje w propagowanie energii ze źródeł odnawialnych ">
            <a:extLst>
              <a:ext uri="{FF2B5EF4-FFF2-40B4-BE49-F238E27FC236}">
                <a16:creationId xmlns:a16="http://schemas.microsoft.com/office/drawing/2014/main" id="{BEA26DE7-42AB-4D8C-9C94-23DA9F81CA7F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Grafika 8" descr="Panele słoneczne kontur">
            <a:extLst>
              <a:ext uri="{FF2B5EF4-FFF2-40B4-BE49-F238E27FC236}">
                <a16:creationId xmlns:a16="http://schemas.microsoft.com/office/drawing/2014/main" id="{B6F07A74-E1CC-4A58-79F0-CF98496A191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89835" y="75357"/>
            <a:ext cx="841473" cy="841473"/>
          </a:xfrm>
          <a:prstGeom prst="rect">
            <a:avLst/>
          </a:prstGeom>
        </p:spPr>
      </p:pic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E6774FE5-E477-1A2D-00DE-7949EB17BC07}"/>
              </a:ext>
            </a:extLst>
          </p:cNvPr>
          <p:cNvSpPr txBox="1">
            <a:spLocks/>
          </p:cNvSpPr>
          <p:nvPr/>
        </p:nvSpPr>
        <p:spPr>
          <a:xfrm>
            <a:off x="401039" y="1702984"/>
            <a:ext cx="11167184" cy="4215495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Intensywność pomocy ustalamy dla danego zakresu projektu (odrębnie dla jednostki wytwórczej, a odrębnie dla magazynu energii)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Oznacza to, że musimy ustalić koszty kwalifikujące się do objęcia pomocą w danym zakresie (wyliczenie w Kalkulatorze pomocy publicznej, arkusz: koszty).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effectLst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Miernikiem wartości udzielanej pomocy publicznej jest tzw. ekwiwalent dotacji brutto (EDB), tj. faktyczna wielkość przysporzenia dla beneficjenta (całkowita pomoc w ramach kosztów kwalifikujących się do objęcia daną pomocą pochodzącą z dotacji oraz pożyczki preferencyjnej!) – </a:t>
            </a:r>
            <a:r>
              <a:rPr lang="pl-PL" sz="1600" b="1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nie mylić z kwotą dofinansowania!  </a:t>
            </a: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(wyliczenie w Kalkulatorze pomocy publicznej, arkusz: dopuszczalność pomocy).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effectLst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EDB w przypadku dotacji = kwota dotacji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EDB w przypadku pożyczki preferencyjnej = różnica w odsetkach między pożyczką udzielaną na warunkach rynkowych a pożyczką udzielaną w ramach naboru (patrz: Kalkulator pomocy publicznej)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effectLst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5575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E63BC-73B4-8DED-B71C-50FF564C0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63BF09AA-F4A1-B17C-1082-8FADEAC6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79" y="1097990"/>
            <a:ext cx="11090241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  <a:latin typeface="Calibri" panose="020F0502020204030204" pitchFamily="34" charset="0"/>
              </a:rPr>
              <a:t>koszty kwalifikowane do pomocy</a:t>
            </a: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3E739D0-FD35-29B5-F527-6336E24DDECB}"/>
              </a:ext>
            </a:extLst>
          </p:cNvPr>
          <p:cNvSpPr txBox="1"/>
          <p:nvPr/>
        </p:nvSpPr>
        <p:spPr>
          <a:xfrm>
            <a:off x="550879" y="1911954"/>
            <a:ext cx="1058055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Koszty kwalifikowane do pomocy to koszty inwestycji spełniające łącznie poniższe warunki: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pl-PL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są ponoszone po złożeniu wniosku o dofinansowanie, przy czym jako dzień poniesienia kosztu należy rozumieć dzień, w którym wnioskodawca podjął zobowiązanie do poniesienia kosztu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pl-PL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koszty jednostki wytwórczej/magazynu energii spełniające jednocześnie warunki kwalifikowalności w ramach naboru (patrz: program priorytetowy)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endParaRPr lang="pl-PL" sz="2000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Ważne: rozróżnienie między ponoszeniem kosztów w kontekście ich kwalifikowalności a dochowaniem tzw. efektu zachęty!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endParaRPr lang="pl-PL" sz="1600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l-PL" sz="1600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35422662-25DD-1399-5341-20278AAF0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39643" y="1911954"/>
            <a:ext cx="10491787" cy="4133850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FB2FA5D6-02CA-7C64-7F2F-557260EC1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>
            <a:extLst>
              <a:ext uri="{FF2B5EF4-FFF2-40B4-BE49-F238E27FC236}">
                <a16:creationId xmlns:a16="http://schemas.microsoft.com/office/drawing/2014/main" id="{45C6B65C-B52D-5F55-CDF2-37CAAC89E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476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83797-013F-5C59-DC9B-8E4C61514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50C7EE74-7B4B-4E54-964C-E0E4738D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24" y="1197985"/>
            <a:ext cx="11078046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Dodatkowe warunki dot. pomocy</a:t>
            </a:r>
            <a:br>
              <a:rPr lang="pl-PL" altLang="pl-PL" sz="2400" dirty="0">
                <a:solidFill>
                  <a:srgbClr val="FFFFFF"/>
                </a:solidFill>
              </a:rPr>
            </a:br>
            <a:r>
              <a:rPr lang="pl-PL" altLang="pl-PL" sz="2400" dirty="0">
                <a:solidFill>
                  <a:srgbClr val="FFFFFF"/>
                </a:solidFill>
              </a:rPr>
              <a:t> </a:t>
            </a:r>
            <a:br>
              <a:rPr lang="pl-PL" altLang="pl-PL" sz="2400" dirty="0">
                <a:solidFill>
                  <a:srgbClr val="FFFFFF"/>
                </a:solidFill>
              </a:rPr>
            </a:br>
            <a:endParaRPr lang="pl-PL" sz="2400" dirty="0">
              <a:solidFill>
                <a:srgbClr val="FFFFFF"/>
              </a:solidFill>
            </a:endParaRPr>
          </a:p>
        </p:txBody>
      </p:sp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0DC7D8D4-70DD-D728-8BB0-2EB366FF6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 descr="Pomoc na inwestycje w propagowanie energii ze źródeł odnawialnych ">
            <a:extLst>
              <a:ext uri="{FF2B5EF4-FFF2-40B4-BE49-F238E27FC236}">
                <a16:creationId xmlns:a16="http://schemas.microsoft.com/office/drawing/2014/main" id="{025083B6-DC1B-F8DA-35D4-E53C5AEC2BE2}"/>
              </a:ext>
            </a:extLst>
          </p:cNvPr>
          <p:cNvSpPr txBox="1">
            <a:spLocks/>
          </p:cNvSpPr>
          <p:nvPr/>
        </p:nvSpPr>
        <p:spPr>
          <a:xfrm>
            <a:off x="398048" y="4159081"/>
            <a:ext cx="10491787" cy="201875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50"/>
              </a:spcBef>
              <a:buSzPct val="100000"/>
              <a:buNone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W instalacjach biogazowych o całkowitej nominalnej mocy cieplnej co najmniej 2MW biogaz będzie spełniać kryteria zrównoważonego rozwoju i ograniczania emisji gazów cieplarnianych określone w dyrektywie (UE) 2018/2001 i aktach wykonawczych lub delegowanych do tej dyrektywy oraz będzie wytwarzany z surowców wymienionych w załączniku IX do tej dyrektywy</a:t>
            </a: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Grafika 8" descr="Panele słoneczne kontur">
            <a:extLst>
              <a:ext uri="{FF2B5EF4-FFF2-40B4-BE49-F238E27FC236}">
                <a16:creationId xmlns:a16="http://schemas.microsoft.com/office/drawing/2014/main" id="{B2DE7B9F-46BE-E703-2A69-A81054520B0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89835" y="75357"/>
            <a:ext cx="841473" cy="841473"/>
          </a:xfrm>
          <a:prstGeom prst="rect">
            <a:avLst/>
          </a:prstGeom>
        </p:spPr>
      </p:pic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E06A573C-C6DF-11F3-7E1B-B98FBEDF2C68}"/>
              </a:ext>
            </a:extLst>
          </p:cNvPr>
          <p:cNvSpPr txBox="1">
            <a:spLocks/>
          </p:cNvSpPr>
          <p:nvPr/>
        </p:nvSpPr>
        <p:spPr>
          <a:xfrm>
            <a:off x="401039" y="1702984"/>
            <a:ext cx="11167184" cy="5164874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Kwalifikowany może być magazyn energii spełniający następujące warunki:</a:t>
            </a:r>
          </a:p>
          <a:p>
            <a:pPr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magazyn będzie bezpośrednio połączony z instalacją wytwarzania energii z OZE</a:t>
            </a:r>
          </a:p>
          <a:p>
            <a:pPr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 skali roku energia dostarczona do magazynu energii będzie co najmniej w 75% pochodziła z instalacji wytwarzania energii z OZE bezpośrednio połączonych z magazynem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Nieprzekraczalny limit pomocy (tzw. próg notyfikacyjny):  30 mln euro (EDB) na przedsiębiorstwo na inwestycję (wszystkie części inwestycji (wytwarzanie i magazynowanie) uznaje się za stanowiące jeden zintegrowany projekt na potrzeby weryfikacji nieprzekroczenia tego limitu) – zgodnie z art. 4 ust. 1 lit. s rozporządzenia Komisji (UE) nr 651/2014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effectLst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005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2B6C0-3DB7-C4E1-C4C2-B7F648CFD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DD91D550-436F-08D7-2760-FD4FECA04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24" y="1197985"/>
            <a:ext cx="11078046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Wielkość przedsiębiorstwa</a:t>
            </a:r>
            <a:br>
              <a:rPr lang="pl-PL" altLang="pl-PL" sz="2400" dirty="0">
                <a:solidFill>
                  <a:srgbClr val="FFFFFF"/>
                </a:solidFill>
              </a:rPr>
            </a:br>
            <a:r>
              <a:rPr lang="pl-PL" altLang="pl-PL" sz="2400" dirty="0">
                <a:solidFill>
                  <a:srgbClr val="FFFFFF"/>
                </a:solidFill>
              </a:rPr>
              <a:t> </a:t>
            </a:r>
            <a:br>
              <a:rPr lang="pl-PL" altLang="pl-PL" sz="2400" dirty="0">
                <a:solidFill>
                  <a:srgbClr val="FFFFFF"/>
                </a:solidFill>
              </a:rPr>
            </a:br>
            <a:endParaRPr lang="pl-PL" sz="2400" dirty="0">
              <a:solidFill>
                <a:srgbClr val="FFFFFF"/>
              </a:solidFill>
            </a:endParaRPr>
          </a:p>
        </p:txBody>
      </p:sp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22EC886D-7EE5-213F-C1B6-67E967091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 descr="Pomoc na inwestycje w propagowanie energii ze źródeł odnawialnych ">
            <a:extLst>
              <a:ext uri="{FF2B5EF4-FFF2-40B4-BE49-F238E27FC236}">
                <a16:creationId xmlns:a16="http://schemas.microsoft.com/office/drawing/2014/main" id="{15E3138A-D286-FCAF-0409-3D5C9C622803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73635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Grafika 8" descr="Panele słoneczne kontur">
            <a:extLst>
              <a:ext uri="{FF2B5EF4-FFF2-40B4-BE49-F238E27FC236}">
                <a16:creationId xmlns:a16="http://schemas.microsoft.com/office/drawing/2014/main" id="{D3923E3F-469F-DEBA-1B42-C85314C2079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89835" y="75357"/>
            <a:ext cx="841473" cy="841473"/>
          </a:xfrm>
          <a:prstGeom prst="rect">
            <a:avLst/>
          </a:prstGeom>
        </p:spPr>
      </p:pic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474B81C9-D8D0-4738-288B-E455A93E9D6C}"/>
              </a:ext>
            </a:extLst>
          </p:cNvPr>
          <p:cNvSpPr txBox="1">
            <a:spLocks/>
          </p:cNvSpPr>
          <p:nvPr/>
        </p:nvSpPr>
        <p:spPr>
          <a:xfrm>
            <a:off x="401039" y="1702984"/>
            <a:ext cx="11167184" cy="3957031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(istotna dla: ustalenia dopuszczalnej intensywności pomocy na źródło i magazyn oraz weryfikacji warunku przy pomocy de </a:t>
            </a:r>
            <a:r>
              <a:rPr lang="pl-PL" sz="1600" dirty="0" err="1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minimis</a:t>
            </a: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effectLst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Wielkość przedsiębiorstwa określa się zgodnie z przepisami art. 1-6 Załącznika I do Rozporządzenia Komisji (UE) NR 651/2014 z dnia 17 czerwca 2014 r. uznającego niektóre rodzaje pomocy za zgodne z rynkiem wewnętrznym w zastosowaniu art. 107 i 108 Traktatu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2000" dirty="0">
              <a:solidFill>
                <a:srgbClr val="FFFFFF"/>
              </a:solidFill>
              <a:effectLst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Jako dokument posiłkowy można stosować przygotowany przez Komisję Europejską: „Poradnik dla użytkowników dotyczący definicji MŚP” </a:t>
            </a:r>
            <a:r>
              <a:rPr lang="pl-PL" sz="20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https://ec.europa.eu/docsroom/documents/42921</a:t>
            </a:r>
            <a:r>
              <a:rPr lang="pl-PL" sz="20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2000" dirty="0">
              <a:solidFill>
                <a:srgbClr val="FFFFFF"/>
              </a:solidFill>
              <a:effectLst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Strona NFOŚiGW:  </a:t>
            </a:r>
            <a:r>
              <a:rPr lang="pl-PL" sz="20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  <a:hlinkClick r:id="rId9"/>
              </a:rPr>
              <a:t>https://www.gov.pl/web/nfosigw/wielkosc-przedsiebiorstwa2</a:t>
            </a:r>
            <a:r>
              <a:rPr lang="pl-PL" sz="20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effectLst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8930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D8F47-A0AF-8C1C-F7B0-1F77928F7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EC474C7F-0CC3-3646-8BD4-9649CFE1F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24" y="1197985"/>
            <a:ext cx="11078046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Wielkość przedsiębiorstwa c.d. 1</a:t>
            </a:r>
            <a:br>
              <a:rPr lang="pl-PL" altLang="pl-PL" sz="2400" dirty="0">
                <a:solidFill>
                  <a:srgbClr val="FFFFFF"/>
                </a:solidFill>
              </a:rPr>
            </a:br>
            <a:r>
              <a:rPr lang="pl-PL" altLang="pl-PL" sz="2400" dirty="0">
                <a:solidFill>
                  <a:srgbClr val="FFFFFF"/>
                </a:solidFill>
              </a:rPr>
              <a:t> </a:t>
            </a:r>
            <a:br>
              <a:rPr lang="pl-PL" altLang="pl-PL" sz="2400" dirty="0">
                <a:solidFill>
                  <a:srgbClr val="FFFFFF"/>
                </a:solidFill>
              </a:rPr>
            </a:b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7" name="Symbol zastępczy tekstu 2">
            <a:extLst>
              <a:ext uri="{FF2B5EF4-FFF2-40B4-BE49-F238E27FC236}">
                <a16:creationId xmlns:a16="http://schemas.microsoft.com/office/drawing/2014/main" id="{8BE689E3-C96E-826E-384D-02FE65390D39}"/>
              </a:ext>
            </a:extLst>
          </p:cNvPr>
          <p:cNvSpPr txBox="1">
            <a:spLocks/>
          </p:cNvSpPr>
          <p:nvPr/>
        </p:nvSpPr>
        <p:spPr>
          <a:xfrm>
            <a:off x="401039" y="1954285"/>
            <a:ext cx="11167184" cy="3957031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Rozróżnia się przedsiębiorstwa:</a:t>
            </a:r>
          </a:p>
          <a:p>
            <a:pPr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Mikro</a:t>
            </a:r>
          </a:p>
          <a:p>
            <a:pPr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Małe</a:t>
            </a:r>
          </a:p>
          <a:p>
            <a:pPr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Średnie</a:t>
            </a:r>
          </a:p>
          <a:p>
            <a:pPr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Duże 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Wielkość przedsiębiorstwa – kategorie kwalifikujące:</a:t>
            </a:r>
          </a:p>
          <a:p>
            <a:pPr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Zatrudnienie,</a:t>
            </a:r>
          </a:p>
          <a:p>
            <a:pPr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Roczny obrót i/lub bilans roczny,</a:t>
            </a:r>
          </a:p>
          <a:p>
            <a:pPr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Kryterium niezależności (rozróżnia się przedsiębiorstwa niezależne, partnerskie i powiązane)</a:t>
            </a:r>
            <a:endParaRPr lang="pl-PL" sz="1600" dirty="0">
              <a:solidFill>
                <a:srgbClr val="FFFFFF"/>
              </a:solidFill>
              <a:effectLst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effectLst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effectLst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" name="Symbol zastępczy tekstu 5" descr="Pomoc na inwestycje w propagowanie energii ze źródeł odnawialnych">
            <a:extLst>
              <a:ext uri="{FF2B5EF4-FFF2-40B4-BE49-F238E27FC236}">
                <a16:creationId xmlns:a16="http://schemas.microsoft.com/office/drawing/2014/main" id="{24F40052-0449-BD73-D923-390DBF59CCED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73635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41F268DF-B73C-4887-0704-4F0B71F85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BFD32D20-B940-CE08-0A2D-82018605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89835" y="75357"/>
            <a:ext cx="841473" cy="841473"/>
          </a:xfrm>
          <a:prstGeom prst="rect">
            <a:avLst/>
          </a:prstGeom>
        </p:spPr>
      </p:pic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A5774740-DA54-189D-345E-903E7E4A6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01039" y="1702984"/>
            <a:ext cx="11167184" cy="5164874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086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08CD3-652E-64E1-0246-D18C0BEEE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3B8E1E6D-099F-E8A5-A3FD-C47F16B7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24" y="1197985"/>
            <a:ext cx="11078046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Wielkość przedsiębiorstwa c.d. 2</a:t>
            </a:r>
            <a:br>
              <a:rPr lang="pl-PL" altLang="pl-PL" sz="2400" dirty="0">
                <a:solidFill>
                  <a:srgbClr val="FFFFFF"/>
                </a:solidFill>
              </a:rPr>
            </a:br>
            <a:r>
              <a:rPr lang="pl-PL" altLang="pl-PL" sz="2400" dirty="0">
                <a:solidFill>
                  <a:srgbClr val="FFFFFF"/>
                </a:solidFill>
              </a:rPr>
              <a:t> </a:t>
            </a:r>
            <a:br>
              <a:rPr lang="pl-PL" altLang="pl-PL" sz="2400" dirty="0">
                <a:solidFill>
                  <a:srgbClr val="FFFFFF"/>
                </a:solidFill>
              </a:rPr>
            </a:br>
            <a:endParaRPr lang="pl-PL" sz="2400" dirty="0">
              <a:solidFill>
                <a:srgbClr val="FFFFFF"/>
              </a:solidFill>
            </a:endParaRPr>
          </a:p>
        </p:txBody>
      </p:sp>
      <p:pic>
        <p:nvPicPr>
          <p:cNvPr id="3" name="Obraz 3" descr="wielkości zatrudnienia">
            <a:extLst>
              <a:ext uri="{FF2B5EF4-FFF2-40B4-BE49-F238E27FC236}">
                <a16:creationId xmlns:a16="http://schemas.microsoft.com/office/drawing/2014/main" id="{B943BE51-FBE6-CBCF-2D4A-4DD83A30E4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667619" y="2752040"/>
            <a:ext cx="8856761" cy="2376264"/>
          </a:xfrm>
          <a:prstGeom prst="rect">
            <a:avLst/>
          </a:prstGeom>
          <a:ln>
            <a:noFill/>
          </a:ln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BE5A30B7-1A16-3C93-89FB-D45D2142A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9835" y="75357"/>
            <a:ext cx="841473" cy="841473"/>
          </a:xfrm>
          <a:prstGeom prst="rect">
            <a:avLst/>
          </a:prstGeom>
        </p:spPr>
      </p:pic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8465A4F5-54DE-877B-63DC-A1B145064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>
            <a:extLst>
              <a:ext uri="{FF2B5EF4-FFF2-40B4-BE49-F238E27FC236}">
                <a16:creationId xmlns:a16="http://schemas.microsoft.com/office/drawing/2014/main" id="{D74673D0-6727-1456-A239-6ABE160C4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73635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7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8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D7A11847-ADD7-AD91-7603-85DA1581F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01039" y="1702984"/>
            <a:ext cx="11167184" cy="5164874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7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8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9F58C52-24EB-5DE5-D594-11CB1E8A2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7612" y="3440257"/>
            <a:ext cx="445047" cy="49991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616BD9C-86D7-7DA0-7BFF-150D4EA97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7612" y="4587621"/>
            <a:ext cx="445047" cy="49991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5608F83-E1F9-864F-6786-05968B42D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7612" y="3978547"/>
            <a:ext cx="445047" cy="49991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AAF7832-8F50-04D4-F8C8-763353836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71100" y="4587621"/>
            <a:ext cx="585267" cy="49991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FA55645F-EFC5-4125-A21A-4B926DFD5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70572" y="3992602"/>
            <a:ext cx="585267" cy="49991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5B2AB05D-3896-99BA-88E8-0174DFB14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71099" y="3460138"/>
            <a:ext cx="58526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10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E7223-C711-6543-97F1-6EDAC9F2D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75A4ADE2-AB38-D387-448A-60915073B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24" y="1197985"/>
            <a:ext cx="11078046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Wielkość przedsiębiorstwa c.d. 3</a:t>
            </a:r>
            <a:br>
              <a:rPr lang="pl-PL" altLang="pl-PL" sz="2400" dirty="0">
                <a:solidFill>
                  <a:srgbClr val="FFFFFF"/>
                </a:solidFill>
              </a:rPr>
            </a:br>
            <a:r>
              <a:rPr lang="pl-PL" altLang="pl-PL" sz="2400" dirty="0">
                <a:solidFill>
                  <a:srgbClr val="FFFFFF"/>
                </a:solidFill>
              </a:rPr>
              <a:t> </a:t>
            </a:r>
            <a:br>
              <a:rPr lang="pl-PL" altLang="pl-PL" sz="2400" dirty="0">
                <a:solidFill>
                  <a:srgbClr val="FFFFFF"/>
                </a:solidFill>
              </a:rPr>
            </a:br>
            <a:endParaRPr lang="pl-PL" sz="2400" dirty="0">
              <a:solidFill>
                <a:srgbClr val="FFFFFF"/>
              </a:solidFill>
            </a:endParaRPr>
          </a:p>
        </p:txBody>
      </p:sp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0D1819C1-AB7C-9966-CB6F-B9051A8C9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 descr="Pomoc na inwestycje w propagowanie energii ze źródeł odnawialnych ">
            <a:extLst>
              <a:ext uri="{FF2B5EF4-FFF2-40B4-BE49-F238E27FC236}">
                <a16:creationId xmlns:a16="http://schemas.microsoft.com/office/drawing/2014/main" id="{C8689F99-BC81-6FC0-9AC1-3A397FD50663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73635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Grafika 8" descr="Panele słoneczne kontur">
            <a:extLst>
              <a:ext uri="{FF2B5EF4-FFF2-40B4-BE49-F238E27FC236}">
                <a16:creationId xmlns:a16="http://schemas.microsoft.com/office/drawing/2014/main" id="{5DB18934-075C-3AAA-3F5B-C010C32E7CA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89835" y="75357"/>
            <a:ext cx="841473" cy="841473"/>
          </a:xfrm>
          <a:prstGeom prst="rect">
            <a:avLst/>
          </a:prstGeom>
        </p:spPr>
      </p:pic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603BF2EF-53DD-D023-5195-455688E1066F}"/>
              </a:ext>
            </a:extLst>
          </p:cNvPr>
          <p:cNvSpPr txBox="1">
            <a:spLocks/>
          </p:cNvSpPr>
          <p:nvPr/>
        </p:nvSpPr>
        <p:spPr>
          <a:xfrm>
            <a:off x="401039" y="1702984"/>
            <a:ext cx="11167184" cy="5164874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Przedsiębiorstwo </a:t>
            </a:r>
            <a:r>
              <a:rPr lang="pl-PL" sz="1600" b="1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niezależne  (samodzielne) </a:t>
            </a: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–  tylko dane własne</a:t>
            </a:r>
          </a:p>
          <a:p>
            <a:pPr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Przedsiębiorstwo </a:t>
            </a:r>
            <a:r>
              <a:rPr lang="pl-PL" sz="1600" b="1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partnerskie</a:t>
            </a: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(od 25% do 50% udziałów lub akcji) – dane własne plus dane przedsiębiorstw partnerskich, proporcjonalnie do udziału</a:t>
            </a:r>
          </a:p>
          <a:p>
            <a:pPr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Przedsiębiorstwo </a:t>
            </a:r>
            <a:r>
              <a:rPr lang="pl-PL" sz="1600" b="1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powiązane</a:t>
            </a: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– (powyżej 50% udziałów lub akcji/inny rodzaj kontroli) – dane własne plus 100% danych przedsiębiorstw powiązanych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FFC000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Uwaga: powyższe związki zachodzą bezpośrednio lub pośrednio na nieograniczonej liczbie poziomów, uwzględnieniu podlegają również związki z podmiotami spoza Polski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effectLst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Zasadniczo przedsiębiorstwo nie może być uznane za mikro/małe/średnie przedsiębiorstwo, jeżeli 25% lub więcej jego kapitału lub głosów jest kontrolowane bezpośrednio lub pośrednio, łącznie lub indywidualnie, przez jeden lub kilka podmiotów publicznych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effectLst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Powiązania zachodzą również poprzez osoby fizyczne!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effectLst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7439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ECAC2-4572-13E1-73F4-93737F8E2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650F4269-F035-A35E-923B-6957375CA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477" y="-2753032"/>
            <a:ext cx="12192000" cy="972457"/>
          </a:xfr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3C08634D-1C89-8393-68BB-7B3C001CEB7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07837" y="396956"/>
            <a:ext cx="8999314" cy="5317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3200" b="1" i="0" u="none" strike="noStrike" kern="1200" cap="all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Poppins" pitchFamily="2" charset="77"/>
              </a:rPr>
              <a:t>Pomoc de </a:t>
            </a:r>
            <a:r>
              <a:rPr kumimoji="0" lang="pl-PL" altLang="pl-PL" sz="3200" b="1" i="0" u="none" strike="noStrike" kern="1200" cap="all" spc="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Poppins" pitchFamily="2" charset="77"/>
              </a:rPr>
              <a:t>minimis</a:t>
            </a:r>
            <a:r>
              <a:rPr kumimoji="0" lang="pl-PL" altLang="pl-PL" sz="3200" b="1" i="0" u="none" strike="noStrike" kern="1200" cap="all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Poppins" pitchFamily="2" charset="77"/>
              </a:rPr>
              <a:t> – Rozporządzenie, definicja</a:t>
            </a:r>
            <a:endParaRPr kumimoji="0" lang="pl-PL" sz="3200" b="1" i="0" u="none" strike="noStrike" kern="1200" cap="all" spc="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Poppins" pitchFamily="2" charset="77"/>
            </a:endParaRPr>
          </a:p>
        </p:txBody>
      </p:sp>
      <p:grpSp>
        <p:nvGrpSpPr>
          <p:cNvPr id="6" name="Grupa 5" descr="Pomoc de minimis wynika z : Rozporządzenie Komisji (UE) 2023/2831 z dnia 13 grudnia 2023 r. w sprawie stosowania art. 107 i 108 Traktatu o funkcjonowaniu Unii Europejskiej do pomocy de minimis&#10;i dotyczy">
            <a:extLst>
              <a:ext uri="{FF2B5EF4-FFF2-40B4-BE49-F238E27FC236}">
                <a16:creationId xmlns:a16="http://schemas.microsoft.com/office/drawing/2014/main" id="{ED8E00FA-6270-FC92-69E9-5BBEEF910B44}"/>
              </a:ext>
            </a:extLst>
          </p:cNvPr>
          <p:cNvGrpSpPr/>
          <p:nvPr/>
        </p:nvGrpSpPr>
        <p:grpSpPr>
          <a:xfrm>
            <a:off x="426826" y="1458848"/>
            <a:ext cx="9825797" cy="4265820"/>
            <a:chOff x="900639" y="1597371"/>
            <a:chExt cx="9825797" cy="4265820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7DC5AB69-941D-83D4-AF56-90C642728187}"/>
                </a:ext>
              </a:extLst>
            </p:cNvPr>
            <p:cNvSpPr/>
            <p:nvPr/>
          </p:nvSpPr>
          <p:spPr>
            <a:xfrm>
              <a:off x="5792854" y="1835434"/>
              <a:ext cx="1293240" cy="69529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F43F498A-D39E-53D0-0E51-634292CB7A60}"/>
                </a:ext>
              </a:extLst>
            </p:cNvPr>
            <p:cNvSpPr/>
            <p:nvPr/>
          </p:nvSpPr>
          <p:spPr>
            <a:xfrm>
              <a:off x="900639" y="1597371"/>
              <a:ext cx="3210203" cy="4265820"/>
            </a:xfrm>
            <a:custGeom>
              <a:avLst/>
              <a:gdLst>
                <a:gd name="connsiteX0" fmla="*/ 0 w 2562331"/>
                <a:gd name="connsiteY0" fmla="*/ 1187344 h 2374687"/>
                <a:gd name="connsiteX1" fmla="*/ 593672 w 2562331"/>
                <a:gd name="connsiteY1" fmla="*/ 1 h 2374687"/>
                <a:gd name="connsiteX2" fmla="*/ 1968659 w 2562331"/>
                <a:gd name="connsiteY2" fmla="*/ 1 h 2374687"/>
                <a:gd name="connsiteX3" fmla="*/ 2562331 w 2562331"/>
                <a:gd name="connsiteY3" fmla="*/ 1187344 h 2374687"/>
                <a:gd name="connsiteX4" fmla="*/ 1968659 w 2562331"/>
                <a:gd name="connsiteY4" fmla="*/ 2374686 h 2374687"/>
                <a:gd name="connsiteX5" fmla="*/ 593672 w 2562331"/>
                <a:gd name="connsiteY5" fmla="*/ 2374686 h 2374687"/>
                <a:gd name="connsiteX6" fmla="*/ 0 w 2562331"/>
                <a:gd name="connsiteY6" fmla="*/ 1187344 h 237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2331" h="2374687">
                  <a:moveTo>
                    <a:pt x="1281165" y="0"/>
                  </a:moveTo>
                  <a:lnTo>
                    <a:pt x="2562330" y="550196"/>
                  </a:lnTo>
                  <a:lnTo>
                    <a:pt x="2562330" y="1824491"/>
                  </a:lnTo>
                  <a:lnTo>
                    <a:pt x="1281165" y="2374687"/>
                  </a:lnTo>
                  <a:lnTo>
                    <a:pt x="1" y="1824491"/>
                  </a:lnTo>
                  <a:lnTo>
                    <a:pt x="1" y="550196"/>
                  </a:lnTo>
                  <a:lnTo>
                    <a:pt x="1281165" y="0"/>
                  </a:lnTo>
                  <a:close/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289" tIns="411418" rIns="381289" bIns="411418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kern="1200" dirty="0">
                  <a:solidFill>
                    <a:srgbClr val="00000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Rozporządzenie Komisji (UE) 2023/2831 z dnia 13 grudnia 2023 r. w sprawie stosowania art. 107 i 108 Traktatu o funkcjonowaniu Unii Europejskiej do pomocy de </a:t>
              </a:r>
              <a:r>
                <a:rPr lang="pl-PL" sz="2000" kern="1200" dirty="0" err="1">
                  <a:solidFill>
                    <a:srgbClr val="00000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minimis</a:t>
              </a:r>
              <a:endParaRPr lang="pl-PL" sz="2000" kern="12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AE637CED-8D99-517A-C1DD-02A2BD6E50EB}"/>
                </a:ext>
              </a:extLst>
            </p:cNvPr>
            <p:cNvSpPr/>
            <p:nvPr/>
          </p:nvSpPr>
          <p:spPr>
            <a:xfrm>
              <a:off x="4574438" y="2007883"/>
              <a:ext cx="6151998" cy="3291564"/>
            </a:xfrm>
            <a:custGeom>
              <a:avLst/>
              <a:gdLst>
                <a:gd name="connsiteX0" fmla="*/ 0 w 1158817"/>
                <a:gd name="connsiteY0" fmla="*/ 2547765 h 5095530"/>
                <a:gd name="connsiteX1" fmla="*/ 289704 w 1158817"/>
                <a:gd name="connsiteY1" fmla="*/ 1 h 5095530"/>
                <a:gd name="connsiteX2" fmla="*/ 869113 w 1158817"/>
                <a:gd name="connsiteY2" fmla="*/ 1 h 5095530"/>
                <a:gd name="connsiteX3" fmla="*/ 1158817 w 1158817"/>
                <a:gd name="connsiteY3" fmla="*/ 2547765 h 5095530"/>
                <a:gd name="connsiteX4" fmla="*/ 869113 w 1158817"/>
                <a:gd name="connsiteY4" fmla="*/ 5095529 h 5095530"/>
                <a:gd name="connsiteX5" fmla="*/ 289704 w 1158817"/>
                <a:gd name="connsiteY5" fmla="*/ 5095529 h 5095530"/>
                <a:gd name="connsiteX6" fmla="*/ 0 w 1158817"/>
                <a:gd name="connsiteY6" fmla="*/ 2547765 h 509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8817" h="5095530">
                  <a:moveTo>
                    <a:pt x="579409" y="2"/>
                  </a:moveTo>
                  <a:lnTo>
                    <a:pt x="1158817" y="1273882"/>
                  </a:lnTo>
                  <a:lnTo>
                    <a:pt x="1158817" y="3821647"/>
                  </a:lnTo>
                  <a:lnTo>
                    <a:pt x="579409" y="5095528"/>
                  </a:lnTo>
                  <a:lnTo>
                    <a:pt x="0" y="3821648"/>
                  </a:lnTo>
                  <a:lnTo>
                    <a:pt x="0" y="1273883"/>
                  </a:lnTo>
                  <a:lnTo>
                    <a:pt x="579409" y="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7836" tIns="261716" rIns="917835" bIns="261717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800" kern="1200" dirty="0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Dotyczy pomocy przeznaczonej na działania edukacyjne w zakresie podnoszenia świadomości ekologicznej społeczeństwa oraz/lub na współpracę, w tym wymianę wiedzy i doświadczeń oraz konsultacje, z partnerami z innych Państw Członkowskich, kandydujących lub stowarzyszonych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800" kern="1200" dirty="0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(działania fakultatywne)</a:t>
              </a:r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2AFE2E35-8B7C-4A50-9E31-1A8EA5FF2118}"/>
                </a:ext>
              </a:extLst>
            </p:cNvPr>
            <p:cNvSpPr/>
            <p:nvPr/>
          </p:nvSpPr>
          <p:spPr>
            <a:xfrm>
              <a:off x="6688708" y="4915879"/>
              <a:ext cx="1293240" cy="69529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</p:grpSp>
      <p:pic>
        <p:nvPicPr>
          <p:cNvPr id="19" name="Grafika 18" descr="Symbole Harveya 35% kontur">
            <a:extLst>
              <a:ext uri="{FF2B5EF4-FFF2-40B4-BE49-F238E27FC236}">
                <a16:creationId xmlns:a16="http://schemas.microsoft.com/office/drawing/2014/main" id="{A41C215B-11A1-7881-CA80-9598657945F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7768" y="32527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87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4CCA9-2E79-9E6A-3B97-21ECB24C9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5E1EDC1F-D381-E0E2-5005-892BDE51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47" y="1144482"/>
            <a:ext cx="9359354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Pomoc de </a:t>
            </a:r>
            <a:r>
              <a:rPr lang="pl-PL" altLang="pl-PL" sz="2400" dirty="0" err="1">
                <a:solidFill>
                  <a:srgbClr val="FFFFFF"/>
                </a:solidFill>
              </a:rPr>
              <a:t>minimis</a:t>
            </a:r>
            <a:r>
              <a:rPr lang="pl-PL" altLang="pl-PL" sz="2400" dirty="0">
                <a:solidFill>
                  <a:srgbClr val="FFFFFF"/>
                </a:solidFill>
              </a:rPr>
              <a:t> c.d.</a:t>
            </a:r>
            <a:br>
              <a:rPr lang="pl-PL" altLang="pl-PL" sz="2400" dirty="0">
                <a:solidFill>
                  <a:srgbClr val="FFFFFF"/>
                </a:solidFill>
              </a:rPr>
            </a:b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7" name="Objaśnienie ze strzałką w prawo 6">
            <a:extLst>
              <a:ext uri="{FF2B5EF4-FFF2-40B4-BE49-F238E27FC236}">
                <a16:creationId xmlns:a16="http://schemas.microsoft.com/office/drawing/2014/main" id="{F50C94EA-D2E4-DF8C-A705-7400A83095E9}"/>
              </a:ext>
            </a:extLst>
          </p:cNvPr>
          <p:cNvSpPr/>
          <p:nvPr/>
        </p:nvSpPr>
        <p:spPr>
          <a:xfrm>
            <a:off x="228345" y="1676194"/>
            <a:ext cx="1426331" cy="4252658"/>
          </a:xfrm>
          <a:prstGeom prst="rightArrowCallout">
            <a:avLst>
              <a:gd name="adj1" fmla="val 25000"/>
              <a:gd name="adj2" fmla="val 28883"/>
              <a:gd name="adj3" fmla="val 18221"/>
              <a:gd name="adj4" fmla="val 7137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GWD: wyliczenia dotyczące pomocy de </a:t>
            </a:r>
            <a:r>
              <a:rPr lang="pl-PL" sz="14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minimis</a:t>
            </a:r>
            <a:r>
              <a:rPr lang="pl-PL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należy przedstawić w załączniku do wniosku </a:t>
            </a:r>
          </a:p>
          <a:p>
            <a:pPr algn="ctr"/>
            <a:r>
              <a:rPr lang="pl-PL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„Kalkulator pomocy publicznej”</a:t>
            </a:r>
          </a:p>
        </p:txBody>
      </p:sp>
      <p:sp>
        <p:nvSpPr>
          <p:cNvPr id="5" name="Symbol zastępczy tekstu 2">
            <a:extLst>
              <a:ext uri="{FF2B5EF4-FFF2-40B4-BE49-F238E27FC236}">
                <a16:creationId xmlns:a16="http://schemas.microsoft.com/office/drawing/2014/main" id="{9AF4E3C9-3B18-AE7C-ED8C-72EFDF1813A0}"/>
              </a:ext>
            </a:extLst>
          </p:cNvPr>
          <p:cNvSpPr txBox="1">
            <a:spLocks/>
          </p:cNvSpPr>
          <p:nvPr/>
        </p:nvSpPr>
        <p:spPr>
          <a:xfrm>
            <a:off x="1228812" y="1666805"/>
            <a:ext cx="8909337" cy="3720946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alt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Limit kwotowy: 300 tys. euro pomocy de </a:t>
            </a:r>
            <a:r>
              <a:rPr lang="pl-PL" altLang="pl-PL" sz="1600" dirty="0" err="1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minimis</a:t>
            </a:r>
            <a:r>
              <a:rPr lang="pl-PL" alt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(EDB) w okresie 3 pełnych lat (3x365 dni) </a:t>
            </a:r>
          </a:p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alt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Limit ten dotyczy grupy podmiotów powiązanych tworzących jedno przedsiębiorstwo w rozumieniu art. 2 ust. 2 </a:t>
            </a: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rozporządzenia 2023/2831 </a:t>
            </a:r>
            <a:endParaRPr lang="pl-PL" altLang="pl-PL" sz="1600" dirty="0">
              <a:solidFill>
                <a:srgbClr val="FFFFF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Brak ograniczeń w kontekście kwalifikowalności kosztów</a:t>
            </a:r>
          </a:p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Brak dopuszczalnej intensywności pomocy</a:t>
            </a:r>
          </a:p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Brak konieczności wykazania efektu zachęty</a:t>
            </a:r>
          </a:p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Informacja o otrzymanej już pomocy de </a:t>
            </a:r>
            <a:r>
              <a:rPr lang="pl-PL" sz="1600" dirty="0" err="1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minimis</a:t>
            </a: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do odszukania w bazie SUDOP: </a:t>
            </a: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https://sudop.uokik.gov.pl/home</a:t>
            </a: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Udzielenie</a:t>
            </a:r>
            <a:r>
              <a:rPr lang="pl-PL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pomocy de </a:t>
            </a:r>
            <a:r>
              <a:rPr lang="pl-PL" sz="16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minimis</a:t>
            </a:r>
            <a:r>
              <a:rPr lang="pl-PL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potwierdzane jest zaświadczeniem (wydawane z urzędu) </a:t>
            </a:r>
          </a:p>
        </p:txBody>
      </p:sp>
      <p:sp>
        <p:nvSpPr>
          <p:cNvPr id="2" name="Prostokąt zaokrąglony 9">
            <a:extLst>
              <a:ext uri="{FF2B5EF4-FFF2-40B4-BE49-F238E27FC236}">
                <a16:creationId xmlns:a16="http://schemas.microsoft.com/office/drawing/2014/main" id="{71908970-B1C7-3422-1532-246172AE75B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434171" y="5062263"/>
            <a:ext cx="10491787" cy="1100214"/>
          </a:xfrm>
          <a:prstGeom prst="roundRect">
            <a:avLst/>
          </a:prstGeom>
          <a:solidFill>
            <a:srgbClr val="A6D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Uwaga: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przypadku dużych przedsiębiorstw, beneficjent pomocy de </a:t>
            </a:r>
            <a:r>
              <a:rPr lang="pl-PL" sz="18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minimis</a:t>
            </a:r>
            <a:r>
              <a:rPr lang="pl-PL" sz="18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udzielanej w formie preferencyjnej pożyczki, musi znajdować się w sytuacji porównywalnej co najmniej z oceną kredytową „B-” (tj. rating beneficjenta nie może odpowiadać kategorii „zły/trudności finansowe”). </a:t>
            </a:r>
            <a:endParaRPr lang="pl-PL" sz="18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953E8BE2-9B94-045A-B3DB-D484910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>
            <a:extLst>
              <a:ext uri="{FF2B5EF4-FFF2-40B4-BE49-F238E27FC236}">
                <a16:creationId xmlns:a16="http://schemas.microsoft.com/office/drawing/2014/main" id="{90085B38-901B-56E5-7E51-9B2DC6ECC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Symbol zastępczy tekstu 5">
            <a:extLst>
              <a:ext uri="{FF2B5EF4-FFF2-40B4-BE49-F238E27FC236}">
                <a16:creationId xmlns:a16="http://schemas.microsoft.com/office/drawing/2014/main" id="{B73C288F-9742-608D-E8C2-24E115109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19693" y="2441531"/>
            <a:ext cx="10491787" cy="18364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E11EF888-319C-0D73-F3B4-D1005EBE6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31953" y="682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90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0D814-FB92-B2D2-C552-7AE828927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B0C50714-AC7D-A025-0FE6-CC4F4592B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6416C367-3AEE-EB44-DC6A-BB4EA3D59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9835" y="75357"/>
            <a:ext cx="841473" cy="841473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328C6C0C-941C-19ED-B3C7-F613C5FC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24" y="1197985"/>
            <a:ext cx="11078046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Wniosek o dofinansowanie </a:t>
            </a:r>
            <a:br>
              <a:rPr lang="pl-PL" altLang="pl-PL" sz="2400" dirty="0">
                <a:solidFill>
                  <a:srgbClr val="FFFFFF"/>
                </a:solidFill>
              </a:rPr>
            </a:br>
            <a:r>
              <a:rPr lang="pl-PL" altLang="pl-PL" sz="2400" dirty="0">
                <a:solidFill>
                  <a:srgbClr val="FFFFFF"/>
                </a:solidFill>
              </a:rPr>
              <a:t> </a:t>
            </a:r>
            <a:br>
              <a:rPr lang="pl-PL" altLang="pl-PL" sz="2400" dirty="0">
                <a:solidFill>
                  <a:srgbClr val="FFFFFF"/>
                </a:solidFill>
              </a:rPr>
            </a:b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11" name="Symbol zastępczy tekstu 5" descr="Pomoc na inwestycje w propagowanie energii ze źródeł odnawialnych ">
            <a:extLst>
              <a:ext uri="{FF2B5EF4-FFF2-40B4-BE49-F238E27FC236}">
                <a16:creationId xmlns:a16="http://schemas.microsoft.com/office/drawing/2014/main" id="{A2395F73-9A59-B5D9-1049-D11B30FFDF2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309424" y="2007744"/>
            <a:ext cx="10491787" cy="34550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7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50"/>
              </a:spcBef>
              <a:buSzPct val="100000"/>
              <a:buNone/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1.  </a:t>
            </a:r>
            <a:r>
              <a:rPr lang="pl-PL" altLang="pl-PL" sz="1600" b="1" dirty="0">
                <a:solidFill>
                  <a:srgbClr val="FFFFFF"/>
                </a:solidFill>
                <a:latin typeface="+mn-lt"/>
              </a:rPr>
              <a:t>Wniosek w GWD </a:t>
            </a: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– zakładki: Oświadczenia (w pewnym </a:t>
            </a:r>
            <a:r>
              <a:rPr lang="pl-PL" altLang="pl-PL" sz="1600">
                <a:solidFill>
                  <a:srgbClr val="FFFFFF"/>
                </a:solidFill>
                <a:latin typeface="+mn-lt"/>
              </a:rPr>
              <a:t>tylko zakresie) oraz </a:t>
            </a: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Pomoc publiczna (wraz z instrukcją) – obowiązkowo</a:t>
            </a:r>
          </a:p>
          <a:p>
            <a:pPr marL="0" indent="0">
              <a:spcBef>
                <a:spcPts val="350"/>
              </a:spcBef>
              <a:buSzPct val="100000"/>
              <a:buNone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0" indent="0">
              <a:spcBef>
                <a:spcPts val="350"/>
              </a:spcBef>
              <a:buSzPct val="100000"/>
              <a:buNone/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2.  </a:t>
            </a:r>
            <a:r>
              <a:rPr lang="pl-PL" altLang="pl-PL" sz="1600" b="1" dirty="0">
                <a:solidFill>
                  <a:srgbClr val="FFFFFF"/>
                </a:solidFill>
                <a:latin typeface="+mn-lt"/>
              </a:rPr>
              <a:t>Załączniki</a:t>
            </a: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 [wzory dokumentów w GWD]:</a:t>
            </a:r>
          </a:p>
          <a:p>
            <a:pPr marL="0" indent="0">
              <a:spcBef>
                <a:spcPts val="350"/>
              </a:spcBef>
              <a:buSzPct val="100000"/>
              <a:buNone/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        a) </a:t>
            </a:r>
            <a:r>
              <a:rPr lang="pl-PL" altLang="pl-PL" sz="1600" b="1" dirty="0">
                <a:solidFill>
                  <a:srgbClr val="FFFFFF"/>
                </a:solidFill>
                <a:latin typeface="+mn-lt"/>
              </a:rPr>
              <a:t>Kalkulator pomocy publicznej </a:t>
            </a: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(wraz z instrukcją) - obowiązkowy</a:t>
            </a:r>
          </a:p>
          <a:p>
            <a:pPr marL="0" indent="0">
              <a:spcBef>
                <a:spcPts val="350"/>
              </a:spcBef>
              <a:buSzPct val="100000"/>
              <a:buNone/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        b) </a:t>
            </a:r>
            <a:r>
              <a:rPr lang="pl-PL" altLang="pl-PL" sz="1600" b="1" dirty="0">
                <a:solidFill>
                  <a:srgbClr val="FFFFFF"/>
                </a:solidFill>
                <a:latin typeface="+mn-lt"/>
              </a:rPr>
              <a:t>Formularz informacji przedstawianych przy ubieganiu się o pomoc inną niż pomoc w rolnictwie lub rybołówstwie, pomoc de </a:t>
            </a:r>
            <a:r>
              <a:rPr lang="pl-PL" altLang="pl-PL" sz="1600" b="1" dirty="0" err="1">
                <a:solidFill>
                  <a:srgbClr val="FFFFFF"/>
                </a:solidFill>
                <a:latin typeface="+mn-lt"/>
              </a:rPr>
              <a:t>minimis</a:t>
            </a:r>
            <a:r>
              <a:rPr lang="pl-PL" altLang="pl-PL" sz="1600" b="1" dirty="0">
                <a:solidFill>
                  <a:srgbClr val="FFFFFF"/>
                </a:solidFill>
                <a:latin typeface="+mn-lt"/>
              </a:rPr>
              <a:t> lub pomoc de </a:t>
            </a:r>
            <a:r>
              <a:rPr lang="pl-PL" altLang="pl-PL" sz="1600" b="1" dirty="0" err="1">
                <a:solidFill>
                  <a:srgbClr val="FFFFFF"/>
                </a:solidFill>
                <a:latin typeface="+mn-lt"/>
              </a:rPr>
              <a:t>minimis</a:t>
            </a:r>
            <a:r>
              <a:rPr lang="pl-PL" altLang="pl-PL" sz="1600" b="1" dirty="0">
                <a:solidFill>
                  <a:srgbClr val="FFFFFF"/>
                </a:solidFill>
                <a:latin typeface="+mn-lt"/>
              </a:rPr>
              <a:t> w rolnictwie lub rybołówstwie </a:t>
            </a: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– obowiązkowy </a:t>
            </a:r>
          </a:p>
          <a:p>
            <a:pPr marL="0" indent="0">
              <a:spcBef>
                <a:spcPts val="350"/>
              </a:spcBef>
              <a:buSzPct val="100000"/>
              <a:buNone/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        c) </a:t>
            </a:r>
            <a:r>
              <a:rPr lang="pl-PL" altLang="pl-PL" sz="1600" b="1" dirty="0">
                <a:solidFill>
                  <a:srgbClr val="FFFFFF"/>
                </a:solidFill>
                <a:latin typeface="+mn-lt"/>
              </a:rPr>
              <a:t>Formularz informacji przedstawianych przy ubieganiu się o pomoc de </a:t>
            </a:r>
            <a:r>
              <a:rPr lang="pl-PL" altLang="pl-PL" sz="1600" b="1" dirty="0" err="1">
                <a:solidFill>
                  <a:srgbClr val="FFFFFF"/>
                </a:solidFill>
                <a:latin typeface="+mn-lt"/>
              </a:rPr>
              <a:t>minimis</a:t>
            </a:r>
            <a:r>
              <a:rPr lang="pl-PL" altLang="pl-PL" sz="16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– obowiązkowy w przypadku ubiegania się o dofinansowanie stanowiące pomoc de </a:t>
            </a:r>
            <a:r>
              <a:rPr lang="pl-PL" altLang="pl-PL" sz="1600" dirty="0" err="1">
                <a:solidFill>
                  <a:srgbClr val="FFFFFF"/>
                </a:solidFill>
                <a:latin typeface="+mn-lt"/>
              </a:rPr>
              <a:t>minimis</a:t>
            </a: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 </a:t>
            </a: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2996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A7F7D-84A3-2E1A-664F-A52D4FD28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71" y="1093908"/>
            <a:ext cx="9082667" cy="68884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>
                <a:ea typeface="Open Sans" panose="020B0606030504020204" pitchFamily="34" charset="0"/>
                <a:cs typeface="Open Sans" panose="020B0606030504020204" pitchFamily="34" charset="0"/>
              </a:rPr>
              <a:t>Pomoc publiczna w kontekście programu priorytetowego</a:t>
            </a:r>
            <a:endParaRPr lang="en-US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1AFA8FD-0BA2-45B4-5AA5-B222F2B408C8}"/>
              </a:ext>
            </a:extLst>
          </p:cNvPr>
          <p:cNvSpPr txBox="1"/>
          <p:nvPr/>
        </p:nvSpPr>
        <p:spPr>
          <a:xfrm>
            <a:off x="391271" y="1567222"/>
            <a:ext cx="11171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ea typeface="Open Sans" pitchFamily="2" charset="0"/>
                <a:cs typeface="Open Sans" pitchFamily="2" charset="0"/>
              </a:rPr>
              <a:t>Zgodnie z art. 107 ust. 1 Traktatu o funkcjonowaniu Unii Europejskiej wsparcie stanowi pomoc publiczną, jeśli łącznie spełnia następujące przesłanki:</a:t>
            </a:r>
          </a:p>
          <a:p>
            <a:pPr algn="ctr"/>
            <a:endParaRPr lang="pl-PL" b="1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6" name="Objaśnienie ze strzałką w prawo 6">
            <a:extLst>
              <a:ext uri="{FF2B5EF4-FFF2-40B4-BE49-F238E27FC236}">
                <a16:creationId xmlns:a16="http://schemas.microsoft.com/office/drawing/2014/main" id="{A17A2BD1-8451-0F0E-EFF5-A88900201C1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91271" y="2403974"/>
            <a:ext cx="1631284" cy="1512901"/>
          </a:xfrm>
          <a:prstGeom prst="rightArrowCallout">
            <a:avLst>
              <a:gd name="adj1" fmla="val 25000"/>
              <a:gd name="adj2" fmla="val 25000"/>
              <a:gd name="adj3" fmla="val 19251"/>
              <a:gd name="adj4" fmla="val 73601"/>
            </a:avLst>
          </a:prstGeom>
          <a:solidFill>
            <a:schemeClr val="tx1">
              <a:lumMod val="20000"/>
              <a:lumOff val="80000"/>
            </a:schemeClr>
          </a:solidFill>
          <a:ln w="1270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vert="vert27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kern="0" dirty="0">
                <a:solidFill>
                  <a:srgbClr val="000000"/>
                </a:solidFill>
              </a:rPr>
              <a:t>Łącznie</a:t>
            </a:r>
            <a:r>
              <a:rPr kumimoji="0" lang="pl-PL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spełnione </a:t>
            </a:r>
            <a:r>
              <a:rPr lang="pl-PL" b="1" dirty="0">
                <a:solidFill>
                  <a:srgbClr val="262626"/>
                </a:solidFill>
              </a:rPr>
              <a:t>dla pożyczki </a:t>
            </a:r>
            <a:r>
              <a:rPr lang="pl-PL" b="1" kern="0" dirty="0">
                <a:solidFill>
                  <a:srgbClr val="000000"/>
                </a:solidFill>
              </a:rPr>
              <a:t>IF i dotacji IF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0B546-A3C2-9374-B0C2-E79D26B38E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22555" y="2509291"/>
            <a:ext cx="9540180" cy="1605509"/>
          </a:xfrm>
        </p:spPr>
        <p:txBody>
          <a:bodyPr anchor="ctr">
            <a:normAutofit fontScale="92500" lnSpcReduction="10000"/>
          </a:bodyPr>
          <a:lstStyle/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l-PL" sz="1600" b="1" dirty="0">
                <a:ea typeface="Open Sans" pitchFamily="2" charset="0"/>
                <a:cs typeface="Open Sans" pitchFamily="2" charset="0"/>
              </a:rPr>
              <a:t>udzielane jest przez państwo lub ze źródeł państwowych	</a:t>
            </a: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l-PL" sz="1600" b="1" dirty="0">
                <a:ea typeface="Open Sans" pitchFamily="2" charset="0"/>
                <a:cs typeface="Open Sans" pitchFamily="2" charset="0"/>
              </a:rPr>
              <a:t>powoduje uzyskanie korzyści (preferencyjne wobec rynkowych warunki finansowania; warunek nie jest spełniony w przypadku pożyczki NFOŚiGW (pożyczka rynkowa = brak pomocy publicznej))</a:t>
            </a: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l-PL" sz="1600" b="1" dirty="0">
                <a:ea typeface="Open Sans" pitchFamily="2" charset="0"/>
                <a:cs typeface="Open Sans" pitchFamily="2" charset="0"/>
              </a:rPr>
              <a:t>ma charakter selektywny</a:t>
            </a: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l-PL" sz="1600" b="1" dirty="0">
                <a:ea typeface="Open Sans" pitchFamily="2" charset="0"/>
                <a:cs typeface="Open Sans" pitchFamily="2" charset="0"/>
              </a:rPr>
              <a:t>dotyczy działalności gospodarczej w rozumieniu unijnego prawa konkurencji (oferowanie towarów/usług na rynku)</a:t>
            </a:r>
          </a:p>
          <a:p>
            <a:pPr>
              <a:lnSpc>
                <a:spcPct val="100000"/>
              </a:lnSpc>
            </a:pPr>
            <a:endParaRPr lang="pl-PL" sz="1600" b="1" dirty="0">
              <a:ea typeface="Open Sans" pitchFamily="2" charset="0"/>
              <a:cs typeface="Open Sans" pitchFamily="2" charset="0"/>
            </a:endParaRPr>
          </a:p>
        </p:txBody>
      </p:sp>
      <p:sp>
        <p:nvSpPr>
          <p:cNvPr id="7" name="Objaśnienie ze strzałką w prawo 6">
            <a:extLst>
              <a:ext uri="{FF2B5EF4-FFF2-40B4-BE49-F238E27FC236}">
                <a16:creationId xmlns:a16="http://schemas.microsoft.com/office/drawing/2014/main" id="{3F1FED1B-287A-94BD-636B-A5E159FB7C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91271" y="4035444"/>
            <a:ext cx="1631284" cy="2019961"/>
          </a:xfrm>
          <a:prstGeom prst="rightArrowCallout">
            <a:avLst>
              <a:gd name="adj1" fmla="val 25000"/>
              <a:gd name="adj2" fmla="val 25000"/>
              <a:gd name="adj3" fmla="val 19251"/>
              <a:gd name="adj4" fmla="val 73601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pl-PL" b="1" dirty="0">
                <a:solidFill>
                  <a:srgbClr val="262626"/>
                </a:solidFill>
              </a:rPr>
              <a:t>Dla pożyczki </a:t>
            </a:r>
            <a:r>
              <a:rPr lang="pl-PL" b="1" kern="0" dirty="0">
                <a:solidFill>
                  <a:srgbClr val="000000"/>
                </a:solidFill>
              </a:rPr>
              <a:t>IF i dotacji IF </a:t>
            </a:r>
          </a:p>
          <a:p>
            <a:pPr algn="ctr"/>
            <a:r>
              <a:rPr lang="pl-PL" b="1" kern="0" dirty="0">
                <a:solidFill>
                  <a:srgbClr val="262626"/>
                </a:solidFill>
              </a:rPr>
              <a:t>z reguły</a:t>
            </a:r>
            <a:r>
              <a:rPr lang="pl-PL" b="1" dirty="0">
                <a:solidFill>
                  <a:srgbClr val="262626"/>
                </a:solidFill>
              </a:rPr>
              <a:t> spełnione</a:t>
            </a:r>
            <a:endParaRPr lang="pl-PL" dirty="0">
              <a:solidFill>
                <a:srgbClr val="262626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355379D-EAC9-A581-7F7C-0738BDF2175D}"/>
              </a:ext>
            </a:extLst>
          </p:cNvPr>
          <p:cNvSpPr txBox="1"/>
          <p:nvPr/>
        </p:nvSpPr>
        <p:spPr>
          <a:xfrm>
            <a:off x="2022555" y="4668397"/>
            <a:ext cx="730605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600" b="1" dirty="0">
                <a:solidFill>
                  <a:schemeClr val="bg1"/>
                </a:solidFill>
                <a:ea typeface="Open Sans" pitchFamily="2" charset="0"/>
                <a:cs typeface="Open Sans" pitchFamily="2" charset="0"/>
              </a:rPr>
              <a:t>grozi zakłóceniem lub zakłóca konkurencję oraz wpływa na wymianę handlową między państwami członkowskimi UE (wyjątek monopol naturalny lub prawny)</a:t>
            </a:r>
          </a:p>
          <a:p>
            <a:pPr algn="ctr"/>
            <a:endParaRPr lang="pl-PL" sz="1100" b="1" dirty="0">
              <a:solidFill>
                <a:schemeClr val="bg1"/>
              </a:solidFill>
              <a:latin typeface=""/>
            </a:endParaRP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82D16518-A3B4-ED14-196B-45E9180CE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6832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9A1C6-CE2D-3170-B721-E2178C152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E1E2832B-E16D-E585-9103-4590251FF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9054D63B-E053-0CAA-5291-0637BD609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24" y="1197985"/>
            <a:ext cx="11078046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Dodatkowe informacje dot. dofinansowania</a:t>
            </a:r>
            <a:br>
              <a:rPr lang="pl-PL" altLang="pl-PL" sz="2400" dirty="0">
                <a:solidFill>
                  <a:srgbClr val="FFFFFF"/>
                </a:solidFill>
              </a:rPr>
            </a:br>
            <a:r>
              <a:rPr lang="pl-PL" altLang="pl-PL" sz="2400" dirty="0">
                <a:solidFill>
                  <a:srgbClr val="FFFFFF"/>
                </a:solidFill>
              </a:rPr>
              <a:t> </a:t>
            </a:r>
            <a:br>
              <a:rPr lang="pl-PL" altLang="pl-PL" sz="2400" dirty="0">
                <a:solidFill>
                  <a:srgbClr val="FFFFFF"/>
                </a:solidFill>
              </a:rPr>
            </a:br>
            <a:endParaRPr lang="pl-PL" sz="2400" dirty="0">
              <a:solidFill>
                <a:srgbClr val="FFFFFF"/>
              </a:solidFill>
            </a:endParaRPr>
          </a:p>
        </p:txBody>
      </p:sp>
      <p:pic>
        <p:nvPicPr>
          <p:cNvPr id="9" name="Grafika 8" descr="Panele słoneczne kontur">
            <a:extLst>
              <a:ext uri="{FF2B5EF4-FFF2-40B4-BE49-F238E27FC236}">
                <a16:creationId xmlns:a16="http://schemas.microsoft.com/office/drawing/2014/main" id="{0BE27876-AE98-01AE-5F32-EF5D779DB8C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9835" y="75357"/>
            <a:ext cx="841473" cy="841473"/>
          </a:xfrm>
          <a:prstGeom prst="rect">
            <a:avLst/>
          </a:prstGeom>
        </p:spPr>
      </p:pic>
      <p:sp>
        <p:nvSpPr>
          <p:cNvPr id="10" name="Symbol zastępczy tekstu 2" descr="Uwaga: Niezależnie od limitów pomocowych (odnoszących się do EDB): poziom dofinansowania projektu ze środków EFRR musi spełniać warunki określone w programie priorytetowym (ust. 7.3)&#10;">
            <a:extLst>
              <a:ext uri="{FF2B5EF4-FFF2-40B4-BE49-F238E27FC236}">
                <a16:creationId xmlns:a16="http://schemas.microsoft.com/office/drawing/2014/main" id="{29A1AFEC-AB91-9124-AD57-C3A4062F1EBC}"/>
              </a:ext>
            </a:extLst>
          </p:cNvPr>
          <p:cNvSpPr txBox="1">
            <a:spLocks/>
          </p:cNvSpPr>
          <p:nvPr/>
        </p:nvSpPr>
        <p:spPr>
          <a:xfrm>
            <a:off x="401039" y="1702984"/>
            <a:ext cx="11167184" cy="5164874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7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Prostokąt zaokrąglony 9">
            <a:extLst>
              <a:ext uri="{FF2B5EF4-FFF2-40B4-BE49-F238E27FC236}">
                <a16:creationId xmlns:a16="http://schemas.microsoft.com/office/drawing/2014/main" id="{02CDA5D6-261F-701B-3C91-2FC2975B91A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832305" y="1613952"/>
            <a:ext cx="8032283" cy="16721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dirty="0">
                <a:solidFill>
                  <a:schemeClr val="accent4"/>
                </a:solidFill>
              </a:rPr>
              <a:t>Wyliczenie: </a:t>
            </a:r>
          </a:p>
          <a:p>
            <a:pPr marL="285750" indent="-285750">
              <a:buFontTx/>
              <a:buChar char="-"/>
            </a:pPr>
            <a:r>
              <a:rPr lang="pl-PL" sz="2200" dirty="0">
                <a:solidFill>
                  <a:schemeClr val="accent4"/>
                </a:solidFill>
              </a:rPr>
              <a:t>dopuszczalnej wielkości pomocy (EDB) na projekt i</a:t>
            </a:r>
          </a:p>
          <a:p>
            <a:pPr marL="285750" indent="-285750">
              <a:buFontTx/>
              <a:buChar char="-"/>
            </a:pPr>
            <a:r>
              <a:rPr lang="pl-PL" sz="2200" dirty="0">
                <a:solidFill>
                  <a:schemeClr val="accent4"/>
                </a:solidFill>
              </a:rPr>
              <a:t>pomocy (EDB) wynikającej z wnioskowanego dofinansowania </a:t>
            </a:r>
          </a:p>
          <a:p>
            <a:pPr algn="ctr"/>
            <a:r>
              <a:rPr lang="pl-PL" sz="2200" dirty="0">
                <a:solidFill>
                  <a:schemeClr val="accent4"/>
                </a:solidFill>
              </a:rPr>
              <a:t>odbywa się w Załączniku do wniosku: </a:t>
            </a:r>
            <a:r>
              <a:rPr lang="pl-PL" sz="2200" b="1" dirty="0">
                <a:solidFill>
                  <a:schemeClr val="accent4"/>
                </a:solidFill>
              </a:rPr>
              <a:t>Kalkulator pomocy publicznej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36E6DDD-6BC8-6C31-7672-7190DBB00C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131922" y="3333155"/>
            <a:ext cx="9433048" cy="10465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rgbClr val="000000"/>
                </a:solidFill>
              </a:rPr>
              <a:t>Uwaga:</a:t>
            </a:r>
            <a:r>
              <a:rPr lang="pl-PL" sz="2000" dirty="0">
                <a:solidFill>
                  <a:srgbClr val="000000"/>
                </a:solidFill>
              </a:rPr>
              <a:t> Niezależnie od limitów pomocowych (odnoszących się do EDB): poziom dofinansowania projektu ze środków EFRR musi spełniać warunki określone w </a:t>
            </a:r>
            <a:r>
              <a:rPr lang="pl-PL" sz="2000" b="1" dirty="0">
                <a:solidFill>
                  <a:srgbClr val="000000"/>
                </a:solidFill>
              </a:rPr>
              <a:t>programie priorytetowym</a:t>
            </a:r>
            <a:r>
              <a:rPr lang="pl-PL" sz="2000" dirty="0">
                <a:solidFill>
                  <a:srgbClr val="000000"/>
                </a:solidFill>
              </a:rPr>
              <a:t> (ust. 7.3)</a:t>
            </a:r>
          </a:p>
        </p:txBody>
      </p:sp>
      <p:sp>
        <p:nvSpPr>
          <p:cNvPr id="5" name="Prostokąt zaokrąglony 9">
            <a:extLst>
              <a:ext uri="{FF2B5EF4-FFF2-40B4-BE49-F238E27FC236}">
                <a16:creationId xmlns:a16="http://schemas.microsoft.com/office/drawing/2014/main" id="{4F666A85-911A-54FE-7F88-21F8A8A70B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968489" y="4421698"/>
            <a:ext cx="8032283" cy="16359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dirty="0">
                <a:solidFill>
                  <a:schemeClr val="accent4"/>
                </a:solidFill>
              </a:rPr>
              <a:t>Dokument pn. </a:t>
            </a:r>
            <a:r>
              <a:rPr lang="pl-PL" sz="2200" b="1" dirty="0">
                <a:solidFill>
                  <a:schemeClr val="accent4"/>
                </a:solidFill>
              </a:rPr>
              <a:t>Metodyka wyliczenia maksymalnej wysokości dofinansowania </a:t>
            </a:r>
            <a:r>
              <a:rPr lang="pl-PL" sz="2200" dirty="0">
                <a:solidFill>
                  <a:schemeClr val="accent4"/>
                </a:solidFill>
              </a:rPr>
              <a:t>(dostępny na stronie naboru) łączy zasady dopuszczalności pomocy publicznej oraz pozostałe zasady naboru – </a:t>
            </a:r>
            <a:r>
              <a:rPr lang="pl-PL" sz="2200" u="sng" dirty="0">
                <a:solidFill>
                  <a:schemeClr val="tx1"/>
                </a:solidFill>
              </a:rPr>
              <a:t>należy zapoznać się z jej treścią</a:t>
            </a:r>
            <a:endParaRPr lang="pl-PL" sz="22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65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31E99-C866-D459-F78D-DD654E79A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72806659-7478-1F61-F81D-2963762DFE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6609" y="-998967"/>
            <a:ext cx="10042777" cy="9989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dziękuję za uwagę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76B2E9B-42E1-A278-DFD3-BD6B4B9A2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2453D187-5B84-261B-B7FE-3C550937E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53E0E0C6-FAEA-FFAA-F46B-7F250132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13816" y="4209348"/>
            <a:ext cx="10262223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en-US"/>
              <a:t>Dziękuj</a:t>
            </a:r>
            <a:r>
              <a:rPr lang="pl-PL"/>
              <a:t>ę za uwagę</a:t>
            </a:r>
            <a:r>
              <a:rPr lang="en-US"/>
              <a:t>!</a:t>
            </a:r>
            <a:endParaRPr lang="en-US" dirty="0"/>
          </a:p>
        </p:txBody>
      </p:sp>
      <p:sp>
        <p:nvSpPr>
          <p:cNvPr id="8" name="Subtitle 5">
            <a:extLst>
              <a:ext uri="{FF2B5EF4-FFF2-40B4-BE49-F238E27FC236}">
                <a16:creationId xmlns:a16="http://schemas.microsoft.com/office/drawing/2014/main" id="{1F281B57-F6F3-7A2A-0861-27782E7C7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13816" y="5123500"/>
            <a:ext cx="10478450" cy="32800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www.nfosigw.gov.pl</a:t>
            </a:r>
            <a:endParaRPr lang="en-US" dirty="0"/>
          </a:p>
        </p:txBody>
      </p:sp>
      <p:pic>
        <p:nvPicPr>
          <p:cNvPr id="9" name="Picture Placeholder 12">
            <a:extLst>
              <a:ext uri="{FF2B5EF4-FFF2-40B4-BE49-F238E27FC236}">
                <a16:creationId xmlns:a16="http://schemas.microsoft.com/office/drawing/2014/main" id="{C983CDFE-C22B-7C5A-D049-AA45C34A5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827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7AD15EB-EFBD-75F7-ADC2-3DD9D5B87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092" y="4911298"/>
            <a:ext cx="3230488" cy="1393121"/>
          </a:xfrm>
          <a:prstGeom prst="rect">
            <a:avLst/>
          </a:prstGeom>
        </p:spPr>
      </p:pic>
      <p:pic>
        <p:nvPicPr>
          <p:cNvPr id="11" name="Grafika 10">
            <a:hlinkClick r:id="rId6"/>
            <a:extLst>
              <a:ext uri="{FF2B5EF4-FFF2-40B4-BE49-F238E27FC236}">
                <a16:creationId xmlns:a16="http://schemas.microsoft.com/office/drawing/2014/main" id="{5D843172-3642-2D4E-8BD9-3A3A5AD79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8285" y="5555128"/>
            <a:ext cx="322834" cy="322834"/>
          </a:xfrm>
          <a:prstGeom prst="rect">
            <a:avLst/>
          </a:prstGeom>
        </p:spPr>
      </p:pic>
      <p:pic>
        <p:nvPicPr>
          <p:cNvPr id="12" name="Grafika 11">
            <a:hlinkClick r:id="rId8"/>
            <a:extLst>
              <a:ext uri="{FF2B5EF4-FFF2-40B4-BE49-F238E27FC236}">
                <a16:creationId xmlns:a16="http://schemas.microsoft.com/office/drawing/2014/main" id="{49182B24-30FA-A54D-BC7C-7CD2FB010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61770" y="5555129"/>
            <a:ext cx="322834" cy="322834"/>
          </a:xfrm>
          <a:prstGeom prst="rect">
            <a:avLst/>
          </a:prstGeom>
        </p:spPr>
      </p:pic>
      <p:pic>
        <p:nvPicPr>
          <p:cNvPr id="13" name="Grafika 12">
            <a:hlinkClick r:id="rId10"/>
            <a:extLst>
              <a:ext uri="{FF2B5EF4-FFF2-40B4-BE49-F238E27FC236}">
                <a16:creationId xmlns:a16="http://schemas.microsoft.com/office/drawing/2014/main" id="{014B51CF-44D5-9144-6BAE-5A8512404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05255" y="5555127"/>
            <a:ext cx="322835" cy="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2222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0848D-9BB5-5DCB-A16B-6CBA0AAEB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317A7-72CE-7A93-21FB-2DC26F71E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95" y="1066803"/>
            <a:ext cx="9547841" cy="68884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>
                <a:ea typeface="Open Sans" panose="020B0606030504020204" pitchFamily="34" charset="0"/>
                <a:cs typeface="Open Sans" panose="020B0606030504020204" pitchFamily="34" charset="0"/>
              </a:rPr>
              <a:t>Pomoc publiczna w kontekście programu priorytetowego cd.</a:t>
            </a:r>
            <a:endParaRPr lang="en-US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44502822-0C9A-39B7-D12D-6C980FDDB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6A72A21-B040-23A9-8F2F-FCB833FD762A}"/>
              </a:ext>
            </a:extLst>
          </p:cNvPr>
          <p:cNvSpPr txBox="1"/>
          <p:nvPr/>
        </p:nvSpPr>
        <p:spPr>
          <a:xfrm>
            <a:off x="449432" y="1755648"/>
            <a:ext cx="110963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l-PL" b="1" dirty="0">
                <a:solidFill>
                  <a:schemeClr val="bg1"/>
                </a:solidFill>
              </a:rPr>
              <a:t>Dofinansowanie stanowiące pomoc publiczną jest udzielane z uwzględnieniem przepisów:</a:t>
            </a:r>
          </a:p>
          <a:p>
            <a:pPr marL="285750" indent="-28575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l-PL" b="1" i="1" dirty="0">
                <a:solidFill>
                  <a:schemeClr val="bg1"/>
                </a:solidFill>
              </a:rPr>
              <a:t>rozporządzenia Ministra Klimatu i Środowiska z dnia 22 listopada 2023 r. w sprawie udzielania pomocy publicznej w obszarze energetyki i środowiska w ramach programu „Fundusze Europejskie na Infrastrukturę, Klimat, Środowisko 2021–2027”</a:t>
            </a:r>
          </a:p>
          <a:p>
            <a:pPr algn="just">
              <a:spcBef>
                <a:spcPts val="600"/>
              </a:spcBef>
            </a:pPr>
            <a:r>
              <a:rPr lang="pl-PL" dirty="0">
                <a:solidFill>
                  <a:srgbClr val="FFFFFF"/>
                </a:solidFill>
              </a:rPr>
              <a:t>	Czytaj łącznie z </a:t>
            </a:r>
            <a:r>
              <a:rPr lang="pl-PL" i="1" dirty="0">
                <a:solidFill>
                  <a:srgbClr val="FFFFFF"/>
                </a:solidFill>
              </a:rPr>
              <a:t>rozporządzeniem Komisji (UE) nr 651/2014 z dnia 17 czerwca 2014 r. uznającym niektóre 	rodzaje pomocy za zgodne z rynkiem wewnętrznym w zastosowaniu art. 107 i 108 Traktatu </a:t>
            </a:r>
            <a:r>
              <a:rPr lang="pl-PL" dirty="0">
                <a:solidFill>
                  <a:srgbClr val="FFFFFF"/>
                </a:solidFill>
              </a:rPr>
              <a:t>(tzw. GBER)</a:t>
            </a:r>
            <a:endParaRPr lang="pl-PL" b="1" dirty="0">
              <a:solidFill>
                <a:srgbClr val="FFFFFF"/>
              </a:solidFill>
            </a:endParaRPr>
          </a:p>
          <a:p>
            <a:pPr algn="just">
              <a:spcBef>
                <a:spcPts val="600"/>
              </a:spcBef>
            </a:pPr>
            <a:endParaRPr lang="pl-PL" b="1" dirty="0">
              <a:solidFill>
                <a:schemeClr val="bg1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l-PL" b="1" i="1" dirty="0">
                <a:solidFill>
                  <a:schemeClr val="bg1"/>
                </a:solidFill>
              </a:rPr>
              <a:t>rozporządzenia Komisji (UE) nr 2023/2831 z dnia 13 grudnia 2023 r. w sprawie stosowania art. 107 i 108 Traktatu o funkcjonowaniu Unii Europejskiej do pomocy de </a:t>
            </a:r>
            <a:r>
              <a:rPr lang="pl-PL" b="1" i="1" dirty="0" err="1">
                <a:solidFill>
                  <a:schemeClr val="bg1"/>
                </a:solidFill>
              </a:rPr>
              <a:t>minimis</a:t>
            </a:r>
            <a:r>
              <a:rPr lang="pl-PL" b="1" i="1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50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DE330-03FC-8229-F115-6248F2644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586FBE3F-F1A9-648E-D31C-F53E4BA558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07837" y="396956"/>
            <a:ext cx="8999314" cy="5317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3200" b="1" i="0" u="none" strike="noStrike" kern="1200" cap="all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Poppins" pitchFamily="2" charset="77"/>
              </a:rPr>
              <a:t>Pomoc na ochronę środowiska</a:t>
            </a:r>
            <a:endParaRPr kumimoji="0" lang="pl-PL" sz="3200" b="1" i="0" u="none" strike="noStrike" kern="1200" cap="all" spc="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Poppins" pitchFamily="2" charset="77"/>
            </a:endParaRPr>
          </a:p>
        </p:txBody>
      </p:sp>
      <p:grpSp>
        <p:nvGrpSpPr>
          <p:cNvPr id="5" name="Grupa 4" descr="rodzje pomocy">
            <a:extLst>
              <a:ext uri="{FF2B5EF4-FFF2-40B4-BE49-F238E27FC236}">
                <a16:creationId xmlns:a16="http://schemas.microsoft.com/office/drawing/2014/main" id="{54695D29-2CB3-FF4D-4B06-A77185CEE2F7}"/>
              </a:ext>
            </a:extLst>
          </p:cNvPr>
          <p:cNvGrpSpPr/>
          <p:nvPr/>
        </p:nvGrpSpPr>
        <p:grpSpPr>
          <a:xfrm>
            <a:off x="567907" y="1256044"/>
            <a:ext cx="10586876" cy="4679111"/>
            <a:chOff x="1317912" y="639892"/>
            <a:chExt cx="10586876" cy="4679111"/>
          </a:xfrm>
        </p:grpSpPr>
        <p:grpSp>
          <p:nvGrpSpPr>
            <p:cNvPr id="6" name="Grupa 5">
              <a:extLst>
                <a:ext uri="{FF2B5EF4-FFF2-40B4-BE49-F238E27FC236}">
                  <a16:creationId xmlns:a16="http://schemas.microsoft.com/office/drawing/2014/main" id="{7B0B3620-A4DD-924E-504C-E55238913536}"/>
                </a:ext>
              </a:extLst>
            </p:cNvPr>
            <p:cNvGrpSpPr/>
            <p:nvPr/>
          </p:nvGrpSpPr>
          <p:grpSpPr>
            <a:xfrm>
              <a:off x="1317912" y="639892"/>
              <a:ext cx="9352223" cy="4679111"/>
              <a:chOff x="1297724" y="932058"/>
              <a:chExt cx="9352223" cy="4679111"/>
            </a:xfrm>
          </p:grpSpPr>
          <p:sp>
            <p:nvSpPr>
              <p:cNvPr id="11" name="Prostokąt 10">
                <a:extLst>
                  <a:ext uri="{FF2B5EF4-FFF2-40B4-BE49-F238E27FC236}">
                    <a16:creationId xmlns:a16="http://schemas.microsoft.com/office/drawing/2014/main" id="{27902574-2184-9A25-09C5-11F73CF861E6}"/>
                  </a:ext>
                </a:extLst>
              </p:cNvPr>
              <p:cNvSpPr/>
              <p:nvPr/>
            </p:nvSpPr>
            <p:spPr>
              <a:xfrm>
                <a:off x="5792854" y="1835434"/>
                <a:ext cx="1293240" cy="69529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pl-PL"/>
              </a:p>
            </p:txBody>
          </p:sp>
          <p:sp>
            <p:nvSpPr>
              <p:cNvPr id="12" name="Dowolny kształt: kształt 11">
                <a:extLst>
                  <a:ext uri="{FF2B5EF4-FFF2-40B4-BE49-F238E27FC236}">
                    <a16:creationId xmlns:a16="http://schemas.microsoft.com/office/drawing/2014/main" id="{F03C8E79-A008-A1AB-113E-EDE84748B90F}"/>
                  </a:ext>
                </a:extLst>
              </p:cNvPr>
              <p:cNvSpPr/>
              <p:nvPr/>
            </p:nvSpPr>
            <p:spPr>
              <a:xfrm>
                <a:off x="1297724" y="932058"/>
                <a:ext cx="3531820" cy="4679111"/>
              </a:xfrm>
              <a:custGeom>
                <a:avLst/>
                <a:gdLst>
                  <a:gd name="connsiteX0" fmla="*/ 0 w 2562331"/>
                  <a:gd name="connsiteY0" fmla="*/ 1187344 h 2374687"/>
                  <a:gd name="connsiteX1" fmla="*/ 593672 w 2562331"/>
                  <a:gd name="connsiteY1" fmla="*/ 1 h 2374687"/>
                  <a:gd name="connsiteX2" fmla="*/ 1968659 w 2562331"/>
                  <a:gd name="connsiteY2" fmla="*/ 1 h 2374687"/>
                  <a:gd name="connsiteX3" fmla="*/ 2562331 w 2562331"/>
                  <a:gd name="connsiteY3" fmla="*/ 1187344 h 2374687"/>
                  <a:gd name="connsiteX4" fmla="*/ 1968659 w 2562331"/>
                  <a:gd name="connsiteY4" fmla="*/ 2374686 h 2374687"/>
                  <a:gd name="connsiteX5" fmla="*/ 593672 w 2562331"/>
                  <a:gd name="connsiteY5" fmla="*/ 2374686 h 2374687"/>
                  <a:gd name="connsiteX6" fmla="*/ 0 w 2562331"/>
                  <a:gd name="connsiteY6" fmla="*/ 1187344 h 2374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2331" h="2374687">
                    <a:moveTo>
                      <a:pt x="1281165" y="0"/>
                    </a:moveTo>
                    <a:lnTo>
                      <a:pt x="2562330" y="550196"/>
                    </a:lnTo>
                    <a:lnTo>
                      <a:pt x="2562330" y="1824491"/>
                    </a:lnTo>
                    <a:lnTo>
                      <a:pt x="1281165" y="2374687"/>
                    </a:lnTo>
                    <a:lnTo>
                      <a:pt x="1" y="1824491"/>
                    </a:lnTo>
                    <a:lnTo>
                      <a:pt x="1" y="550196"/>
                    </a:lnTo>
                    <a:lnTo>
                      <a:pt x="1281165" y="0"/>
                    </a:lnTo>
                    <a:close/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81289" tIns="411418" rIns="381289" bIns="411418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2000" kern="1200" dirty="0">
                    <a:solidFill>
                      <a:srgbClr val="262626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Rozporządzenie Ministra Klimatu i Środowiska z dnia 22 listopada 2023 r. w sprawie udzielania pomocy publicznej w obszarze energetyki i środowiska w ramach programu "Fundusze Europejskie na Infrastrukturę, Klimat, Środowisko 2021-2027"</a:t>
                </a:r>
              </a:p>
            </p:txBody>
          </p:sp>
          <p:sp>
            <p:nvSpPr>
              <p:cNvPr id="13" name="Dowolny kształt: kształt 12">
                <a:extLst>
                  <a:ext uri="{FF2B5EF4-FFF2-40B4-BE49-F238E27FC236}">
                    <a16:creationId xmlns:a16="http://schemas.microsoft.com/office/drawing/2014/main" id="{4C04B099-6CA3-D5AE-A577-D26112DFE231}"/>
                  </a:ext>
                </a:extLst>
              </p:cNvPr>
              <p:cNvSpPr/>
              <p:nvPr/>
            </p:nvSpPr>
            <p:spPr>
              <a:xfrm>
                <a:off x="5643461" y="1371896"/>
                <a:ext cx="5006486" cy="3543983"/>
              </a:xfrm>
              <a:custGeom>
                <a:avLst/>
                <a:gdLst>
                  <a:gd name="connsiteX0" fmla="*/ 0 w 1158817"/>
                  <a:gd name="connsiteY0" fmla="*/ 2547765 h 5095530"/>
                  <a:gd name="connsiteX1" fmla="*/ 289704 w 1158817"/>
                  <a:gd name="connsiteY1" fmla="*/ 1 h 5095530"/>
                  <a:gd name="connsiteX2" fmla="*/ 869113 w 1158817"/>
                  <a:gd name="connsiteY2" fmla="*/ 1 h 5095530"/>
                  <a:gd name="connsiteX3" fmla="*/ 1158817 w 1158817"/>
                  <a:gd name="connsiteY3" fmla="*/ 2547765 h 5095530"/>
                  <a:gd name="connsiteX4" fmla="*/ 869113 w 1158817"/>
                  <a:gd name="connsiteY4" fmla="*/ 5095529 h 5095530"/>
                  <a:gd name="connsiteX5" fmla="*/ 289704 w 1158817"/>
                  <a:gd name="connsiteY5" fmla="*/ 5095529 h 5095530"/>
                  <a:gd name="connsiteX6" fmla="*/ 0 w 1158817"/>
                  <a:gd name="connsiteY6" fmla="*/ 2547765 h 509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8817" h="5095530">
                    <a:moveTo>
                      <a:pt x="579409" y="2"/>
                    </a:moveTo>
                    <a:lnTo>
                      <a:pt x="1158817" y="1273882"/>
                    </a:lnTo>
                    <a:lnTo>
                      <a:pt x="1158817" y="3821647"/>
                    </a:lnTo>
                    <a:lnTo>
                      <a:pt x="579409" y="5095528"/>
                    </a:lnTo>
                    <a:lnTo>
                      <a:pt x="0" y="3821648"/>
                    </a:lnTo>
                    <a:lnTo>
                      <a:pt x="0" y="1273883"/>
                    </a:lnTo>
                    <a:lnTo>
                      <a:pt x="579409" y="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7836" tIns="261716" rIns="917835" bIns="261717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800" kern="1200" dirty="0">
                    <a:solidFill>
                      <a:srgbClr val="FFFFFF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Dotyczy pomocy przeznaczonej na inwestycje w 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800" kern="1200" dirty="0">
                    <a:solidFill>
                      <a:srgbClr val="FFFFFF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budowę/rozbudowę jednostek wytwórczych (działanie obligatoryjne)/magazynu energii (działanie fakultatywne)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l-PL" sz="1800" kern="1200" dirty="0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id="{FACBAAE6-F811-BCD8-ABB2-79BCA4AF5D66}"/>
                  </a:ext>
                </a:extLst>
              </p:cNvPr>
              <p:cNvSpPr/>
              <p:nvPr/>
            </p:nvSpPr>
            <p:spPr>
              <a:xfrm>
                <a:off x="6688708" y="4915879"/>
                <a:ext cx="1293240" cy="69529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pl-PL"/>
              </a:p>
            </p:txBody>
          </p:sp>
        </p:grpSp>
        <p:pic>
          <p:nvPicPr>
            <p:cNvPr id="9" name="Grafika 8" descr="Panele słoneczne kontur">
              <a:extLst>
                <a:ext uri="{FF2B5EF4-FFF2-40B4-BE49-F238E27FC236}">
                  <a16:creationId xmlns:a16="http://schemas.microsoft.com/office/drawing/2014/main" id="{5124A095-37D1-44B1-F29C-5B9D2444C54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1063315" y="2238558"/>
              <a:ext cx="841473" cy="841473"/>
            </a:xfrm>
            <a:prstGeom prst="rect">
              <a:avLst/>
            </a:prstGeom>
          </p:spPr>
        </p:pic>
      </p:grp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DB2D6298-BE3E-36AE-46F6-9494530CE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477" y="-2753032"/>
            <a:ext cx="12192000" cy="972457"/>
          </a:xfrm>
        </p:spPr>
      </p:pic>
    </p:spTree>
    <p:extLst>
      <p:ext uri="{BB962C8B-B14F-4D97-AF65-F5344CB8AC3E}">
        <p14:creationId xmlns:p14="http://schemas.microsoft.com/office/powerpoint/2010/main" val="275760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5AF8A-353C-19B9-8AC1-B03A487D0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69EC9B5D-6955-5CDC-36F2-6CBF6095E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43" y="1213033"/>
            <a:ext cx="9359354" cy="531712"/>
          </a:xfrm>
        </p:spPr>
        <p:txBody>
          <a:bodyPr/>
          <a:lstStyle/>
          <a:p>
            <a:r>
              <a:rPr lang="pl-PL" altLang="pl-PL" dirty="0">
                <a:solidFill>
                  <a:srgbClr val="FFFFFF"/>
                </a:solidFill>
              </a:rPr>
              <a:t>Pomoc na ochronę środowiska c.d.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E705A710-FCE0-4AB8-423F-EA066716A8F1}"/>
              </a:ext>
            </a:extLst>
          </p:cNvPr>
          <p:cNvSpPr txBox="1">
            <a:spLocks/>
          </p:cNvSpPr>
          <p:nvPr/>
        </p:nvSpPr>
        <p:spPr>
          <a:xfrm>
            <a:off x="639643" y="1911954"/>
            <a:ext cx="10491787" cy="4133850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  <a:defRPr/>
            </a:pPr>
            <a:r>
              <a:rPr lang="pl-PL" altLang="pl-PL" sz="20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Podstawowe warunki dopuszczalności</a:t>
            </a:r>
          </a:p>
          <a:p>
            <a:pPr marL="274637" indent="-3429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20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Beneficjent pomocy – przedsiębiorca nie będący w  trudnej sytuacji </a:t>
            </a:r>
          </a:p>
          <a:p>
            <a:pPr marL="274637" indent="-3429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20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Beneficjent pomocy - </a:t>
            </a:r>
            <a:r>
              <a:rPr lang="pl-PL" sz="20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przedsiębiorca, na którym nie ciąży obowiązek zwrotu pomocy (udzielonej przez Rzeczpospolita Polską) wynikający  z decyzji KE </a:t>
            </a:r>
          </a:p>
          <a:p>
            <a:pPr marL="274637" indent="-3429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20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Efekt zachęty</a:t>
            </a:r>
          </a:p>
          <a:p>
            <a:pPr marL="274637" indent="-3429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20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Intensywność pomocy</a:t>
            </a:r>
          </a:p>
          <a:p>
            <a:pPr marL="274637" indent="-3429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20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Koszty kwalifikujące się do objęcia pomocą</a:t>
            </a:r>
          </a:p>
          <a:p>
            <a:endParaRPr lang="pl-PL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22" name="Obraz 21" descr="pomoc na ochronę środowiska">
            <a:extLst>
              <a:ext uri="{FF2B5EF4-FFF2-40B4-BE49-F238E27FC236}">
                <a16:creationId xmlns:a16="http://schemas.microsoft.com/office/drawing/2014/main" id="{63F850EB-8F69-CF8A-3F7A-37A2117EBD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22" y="5072666"/>
            <a:ext cx="973138" cy="973138"/>
          </a:xfrm>
          <a:prstGeom prst="rect">
            <a:avLst/>
          </a:prstGeom>
        </p:spPr>
      </p:pic>
      <p:pic>
        <p:nvPicPr>
          <p:cNvPr id="23" name="Symbol zastępczy obrazu 7">
            <a:extLst>
              <a:ext uri="{FF2B5EF4-FFF2-40B4-BE49-F238E27FC236}">
                <a16:creationId xmlns:a16="http://schemas.microsoft.com/office/drawing/2014/main" id="{C3808344-F609-31A0-6A67-C2881CC31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0"/>
            <a:ext cx="12192000" cy="973138"/>
          </a:xfrm>
        </p:spPr>
      </p:pic>
    </p:spTree>
    <p:extLst>
      <p:ext uri="{BB962C8B-B14F-4D97-AF65-F5344CB8AC3E}">
        <p14:creationId xmlns:p14="http://schemas.microsoft.com/office/powerpoint/2010/main" val="270815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27F3F-58CA-7CAB-500F-5428081E6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EA27664F-F3DE-521A-6CC6-7B074997F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79" y="1097990"/>
            <a:ext cx="11090241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  <a:latin typeface="Calibri" panose="020F0502020204030204" pitchFamily="34" charset="0"/>
              </a:rPr>
              <a:t>trudna sytuacja ekonomiczna </a:t>
            </a: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Symbol zastępczy tekstu 2" descr="trudna sytuacja ekonomiczna">
            <a:extLst>
              <a:ext uri="{FF2B5EF4-FFF2-40B4-BE49-F238E27FC236}">
                <a16:creationId xmlns:a16="http://schemas.microsoft.com/office/drawing/2014/main" id="{2BA96378-D211-9FFC-8A8D-4D2A2DA13E2A}"/>
              </a:ext>
            </a:extLst>
          </p:cNvPr>
          <p:cNvSpPr txBox="1">
            <a:spLocks/>
          </p:cNvSpPr>
          <p:nvPr/>
        </p:nvSpPr>
        <p:spPr>
          <a:xfrm>
            <a:off x="639643" y="1911954"/>
            <a:ext cx="10491787" cy="4133850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BD47EAB6-B544-BC0C-F22E-C2707A2EC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2" name="Symbol zastępczy tekstu 2">
            <a:extLst>
              <a:ext uri="{FF2B5EF4-FFF2-40B4-BE49-F238E27FC236}">
                <a16:creationId xmlns:a16="http://schemas.microsoft.com/office/drawing/2014/main" id="{3B026EDA-E3D4-8CCD-852A-58251CFE86DC}"/>
              </a:ext>
            </a:extLst>
          </p:cNvPr>
          <p:cNvSpPr txBox="1">
            <a:spLocks/>
          </p:cNvSpPr>
          <p:nvPr/>
        </p:nvSpPr>
        <p:spPr>
          <a:xfrm>
            <a:off x="413085" y="1549525"/>
            <a:ext cx="11365827" cy="4611605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100000"/>
              <a:buNone/>
              <a:defRPr/>
            </a:pPr>
            <a:r>
              <a:rPr lang="pl-PL" altLang="pl-PL" sz="1600" b="1" dirty="0">
                <a:solidFill>
                  <a:srgbClr val="FFFFFF"/>
                </a:solidFill>
                <a:latin typeface="+mn-lt"/>
              </a:rPr>
              <a:t>Przedsiębiorca jest w trudnej sytuacji:</a:t>
            </a:r>
          </a:p>
          <a:p>
            <a:pPr marL="342900" indent="-342900">
              <a:lnSpc>
                <a:spcPct val="100000"/>
              </a:lnSpc>
              <a:buClr>
                <a:srgbClr val="FFFFFF"/>
              </a:buClr>
              <a:buSzPct val="100000"/>
              <a:buFont typeface="Wingdings" panose="05000000000000000000" pitchFamily="2" charset="2"/>
              <a:buChar char="ü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w przypadku przedsiębiorstwa dużego oraz MŚP istniejącego krócej niż trzy lata, jeżeli ponad połowa subskrybowanego kapitału podstawowego/kapitału wskazanego w sprawozdaniach finansowych została utracona w efekcie zakumulowanych strat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Wingdings" panose="05000000000000000000" pitchFamily="2" charset="2"/>
              <a:buChar char="ü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jeśli przedsiębiorstwo podlega zbiorowemu postępowaniu w związku z niewypłacalnością lub zgodnie z prawem krajowym spełnia kryteria objęcia takim podstępowaniem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Wingdings" panose="05000000000000000000" pitchFamily="2" charset="2"/>
              <a:buChar char="ü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jeśli przedsiębiorstwo otrzymało pomoc na ratowanie i nie spłaciło do tej pory pożyczki ani nie zakończyło umowy gwarancji lub otrzymało pomoc na restrukturyzację i nadal podlega planowi restrukturyzacyjnemu (realizuje plan)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Wingdings" panose="05000000000000000000" pitchFamily="2" charset="2"/>
              <a:buChar char="ü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w przypadku dużego przedsiębiorstwa, jeśli w ciągu ostatnich dwóch lat:</a:t>
            </a:r>
          </a:p>
          <a:p>
            <a:pPr marL="614362" indent="-3429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>
                <a:tab pos="53340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księgowy stosunek wartości kapitału obcego do kapitału własnego tego przedsiębiorstwa przekracza 7,5 oraz</a:t>
            </a:r>
          </a:p>
          <a:p>
            <a:pPr marL="614362" indent="-3429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>
                <a:tab pos="53340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wskaźnik pokrycia odsetek zyskiem EBITDA (wynik na działalności operacyjnej + amortyzacja), czyli: EBITDA/odsetki tego przedsiębiorstwa wynosi poniżej 1,0. </a:t>
            </a:r>
          </a:p>
          <a:p>
            <a:pPr>
              <a:buClr>
                <a:srgbClr val="000000"/>
              </a:buClr>
              <a:buSzPct val="100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endParaRPr lang="pl-PL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Objaśnienie ze strzałką w górę 3">
            <a:extLst>
              <a:ext uri="{FF2B5EF4-FFF2-40B4-BE49-F238E27FC236}">
                <a16:creationId xmlns:a16="http://schemas.microsoft.com/office/drawing/2014/main" id="{7BB866D4-85E6-8B97-1E96-E7C0667D0FC3}"/>
              </a:ext>
            </a:extLst>
          </p:cNvPr>
          <p:cNvSpPr/>
          <p:nvPr/>
        </p:nvSpPr>
        <p:spPr>
          <a:xfrm>
            <a:off x="1819897" y="4908957"/>
            <a:ext cx="8131278" cy="1136847"/>
          </a:xfrm>
          <a:prstGeom prst="upArrowCallout">
            <a:avLst>
              <a:gd name="adj1" fmla="val 18436"/>
              <a:gd name="adj2" fmla="val 25000"/>
              <a:gd name="adj3" fmla="val 15154"/>
              <a:gd name="adj4" fmla="val 77529"/>
            </a:avLst>
          </a:prstGeom>
          <a:solidFill>
            <a:srgbClr val="00B050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0000"/>
                </a:solidFill>
              </a:rPr>
              <a:t>Należy odpowiedzieć na pytania 1-7 w części B załącznika do wniosku Formularz informacji przedstawianych przy ubieganiu się o pomoc inną niż pomoc de </a:t>
            </a:r>
            <a:r>
              <a:rPr lang="pl-PL" sz="1600" dirty="0" err="1">
                <a:solidFill>
                  <a:srgbClr val="000000"/>
                </a:solidFill>
              </a:rPr>
              <a:t>minimis</a:t>
            </a:r>
            <a:endParaRPr lang="pl-PL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Weryfikacja odbywa się z uwzględnieniem sprawozdań finansowych beneficjenta pomocy </a:t>
            </a:r>
          </a:p>
        </p:txBody>
      </p:sp>
    </p:spTree>
    <p:extLst>
      <p:ext uri="{BB962C8B-B14F-4D97-AF65-F5344CB8AC3E}">
        <p14:creationId xmlns:p14="http://schemas.microsoft.com/office/powerpoint/2010/main" val="262672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DCC8D-05FC-70A3-5022-1A32BF417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2588A5E4-4F13-C627-82F7-F9483EDE9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79" y="1097990"/>
            <a:ext cx="11090241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  <a:latin typeface="Calibri" panose="020F0502020204030204" pitchFamily="34" charset="0"/>
              </a:rPr>
              <a:t>trudna sytuacja ekonomiczna cd.</a:t>
            </a: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4BF640-C664-6B48-5FDA-AF8FD4991CB4}"/>
              </a:ext>
            </a:extLst>
          </p:cNvPr>
          <p:cNvSpPr txBox="1"/>
          <p:nvPr/>
        </p:nvSpPr>
        <p:spPr>
          <a:xfrm>
            <a:off x="447582" y="1577219"/>
            <a:ext cx="96304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Formularz informacji przedstawianych przy ubieganiu się o pomoc inną niż de </a:t>
            </a:r>
            <a:r>
              <a:rPr lang="pl-PL" sz="1600" dirty="0" err="1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minimis</a:t>
            </a:r>
            <a:endParaRPr lang="pl-PL" sz="1600" dirty="0">
              <a:solidFill>
                <a:srgbClr val="FFFFFF"/>
              </a:solidFill>
            </a:endParaRPr>
          </a:p>
        </p:txBody>
      </p:sp>
      <p:pic>
        <p:nvPicPr>
          <p:cNvPr id="7" name="Obraz 6" descr="trudna sytuacja ekonomiczna">
            <a:extLst>
              <a:ext uri="{FF2B5EF4-FFF2-40B4-BE49-F238E27FC236}">
                <a16:creationId xmlns:a16="http://schemas.microsoft.com/office/drawing/2014/main" id="{98FEF2A3-26EB-96F0-401B-55CA8E080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79" y="2059724"/>
            <a:ext cx="6443508" cy="670556"/>
          </a:xfrm>
          <a:prstGeom prst="rect">
            <a:avLst/>
          </a:prstGeom>
        </p:spPr>
      </p:pic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62CC5847-FC46-6D2C-6D1D-9F3E5DDDB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39643" y="1911954"/>
            <a:ext cx="10491787" cy="4133850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6F34D40F-28AE-97B9-1008-6E32FF563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29516699-F8D3-05DC-B24F-9DF63869A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50879" y="2963884"/>
            <a:ext cx="10077514" cy="930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50"/>
              </a:spcBef>
            </a:pPr>
            <a:r>
              <a:rPr lang="pl-PL" altLang="pl-PL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Badanie sytuacji ekonomicznej w przypadku podmiotów powiązanych - wyjaśnienia UOKiK na stronie: </a:t>
            </a:r>
          </a:p>
          <a:p>
            <a:pPr algn="l">
              <a:spcBef>
                <a:spcPts val="350"/>
              </a:spcBef>
            </a:pPr>
            <a:r>
              <a:rPr lang="pl-PL" altLang="pl-PL" sz="16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https://uokik.gov.pl/wyjasnienia-wzory-oraz-pomocne-pliki</a:t>
            </a:r>
            <a:endParaRPr lang="pl-PL" altLang="pl-PL" sz="1600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000000"/>
              </a:buClr>
              <a:buSzPct val="100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Objaśnienie ze strzałką w górę 4">
            <a:extLst>
              <a:ext uri="{FF2B5EF4-FFF2-40B4-BE49-F238E27FC236}">
                <a16:creationId xmlns:a16="http://schemas.microsoft.com/office/drawing/2014/main" id="{D994A763-6021-B783-81CA-2E85A9750630}"/>
              </a:ext>
            </a:extLst>
          </p:cNvPr>
          <p:cNvSpPr/>
          <p:nvPr/>
        </p:nvSpPr>
        <p:spPr>
          <a:xfrm rot="16200000">
            <a:off x="8567049" y="178780"/>
            <a:ext cx="1946622" cy="4408115"/>
          </a:xfrm>
          <a:prstGeom prst="upArrowCallout">
            <a:avLst>
              <a:gd name="adj1" fmla="val 21934"/>
              <a:gd name="adj2" fmla="val 18578"/>
              <a:gd name="adj3" fmla="val 13474"/>
              <a:gd name="adj4" fmla="val 8864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twierdzącej odpowiedzi („TAK”) na pytanie 7 w części B Formularza informacji,</a:t>
            </a:r>
          </a:p>
          <a:p>
            <a:pPr algn="ctr"/>
            <a:r>
              <a:rPr lang="pl-PL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wniosku należy załączyć informacje przygotowane zgodnie z wyjaśnieniami UOKiK (dopuszcza się uzupełnienie informacji w polu tekstowym w części A pkt 9 Formularza)</a:t>
            </a:r>
          </a:p>
        </p:txBody>
      </p:sp>
      <p:pic>
        <p:nvPicPr>
          <p:cNvPr id="8" name="Obraz 7" descr="trudna sytuacja ekonomiczna">
            <a:extLst>
              <a:ext uri="{FF2B5EF4-FFF2-40B4-BE49-F238E27FC236}">
                <a16:creationId xmlns:a16="http://schemas.microsoft.com/office/drawing/2014/main" id="{2F8EF184-C7A2-4756-DF42-1BC0FB6903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4653" y="3667685"/>
            <a:ext cx="7136125" cy="234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00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B3823-98C7-9DF4-0C64-2C255DF94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F48A2EA9-6F60-AAB5-AE21-826B97A7F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44" y="1082832"/>
            <a:ext cx="10491786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efekt zachęty</a:t>
            </a: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Symbol zastępczy tekstu 2" descr="efekt zachęty&#10;">
            <a:extLst>
              <a:ext uri="{FF2B5EF4-FFF2-40B4-BE49-F238E27FC236}">
                <a16:creationId xmlns:a16="http://schemas.microsoft.com/office/drawing/2014/main" id="{6FE2B2A1-1133-1A5E-AC1E-1F8C390AB24A}"/>
              </a:ext>
            </a:extLst>
          </p:cNvPr>
          <p:cNvSpPr txBox="1">
            <a:spLocks/>
          </p:cNvSpPr>
          <p:nvPr/>
        </p:nvSpPr>
        <p:spPr>
          <a:xfrm>
            <a:off x="639643" y="1911954"/>
            <a:ext cx="10491787" cy="4133850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Symbol zastępczy tekstu 2">
            <a:extLst>
              <a:ext uri="{FF2B5EF4-FFF2-40B4-BE49-F238E27FC236}">
                <a16:creationId xmlns:a16="http://schemas.microsoft.com/office/drawing/2014/main" id="{D592EE62-6121-E168-D0EF-0D717F222631}"/>
              </a:ext>
            </a:extLst>
          </p:cNvPr>
          <p:cNvSpPr txBox="1">
            <a:spLocks/>
          </p:cNvSpPr>
          <p:nvPr/>
        </p:nvSpPr>
        <p:spPr>
          <a:xfrm>
            <a:off x="516919" y="1514060"/>
            <a:ext cx="10732871" cy="4133851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SzPct val="100000"/>
              <a:buNone/>
              <a:defRPr/>
            </a:pPr>
            <a:r>
              <a:rPr lang="pl-PL" altLang="pl-PL" b="1" dirty="0">
                <a:solidFill>
                  <a:srgbClr val="FFC000"/>
                </a:solidFill>
                <a:latin typeface="+mn-lt"/>
              </a:rPr>
              <a:t>Wniosek musi być złożony przed rozpoczęciem inwestycji</a:t>
            </a:r>
          </a:p>
          <a:p>
            <a:pPr marL="0" indent="0">
              <a:spcBef>
                <a:spcPts val="800"/>
              </a:spcBef>
              <a:buSzPct val="100000"/>
              <a:buNone/>
              <a:defRPr/>
            </a:pPr>
            <a:r>
              <a:rPr lang="pl-PL" altLang="pl-PL" u="sng" dirty="0">
                <a:solidFill>
                  <a:srgbClr val="FFFFFF"/>
                </a:solidFill>
                <a:latin typeface="+mn-lt"/>
              </a:rPr>
              <a:t>Rozpoczęcie inwestycji </a:t>
            </a:r>
            <a:r>
              <a:rPr lang="pl-PL" altLang="pl-PL" dirty="0">
                <a:solidFill>
                  <a:srgbClr val="FFFFFF"/>
                </a:solidFill>
                <a:latin typeface="+mn-lt"/>
              </a:rPr>
              <a:t>oznacza, zależnie od tego, co nastąpi najpierw:</a:t>
            </a:r>
          </a:p>
          <a:p>
            <a:pPr>
              <a:spcBef>
                <a:spcPts val="400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ü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dirty="0">
                <a:solidFill>
                  <a:srgbClr val="FFFFFF"/>
                </a:solidFill>
                <a:latin typeface="+mn-lt"/>
              </a:rPr>
              <a:t>rozpoczęcie robót budowlanych związanych z inwestycją (rozpoczęcie budowy, o którym mowa w art. 41 ust. 1 ustawy Prawo budowlane), lub </a:t>
            </a:r>
          </a:p>
          <a:p>
            <a:pPr>
              <a:spcBef>
                <a:spcPts val="400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ü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dirty="0">
                <a:solidFill>
                  <a:srgbClr val="FFFFFF"/>
                </a:solidFill>
                <a:latin typeface="+mn-lt"/>
              </a:rPr>
              <a:t>pierwsze prawnie wiążące zobowiązanie do zamówienia urządzeń, lub </a:t>
            </a:r>
          </a:p>
          <a:p>
            <a:pPr>
              <a:spcBef>
                <a:spcPts val="400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ü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dirty="0">
                <a:solidFill>
                  <a:srgbClr val="FFFFFF"/>
                </a:solidFill>
                <a:latin typeface="+mn-lt"/>
              </a:rPr>
              <a:t>zobowiązanie, które sprawia, że inwestycja staje się nieodwracalna (z ekonomicznego punktu widzenia byłoby trudno zaniechać inwestycji od chwili powzięcia tego zobowiązania, np. z uwagi na znaczne straty finansowe, które inwestor musiałby ponieść w przypadku rezygnacji z inwestycji) </a:t>
            </a:r>
          </a:p>
          <a:p>
            <a:pPr marL="0" indent="0">
              <a:spcBef>
                <a:spcPts val="400"/>
              </a:spcBef>
              <a:buClr>
                <a:srgbClr val="000000"/>
              </a:buClr>
              <a:buSzPct val="45000"/>
              <a:buNone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dirty="0">
              <a:solidFill>
                <a:srgbClr val="FFFFFF"/>
              </a:solidFill>
              <a:latin typeface="+mn-lt"/>
            </a:endParaRPr>
          </a:p>
          <a:p>
            <a:pPr marL="0" indent="0">
              <a:spcBef>
                <a:spcPts val="400"/>
              </a:spcBef>
              <a:buClr>
                <a:srgbClr val="000000"/>
              </a:buClr>
              <a:buSzPct val="45000"/>
              <a:buNone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dirty="0">
                <a:solidFill>
                  <a:srgbClr val="FFFFFF"/>
                </a:solidFill>
                <a:latin typeface="+mn-lt"/>
              </a:rPr>
              <a:t>Za rozpoczęcie inwestycji </a:t>
            </a:r>
            <a:r>
              <a:rPr lang="pl-PL" altLang="pl-PL" u="sng" dirty="0">
                <a:solidFill>
                  <a:srgbClr val="FFFFFF"/>
                </a:solidFill>
                <a:latin typeface="+mn-lt"/>
              </a:rPr>
              <a:t>nie uznaje się </a:t>
            </a:r>
            <a:r>
              <a:rPr lang="pl-PL" altLang="pl-PL" dirty="0">
                <a:solidFill>
                  <a:srgbClr val="FFFFFF"/>
                </a:solidFill>
                <a:latin typeface="+mn-lt"/>
              </a:rPr>
              <a:t>zakupu gruntu ani prac przygotowawczych takich jak uzyskanie zezwoleń i przeprowadzenie studiów wykonalności</a:t>
            </a:r>
          </a:p>
          <a:p>
            <a:pPr marL="0" indent="0">
              <a:spcBef>
                <a:spcPts val="400"/>
              </a:spcBef>
              <a:buClr>
                <a:srgbClr val="000000"/>
              </a:buClr>
              <a:buSzPct val="45000"/>
              <a:buNone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u="sng" dirty="0">
                <a:solidFill>
                  <a:srgbClr val="FFFFFF"/>
                </a:solidFill>
                <a:latin typeface="+mn-lt"/>
              </a:rPr>
              <a:t>W przypadku przetargu przeprowadzanego zgodnie z ustawą Prawo zamówień publicznych</a:t>
            </a:r>
            <a:r>
              <a:rPr lang="pl-PL" dirty="0">
                <a:solidFill>
                  <a:srgbClr val="FFFFFF"/>
                </a:solidFill>
                <a:latin typeface="+mn-lt"/>
              </a:rPr>
              <a:t>: ogłoszenie zamówienia nie stanowi rozpoczęcia prac pod warunkiem, że przewidziano możliwość unieważnienia postępowania zgodnie z art. 257 ustawy PZP</a:t>
            </a:r>
          </a:p>
          <a:p>
            <a:pPr marL="0" indent="0">
              <a:spcBef>
                <a:spcPts val="400"/>
              </a:spcBef>
              <a:buClr>
                <a:srgbClr val="000000"/>
              </a:buClr>
              <a:buSzPct val="45000"/>
              <a:buNone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4" name="Obraz 3" descr="efekt zachęty">
            <a:extLst>
              <a:ext uri="{FF2B5EF4-FFF2-40B4-BE49-F238E27FC236}">
                <a16:creationId xmlns:a16="http://schemas.microsoft.com/office/drawing/2014/main" id="{FCEA73DA-1B4F-FD64-2F40-749DE9B9D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516" y="4581832"/>
            <a:ext cx="1378548" cy="144293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C4D5BA65-AC00-1B04-B9DF-7B5461F97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</p:spTree>
    <p:extLst>
      <p:ext uri="{BB962C8B-B14F-4D97-AF65-F5344CB8AC3E}">
        <p14:creationId xmlns:p14="http://schemas.microsoft.com/office/powerpoint/2010/main" val="640701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F8046-E6C9-556D-9D0F-6ED1B3BC8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D6E621AE-9F1F-6935-8CC9-E105D495F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24" y="1197985"/>
            <a:ext cx="11078046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Intensywność pomocy </a:t>
            </a:r>
            <a:r>
              <a:rPr lang="pl-PL" altLang="pl-PL" sz="1600" dirty="0">
                <a:solidFill>
                  <a:srgbClr val="FFFFFF"/>
                </a:solidFill>
              </a:rPr>
              <a:t>c.d.</a:t>
            </a:r>
            <a:br>
              <a:rPr lang="pl-PL" altLang="pl-PL" sz="2400" dirty="0">
                <a:solidFill>
                  <a:srgbClr val="FFFFFF"/>
                </a:solidFill>
              </a:rPr>
            </a:br>
            <a:r>
              <a:rPr lang="pl-PL" altLang="pl-PL" sz="2400" dirty="0">
                <a:solidFill>
                  <a:srgbClr val="FFFFFF"/>
                </a:solidFill>
              </a:rPr>
              <a:t> </a:t>
            </a:r>
            <a:br>
              <a:rPr lang="pl-PL" altLang="pl-PL" sz="2400" dirty="0">
                <a:solidFill>
                  <a:srgbClr val="FFFFFF"/>
                </a:solidFill>
              </a:rPr>
            </a:br>
            <a:endParaRPr lang="pl-PL" sz="2400" dirty="0">
              <a:solidFill>
                <a:srgbClr val="FFFFFF"/>
              </a:solidFill>
            </a:endParaRPr>
          </a:p>
        </p:txBody>
      </p:sp>
      <p:pic>
        <p:nvPicPr>
          <p:cNvPr id="16" name="Obraz 15" descr="intensywnośc pomocy równa się wartości pomocy publicznej (EDB) podzielonej przez koszty kwalifikujące się do objęcia pomocą">
            <a:extLst>
              <a:ext uri="{FF2B5EF4-FFF2-40B4-BE49-F238E27FC236}">
                <a16:creationId xmlns:a16="http://schemas.microsoft.com/office/drawing/2014/main" id="{0509A287-776F-CCBE-99CE-BE4166E44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36" y="1589588"/>
            <a:ext cx="7955970" cy="865707"/>
          </a:xfrm>
          <a:prstGeom prst="rect">
            <a:avLst/>
          </a:prstGeom>
        </p:spPr>
      </p:pic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5A5384AB-12D5-985E-1EB6-F4B9AF508792}"/>
              </a:ext>
            </a:extLst>
          </p:cNvPr>
          <p:cNvSpPr txBox="1">
            <a:spLocks/>
          </p:cNvSpPr>
          <p:nvPr/>
        </p:nvSpPr>
        <p:spPr>
          <a:xfrm>
            <a:off x="623777" y="2547510"/>
            <a:ext cx="8909337" cy="3720946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2" lvl="1" indent="0">
              <a:buNone/>
            </a:pPr>
            <a:r>
              <a:rPr lang="pl-PL" alt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Maksymalna dopuszczalna intensywność pomocy na jednostkę wytwórczą nie może przekroczyć:</a:t>
            </a:r>
          </a:p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alt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65% – dla </a:t>
            </a:r>
            <a:r>
              <a:rPr lang="pl-PL" altLang="pl-PL" sz="1600" dirty="0" err="1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mikroprzedsiębiorcy</a:t>
            </a:r>
            <a:r>
              <a:rPr lang="pl-PL" alt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i małego przedsiębiorcy;</a:t>
            </a:r>
          </a:p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alt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55% – dla średniego przedsiębiorcy;</a:t>
            </a:r>
          </a:p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alt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45% – dla dużego przedsiębiorcy.</a:t>
            </a:r>
          </a:p>
          <a:p>
            <a:pPr marL="987425" lvl="1" indent="-544513">
              <a:buFont typeface="Wingdings" panose="05000000000000000000" pitchFamily="2" charset="2"/>
              <a:buChar char="ü"/>
            </a:pPr>
            <a:endParaRPr lang="pl-PL" altLang="pl-PL" sz="1600" dirty="0">
              <a:solidFill>
                <a:srgbClr val="FFFFF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42912" lvl="1" indent="0">
              <a:buNone/>
            </a:pPr>
            <a:r>
              <a:rPr lang="pl-PL" alt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Maksymalna dopuszczalna intensywność pomocy na magazyn energii nie może przekroczyć:</a:t>
            </a:r>
          </a:p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alt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50% – dla </a:t>
            </a:r>
            <a:r>
              <a:rPr lang="pl-PL" altLang="pl-PL" sz="1600" dirty="0" err="1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mikroprzedsiębiorcy</a:t>
            </a:r>
            <a:r>
              <a:rPr lang="pl-PL" alt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i małego przedsiębiorcy;</a:t>
            </a:r>
          </a:p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alt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40% – dla średniego przedsiębiorcy;</a:t>
            </a:r>
          </a:p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alt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30% – dla dużego przedsiębiorcy.</a:t>
            </a:r>
          </a:p>
        </p:txBody>
      </p:sp>
      <p:sp>
        <p:nvSpPr>
          <p:cNvPr id="11" name="Symbol zastępczy tekstu 5" descr="Pomoc na inwestycje w propagowanie energii ze źródeł odnawialnych ">
            <a:extLst>
              <a:ext uri="{FF2B5EF4-FFF2-40B4-BE49-F238E27FC236}">
                <a16:creationId xmlns:a16="http://schemas.microsoft.com/office/drawing/2014/main" id="{A81DDDFD-12ED-E12C-6E74-19D63A0DD627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D928690F-AC0F-C6D3-BADC-A1538ED8E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01039" y="1702984"/>
            <a:ext cx="11167184" cy="5164874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57FACDCE-AF46-CFBD-B6CE-3F91E943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89835" y="75357"/>
            <a:ext cx="841473" cy="841473"/>
          </a:xfrm>
          <a:prstGeom prst="rect">
            <a:avLst/>
          </a:prstGeom>
        </p:spPr>
      </p:pic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5420A80D-BE58-D8C9-A619-300D49EFD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</p:spTree>
    <p:extLst>
      <p:ext uri="{BB962C8B-B14F-4D97-AF65-F5344CB8AC3E}">
        <p14:creationId xmlns:p14="http://schemas.microsoft.com/office/powerpoint/2010/main" val="156899034"/>
      </p:ext>
    </p:extLst>
  </p:cSld>
  <p:clrMapOvr>
    <a:masterClrMapping/>
  </p:clrMapOvr>
</p:sld>
</file>

<file path=ppt/theme/theme1.xml><?xml version="1.0" encoding="utf-8"?>
<a:theme xmlns:a="http://schemas.openxmlformats.org/drawingml/2006/main" name="Epic Nature">
  <a:themeElements>
    <a:clrScheme name="Niestandardowy 9">
      <a:dk1>
        <a:srgbClr val="208551"/>
      </a:dk1>
      <a:lt1>
        <a:srgbClr val="FFFFFF"/>
      </a:lt1>
      <a:dk2>
        <a:srgbClr val="004066"/>
      </a:dk2>
      <a:lt2>
        <a:srgbClr val="F5F5F5"/>
      </a:lt2>
      <a:accent1>
        <a:srgbClr val="3CBD86"/>
      </a:accent1>
      <a:accent2>
        <a:srgbClr val="0099CC"/>
      </a:accent2>
      <a:accent3>
        <a:srgbClr val="2CB349"/>
      </a:accent3>
      <a:accent4>
        <a:srgbClr val="004066"/>
      </a:accent4>
      <a:accent5>
        <a:srgbClr val="009999"/>
      </a:accent5>
      <a:accent6>
        <a:srgbClr val="4D4D4D"/>
      </a:accent6>
      <a:hlink>
        <a:srgbClr val="0099CC"/>
      </a:hlink>
      <a:folHlink>
        <a:srgbClr val="0099CC"/>
      </a:folHlink>
    </a:clrScheme>
    <a:fontScheme name="Niestandardowy 1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dirty="0">
            <a:solidFill>
              <a:schemeClr val="accent6"/>
            </a:solidFill>
            <a:latin typeface="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&amp;W Minimalist Drama_Finance_win32_EF_v5" id="{2442EB39-5D7A-4DDC-AD9A-BB04F1C7B656}" vid="{B6686708-5202-4EB0-B50E-375235245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8F3BA84FA2946B6D914A8442B181B" ma:contentTypeVersion="16" ma:contentTypeDescription="Utwórz nowy dokument." ma:contentTypeScope="" ma:versionID="1abc57081607df241cdaa4ff3077c4cd">
  <xsd:schema xmlns:xsd="http://www.w3.org/2001/XMLSchema" xmlns:xs="http://www.w3.org/2001/XMLSchema" xmlns:p="http://schemas.microsoft.com/office/2006/metadata/properties" xmlns:ns2="97730884-5bf0-4adb-963c-097f91638024" xmlns:ns3="07042158-f47d-48be-ab93-8f6036e20404" targetNamespace="http://schemas.microsoft.com/office/2006/metadata/properties" ma:root="true" ma:fieldsID="e9d4e82fdb09977206570ecf0793c5e0" ns2:_="" ns3:_="">
    <xsd:import namespace="97730884-5bf0-4adb-963c-097f91638024"/>
    <xsd:import namespace="07042158-f47d-48be-ab93-8f6036e20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30884-5bf0-4adb-963c-097f916380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i obrazów" ma:readOnly="false" ma:fieldId="{5cf76f15-5ced-4ddc-b409-7134ff3c332f}" ma:taxonomyMulti="true" ma:sspId="739d19e1-0593-4d94-bef1-3da08a5e7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42158-f47d-48be-ab93-8f6036e204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0364d3-a081-4094-9436-43db1c7b1509}" ma:internalName="TaxCatchAll" ma:showField="CatchAllData" ma:web="07042158-f47d-48be-ab93-8f6036e20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042158-f47d-48be-ab93-8f6036e20404" xsi:nil="true"/>
    <lcf76f155ced4ddcb4097134ff3c332f xmlns="97730884-5bf0-4adb-963c-097f9163802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DD590A-8042-4F36-843F-743A8DB178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3C2273-4CCA-4A90-8F28-8D42713EF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730884-5bf0-4adb-963c-097f91638024"/>
    <ds:schemaRef ds:uri="07042158-f47d-48be-ab93-8f6036e204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4B9AF2-5B11-48FF-A8A8-964B2D972562}">
  <ds:schemaRefs>
    <ds:schemaRef ds:uri="07042158-f47d-48be-ab93-8f6036e20404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97730884-5bf0-4adb-963c-097f91638024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4560</TotalTime>
  <Words>2055</Words>
  <Application>Microsoft Office PowerPoint</Application>
  <PresentationFormat>Panoramiczny</PresentationFormat>
  <Paragraphs>177</Paragraphs>
  <Slides>21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32" baseType="lpstr">
      <vt:lpstr>Aptos</vt:lpstr>
      <vt:lpstr>Arial</vt:lpstr>
      <vt:lpstr>Calibri</vt:lpstr>
      <vt:lpstr>Courier New</vt:lpstr>
      <vt:lpstr>Open Sans</vt:lpstr>
      <vt:lpstr>Poppins</vt:lpstr>
      <vt:lpstr>Source Sans 3</vt:lpstr>
      <vt:lpstr>Source Sans Pro Semibold</vt:lpstr>
      <vt:lpstr>Times New Roman</vt:lpstr>
      <vt:lpstr>Wingdings</vt:lpstr>
      <vt:lpstr>Epic Nature</vt:lpstr>
      <vt:lpstr>Fundusze Europejskie na Infrastrukturę, klimat, środowisko</vt:lpstr>
      <vt:lpstr>Pomoc publiczna w kontekście programu priorytetowego</vt:lpstr>
      <vt:lpstr>Pomoc publiczna w kontekście programu priorytetowego cd.</vt:lpstr>
      <vt:lpstr>Pomoc na ochronę środowiska</vt:lpstr>
      <vt:lpstr>Pomoc na ochronę środowiska c.d.</vt:lpstr>
      <vt:lpstr>trudna sytuacja ekonomiczna </vt:lpstr>
      <vt:lpstr>trudna sytuacja ekonomiczna cd.</vt:lpstr>
      <vt:lpstr>efekt zachęty</vt:lpstr>
      <vt:lpstr>Intensywność pomocy c.d.   </vt:lpstr>
      <vt:lpstr>Intensywność pomocy   </vt:lpstr>
      <vt:lpstr>koszty kwalifikowane do pomocy</vt:lpstr>
      <vt:lpstr>Dodatkowe warunki dot. pomocy   </vt:lpstr>
      <vt:lpstr>Wielkość przedsiębiorstwa   </vt:lpstr>
      <vt:lpstr>Wielkość przedsiębiorstwa c.d. 1   </vt:lpstr>
      <vt:lpstr>Wielkość przedsiębiorstwa c.d. 2   </vt:lpstr>
      <vt:lpstr>Wielkość przedsiębiorstwa c.d. 3   </vt:lpstr>
      <vt:lpstr>Pomoc de minimis – Rozporządzenie, definicja</vt:lpstr>
      <vt:lpstr>Pomoc de minimis c.d. </vt:lpstr>
      <vt:lpstr>Wniosek o dofinansowanie    </vt:lpstr>
      <vt:lpstr>Dodatkowe informacje dot. dofinansowania   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o pomocy publicznej w porgramie FEnIKS</dc:title>
  <dc:creator>Godz Agata</dc:creator>
  <cp:lastModifiedBy>Urzyczyn Anna</cp:lastModifiedBy>
  <cp:revision>91</cp:revision>
  <dcterms:created xsi:type="dcterms:W3CDTF">2024-06-26T20:20:27Z</dcterms:created>
  <dcterms:modified xsi:type="dcterms:W3CDTF">2026-06-09T09:54:23Z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0x01010020E8F3BA84FA2946B6D914A8442B181B</vt:lpwstr>
  </property>
  <property fmtid="{D5CDD505-2E9C-101B-9397-08002B2CF9AE}" pid="3" name="MediaServiceImageTags">
    <vt:lpwstr/>
  </property>
</Properties>
</file>