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1"/>
  </p:notesMasterIdLst>
  <p:handoutMasterIdLst>
    <p:handoutMasterId r:id="rId42"/>
  </p:handoutMasterIdLst>
  <p:sldIdLst>
    <p:sldId id="289" r:id="rId2"/>
    <p:sldId id="291" r:id="rId3"/>
    <p:sldId id="294" r:id="rId4"/>
    <p:sldId id="295" r:id="rId5"/>
    <p:sldId id="296" r:id="rId6"/>
    <p:sldId id="297" r:id="rId7"/>
    <p:sldId id="321" r:id="rId8"/>
    <p:sldId id="322" r:id="rId9"/>
    <p:sldId id="292" r:id="rId10"/>
    <p:sldId id="290" r:id="rId11"/>
    <p:sldId id="298" r:id="rId12"/>
    <p:sldId id="299" r:id="rId13"/>
    <p:sldId id="306" r:id="rId14"/>
    <p:sldId id="315" r:id="rId15"/>
    <p:sldId id="316" r:id="rId16"/>
    <p:sldId id="318" r:id="rId17"/>
    <p:sldId id="323" r:id="rId18"/>
    <p:sldId id="324" r:id="rId19"/>
    <p:sldId id="317" r:id="rId20"/>
    <p:sldId id="319" r:id="rId21"/>
    <p:sldId id="320" r:id="rId22"/>
    <p:sldId id="309" r:id="rId23"/>
    <p:sldId id="303" r:id="rId24"/>
    <p:sldId id="313" r:id="rId25"/>
    <p:sldId id="301" r:id="rId26"/>
    <p:sldId id="310" r:id="rId27"/>
    <p:sldId id="325" r:id="rId28"/>
    <p:sldId id="326" r:id="rId29"/>
    <p:sldId id="293" r:id="rId30"/>
    <p:sldId id="311" r:id="rId31"/>
    <p:sldId id="312" r:id="rId32"/>
    <p:sldId id="304" r:id="rId33"/>
    <p:sldId id="327" r:id="rId34"/>
    <p:sldId id="328" r:id="rId35"/>
    <p:sldId id="302" r:id="rId36"/>
    <p:sldId id="329" r:id="rId37"/>
    <p:sldId id="305" r:id="rId38"/>
    <p:sldId id="308" r:id="rId39"/>
    <p:sldId id="307" r:id="rId40"/>
  </p:sldIdLst>
  <p:sldSz cx="9144000" cy="6858000" type="screen4x3"/>
  <p:notesSz cx="6797675" cy="9926638"/>
  <p:embeddedFontLst>
    <p:embeddedFont>
      <p:font typeface="Lato" panose="020F0502020204030203" pitchFamily="34" charset="0"/>
      <p:regular r:id="rId43"/>
      <p:bold r:id="rId44"/>
      <p:italic r:id="rId45"/>
      <p:boldItalic r:id="rId46"/>
    </p:embeddedFont>
    <p:embeddedFont>
      <p:font typeface="Sylfaen" panose="010A0502050306030303" pitchFamily="18" charset="0"/>
      <p:regular r:id="rId47"/>
    </p:embeddedFont>
    <p:embeddedFont>
      <p:font typeface="Verdana" panose="020B0604030504040204" pitchFamily="34" charset="0"/>
      <p:regular r:id="rId48"/>
      <p:bold r:id="rId49"/>
      <p:italic r:id="rId50"/>
      <p:boldItalic r:id="rId51"/>
    </p:embeddedFont>
  </p:embeddedFontLst>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niak Agnieszka" initials="WA" lastIdx="2" clrIdx="0">
    <p:extLst>
      <p:ext uri="{19B8F6BF-5375-455C-9EA6-DF929625EA0E}">
        <p15:presenceInfo xmlns:p15="http://schemas.microsoft.com/office/powerpoint/2012/main" userId="S-1-5-21-1346247845-3881836822-2677420573-5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D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81024" autoAdjust="0"/>
  </p:normalViewPr>
  <p:slideViewPr>
    <p:cSldViewPr>
      <p:cViewPr>
        <p:scale>
          <a:sx n="90" d="100"/>
          <a:sy n="90" d="100"/>
        </p:scale>
        <p:origin x="1142" y="53"/>
      </p:cViewPr>
      <p:guideLst>
        <p:guide orient="horz" pos="2160"/>
        <p:guide pos="2880"/>
      </p:guideLst>
    </p:cSldViewPr>
  </p:slideViewPr>
  <p:outlineViewPr>
    <p:cViewPr>
      <p:scale>
        <a:sx n="33" d="100"/>
        <a:sy n="33" d="100"/>
      </p:scale>
      <p:origin x="42" y="80190"/>
    </p:cViewPr>
  </p:outlineViewPr>
  <p:notesTextViewPr>
    <p:cViewPr>
      <p:scale>
        <a:sx n="125" d="100"/>
        <a:sy n="125" d="100"/>
      </p:scale>
      <p:origin x="0" y="0"/>
    </p:cViewPr>
  </p:notesTextViewPr>
  <p:sorterViewPr>
    <p:cViewPr>
      <p:scale>
        <a:sx n="180" d="100"/>
        <a:sy n="180" d="100"/>
      </p:scale>
      <p:origin x="0" y="-653"/>
    </p:cViewPr>
  </p:sorterViewPr>
  <p:notesViewPr>
    <p:cSldViewPr>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073B0-E207-4ACC-8591-4532B34FEA8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pl-PL"/>
        </a:p>
      </dgm:t>
    </dgm:pt>
    <dgm:pt modelId="{6B3A02C7-B7BE-4C1B-A778-CE2D0A0CFFEE}">
      <dgm:prSet phldrT="[Tekst]"/>
      <dgm:spPr/>
      <dgm:t>
        <a:bodyPr/>
        <a:lstStyle/>
        <a:p>
          <a:r>
            <a:rPr lang="pl-PL" dirty="0"/>
            <a:t>Opis przedmiotu zamówienia</a:t>
          </a:r>
        </a:p>
      </dgm:t>
    </dgm:pt>
    <dgm:pt modelId="{7739A63F-E21E-4988-A20A-B2986570DDC0}" type="parTrans" cxnId="{1A466C98-0B3E-4E74-9AE5-3493F62BFEC5}">
      <dgm:prSet/>
      <dgm:spPr/>
      <dgm:t>
        <a:bodyPr/>
        <a:lstStyle/>
        <a:p>
          <a:endParaRPr lang="pl-PL"/>
        </a:p>
      </dgm:t>
    </dgm:pt>
    <dgm:pt modelId="{86E34AE9-16EC-48D5-8778-EF2292EBB7E5}" type="sibTrans" cxnId="{1A466C98-0B3E-4E74-9AE5-3493F62BFEC5}">
      <dgm:prSet/>
      <dgm:spPr/>
      <dgm:t>
        <a:bodyPr/>
        <a:lstStyle/>
        <a:p>
          <a:endParaRPr lang="pl-PL"/>
        </a:p>
      </dgm:t>
    </dgm:pt>
    <dgm:pt modelId="{6571F50A-522D-448B-9B6B-615685232B51}">
      <dgm:prSet phldrT="[Tekst]"/>
      <dgm:spPr/>
      <dgm:t>
        <a:bodyPr/>
        <a:lstStyle/>
        <a:p>
          <a:r>
            <a:rPr lang="pl-PL" dirty="0"/>
            <a:t>Warunki udziału w postępowaniu </a:t>
          </a:r>
        </a:p>
      </dgm:t>
    </dgm:pt>
    <dgm:pt modelId="{85338E9B-8D2D-4891-9F83-E9F5774A4733}" type="parTrans" cxnId="{CC02245E-3201-491D-A4BB-9E3A60C28C47}">
      <dgm:prSet/>
      <dgm:spPr/>
      <dgm:t>
        <a:bodyPr/>
        <a:lstStyle/>
        <a:p>
          <a:endParaRPr lang="pl-PL"/>
        </a:p>
      </dgm:t>
    </dgm:pt>
    <dgm:pt modelId="{9217CE8D-3281-4C49-B89D-47A7257CC00E}" type="sibTrans" cxnId="{CC02245E-3201-491D-A4BB-9E3A60C28C47}">
      <dgm:prSet/>
      <dgm:spPr/>
      <dgm:t>
        <a:bodyPr/>
        <a:lstStyle/>
        <a:p>
          <a:endParaRPr lang="pl-PL"/>
        </a:p>
      </dgm:t>
    </dgm:pt>
    <dgm:pt modelId="{C9820DA4-D64B-45C1-A36A-20387D69F56D}">
      <dgm:prSet phldrT="[Tekst]"/>
      <dgm:spPr/>
      <dgm:t>
        <a:bodyPr/>
        <a:lstStyle/>
        <a:p>
          <a:r>
            <a:rPr lang="pl-PL" dirty="0"/>
            <a:t>Kryteria oceny oferty</a:t>
          </a:r>
        </a:p>
      </dgm:t>
    </dgm:pt>
    <dgm:pt modelId="{E47519E5-817B-48E6-A6AE-9D865D6D015A}" type="parTrans" cxnId="{F4149506-CE3F-4664-A6B9-7679FF98ACD7}">
      <dgm:prSet/>
      <dgm:spPr/>
      <dgm:t>
        <a:bodyPr/>
        <a:lstStyle/>
        <a:p>
          <a:endParaRPr lang="pl-PL"/>
        </a:p>
      </dgm:t>
    </dgm:pt>
    <dgm:pt modelId="{2A12A5B2-D7A0-42D5-83BE-D7532E561FAE}" type="sibTrans" cxnId="{F4149506-CE3F-4664-A6B9-7679FF98ACD7}">
      <dgm:prSet/>
      <dgm:spPr/>
      <dgm:t>
        <a:bodyPr/>
        <a:lstStyle/>
        <a:p>
          <a:endParaRPr lang="pl-PL"/>
        </a:p>
      </dgm:t>
    </dgm:pt>
    <dgm:pt modelId="{068EFB3F-E87B-42E9-A243-79C7E676E62E}" type="pres">
      <dgm:prSet presAssocID="{A5D073B0-E207-4ACC-8591-4532B34FEA84}" presName="linear" presStyleCnt="0">
        <dgm:presLayoutVars>
          <dgm:dir/>
          <dgm:animLvl val="lvl"/>
          <dgm:resizeHandles val="exact"/>
        </dgm:presLayoutVars>
      </dgm:prSet>
      <dgm:spPr/>
    </dgm:pt>
    <dgm:pt modelId="{514B845B-FFC9-4A7C-BB35-D91077195EE9}" type="pres">
      <dgm:prSet presAssocID="{6B3A02C7-B7BE-4C1B-A778-CE2D0A0CFFEE}" presName="parentLin" presStyleCnt="0"/>
      <dgm:spPr/>
    </dgm:pt>
    <dgm:pt modelId="{DE5A73B8-B207-4A93-A7C2-0B5913AAABB3}" type="pres">
      <dgm:prSet presAssocID="{6B3A02C7-B7BE-4C1B-A778-CE2D0A0CFFEE}" presName="parentLeftMargin" presStyleLbl="node1" presStyleIdx="0" presStyleCnt="3"/>
      <dgm:spPr/>
    </dgm:pt>
    <dgm:pt modelId="{A6BE2D41-B289-4B0B-8FC1-C18A62F70291}" type="pres">
      <dgm:prSet presAssocID="{6B3A02C7-B7BE-4C1B-A778-CE2D0A0CFFEE}" presName="parentText" presStyleLbl="node1" presStyleIdx="0" presStyleCnt="3">
        <dgm:presLayoutVars>
          <dgm:chMax val="0"/>
          <dgm:bulletEnabled val="1"/>
        </dgm:presLayoutVars>
      </dgm:prSet>
      <dgm:spPr/>
    </dgm:pt>
    <dgm:pt modelId="{0E87389B-A4BA-4E22-853C-ED8A73639962}" type="pres">
      <dgm:prSet presAssocID="{6B3A02C7-B7BE-4C1B-A778-CE2D0A0CFFEE}" presName="negativeSpace" presStyleCnt="0"/>
      <dgm:spPr/>
    </dgm:pt>
    <dgm:pt modelId="{B3B7689F-27B9-4DD9-8531-19040C50FB75}" type="pres">
      <dgm:prSet presAssocID="{6B3A02C7-B7BE-4C1B-A778-CE2D0A0CFFEE}" presName="childText" presStyleLbl="conFgAcc1" presStyleIdx="0" presStyleCnt="3">
        <dgm:presLayoutVars>
          <dgm:bulletEnabled val="1"/>
        </dgm:presLayoutVars>
      </dgm:prSet>
      <dgm:spPr/>
    </dgm:pt>
    <dgm:pt modelId="{6762CD48-CA97-404C-8E49-68A5BBF00C78}" type="pres">
      <dgm:prSet presAssocID="{86E34AE9-16EC-48D5-8778-EF2292EBB7E5}" presName="spaceBetweenRectangles" presStyleCnt="0"/>
      <dgm:spPr/>
    </dgm:pt>
    <dgm:pt modelId="{78F6C522-C83B-4A45-9934-61508D3571E6}" type="pres">
      <dgm:prSet presAssocID="{6571F50A-522D-448B-9B6B-615685232B51}" presName="parentLin" presStyleCnt="0"/>
      <dgm:spPr/>
    </dgm:pt>
    <dgm:pt modelId="{AA153BD2-835B-4E4F-9354-A0B81E565C8B}" type="pres">
      <dgm:prSet presAssocID="{6571F50A-522D-448B-9B6B-615685232B51}" presName="parentLeftMargin" presStyleLbl="node1" presStyleIdx="0" presStyleCnt="3"/>
      <dgm:spPr/>
    </dgm:pt>
    <dgm:pt modelId="{227CA712-35E5-4565-A9CE-33BBCDE4E160}" type="pres">
      <dgm:prSet presAssocID="{6571F50A-522D-448B-9B6B-615685232B51}" presName="parentText" presStyleLbl="node1" presStyleIdx="1" presStyleCnt="3">
        <dgm:presLayoutVars>
          <dgm:chMax val="0"/>
          <dgm:bulletEnabled val="1"/>
        </dgm:presLayoutVars>
      </dgm:prSet>
      <dgm:spPr/>
    </dgm:pt>
    <dgm:pt modelId="{F645F613-80FA-4BAC-96F5-47768CC7A0C4}" type="pres">
      <dgm:prSet presAssocID="{6571F50A-522D-448B-9B6B-615685232B51}" presName="negativeSpace" presStyleCnt="0"/>
      <dgm:spPr/>
    </dgm:pt>
    <dgm:pt modelId="{B137619A-A410-494B-953C-13B614DD90EA}" type="pres">
      <dgm:prSet presAssocID="{6571F50A-522D-448B-9B6B-615685232B51}" presName="childText" presStyleLbl="conFgAcc1" presStyleIdx="1" presStyleCnt="3">
        <dgm:presLayoutVars>
          <dgm:bulletEnabled val="1"/>
        </dgm:presLayoutVars>
      </dgm:prSet>
      <dgm:spPr/>
    </dgm:pt>
    <dgm:pt modelId="{C28CE329-9798-432E-8E05-06FB6C89FD90}" type="pres">
      <dgm:prSet presAssocID="{9217CE8D-3281-4C49-B89D-47A7257CC00E}" presName="spaceBetweenRectangles" presStyleCnt="0"/>
      <dgm:spPr/>
    </dgm:pt>
    <dgm:pt modelId="{04754FF3-2214-40D7-9DCC-CA0FE353CBE5}" type="pres">
      <dgm:prSet presAssocID="{C9820DA4-D64B-45C1-A36A-20387D69F56D}" presName="parentLin" presStyleCnt="0"/>
      <dgm:spPr/>
    </dgm:pt>
    <dgm:pt modelId="{F516DA07-5E64-490B-858C-3EDD901538C1}" type="pres">
      <dgm:prSet presAssocID="{C9820DA4-D64B-45C1-A36A-20387D69F56D}" presName="parentLeftMargin" presStyleLbl="node1" presStyleIdx="1" presStyleCnt="3"/>
      <dgm:spPr/>
    </dgm:pt>
    <dgm:pt modelId="{66A1BC92-15C8-4EAD-AAA1-5D0343DAB8CF}" type="pres">
      <dgm:prSet presAssocID="{C9820DA4-D64B-45C1-A36A-20387D69F56D}" presName="parentText" presStyleLbl="node1" presStyleIdx="2" presStyleCnt="3">
        <dgm:presLayoutVars>
          <dgm:chMax val="0"/>
          <dgm:bulletEnabled val="1"/>
        </dgm:presLayoutVars>
      </dgm:prSet>
      <dgm:spPr/>
    </dgm:pt>
    <dgm:pt modelId="{9B3A6E40-A7C5-4BF7-A79B-4813F7F160CD}" type="pres">
      <dgm:prSet presAssocID="{C9820DA4-D64B-45C1-A36A-20387D69F56D}" presName="negativeSpace" presStyleCnt="0"/>
      <dgm:spPr/>
    </dgm:pt>
    <dgm:pt modelId="{CD1ED405-BAAC-4885-8BD1-9AE05DE36641}" type="pres">
      <dgm:prSet presAssocID="{C9820DA4-D64B-45C1-A36A-20387D69F56D}" presName="childText" presStyleLbl="conFgAcc1" presStyleIdx="2" presStyleCnt="3">
        <dgm:presLayoutVars>
          <dgm:bulletEnabled val="1"/>
        </dgm:presLayoutVars>
      </dgm:prSet>
      <dgm:spPr/>
    </dgm:pt>
  </dgm:ptLst>
  <dgm:cxnLst>
    <dgm:cxn modelId="{F4149506-CE3F-4664-A6B9-7679FF98ACD7}" srcId="{A5D073B0-E207-4ACC-8591-4532B34FEA84}" destId="{C9820DA4-D64B-45C1-A36A-20387D69F56D}" srcOrd="2" destOrd="0" parTransId="{E47519E5-817B-48E6-A6AE-9D865D6D015A}" sibTransId="{2A12A5B2-D7A0-42D5-83BE-D7532E561FAE}"/>
    <dgm:cxn modelId="{5205EB17-D961-4165-A4BC-78B6B2A6F571}" type="presOf" srcId="{6571F50A-522D-448B-9B6B-615685232B51}" destId="{227CA712-35E5-4565-A9CE-33BBCDE4E160}" srcOrd="1" destOrd="0" presId="urn:microsoft.com/office/officeart/2005/8/layout/list1"/>
    <dgm:cxn modelId="{C851EE34-18AF-4B0E-A18E-86C7F700691F}" type="presOf" srcId="{6B3A02C7-B7BE-4C1B-A778-CE2D0A0CFFEE}" destId="{A6BE2D41-B289-4B0B-8FC1-C18A62F70291}" srcOrd="1" destOrd="0" presId="urn:microsoft.com/office/officeart/2005/8/layout/list1"/>
    <dgm:cxn modelId="{CC02245E-3201-491D-A4BB-9E3A60C28C47}" srcId="{A5D073B0-E207-4ACC-8591-4532B34FEA84}" destId="{6571F50A-522D-448B-9B6B-615685232B51}" srcOrd="1" destOrd="0" parTransId="{85338E9B-8D2D-4891-9F83-E9F5774A4733}" sibTransId="{9217CE8D-3281-4C49-B89D-47A7257CC00E}"/>
    <dgm:cxn modelId="{4DC5BC41-E3B0-4954-BABA-98137297E108}" type="presOf" srcId="{6571F50A-522D-448B-9B6B-615685232B51}" destId="{AA153BD2-835B-4E4F-9354-A0B81E565C8B}" srcOrd="0" destOrd="0" presId="urn:microsoft.com/office/officeart/2005/8/layout/list1"/>
    <dgm:cxn modelId="{8326216D-5821-4B97-B11C-A8FE6770761A}" type="presOf" srcId="{A5D073B0-E207-4ACC-8591-4532B34FEA84}" destId="{068EFB3F-E87B-42E9-A243-79C7E676E62E}" srcOrd="0" destOrd="0" presId="urn:microsoft.com/office/officeart/2005/8/layout/list1"/>
    <dgm:cxn modelId="{6865B177-E06F-4796-8524-E059AA529232}" type="presOf" srcId="{6B3A02C7-B7BE-4C1B-A778-CE2D0A0CFFEE}" destId="{DE5A73B8-B207-4A93-A7C2-0B5913AAABB3}" srcOrd="0" destOrd="0" presId="urn:microsoft.com/office/officeart/2005/8/layout/list1"/>
    <dgm:cxn modelId="{09F01D8C-92F5-41B5-A232-6FB03A4264AC}" type="presOf" srcId="{C9820DA4-D64B-45C1-A36A-20387D69F56D}" destId="{F516DA07-5E64-490B-858C-3EDD901538C1}" srcOrd="0" destOrd="0" presId="urn:microsoft.com/office/officeart/2005/8/layout/list1"/>
    <dgm:cxn modelId="{1A466C98-0B3E-4E74-9AE5-3493F62BFEC5}" srcId="{A5D073B0-E207-4ACC-8591-4532B34FEA84}" destId="{6B3A02C7-B7BE-4C1B-A778-CE2D0A0CFFEE}" srcOrd="0" destOrd="0" parTransId="{7739A63F-E21E-4988-A20A-B2986570DDC0}" sibTransId="{86E34AE9-16EC-48D5-8778-EF2292EBB7E5}"/>
    <dgm:cxn modelId="{7863FABE-2FC1-4835-BED1-02845EE1E4E3}" type="presOf" srcId="{C9820DA4-D64B-45C1-A36A-20387D69F56D}" destId="{66A1BC92-15C8-4EAD-AAA1-5D0343DAB8CF}" srcOrd="1" destOrd="0" presId="urn:microsoft.com/office/officeart/2005/8/layout/list1"/>
    <dgm:cxn modelId="{45F178FB-5DB3-400A-BF88-7AD4B70603D4}" type="presParOf" srcId="{068EFB3F-E87B-42E9-A243-79C7E676E62E}" destId="{514B845B-FFC9-4A7C-BB35-D91077195EE9}" srcOrd="0" destOrd="0" presId="urn:microsoft.com/office/officeart/2005/8/layout/list1"/>
    <dgm:cxn modelId="{43D7EA2D-A259-4D42-8503-060594B3C79F}" type="presParOf" srcId="{514B845B-FFC9-4A7C-BB35-D91077195EE9}" destId="{DE5A73B8-B207-4A93-A7C2-0B5913AAABB3}" srcOrd="0" destOrd="0" presId="urn:microsoft.com/office/officeart/2005/8/layout/list1"/>
    <dgm:cxn modelId="{CF00793B-1024-47A2-96B8-9E71CB9E3E23}" type="presParOf" srcId="{514B845B-FFC9-4A7C-BB35-D91077195EE9}" destId="{A6BE2D41-B289-4B0B-8FC1-C18A62F70291}" srcOrd="1" destOrd="0" presId="urn:microsoft.com/office/officeart/2005/8/layout/list1"/>
    <dgm:cxn modelId="{5A39EFFB-FEE5-4C00-8BDC-D8BEF1236E23}" type="presParOf" srcId="{068EFB3F-E87B-42E9-A243-79C7E676E62E}" destId="{0E87389B-A4BA-4E22-853C-ED8A73639962}" srcOrd="1" destOrd="0" presId="urn:microsoft.com/office/officeart/2005/8/layout/list1"/>
    <dgm:cxn modelId="{E897E15B-4B15-4BC8-9416-280EDFED1A46}" type="presParOf" srcId="{068EFB3F-E87B-42E9-A243-79C7E676E62E}" destId="{B3B7689F-27B9-4DD9-8531-19040C50FB75}" srcOrd="2" destOrd="0" presId="urn:microsoft.com/office/officeart/2005/8/layout/list1"/>
    <dgm:cxn modelId="{3A04DC6D-F857-43D2-B858-7D016C5C3C9A}" type="presParOf" srcId="{068EFB3F-E87B-42E9-A243-79C7E676E62E}" destId="{6762CD48-CA97-404C-8E49-68A5BBF00C78}" srcOrd="3" destOrd="0" presId="urn:microsoft.com/office/officeart/2005/8/layout/list1"/>
    <dgm:cxn modelId="{83AEA0CF-9A29-4B58-B3B4-082642A97095}" type="presParOf" srcId="{068EFB3F-E87B-42E9-A243-79C7E676E62E}" destId="{78F6C522-C83B-4A45-9934-61508D3571E6}" srcOrd="4" destOrd="0" presId="urn:microsoft.com/office/officeart/2005/8/layout/list1"/>
    <dgm:cxn modelId="{4479650E-AD7E-4A02-BB17-1D8BDAC4B0CB}" type="presParOf" srcId="{78F6C522-C83B-4A45-9934-61508D3571E6}" destId="{AA153BD2-835B-4E4F-9354-A0B81E565C8B}" srcOrd="0" destOrd="0" presId="urn:microsoft.com/office/officeart/2005/8/layout/list1"/>
    <dgm:cxn modelId="{2235E993-9A65-458D-96A8-A72B54C84D94}" type="presParOf" srcId="{78F6C522-C83B-4A45-9934-61508D3571E6}" destId="{227CA712-35E5-4565-A9CE-33BBCDE4E160}" srcOrd="1" destOrd="0" presId="urn:microsoft.com/office/officeart/2005/8/layout/list1"/>
    <dgm:cxn modelId="{B1C1FF5E-61C7-4820-B157-055143D52B4E}" type="presParOf" srcId="{068EFB3F-E87B-42E9-A243-79C7E676E62E}" destId="{F645F613-80FA-4BAC-96F5-47768CC7A0C4}" srcOrd="5" destOrd="0" presId="urn:microsoft.com/office/officeart/2005/8/layout/list1"/>
    <dgm:cxn modelId="{1E23102A-1398-4E43-84AB-9FD4B8CDECEC}" type="presParOf" srcId="{068EFB3F-E87B-42E9-A243-79C7E676E62E}" destId="{B137619A-A410-494B-953C-13B614DD90EA}" srcOrd="6" destOrd="0" presId="urn:microsoft.com/office/officeart/2005/8/layout/list1"/>
    <dgm:cxn modelId="{D1A93990-4FE6-407A-9592-AE819CC4614B}" type="presParOf" srcId="{068EFB3F-E87B-42E9-A243-79C7E676E62E}" destId="{C28CE329-9798-432E-8E05-06FB6C89FD90}" srcOrd="7" destOrd="0" presId="urn:microsoft.com/office/officeart/2005/8/layout/list1"/>
    <dgm:cxn modelId="{72843A0F-A77A-44A3-BE5E-249DB7D456AD}" type="presParOf" srcId="{068EFB3F-E87B-42E9-A243-79C7E676E62E}" destId="{04754FF3-2214-40D7-9DCC-CA0FE353CBE5}" srcOrd="8" destOrd="0" presId="urn:microsoft.com/office/officeart/2005/8/layout/list1"/>
    <dgm:cxn modelId="{8C76128F-BB1B-48B8-8C67-F9D913A7C7E9}" type="presParOf" srcId="{04754FF3-2214-40D7-9DCC-CA0FE353CBE5}" destId="{F516DA07-5E64-490B-858C-3EDD901538C1}" srcOrd="0" destOrd="0" presId="urn:microsoft.com/office/officeart/2005/8/layout/list1"/>
    <dgm:cxn modelId="{CF7EB2CD-837E-4074-8035-829F7C533D7F}" type="presParOf" srcId="{04754FF3-2214-40D7-9DCC-CA0FE353CBE5}" destId="{66A1BC92-15C8-4EAD-AAA1-5D0343DAB8CF}" srcOrd="1" destOrd="0" presId="urn:microsoft.com/office/officeart/2005/8/layout/list1"/>
    <dgm:cxn modelId="{1B9A56E0-5F03-42E8-94EC-342C05F6610B}" type="presParOf" srcId="{068EFB3F-E87B-42E9-A243-79C7E676E62E}" destId="{9B3A6E40-A7C5-4BF7-A79B-4813F7F160CD}" srcOrd="9" destOrd="0" presId="urn:microsoft.com/office/officeart/2005/8/layout/list1"/>
    <dgm:cxn modelId="{C8D2F681-5F2E-4D92-8EED-1B50B3903EBB}" type="presParOf" srcId="{068EFB3F-E87B-42E9-A243-79C7E676E62E}" destId="{CD1ED405-BAAC-4885-8BD1-9AE05DE3664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6DEC2-372E-43B4-A748-822DCAE751ED}"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pl-PL"/>
        </a:p>
      </dgm:t>
    </dgm:pt>
    <dgm:pt modelId="{56648F97-8EA6-4B09-BE39-7782A2E373B7}">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pl-PL" dirty="0"/>
            <a:t>Kryteria oceny ofert i ich opis nie mogą pozostawiać zamawiającemu nieograniczonej swobody wyboru najkorzystniejszej oferty oraz umożliwiają weryfikację i porównanie poziomu oferowanego wykonania przedmiotu zamówienia na podstawie informacji przedstawianych w ofertach.</a:t>
          </a:r>
        </a:p>
      </dgm:t>
    </dgm:pt>
    <dgm:pt modelId="{CD0DA6E0-4056-440B-AE2C-32B407035CF8}" type="parTrans" cxnId="{F16AFE74-3A5F-4AD8-B274-6303FF269E9B}">
      <dgm:prSet/>
      <dgm:spPr/>
      <dgm:t>
        <a:bodyPr/>
        <a:lstStyle/>
        <a:p>
          <a:endParaRPr lang="pl-PL"/>
        </a:p>
      </dgm:t>
    </dgm:pt>
    <dgm:pt modelId="{254667A0-0360-4829-BC79-4E41024FBE81}" type="sibTrans" cxnId="{F16AFE74-3A5F-4AD8-B274-6303FF269E9B}">
      <dgm:prSet/>
      <dgm:spPr/>
      <dgm:t>
        <a:bodyPr/>
        <a:lstStyle/>
        <a:p>
          <a:endParaRPr lang="pl-PL"/>
        </a:p>
      </dgm:t>
    </dgm:pt>
    <dgm:pt modelId="{8296CE32-5A61-47F3-8590-16DF6F0789AA}">
      <dgm:prSet phldrT="[Tekst]"/>
      <dgm:spPr/>
      <dgm:t>
        <a:bodyPr/>
        <a:lstStyle/>
        <a:p>
          <a:r>
            <a:rPr lang="pl-PL" dirty="0"/>
            <a:t>Kryteria oceny ofert nie mogą dotyczyć właściwości wykonawcy, w szczególności jego wiarygodności ekonomicznej, technicznej lub finansowej</a:t>
          </a:r>
        </a:p>
      </dgm:t>
    </dgm:pt>
    <dgm:pt modelId="{26DF03B8-448A-4695-9947-7A8C9B0A76C9}" type="parTrans" cxnId="{16209666-1841-43A5-A9CF-3706563EBB8F}">
      <dgm:prSet/>
      <dgm:spPr/>
      <dgm:t>
        <a:bodyPr/>
        <a:lstStyle/>
        <a:p>
          <a:endParaRPr lang="pl-PL"/>
        </a:p>
      </dgm:t>
    </dgm:pt>
    <dgm:pt modelId="{8E478BBD-4ADE-4000-B889-FF6158936ABC}" type="sibTrans" cxnId="{16209666-1841-43A5-A9CF-3706563EBB8F}">
      <dgm:prSet/>
      <dgm:spPr/>
      <dgm:t>
        <a:bodyPr/>
        <a:lstStyle/>
        <a:p>
          <a:endParaRPr lang="pl-PL"/>
        </a:p>
      </dgm:t>
    </dgm:pt>
    <dgm:pt modelId="{E34146CF-CB22-4708-9283-AC5E96027C47}">
      <dgm:prSet phldrT="[Tekst]"/>
      <dgm:spPr/>
      <dgm:t>
        <a:bodyPr/>
        <a:lstStyle/>
        <a:p>
          <a:r>
            <a:rPr lang="pl-PL" dirty="0"/>
            <a:t>Związek kryteriów oceny ofert z przedmiotem zamówienia istnieje wówczas, gdy kryteria te dotyczą robót budowlanych, dostaw lub usług, będących przedmiotem zamówienia w dowolnych aspektach oraz w odniesieniu do dowolnych etapów ich cyklu życia, w tym do elementów składających się na proces produkcji, dostarczania lub wprowadzania na rynek, nawet jeżeli elementy te nie są istotną cechą przedmiotu zamówienia. //art. 241 //</a:t>
          </a:r>
        </a:p>
      </dgm:t>
    </dgm:pt>
    <dgm:pt modelId="{6E4A05EF-A6C2-4E0B-A432-159518FB6AC7}" type="parTrans" cxnId="{BFC258BA-B05C-4D0B-9D09-8AAAD8BC8CE7}">
      <dgm:prSet/>
      <dgm:spPr/>
      <dgm:t>
        <a:bodyPr/>
        <a:lstStyle/>
        <a:p>
          <a:endParaRPr lang="pl-PL"/>
        </a:p>
      </dgm:t>
    </dgm:pt>
    <dgm:pt modelId="{0F90EC93-9156-4856-8EAD-70201D5C8956}" type="sibTrans" cxnId="{BFC258BA-B05C-4D0B-9D09-8AAAD8BC8CE7}">
      <dgm:prSet/>
      <dgm:spPr/>
      <dgm:t>
        <a:bodyPr/>
        <a:lstStyle/>
        <a:p>
          <a:endParaRPr lang="pl-PL"/>
        </a:p>
      </dgm:t>
    </dgm:pt>
    <dgm:pt modelId="{A0632FEB-242C-4696-944C-3F05A849825F}">
      <dgm:prSet phldrT="[Tekst]"/>
      <dgm:spPr/>
      <dgm:t>
        <a:bodyPr/>
        <a:lstStyle/>
        <a:p>
          <a:pPr lvl="0" defTabSz="444500">
            <a:lnSpc>
              <a:spcPct val="90000"/>
            </a:lnSpc>
            <a:spcBef>
              <a:spcPct val="0"/>
            </a:spcBef>
            <a:spcAft>
              <a:spcPct val="35000"/>
            </a:spcAft>
          </a:pPr>
          <a:endParaRPr lang="pl-PL" dirty="0"/>
        </a:p>
      </dgm:t>
    </dgm:pt>
    <dgm:pt modelId="{68CD6246-B5D9-434A-82A9-20F697B7ADA3}" type="sibTrans" cxnId="{66F9D2B5-25D2-4C1F-87C0-B8A72178CF28}">
      <dgm:prSet/>
      <dgm:spPr/>
      <dgm:t>
        <a:bodyPr/>
        <a:lstStyle/>
        <a:p>
          <a:endParaRPr lang="pl-PL"/>
        </a:p>
      </dgm:t>
    </dgm:pt>
    <dgm:pt modelId="{F27D9617-3425-4E4A-9BE7-0D7360F06BB0}" type="parTrans" cxnId="{66F9D2B5-25D2-4C1F-87C0-B8A72178CF28}">
      <dgm:prSet/>
      <dgm:spPr/>
      <dgm:t>
        <a:bodyPr/>
        <a:lstStyle/>
        <a:p>
          <a:endParaRPr lang="pl-PL"/>
        </a:p>
      </dgm:t>
    </dgm:pt>
    <dgm:pt modelId="{A6A26BFA-7F26-4268-A836-10F9448D196B}">
      <dgm:prSet phldrT="[Tekst]"/>
      <dgm:spPr/>
      <dgm:t>
        <a:bodyPr/>
        <a:lstStyle/>
        <a:p>
          <a:r>
            <a:rPr lang="pl-PL" dirty="0"/>
            <a:t>Kryteria oceny ofert muszą być związane z przedmiotem zamówienia  //art. 241//</a:t>
          </a:r>
        </a:p>
      </dgm:t>
    </dgm:pt>
    <dgm:pt modelId="{CF66D90B-DC8C-45DD-9930-6C1B125CCD37}" type="parTrans" cxnId="{1D4719AA-6364-4282-94A6-784C411EE67A}">
      <dgm:prSet/>
      <dgm:spPr/>
      <dgm:t>
        <a:bodyPr/>
        <a:lstStyle/>
        <a:p>
          <a:endParaRPr lang="pl-PL"/>
        </a:p>
      </dgm:t>
    </dgm:pt>
    <dgm:pt modelId="{1AC49595-D04E-4FA2-9B32-CB2608A2E3B9}" type="sibTrans" cxnId="{1D4719AA-6364-4282-94A6-784C411EE67A}">
      <dgm:prSet/>
      <dgm:spPr/>
      <dgm:t>
        <a:bodyPr/>
        <a:lstStyle/>
        <a:p>
          <a:endParaRPr lang="pl-PL"/>
        </a:p>
      </dgm:t>
    </dgm:pt>
    <dgm:pt modelId="{8EE1D677-A10C-4E3E-B818-752149891D06}" type="pres">
      <dgm:prSet presAssocID="{0056DEC2-372E-43B4-A748-822DCAE751ED}" presName="outerComposite" presStyleCnt="0">
        <dgm:presLayoutVars>
          <dgm:chMax val="5"/>
          <dgm:dir/>
          <dgm:resizeHandles val="exact"/>
        </dgm:presLayoutVars>
      </dgm:prSet>
      <dgm:spPr/>
    </dgm:pt>
    <dgm:pt modelId="{D50FC4F3-5598-40A5-9EF7-9E5CA7429A38}" type="pres">
      <dgm:prSet presAssocID="{0056DEC2-372E-43B4-A748-822DCAE751ED}" presName="dummyMaxCanvas" presStyleCnt="0">
        <dgm:presLayoutVars/>
      </dgm:prSet>
      <dgm:spPr/>
    </dgm:pt>
    <dgm:pt modelId="{57429DA0-0E2B-4966-9590-BAC933068F7F}" type="pres">
      <dgm:prSet presAssocID="{0056DEC2-372E-43B4-A748-822DCAE751ED}" presName="FourNodes_1" presStyleLbl="node1" presStyleIdx="0" presStyleCnt="4">
        <dgm:presLayoutVars>
          <dgm:bulletEnabled val="1"/>
        </dgm:presLayoutVars>
      </dgm:prSet>
      <dgm:spPr/>
    </dgm:pt>
    <dgm:pt modelId="{2C2AF9C3-B6A0-4509-B20F-376EAB5365E0}" type="pres">
      <dgm:prSet presAssocID="{0056DEC2-372E-43B4-A748-822DCAE751ED}" presName="FourNodes_2" presStyleLbl="node1" presStyleIdx="1" presStyleCnt="4">
        <dgm:presLayoutVars>
          <dgm:bulletEnabled val="1"/>
        </dgm:presLayoutVars>
      </dgm:prSet>
      <dgm:spPr/>
    </dgm:pt>
    <dgm:pt modelId="{66A15994-41FF-46DC-A163-9A74BE67623E}" type="pres">
      <dgm:prSet presAssocID="{0056DEC2-372E-43B4-A748-822DCAE751ED}" presName="FourNodes_3" presStyleLbl="node1" presStyleIdx="2" presStyleCnt="4">
        <dgm:presLayoutVars>
          <dgm:bulletEnabled val="1"/>
        </dgm:presLayoutVars>
      </dgm:prSet>
      <dgm:spPr/>
    </dgm:pt>
    <dgm:pt modelId="{B694237F-3948-4201-BCE0-192CE504B343}" type="pres">
      <dgm:prSet presAssocID="{0056DEC2-372E-43B4-A748-822DCAE751ED}" presName="FourNodes_4" presStyleLbl="node1" presStyleIdx="3" presStyleCnt="4">
        <dgm:presLayoutVars>
          <dgm:bulletEnabled val="1"/>
        </dgm:presLayoutVars>
      </dgm:prSet>
      <dgm:spPr/>
    </dgm:pt>
    <dgm:pt modelId="{BB04AD3B-08C6-4D20-987E-790F03ADB689}" type="pres">
      <dgm:prSet presAssocID="{0056DEC2-372E-43B4-A748-822DCAE751ED}" presName="FourConn_1-2" presStyleLbl="fgAccFollowNode1" presStyleIdx="0" presStyleCnt="3">
        <dgm:presLayoutVars>
          <dgm:bulletEnabled val="1"/>
        </dgm:presLayoutVars>
      </dgm:prSet>
      <dgm:spPr/>
    </dgm:pt>
    <dgm:pt modelId="{64A2F849-D788-447D-B265-2A0F8946EAC5}" type="pres">
      <dgm:prSet presAssocID="{0056DEC2-372E-43B4-A748-822DCAE751ED}" presName="FourConn_2-3" presStyleLbl="fgAccFollowNode1" presStyleIdx="1" presStyleCnt="3">
        <dgm:presLayoutVars>
          <dgm:bulletEnabled val="1"/>
        </dgm:presLayoutVars>
      </dgm:prSet>
      <dgm:spPr/>
    </dgm:pt>
    <dgm:pt modelId="{8BC2B0B8-3AEA-41D2-96D8-30B1CF09AE83}" type="pres">
      <dgm:prSet presAssocID="{0056DEC2-372E-43B4-A748-822DCAE751ED}" presName="FourConn_3-4" presStyleLbl="fgAccFollowNode1" presStyleIdx="2" presStyleCnt="3">
        <dgm:presLayoutVars>
          <dgm:bulletEnabled val="1"/>
        </dgm:presLayoutVars>
      </dgm:prSet>
      <dgm:spPr/>
    </dgm:pt>
    <dgm:pt modelId="{769A7132-E18A-435F-A714-AFE14B6876E1}" type="pres">
      <dgm:prSet presAssocID="{0056DEC2-372E-43B4-A748-822DCAE751ED}" presName="FourNodes_1_text" presStyleLbl="node1" presStyleIdx="3" presStyleCnt="4">
        <dgm:presLayoutVars>
          <dgm:bulletEnabled val="1"/>
        </dgm:presLayoutVars>
      </dgm:prSet>
      <dgm:spPr/>
    </dgm:pt>
    <dgm:pt modelId="{7EAE18DE-0FE7-4E6C-BEB0-F47B48ECBC6D}" type="pres">
      <dgm:prSet presAssocID="{0056DEC2-372E-43B4-A748-822DCAE751ED}" presName="FourNodes_2_text" presStyleLbl="node1" presStyleIdx="3" presStyleCnt="4">
        <dgm:presLayoutVars>
          <dgm:bulletEnabled val="1"/>
        </dgm:presLayoutVars>
      </dgm:prSet>
      <dgm:spPr/>
    </dgm:pt>
    <dgm:pt modelId="{0B61BF30-77F6-49B5-83A0-43A33B548402}" type="pres">
      <dgm:prSet presAssocID="{0056DEC2-372E-43B4-A748-822DCAE751ED}" presName="FourNodes_3_text" presStyleLbl="node1" presStyleIdx="3" presStyleCnt="4">
        <dgm:presLayoutVars>
          <dgm:bulletEnabled val="1"/>
        </dgm:presLayoutVars>
      </dgm:prSet>
      <dgm:spPr/>
    </dgm:pt>
    <dgm:pt modelId="{9D6BD10A-8626-4302-87C9-6D513E9F978F}" type="pres">
      <dgm:prSet presAssocID="{0056DEC2-372E-43B4-A748-822DCAE751ED}" presName="FourNodes_4_text" presStyleLbl="node1" presStyleIdx="3" presStyleCnt="4">
        <dgm:presLayoutVars>
          <dgm:bulletEnabled val="1"/>
        </dgm:presLayoutVars>
      </dgm:prSet>
      <dgm:spPr/>
    </dgm:pt>
  </dgm:ptLst>
  <dgm:cxnLst>
    <dgm:cxn modelId="{0300D603-FA84-4C6F-AD59-43F244B4E07E}" type="presOf" srcId="{E34146CF-CB22-4708-9283-AC5E96027C47}" destId="{9D6BD10A-8626-4302-87C9-6D513E9F978F}" srcOrd="1" destOrd="1" presId="urn:microsoft.com/office/officeart/2005/8/layout/vProcess5"/>
    <dgm:cxn modelId="{B0A27207-0AD6-4053-821C-9847BBB4D4D3}" type="presOf" srcId="{56648F97-8EA6-4B09-BE39-7782A2E373B7}" destId="{57429DA0-0E2B-4966-9590-BAC933068F7F}" srcOrd="0" destOrd="0" presId="urn:microsoft.com/office/officeart/2005/8/layout/vProcess5"/>
    <dgm:cxn modelId="{C074C318-2D3E-4385-96BE-FAF1531EC811}" type="presOf" srcId="{A0632FEB-242C-4696-944C-3F05A849825F}" destId="{B694237F-3948-4201-BCE0-192CE504B343}" srcOrd="0" destOrd="0" presId="urn:microsoft.com/office/officeart/2005/8/layout/vProcess5"/>
    <dgm:cxn modelId="{86D9EC1E-240D-4837-91C0-27F1281C42CD}" type="presOf" srcId="{8296CE32-5A61-47F3-8590-16DF6F0789AA}" destId="{66A15994-41FF-46DC-A163-9A74BE67623E}" srcOrd="0" destOrd="0" presId="urn:microsoft.com/office/officeart/2005/8/layout/vProcess5"/>
    <dgm:cxn modelId="{73EF8325-908D-4F87-913C-4AC82E3A39BF}" type="presOf" srcId="{A6A26BFA-7F26-4268-A836-10F9448D196B}" destId="{2C2AF9C3-B6A0-4509-B20F-376EAB5365E0}" srcOrd="0" destOrd="0" presId="urn:microsoft.com/office/officeart/2005/8/layout/vProcess5"/>
    <dgm:cxn modelId="{16209666-1841-43A5-A9CF-3706563EBB8F}" srcId="{0056DEC2-372E-43B4-A748-822DCAE751ED}" destId="{8296CE32-5A61-47F3-8590-16DF6F0789AA}" srcOrd="2" destOrd="0" parTransId="{26DF03B8-448A-4695-9947-7A8C9B0A76C9}" sibTransId="{8E478BBD-4ADE-4000-B889-FF6158936ABC}"/>
    <dgm:cxn modelId="{B7DBD466-FA22-4708-A544-9A14F3EDE144}" type="presOf" srcId="{A0632FEB-242C-4696-944C-3F05A849825F}" destId="{9D6BD10A-8626-4302-87C9-6D513E9F978F}" srcOrd="1" destOrd="0" presId="urn:microsoft.com/office/officeart/2005/8/layout/vProcess5"/>
    <dgm:cxn modelId="{D304206D-19B8-4A37-B62B-1335987D8806}" type="presOf" srcId="{E34146CF-CB22-4708-9283-AC5E96027C47}" destId="{B694237F-3948-4201-BCE0-192CE504B343}" srcOrd="0" destOrd="1" presId="urn:microsoft.com/office/officeart/2005/8/layout/vProcess5"/>
    <dgm:cxn modelId="{F4934D6D-C32E-4EA8-81F7-5E5E2810E458}" type="presOf" srcId="{56648F97-8EA6-4B09-BE39-7782A2E373B7}" destId="{769A7132-E18A-435F-A714-AFE14B6876E1}" srcOrd="1" destOrd="0" presId="urn:microsoft.com/office/officeart/2005/8/layout/vProcess5"/>
    <dgm:cxn modelId="{F16AFE74-3A5F-4AD8-B274-6303FF269E9B}" srcId="{0056DEC2-372E-43B4-A748-822DCAE751ED}" destId="{56648F97-8EA6-4B09-BE39-7782A2E373B7}" srcOrd="0" destOrd="0" parTransId="{CD0DA6E0-4056-440B-AE2C-32B407035CF8}" sibTransId="{254667A0-0360-4829-BC79-4E41024FBE81}"/>
    <dgm:cxn modelId="{C3830479-8B1B-4DFA-84E5-ABB0E27275F3}" type="presOf" srcId="{8296CE32-5A61-47F3-8590-16DF6F0789AA}" destId="{0B61BF30-77F6-49B5-83A0-43A33B548402}" srcOrd="1" destOrd="0" presId="urn:microsoft.com/office/officeart/2005/8/layout/vProcess5"/>
    <dgm:cxn modelId="{AA047190-7130-4AB8-A5F6-FA9BD66C8508}" type="presOf" srcId="{8E478BBD-4ADE-4000-B889-FF6158936ABC}" destId="{8BC2B0B8-3AEA-41D2-96D8-30B1CF09AE83}" srcOrd="0" destOrd="0" presId="urn:microsoft.com/office/officeart/2005/8/layout/vProcess5"/>
    <dgm:cxn modelId="{1D4719AA-6364-4282-94A6-784C411EE67A}" srcId="{0056DEC2-372E-43B4-A748-822DCAE751ED}" destId="{A6A26BFA-7F26-4268-A836-10F9448D196B}" srcOrd="1" destOrd="0" parTransId="{CF66D90B-DC8C-45DD-9930-6C1B125CCD37}" sibTransId="{1AC49595-D04E-4FA2-9B32-CB2608A2E3B9}"/>
    <dgm:cxn modelId="{66F9D2B5-25D2-4C1F-87C0-B8A72178CF28}" srcId="{0056DEC2-372E-43B4-A748-822DCAE751ED}" destId="{A0632FEB-242C-4696-944C-3F05A849825F}" srcOrd="3" destOrd="0" parTransId="{F27D9617-3425-4E4A-9BE7-0D7360F06BB0}" sibTransId="{68CD6246-B5D9-434A-82A9-20F697B7ADA3}"/>
    <dgm:cxn modelId="{BFC258BA-B05C-4D0B-9D09-8AAAD8BC8CE7}" srcId="{A0632FEB-242C-4696-944C-3F05A849825F}" destId="{E34146CF-CB22-4708-9283-AC5E96027C47}" srcOrd="0" destOrd="0" parTransId="{6E4A05EF-A6C2-4E0B-A432-159518FB6AC7}" sibTransId="{0F90EC93-9156-4856-8EAD-70201D5C8956}"/>
    <dgm:cxn modelId="{E2BE7ABD-778A-4273-B558-D4DA5CB1969B}" type="presOf" srcId="{254667A0-0360-4829-BC79-4E41024FBE81}" destId="{BB04AD3B-08C6-4D20-987E-790F03ADB689}" srcOrd="0" destOrd="0" presId="urn:microsoft.com/office/officeart/2005/8/layout/vProcess5"/>
    <dgm:cxn modelId="{774C1DD4-5819-4C71-8FDE-B5D40C66B52D}" type="presOf" srcId="{A6A26BFA-7F26-4268-A836-10F9448D196B}" destId="{7EAE18DE-0FE7-4E6C-BEB0-F47B48ECBC6D}" srcOrd="1" destOrd="0" presId="urn:microsoft.com/office/officeart/2005/8/layout/vProcess5"/>
    <dgm:cxn modelId="{E926B8F3-8775-4CA1-A85C-CA57F7B43B52}" type="presOf" srcId="{1AC49595-D04E-4FA2-9B32-CB2608A2E3B9}" destId="{64A2F849-D788-447D-B265-2A0F8946EAC5}" srcOrd="0" destOrd="0" presId="urn:microsoft.com/office/officeart/2005/8/layout/vProcess5"/>
    <dgm:cxn modelId="{36E393F5-E448-445A-A75C-2187CA46E2D5}" type="presOf" srcId="{0056DEC2-372E-43B4-A748-822DCAE751ED}" destId="{8EE1D677-A10C-4E3E-B818-752149891D06}" srcOrd="0" destOrd="0" presId="urn:microsoft.com/office/officeart/2005/8/layout/vProcess5"/>
    <dgm:cxn modelId="{DA71BC18-9713-446D-ACA9-A09FA81A1108}" type="presParOf" srcId="{8EE1D677-A10C-4E3E-B818-752149891D06}" destId="{D50FC4F3-5598-40A5-9EF7-9E5CA7429A38}" srcOrd="0" destOrd="0" presId="urn:microsoft.com/office/officeart/2005/8/layout/vProcess5"/>
    <dgm:cxn modelId="{B9054121-ABDA-452C-902A-F4454EB17D78}" type="presParOf" srcId="{8EE1D677-A10C-4E3E-B818-752149891D06}" destId="{57429DA0-0E2B-4966-9590-BAC933068F7F}" srcOrd="1" destOrd="0" presId="urn:microsoft.com/office/officeart/2005/8/layout/vProcess5"/>
    <dgm:cxn modelId="{E57044D7-4866-456D-AE7C-FCA2B3AB0BBB}" type="presParOf" srcId="{8EE1D677-A10C-4E3E-B818-752149891D06}" destId="{2C2AF9C3-B6A0-4509-B20F-376EAB5365E0}" srcOrd="2" destOrd="0" presId="urn:microsoft.com/office/officeart/2005/8/layout/vProcess5"/>
    <dgm:cxn modelId="{C8ED8AAF-32DC-4669-A589-D22B7B2AAB3F}" type="presParOf" srcId="{8EE1D677-A10C-4E3E-B818-752149891D06}" destId="{66A15994-41FF-46DC-A163-9A74BE67623E}" srcOrd="3" destOrd="0" presId="urn:microsoft.com/office/officeart/2005/8/layout/vProcess5"/>
    <dgm:cxn modelId="{8C660178-ECE7-4F6A-8CB7-A6BDA50B8133}" type="presParOf" srcId="{8EE1D677-A10C-4E3E-B818-752149891D06}" destId="{B694237F-3948-4201-BCE0-192CE504B343}" srcOrd="4" destOrd="0" presId="urn:microsoft.com/office/officeart/2005/8/layout/vProcess5"/>
    <dgm:cxn modelId="{2A14985D-A478-4612-AF76-8ADC03CA1B7A}" type="presParOf" srcId="{8EE1D677-A10C-4E3E-B818-752149891D06}" destId="{BB04AD3B-08C6-4D20-987E-790F03ADB689}" srcOrd="5" destOrd="0" presId="urn:microsoft.com/office/officeart/2005/8/layout/vProcess5"/>
    <dgm:cxn modelId="{77CD74CF-E555-40F6-8822-FEE410CB1A60}" type="presParOf" srcId="{8EE1D677-A10C-4E3E-B818-752149891D06}" destId="{64A2F849-D788-447D-B265-2A0F8946EAC5}" srcOrd="6" destOrd="0" presId="urn:microsoft.com/office/officeart/2005/8/layout/vProcess5"/>
    <dgm:cxn modelId="{3ED492AF-CF07-4E62-BE24-7BC25A0D9F8D}" type="presParOf" srcId="{8EE1D677-A10C-4E3E-B818-752149891D06}" destId="{8BC2B0B8-3AEA-41D2-96D8-30B1CF09AE83}" srcOrd="7" destOrd="0" presId="urn:microsoft.com/office/officeart/2005/8/layout/vProcess5"/>
    <dgm:cxn modelId="{00871392-6146-4E28-B51A-BDC549F3DF63}" type="presParOf" srcId="{8EE1D677-A10C-4E3E-B818-752149891D06}" destId="{769A7132-E18A-435F-A714-AFE14B6876E1}" srcOrd="8" destOrd="0" presId="urn:microsoft.com/office/officeart/2005/8/layout/vProcess5"/>
    <dgm:cxn modelId="{FD2DCEE6-15D7-4AA3-BFF1-9EA23600411C}" type="presParOf" srcId="{8EE1D677-A10C-4E3E-B818-752149891D06}" destId="{7EAE18DE-0FE7-4E6C-BEB0-F47B48ECBC6D}" srcOrd="9" destOrd="0" presId="urn:microsoft.com/office/officeart/2005/8/layout/vProcess5"/>
    <dgm:cxn modelId="{FC975C9B-1CA4-4DD8-BF6B-CDCF2987700A}" type="presParOf" srcId="{8EE1D677-A10C-4E3E-B818-752149891D06}" destId="{0B61BF30-77F6-49B5-83A0-43A33B548402}" srcOrd="10" destOrd="0" presId="urn:microsoft.com/office/officeart/2005/8/layout/vProcess5"/>
    <dgm:cxn modelId="{A43AFFCD-B778-4C42-BBDC-C3906DAAD880}" type="presParOf" srcId="{8EE1D677-A10C-4E3E-B818-752149891D06}" destId="{9D6BD10A-8626-4302-87C9-6D513E9F978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7689F-27B9-4DD9-8531-19040C50FB75}">
      <dsp:nvSpPr>
        <dsp:cNvPr id="0" name=""/>
        <dsp:cNvSpPr/>
      </dsp:nvSpPr>
      <dsp:spPr>
        <a:xfrm>
          <a:off x="0" y="1161773"/>
          <a:ext cx="8001000" cy="604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E2D41-B289-4B0B-8FC1-C18A62F70291}">
      <dsp:nvSpPr>
        <dsp:cNvPr id="0" name=""/>
        <dsp:cNvSpPr/>
      </dsp:nvSpPr>
      <dsp:spPr>
        <a:xfrm>
          <a:off x="400050" y="807533"/>
          <a:ext cx="5600700" cy="7084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pl-PL" sz="2400" kern="1200" dirty="0"/>
            <a:t>Opis przedmiotu zamówienia</a:t>
          </a:r>
        </a:p>
      </dsp:txBody>
      <dsp:txXfrm>
        <a:off x="434635" y="842118"/>
        <a:ext cx="5531530" cy="639310"/>
      </dsp:txXfrm>
    </dsp:sp>
    <dsp:sp modelId="{B137619A-A410-494B-953C-13B614DD90EA}">
      <dsp:nvSpPr>
        <dsp:cNvPr id="0" name=""/>
        <dsp:cNvSpPr/>
      </dsp:nvSpPr>
      <dsp:spPr>
        <a:xfrm>
          <a:off x="0" y="2250413"/>
          <a:ext cx="8001000" cy="604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CA712-35E5-4565-A9CE-33BBCDE4E160}">
      <dsp:nvSpPr>
        <dsp:cNvPr id="0" name=""/>
        <dsp:cNvSpPr/>
      </dsp:nvSpPr>
      <dsp:spPr>
        <a:xfrm>
          <a:off x="400050" y="1896173"/>
          <a:ext cx="5600700" cy="7084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pl-PL" sz="2400" kern="1200" dirty="0"/>
            <a:t>Warunki udziału w postępowaniu </a:t>
          </a:r>
        </a:p>
      </dsp:txBody>
      <dsp:txXfrm>
        <a:off x="434635" y="1930758"/>
        <a:ext cx="5531530" cy="639310"/>
      </dsp:txXfrm>
    </dsp:sp>
    <dsp:sp modelId="{CD1ED405-BAAC-4885-8BD1-9AE05DE36641}">
      <dsp:nvSpPr>
        <dsp:cNvPr id="0" name=""/>
        <dsp:cNvSpPr/>
      </dsp:nvSpPr>
      <dsp:spPr>
        <a:xfrm>
          <a:off x="0" y="3339053"/>
          <a:ext cx="8001000" cy="604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A1BC92-15C8-4EAD-AAA1-5D0343DAB8CF}">
      <dsp:nvSpPr>
        <dsp:cNvPr id="0" name=""/>
        <dsp:cNvSpPr/>
      </dsp:nvSpPr>
      <dsp:spPr>
        <a:xfrm>
          <a:off x="400050" y="2984813"/>
          <a:ext cx="5600700" cy="7084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pl-PL" sz="2400" kern="1200" dirty="0"/>
            <a:t>Kryteria oceny oferty</a:t>
          </a:r>
        </a:p>
      </dsp:txBody>
      <dsp:txXfrm>
        <a:off x="434635" y="3019398"/>
        <a:ext cx="553153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29DA0-0E2B-4966-9590-BAC933068F7F}">
      <dsp:nvSpPr>
        <dsp:cNvPr id="0" name=""/>
        <dsp:cNvSpPr/>
      </dsp:nvSpPr>
      <dsp:spPr>
        <a:xfrm>
          <a:off x="0" y="0"/>
          <a:ext cx="6645790" cy="9351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pl-PL" sz="1000" kern="1200" dirty="0"/>
            <a:t>Kryteria oceny ofert i ich opis nie mogą pozostawiać zamawiającemu nieograniczonej swobody wyboru najkorzystniejszej oferty oraz umożliwiają weryfikację i porównanie poziomu oferowanego wykonania przedmiotu zamówienia na podstawie informacji przedstawianych w ofertach.</a:t>
          </a:r>
        </a:p>
      </dsp:txBody>
      <dsp:txXfrm>
        <a:off x="27389" y="27389"/>
        <a:ext cx="5557675" cy="880368"/>
      </dsp:txXfrm>
    </dsp:sp>
    <dsp:sp modelId="{2C2AF9C3-B6A0-4509-B20F-376EAB5365E0}">
      <dsp:nvSpPr>
        <dsp:cNvPr id="0" name=""/>
        <dsp:cNvSpPr/>
      </dsp:nvSpPr>
      <dsp:spPr>
        <a:xfrm>
          <a:off x="556584" y="1105173"/>
          <a:ext cx="6645790" cy="9351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pl-PL" sz="1000" kern="1200" dirty="0"/>
            <a:t>Kryteria oceny ofert muszą być związane z przedmiotem zamówienia  //art. 241//</a:t>
          </a:r>
        </a:p>
      </dsp:txBody>
      <dsp:txXfrm>
        <a:off x="583973" y="1132562"/>
        <a:ext cx="5426582" cy="880368"/>
      </dsp:txXfrm>
    </dsp:sp>
    <dsp:sp modelId="{66A15994-41FF-46DC-A163-9A74BE67623E}">
      <dsp:nvSpPr>
        <dsp:cNvPr id="0" name=""/>
        <dsp:cNvSpPr/>
      </dsp:nvSpPr>
      <dsp:spPr>
        <a:xfrm>
          <a:off x="1104862" y="2210346"/>
          <a:ext cx="6645790" cy="9351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pl-PL" sz="1000" kern="1200" dirty="0"/>
            <a:t>Kryteria oceny ofert nie mogą dotyczyć właściwości wykonawcy, w szczególności jego wiarygodności ekonomicznej, technicznej lub finansowej</a:t>
          </a:r>
        </a:p>
      </dsp:txBody>
      <dsp:txXfrm>
        <a:off x="1132251" y="2237735"/>
        <a:ext cx="5434889" cy="880368"/>
      </dsp:txXfrm>
    </dsp:sp>
    <dsp:sp modelId="{B694237F-3948-4201-BCE0-192CE504B343}">
      <dsp:nvSpPr>
        <dsp:cNvPr id="0" name=""/>
        <dsp:cNvSpPr/>
      </dsp:nvSpPr>
      <dsp:spPr>
        <a:xfrm>
          <a:off x="1661447" y="3315519"/>
          <a:ext cx="6645790" cy="9351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pl-PL" sz="1000" kern="1200" dirty="0"/>
        </a:p>
        <a:p>
          <a:pPr marL="57150" lvl="1" indent="-57150" algn="l" defTabSz="355600">
            <a:lnSpc>
              <a:spcPct val="90000"/>
            </a:lnSpc>
            <a:spcBef>
              <a:spcPct val="0"/>
            </a:spcBef>
            <a:spcAft>
              <a:spcPct val="15000"/>
            </a:spcAft>
            <a:buChar char="•"/>
          </a:pPr>
          <a:r>
            <a:rPr lang="pl-PL" sz="800" kern="1200" dirty="0"/>
            <a:t>Związek kryteriów oceny ofert z przedmiotem zamówienia istnieje wówczas, gdy kryteria te dotyczą robót budowlanych, dostaw lub usług, będących przedmiotem zamówienia w dowolnych aspektach oraz w odniesieniu do dowolnych etapów ich cyklu życia, w tym do elementów składających się na proces produkcji, dostarczania lub wprowadzania na rynek, nawet jeżeli elementy te nie są istotną cechą przedmiotu zamówienia. //art. 241 //</a:t>
          </a:r>
        </a:p>
      </dsp:txBody>
      <dsp:txXfrm>
        <a:off x="1688836" y="3342908"/>
        <a:ext cx="5426582" cy="880368"/>
      </dsp:txXfrm>
    </dsp:sp>
    <dsp:sp modelId="{BB04AD3B-08C6-4D20-987E-790F03ADB689}">
      <dsp:nvSpPr>
        <dsp:cNvPr id="0" name=""/>
        <dsp:cNvSpPr/>
      </dsp:nvSpPr>
      <dsp:spPr>
        <a:xfrm>
          <a:off x="6037945" y="716237"/>
          <a:ext cx="607845" cy="6078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6174710" y="716237"/>
        <a:ext cx="334315" cy="457403"/>
      </dsp:txXfrm>
    </dsp:sp>
    <dsp:sp modelId="{64A2F849-D788-447D-B265-2A0F8946EAC5}">
      <dsp:nvSpPr>
        <dsp:cNvPr id="0" name=""/>
        <dsp:cNvSpPr/>
      </dsp:nvSpPr>
      <dsp:spPr>
        <a:xfrm>
          <a:off x="6594530" y="1821410"/>
          <a:ext cx="607845" cy="6078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6731295" y="1821410"/>
        <a:ext cx="334315" cy="457403"/>
      </dsp:txXfrm>
    </dsp:sp>
    <dsp:sp modelId="{8BC2B0B8-3AEA-41D2-96D8-30B1CF09AE83}">
      <dsp:nvSpPr>
        <dsp:cNvPr id="0" name=""/>
        <dsp:cNvSpPr/>
      </dsp:nvSpPr>
      <dsp:spPr>
        <a:xfrm>
          <a:off x="7142807" y="2926583"/>
          <a:ext cx="607845" cy="6078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7279572" y="2926583"/>
        <a:ext cx="334315" cy="4574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40FBB74C-842C-43C1-99A6-6E06B601350A}" type="datetimeFigureOut">
              <a:rPr lang="pl-PL" smtClean="0"/>
              <a:t>30.09.2025</a:t>
            </a:fld>
            <a:endParaRPr lang="pl-PL" dirty="0"/>
          </a:p>
        </p:txBody>
      </p:sp>
      <p:sp>
        <p:nvSpPr>
          <p:cNvPr id="4" name="Symbol zastępczy stopki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5F54D372-5632-4AE2-8A0E-B47314A9C5FC}" type="slidenum">
              <a:rPr lang="pl-PL" smtClean="0"/>
              <a:t>‹#›</a:t>
            </a:fld>
            <a:endParaRPr lang="pl-PL" dirty="0"/>
          </a:p>
        </p:txBody>
      </p:sp>
    </p:spTree>
    <p:extLst>
      <p:ext uri="{BB962C8B-B14F-4D97-AF65-F5344CB8AC3E}">
        <p14:creationId xmlns:p14="http://schemas.microsoft.com/office/powerpoint/2010/main" val="3469889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pl-PL" dirty="0"/>
          </a:p>
        </p:txBody>
      </p:sp>
      <p:sp>
        <p:nvSpPr>
          <p:cNvPr id="28675"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3159C6AF-012E-483C-A776-1E0ECE7592BD}" type="datetimeFigureOut">
              <a:rPr lang="pl-PL"/>
              <a:pPr/>
              <a:t>30.09.2025</a:t>
            </a:fld>
            <a:endParaRPr lang="pl-PL" dirty="0"/>
          </a:p>
        </p:txBody>
      </p:sp>
      <p:sp>
        <p:nvSpPr>
          <p:cNvPr id="286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28678" name="Rectangle 6"/>
          <p:cNvSpPr>
            <a:spLocks noGrp="1" noChangeArrowheads="1"/>
          </p:cNvSpPr>
          <p:nvPr>
            <p:ph type="ftr" sz="quarter" idx="4"/>
          </p:nvPr>
        </p:nvSpPr>
        <p:spPr bwMode="auto">
          <a:xfrm>
            <a:off x="1"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l-PL" dirty="0"/>
          </a:p>
        </p:txBody>
      </p:sp>
      <p:sp>
        <p:nvSpPr>
          <p:cNvPr id="28679" name="Rectangle 7"/>
          <p:cNvSpPr>
            <a:spLocks noGrp="1" noChangeArrowheads="1"/>
          </p:cNvSpPr>
          <p:nvPr>
            <p:ph type="sldNum" sz="quarter" idx="5"/>
          </p:nvPr>
        </p:nvSpPr>
        <p:spPr bwMode="auto">
          <a:xfrm>
            <a:off x="3850444"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4F68BA3-FD7B-4C3D-9A86-D2E46C690274}" type="slidenum">
              <a:rPr lang="pl-PL"/>
              <a:pPr/>
              <a:t>‹#›</a:t>
            </a:fld>
            <a:endParaRPr lang="pl-PL" dirty="0"/>
          </a:p>
        </p:txBody>
      </p:sp>
    </p:spTree>
    <p:extLst>
      <p:ext uri="{BB962C8B-B14F-4D97-AF65-F5344CB8AC3E}">
        <p14:creationId xmlns:p14="http://schemas.microsoft.com/office/powerpoint/2010/main" val="33098112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znan.pl/mim/wideo/attachments.html?co=print&amp;id=337363&amp;instance=109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E3B36274-F2B9-4C45-BBB4-0EDF4CD651A7}" type="slidenum">
              <a:rPr lang="pl-PL" noProof="0" smtClean="0"/>
              <a:t>11</a:t>
            </a:fld>
            <a:endParaRPr lang="pl-PL" noProof="0" dirty="0"/>
          </a:p>
        </p:txBody>
      </p:sp>
    </p:spTree>
    <p:extLst>
      <p:ext uri="{BB962C8B-B14F-4D97-AF65-F5344CB8AC3E}">
        <p14:creationId xmlns:p14="http://schemas.microsoft.com/office/powerpoint/2010/main" val="60546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pl-PL" sz="1200" dirty="0">
                <a:effectLst/>
                <a:latin typeface="Calibri" panose="020F0502020204030204" pitchFamily="34" charset="0"/>
                <a:hlinkClick r:id="rId3"/>
              </a:rPr>
              <a:t>https://www.poznan.pl/mim/wideo/attachments.html?co=print&amp;id=337363&amp;instance=1090</a:t>
            </a:r>
            <a:r>
              <a:rPr lang="pl-PL" sz="1200" dirty="0">
                <a:effectLst/>
                <a:latin typeface="Calibri" panose="020F0502020204030204" pitchFamily="34" charset="0"/>
              </a:rPr>
              <a:t> </a:t>
            </a:r>
            <a:endParaRPr lang="pl-PL" dirty="0">
              <a:effectLst/>
            </a:endParaRPr>
          </a:p>
          <a:p>
            <a:endParaRPr lang="pl-PL" dirty="0"/>
          </a:p>
        </p:txBody>
      </p:sp>
      <p:sp>
        <p:nvSpPr>
          <p:cNvPr id="4" name="Symbol zastępczy numeru slajdu 3"/>
          <p:cNvSpPr>
            <a:spLocks noGrp="1"/>
          </p:cNvSpPr>
          <p:nvPr>
            <p:ph type="sldNum" sz="quarter" idx="5"/>
          </p:nvPr>
        </p:nvSpPr>
        <p:spPr/>
        <p:txBody>
          <a:bodyPr/>
          <a:lstStyle/>
          <a:p>
            <a:fld id="{64F68BA3-FD7B-4C3D-9A86-D2E46C690274}" type="slidenum">
              <a:rPr lang="pl-PL" smtClean="0"/>
              <a:pPr/>
              <a:t>34</a:t>
            </a:fld>
            <a:endParaRPr lang="pl-PL" dirty="0"/>
          </a:p>
        </p:txBody>
      </p:sp>
    </p:spTree>
    <p:extLst>
      <p:ext uri="{BB962C8B-B14F-4D97-AF65-F5344CB8AC3E}">
        <p14:creationId xmlns:p14="http://schemas.microsoft.com/office/powerpoint/2010/main" val="1100687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64951" y="1158890"/>
            <a:ext cx="7772400" cy="1189990"/>
          </a:xfrm>
        </p:spPr>
        <p:txBody>
          <a:bodyPr anchor="b"/>
          <a:lstStyle>
            <a:lvl1pPr>
              <a:defRPr sz="2400"/>
            </a:lvl1pPr>
          </a:lstStyle>
          <a:p>
            <a:pPr lvl="0"/>
            <a:r>
              <a:rPr lang="pl-PL" noProof="0" dirty="0"/>
              <a:t>Kliknij, aby edytować styl wzorca tytułu</a:t>
            </a:r>
          </a:p>
        </p:txBody>
      </p:sp>
      <p:sp>
        <p:nvSpPr>
          <p:cNvPr id="5123" name="Rectangle 3"/>
          <p:cNvSpPr>
            <a:spLocks noGrp="1" noChangeArrowheads="1"/>
          </p:cNvSpPr>
          <p:nvPr>
            <p:ph type="subTitle" idx="1"/>
          </p:nvPr>
        </p:nvSpPr>
        <p:spPr>
          <a:xfrm>
            <a:off x="4644008" y="3839210"/>
            <a:ext cx="3814192" cy="1189990"/>
          </a:xfrm>
          <a:prstGeom prst="rect">
            <a:avLst/>
          </a:prstGeom>
        </p:spPr>
        <p:txBody>
          <a:bodyPr anchor="b"/>
          <a:lstStyle>
            <a:lvl1pPr marL="0" indent="0" algn="r">
              <a:buFont typeface="Wingdings" pitchFamily="2" charset="2"/>
              <a:buNone/>
              <a:defRPr sz="1800">
                <a:latin typeface="Lato" panose="020F0502020204030203" pitchFamily="34" charset="0"/>
                <a:ea typeface="Lato" panose="020F0502020204030203" pitchFamily="34" charset="0"/>
                <a:cs typeface="Lato" panose="020F0502020204030203" pitchFamily="34" charset="0"/>
              </a:defRPr>
            </a:lvl1pPr>
          </a:lstStyle>
          <a:p>
            <a:pPr lvl="0"/>
            <a:r>
              <a:rPr lang="pl-PL" noProof="0" dirty="0"/>
              <a:t>Kliknij, aby edytować styl wzorca podtytułu</a:t>
            </a:r>
          </a:p>
        </p:txBody>
      </p:sp>
      <p:pic>
        <p:nvPicPr>
          <p:cNvPr id="2" name="Obraz 1">
            <a:extLst>
              <a:ext uri="{FF2B5EF4-FFF2-40B4-BE49-F238E27FC236}">
                <a16:creationId xmlns:a16="http://schemas.microsoft.com/office/drawing/2014/main" id="{EC17A53A-6D8D-170F-BAB7-C342EB3E51A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17398" y="107458"/>
            <a:ext cx="7915042" cy="10083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73839" y="1124744"/>
            <a:ext cx="2001837" cy="4895056"/>
          </a:xfrm>
        </p:spPr>
        <p:txBody>
          <a:bodyPr vert="eaVert"/>
          <a:lstStyle/>
          <a:p>
            <a:r>
              <a:rPr lang="pl-PL" dirty="0"/>
              <a:t>Kliknij, aby edytować styl</a:t>
            </a:r>
          </a:p>
        </p:txBody>
      </p:sp>
      <p:sp>
        <p:nvSpPr>
          <p:cNvPr id="3" name="Symbol zastępczy tytułu pionowego 2"/>
          <p:cNvSpPr>
            <a:spLocks noGrp="1"/>
          </p:cNvSpPr>
          <p:nvPr>
            <p:ph type="body" orient="vert" idx="1"/>
          </p:nvPr>
        </p:nvSpPr>
        <p:spPr>
          <a:xfrm>
            <a:off x="566739" y="1124744"/>
            <a:ext cx="5854700" cy="4895056"/>
          </a:xfrm>
          <a:prstGeom prst="rect">
            <a:avLst/>
          </a:prstGeom>
        </p:spPr>
        <p:txBody>
          <a:bodyPr vert="eaVert"/>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89571" y="6391657"/>
            <a:ext cx="742949" cy="304799"/>
          </a:xfrm>
          <a:prstGeom prst="rect">
            <a:avLst/>
          </a:prstGeom>
        </p:spPr>
        <p:txBody>
          <a:bodyPr/>
          <a:lstStyle/>
          <a:p>
            <a:fld id="{8FA9179F-009E-4FA5-B091-7EBB82A185BD}" type="datetimeFigureOut">
              <a:rPr lang="en-US" smtClean="0"/>
              <a:t>9/30/2025</a:t>
            </a:fld>
            <a:endParaRPr lang="en-US" dirty="0"/>
          </a:p>
        </p:txBody>
      </p:sp>
      <p:sp>
        <p:nvSpPr>
          <p:cNvPr id="3" name="Footer Placeholder 2"/>
          <p:cNvSpPr>
            <a:spLocks noGrp="1"/>
          </p:cNvSpPr>
          <p:nvPr>
            <p:ph type="ftr" sz="quarter" idx="11"/>
          </p:nvPr>
        </p:nvSpPr>
        <p:spPr>
          <a:xfrm>
            <a:off x="418338" y="6391656"/>
            <a:ext cx="2900934" cy="310896"/>
          </a:xfrm>
          <a:prstGeom prst="rect">
            <a:avLst/>
          </a:prstGeom>
        </p:spPr>
        <p:txBody>
          <a:bodyPr/>
          <a:lstStyle/>
          <a:p>
            <a:endParaRPr lang="en-US" dirty="0"/>
          </a:p>
        </p:txBody>
      </p:sp>
      <p:sp>
        <p:nvSpPr>
          <p:cNvPr id="6" name="Rectangle 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4406" y="295730"/>
            <a:ext cx="62864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220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66738" y="116632"/>
            <a:ext cx="8001000" cy="987822"/>
          </a:xfrm>
        </p:spPr>
        <p:txBody>
          <a:bodyPr/>
          <a:lstStyle>
            <a:lvl1pPr>
              <a:defRPr sz="2200"/>
            </a:lvl1pPr>
          </a:lstStyle>
          <a:p>
            <a:r>
              <a:rPr lang="pl-PL" dirty="0"/>
              <a:t>Kliknij, aby edytować styl</a:t>
            </a:r>
          </a:p>
        </p:txBody>
      </p:sp>
      <p:sp>
        <p:nvSpPr>
          <p:cNvPr id="3" name="Symbol zastępczy zawartości 2"/>
          <p:cNvSpPr>
            <a:spLocks noGrp="1"/>
          </p:cNvSpPr>
          <p:nvPr>
            <p:ph idx="1"/>
          </p:nvPr>
        </p:nvSpPr>
        <p:spPr>
          <a:xfrm>
            <a:off x="566738" y="1268760"/>
            <a:ext cx="8001000" cy="4751040"/>
          </a:xfrm>
          <a:prstGeom prst="rect">
            <a:avLst/>
          </a:prstGeo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429000"/>
            <a:ext cx="7772400" cy="1362075"/>
          </a:xfrm>
        </p:spPr>
        <p:txBody>
          <a:bodyPr anchor="t"/>
          <a:lstStyle>
            <a:lvl1pPr algn="l">
              <a:defRPr sz="3000" b="1" cap="all"/>
            </a:lvl1pPr>
          </a:lstStyle>
          <a:p>
            <a:r>
              <a:rPr lang="pl-PL" dirty="0"/>
              <a:t>Kliknij, aby edytować styl</a:t>
            </a:r>
          </a:p>
        </p:txBody>
      </p:sp>
      <p:sp>
        <p:nvSpPr>
          <p:cNvPr id="3" name="Symbol zastępczy tekstu 2"/>
          <p:cNvSpPr>
            <a:spLocks noGrp="1"/>
          </p:cNvSpPr>
          <p:nvPr>
            <p:ph type="body" idx="1"/>
          </p:nvPr>
        </p:nvSpPr>
        <p:spPr>
          <a:xfrm>
            <a:off x="728568" y="1412776"/>
            <a:ext cx="7772400" cy="1500187"/>
          </a:xfrm>
          <a:prstGeom prst="rect">
            <a:avLst/>
          </a:prstGeom>
        </p:spPr>
        <p:txBody>
          <a:bodyPr anchor="b"/>
          <a:lstStyle>
            <a:lvl1pPr marL="0" indent="0">
              <a:buNone/>
              <a:defRPr sz="1500">
                <a:latin typeface="Lato" panose="020F0502020204030203" pitchFamily="34" charset="0"/>
                <a:ea typeface="Lato" panose="020F0502020204030203" pitchFamily="34" charset="0"/>
                <a:cs typeface="Lato" panose="020F0502020204030203"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pl-PL" dirty="0"/>
              <a:t>Kliknij, aby edytować style wzorca tekstu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566738" y="1752600"/>
            <a:ext cx="3924300" cy="4267200"/>
          </a:xfrm>
          <a:prstGeom prst="rect">
            <a:avLst/>
          </a:prstGeom>
        </p:spPr>
        <p:txBody>
          <a:bodyPr/>
          <a:lstStyle>
            <a:lvl1pPr>
              <a:defRPr sz="2100">
                <a:latin typeface="Lato" panose="020F0502020204030203" pitchFamily="34" charset="0"/>
                <a:ea typeface="Lato" panose="020F0502020204030203" pitchFamily="34" charset="0"/>
                <a:cs typeface="Lato" panose="020F0502020204030203" pitchFamily="34" charset="0"/>
              </a:defRPr>
            </a:lvl1pPr>
            <a:lvl2pPr>
              <a:defRPr sz="1800">
                <a:latin typeface="Lato" panose="020F0502020204030203" pitchFamily="34" charset="0"/>
                <a:ea typeface="Lato" panose="020F0502020204030203" pitchFamily="34" charset="0"/>
                <a:cs typeface="Lato" panose="020F0502020204030203" pitchFamily="34" charset="0"/>
              </a:defRPr>
            </a:lvl2pPr>
            <a:lvl3pPr>
              <a:defRPr sz="1500">
                <a:latin typeface="Lato" panose="020F0502020204030203" pitchFamily="34" charset="0"/>
                <a:ea typeface="Lato" panose="020F0502020204030203" pitchFamily="34" charset="0"/>
                <a:cs typeface="Lato" panose="020F0502020204030203" pitchFamily="34" charset="0"/>
              </a:defRPr>
            </a:lvl3pPr>
            <a:lvl4pPr>
              <a:defRPr sz="1350">
                <a:latin typeface="Lato" panose="020F0502020204030203" pitchFamily="34" charset="0"/>
                <a:ea typeface="Lato" panose="020F0502020204030203" pitchFamily="34" charset="0"/>
                <a:cs typeface="Lato" panose="020F0502020204030203" pitchFamily="34" charset="0"/>
              </a:defRPr>
            </a:lvl4pPr>
            <a:lvl5pPr>
              <a:defRPr sz="1350">
                <a:latin typeface="Lato" panose="020F0502020204030203" pitchFamily="34" charset="0"/>
                <a:ea typeface="Lato" panose="020F0502020204030203" pitchFamily="34" charset="0"/>
                <a:cs typeface="Lato" panose="020F0502020204030203" pitchFamily="34" charset="0"/>
              </a:defRPr>
            </a:lvl5pPr>
            <a:lvl6pPr>
              <a:defRPr sz="1350"/>
            </a:lvl6pPr>
            <a:lvl7pPr>
              <a:defRPr sz="1350"/>
            </a:lvl7pPr>
            <a:lvl8pPr>
              <a:defRPr sz="1350"/>
            </a:lvl8pPr>
            <a:lvl9pPr>
              <a:defRPr sz="135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643438" y="1752600"/>
            <a:ext cx="3924300" cy="4267200"/>
          </a:xfrm>
          <a:prstGeom prst="rect">
            <a:avLst/>
          </a:prstGeom>
        </p:spPr>
        <p:txBody>
          <a:bodyPr/>
          <a:lstStyle>
            <a:lvl1pPr>
              <a:defRPr sz="2100">
                <a:latin typeface="Lato" panose="020F0502020204030203" pitchFamily="34" charset="0"/>
                <a:ea typeface="Lato" panose="020F0502020204030203" pitchFamily="34" charset="0"/>
                <a:cs typeface="Lato" panose="020F0502020204030203" pitchFamily="34" charset="0"/>
              </a:defRPr>
            </a:lvl1pPr>
            <a:lvl2pPr>
              <a:defRPr sz="1800">
                <a:latin typeface="Lato" panose="020F0502020204030203" pitchFamily="34" charset="0"/>
                <a:ea typeface="Lato" panose="020F0502020204030203" pitchFamily="34" charset="0"/>
                <a:cs typeface="Lato" panose="020F0502020204030203" pitchFamily="34" charset="0"/>
              </a:defRPr>
            </a:lvl2pPr>
            <a:lvl3pPr>
              <a:defRPr sz="1500">
                <a:latin typeface="Lato" panose="020F0502020204030203" pitchFamily="34" charset="0"/>
                <a:ea typeface="Lato" panose="020F0502020204030203" pitchFamily="34" charset="0"/>
                <a:cs typeface="Lato" panose="020F0502020204030203" pitchFamily="34" charset="0"/>
              </a:defRPr>
            </a:lvl3pPr>
            <a:lvl4pPr>
              <a:defRPr sz="1350">
                <a:latin typeface="Lato" panose="020F0502020204030203" pitchFamily="34" charset="0"/>
                <a:ea typeface="Lato" panose="020F0502020204030203" pitchFamily="34" charset="0"/>
                <a:cs typeface="Lato" panose="020F0502020204030203" pitchFamily="34" charset="0"/>
              </a:defRPr>
            </a:lvl4pPr>
            <a:lvl5pPr>
              <a:defRPr sz="1350">
                <a:latin typeface="Lato" panose="020F0502020204030203" pitchFamily="34" charset="0"/>
                <a:ea typeface="Lato" panose="020F0502020204030203" pitchFamily="34" charset="0"/>
                <a:cs typeface="Lato" panose="020F0502020204030203" pitchFamily="34" charset="0"/>
              </a:defRPr>
            </a:lvl5pPr>
            <a:lvl6pPr>
              <a:defRPr sz="1350"/>
            </a:lvl6pPr>
            <a:lvl7pPr>
              <a:defRPr sz="1350"/>
            </a:lvl7pPr>
            <a:lvl8pPr>
              <a:defRPr sz="1350"/>
            </a:lvl8pPr>
            <a:lvl9pPr>
              <a:defRPr sz="135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Tytuł 1">
            <a:extLst>
              <a:ext uri="{FF2B5EF4-FFF2-40B4-BE49-F238E27FC236}">
                <a16:creationId xmlns:a16="http://schemas.microsoft.com/office/drawing/2014/main" id="{52601BCA-E058-55E7-14F0-4C6C528B25C3}"/>
              </a:ext>
            </a:extLst>
          </p:cNvPr>
          <p:cNvSpPr>
            <a:spLocks noGrp="1"/>
          </p:cNvSpPr>
          <p:nvPr>
            <p:ph type="title"/>
          </p:nvPr>
        </p:nvSpPr>
        <p:spPr>
          <a:xfrm>
            <a:off x="566738" y="116632"/>
            <a:ext cx="8001000" cy="987822"/>
          </a:xfrm>
        </p:spPr>
        <p:txBody>
          <a:bodyPr/>
          <a:lstStyle>
            <a:lvl1pPr>
              <a:defRPr sz="2200"/>
            </a:lvl1pPr>
          </a:lstStyle>
          <a:p>
            <a:r>
              <a:rPr lang="pl-PL" dirty="0"/>
              <a:t>Kliknij, aby edytować styl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1800" b="1">
                <a:latin typeface="Lato" panose="020F0502020204030203" pitchFamily="34" charset="0"/>
                <a:ea typeface="Lato" panose="020F0502020204030203" pitchFamily="34" charset="0"/>
                <a:cs typeface="Lato"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dirty="0"/>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1800">
                <a:latin typeface="Lato" panose="020F0502020204030203" pitchFamily="34" charset="0"/>
                <a:ea typeface="Lato" panose="020F0502020204030203" pitchFamily="34" charset="0"/>
                <a:cs typeface="Lato" panose="020F0502020204030203" pitchFamily="34" charset="0"/>
              </a:defRPr>
            </a:lvl1pPr>
            <a:lvl2pPr>
              <a:defRPr sz="1500">
                <a:latin typeface="Lato" panose="020F0502020204030203" pitchFamily="34" charset="0"/>
                <a:ea typeface="Lato" panose="020F0502020204030203" pitchFamily="34" charset="0"/>
                <a:cs typeface="Lato" panose="020F0502020204030203" pitchFamily="34" charset="0"/>
              </a:defRPr>
            </a:lvl2pPr>
            <a:lvl3pPr>
              <a:defRPr sz="1350">
                <a:latin typeface="Lato" panose="020F0502020204030203" pitchFamily="34" charset="0"/>
                <a:ea typeface="Lato" panose="020F0502020204030203" pitchFamily="34" charset="0"/>
                <a:cs typeface="Lato" panose="020F0502020204030203" pitchFamily="34" charset="0"/>
              </a:defRPr>
            </a:lvl3pPr>
            <a:lvl4pPr>
              <a:defRPr sz="1200">
                <a:latin typeface="Lato" panose="020F0502020204030203" pitchFamily="34" charset="0"/>
                <a:ea typeface="Lato" panose="020F0502020204030203" pitchFamily="34" charset="0"/>
                <a:cs typeface="Lato" panose="020F0502020204030203" pitchFamily="34" charset="0"/>
              </a:defRPr>
            </a:lvl4pPr>
            <a:lvl5pPr>
              <a:defRPr sz="1200">
                <a:latin typeface="Lato" panose="020F0502020204030203" pitchFamily="34" charset="0"/>
                <a:ea typeface="Lato" panose="020F0502020204030203" pitchFamily="34" charset="0"/>
                <a:cs typeface="Lato" panose="020F0502020204030203" pitchFamily="34" charset="0"/>
              </a:defRPr>
            </a:lvl5pPr>
            <a:lvl6pPr>
              <a:defRPr sz="1200"/>
            </a:lvl6pPr>
            <a:lvl7pPr>
              <a:defRPr sz="1200"/>
            </a:lvl7pPr>
            <a:lvl8pPr>
              <a:defRPr sz="1200"/>
            </a:lvl8pPr>
            <a:lvl9pPr>
              <a:defRPr sz="12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Lato" panose="020F0502020204030203" pitchFamily="34" charset="0"/>
                <a:ea typeface="Lato" panose="020F0502020204030203" pitchFamily="34" charset="0"/>
                <a:cs typeface="Lato"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dirty="0"/>
              <a:t>Kliknij, aby edytować style wzorca tekstu</a:t>
            </a:r>
          </a:p>
        </p:txBody>
      </p:sp>
      <p:sp>
        <p:nvSpPr>
          <p:cNvPr id="6" name="Symbol zastępczy zawartości 5"/>
          <p:cNvSpPr>
            <a:spLocks noGrp="1"/>
          </p:cNvSpPr>
          <p:nvPr>
            <p:ph sz="quarter" idx="4"/>
          </p:nvPr>
        </p:nvSpPr>
        <p:spPr>
          <a:xfrm>
            <a:off x="4645026" y="2174875"/>
            <a:ext cx="4041775" cy="3951288"/>
          </a:xfrm>
          <a:prstGeom prst="rect">
            <a:avLst/>
          </a:prstGeom>
        </p:spPr>
        <p:txBody>
          <a:bodyPr/>
          <a:lstStyle>
            <a:lvl1pPr>
              <a:defRPr sz="1800">
                <a:latin typeface="Lato" panose="020F0502020204030203" pitchFamily="34" charset="0"/>
                <a:ea typeface="Lato" panose="020F0502020204030203" pitchFamily="34" charset="0"/>
                <a:cs typeface="Lato" panose="020F0502020204030203" pitchFamily="34" charset="0"/>
              </a:defRPr>
            </a:lvl1pPr>
            <a:lvl2pPr>
              <a:defRPr sz="1500">
                <a:latin typeface="Lato" panose="020F0502020204030203" pitchFamily="34" charset="0"/>
                <a:ea typeface="Lato" panose="020F0502020204030203" pitchFamily="34" charset="0"/>
                <a:cs typeface="Lato" panose="020F0502020204030203" pitchFamily="34" charset="0"/>
              </a:defRPr>
            </a:lvl2pPr>
            <a:lvl3pPr>
              <a:defRPr sz="1350">
                <a:latin typeface="Lato" panose="020F0502020204030203" pitchFamily="34" charset="0"/>
                <a:ea typeface="Lato" panose="020F0502020204030203" pitchFamily="34" charset="0"/>
                <a:cs typeface="Lato" panose="020F0502020204030203" pitchFamily="34" charset="0"/>
              </a:defRPr>
            </a:lvl3pPr>
            <a:lvl4pPr>
              <a:defRPr sz="1200">
                <a:latin typeface="Lato" panose="020F0502020204030203" pitchFamily="34" charset="0"/>
                <a:ea typeface="Lato" panose="020F0502020204030203" pitchFamily="34" charset="0"/>
                <a:cs typeface="Lato" panose="020F0502020204030203" pitchFamily="34" charset="0"/>
              </a:defRPr>
            </a:lvl4pPr>
            <a:lvl5pPr>
              <a:defRPr sz="1200">
                <a:latin typeface="Lato" panose="020F0502020204030203" pitchFamily="34" charset="0"/>
                <a:ea typeface="Lato" panose="020F0502020204030203" pitchFamily="34" charset="0"/>
                <a:cs typeface="Lato" panose="020F0502020204030203" pitchFamily="34" charset="0"/>
              </a:defRPr>
            </a:lvl5pPr>
            <a:lvl6pPr>
              <a:defRPr sz="1200"/>
            </a:lvl6pPr>
            <a:lvl7pPr>
              <a:defRPr sz="1200"/>
            </a:lvl7pPr>
            <a:lvl8pPr>
              <a:defRPr sz="1200"/>
            </a:lvl8pPr>
            <a:lvl9pPr>
              <a:defRPr sz="12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Tytuł 1">
            <a:extLst>
              <a:ext uri="{FF2B5EF4-FFF2-40B4-BE49-F238E27FC236}">
                <a16:creationId xmlns:a16="http://schemas.microsoft.com/office/drawing/2014/main" id="{0BF2DD1C-0B07-780A-5583-76B77EEACF16}"/>
              </a:ext>
            </a:extLst>
          </p:cNvPr>
          <p:cNvSpPr>
            <a:spLocks noGrp="1"/>
          </p:cNvSpPr>
          <p:nvPr>
            <p:ph type="title"/>
          </p:nvPr>
        </p:nvSpPr>
        <p:spPr>
          <a:xfrm>
            <a:off x="566738" y="116632"/>
            <a:ext cx="8001000" cy="987822"/>
          </a:xfrm>
        </p:spPr>
        <p:txBody>
          <a:bodyPr/>
          <a:lstStyle>
            <a:lvl1pPr>
              <a:defRPr sz="2200"/>
            </a:lvl1pPr>
          </a:lstStyle>
          <a:p>
            <a:r>
              <a:rPr lang="pl-PL" dirty="0"/>
              <a:t>Kliknij, aby edytować styl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lstStyle>
            <a:lvl1pPr algn="l">
              <a:defRPr sz="1500" b="1"/>
            </a:lvl1pPr>
          </a:lstStyle>
          <a:p>
            <a:r>
              <a:rPr lang="pl-PL" dirty="0"/>
              <a:t>Kliknij, aby edytować styl</a:t>
            </a:r>
          </a:p>
        </p:txBody>
      </p:sp>
      <p:sp>
        <p:nvSpPr>
          <p:cNvPr id="3" name="Symbol zastępczy zawartości 2"/>
          <p:cNvSpPr>
            <a:spLocks noGrp="1"/>
          </p:cNvSpPr>
          <p:nvPr>
            <p:ph idx="1"/>
          </p:nvPr>
        </p:nvSpPr>
        <p:spPr>
          <a:xfrm>
            <a:off x="3575050" y="273052"/>
            <a:ext cx="5111750" cy="5853113"/>
          </a:xfrm>
          <a:prstGeom prst="rect">
            <a:avLst/>
          </a:prstGeom>
        </p:spPr>
        <p:txBody>
          <a:bodyPr/>
          <a:lstStyle>
            <a:lvl1pPr>
              <a:defRPr sz="2400">
                <a:latin typeface="Lato" panose="020F0502020204030203" pitchFamily="34" charset="0"/>
                <a:ea typeface="Lato" panose="020F0502020204030203" pitchFamily="34" charset="0"/>
                <a:cs typeface="Lato" panose="020F0502020204030203" pitchFamily="34" charset="0"/>
              </a:defRPr>
            </a:lvl1pPr>
            <a:lvl2pPr>
              <a:defRPr sz="21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500">
                <a:latin typeface="Lato" panose="020F0502020204030203" pitchFamily="34" charset="0"/>
                <a:ea typeface="Lato" panose="020F0502020204030203" pitchFamily="34" charset="0"/>
                <a:cs typeface="Lato" panose="020F0502020204030203" pitchFamily="34" charset="0"/>
              </a:defRPr>
            </a:lvl4pPr>
            <a:lvl5pPr>
              <a:defRPr sz="1500">
                <a:latin typeface="Lato" panose="020F0502020204030203" pitchFamily="34" charset="0"/>
                <a:ea typeface="Lato" panose="020F0502020204030203" pitchFamily="34" charset="0"/>
                <a:cs typeface="Lato" panose="020F0502020204030203" pitchFamily="34" charset="0"/>
              </a:defRPr>
            </a:lvl5pPr>
            <a:lvl6pPr>
              <a:defRPr sz="1500"/>
            </a:lvl6pPr>
            <a:lvl7pPr>
              <a:defRPr sz="1500"/>
            </a:lvl7pPr>
            <a:lvl8pPr>
              <a:defRPr sz="1500"/>
            </a:lvl8pPr>
            <a:lvl9pPr>
              <a:defRPr sz="15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457201" y="1435102"/>
            <a:ext cx="3008313" cy="4691063"/>
          </a:xfrm>
          <a:prstGeom prst="rect">
            <a:avLst/>
          </a:prstGeom>
        </p:spPr>
        <p:txBody>
          <a:bodyPr/>
          <a:lstStyle>
            <a:lvl1pPr marL="0" indent="0">
              <a:buNone/>
              <a:defRPr sz="1050">
                <a:latin typeface="Lato" panose="020F0502020204030203" pitchFamily="34" charset="0"/>
                <a:ea typeface="Lato" panose="020F0502020204030203" pitchFamily="34" charset="0"/>
                <a:cs typeface="Lato" panose="020F0502020204030203"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dirty="0"/>
              <a:t>Kliknij, aby edytować style wzorca tekstu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1500" b="1"/>
            </a:lvl1pPr>
          </a:lstStyle>
          <a:p>
            <a:r>
              <a:rPr lang="pl-PL" dirty="0"/>
              <a:t>Kliknij, aby edytować styl</a:t>
            </a:r>
          </a:p>
        </p:txBody>
      </p:sp>
      <p:sp>
        <p:nvSpPr>
          <p:cNvPr id="3" name="Symbol zastępczy obrazu 2"/>
          <p:cNvSpPr>
            <a:spLocks noGrp="1"/>
          </p:cNvSpPr>
          <p:nvPr>
            <p:ph type="pic" idx="1"/>
          </p:nvPr>
        </p:nvSpPr>
        <p:spPr>
          <a:xfrm>
            <a:off x="1792288" y="1196751"/>
            <a:ext cx="5486400" cy="3530823"/>
          </a:xfrm>
          <a:prstGeom prst="rect">
            <a:avLst/>
          </a:prstGeom>
        </p:spPr>
        <p:txBody>
          <a:bodyPr/>
          <a:lstStyle>
            <a:lvl1pPr marL="0" indent="0">
              <a:buNone/>
              <a:defRPr sz="2400">
                <a:latin typeface="Lato" panose="020F0502020204030203" pitchFamily="34" charset="0"/>
                <a:ea typeface="Lato" panose="020F0502020204030203" pitchFamily="34" charset="0"/>
                <a:cs typeface="Lato" panose="020F0502020204030203"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l-PL" noProof="0" dirty="0"/>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050">
                <a:latin typeface="Lato" panose="020F0502020204030203" pitchFamily="34" charset="0"/>
                <a:ea typeface="Lato" panose="020F0502020204030203" pitchFamily="34" charset="0"/>
                <a:cs typeface="Lato" panose="020F0502020204030203"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dirty="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66738" y="116632"/>
            <a:ext cx="8001000" cy="1009598"/>
          </a:xfrm>
        </p:spPr>
        <p:txBody>
          <a:bodyPr/>
          <a:lstStyle/>
          <a:p>
            <a:r>
              <a:rPr lang="pl-PL" dirty="0"/>
              <a:t>Kliknij, aby edytować styl</a:t>
            </a:r>
          </a:p>
        </p:txBody>
      </p:sp>
      <p:sp>
        <p:nvSpPr>
          <p:cNvPr id="3" name="Symbol zastępczy tytułu pionowego 2"/>
          <p:cNvSpPr>
            <a:spLocks noGrp="1"/>
          </p:cNvSpPr>
          <p:nvPr>
            <p:ph type="body" orient="vert" idx="1"/>
          </p:nvPr>
        </p:nvSpPr>
        <p:spPr>
          <a:xfrm>
            <a:off x="566738" y="1340768"/>
            <a:ext cx="8001000" cy="4679032"/>
          </a:xfrm>
          <a:prstGeom prst="rect">
            <a:avLst/>
          </a:prstGeom>
        </p:spPr>
        <p:txBody>
          <a:bodyPr vert="eaVert"/>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63000">
              <a:schemeClr val="accent3">
                <a:lumMod val="95000"/>
                <a:lumOff val="5000"/>
              </a:schemeClr>
            </a:gs>
            <a:gs pos="100000">
              <a:schemeClr val="bg1">
                <a:lumMod val="85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844823"/>
            <a:ext cx="8001000" cy="129614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l-PL" dirty="0"/>
              <a:t>Kliknij, aby edytować styl wzorca tytułu</a:t>
            </a: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fontAlgn="auto">
              <a:spcBef>
                <a:spcPts val="0"/>
              </a:spcBef>
              <a:spcAft>
                <a:spcPts val="0"/>
              </a:spcAft>
              <a:defRPr/>
            </a:pPr>
            <a:endParaRPr lang="pl-PL" dirty="0">
              <a:latin typeface="+mn-lt"/>
            </a:endParaRPr>
          </a:p>
        </p:txBody>
      </p:sp>
      <p:sp>
        <p:nvSpPr>
          <p:cNvPr id="4" name="Line 5">
            <a:extLst>
              <a:ext uri="{FF2B5EF4-FFF2-40B4-BE49-F238E27FC236}">
                <a16:creationId xmlns:a16="http://schemas.microsoft.com/office/drawing/2014/main" id="{5ED24978-E6D2-EFB9-03B9-E12744E6590D}"/>
              </a:ext>
            </a:extLst>
          </p:cNvPr>
          <p:cNvSpPr>
            <a:spLocks noChangeShapeType="1"/>
          </p:cNvSpPr>
          <p:nvPr userDrawn="1"/>
        </p:nvSpPr>
        <p:spPr bwMode="auto">
          <a:xfrm flipV="1">
            <a:off x="609600" y="1124744"/>
            <a:ext cx="7924800" cy="0"/>
          </a:xfrm>
          <a:prstGeom prst="line">
            <a:avLst/>
          </a:prstGeom>
          <a:noFill/>
          <a:ln w="3175">
            <a:solidFill>
              <a:schemeClr val="accent2"/>
            </a:solidFill>
            <a:round/>
            <a:headEnd/>
            <a:tailEnd/>
          </a:ln>
          <a:effectLst/>
        </p:spPr>
        <p:txBody>
          <a:bodyPr/>
          <a:lstStyle/>
          <a:p>
            <a:pPr fontAlgn="auto">
              <a:spcBef>
                <a:spcPts val="0"/>
              </a:spcBef>
              <a:spcAft>
                <a:spcPts val="0"/>
              </a:spcAft>
              <a:defRPr/>
            </a:pPr>
            <a:endParaRPr lang="pl-PL" dirty="0">
              <a:latin typeface="+mn-lt"/>
            </a:endParaRPr>
          </a:p>
        </p:txBody>
      </p:sp>
      <p:sp>
        <p:nvSpPr>
          <p:cNvPr id="5" name="Prostokąt 4">
            <a:extLst>
              <a:ext uri="{FF2B5EF4-FFF2-40B4-BE49-F238E27FC236}">
                <a16:creationId xmlns:a16="http://schemas.microsoft.com/office/drawing/2014/main" id="{77007A80-A836-8CEF-5FAC-A5D26ADE682E}"/>
              </a:ext>
            </a:extLst>
          </p:cNvPr>
          <p:cNvSpPr/>
          <p:nvPr userDrawn="1"/>
        </p:nvSpPr>
        <p:spPr>
          <a:xfrm>
            <a:off x="8172400" y="6271283"/>
            <a:ext cx="362000" cy="32606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fld id="{476E15A3-E501-4C28-890D-8EF3791FAD81}" type="slidenum">
              <a:rPr lang="pl-PL" sz="1200" spc="-150" smtClean="0"/>
              <a:pPr/>
              <a:t>‹#›</a:t>
            </a:fld>
            <a:endParaRPr lang="pl-PL" sz="1200" spc="-150" dirty="0"/>
          </a:p>
        </p:txBody>
      </p:sp>
      <p:pic>
        <p:nvPicPr>
          <p:cNvPr id="13" name="Obraz 12">
            <a:extLst>
              <a:ext uri="{FF2B5EF4-FFF2-40B4-BE49-F238E27FC236}">
                <a16:creationId xmlns:a16="http://schemas.microsoft.com/office/drawing/2014/main" id="{AE8E9C16-4112-6664-18DE-FA66B1483CB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651360" y="6165304"/>
            <a:ext cx="1360562" cy="670178"/>
          </a:xfrm>
          <a:prstGeom prst="rect">
            <a:avLst/>
          </a:prstGeom>
        </p:spPr>
      </p:pic>
      <p:sp>
        <p:nvSpPr>
          <p:cNvPr id="14" name="pole tekstowe 13">
            <a:extLst>
              <a:ext uri="{FF2B5EF4-FFF2-40B4-BE49-F238E27FC236}">
                <a16:creationId xmlns:a16="http://schemas.microsoft.com/office/drawing/2014/main" id="{8E737BEC-F0D8-4EA3-688A-353D522928C6}"/>
              </a:ext>
            </a:extLst>
          </p:cNvPr>
          <p:cNvSpPr txBox="1"/>
          <p:nvPr userDrawn="1"/>
        </p:nvSpPr>
        <p:spPr>
          <a:xfrm>
            <a:off x="2339752" y="6237312"/>
            <a:ext cx="1512168" cy="461665"/>
          </a:xfrm>
          <a:prstGeom prst="rect">
            <a:avLst/>
          </a:prstGeom>
          <a:noFill/>
        </p:spPr>
        <p:txBody>
          <a:bodyPr wrap="square" rtlCol="0">
            <a:spAutoFit/>
          </a:bodyPr>
          <a:lstStyle/>
          <a:p>
            <a:pPr algn="l">
              <a:spcAft>
                <a:spcPts val="0"/>
              </a:spcAft>
            </a:pPr>
            <a:r>
              <a:rPr lang="pl-PL" sz="1200" dirty="0">
                <a:latin typeface="Lato" panose="020F0502020204030203" pitchFamily="34" charset="0"/>
                <a:ea typeface="Lato" panose="020F0502020204030203" pitchFamily="34" charset="0"/>
                <a:cs typeface="Lato" panose="020F0502020204030203" pitchFamily="34" charset="0"/>
              </a:rPr>
              <a:t>ul. Postępu 17a</a:t>
            </a:r>
          </a:p>
          <a:p>
            <a:pPr algn="l">
              <a:spcAft>
                <a:spcPts val="0"/>
              </a:spcAft>
            </a:pPr>
            <a:r>
              <a:rPr lang="pl-PL" sz="1200" dirty="0">
                <a:latin typeface="Lato" panose="020F0502020204030203" pitchFamily="34" charset="0"/>
                <a:ea typeface="Lato" panose="020F0502020204030203" pitchFamily="34" charset="0"/>
                <a:cs typeface="Lato" panose="020F0502020204030203" pitchFamily="34" charset="0"/>
              </a:rPr>
              <a:t>02-676 Warszawa</a:t>
            </a:r>
          </a:p>
        </p:txBody>
      </p:sp>
      <p:sp>
        <p:nvSpPr>
          <p:cNvPr id="15" name="pole tekstowe 14">
            <a:extLst>
              <a:ext uri="{FF2B5EF4-FFF2-40B4-BE49-F238E27FC236}">
                <a16:creationId xmlns:a16="http://schemas.microsoft.com/office/drawing/2014/main" id="{74D1725D-F47D-A8C7-2C34-68ACE46468BC}"/>
              </a:ext>
            </a:extLst>
          </p:cNvPr>
          <p:cNvSpPr txBox="1"/>
          <p:nvPr userDrawn="1"/>
        </p:nvSpPr>
        <p:spPr>
          <a:xfrm>
            <a:off x="3990856" y="6226224"/>
            <a:ext cx="1512168" cy="461665"/>
          </a:xfrm>
          <a:prstGeom prst="rect">
            <a:avLst/>
          </a:prstGeom>
          <a:noFill/>
        </p:spPr>
        <p:txBody>
          <a:bodyPr wrap="square" rtlCol="0">
            <a:spAutoFit/>
          </a:bodyPr>
          <a:lstStyle/>
          <a:p>
            <a:pPr algn="l">
              <a:spcAft>
                <a:spcPts val="0"/>
              </a:spcAft>
            </a:pPr>
            <a:r>
              <a:rPr lang="pl-PL" sz="1200" dirty="0">
                <a:latin typeface="Lato" panose="020F0502020204030203" pitchFamily="34" charset="0"/>
                <a:ea typeface="Lato" panose="020F0502020204030203" pitchFamily="34" charset="0"/>
                <a:cs typeface="Lato" panose="020F0502020204030203" pitchFamily="34" charset="0"/>
              </a:rPr>
              <a:t>gov.pl/uzp</a:t>
            </a:r>
          </a:p>
          <a:p>
            <a:pPr algn="l">
              <a:spcAft>
                <a:spcPts val="0"/>
              </a:spcAft>
            </a:pPr>
            <a:r>
              <a:rPr lang="pl-PL" sz="1200" dirty="0">
                <a:latin typeface="Lato" panose="020F0502020204030203" pitchFamily="34" charset="0"/>
                <a:ea typeface="Lato" panose="020F0502020204030203" pitchFamily="34" charset="0"/>
                <a:cs typeface="Lato" panose="020F0502020204030203" pitchFamily="34" charset="0"/>
              </a:rPr>
              <a:t>uzp@uzp.gov.pl</a:t>
            </a:r>
          </a:p>
        </p:txBody>
      </p:sp>
      <p:sp>
        <p:nvSpPr>
          <p:cNvPr id="16" name="pole tekstowe 15">
            <a:extLst>
              <a:ext uri="{FF2B5EF4-FFF2-40B4-BE49-F238E27FC236}">
                <a16:creationId xmlns:a16="http://schemas.microsoft.com/office/drawing/2014/main" id="{91427CA4-311C-4065-9A64-A7674F4E9445}"/>
              </a:ext>
            </a:extLst>
          </p:cNvPr>
          <p:cNvSpPr txBox="1"/>
          <p:nvPr userDrawn="1"/>
        </p:nvSpPr>
        <p:spPr>
          <a:xfrm>
            <a:off x="5641960" y="6237312"/>
            <a:ext cx="1512168" cy="461665"/>
          </a:xfrm>
          <a:prstGeom prst="rect">
            <a:avLst/>
          </a:prstGeom>
          <a:noFill/>
        </p:spPr>
        <p:txBody>
          <a:bodyPr wrap="square" rtlCol="0">
            <a:spAutoFit/>
          </a:bodyPr>
          <a:lstStyle/>
          <a:p>
            <a:pPr algn="l">
              <a:spcAft>
                <a:spcPts val="0"/>
              </a:spcAft>
            </a:pPr>
            <a:r>
              <a:rPr lang="pl-PL" sz="1200" dirty="0">
                <a:latin typeface="Lato" panose="020F0502020204030203" pitchFamily="34" charset="0"/>
                <a:ea typeface="Lato" panose="020F0502020204030203" pitchFamily="34" charset="0"/>
                <a:cs typeface="Lato" panose="020F0502020204030203" pitchFamily="34" charset="0"/>
              </a:rPr>
              <a:t>tel. 22 458 07 01</a:t>
            </a:r>
          </a:p>
          <a:p>
            <a:pPr algn="l">
              <a:spcAft>
                <a:spcPts val="0"/>
              </a:spcAft>
            </a:pPr>
            <a:r>
              <a:rPr lang="pl-PL" sz="1200" dirty="0">
                <a:latin typeface="Lato" panose="020F0502020204030203" pitchFamily="34" charset="0"/>
                <a:ea typeface="Lato" panose="020F0502020204030203" pitchFamily="34" charset="0"/>
                <a:cs typeface="Lato" panose="020F0502020204030203" pitchFamily="34" charset="0"/>
              </a:rPr>
              <a:t>fax 22 458 07 00</a:t>
            </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5" r:id="rId7"/>
    <p:sldLayoutId id="2147483664" r:id="rId8"/>
    <p:sldLayoutId id="2147483663" r:id="rId9"/>
    <p:sldLayoutId id="2147483662" r:id="rId10"/>
    <p:sldLayoutId id="2147483673" r:id="rId11"/>
  </p:sldLayoutIdLst>
  <p:hf hdr="0" ftr="0" dt="0"/>
  <p:txStyles>
    <p:titleStyle>
      <a:lvl1pPr algn="l" rtl="0" eaLnBrk="0" fontAlgn="base" hangingPunct="0">
        <a:spcBef>
          <a:spcPct val="0"/>
        </a:spcBef>
        <a:spcAft>
          <a:spcPct val="0"/>
        </a:spcAft>
        <a:defRPr sz="2400">
          <a:solidFill>
            <a:schemeClr val="tx2"/>
          </a:solidFill>
          <a:latin typeface="Lato" panose="020F0502020204030203" pitchFamily="34" charset="0"/>
          <a:ea typeface="Lato" panose="020F0502020204030203" pitchFamily="34" charset="0"/>
          <a:cs typeface="Lato" panose="020F0502020204030203" pitchFamily="34" charset="0"/>
        </a:defRPr>
      </a:lvl1pPr>
      <a:lvl2pPr algn="l" rtl="0" eaLnBrk="0" fontAlgn="base" hangingPunct="0">
        <a:spcBef>
          <a:spcPct val="0"/>
        </a:spcBef>
        <a:spcAft>
          <a:spcPct val="0"/>
        </a:spcAft>
        <a:defRPr sz="2850">
          <a:solidFill>
            <a:schemeClr val="tx2"/>
          </a:solidFill>
          <a:latin typeface="Verdana" pitchFamily="34" charset="0"/>
        </a:defRPr>
      </a:lvl2pPr>
      <a:lvl3pPr algn="l" rtl="0" eaLnBrk="0" fontAlgn="base" hangingPunct="0">
        <a:spcBef>
          <a:spcPct val="0"/>
        </a:spcBef>
        <a:spcAft>
          <a:spcPct val="0"/>
        </a:spcAft>
        <a:defRPr sz="2850">
          <a:solidFill>
            <a:schemeClr val="tx2"/>
          </a:solidFill>
          <a:latin typeface="Verdana" pitchFamily="34" charset="0"/>
        </a:defRPr>
      </a:lvl3pPr>
      <a:lvl4pPr algn="l" rtl="0" eaLnBrk="0" fontAlgn="base" hangingPunct="0">
        <a:spcBef>
          <a:spcPct val="0"/>
        </a:spcBef>
        <a:spcAft>
          <a:spcPct val="0"/>
        </a:spcAft>
        <a:defRPr sz="2850">
          <a:solidFill>
            <a:schemeClr val="tx2"/>
          </a:solidFill>
          <a:latin typeface="Verdana" pitchFamily="34" charset="0"/>
        </a:defRPr>
      </a:lvl4pPr>
      <a:lvl5pPr algn="l" rtl="0" eaLnBrk="0" fontAlgn="base" hangingPunct="0">
        <a:spcBef>
          <a:spcPct val="0"/>
        </a:spcBef>
        <a:spcAft>
          <a:spcPct val="0"/>
        </a:spcAft>
        <a:defRPr sz="2850">
          <a:solidFill>
            <a:schemeClr val="tx2"/>
          </a:solidFill>
          <a:latin typeface="Verdana" pitchFamily="34" charset="0"/>
        </a:defRPr>
      </a:lvl5pPr>
      <a:lvl6pPr marL="342900" algn="l" rtl="0" fontAlgn="base">
        <a:spcBef>
          <a:spcPct val="0"/>
        </a:spcBef>
        <a:spcAft>
          <a:spcPct val="0"/>
        </a:spcAft>
        <a:defRPr sz="2850">
          <a:solidFill>
            <a:schemeClr val="tx2"/>
          </a:solidFill>
          <a:latin typeface="Verdana" pitchFamily="34" charset="0"/>
        </a:defRPr>
      </a:lvl6pPr>
      <a:lvl7pPr marL="685800" algn="l" rtl="0" fontAlgn="base">
        <a:spcBef>
          <a:spcPct val="0"/>
        </a:spcBef>
        <a:spcAft>
          <a:spcPct val="0"/>
        </a:spcAft>
        <a:defRPr sz="2850">
          <a:solidFill>
            <a:schemeClr val="tx2"/>
          </a:solidFill>
          <a:latin typeface="Verdana" pitchFamily="34" charset="0"/>
        </a:defRPr>
      </a:lvl7pPr>
      <a:lvl8pPr marL="1028700" algn="l" rtl="0" fontAlgn="base">
        <a:spcBef>
          <a:spcPct val="0"/>
        </a:spcBef>
        <a:spcAft>
          <a:spcPct val="0"/>
        </a:spcAft>
        <a:defRPr sz="2850">
          <a:solidFill>
            <a:schemeClr val="tx2"/>
          </a:solidFill>
          <a:latin typeface="Verdana" pitchFamily="34" charset="0"/>
        </a:defRPr>
      </a:lvl8pPr>
      <a:lvl9pPr marL="1371600" algn="l" rtl="0" fontAlgn="base">
        <a:spcBef>
          <a:spcPct val="0"/>
        </a:spcBef>
        <a:spcAft>
          <a:spcPct val="0"/>
        </a:spcAft>
        <a:defRPr sz="2850">
          <a:solidFill>
            <a:schemeClr val="tx2"/>
          </a:solidFill>
          <a:latin typeface="Verdana" pitchFamily="34" charset="0"/>
        </a:defRPr>
      </a:lvl9pPr>
    </p:titleStyle>
    <p:bodyStyle>
      <a:lvl1pPr marL="352425" indent="-352425" algn="l" rtl="0" eaLnBrk="0" fontAlgn="base" hangingPunct="0">
        <a:spcBef>
          <a:spcPct val="20000"/>
        </a:spcBef>
        <a:spcAft>
          <a:spcPct val="0"/>
        </a:spcAft>
        <a:buClr>
          <a:schemeClr val="accent2"/>
        </a:buClr>
        <a:buFont typeface="Wingdings" pitchFamily="2" charset="2"/>
        <a:buChar char="o"/>
        <a:defRPr sz="2250">
          <a:solidFill>
            <a:schemeClr val="tx1"/>
          </a:solidFill>
          <a:latin typeface="+mn-lt"/>
          <a:ea typeface="+mn-ea"/>
          <a:cs typeface="+mn-cs"/>
        </a:defRPr>
      </a:lvl1pPr>
      <a:lvl2pPr marL="681038" indent="-327422" algn="l" rtl="0" eaLnBrk="0" fontAlgn="base" hangingPunct="0">
        <a:spcBef>
          <a:spcPct val="20000"/>
        </a:spcBef>
        <a:spcAft>
          <a:spcPct val="0"/>
        </a:spcAft>
        <a:buClr>
          <a:schemeClr val="accent2"/>
        </a:buClr>
        <a:buFont typeface="Wingdings" pitchFamily="2" charset="2"/>
        <a:buChar char="n"/>
        <a:defRPr sz="1950">
          <a:solidFill>
            <a:schemeClr val="tx1"/>
          </a:solidFill>
          <a:latin typeface="+mn-lt"/>
        </a:defRPr>
      </a:lvl2pPr>
      <a:lvl3pPr marL="978694" indent="-296466" algn="l" rtl="0" eaLnBrk="0" fontAlgn="base" hangingPunct="0">
        <a:spcBef>
          <a:spcPct val="20000"/>
        </a:spcBef>
        <a:spcAft>
          <a:spcPct val="0"/>
        </a:spcAft>
        <a:buClr>
          <a:schemeClr val="accent2"/>
        </a:buClr>
        <a:buFont typeface="Wingdings" pitchFamily="2" charset="2"/>
        <a:buChar char="o"/>
        <a:defRPr sz="1725">
          <a:solidFill>
            <a:schemeClr val="tx1"/>
          </a:solidFill>
          <a:latin typeface="+mn-lt"/>
        </a:defRPr>
      </a:lvl3pPr>
      <a:lvl4pPr marL="1270397" indent="-290513" algn="l" rtl="0" eaLnBrk="0" fontAlgn="base" hangingPunct="0">
        <a:spcBef>
          <a:spcPct val="20000"/>
        </a:spcBef>
        <a:spcAft>
          <a:spcPct val="0"/>
        </a:spcAft>
        <a:buClr>
          <a:schemeClr val="accent2"/>
        </a:buClr>
        <a:buFont typeface="Wingdings" pitchFamily="2" charset="2"/>
        <a:buChar char="n"/>
        <a:defRPr sz="1500">
          <a:solidFill>
            <a:schemeClr val="tx1"/>
          </a:solidFill>
          <a:latin typeface="+mn-lt"/>
        </a:defRPr>
      </a:lvl4pPr>
      <a:lvl5pPr marL="1570435" indent="-298847" algn="l" rtl="0" eaLnBrk="0" fontAlgn="base" hangingPunct="0">
        <a:spcBef>
          <a:spcPct val="25000"/>
        </a:spcBef>
        <a:spcAft>
          <a:spcPct val="0"/>
        </a:spcAft>
        <a:buClr>
          <a:schemeClr val="accent2"/>
        </a:buClr>
        <a:buFont typeface="Wingdings" pitchFamily="2" charset="2"/>
        <a:buChar char="§"/>
        <a:defRPr sz="1500">
          <a:solidFill>
            <a:schemeClr val="tx1"/>
          </a:solidFill>
          <a:latin typeface="+mn-lt"/>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BAF519-A375-EFAE-369E-2BA4C82E2080}"/>
              </a:ext>
            </a:extLst>
          </p:cNvPr>
          <p:cNvSpPr>
            <a:spLocks noGrp="1"/>
          </p:cNvSpPr>
          <p:nvPr>
            <p:ph type="ctrTitle"/>
          </p:nvPr>
        </p:nvSpPr>
        <p:spPr>
          <a:xfrm>
            <a:off x="685800" y="1844824"/>
            <a:ext cx="7772400" cy="1189990"/>
          </a:xfrm>
        </p:spPr>
        <p:txBody>
          <a:bodyPr/>
          <a:lstStyle/>
          <a:p>
            <a:pPr algn="ctr"/>
            <a:r>
              <a:rPr lang="pl-PL" dirty="0"/>
              <a:t>„Dobre praktyki w zakresie procedury udzielania zamówień publicznych. </a:t>
            </a:r>
            <a:br>
              <a:rPr lang="pl-PL" dirty="0"/>
            </a:br>
            <a:r>
              <a:rPr lang="pl-PL" dirty="0"/>
              <a:t>Kryteria jakościowe w postępowaniu na usługę tłumaczeń migowych” </a:t>
            </a:r>
          </a:p>
        </p:txBody>
      </p:sp>
      <p:sp>
        <p:nvSpPr>
          <p:cNvPr id="3" name="Podtytuł 2">
            <a:extLst>
              <a:ext uri="{FF2B5EF4-FFF2-40B4-BE49-F238E27FC236}">
                <a16:creationId xmlns:a16="http://schemas.microsoft.com/office/drawing/2014/main" id="{07292FA0-852F-9DE2-088E-5D91CFE67E4A}"/>
              </a:ext>
            </a:extLst>
          </p:cNvPr>
          <p:cNvSpPr>
            <a:spLocks noGrp="1"/>
          </p:cNvSpPr>
          <p:nvPr>
            <p:ph type="subTitle" idx="1"/>
          </p:nvPr>
        </p:nvSpPr>
        <p:spPr>
          <a:xfrm>
            <a:off x="4716016" y="4581128"/>
            <a:ext cx="3814192" cy="1189990"/>
          </a:xfrm>
        </p:spPr>
        <p:txBody>
          <a:bodyPr/>
          <a:lstStyle/>
          <a:p>
            <a:r>
              <a:rPr lang="pl-PL" dirty="0"/>
              <a:t>30 września 2025 roku</a:t>
            </a:r>
          </a:p>
          <a:p>
            <a:endParaRPr lang="pl-PL" dirty="0"/>
          </a:p>
          <a:p>
            <a:r>
              <a:rPr lang="pl-PL" dirty="0"/>
              <a:t>Magdalena Michałowska</a:t>
            </a:r>
          </a:p>
          <a:p>
            <a:r>
              <a:rPr lang="pl-PL" dirty="0"/>
              <a:t>Anna </a:t>
            </a:r>
            <a:r>
              <a:rPr lang="pl-PL" dirty="0" err="1"/>
              <a:t>Gemra</a:t>
            </a:r>
            <a:endParaRPr lang="pl-PL" dirty="0"/>
          </a:p>
        </p:txBody>
      </p:sp>
    </p:spTree>
    <p:extLst>
      <p:ext uri="{BB962C8B-B14F-4D97-AF65-F5344CB8AC3E}">
        <p14:creationId xmlns:p14="http://schemas.microsoft.com/office/powerpoint/2010/main" val="306547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925D344-2E74-4F4D-CE27-626DD50FAE79}"/>
              </a:ext>
            </a:extLst>
          </p:cNvPr>
          <p:cNvSpPr>
            <a:spLocks noGrp="1"/>
          </p:cNvSpPr>
          <p:nvPr>
            <p:ph idx="1"/>
          </p:nvPr>
        </p:nvSpPr>
        <p:spPr/>
        <p:txBody>
          <a:bodyPr/>
          <a:lstStyle/>
          <a:p>
            <a:endParaRPr lang="pl-PL" dirty="0"/>
          </a:p>
          <a:p>
            <a:pPr algn="ctr"/>
            <a:r>
              <a:rPr lang="pl-PL" dirty="0"/>
              <a:t>Kryterium jakościowe wyraża najbardziej pożądane, istotne walory przedmiotu zamówienia, musi więc odnosić się do cech i właściwości, sposobu realizacji zamówienia, który jest dla zamawiającego ważny. </a:t>
            </a:r>
          </a:p>
          <a:p>
            <a:pPr algn="ctr"/>
            <a:endParaRPr lang="pl-PL" dirty="0"/>
          </a:p>
          <a:p>
            <a:pPr algn="ctr"/>
            <a:r>
              <a:rPr lang="pl-PL" dirty="0"/>
              <a:t>Kryterium jakościowe winno uwzględniać najlepsze rozwiązanie, zaś to co jest najlepsze winno być postrzegane przez przyjęte w danym zakresie kryterium oceny tego, co jest najbardziej pożądane z perspektywy celów postępowania i realizacji zamówienia.</a:t>
            </a:r>
          </a:p>
        </p:txBody>
      </p:sp>
    </p:spTree>
    <p:extLst>
      <p:ext uri="{BB962C8B-B14F-4D97-AF65-F5344CB8AC3E}">
        <p14:creationId xmlns:p14="http://schemas.microsoft.com/office/powerpoint/2010/main" val="38118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53564938"/>
              </p:ext>
            </p:extLst>
          </p:nvPr>
        </p:nvGraphicFramePr>
        <p:xfrm>
          <a:off x="407598" y="1361896"/>
          <a:ext cx="8307238" cy="425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284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82222B0-BD91-446B-130C-84C404F55880}"/>
              </a:ext>
            </a:extLst>
          </p:cNvPr>
          <p:cNvSpPr>
            <a:spLocks noGrp="1"/>
          </p:cNvSpPr>
          <p:nvPr>
            <p:ph idx="1"/>
          </p:nvPr>
        </p:nvSpPr>
        <p:spPr>
          <a:xfrm>
            <a:off x="391886" y="1700809"/>
            <a:ext cx="8254093" cy="3671292"/>
          </a:xfrm>
        </p:spPr>
        <p:txBody>
          <a:bodyPr>
            <a:normAutofit/>
          </a:bodyPr>
          <a:lstStyle/>
          <a:p>
            <a:pPr marL="0" indent="0">
              <a:buNone/>
            </a:pPr>
            <a:r>
              <a:rPr lang="pl-PL" sz="2000" dirty="0"/>
              <a:t>Uwzględniając zasadę, iż wszystkie kryteria muszą mieć związek z przedmiotem zamówienia, właściwym wydaje się wyróżnić następujące rodzaje kryteriów:</a:t>
            </a:r>
          </a:p>
          <a:p>
            <a:pPr marL="0" indent="0">
              <a:buNone/>
            </a:pPr>
            <a:endParaRPr lang="pl-PL" sz="2000" dirty="0"/>
          </a:p>
          <a:p>
            <a:pPr lvl="1"/>
            <a:r>
              <a:rPr lang="pl-PL" sz="1600" dirty="0"/>
              <a:t>cena i inne kryteria kosztowe;</a:t>
            </a:r>
          </a:p>
          <a:p>
            <a:pPr lvl="1"/>
            <a:r>
              <a:rPr lang="pl-PL" sz="1600" b="1" dirty="0">
                <a:solidFill>
                  <a:schemeClr val="accent2"/>
                </a:solidFill>
              </a:rPr>
              <a:t>kryteria jakościowe odnoszące się do jakości przedmiotu zamówienia</a:t>
            </a:r>
            <a:r>
              <a:rPr lang="pl-PL" sz="1600" dirty="0"/>
              <a:t>;</a:t>
            </a:r>
          </a:p>
          <a:p>
            <a:pPr lvl="1"/>
            <a:r>
              <a:rPr lang="pl-PL" sz="1600" dirty="0"/>
              <a:t>kryteria odpowiedzialnego rozwoju obejmujące kwestie społeczne, środowiskowe oraz innowacyjność;</a:t>
            </a:r>
          </a:p>
          <a:p>
            <a:pPr lvl="1"/>
            <a:r>
              <a:rPr lang="pl-PL" sz="1600" dirty="0"/>
              <a:t>kryteria kontraktowe odnoszące się do sposobu realizacji zamówienia;</a:t>
            </a:r>
          </a:p>
          <a:p>
            <a:pPr lvl="1"/>
            <a:r>
              <a:rPr lang="pl-PL" sz="1600" b="1" dirty="0">
                <a:solidFill>
                  <a:schemeClr val="accent2"/>
                </a:solidFill>
              </a:rPr>
              <a:t>kryteria odnoszące się do personelu przewidzianego do realizacji zamówienia</a:t>
            </a:r>
            <a:r>
              <a:rPr lang="pl-PL" sz="1600" dirty="0"/>
              <a:t>.</a:t>
            </a:r>
          </a:p>
        </p:txBody>
      </p:sp>
    </p:spTree>
    <p:extLst>
      <p:ext uri="{BB962C8B-B14F-4D97-AF65-F5344CB8AC3E}">
        <p14:creationId xmlns:p14="http://schemas.microsoft.com/office/powerpoint/2010/main" val="379733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endParaRPr lang="pl-PL" dirty="0"/>
          </a:p>
          <a:p>
            <a:endParaRPr lang="pl-PL" dirty="0"/>
          </a:p>
          <a:p>
            <a:pPr marL="0" indent="0" algn="ctr">
              <a:buNone/>
            </a:pPr>
            <a:r>
              <a:rPr lang="pl-PL" dirty="0"/>
              <a:t>Zastosowanie kryteriów oceny ofert (kryteriów jakościowych) ma kluczowe znaczenie nie tylko dla wyniku postępowania o udzielenie zamówienia publicznego, ale przede wszystkim dla zapewnienia wysokiej jakości świadczonej usługi. </a:t>
            </a:r>
          </a:p>
        </p:txBody>
      </p:sp>
      <p:sp>
        <p:nvSpPr>
          <p:cNvPr id="4" name="Tytuł 1">
            <a:extLst>
              <a:ext uri="{FF2B5EF4-FFF2-40B4-BE49-F238E27FC236}">
                <a16:creationId xmlns:a16="http://schemas.microsoft.com/office/drawing/2014/main" id="{B261799A-9082-699B-B459-C6115655BDDA}"/>
              </a:ext>
            </a:extLst>
          </p:cNvPr>
          <p:cNvSpPr>
            <a:spLocks noGrp="1"/>
          </p:cNvSpPr>
          <p:nvPr>
            <p:ph type="title"/>
          </p:nvPr>
        </p:nvSpPr>
        <p:spPr>
          <a:xfrm>
            <a:off x="566738" y="116632"/>
            <a:ext cx="8001000" cy="987822"/>
          </a:xfrm>
        </p:spPr>
        <p:txBody>
          <a:bodyPr/>
          <a:lstStyle/>
          <a:p>
            <a:r>
              <a:rPr lang="pl-PL" dirty="0"/>
              <a:t>Jak to wygląda z perspektywy zamawiającego? </a:t>
            </a:r>
          </a:p>
        </p:txBody>
      </p:sp>
    </p:spTree>
    <p:extLst>
      <p:ext uri="{BB962C8B-B14F-4D97-AF65-F5344CB8AC3E}">
        <p14:creationId xmlns:p14="http://schemas.microsoft.com/office/powerpoint/2010/main" val="105063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5E621-CBF3-322A-8793-F37E5A7EDAA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00A6310-C878-4FAE-858A-685318AABEC6}"/>
              </a:ext>
            </a:extLst>
          </p:cNvPr>
          <p:cNvSpPr>
            <a:spLocks noGrp="1"/>
          </p:cNvSpPr>
          <p:nvPr>
            <p:ph type="title"/>
          </p:nvPr>
        </p:nvSpPr>
        <p:spPr/>
        <p:txBody>
          <a:bodyPr/>
          <a:lstStyle/>
          <a:p>
            <a:r>
              <a:rPr lang="pl-PL" dirty="0"/>
              <a:t>Jak to wygląda z perspektywy wykonawcy? </a:t>
            </a:r>
          </a:p>
        </p:txBody>
      </p:sp>
      <p:sp>
        <p:nvSpPr>
          <p:cNvPr id="3" name="Symbol zastępczy zawartości 2">
            <a:extLst>
              <a:ext uri="{FF2B5EF4-FFF2-40B4-BE49-F238E27FC236}">
                <a16:creationId xmlns:a16="http://schemas.microsoft.com/office/drawing/2014/main" id="{438A3D37-FD10-EDA0-224F-68DC68603328}"/>
              </a:ext>
            </a:extLst>
          </p:cNvPr>
          <p:cNvSpPr>
            <a:spLocks noGrp="1"/>
          </p:cNvSpPr>
          <p:nvPr>
            <p:ph idx="1"/>
          </p:nvPr>
        </p:nvSpPr>
        <p:spPr/>
        <p:txBody>
          <a:bodyPr/>
          <a:lstStyle/>
          <a:p>
            <a:endParaRPr lang="pl-PL" dirty="0"/>
          </a:p>
          <a:p>
            <a:endParaRPr lang="pl-PL" dirty="0"/>
          </a:p>
          <a:p>
            <a:endParaRPr lang="pl-PL" dirty="0"/>
          </a:p>
          <a:p>
            <a:pPr marL="0" indent="0" algn="ctr">
              <a:buNone/>
            </a:pPr>
            <a:r>
              <a:rPr lang="pl-PL" dirty="0"/>
              <a:t>Zastosowanie kryteriów oceny ofert (kryteriów jakościowych) ma kluczowe znaczenie nie tylko dla wyniku postępowania o udzielenie zamówienia publicznego, ale przede wszystkim dla zapewnienia wysokiej jakości świadczonej usługi. </a:t>
            </a:r>
          </a:p>
          <a:p>
            <a:pPr marL="0" indent="0" algn="ctr">
              <a:buNone/>
            </a:pPr>
            <a:endParaRPr lang="pl-PL" dirty="0"/>
          </a:p>
          <a:p>
            <a:pPr marL="0" indent="0" algn="ctr">
              <a:buNone/>
            </a:pPr>
            <a:r>
              <a:rPr lang="pl-PL" dirty="0"/>
              <a:t>Zdecydowanie TAK!</a:t>
            </a:r>
          </a:p>
        </p:txBody>
      </p:sp>
    </p:spTree>
    <p:extLst>
      <p:ext uri="{BB962C8B-B14F-4D97-AF65-F5344CB8AC3E}">
        <p14:creationId xmlns:p14="http://schemas.microsoft.com/office/powerpoint/2010/main" val="58221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A399B-1AF4-F611-1972-78CCB7AEB26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FFD9528-09D4-3F40-6A87-BE5BBD5C7B83}"/>
              </a:ext>
            </a:extLst>
          </p:cNvPr>
          <p:cNvSpPr>
            <a:spLocks noGrp="1"/>
          </p:cNvSpPr>
          <p:nvPr>
            <p:ph type="title"/>
          </p:nvPr>
        </p:nvSpPr>
        <p:spPr/>
        <p:txBody>
          <a:bodyPr/>
          <a:lstStyle/>
          <a:p>
            <a:r>
              <a:rPr lang="pl-PL" dirty="0"/>
              <a:t>Korzyści dla zamawiającego / dla wykonawcy </a:t>
            </a:r>
          </a:p>
        </p:txBody>
      </p:sp>
      <p:sp>
        <p:nvSpPr>
          <p:cNvPr id="3" name="Symbol zastępczy zawartości 2">
            <a:extLst>
              <a:ext uri="{FF2B5EF4-FFF2-40B4-BE49-F238E27FC236}">
                <a16:creationId xmlns:a16="http://schemas.microsoft.com/office/drawing/2014/main" id="{CE48C3EF-88C1-497C-3169-98D36EC16F17}"/>
              </a:ext>
            </a:extLst>
          </p:cNvPr>
          <p:cNvSpPr>
            <a:spLocks noGrp="1"/>
          </p:cNvSpPr>
          <p:nvPr>
            <p:ph idx="1"/>
          </p:nvPr>
        </p:nvSpPr>
        <p:spPr/>
        <p:txBody>
          <a:bodyPr/>
          <a:lstStyle/>
          <a:p>
            <a:endParaRPr lang="pl-PL" dirty="0"/>
          </a:p>
          <a:p>
            <a:r>
              <a:rPr lang="pl-PL" dirty="0"/>
              <a:t>Zamawiający:</a:t>
            </a:r>
          </a:p>
          <a:p>
            <a:pPr lvl="1"/>
            <a:r>
              <a:rPr lang="pl-PL" dirty="0"/>
              <a:t>uzyskuje usługę wyższej jakości po nadal rozsądnej cenie</a:t>
            </a:r>
          </a:p>
          <a:p>
            <a:pPr lvl="1"/>
            <a:r>
              <a:rPr lang="pl-PL" dirty="0"/>
              <a:t>uzyskuje dostęp do innego profilu wykonawców – pojawiają się wykonawcy „jakościowi”</a:t>
            </a:r>
          </a:p>
          <a:p>
            <a:endParaRPr lang="pl-PL" dirty="0"/>
          </a:p>
          <a:p>
            <a:r>
              <a:rPr lang="pl-PL" dirty="0"/>
              <a:t>Wykonawca </a:t>
            </a:r>
          </a:p>
          <a:p>
            <a:pPr lvl="1"/>
            <a:r>
              <a:rPr lang="pl-PL" dirty="0"/>
              <a:t>zyskuje możliwość realizacji usługi zgodnie z najlepszymi branżowymi standardami z udziałem personelu o odpowiednich kompetencjach</a:t>
            </a:r>
          </a:p>
          <a:p>
            <a:pPr lvl="1"/>
            <a:r>
              <a:rPr lang="pl-PL" dirty="0"/>
              <a:t>pozwala na rozwój i inwestycje (lepszy sprzęt, nowe technologie), które przełożą się na wyższą jakość świadczonych usług</a:t>
            </a:r>
          </a:p>
          <a:p>
            <a:pPr lvl="1"/>
            <a:endParaRPr lang="pl-PL" dirty="0"/>
          </a:p>
        </p:txBody>
      </p:sp>
    </p:spTree>
    <p:extLst>
      <p:ext uri="{BB962C8B-B14F-4D97-AF65-F5344CB8AC3E}">
        <p14:creationId xmlns:p14="http://schemas.microsoft.com/office/powerpoint/2010/main" val="234431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B98F3-B04D-B3D4-07AE-E0027906C8E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3BEF99B-FDE2-DA44-8572-AAFE8E6E95C3}"/>
              </a:ext>
            </a:extLst>
          </p:cNvPr>
          <p:cNvSpPr>
            <a:spLocks noGrp="1"/>
          </p:cNvSpPr>
          <p:nvPr>
            <p:ph type="title"/>
          </p:nvPr>
        </p:nvSpPr>
        <p:spPr/>
        <p:txBody>
          <a:bodyPr/>
          <a:lstStyle/>
          <a:p>
            <a:r>
              <a:rPr lang="pl-PL" dirty="0"/>
              <a:t> Warunek zastosowania kryterium jakościowego</a:t>
            </a:r>
          </a:p>
        </p:txBody>
      </p:sp>
      <p:sp>
        <p:nvSpPr>
          <p:cNvPr id="3" name="Symbol zastępczy zawartości 2">
            <a:extLst>
              <a:ext uri="{FF2B5EF4-FFF2-40B4-BE49-F238E27FC236}">
                <a16:creationId xmlns:a16="http://schemas.microsoft.com/office/drawing/2014/main" id="{7A09A09F-FBA6-DA29-BBFC-15561E3F18C0}"/>
              </a:ext>
            </a:extLst>
          </p:cNvPr>
          <p:cNvSpPr>
            <a:spLocks noGrp="1"/>
          </p:cNvSpPr>
          <p:nvPr>
            <p:ph idx="1"/>
          </p:nvPr>
        </p:nvSpPr>
        <p:spPr/>
        <p:txBody>
          <a:bodyPr/>
          <a:lstStyle/>
          <a:p>
            <a:endParaRPr lang="pl-PL" dirty="0"/>
          </a:p>
          <a:p>
            <a:r>
              <a:rPr lang="pl-PL" dirty="0"/>
              <a:t>Nakład pracy musi być współmierny z wartością zamówienia</a:t>
            </a:r>
          </a:p>
          <a:p>
            <a:endParaRPr lang="pl-PL" dirty="0"/>
          </a:p>
          <a:p>
            <a:r>
              <a:rPr lang="pl-PL" dirty="0"/>
              <a:t>Nie może być pozorne (waga kryterium w ocenie oferty)</a:t>
            </a:r>
          </a:p>
          <a:p>
            <a:pPr marL="682228" lvl="2" indent="0">
              <a:buNone/>
            </a:pPr>
            <a:endParaRPr lang="pl-PL" dirty="0"/>
          </a:p>
          <a:p>
            <a:pPr marL="682228" lvl="2" indent="0">
              <a:buNone/>
            </a:pPr>
            <a:r>
              <a:rPr lang="pl-PL" dirty="0"/>
              <a:t>Kryterium jakościowe 20% / cenowe 80%  jest </a:t>
            </a:r>
            <a:r>
              <a:rPr lang="pl-PL" dirty="0" err="1"/>
              <a:t>przeciwskuteczne</a:t>
            </a:r>
            <a:r>
              <a:rPr lang="pl-PL" dirty="0"/>
              <a:t>!</a:t>
            </a:r>
          </a:p>
          <a:p>
            <a:pPr marL="682228" lvl="2" indent="0">
              <a:buNone/>
            </a:pPr>
            <a:endParaRPr lang="pl-PL" dirty="0"/>
          </a:p>
          <a:p>
            <a:pPr marL="398859" indent="-342900"/>
            <a:r>
              <a:rPr lang="pl-PL" dirty="0"/>
              <a:t>Zamawiający musi być w stanie ocenić kryterium</a:t>
            </a:r>
          </a:p>
        </p:txBody>
      </p:sp>
    </p:spTree>
    <p:extLst>
      <p:ext uri="{BB962C8B-B14F-4D97-AF65-F5344CB8AC3E}">
        <p14:creationId xmlns:p14="http://schemas.microsoft.com/office/powerpoint/2010/main" val="347012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7461E64-5A42-6BEC-4EA7-3C13656B0FF2}"/>
              </a:ext>
            </a:extLst>
          </p:cNvPr>
          <p:cNvSpPr>
            <a:spLocks noGrp="1"/>
          </p:cNvSpPr>
          <p:nvPr>
            <p:ph idx="1"/>
          </p:nvPr>
        </p:nvSpPr>
        <p:spPr/>
        <p:txBody>
          <a:bodyPr/>
          <a:lstStyle/>
          <a:p>
            <a:endParaRPr lang="pl-PL" dirty="0"/>
          </a:p>
          <a:p>
            <a:endParaRPr lang="pl-PL" dirty="0"/>
          </a:p>
          <a:p>
            <a:endParaRPr lang="pl-PL" dirty="0"/>
          </a:p>
          <a:p>
            <a:pPr marL="0" indent="0" algn="ctr">
              <a:buNone/>
            </a:pPr>
            <a:r>
              <a:rPr lang="pl-PL" dirty="0"/>
              <a:t>SYMULACJA ZNACZENIA WAGI KRYTERIUM</a:t>
            </a:r>
          </a:p>
        </p:txBody>
      </p:sp>
    </p:spTree>
    <p:extLst>
      <p:ext uri="{BB962C8B-B14F-4D97-AF65-F5344CB8AC3E}">
        <p14:creationId xmlns:p14="http://schemas.microsoft.com/office/powerpoint/2010/main" val="315883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EEAEB516-DF75-C5A1-F731-991D2BDEE414}"/>
              </a:ext>
            </a:extLst>
          </p:cNvPr>
          <p:cNvPicPr>
            <a:picLocks noChangeAspect="1"/>
          </p:cNvPicPr>
          <p:nvPr/>
        </p:nvPicPr>
        <p:blipFill>
          <a:blip r:embed="rId2"/>
          <a:stretch>
            <a:fillRect/>
          </a:stretch>
        </p:blipFill>
        <p:spPr>
          <a:xfrm>
            <a:off x="321978" y="1052736"/>
            <a:ext cx="8500044" cy="5173940"/>
          </a:xfrm>
          <a:prstGeom prst="rect">
            <a:avLst/>
          </a:prstGeom>
        </p:spPr>
      </p:pic>
    </p:spTree>
    <p:extLst>
      <p:ext uri="{BB962C8B-B14F-4D97-AF65-F5344CB8AC3E}">
        <p14:creationId xmlns:p14="http://schemas.microsoft.com/office/powerpoint/2010/main" val="176857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BEEFC-3550-38F5-1480-B4181A4D1FE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503AC93-A9E8-75CA-E414-6AA4C0D35E97}"/>
              </a:ext>
            </a:extLst>
          </p:cNvPr>
          <p:cNvSpPr>
            <a:spLocks noGrp="1"/>
          </p:cNvSpPr>
          <p:nvPr>
            <p:ph type="title"/>
          </p:nvPr>
        </p:nvSpPr>
        <p:spPr/>
        <p:txBody>
          <a:bodyPr/>
          <a:lstStyle/>
          <a:p>
            <a:r>
              <a:rPr lang="pl-PL" dirty="0"/>
              <a:t> Dostępne kryteria jakościowe</a:t>
            </a:r>
          </a:p>
        </p:txBody>
      </p:sp>
      <p:sp>
        <p:nvSpPr>
          <p:cNvPr id="3" name="Symbol zastępczy zawartości 2">
            <a:extLst>
              <a:ext uri="{FF2B5EF4-FFF2-40B4-BE49-F238E27FC236}">
                <a16:creationId xmlns:a16="http://schemas.microsoft.com/office/drawing/2014/main" id="{934B59C7-A7EC-1B7B-A4EE-81F8A2CB1051}"/>
              </a:ext>
            </a:extLst>
          </p:cNvPr>
          <p:cNvSpPr>
            <a:spLocks noGrp="1"/>
          </p:cNvSpPr>
          <p:nvPr>
            <p:ph idx="1"/>
          </p:nvPr>
        </p:nvSpPr>
        <p:spPr/>
        <p:txBody>
          <a:bodyPr/>
          <a:lstStyle/>
          <a:p>
            <a:endParaRPr lang="pl-PL" dirty="0"/>
          </a:p>
          <a:p>
            <a:r>
              <a:rPr lang="pl-PL" dirty="0"/>
              <a:t>Odnoszące się do jakości usługi - próbka</a:t>
            </a:r>
          </a:p>
          <a:p>
            <a:endParaRPr lang="pl-PL" dirty="0"/>
          </a:p>
          <a:p>
            <a:r>
              <a:rPr lang="pl-PL" dirty="0"/>
              <a:t>Odnoszące się do doświadczenia wykonawcy / personelu wykonawcy</a:t>
            </a:r>
          </a:p>
          <a:p>
            <a:pPr lvl="1"/>
            <a:endParaRPr lang="pl-PL" dirty="0"/>
          </a:p>
        </p:txBody>
      </p:sp>
    </p:spTree>
    <p:extLst>
      <p:ext uri="{BB962C8B-B14F-4D97-AF65-F5344CB8AC3E}">
        <p14:creationId xmlns:p14="http://schemas.microsoft.com/office/powerpoint/2010/main" val="123902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endParaRPr lang="pl-PL" dirty="0"/>
          </a:p>
          <a:p>
            <a:r>
              <a:rPr lang="pl-PL" dirty="0"/>
              <a:t>Przedmiot zamówienia obejmuje usługę wykonania tłumaczenia na język migowy materiałów wytworzonych w ramach konferencji i seminariów. </a:t>
            </a:r>
          </a:p>
          <a:p>
            <a:endParaRPr lang="pl-PL" dirty="0"/>
          </a:p>
          <a:p>
            <a:r>
              <a:rPr lang="pl-PL" dirty="0"/>
              <a:t>Istotnym jest, aby zamówienie współfinansowane zapewniały zgodności wdrażania programów z zasadami równościowymi: zasadą równości szans i niedyskryminacji oraz zasadą równości kobiet i mężczyzn. </a:t>
            </a:r>
          </a:p>
          <a:p>
            <a:endParaRPr lang="pl-PL" dirty="0"/>
          </a:p>
          <a:p>
            <a:endParaRPr lang="pl-PL" dirty="0"/>
          </a:p>
        </p:txBody>
      </p:sp>
    </p:spTree>
    <p:extLst>
      <p:ext uri="{BB962C8B-B14F-4D97-AF65-F5344CB8AC3E}">
        <p14:creationId xmlns:p14="http://schemas.microsoft.com/office/powerpoint/2010/main" val="77681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0A32-9F0B-7832-4FEC-01F907798C1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D8B7990-1A53-50B4-5C4B-0AA9B8654378}"/>
              </a:ext>
            </a:extLst>
          </p:cNvPr>
          <p:cNvSpPr>
            <a:spLocks noGrp="1"/>
          </p:cNvSpPr>
          <p:nvPr>
            <p:ph type="title"/>
          </p:nvPr>
        </p:nvSpPr>
        <p:spPr/>
        <p:txBody>
          <a:bodyPr/>
          <a:lstStyle/>
          <a:p>
            <a:r>
              <a:rPr lang="pl-PL" dirty="0"/>
              <a:t> Jak zaprojektować rozsądne kryteria jakościowe?</a:t>
            </a:r>
          </a:p>
        </p:txBody>
      </p:sp>
      <p:sp>
        <p:nvSpPr>
          <p:cNvPr id="3" name="Symbol zastępczy zawartości 2">
            <a:extLst>
              <a:ext uri="{FF2B5EF4-FFF2-40B4-BE49-F238E27FC236}">
                <a16:creationId xmlns:a16="http://schemas.microsoft.com/office/drawing/2014/main" id="{0AA8522E-9FA9-F7C6-059D-13D7530DB351}"/>
              </a:ext>
            </a:extLst>
          </p:cNvPr>
          <p:cNvSpPr>
            <a:spLocks noGrp="1"/>
          </p:cNvSpPr>
          <p:nvPr>
            <p:ph idx="1"/>
          </p:nvPr>
        </p:nvSpPr>
        <p:spPr/>
        <p:txBody>
          <a:bodyPr/>
          <a:lstStyle/>
          <a:p>
            <a:endParaRPr lang="pl-PL" dirty="0"/>
          </a:p>
          <a:p>
            <a:r>
              <a:rPr lang="pl-PL" dirty="0"/>
              <a:t>Jakość usługi – próbka</a:t>
            </a:r>
          </a:p>
          <a:p>
            <a:pPr lvl="1"/>
            <a:r>
              <a:rPr lang="pl-PL" dirty="0"/>
              <a:t>Określenie kryteriów ważnych dla zamawiającego (specjalistyczna terminologia, rejestr językowy, jakość nagrania, parametry techniczne itd.)</a:t>
            </a:r>
          </a:p>
          <a:p>
            <a:pPr lvl="1"/>
            <a:r>
              <a:rPr lang="pl-PL" dirty="0"/>
              <a:t>Aspekty techniczne – wielkość próbki</a:t>
            </a:r>
          </a:p>
          <a:p>
            <a:pPr lvl="1"/>
            <a:r>
              <a:rPr lang="pl-PL" dirty="0"/>
              <a:t>Możliwości analizy i oceny próbki przez zamawiającego – czy ma niezbędne kompetencje?</a:t>
            </a:r>
          </a:p>
          <a:p>
            <a:pPr lvl="1"/>
            <a:endParaRPr lang="pl-PL" dirty="0"/>
          </a:p>
        </p:txBody>
      </p:sp>
    </p:spTree>
    <p:extLst>
      <p:ext uri="{BB962C8B-B14F-4D97-AF65-F5344CB8AC3E}">
        <p14:creationId xmlns:p14="http://schemas.microsoft.com/office/powerpoint/2010/main" val="348671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B5A9A-1FEE-B284-13A6-EF32E0883CA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B698813-1CB0-FA29-70C4-11D2B82376B2}"/>
              </a:ext>
            </a:extLst>
          </p:cNvPr>
          <p:cNvSpPr>
            <a:spLocks noGrp="1"/>
          </p:cNvSpPr>
          <p:nvPr>
            <p:ph type="title"/>
          </p:nvPr>
        </p:nvSpPr>
        <p:spPr/>
        <p:txBody>
          <a:bodyPr/>
          <a:lstStyle/>
          <a:p>
            <a:r>
              <a:rPr lang="pl-PL" dirty="0"/>
              <a:t> Jak zaprojektować rozsądne kryteria jakościowe?</a:t>
            </a:r>
          </a:p>
        </p:txBody>
      </p:sp>
      <p:sp>
        <p:nvSpPr>
          <p:cNvPr id="3" name="Symbol zastępczy zawartości 2">
            <a:extLst>
              <a:ext uri="{FF2B5EF4-FFF2-40B4-BE49-F238E27FC236}">
                <a16:creationId xmlns:a16="http://schemas.microsoft.com/office/drawing/2014/main" id="{A4993FD6-9839-2573-744D-E09D889DA603}"/>
              </a:ext>
            </a:extLst>
          </p:cNvPr>
          <p:cNvSpPr>
            <a:spLocks noGrp="1"/>
          </p:cNvSpPr>
          <p:nvPr>
            <p:ph idx="1"/>
          </p:nvPr>
        </p:nvSpPr>
        <p:spPr/>
        <p:txBody>
          <a:bodyPr/>
          <a:lstStyle/>
          <a:p>
            <a:endParaRPr lang="pl-PL" dirty="0"/>
          </a:p>
          <a:p>
            <a:r>
              <a:rPr lang="pl-PL" dirty="0"/>
              <a:t>Doświadczenie wykonawcy / personelu wykonawcy</a:t>
            </a:r>
          </a:p>
          <a:p>
            <a:pPr lvl="1"/>
            <a:endParaRPr lang="pl-PL" dirty="0"/>
          </a:p>
          <a:p>
            <a:pPr lvl="1"/>
            <a:r>
              <a:rPr lang="pl-PL" dirty="0"/>
              <a:t>Określenie kryteriów ważnych dla zamawiającego (doświadczenie w konkretnej tematyce, rodzaju tłumaczeń np. konsekutywne / symultaniczne czy rodzaju wydarzeń) </a:t>
            </a:r>
          </a:p>
          <a:p>
            <a:pPr lvl="1"/>
            <a:r>
              <a:rPr lang="pl-PL" dirty="0"/>
              <a:t>Określenie kwantyfikatorów (np. 10 wykonanych tłumaczeń konferencji)</a:t>
            </a:r>
          </a:p>
          <a:p>
            <a:pPr lvl="1"/>
            <a:r>
              <a:rPr lang="pl-PL" dirty="0"/>
              <a:t>Możliwość weryfikacji  - opieramy się na deklaracjach Wykonawcy</a:t>
            </a:r>
          </a:p>
          <a:p>
            <a:pPr marL="353616" lvl="1" indent="0">
              <a:buNone/>
            </a:pPr>
            <a:endParaRPr lang="pl-PL" dirty="0"/>
          </a:p>
        </p:txBody>
      </p:sp>
    </p:spTree>
    <p:extLst>
      <p:ext uri="{BB962C8B-B14F-4D97-AF65-F5344CB8AC3E}">
        <p14:creationId xmlns:p14="http://schemas.microsoft.com/office/powerpoint/2010/main" val="349900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sz="1600" dirty="0"/>
              <a:t>„</a:t>
            </a:r>
            <a:r>
              <a:rPr lang="pl-PL" sz="1600" i="1" dirty="0"/>
              <a:t>Kompetencje osób trudno oceniać na podstawie dokumentów. Dlatego w czasie rekrutacji, po sprawdzeniu formalnych dokumentów, przeprowadza się z kandydatem rozmowę kwalifikacyjną. Tak samo należy podchodzić do oceny kwalifikacji kluczowego personelu wykonawcy przy zamówieniach publicznych. Formalne potwierdzenie kompetencji mierzone w latach doświadczenie zawodowego, uzyskanych dyplomach, certyfikatach należy uzupełnić rozmową kwalifikacyjną. W celu obiektywizacji rozmowy kwalifikacyjnej można posłużyć się kwestionariuszem pytań, pisemnymi </a:t>
            </a:r>
            <a:r>
              <a:rPr lang="pl-PL" sz="1600" i="1" dirty="0" err="1"/>
              <a:t>case</a:t>
            </a:r>
            <a:r>
              <a:rPr lang="pl-PL" sz="1600" i="1" dirty="0"/>
              <a:t> </a:t>
            </a:r>
            <a:r>
              <a:rPr lang="pl-PL" sz="1600" i="1" dirty="0" err="1"/>
              <a:t>study</a:t>
            </a:r>
            <a:r>
              <a:rPr lang="pl-PL" sz="1600" i="1" dirty="0"/>
              <a:t>, a odpowiedzi kandydata nagrywać. Kryterium takie może być stosowane w wielu zamówieniach, w tym w robotach budowlanych, projektowaniu, systemach informatycznych i wielu innych usługach. W przypadku zamawiania szkoleń ocena może przebiegać w postaci </a:t>
            </a:r>
            <a:r>
              <a:rPr lang="pl-PL" sz="1600" i="1" dirty="0" err="1"/>
              <a:t>samplingu</a:t>
            </a:r>
            <a:r>
              <a:rPr lang="pl-PL" sz="1600" i="1" dirty="0"/>
              <a:t> (próbki szkolenia przeprowadzonego przez trenera)</a:t>
            </a:r>
            <a:r>
              <a:rPr lang="pl-PL" sz="1600" dirty="0"/>
              <a:t>”.</a:t>
            </a:r>
          </a:p>
          <a:p>
            <a:endParaRPr lang="pl-PL" sz="1600" dirty="0"/>
          </a:p>
          <a:p>
            <a:endParaRPr lang="pl-PL" sz="1600" dirty="0"/>
          </a:p>
          <a:p>
            <a:r>
              <a:rPr lang="pl-PL" sz="1600" dirty="0"/>
              <a:t>„</a:t>
            </a:r>
            <a:r>
              <a:rPr lang="pl-PL" sz="1600" dirty="0" err="1"/>
              <a:t>Pozacenowe</a:t>
            </a:r>
            <a:r>
              <a:rPr lang="pl-PL" sz="1600" dirty="0"/>
              <a:t> kryteria oceny ofert. Poradnik z katalogiem dobrych praktyk” (publikacja wydana przez UZP, 2020r.)</a:t>
            </a:r>
          </a:p>
        </p:txBody>
      </p:sp>
    </p:spTree>
    <p:extLst>
      <p:ext uri="{BB962C8B-B14F-4D97-AF65-F5344CB8AC3E}">
        <p14:creationId xmlns:p14="http://schemas.microsoft.com/office/powerpoint/2010/main" val="2592933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pPr lvl="0"/>
            <a:r>
              <a:rPr lang="pl-PL" b="1" dirty="0"/>
              <a:t>Przy wyborze najkorzystniejszej oferty Zamawiający będzie się kierował następującymi kryteriami oceny ofert:</a:t>
            </a:r>
            <a:endParaRPr lang="pl-PL" dirty="0"/>
          </a:p>
          <a:p>
            <a:endParaRPr lang="pl-PL" dirty="0"/>
          </a:p>
          <a:p>
            <a:pPr lvl="1"/>
            <a:r>
              <a:rPr lang="pl-PL" b="1" dirty="0"/>
              <a:t>Cena (C)</a:t>
            </a:r>
            <a:r>
              <a:rPr lang="pl-PL" dirty="0"/>
              <a:t> – waga kryterium 50%</a:t>
            </a:r>
          </a:p>
          <a:p>
            <a:pPr lvl="1"/>
            <a:endParaRPr lang="pl-PL" b="1" dirty="0"/>
          </a:p>
          <a:p>
            <a:pPr lvl="1"/>
            <a:r>
              <a:rPr lang="pl-PL" b="1" dirty="0"/>
              <a:t>Kryterium jakościowe </a:t>
            </a:r>
            <a:r>
              <a:rPr lang="pl-PL" dirty="0"/>
              <a:t>- przykładowo waga 50%</a:t>
            </a:r>
          </a:p>
          <a:p>
            <a:pPr lvl="2"/>
            <a:r>
              <a:rPr lang="pl-PL" b="1" dirty="0"/>
              <a:t>Doświadczenie tłumacza (D) </a:t>
            </a:r>
          </a:p>
          <a:p>
            <a:pPr lvl="2"/>
            <a:r>
              <a:rPr lang="pl-PL" b="1" dirty="0"/>
              <a:t>Ocena merytoryczna (M) </a:t>
            </a:r>
          </a:p>
          <a:p>
            <a:pPr lvl="2"/>
            <a:endParaRPr lang="pl-PL" b="1" dirty="0"/>
          </a:p>
          <a:p>
            <a:pPr lvl="1"/>
            <a:endParaRPr lang="pl-PL" dirty="0"/>
          </a:p>
          <a:p>
            <a:endParaRPr lang="pl-PL" dirty="0"/>
          </a:p>
        </p:txBody>
      </p:sp>
    </p:spTree>
    <p:extLst>
      <p:ext uri="{BB962C8B-B14F-4D97-AF65-F5344CB8AC3E}">
        <p14:creationId xmlns:p14="http://schemas.microsoft.com/office/powerpoint/2010/main" val="41560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Kryterium doświadczenie tłumacza (D) – przykładowo waga 40%</a:t>
            </a:r>
          </a:p>
        </p:txBody>
      </p:sp>
      <p:pic>
        <p:nvPicPr>
          <p:cNvPr id="4" name="Symbol zastępczy zawartości 3"/>
          <p:cNvPicPr>
            <a:picLocks noGrp="1" noChangeAspect="1"/>
          </p:cNvPicPr>
          <p:nvPr>
            <p:ph idx="1"/>
          </p:nvPr>
        </p:nvPicPr>
        <p:blipFill>
          <a:blip r:embed="rId2"/>
          <a:stretch>
            <a:fillRect/>
          </a:stretch>
        </p:blipFill>
        <p:spPr>
          <a:xfrm>
            <a:off x="579975" y="1268760"/>
            <a:ext cx="4554531" cy="4751387"/>
          </a:xfrm>
          <a:prstGeom prst="rect">
            <a:avLst/>
          </a:prstGeom>
        </p:spPr>
      </p:pic>
      <p:sp>
        <p:nvSpPr>
          <p:cNvPr id="5" name="pole tekstowe 4"/>
          <p:cNvSpPr txBox="1"/>
          <p:nvPr/>
        </p:nvSpPr>
        <p:spPr>
          <a:xfrm>
            <a:off x="5652120" y="1484784"/>
            <a:ext cx="3096344" cy="3293209"/>
          </a:xfrm>
          <a:prstGeom prst="rect">
            <a:avLst/>
          </a:prstGeom>
          <a:noFill/>
        </p:spPr>
        <p:txBody>
          <a:bodyPr wrap="square" rtlCol="0">
            <a:spAutoFit/>
          </a:bodyPr>
          <a:lstStyle/>
          <a:p>
            <a:pPr algn="r"/>
            <a:r>
              <a:rPr lang="pl-PL" sz="1600" dirty="0"/>
              <a:t>Istotny jest temat spotkania, zakres słownictwa i sposób tłumaczenia (symultaniczny czy konsekutywny).</a:t>
            </a:r>
          </a:p>
          <a:p>
            <a:pPr algn="r"/>
            <a:endParaRPr lang="pl-PL" sz="1600" dirty="0"/>
          </a:p>
          <a:p>
            <a:pPr algn="r"/>
            <a:endParaRPr lang="pl-PL" sz="1600" dirty="0"/>
          </a:p>
          <a:p>
            <a:pPr algn="r"/>
            <a:r>
              <a:rPr lang="pl-PL" sz="1600" dirty="0">
                <a:solidFill>
                  <a:schemeClr val="accent2"/>
                </a:solidFill>
              </a:rPr>
              <a:t>Alternatywnym sposobem oceny jakości byłby wymóg przedstawienia próbki  tłumaczenia PJM </a:t>
            </a:r>
            <a:r>
              <a:rPr lang="pl-PL" sz="1600" dirty="0"/>
              <a:t>(na przykład w formie filmików), na podstawie których możliwa będzie ocena jakości pracy tłumacza.</a:t>
            </a:r>
          </a:p>
        </p:txBody>
      </p:sp>
    </p:spTree>
    <p:extLst>
      <p:ext uri="{BB962C8B-B14F-4D97-AF65-F5344CB8AC3E}">
        <p14:creationId xmlns:p14="http://schemas.microsoft.com/office/powerpoint/2010/main" val="2692230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Kryterium pn. ocena merytoryczna (M) – waga 50%</a:t>
            </a:r>
            <a:br>
              <a:rPr lang="pl-PL" dirty="0"/>
            </a:br>
            <a:r>
              <a:rPr lang="pl-PL" dirty="0"/>
              <a:t>tłumaczenia migowe (filmik / nagranie)</a:t>
            </a:r>
          </a:p>
        </p:txBody>
      </p:sp>
      <p:sp>
        <p:nvSpPr>
          <p:cNvPr id="3" name="Symbol zastępczy zawartości 2"/>
          <p:cNvSpPr>
            <a:spLocks noGrp="1"/>
          </p:cNvSpPr>
          <p:nvPr>
            <p:ph idx="1"/>
          </p:nvPr>
        </p:nvSpPr>
        <p:spPr/>
        <p:txBody>
          <a:bodyPr/>
          <a:lstStyle/>
          <a:p>
            <a:endParaRPr lang="pl-PL" sz="1400" b="1" dirty="0"/>
          </a:p>
          <a:p>
            <a:r>
              <a:rPr lang="pl-PL" sz="1400" b="1" dirty="0"/>
              <a:t>Do oceny merytorycznej Wykonawca przedstawi próbki (przedmiotowy środek dowodowy) dla minimum takiej liczby osób jaka jest wykazywana dla potwierdzenia spełnienia warunku udziału (2 osoby), brak przestawienia próbki powoduje uzyskanie 0 pkt. w ramach kryterium. </a:t>
            </a:r>
            <a:endParaRPr lang="pl-PL" sz="1400" dirty="0"/>
          </a:p>
          <a:p>
            <a:endParaRPr lang="pl-PL" sz="1400" dirty="0"/>
          </a:p>
          <a:p>
            <a:pPr lvl="0"/>
            <a:r>
              <a:rPr lang="pl-PL" sz="1400" dirty="0"/>
              <a:t>Punkty za kryterium „Ocena merytoryczna” zostaną przyznane w skali punktowej 0-50 pkt. na podstawie załączonego przez Wykonawcę do oferty przetłumaczonej Próbki tłumaczenia (materiał video) na Polski Język Migowy w oparciu o udostępniony przez Zamawiającego materiał (stanowiący Załącznik nr 9 do niniejszej SWZ) </a:t>
            </a:r>
          </a:p>
          <a:p>
            <a:pPr lvl="0"/>
            <a:r>
              <a:rPr lang="pl-PL" sz="1400" dirty="0"/>
              <a:t>Wykonawca samodzielnie przygotuje materiał video o długości minimum 3 minuty w oparciu o udostępniony przez Zamawiającego materiał (stanowiący Załącznik nr 9 do niniejszej SWZ). Wykonawca winien  wykorzystać wszystkie  materiały udostępnione przez Zamawiającego, tak aby uzyskać wymagany nie krótszy niż 3 minutowy materiał.  </a:t>
            </a:r>
          </a:p>
          <a:p>
            <a:pPr lvl="0"/>
            <a:r>
              <a:rPr lang="pl-PL" sz="1400" dirty="0"/>
              <a:t>Zamawiający wymaga, aby próbka została przygotowana przez dedykowanego dla realizacji zamówienia tłumacza. </a:t>
            </a:r>
          </a:p>
          <a:p>
            <a:pPr lvl="0"/>
            <a:r>
              <a:rPr lang="pl-PL" sz="1400" dirty="0"/>
              <a:t>Brak załączenia do składanej oferty materiału (próbki obejmującej wymaganą liczbę osób), przedstawienie próbki tylko dla jednaj osoby, bądź też przesłanie materiału zapisanego w formatach nie </a:t>
            </a:r>
            <a:r>
              <a:rPr lang="pl-PL" sz="1400" dirty="0" err="1"/>
              <a:t>interoperacyjnych</a:t>
            </a:r>
            <a:r>
              <a:rPr lang="pl-PL" sz="1400" dirty="0"/>
              <a:t> skutkować będzie przyznaniem 0 pkt. w kryterium "Ocena merytoryczna" </a:t>
            </a:r>
            <a:br>
              <a:rPr lang="pl-PL" sz="1200" dirty="0"/>
            </a:br>
            <a:endParaRPr lang="pl-PL" sz="1200" dirty="0"/>
          </a:p>
        </p:txBody>
      </p:sp>
    </p:spTree>
    <p:extLst>
      <p:ext uri="{BB962C8B-B14F-4D97-AF65-F5344CB8AC3E}">
        <p14:creationId xmlns:p14="http://schemas.microsoft.com/office/powerpoint/2010/main" val="3075580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pPr marL="0" indent="0">
              <a:buNone/>
            </a:pPr>
            <a:r>
              <a:rPr lang="pl-PL" dirty="0"/>
              <a:t>Założenia</a:t>
            </a:r>
          </a:p>
          <a:p>
            <a:pPr marL="0" indent="0">
              <a:buNone/>
            </a:pPr>
            <a:endParaRPr lang="pl-PL" dirty="0"/>
          </a:p>
          <a:p>
            <a:pPr lvl="1"/>
            <a:r>
              <a:rPr lang="pl-PL" dirty="0"/>
              <a:t>szczegółowy opis przedmiotu zamówienia, odniesienie do standardów wykonywanej usługi </a:t>
            </a:r>
          </a:p>
          <a:p>
            <a:pPr lvl="1"/>
            <a:r>
              <a:rPr lang="pl-PL" dirty="0"/>
              <a:t>warunki udziału w zakresie zdolności technicznej i zawodowej wskazują na wymogi dotyczące personelu (tłumacz języka migowego)</a:t>
            </a:r>
          </a:p>
          <a:p>
            <a:pPr lvl="1"/>
            <a:r>
              <a:rPr lang="pl-PL" dirty="0">
                <a:solidFill>
                  <a:schemeClr val="accent2"/>
                </a:solidFill>
              </a:rPr>
              <a:t>projekt umowy dookreśla zasady realizacji, w szczególności zmiany personelu przez wykonawcę już w trakcie realizacji umowy</a:t>
            </a:r>
          </a:p>
        </p:txBody>
      </p:sp>
    </p:spTree>
    <p:extLst>
      <p:ext uri="{BB962C8B-B14F-4D97-AF65-F5344CB8AC3E}">
        <p14:creationId xmlns:p14="http://schemas.microsoft.com/office/powerpoint/2010/main" val="213394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0D839A-C69E-C8B9-03F2-24F5C7476F9C}"/>
              </a:ext>
            </a:extLst>
          </p:cNvPr>
          <p:cNvSpPr>
            <a:spLocks noGrp="1"/>
          </p:cNvSpPr>
          <p:nvPr>
            <p:ph type="title"/>
          </p:nvPr>
        </p:nvSpPr>
        <p:spPr/>
        <p:txBody>
          <a:bodyPr/>
          <a:lstStyle/>
          <a:p>
            <a:r>
              <a:rPr lang="pl-PL" dirty="0"/>
              <a:t>Projektowane postanowienia umowy </a:t>
            </a:r>
          </a:p>
        </p:txBody>
      </p:sp>
      <p:sp>
        <p:nvSpPr>
          <p:cNvPr id="3" name="Symbol zastępczy zawartości 2">
            <a:extLst>
              <a:ext uri="{FF2B5EF4-FFF2-40B4-BE49-F238E27FC236}">
                <a16:creationId xmlns:a16="http://schemas.microsoft.com/office/drawing/2014/main" id="{D99C9CC5-276A-C558-80FC-4F8B519431B9}"/>
              </a:ext>
            </a:extLst>
          </p:cNvPr>
          <p:cNvSpPr>
            <a:spLocks noGrp="1"/>
          </p:cNvSpPr>
          <p:nvPr>
            <p:ph idx="1"/>
          </p:nvPr>
        </p:nvSpPr>
        <p:spPr/>
        <p:txBody>
          <a:bodyPr/>
          <a:lstStyle/>
          <a:p>
            <a:pPr algn="l"/>
            <a:endParaRPr lang="pl-PL" sz="1800" b="0" i="0" u="none" strike="noStrike" baseline="0" dirty="0">
              <a:solidFill>
                <a:srgbClr val="000000"/>
              </a:solidFill>
              <a:latin typeface="Sylfaen" panose="010A0502050306030303" pitchFamily="18" charset="0"/>
            </a:endParaRPr>
          </a:p>
          <a:p>
            <a:r>
              <a:rPr lang="pl-PL" sz="1400" b="0" i="0" u="none" strike="noStrike" baseline="0" dirty="0">
                <a:solidFill>
                  <a:srgbClr val="000000"/>
                </a:solidFill>
                <a:latin typeface="Sylfaen" panose="010A0502050306030303" pitchFamily="18" charset="0"/>
              </a:rPr>
              <a:t>Wykonawca obowiązany jest zapewnić udział w wykonywaniu prac osób o odpowiednich kwalifikacjach i w odpowiedniej liczbie („Personel”) do zakresu prac objętych usługą, ale nie mniej niż dwu na jedno wydarzenie. </a:t>
            </a:r>
          </a:p>
          <a:p>
            <a:r>
              <a:rPr lang="pl-PL" sz="1400" b="0" i="0" u="none" strike="noStrike" baseline="0" dirty="0">
                <a:solidFill>
                  <a:srgbClr val="000000"/>
                </a:solidFill>
                <a:latin typeface="Sylfaen" panose="010A0502050306030303" pitchFamily="18" charset="0"/>
              </a:rPr>
              <a:t>Przed rozpoczęciem realizacji czynności, w stosunku do osób mających wykonywać te czynności (tłumacz), Wykonawca obowiązany jest przedłożyć Zamawiającemu, próbkę tłumaczenia (materiał video) na Polski Język Migowy w oparciu o udostępniony przez Zamawiającego materiał (stanowiący Załącznik nr 9 do niniejszej SWZ). Próbkę należy przedłożyć dla każdego tłumacza. Wymóg nie ma zastosowania tylko w przypadku realizacji zamówienia przez tłumacza dla którego próbka została przedłożona wraz z ofertą, pod rygorem niedopuszczenia tych osób do realizacji tych czynności. </a:t>
            </a:r>
          </a:p>
          <a:p>
            <a:r>
              <a:rPr lang="pl-PL" sz="1400" b="0" i="0" u="none" strike="noStrike" baseline="0" dirty="0">
                <a:solidFill>
                  <a:srgbClr val="000000"/>
                </a:solidFill>
                <a:latin typeface="Sylfaen" panose="010A0502050306030303" pitchFamily="18" charset="0"/>
              </a:rPr>
              <a:t>Zamawiający akceptuje proponowane osoby (tłumacz) na podstawie oceny próbki, zgodnie z kryteriami określonymi poniżej </a:t>
            </a:r>
          </a:p>
          <a:p>
            <a:pPr lvl="1"/>
            <a:r>
              <a:rPr lang="pl-PL" sz="1050" b="0" i="0" u="none" strike="noStrike" baseline="0" dirty="0">
                <a:solidFill>
                  <a:srgbClr val="000000"/>
                </a:solidFill>
                <a:latin typeface="Sylfaen" panose="010A0502050306030303" pitchFamily="18" charset="0"/>
              </a:rPr>
              <a:t>Zgodność tłumaczenia z PJM: </a:t>
            </a:r>
          </a:p>
          <a:p>
            <a:pPr lvl="2"/>
            <a:r>
              <a:rPr lang="pl-PL" sz="900" b="0" i="0" u="none" strike="noStrike" baseline="0" dirty="0">
                <a:solidFill>
                  <a:srgbClr val="000000"/>
                </a:solidFill>
                <a:latin typeface="Sylfaen" panose="010A0502050306030303" pitchFamily="18" charset="0"/>
              </a:rPr>
              <a:t>i. tłumaczenie wypowiedzi dokładnie i wiernie oddając intencję jej autora; </a:t>
            </a:r>
          </a:p>
          <a:p>
            <a:pPr lvl="2"/>
            <a:r>
              <a:rPr lang="pl-PL" sz="900" b="0" i="0" u="none" strike="noStrike" baseline="0" dirty="0">
                <a:solidFill>
                  <a:srgbClr val="000000"/>
                </a:solidFill>
                <a:latin typeface="Sylfaen" panose="010A0502050306030303" pitchFamily="18" charset="0"/>
              </a:rPr>
              <a:t>ii. odwzorowuje styl i rejestr językowy, ton i charakter wypowiedzi; </a:t>
            </a:r>
          </a:p>
          <a:p>
            <a:pPr lvl="2"/>
            <a:r>
              <a:rPr lang="pl-PL" sz="900" b="0" i="0" u="none" strike="noStrike" baseline="0" dirty="0">
                <a:solidFill>
                  <a:srgbClr val="000000"/>
                </a:solidFill>
                <a:latin typeface="Sylfaen" panose="010A0502050306030303" pitchFamily="18" charset="0"/>
              </a:rPr>
              <a:t>iii. zachowuje poprawność gramatyczną języka docelowego; </a:t>
            </a:r>
          </a:p>
          <a:p>
            <a:pPr lvl="2"/>
            <a:r>
              <a:rPr lang="pl-PL" sz="900" b="0" i="0" u="none" strike="noStrike" baseline="0" dirty="0">
                <a:solidFill>
                  <a:srgbClr val="000000"/>
                </a:solidFill>
                <a:latin typeface="Sylfaen" panose="010A0502050306030303" pitchFamily="18" charset="0"/>
              </a:rPr>
              <a:t>iv. wykonuje tłumaczenie płynnie i spójnie; </a:t>
            </a:r>
          </a:p>
          <a:p>
            <a:pPr lvl="2"/>
            <a:r>
              <a:rPr lang="pl-PL" sz="900" b="0" i="0" u="none" strike="noStrike" baseline="0" dirty="0">
                <a:solidFill>
                  <a:srgbClr val="000000"/>
                </a:solidFill>
                <a:latin typeface="Sylfaen" panose="010A0502050306030303" pitchFamily="18" charset="0"/>
              </a:rPr>
              <a:t>v. używa strategii i technik tłumaczenia (m.in. parafraza, opóźnienie, antycypacja, kondensacja) </a:t>
            </a:r>
          </a:p>
          <a:p>
            <a:pPr lvl="1"/>
            <a:r>
              <a:rPr lang="pl-PL" sz="1050" b="0" i="0" u="none" strike="noStrike" baseline="0" dirty="0">
                <a:solidFill>
                  <a:srgbClr val="000000"/>
                </a:solidFill>
                <a:latin typeface="Sylfaen" panose="010A0502050306030303" pitchFamily="18" charset="0"/>
              </a:rPr>
              <a:t>Stopień dostosowania tłumaczenia (trafność i odpowiedniość) do grupy docelowej (jednostki samorządu terytorialnego). Tematyka seminariów - zarządzanie w jednostkach samorządu terytorialnego. </a:t>
            </a:r>
          </a:p>
          <a:p>
            <a:pPr lvl="1"/>
            <a:r>
              <a:rPr lang="pl-PL" sz="1050" b="0" i="0" u="none" strike="noStrike" baseline="0" dirty="0">
                <a:solidFill>
                  <a:srgbClr val="000000"/>
                </a:solidFill>
                <a:latin typeface="Sylfaen" panose="010A0502050306030303" pitchFamily="18" charset="0"/>
              </a:rPr>
              <a:t>Spójność, gramatyka pozycyjno-przestrzenna, sens wypowiedzi, szyk, sposób, w jaki prezentowane są znaki określające wyrazy. </a:t>
            </a:r>
          </a:p>
          <a:p>
            <a:pPr marL="0" indent="0">
              <a:buNone/>
            </a:pPr>
            <a:endParaRPr lang="pl-PL" dirty="0"/>
          </a:p>
        </p:txBody>
      </p:sp>
    </p:spTree>
    <p:extLst>
      <p:ext uri="{BB962C8B-B14F-4D97-AF65-F5344CB8AC3E}">
        <p14:creationId xmlns:p14="http://schemas.microsoft.com/office/powerpoint/2010/main" val="371034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F5BBB-62ED-57CB-387B-5CDF44B7961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3934EC4-E23B-87DD-2D11-DF12747B1A33}"/>
              </a:ext>
            </a:extLst>
          </p:cNvPr>
          <p:cNvSpPr>
            <a:spLocks noGrp="1"/>
          </p:cNvSpPr>
          <p:nvPr>
            <p:ph type="title"/>
          </p:nvPr>
        </p:nvSpPr>
        <p:spPr/>
        <p:txBody>
          <a:bodyPr/>
          <a:lstStyle/>
          <a:p>
            <a:r>
              <a:rPr lang="pl-PL" dirty="0"/>
              <a:t>Projektowane postanowienia umowy </a:t>
            </a:r>
          </a:p>
        </p:txBody>
      </p:sp>
      <p:sp>
        <p:nvSpPr>
          <p:cNvPr id="3" name="Symbol zastępczy zawartości 2">
            <a:extLst>
              <a:ext uri="{FF2B5EF4-FFF2-40B4-BE49-F238E27FC236}">
                <a16:creationId xmlns:a16="http://schemas.microsoft.com/office/drawing/2014/main" id="{C655199A-7A9E-C57A-D509-8D3D785B5689}"/>
              </a:ext>
            </a:extLst>
          </p:cNvPr>
          <p:cNvSpPr>
            <a:spLocks noGrp="1"/>
          </p:cNvSpPr>
          <p:nvPr>
            <p:ph idx="1"/>
          </p:nvPr>
        </p:nvSpPr>
        <p:spPr/>
        <p:txBody>
          <a:bodyPr/>
          <a:lstStyle/>
          <a:p>
            <a:endParaRPr lang="pl-PL" sz="1000" b="0" i="0" u="none" strike="noStrike" baseline="0" dirty="0">
              <a:solidFill>
                <a:srgbClr val="000000"/>
              </a:solidFill>
              <a:latin typeface="Arial" panose="020B0604020202020204" pitchFamily="34" charset="0"/>
            </a:endParaRPr>
          </a:p>
          <a:p>
            <a:r>
              <a:rPr lang="pl-PL" sz="1600" b="0" i="0" u="none" strike="noStrike" baseline="0" dirty="0">
                <a:solidFill>
                  <a:srgbClr val="000000"/>
                </a:solidFill>
                <a:latin typeface="Sylfaen" panose="010A0502050306030303" pitchFamily="18" charset="0"/>
              </a:rPr>
              <a:t>W przypadku zmiany składu osobowego (tłumacz), każdorazowo przed dopuszczeniem tych osób do realizacji czynności Wykonawca obowiązany jest przedłożyć Zamawiającemu dla tych osób próbkę o której mowa w ust. 4 niniejszego paragrafu, pod rygorem niedopuszczenia tych osób do realizacji tych czynności. </a:t>
            </a:r>
          </a:p>
          <a:p>
            <a:endParaRPr lang="pl-PL" sz="1600" b="0" i="0" u="none" strike="noStrike" baseline="0" dirty="0">
              <a:solidFill>
                <a:srgbClr val="000000"/>
              </a:solidFill>
              <a:latin typeface="Sylfaen" panose="010A0502050306030303" pitchFamily="18" charset="0"/>
            </a:endParaRPr>
          </a:p>
          <a:p>
            <a:r>
              <a:rPr lang="pl-PL" sz="1600" b="0" i="0" u="none" strike="noStrike" baseline="0" dirty="0">
                <a:solidFill>
                  <a:srgbClr val="000000"/>
                </a:solidFill>
                <a:latin typeface="Sylfaen" panose="010A0502050306030303" pitchFamily="18" charset="0"/>
              </a:rPr>
              <a:t>Wykonawca zobowiązuje się do realizacja świadczenia przez osoby wskazane w Ofercie. Zamawiający dopuszcza możliwość zmiany osób, o których mowa w zdaniu poprzednim, na inne posiadające co najmniej taką samą wiedzę i kwalifikacje oraz wymagane uprawnienia, jak wymagane w SWZ. O planowanej zmianie osób lub dodatkowych osobach, przy pomocy których Wykonawca wykonuje Przedmiot Umowy, Wykonawca zobowiązany jest powiadomić Zamawiającego na piśmie przed dopuszczeniem tych osób do wykonywania prac. Postanowienia niniejszego ustępu nie uchybiają zobowiązaniom Wykonawcy wynikającym z ust. 4-6 niniejszego paragrafu. </a:t>
            </a:r>
          </a:p>
          <a:p>
            <a:endParaRPr lang="pl-PL" dirty="0"/>
          </a:p>
        </p:txBody>
      </p:sp>
    </p:spTree>
    <p:extLst>
      <p:ext uri="{BB962C8B-B14F-4D97-AF65-F5344CB8AC3E}">
        <p14:creationId xmlns:p14="http://schemas.microsoft.com/office/powerpoint/2010/main" val="338485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585209" y="1484784"/>
            <a:ext cx="1701006" cy="4267200"/>
          </a:xfrm>
        </p:spPr>
        <p:txBody>
          <a:bodyPr/>
          <a:lstStyle/>
          <a:p>
            <a:endParaRPr lang="pl-PL" sz="1200" dirty="0"/>
          </a:p>
          <a:p>
            <a:pPr marL="0" lvl="0" indent="0">
              <a:buNone/>
            </a:pPr>
            <a:r>
              <a:rPr lang="pl-PL" sz="1200" dirty="0"/>
              <a:t>Przetłumaczona Próbka tłumaczenia (materiał video) na Polski Język Migowy w oparciu o przedstawiony przez Wykonawcę materiał  zostanie oceniony w skali punktowej 0-50 pkt. w następujący sposób:</a:t>
            </a:r>
          </a:p>
          <a:p>
            <a:pPr lvl="0"/>
            <a:endParaRPr lang="pl-PL" sz="1200" dirty="0"/>
          </a:p>
          <a:p>
            <a:pPr lvl="0"/>
            <a:endParaRPr lang="pl-PL" sz="1200" dirty="0"/>
          </a:p>
          <a:p>
            <a:pPr lvl="0"/>
            <a:endParaRPr lang="pl-PL" sz="1200" dirty="0"/>
          </a:p>
          <a:p>
            <a:pPr lvl="0"/>
            <a:endParaRPr lang="pl-PL" sz="1200" dirty="0"/>
          </a:p>
          <a:p>
            <a:pPr marL="0" lvl="0" indent="0">
              <a:buNone/>
            </a:pPr>
            <a:br>
              <a:rPr lang="pl-PL" sz="1200" dirty="0"/>
            </a:br>
            <a:endParaRPr lang="pl-PL" sz="1200" dirty="0"/>
          </a:p>
        </p:txBody>
      </p:sp>
      <p:sp>
        <p:nvSpPr>
          <p:cNvPr id="2" name="Tytuł 1"/>
          <p:cNvSpPr>
            <a:spLocks noGrp="1"/>
          </p:cNvSpPr>
          <p:nvPr>
            <p:ph type="title"/>
          </p:nvPr>
        </p:nvSpPr>
        <p:spPr/>
        <p:txBody>
          <a:bodyPr/>
          <a:lstStyle/>
          <a:p>
            <a:r>
              <a:rPr lang="pl-PL" dirty="0"/>
              <a:t>Kryterium pn. ocena merytoryczna (M) – przykładowo waga 50%</a:t>
            </a:r>
            <a:br>
              <a:rPr lang="pl-PL" dirty="0"/>
            </a:br>
            <a:endParaRPr lang="pl-PL" dirty="0"/>
          </a:p>
        </p:txBody>
      </p:sp>
      <p:pic>
        <p:nvPicPr>
          <p:cNvPr id="6" name="Obraz 5"/>
          <p:cNvPicPr>
            <a:picLocks noChangeAspect="1"/>
          </p:cNvPicPr>
          <p:nvPr/>
        </p:nvPicPr>
        <p:blipFill>
          <a:blip r:embed="rId2"/>
          <a:stretch>
            <a:fillRect/>
          </a:stretch>
        </p:blipFill>
        <p:spPr>
          <a:xfrm>
            <a:off x="2411760" y="1104454"/>
            <a:ext cx="6403355" cy="5034158"/>
          </a:xfrm>
          <a:prstGeom prst="rect">
            <a:avLst/>
          </a:prstGeom>
        </p:spPr>
      </p:pic>
    </p:spTree>
    <p:extLst>
      <p:ext uri="{BB962C8B-B14F-4D97-AF65-F5344CB8AC3E}">
        <p14:creationId xmlns:p14="http://schemas.microsoft.com/office/powerpoint/2010/main" val="263725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r>
              <a:rPr lang="pl-PL" sz="2000" dirty="0"/>
              <a:t>Art. 9 rozporządzenia ogólnego* stanowi również, że w procesie przygotowywania i wdrażania programów należy w szczególności wziąć pod uwagę zapewnienie dostępności dla osób z niepełnosprawnościami, dlatego wytyczne i standardy dostępności dla polityki spójności 2021–2027 kładą największy nacisk na zapewnienie, by wszelkie działania finansowane z programów mogły służyć, czy umożliwiać swobodne z nich korzystanie także osobom z niepełnosprawnościami. </a:t>
            </a:r>
          </a:p>
          <a:p>
            <a:endParaRPr lang="pl-PL" dirty="0"/>
          </a:p>
          <a:p>
            <a:r>
              <a:rPr lang="pl-PL" sz="900" dirty="0"/>
              <a:t>* Rozporządzenie Parlamentu Europejskiego i Rady (UE) 2021/1060 z dnia 24 czerwca 2021 r. ustanawiające wspólne przepisy dotyczące Europejskiego Funduszu Rozwoju Regionalnego, Europejskiego Funduszu Społecznego Plus, Funduszu Spójności, Funduszu na rzecz Sprawiedliwej Transformacji i Europejskiego Funduszu Morskiego, Rybackiego i Akwakultury, a także przepisy finansowe na potrzeby tych funduszy oraz na potrzeby Funduszu Azylu, Migracji i Integracji, Funduszu Bezpieczeństwa Wewnętrznego i Instrumentu Wsparcia Finansowego na rzecz Zarządzania Granicami i Polityki Wizowej (Dz. Urz. UE L 231 z 30.06.2021, str. 159, z </a:t>
            </a:r>
            <a:r>
              <a:rPr lang="pl-PL" sz="900" dirty="0" err="1"/>
              <a:t>późn</a:t>
            </a:r>
            <a:r>
              <a:rPr lang="pl-PL" sz="900" dirty="0"/>
              <a:t>. zm.)</a:t>
            </a:r>
          </a:p>
          <a:p>
            <a:endParaRPr lang="pl-PL" sz="900" dirty="0"/>
          </a:p>
        </p:txBody>
      </p:sp>
    </p:spTree>
    <p:extLst>
      <p:ext uri="{BB962C8B-B14F-4D97-AF65-F5344CB8AC3E}">
        <p14:creationId xmlns:p14="http://schemas.microsoft.com/office/powerpoint/2010/main" val="3258580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541C36-4F00-4B2D-F0D5-183F0F0F66A4}"/>
              </a:ext>
            </a:extLst>
          </p:cNvPr>
          <p:cNvSpPr>
            <a:spLocks noGrp="1"/>
          </p:cNvSpPr>
          <p:nvPr>
            <p:ph type="title"/>
          </p:nvPr>
        </p:nvSpPr>
        <p:spPr/>
        <p:txBody>
          <a:bodyPr/>
          <a:lstStyle/>
          <a:p>
            <a:r>
              <a:rPr lang="pl-PL" dirty="0"/>
              <a:t>Założenia</a:t>
            </a:r>
          </a:p>
        </p:txBody>
      </p:sp>
      <p:sp>
        <p:nvSpPr>
          <p:cNvPr id="3" name="Symbol zastępczy zawartości 2"/>
          <p:cNvSpPr>
            <a:spLocks noGrp="1"/>
          </p:cNvSpPr>
          <p:nvPr>
            <p:ph idx="1"/>
          </p:nvPr>
        </p:nvSpPr>
        <p:spPr/>
        <p:txBody>
          <a:bodyPr/>
          <a:lstStyle/>
          <a:p>
            <a:endParaRPr lang="pl-PL" sz="1400" b="1" dirty="0"/>
          </a:p>
          <a:p>
            <a:r>
              <a:rPr lang="pl-PL" sz="1400" b="1" dirty="0"/>
              <a:t>Precyzja:</a:t>
            </a:r>
            <a:endParaRPr lang="pl-PL" sz="1400" dirty="0"/>
          </a:p>
          <a:p>
            <a:pPr marL="0" indent="0" fontAlgn="ctr">
              <a:buNone/>
            </a:pPr>
            <a:r>
              <a:rPr lang="pl-PL" sz="1400" dirty="0"/>
              <a:t>	Tłumaczenie powinno wiernie oddawać treść i intencje mówcy w języku migowym, 	unikając niepotrzebnych uproszczeń lub nadinterpretacji. </a:t>
            </a:r>
          </a:p>
          <a:p>
            <a:r>
              <a:rPr lang="pl-PL" sz="1400" b="1" dirty="0"/>
              <a:t>Jasność:</a:t>
            </a:r>
            <a:endParaRPr lang="pl-PL" sz="1400" dirty="0"/>
          </a:p>
          <a:p>
            <a:pPr marL="0" indent="0" fontAlgn="ctr">
              <a:buNone/>
            </a:pPr>
            <a:r>
              <a:rPr lang="pl-PL" sz="1400" dirty="0"/>
              <a:t>	Tłumaczenie powinno być wyraźne i zrozumiałe dla osoby słuchającej, nawet jeśli nie 	zna języka migowego. </a:t>
            </a:r>
          </a:p>
          <a:p>
            <a:r>
              <a:rPr lang="pl-PL" sz="1400" b="1" dirty="0"/>
              <a:t>Kompleksowość:</a:t>
            </a:r>
            <a:endParaRPr lang="pl-PL" sz="1400" dirty="0"/>
          </a:p>
          <a:p>
            <a:pPr marL="0" indent="0" fontAlgn="ctr">
              <a:buNone/>
            </a:pPr>
            <a:r>
              <a:rPr lang="pl-PL" sz="1400" dirty="0"/>
              <a:t>	Tłumaczenie powinno obejmować wszystkie istotne aspekty wypowiedzi, w tym gesty, 	mimikę i wyrażenia twarzy. </a:t>
            </a:r>
          </a:p>
          <a:p>
            <a:r>
              <a:rPr lang="pl-PL" sz="1400" b="1" dirty="0"/>
              <a:t>Kultura:</a:t>
            </a:r>
            <a:endParaRPr lang="pl-PL" sz="1400" dirty="0"/>
          </a:p>
          <a:p>
            <a:pPr marL="0" indent="0" fontAlgn="ctr">
              <a:buNone/>
            </a:pPr>
            <a:r>
              <a:rPr lang="pl-PL" sz="1400" dirty="0"/>
              <a:t>	Tłumacz powinien być świadomy różnic kulturowych i subtelności języka migowego, aby 	zapewnić, że tłumaczenie jest odpowiednie i nie powoduje błędnych interpretacji. </a:t>
            </a:r>
          </a:p>
          <a:p>
            <a:r>
              <a:rPr lang="pl-PL" sz="1400" b="1" dirty="0"/>
              <a:t>Sprawność:</a:t>
            </a:r>
            <a:endParaRPr lang="pl-PL" sz="1400" dirty="0"/>
          </a:p>
          <a:p>
            <a:pPr marL="0" indent="0">
              <a:buNone/>
            </a:pPr>
            <a:r>
              <a:rPr lang="pl-PL" sz="1400" dirty="0"/>
              <a:t>	Tłumacz powinien być w stanie płynnie i sprawnie przetłumaczyć wypowiedź, 	zachowując naturalny tok rozmowy. </a:t>
            </a:r>
          </a:p>
          <a:p>
            <a:endParaRPr lang="pl-PL" dirty="0"/>
          </a:p>
        </p:txBody>
      </p:sp>
    </p:spTree>
    <p:extLst>
      <p:ext uri="{BB962C8B-B14F-4D97-AF65-F5344CB8AC3E}">
        <p14:creationId xmlns:p14="http://schemas.microsoft.com/office/powerpoint/2010/main" val="1971698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Założenia</a:t>
            </a:r>
          </a:p>
        </p:txBody>
      </p:sp>
      <p:sp>
        <p:nvSpPr>
          <p:cNvPr id="3" name="Symbol zastępczy zawartości 2"/>
          <p:cNvSpPr>
            <a:spLocks noGrp="1"/>
          </p:cNvSpPr>
          <p:nvPr>
            <p:ph idx="1"/>
          </p:nvPr>
        </p:nvSpPr>
        <p:spPr/>
        <p:txBody>
          <a:bodyPr/>
          <a:lstStyle/>
          <a:p>
            <a:r>
              <a:rPr lang="pl-PL" sz="2000" dirty="0"/>
              <a:t>Tłumacz musi posiadać solidną wiedzę z zakresu języka migowego, zarówno w aspekcie gramatycznym, jak i kulturowym. </a:t>
            </a:r>
          </a:p>
          <a:p>
            <a:r>
              <a:rPr lang="pl-PL" sz="2000" dirty="0"/>
              <a:t>Świadomość społeczna - tłumacz powinien być świadomy potrzeb i oczekiwań osób słuchających, aby zapewnić im dostęp do informacji. </a:t>
            </a:r>
          </a:p>
          <a:p>
            <a:endParaRPr lang="pl-PL" sz="2000" dirty="0"/>
          </a:p>
          <a:p>
            <a:r>
              <a:rPr lang="pl-PL" sz="2000" dirty="0"/>
              <a:t>Etyka zawodowa - tłumacz powinien zachować neutralność i uczciwość w tłumaczeniu, unikając jakichkolwiek uprzedzeń lub subiektywnych interpretacji.</a:t>
            </a:r>
          </a:p>
          <a:p>
            <a:r>
              <a:rPr lang="pl-PL" sz="2000" dirty="0"/>
              <a:t>Kodeks etyczny tłumaczy Polskiego Związku Głuchych (https://cemn.pzg.org.pl/tlumacze/kodeks-etyczny/)</a:t>
            </a:r>
          </a:p>
          <a:p>
            <a:endParaRPr lang="pl-PL" sz="2000" dirty="0"/>
          </a:p>
          <a:p>
            <a:endParaRPr lang="pl-PL" dirty="0"/>
          </a:p>
          <a:p>
            <a:endParaRPr lang="pl-PL" dirty="0"/>
          </a:p>
        </p:txBody>
      </p:sp>
    </p:spTree>
    <p:extLst>
      <p:ext uri="{BB962C8B-B14F-4D97-AF65-F5344CB8AC3E}">
        <p14:creationId xmlns:p14="http://schemas.microsoft.com/office/powerpoint/2010/main" val="684801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endParaRPr lang="pl-PL" dirty="0"/>
          </a:p>
          <a:p>
            <a:r>
              <a:rPr lang="pl-PL" dirty="0"/>
              <a:t>Przygotowanie próbki przez Wykonawcę</a:t>
            </a:r>
          </a:p>
          <a:p>
            <a:endParaRPr lang="pl-PL" dirty="0"/>
          </a:p>
          <a:p>
            <a:r>
              <a:rPr lang="pl-PL" dirty="0"/>
              <a:t>Ocena próbki przez eksperta, uzasadnienie oceny </a:t>
            </a:r>
          </a:p>
        </p:txBody>
      </p:sp>
    </p:spTree>
    <p:extLst>
      <p:ext uri="{BB962C8B-B14F-4D97-AF65-F5344CB8AC3E}">
        <p14:creationId xmlns:p14="http://schemas.microsoft.com/office/powerpoint/2010/main" val="1916172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0B2CD2B-231E-F8FE-79B1-B9770192C83D}"/>
              </a:ext>
            </a:extLst>
          </p:cNvPr>
          <p:cNvSpPr>
            <a:spLocks noGrp="1"/>
          </p:cNvSpPr>
          <p:nvPr>
            <p:ph idx="1"/>
          </p:nvPr>
        </p:nvSpPr>
        <p:spPr>
          <a:xfrm>
            <a:off x="467544" y="116632"/>
            <a:ext cx="8001000" cy="908720"/>
          </a:xfrm>
        </p:spPr>
        <p:txBody>
          <a:bodyPr/>
          <a:lstStyle/>
          <a:p>
            <a:endParaRPr lang="pl-PL" dirty="0"/>
          </a:p>
          <a:p>
            <a:pPr marL="0" indent="0" algn="ctr">
              <a:buNone/>
            </a:pPr>
            <a:r>
              <a:rPr lang="pl-PL" dirty="0"/>
              <a:t>Czy przygotowanie próbki jest trudne dla Wykonawcy?</a:t>
            </a:r>
          </a:p>
          <a:p>
            <a:endParaRPr lang="pl-PL" dirty="0"/>
          </a:p>
          <a:p>
            <a:endParaRPr lang="pl-PL" dirty="0"/>
          </a:p>
        </p:txBody>
      </p:sp>
      <p:pic>
        <p:nvPicPr>
          <p:cNvPr id="5" name="Obraz 4">
            <a:extLst>
              <a:ext uri="{FF2B5EF4-FFF2-40B4-BE49-F238E27FC236}">
                <a16:creationId xmlns:a16="http://schemas.microsoft.com/office/drawing/2014/main" id="{F46A00CA-9D99-6678-7746-841DA7CBB3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085" y="1352178"/>
            <a:ext cx="6645830" cy="4153644"/>
          </a:xfrm>
          <a:prstGeom prst="rect">
            <a:avLst/>
          </a:prstGeom>
        </p:spPr>
      </p:pic>
    </p:spTree>
    <p:extLst>
      <p:ext uri="{BB962C8B-B14F-4D97-AF65-F5344CB8AC3E}">
        <p14:creationId xmlns:p14="http://schemas.microsoft.com/office/powerpoint/2010/main" val="1478058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5305D-36E2-7A2C-8BF1-DF6202771C5F}"/>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D24BECB-4A56-3F78-5107-D6AF9CC6ED36}"/>
              </a:ext>
            </a:extLst>
          </p:cNvPr>
          <p:cNvSpPr>
            <a:spLocks noGrp="1"/>
          </p:cNvSpPr>
          <p:nvPr>
            <p:ph idx="1"/>
          </p:nvPr>
        </p:nvSpPr>
        <p:spPr/>
        <p:txBody>
          <a:bodyPr/>
          <a:lstStyle/>
          <a:p>
            <a:endParaRPr lang="pl-PL" dirty="0"/>
          </a:p>
          <a:p>
            <a:endParaRPr lang="pl-PL" dirty="0"/>
          </a:p>
          <a:p>
            <a:pPr marL="0" indent="0" algn="ctr">
              <a:buNone/>
            </a:pPr>
            <a:endParaRPr lang="pl-PL" dirty="0"/>
          </a:p>
          <a:p>
            <a:pPr marL="0" indent="0" algn="ctr">
              <a:buNone/>
            </a:pPr>
            <a:endParaRPr lang="pl-PL" sz="3200" dirty="0"/>
          </a:p>
          <a:p>
            <a:pPr marL="0" indent="0" algn="ctr">
              <a:buNone/>
            </a:pPr>
            <a:r>
              <a:rPr lang="pl-PL" sz="3200" dirty="0"/>
              <a:t>Przykładowe próbki</a:t>
            </a:r>
          </a:p>
          <a:p>
            <a:endParaRPr lang="pl-PL" dirty="0"/>
          </a:p>
          <a:p>
            <a:endParaRPr lang="pl-PL" dirty="0"/>
          </a:p>
        </p:txBody>
      </p:sp>
    </p:spTree>
    <p:extLst>
      <p:ext uri="{BB962C8B-B14F-4D97-AF65-F5344CB8AC3E}">
        <p14:creationId xmlns:p14="http://schemas.microsoft.com/office/powerpoint/2010/main" val="208581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47A4AE-8C78-C7B2-8C4D-3A2BC96C706E}"/>
              </a:ext>
            </a:extLst>
          </p:cNvPr>
          <p:cNvSpPr>
            <a:spLocks noGrp="1"/>
          </p:cNvSpPr>
          <p:nvPr>
            <p:ph type="title"/>
          </p:nvPr>
        </p:nvSpPr>
        <p:spPr/>
        <p:txBody>
          <a:bodyPr/>
          <a:lstStyle/>
          <a:p>
            <a:r>
              <a:rPr lang="pl-PL" dirty="0"/>
              <a:t>Ocena próbki </a:t>
            </a:r>
          </a:p>
        </p:txBody>
      </p:sp>
      <p:sp>
        <p:nvSpPr>
          <p:cNvPr id="3" name="Symbol zastępczy zawartości 2"/>
          <p:cNvSpPr>
            <a:spLocks noGrp="1"/>
          </p:cNvSpPr>
          <p:nvPr>
            <p:ph idx="1"/>
          </p:nvPr>
        </p:nvSpPr>
        <p:spPr/>
        <p:txBody>
          <a:bodyPr/>
          <a:lstStyle/>
          <a:p>
            <a:endParaRPr lang="pl-PL" dirty="0"/>
          </a:p>
          <a:p>
            <a:pPr marL="0" indent="0">
              <a:buNone/>
            </a:pPr>
            <a:endParaRPr lang="pl-PL" sz="2000" dirty="0"/>
          </a:p>
          <a:p>
            <a:r>
              <a:rPr lang="pl-PL" sz="2000" dirty="0"/>
              <a:t>Przetłumaczona Próbka tłumaczenia (materiał video) na Polski Język Migowy w oparciu o przedstawiony przez Wykonawcę materiał  zostanie oceniona przez powołany zespół ekspertów indywidualnie dla każdej z osób jaka jest wykazywana dla potwierdzenia spełnienia warunku udziału, następnie ocena zostanie obliczona jako średnia ocena dla próbki.  </a:t>
            </a:r>
          </a:p>
          <a:p>
            <a:endParaRPr lang="pl-PL" sz="2000" dirty="0"/>
          </a:p>
          <a:p>
            <a:r>
              <a:rPr lang="pl-PL" sz="2000" dirty="0"/>
              <a:t>Każdy ekspert wypełnił kartę oceny, przedstawił uzasadnienie dla przyznanych wartości punktowych</a:t>
            </a:r>
          </a:p>
        </p:txBody>
      </p:sp>
    </p:spTree>
    <p:extLst>
      <p:ext uri="{BB962C8B-B14F-4D97-AF65-F5344CB8AC3E}">
        <p14:creationId xmlns:p14="http://schemas.microsoft.com/office/powerpoint/2010/main" val="351958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80FF84-55F0-4067-2C09-7A68F542638F}"/>
              </a:ext>
            </a:extLst>
          </p:cNvPr>
          <p:cNvSpPr>
            <a:spLocks noGrp="1"/>
          </p:cNvSpPr>
          <p:nvPr>
            <p:ph type="title"/>
          </p:nvPr>
        </p:nvSpPr>
        <p:spPr/>
        <p:txBody>
          <a:bodyPr/>
          <a:lstStyle/>
          <a:p>
            <a:r>
              <a:rPr lang="pl-PL" dirty="0"/>
              <a:t>Przykładowa karta oceny </a:t>
            </a:r>
          </a:p>
        </p:txBody>
      </p:sp>
      <p:pic>
        <p:nvPicPr>
          <p:cNvPr id="5" name="Symbol zastępczy zawartości 4">
            <a:extLst>
              <a:ext uri="{FF2B5EF4-FFF2-40B4-BE49-F238E27FC236}">
                <a16:creationId xmlns:a16="http://schemas.microsoft.com/office/drawing/2014/main" id="{CA9738A2-32E7-257A-C716-E86A0049523C}"/>
              </a:ext>
            </a:extLst>
          </p:cNvPr>
          <p:cNvPicPr>
            <a:picLocks noGrp="1" noChangeAspect="1"/>
          </p:cNvPicPr>
          <p:nvPr>
            <p:ph idx="1"/>
          </p:nvPr>
        </p:nvPicPr>
        <p:blipFill>
          <a:blip r:embed="rId2"/>
          <a:stretch>
            <a:fillRect/>
          </a:stretch>
        </p:blipFill>
        <p:spPr>
          <a:xfrm>
            <a:off x="566738" y="1337477"/>
            <a:ext cx="8001000" cy="4613259"/>
          </a:xfrm>
        </p:spPr>
      </p:pic>
    </p:spTree>
    <p:extLst>
      <p:ext uri="{BB962C8B-B14F-4D97-AF65-F5344CB8AC3E}">
        <p14:creationId xmlns:p14="http://schemas.microsoft.com/office/powerpoint/2010/main" val="64788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Wyrok KIO z dnia 29 marca 2023 r. sygn. akt KIO 717/23</a:t>
            </a:r>
          </a:p>
        </p:txBody>
      </p:sp>
      <p:sp>
        <p:nvSpPr>
          <p:cNvPr id="3" name="Symbol zastępczy zawartości 2"/>
          <p:cNvSpPr>
            <a:spLocks noGrp="1"/>
          </p:cNvSpPr>
          <p:nvPr>
            <p:ph idx="1"/>
          </p:nvPr>
        </p:nvSpPr>
        <p:spPr/>
        <p:txBody>
          <a:bodyPr/>
          <a:lstStyle/>
          <a:p>
            <a:r>
              <a:rPr lang="pl-PL" sz="1400" dirty="0"/>
              <a:t>Opis sposobu oceny subiektywnych kryteriów jakościowych powinien zostać skonstruowany w taki sposób, aby maksymalnie ograniczyć wpływ na ocenę ofert subiektywnych odczuć i preferencji oceniającego. Jednocześnie zasady dokonywania oceny ofert powinny być jednakowe i jasne dla wszystkich wykonawców, którzy złożyli oferty. Innymi słowy, prawo zamawiającego do subiektywizowania oceny dokonywanej w ramach jakościowych kryteriów - nie jest nieograniczone. Właściwie kończy się ono na uprawnieniu do ustanowienia takiego kryterium, natomiast już opis jego spełnienia oraz sama ocena tego kryterium, musi odbywać się w sposób maksymalnie przejrzysty i gwarantujący poszanowanie zasad równego traktowania wykonawców oraz uczciwej konkurencji. </a:t>
            </a:r>
          </a:p>
          <a:p>
            <a:endParaRPr lang="pl-PL" sz="1400" dirty="0"/>
          </a:p>
          <a:p>
            <a:r>
              <a:rPr lang="pl-PL" sz="1400" dirty="0"/>
              <a:t>Oznacza to także, że wykonawca którego oferta została oceniona musi poznać motywy, którymi kierował się zamawiający przyznając danej ofercie taką, a nie inną liczbę punktów w ramach </a:t>
            </a:r>
            <a:r>
              <a:rPr lang="pl-PL" sz="1400" dirty="0" err="1"/>
              <a:t>pozacenowego</a:t>
            </a:r>
            <a:r>
              <a:rPr lang="pl-PL" sz="1400" dirty="0"/>
              <a:t> kryterium oceny ofert i, że zamawiający decydując się na przyznanie określonej liczby punktów musi swoją decyzję odpowiednio umotywować w taki sposób, aby wykonawca zapoznawszy się z tą ocenę wiedział z jakich powodów jego rozwiązanie zostało uznane za w pełni odpowiadające wymaganiom, ale też dlaczego rozwiązaniu opisanemu przez konkurencyjnego oferenta została przyznana taka, a nie inna liczba punktów.</a:t>
            </a:r>
          </a:p>
        </p:txBody>
      </p:sp>
    </p:spTree>
    <p:extLst>
      <p:ext uri="{BB962C8B-B14F-4D97-AF65-F5344CB8AC3E}">
        <p14:creationId xmlns:p14="http://schemas.microsoft.com/office/powerpoint/2010/main" val="2780041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Wyrok KIO z dnia 16 listopada 2022 r. sygn. akt KIO 2894/22</a:t>
            </a:r>
          </a:p>
        </p:txBody>
      </p:sp>
      <p:sp>
        <p:nvSpPr>
          <p:cNvPr id="3" name="Symbol zastępczy zawartości 2"/>
          <p:cNvSpPr>
            <a:spLocks noGrp="1"/>
          </p:cNvSpPr>
          <p:nvPr>
            <p:ph idx="1"/>
          </p:nvPr>
        </p:nvSpPr>
        <p:spPr/>
        <p:txBody>
          <a:bodyPr/>
          <a:lstStyle/>
          <a:p>
            <a:pPr marL="0" indent="0" algn="ctr">
              <a:buNone/>
            </a:pPr>
            <a:endParaRPr lang="pl-PL" sz="1800" dirty="0"/>
          </a:p>
          <a:p>
            <a:pPr marL="0" indent="0" algn="ctr">
              <a:buNone/>
            </a:pPr>
            <a:r>
              <a:rPr lang="pl-PL" sz="1600" dirty="0"/>
              <a:t>Wobec powyższego należy stwierdzić, że zastosowanie kryteriów jakościowych nie uprawnia zamawiającego do całkowicie subiektywnej i swobodnej oceny. Żadna czynność zamawiającego, w świetle zasad, o których mowa w art. 16 ustawy Pzp, nie może być wykonywana subiektywnie i swobodnie, w tym także czynność oceny ofert w ramach kryteriów oceny ofert. </a:t>
            </a:r>
          </a:p>
          <a:p>
            <a:pPr marL="0" indent="0" algn="ctr">
              <a:buNone/>
            </a:pPr>
            <a:endParaRPr lang="pl-PL" sz="1600" dirty="0"/>
          </a:p>
          <a:p>
            <a:pPr marL="0" indent="0" algn="ctr">
              <a:buNone/>
            </a:pPr>
            <a:r>
              <a:rPr lang="pl-PL" sz="1600" dirty="0"/>
              <a:t>Kryteria przyjęte przez zamawiającego jako mające charakter </a:t>
            </a:r>
            <a:r>
              <a:rPr lang="pl-PL" sz="1600" dirty="0" err="1"/>
              <a:t>ocenny</a:t>
            </a:r>
            <a:r>
              <a:rPr lang="pl-PL" sz="1600" dirty="0"/>
              <a:t> w praktyce nie mogą być oczywiście stosowane całkowicie zero-jedynkowo, niemniej jednak ze względu na ww. obowiązujące zasady ewentualny element subiektywnej oceny musi zostać ograniczony do minimum. </a:t>
            </a:r>
          </a:p>
          <a:p>
            <a:pPr marL="0" indent="0" algn="ctr">
              <a:buNone/>
            </a:pPr>
            <a:endParaRPr lang="pl-PL" sz="1600" dirty="0"/>
          </a:p>
          <a:p>
            <a:pPr marL="0" indent="0" algn="ctr">
              <a:buNone/>
            </a:pPr>
            <a:r>
              <a:rPr lang="pl-PL" sz="1600" dirty="0"/>
              <a:t>Ponadto </a:t>
            </a:r>
            <a:r>
              <a:rPr lang="pl-PL" sz="1600" dirty="0" err="1"/>
              <a:t>ocenny</a:t>
            </a:r>
            <a:r>
              <a:rPr lang="pl-PL" sz="1600" dirty="0"/>
              <a:t> charakter tych kryteriów nie zwalnia zamawiającego z obowiązku podania uzasadnienia faktycznego wyboru oferty w taki sposób, żeby wykonawcy wiedzieli, dlaczego dana oferta uzyskała określoną liczbę punktów</a:t>
            </a:r>
          </a:p>
        </p:txBody>
      </p:sp>
    </p:spTree>
    <p:extLst>
      <p:ext uri="{BB962C8B-B14F-4D97-AF65-F5344CB8AC3E}">
        <p14:creationId xmlns:p14="http://schemas.microsoft.com/office/powerpoint/2010/main" val="2653444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r"/>
            <a:r>
              <a:rPr lang="pl-PL" dirty="0"/>
              <a:t>Dziękujemy za uwagę</a:t>
            </a:r>
            <a:br>
              <a:rPr lang="pl-PL" dirty="0"/>
            </a:br>
            <a:br>
              <a:rPr lang="pl-PL" dirty="0"/>
            </a:br>
            <a:r>
              <a:rPr lang="pl-PL" dirty="0"/>
              <a:t>Magdalena Michałowska</a:t>
            </a:r>
            <a:br>
              <a:rPr lang="pl-PL" dirty="0"/>
            </a:br>
            <a:r>
              <a:rPr lang="pl-PL" dirty="0"/>
              <a:t>Anna </a:t>
            </a:r>
            <a:r>
              <a:rPr lang="pl-PL" dirty="0" err="1"/>
              <a:t>Gemra</a:t>
            </a:r>
            <a:r>
              <a:rPr lang="pl-PL" dirty="0"/>
              <a:t> </a:t>
            </a:r>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7471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pPr marL="0" indent="0" algn="ctr">
              <a:buNone/>
            </a:pPr>
            <a:endParaRPr lang="pl-PL" dirty="0"/>
          </a:p>
          <a:p>
            <a:pPr marL="0" indent="0" algn="ctr">
              <a:buNone/>
            </a:pPr>
            <a:endParaRPr lang="pl-PL" dirty="0"/>
          </a:p>
          <a:p>
            <a:pPr marL="0" indent="0" algn="ctr">
              <a:buNone/>
            </a:pPr>
            <a:r>
              <a:rPr lang="pl-PL" dirty="0"/>
              <a:t>„Niezbędne dla niektórych, użyteczne dla wszystkich”*</a:t>
            </a:r>
          </a:p>
          <a:p>
            <a:pPr marL="0" indent="0" algn="ctr">
              <a:buNone/>
            </a:pPr>
            <a:endParaRPr lang="pl-PL" sz="1200" dirty="0"/>
          </a:p>
          <a:p>
            <a:pPr marL="0" indent="0">
              <a:buNone/>
            </a:pPr>
            <a:endParaRPr lang="pl-PL" sz="1200" dirty="0"/>
          </a:p>
          <a:p>
            <a:pPr marL="0" indent="0">
              <a:buNone/>
            </a:pPr>
            <a:endParaRPr lang="pl-PL" sz="1200" dirty="0"/>
          </a:p>
          <a:p>
            <a:pPr marL="0" indent="0">
              <a:buNone/>
            </a:pPr>
            <a:endParaRPr lang="pl-PL" sz="1200" dirty="0"/>
          </a:p>
          <a:p>
            <a:pPr marL="0" indent="0">
              <a:buNone/>
            </a:pPr>
            <a:endParaRPr lang="pl-PL" sz="1200" dirty="0"/>
          </a:p>
          <a:p>
            <a:pPr marL="0" indent="0">
              <a:buNone/>
            </a:pPr>
            <a:endParaRPr lang="pl-PL" sz="1200" dirty="0"/>
          </a:p>
          <a:p>
            <a:pPr marL="0" indent="0">
              <a:buNone/>
            </a:pPr>
            <a:endParaRPr lang="pl-PL" sz="1200" dirty="0"/>
          </a:p>
          <a:p>
            <a:pPr marL="0" indent="0">
              <a:buNone/>
            </a:pPr>
            <a:endParaRPr lang="pl-PL" sz="1200" dirty="0"/>
          </a:p>
          <a:p>
            <a:pPr marL="0" indent="0">
              <a:buNone/>
            </a:pPr>
            <a:endParaRPr lang="pl-PL" sz="1200" dirty="0"/>
          </a:p>
          <a:p>
            <a:pPr marL="0" indent="0">
              <a:buNone/>
            </a:pPr>
            <a:r>
              <a:rPr lang="pl-PL" sz="1200" dirty="0"/>
              <a:t>* </a:t>
            </a:r>
            <a:r>
              <a:rPr lang="en-US" sz="1200" dirty="0"/>
              <a:t>W3C Web Accessibility Initiative (WAI)</a:t>
            </a:r>
            <a:r>
              <a:rPr lang="pl-PL" sz="1200" dirty="0"/>
              <a:t>, dostęp https://www.w3.org/WAI/fundamentals/accessibility-intro/#:~:text=The%20W3C%20Web%20Accessibility%20Initiative,standard%3A%20ISO%2F%20IEC%2040500.</a:t>
            </a:r>
          </a:p>
        </p:txBody>
      </p:sp>
    </p:spTree>
    <p:extLst>
      <p:ext uri="{BB962C8B-B14F-4D97-AF65-F5344CB8AC3E}">
        <p14:creationId xmlns:p14="http://schemas.microsoft.com/office/powerpoint/2010/main" val="51032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pPr marL="0" indent="0">
              <a:buNone/>
            </a:pPr>
            <a:r>
              <a:rPr lang="pl-PL" b="1" dirty="0"/>
              <a:t>Osoby Głuche są obcojęzyczne </a:t>
            </a:r>
            <a:r>
              <a:rPr lang="pl-PL" dirty="0"/>
              <a:t>– język polski jest dla nich drugim językiem, ich pierwszym językiem jest polski język migowy (PJM). </a:t>
            </a:r>
          </a:p>
          <a:p>
            <a:pPr marL="0" indent="0">
              <a:buNone/>
            </a:pPr>
            <a:endParaRPr lang="pl-PL" dirty="0"/>
          </a:p>
          <a:p>
            <a:pPr marL="0" indent="0">
              <a:buNone/>
            </a:pPr>
            <a:r>
              <a:rPr lang="pl-PL" dirty="0"/>
              <a:t>W treściach cyfrowych potrzebują m.in.: </a:t>
            </a:r>
          </a:p>
          <a:p>
            <a:pPr marL="353616" lvl="1" indent="0">
              <a:buNone/>
            </a:pPr>
            <a:r>
              <a:rPr lang="pl-PL" dirty="0"/>
              <a:t>napisów w multimediach, </a:t>
            </a:r>
          </a:p>
          <a:p>
            <a:pPr marL="353616" lvl="1" indent="0">
              <a:buNone/>
            </a:pPr>
            <a:r>
              <a:rPr lang="pl-PL" dirty="0"/>
              <a:t>tłumaczenia na polski język migowy, </a:t>
            </a:r>
          </a:p>
          <a:p>
            <a:pPr marL="353616" lvl="1" indent="0">
              <a:buNone/>
            </a:pPr>
            <a:r>
              <a:rPr lang="pl-PL" dirty="0"/>
              <a:t>stosowania języka prostego w dokumentach. </a:t>
            </a:r>
          </a:p>
          <a:p>
            <a:pPr marL="0" indent="0">
              <a:buNone/>
            </a:pPr>
            <a:endParaRPr lang="pl-PL" dirty="0"/>
          </a:p>
          <a:p>
            <a:pPr marL="0" indent="0">
              <a:buNone/>
            </a:pPr>
            <a:r>
              <a:rPr lang="pl-PL" dirty="0"/>
              <a:t>(</a:t>
            </a:r>
            <a:r>
              <a:rPr lang="pl-PL" sz="2000" dirty="0"/>
              <a:t>por. Dostępność cyfrowa w zamówieniach publicznych. Profesjonalizacja kadr w zamówieniach publicznych</a:t>
            </a:r>
            <a:r>
              <a:rPr lang="pl-PL" dirty="0"/>
              <a:t>)</a:t>
            </a:r>
          </a:p>
        </p:txBody>
      </p:sp>
    </p:spTree>
    <p:extLst>
      <p:ext uri="{BB962C8B-B14F-4D97-AF65-F5344CB8AC3E}">
        <p14:creationId xmlns:p14="http://schemas.microsoft.com/office/powerpoint/2010/main" val="305609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679384233"/>
              </p:ext>
            </p:extLst>
          </p:nvPr>
        </p:nvGraphicFramePr>
        <p:xfrm>
          <a:off x="566738" y="1268413"/>
          <a:ext cx="8001000" cy="475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6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C6B60-2D96-2D3C-B351-559AAF1C111C}"/>
              </a:ext>
            </a:extLst>
          </p:cNvPr>
          <p:cNvSpPr>
            <a:spLocks noGrp="1"/>
          </p:cNvSpPr>
          <p:nvPr>
            <p:ph type="title"/>
          </p:nvPr>
        </p:nvSpPr>
        <p:spPr/>
        <p:txBody>
          <a:bodyPr/>
          <a:lstStyle/>
          <a:p>
            <a:r>
              <a:rPr lang="pl-PL" dirty="0"/>
              <a:t>Wymogi dot. tłumaczy zawarte w opisie przedmiotu zamówienia </a:t>
            </a:r>
          </a:p>
        </p:txBody>
      </p:sp>
      <p:sp>
        <p:nvSpPr>
          <p:cNvPr id="3" name="Symbol zastępczy zawartości 2">
            <a:extLst>
              <a:ext uri="{FF2B5EF4-FFF2-40B4-BE49-F238E27FC236}">
                <a16:creationId xmlns:a16="http://schemas.microsoft.com/office/drawing/2014/main" id="{868BA1D6-12D1-752A-77C0-42C82CA746FA}"/>
              </a:ext>
            </a:extLst>
          </p:cNvPr>
          <p:cNvSpPr>
            <a:spLocks noGrp="1"/>
          </p:cNvSpPr>
          <p:nvPr>
            <p:ph idx="1"/>
          </p:nvPr>
        </p:nvSpPr>
        <p:spPr/>
        <p:txBody>
          <a:bodyPr/>
          <a:lstStyle/>
          <a:p>
            <a:endParaRPr lang="pl-PL" sz="1600" dirty="0"/>
          </a:p>
          <a:p>
            <a:pPr marL="0" indent="0">
              <a:buNone/>
            </a:pPr>
            <a:r>
              <a:rPr lang="pl-PL" sz="2000" dirty="0"/>
              <a:t>Wymagania stawiane osobom tłumaczącym i sposobowi prowadzenia tłumaczeń:</a:t>
            </a:r>
          </a:p>
          <a:p>
            <a:pPr lvl="1"/>
            <a:r>
              <a:rPr lang="pl-PL" sz="1600" dirty="0"/>
              <a:t>posiadanie biegłej znajomości polskiego języka migowego (PJM) i umiejętność tłumaczenia w tempie dostosowanym do przebiegu obsługiwanego wydarzenia,</a:t>
            </a:r>
          </a:p>
          <a:p>
            <a:pPr lvl="1"/>
            <a:r>
              <a:rPr lang="pl-PL" sz="1600" dirty="0"/>
              <a:t>tłumacz języka migowego winien posiadać odpowiednie uprawnienia, takie jak certyfikat Polskiego Związku Głuchych bądź legitymacja Stowarzyszenia Tłumaczy Polskiego Języka Migowego lub inne dokumenty równoważne o takiej samej ważności</a:t>
            </a:r>
          </a:p>
          <a:p>
            <a:pPr lvl="1"/>
            <a:r>
              <a:rPr lang="pl-PL" sz="1600" dirty="0"/>
              <a:t>odpowiednie przygotowanie do transmisji na żywo (posiadanie ubioru odpowiedniego do realizowanej usługi, odpowiednie zachowanie się na wizji, unikanie poprawiania ubioru i innych niewłaściwych </a:t>
            </a:r>
            <a:r>
              <a:rPr lang="pl-PL" sz="1600" dirty="0" err="1"/>
              <a:t>zachowań</a:t>
            </a:r>
            <a:r>
              <a:rPr lang="pl-PL" sz="1600" dirty="0"/>
              <a:t> niewerbalnych).</a:t>
            </a:r>
          </a:p>
        </p:txBody>
      </p:sp>
    </p:spTree>
    <p:extLst>
      <p:ext uri="{BB962C8B-B14F-4D97-AF65-F5344CB8AC3E}">
        <p14:creationId xmlns:p14="http://schemas.microsoft.com/office/powerpoint/2010/main" val="348952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1B2E23-5DE6-B0CE-5905-40590BEDC5EB}"/>
              </a:ext>
            </a:extLst>
          </p:cNvPr>
          <p:cNvSpPr>
            <a:spLocks noGrp="1"/>
          </p:cNvSpPr>
          <p:nvPr>
            <p:ph type="title"/>
          </p:nvPr>
        </p:nvSpPr>
        <p:spPr/>
        <p:txBody>
          <a:bodyPr/>
          <a:lstStyle/>
          <a:p>
            <a:r>
              <a:rPr lang="pl-PL" dirty="0"/>
              <a:t>Kryteria kwalifikacji podmiotowej dot. tłumaczy</a:t>
            </a:r>
          </a:p>
        </p:txBody>
      </p:sp>
      <p:sp>
        <p:nvSpPr>
          <p:cNvPr id="3" name="Symbol zastępczy zawartości 2">
            <a:extLst>
              <a:ext uri="{FF2B5EF4-FFF2-40B4-BE49-F238E27FC236}">
                <a16:creationId xmlns:a16="http://schemas.microsoft.com/office/drawing/2014/main" id="{58090649-1D97-F6D1-943A-A81F509E4709}"/>
              </a:ext>
            </a:extLst>
          </p:cNvPr>
          <p:cNvSpPr>
            <a:spLocks noGrp="1"/>
          </p:cNvSpPr>
          <p:nvPr>
            <p:ph idx="1"/>
          </p:nvPr>
        </p:nvSpPr>
        <p:spPr/>
        <p:txBody>
          <a:bodyPr/>
          <a:lstStyle/>
          <a:p>
            <a:endParaRPr lang="pl-PL" sz="1800" dirty="0"/>
          </a:p>
          <a:p>
            <a:r>
              <a:rPr lang="pl-PL" sz="1800" dirty="0"/>
              <a:t>Warunek ten, w zakresie osób skierowanych przez wykonawcę do realizacji zamówienia, zostanie uznany za spełniony, jeśli Wykonawca wykaże, że dysponuje lub będzie dysponować: co najmniej dwoma osobami biegle znającymi Polski Język Migowy (PJM) z co najmniej 2 letnim doświadczeniem zawodowym w wykonywaniu czynności tłumaczeń, które będą osobiście wykonywały zlecenie. Przez doświadczenie zawodowe w wykonywaniu czynności tłumaczeń Zamawiający rozumie przeprowadzenie co najmniej 3 tłumaczeń konferencji, seminariów, szkoleń, wydarzeń, spotkań na Polski Język Migowy oraz posiadające potwierdzenie biegłej znajomości Polskiego Języka Migowego (PJM) wydane przez Polski Związek Głuchych (PZG) lub przez Stowarzyszenie Tłumaczy Polskiego Języka Migowego (STPJM).</a:t>
            </a:r>
          </a:p>
        </p:txBody>
      </p:sp>
    </p:spTree>
    <p:extLst>
      <p:ext uri="{BB962C8B-B14F-4D97-AF65-F5344CB8AC3E}">
        <p14:creationId xmlns:p14="http://schemas.microsoft.com/office/powerpoint/2010/main" val="271087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r>
              <a:rPr lang="pl-PL" dirty="0"/>
              <a:t>Najkorzystniejsza oferta to oferta przedstawiająca najkorzystniejszy stosunek jakości do ceny lub kosztu lub oferta z najniższą ceną lub kosztem. //art. 239 ust. 2 ustawy Pzp//</a:t>
            </a:r>
          </a:p>
          <a:p>
            <a:endParaRPr lang="pl-PL" dirty="0"/>
          </a:p>
          <a:p>
            <a:r>
              <a:rPr lang="pl-PL" dirty="0"/>
              <a:t>Strategia udzielenia zamówienia musi być dostosowana z myślą o zaspokojeniu określonej potrzeby i maksymalizacji optymalnego wykorzystania środków.</a:t>
            </a:r>
          </a:p>
          <a:p>
            <a:endParaRPr lang="pl-PL" dirty="0"/>
          </a:p>
        </p:txBody>
      </p:sp>
    </p:spTree>
    <p:extLst>
      <p:ext uri="{BB962C8B-B14F-4D97-AF65-F5344CB8AC3E}">
        <p14:creationId xmlns:p14="http://schemas.microsoft.com/office/powerpoint/2010/main" val="2012765454"/>
      </p:ext>
    </p:extLst>
  </p:cSld>
  <p:clrMapOvr>
    <a:masterClrMapping/>
  </p:clrMapOvr>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a:defRPr dirty="0" smtClean="0"/>
        </a:defPPr>
      </a:lstStyle>
    </a:txDef>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8127</TotalTime>
  <Words>2788</Words>
  <Application>Microsoft Office PowerPoint</Application>
  <PresentationFormat>On-screen Show (4:3)</PresentationFormat>
  <Paragraphs>231</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Wingdings</vt:lpstr>
      <vt:lpstr>Verdana</vt:lpstr>
      <vt:lpstr>Sylfaen</vt:lpstr>
      <vt:lpstr>Lato</vt:lpstr>
      <vt:lpstr>Calibri</vt:lpstr>
      <vt:lpstr>Arial</vt:lpstr>
      <vt:lpstr>Profil</vt:lpstr>
      <vt:lpstr>„Dobre praktyki w zakresie procedury udzielania zamówień publicznych.  Kryteria jakościowe w postępowaniu na usługę tłumaczeń migowych” </vt:lpstr>
      <vt:lpstr>PowerPoint Presentation</vt:lpstr>
      <vt:lpstr>PowerPoint Presentation</vt:lpstr>
      <vt:lpstr>PowerPoint Presentation</vt:lpstr>
      <vt:lpstr>PowerPoint Presentation</vt:lpstr>
      <vt:lpstr>PowerPoint Presentation</vt:lpstr>
      <vt:lpstr>Wymogi dot. tłumaczy zawarte w opisie przedmiotu zamówienia </vt:lpstr>
      <vt:lpstr>Kryteria kwalifikacji podmiotowej dot. tłumaczy</vt:lpstr>
      <vt:lpstr>PowerPoint Presentation</vt:lpstr>
      <vt:lpstr>PowerPoint Presentation</vt:lpstr>
      <vt:lpstr>PowerPoint Presentation</vt:lpstr>
      <vt:lpstr>PowerPoint Presentation</vt:lpstr>
      <vt:lpstr>Jak to wygląda z perspektywy zamawiającego? </vt:lpstr>
      <vt:lpstr>Jak to wygląda z perspektywy wykonawcy? </vt:lpstr>
      <vt:lpstr>Korzyści dla zamawiającego / dla wykonawcy </vt:lpstr>
      <vt:lpstr> Warunek zastosowania kryterium jakościowego</vt:lpstr>
      <vt:lpstr>PowerPoint Presentation</vt:lpstr>
      <vt:lpstr>PowerPoint Presentation</vt:lpstr>
      <vt:lpstr> Dostępne kryteria jakościowe</vt:lpstr>
      <vt:lpstr> Jak zaprojektować rozsądne kryteria jakościowe?</vt:lpstr>
      <vt:lpstr> Jak zaprojektować rozsądne kryteria jakościowe?</vt:lpstr>
      <vt:lpstr>PowerPoint Presentation</vt:lpstr>
      <vt:lpstr>PowerPoint Presentation</vt:lpstr>
      <vt:lpstr>Kryterium doświadczenie tłumacza (D) – przykładowo waga 40%</vt:lpstr>
      <vt:lpstr>Kryterium pn. ocena merytoryczna (M) – waga 50% tłumaczenia migowe (filmik / nagranie)</vt:lpstr>
      <vt:lpstr>PowerPoint Presentation</vt:lpstr>
      <vt:lpstr>Projektowane postanowienia umowy </vt:lpstr>
      <vt:lpstr>Projektowane postanowienia umowy </vt:lpstr>
      <vt:lpstr>Kryterium pn. ocena merytoryczna (M) – przykładowo waga 50% </vt:lpstr>
      <vt:lpstr>Założenia</vt:lpstr>
      <vt:lpstr>Założenia</vt:lpstr>
      <vt:lpstr>PowerPoint Presentation</vt:lpstr>
      <vt:lpstr>PowerPoint Presentation</vt:lpstr>
      <vt:lpstr>PowerPoint Presentation</vt:lpstr>
      <vt:lpstr>Ocena próbki </vt:lpstr>
      <vt:lpstr>Przykładowa karta oceny </vt:lpstr>
      <vt:lpstr>Wyrok KIO z dnia 29 marca 2023 r. sygn. akt KIO 717/23</vt:lpstr>
      <vt:lpstr>Wyrok KIO z dnia 16 listopada 2022 r. sygn. akt KIO 2894/22</vt:lpstr>
      <vt:lpstr>Dziękujemy za uwagę  Magdalena Michałowska Anna Gemra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piro</dc:creator>
  <cp:lastModifiedBy>Magdalena Michałowska</cp:lastModifiedBy>
  <cp:revision>1010</cp:revision>
  <cp:lastPrinted>2018-01-22T13:13:38Z</cp:lastPrinted>
  <dcterms:created xsi:type="dcterms:W3CDTF">2013-10-20T11:01:21Z</dcterms:created>
  <dcterms:modified xsi:type="dcterms:W3CDTF">2025-09-30T09:22:35Z</dcterms:modified>
  <cp:contentStatus/>
</cp:coreProperties>
</file>