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928225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>
        <p:scale>
          <a:sx n="80" d="100"/>
          <a:sy n="80" d="100"/>
        </p:scale>
        <p:origin x="980" y="-528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1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0"/>
            <a:ext cx="2946301" cy="49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9" y="0"/>
            <a:ext cx="2946301" cy="49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431816"/>
            <a:ext cx="2946301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9" y="9431816"/>
            <a:ext cx="2946301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1"/>
            <a:ext cx="2919021" cy="515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41363"/>
            <a:ext cx="5541963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7" y="4731072"/>
            <a:ext cx="5030857" cy="4434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462145"/>
            <a:ext cx="2919021" cy="44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2145"/>
            <a:ext cx="2919020" cy="44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176873" y="3127748"/>
            <a:ext cx="2303198" cy="378033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168368" y="2597595"/>
            <a:ext cx="2309877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76955" y="2199309"/>
            <a:ext cx="3333455" cy="3906708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56000" y="2204004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14664" y="4602820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7654" y="2472824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17463" y="3535952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15891" y="4069301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49498" y="4624691"/>
            <a:ext cx="936000" cy="39974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799299" y="4686213"/>
            <a:ext cx="936000" cy="45596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56000" y="3057717"/>
            <a:ext cx="936000" cy="2917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Logistyki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56000" y="4350327"/>
            <a:ext cx="936000" cy="3858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184593" y="5694485"/>
            <a:ext cx="936000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637876" y="5203478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6639855" y="4131366"/>
            <a:ext cx="936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56000" y="3887753"/>
            <a:ext cx="936000" cy="40988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176796" y="4617671"/>
            <a:ext cx="936000" cy="324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0068" y="3002838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42919" y="4025610"/>
            <a:ext cx="936000" cy="5442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Podatku Akcyzowego</a:t>
            </a:r>
          </a:p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 i Niektórych </a:t>
            </a:r>
          </a:p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Danin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PAD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42919" y="2983554"/>
            <a:ext cx="936000" cy="3593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56000" y="1396081"/>
            <a:ext cx="972000" cy="77605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Ilona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Kowalska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4173148" y="2062887"/>
            <a:ext cx="936000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798699" y="3783765"/>
            <a:ext cx="936000" cy="40178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178909" y="4982238"/>
            <a:ext cx="936000" cy="324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176873" y="3540027"/>
            <a:ext cx="936000" cy="324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76975" y="3432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i Gospodarki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176000" y="1657866"/>
            <a:ext cx="936000" cy="31707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588140" y="4125713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176000" y="5338804"/>
            <a:ext cx="936000" cy="33160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594193" y="3598189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56000" y="2639099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5588140" y="6180808"/>
            <a:ext cx="936000" cy="386528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Transformacji Cyfrowej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6637876" y="4669896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845618" y="2467290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Międzynarodowej Polityki Podatkowej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588140" y="4638705"/>
            <a:ext cx="936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6645908" y="3598189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46103" y="5590807"/>
            <a:ext cx="936000" cy="3945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526672" y="3260701"/>
            <a:ext cx="939851" cy="232522"/>
          </a:xfrm>
          <a:prstGeom prst="rect">
            <a:avLst/>
          </a:prstGeom>
          <a:noFill/>
          <a:ln w="3175">
            <a:solidFill>
              <a:schemeClr val="bg1">
                <a:lumMod val="65000"/>
                <a:alpha val="33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8CE59377-CF91-FCB1-01AC-6CEF77656BD8}"/>
              </a:ext>
            </a:extLst>
          </p:cNvPr>
          <p:cNvGrpSpPr/>
          <p:nvPr/>
        </p:nvGrpSpPr>
        <p:grpSpPr>
          <a:xfrm>
            <a:off x="7747117" y="2971578"/>
            <a:ext cx="941703" cy="3108644"/>
            <a:chOff x="7746734" y="3119799"/>
            <a:chExt cx="941703" cy="3108644"/>
          </a:xfrm>
        </p:grpSpPr>
        <p:sp>
          <p:nvSpPr>
            <p:cNvPr id="82" name="Rectangle 331"/>
            <p:cNvSpPr>
              <a:spLocks noChangeArrowheads="1"/>
            </p:cNvSpPr>
            <p:nvPr/>
          </p:nvSpPr>
          <p:spPr bwMode="auto">
            <a:xfrm>
              <a:off x="7750660" y="5234656"/>
              <a:ext cx="936000" cy="467594"/>
            </a:xfrm>
            <a:prstGeom prst="rect">
              <a:avLst/>
            </a:prstGeom>
            <a:noFill/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Departament Poboru Opłat Drogowych</a:t>
              </a:r>
            </a:p>
            <a:p>
              <a:pPr eaLnBrk="1" hangingPunct="1"/>
              <a:r>
                <a:rPr lang="pl-PL" altLang="pl-PL" sz="700" b="1" dirty="0">
                  <a:solidFill>
                    <a:srgbClr val="CF2240"/>
                  </a:solidFill>
                  <a:latin typeface="Calibri" panose="020F0502020204030204" pitchFamily="34" charset="0"/>
                </a:rPr>
                <a:t>DPO</a:t>
              </a:r>
              <a:endPara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96" name="Rectangle 280"/>
            <p:cNvSpPr>
              <a:spLocks noChangeArrowheads="1"/>
            </p:cNvSpPr>
            <p:nvPr/>
          </p:nvSpPr>
          <p:spPr bwMode="auto">
            <a:xfrm>
              <a:off x="7752437" y="4162947"/>
              <a:ext cx="936000" cy="467595"/>
            </a:xfrm>
            <a:prstGeom prst="rect">
              <a:avLst/>
            </a:prstGeom>
            <a:noFill/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Departament Audytu </a:t>
              </a:r>
            </a:p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Środków Publicznych</a:t>
              </a:r>
            </a:p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 </a:t>
              </a:r>
              <a:r>
                <a:rPr lang="pl-PL" altLang="pl-PL" sz="700" b="1" dirty="0">
                  <a:solidFill>
                    <a:srgbClr val="CF2240"/>
                  </a:solidFill>
                  <a:latin typeface="Calibri" panose="020F0502020204030204" pitchFamily="34" charset="0"/>
                </a:rPr>
                <a:t>DAS</a:t>
              </a:r>
              <a:endParaRPr lang="pl-PL" altLang="pl-PL" sz="700" i="1" dirty="0">
                <a:solidFill>
                  <a:srgbClr val="CF224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8" name="Rectangle 331"/>
            <p:cNvSpPr>
              <a:spLocks noChangeArrowheads="1"/>
            </p:cNvSpPr>
            <p:nvPr/>
          </p:nvSpPr>
          <p:spPr bwMode="auto">
            <a:xfrm>
              <a:off x="7750660" y="5760848"/>
              <a:ext cx="936000" cy="467595"/>
            </a:xfrm>
            <a:prstGeom prst="rect">
              <a:avLst/>
            </a:prstGeom>
            <a:noFill/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Departament Zwalczania Przestępczości Ekonomicznej            </a:t>
              </a:r>
            </a:p>
            <a:p>
              <a:pPr eaLnBrk="1" hangingPunct="1"/>
              <a:r>
                <a:rPr lang="pl-PL" altLang="pl-PL" sz="700" b="1" dirty="0">
                  <a:solidFill>
                    <a:srgbClr val="CF2240"/>
                  </a:solidFill>
                  <a:latin typeface="Calibri" panose="020F0502020204030204" pitchFamily="34" charset="0"/>
                </a:rPr>
                <a:t>DZP</a:t>
              </a:r>
            </a:p>
          </p:txBody>
        </p:sp>
        <p:sp>
          <p:nvSpPr>
            <p:cNvPr id="65" name="Rectangle 257"/>
            <p:cNvSpPr>
              <a:spLocks noChangeArrowheads="1"/>
            </p:cNvSpPr>
            <p:nvPr/>
          </p:nvSpPr>
          <p:spPr bwMode="auto">
            <a:xfrm>
              <a:off x="7746734" y="3639556"/>
              <a:ext cx="936000" cy="467595"/>
            </a:xfrm>
            <a:prstGeom prst="rect">
              <a:avLst/>
            </a:prstGeom>
            <a:noFill/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Departament </a:t>
              </a:r>
            </a:p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Analiz KAS</a:t>
              </a:r>
            </a:p>
            <a:p>
              <a:pPr eaLnBrk="1" hangingPunct="1"/>
              <a:r>
                <a:rPr lang="pl-PL" altLang="pl-PL" sz="700" b="1" dirty="0">
                  <a:solidFill>
                    <a:srgbClr val="CF2240"/>
                  </a:solidFill>
                  <a:latin typeface="Calibri" panose="020F0502020204030204" pitchFamily="34" charset="0"/>
                </a:rPr>
                <a:t>DAK</a:t>
              </a:r>
            </a:p>
          </p:txBody>
        </p:sp>
        <p:sp>
          <p:nvSpPr>
            <p:cNvPr id="69" name="Rectangle 257"/>
            <p:cNvSpPr>
              <a:spLocks noChangeArrowheads="1"/>
            </p:cNvSpPr>
            <p:nvPr/>
          </p:nvSpPr>
          <p:spPr bwMode="auto">
            <a:xfrm>
              <a:off x="7746734" y="4696530"/>
              <a:ext cx="936000" cy="467595"/>
            </a:xfrm>
            <a:prstGeom prst="rect">
              <a:avLst/>
            </a:prstGeom>
            <a:noFill/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Departament </a:t>
              </a:r>
            </a:p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Nadzoru nad Kontrolami</a:t>
              </a:r>
            </a:p>
            <a:p>
              <a:pPr eaLnBrk="1" hangingPunct="1"/>
              <a:r>
                <a:rPr lang="pl-PL" altLang="pl-PL" sz="700" b="1" dirty="0">
                  <a:solidFill>
                    <a:srgbClr val="CF2240"/>
                  </a:solidFill>
                  <a:latin typeface="Calibri" panose="020F0502020204030204" pitchFamily="34" charset="0"/>
                </a:rPr>
                <a:t>DNK</a:t>
              </a:r>
            </a:p>
          </p:txBody>
        </p:sp>
        <p:sp>
          <p:nvSpPr>
            <p:cNvPr id="81" name="Rectangle 257"/>
            <p:cNvSpPr>
              <a:spLocks noChangeArrowheads="1"/>
            </p:cNvSpPr>
            <p:nvPr/>
          </p:nvSpPr>
          <p:spPr bwMode="auto">
            <a:xfrm>
              <a:off x="7748946" y="3119799"/>
              <a:ext cx="936000" cy="468000"/>
            </a:xfrm>
            <a:prstGeom prst="rect">
              <a:avLst/>
            </a:prstGeom>
            <a:noFill/>
            <a:ln w="3175"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>
              <a:lvl1pPr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l-PL" altLang="pl-PL" sz="700" dirty="0">
                  <a:solidFill>
                    <a:srgbClr val="CF2240"/>
                  </a:solidFill>
                  <a:latin typeface="Calibri" panose="020F0502020204030204" pitchFamily="34" charset="0"/>
                </a:rPr>
                <a:t>Departament Ceł </a:t>
              </a:r>
            </a:p>
            <a:p>
              <a:pPr eaLnBrk="1" hangingPunct="1"/>
              <a:r>
                <a:rPr lang="pl-PL" altLang="pl-PL" sz="700" b="1" dirty="0">
                  <a:solidFill>
                    <a:srgbClr val="CF2240"/>
                  </a:solidFill>
                  <a:latin typeface="Calibri" panose="020F0502020204030204" pitchFamily="34" charset="0"/>
                </a:rPr>
                <a:t>DC</a:t>
              </a:r>
            </a:p>
          </p:txBody>
        </p:sp>
      </p:grp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800000" y="1380883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1182664" y="1191966"/>
            <a:ext cx="8137300" cy="7675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115" idx="0"/>
          </p:cNvCxnSpPr>
          <p:nvPr/>
        </p:nvCxnSpPr>
        <p:spPr bwMode="auto">
          <a:xfrm>
            <a:off x="1188069" y="1197571"/>
            <a:ext cx="0" cy="18912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>
            <a:stCxn id="67" idx="2"/>
          </p:cNvCxnSpPr>
          <p:nvPr/>
        </p:nvCxnSpPr>
        <p:spPr bwMode="auto">
          <a:xfrm>
            <a:off x="5156630" y="1035755"/>
            <a:ext cx="0" cy="16462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cxnSpLocks/>
            <a:endCxn id="68" idx="0"/>
          </p:cNvCxnSpPr>
          <p:nvPr/>
        </p:nvCxnSpPr>
        <p:spPr bwMode="auto">
          <a:xfrm>
            <a:off x="4644000" y="1198692"/>
            <a:ext cx="0" cy="459174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" name="Łącznik prosty 101"/>
          <p:cNvCxnSpPr>
            <a:cxnSpLocks/>
            <a:endCxn id="107" idx="0"/>
          </p:cNvCxnSpPr>
          <p:nvPr/>
        </p:nvCxnSpPr>
        <p:spPr bwMode="auto">
          <a:xfrm>
            <a:off x="6579762" y="1198692"/>
            <a:ext cx="0" cy="19085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039762" y="1389547"/>
            <a:ext cx="1080000" cy="1152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</a:t>
            </a:r>
          </a:p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7752820" y="1396081"/>
            <a:ext cx="936000" cy="153112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720069" y="1386692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Majszczyk</a:t>
            </a: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>
            <a:endCxn id="87" idx="0"/>
          </p:cNvCxnSpPr>
          <p:nvPr/>
        </p:nvCxnSpPr>
        <p:spPr bwMode="auto">
          <a:xfrm flipH="1">
            <a:off x="2268000" y="1191231"/>
            <a:ext cx="792" cy="189652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637311" y="2645823"/>
            <a:ext cx="1174829" cy="100234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230999" y="2825968"/>
            <a:ext cx="871496" cy="203764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4060635" y="3127858"/>
            <a:ext cx="1174828" cy="158576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 rot="10800000" flipV="1">
            <a:off x="4277705" y="3363197"/>
            <a:ext cx="475906" cy="96452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857977" y="2877659"/>
            <a:ext cx="181505" cy="14456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3343300" y="1198692"/>
            <a:ext cx="0" cy="20468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6548" y="1378431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319964" y="1193997"/>
            <a:ext cx="0" cy="19112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849647" y="1942046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Główny Rzecznik Dyscypliny Finansów Publicznych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794833" y="2892482"/>
            <a:ext cx="936000" cy="3462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799299" y="4251269"/>
            <a:ext cx="936000" cy="39283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800798" y="5211244"/>
            <a:ext cx="936000" cy="3936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794184" y="3277255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600" b="1" dirty="0">
                <a:latin typeface="Calibri" panose="020F0502020204030204" pitchFamily="34" charset="0"/>
              </a:rPr>
              <a:t>DWR</a:t>
            </a:r>
            <a:endParaRPr lang="pl-PL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855084" y="4803766"/>
            <a:ext cx="941453" cy="356944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3" name="Rectangle 285">
            <a:extLst>
              <a:ext uri="{FF2B5EF4-FFF2-40B4-BE49-F238E27FC236}">
                <a16:creationId xmlns:a16="http://schemas.microsoft.com/office/drawing/2014/main" id="{044162EE-663E-48BD-82D2-F2B86454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0" y="2467571"/>
            <a:ext cx="936000" cy="379002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96" name="Rectangle 277">
            <a:extLst>
              <a:ext uri="{FF2B5EF4-FFF2-40B4-BE49-F238E27FC236}">
                <a16:creationId xmlns:a16="http://schemas.microsoft.com/office/drawing/2014/main" id="{D956984B-B654-453B-A764-0E1F72D22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9299" y="5661042"/>
            <a:ext cx="936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Polska Agencja Nadzoru Audytowego</a:t>
            </a:r>
          </a:p>
        </p:txBody>
      </p: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762" y="6179277"/>
            <a:ext cx="936000" cy="386528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Centrum Informatyki Resortu Finansów</a:t>
            </a: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311852" y="1198692"/>
            <a:ext cx="0" cy="19739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232522" y="2165389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>
            <a:off x="6871692" y="2165389"/>
            <a:ext cx="1368152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003" y="6443957"/>
            <a:ext cx="3257550" cy="234199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/>
              <a:t>Obowiązuje od 26.02.2026 r.</a:t>
            </a:r>
          </a:p>
        </p:txBody>
      </p:sp>
      <p:sp>
        <p:nvSpPr>
          <p:cNvPr id="90" name="Rectangle 269">
            <a:extLst>
              <a:ext uri="{FF2B5EF4-FFF2-40B4-BE49-F238E27FC236}">
                <a16:creationId xmlns:a16="http://schemas.microsoft.com/office/drawing/2014/main" id="{DCACFDA0-3D5E-4C03-A4F2-D9AE2D5B7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0537" y="3391478"/>
            <a:ext cx="936000" cy="45805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Zamówień Publicznych i Obiegu Dokumentów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</a:p>
        </p:txBody>
      </p:sp>
      <p:sp>
        <p:nvSpPr>
          <p:cNvPr id="91" name="Rectangle 279">
            <a:extLst>
              <a:ext uri="{FF2B5EF4-FFF2-40B4-BE49-F238E27FC236}">
                <a16:creationId xmlns:a16="http://schemas.microsoft.com/office/drawing/2014/main" id="{C306E23C-563A-44D2-9CF7-3B97C697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72" y="3887753"/>
            <a:ext cx="936000" cy="3621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Ochrony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Niejawnych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</a:p>
        </p:txBody>
      </p:sp>
      <p:sp>
        <p:nvSpPr>
          <p:cNvPr id="93" name="Rectangle 279">
            <a:extLst>
              <a:ext uri="{FF2B5EF4-FFF2-40B4-BE49-F238E27FC236}">
                <a16:creationId xmlns:a16="http://schemas.microsoft.com/office/drawing/2014/main" id="{10AF357B-E46D-45E6-857B-BF0FF7DC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5617" y="3389437"/>
            <a:ext cx="936000" cy="5731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Podatków </a:t>
            </a:r>
          </a:p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i Opłat Stanowiących Dochód Jednostek Samorządu Terytorialnego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</a:p>
        </p:txBody>
      </p:sp>
      <p:sp>
        <p:nvSpPr>
          <p:cNvPr id="106" name="Rectangle 277">
            <a:extLst>
              <a:ext uri="{FF2B5EF4-FFF2-40B4-BE49-F238E27FC236}">
                <a16:creationId xmlns:a16="http://schemas.microsoft.com/office/drawing/2014/main" id="{5D45DC23-9248-4910-875F-5CC79764E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681" y="6218682"/>
            <a:ext cx="936000" cy="228306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Polski Instytut Ekonomiczny</a:t>
            </a:r>
          </a:p>
        </p:txBody>
      </p:sp>
      <p:sp>
        <p:nvSpPr>
          <p:cNvPr id="109" name="Text Box 293">
            <a:extLst>
              <a:ext uri="{FF2B5EF4-FFF2-40B4-BE49-F238E27FC236}">
                <a16:creationId xmlns:a16="http://schemas.microsoft.com/office/drawing/2014/main" id="{438CBB49-16D3-42D7-81A5-DBED400A1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919" y="5072441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Regulacji Rynku Gier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DRG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F33A86A-D26B-7718-42C4-3E8180D26A31}"/>
              </a:ext>
            </a:extLst>
          </p:cNvPr>
          <p:cNvSpPr txBox="1"/>
          <p:nvPr/>
        </p:nvSpPr>
        <p:spPr>
          <a:xfrm>
            <a:off x="4176796" y="4295997"/>
            <a:ext cx="936000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 Informacji Finansowej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21318</TotalTime>
  <Words>341</Words>
  <Application>Microsoft Office PowerPoint</Application>
  <PresentationFormat>Slajdy 35 mm</PresentationFormat>
  <Paragraphs>170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Abażewska Katarzyna</cp:lastModifiedBy>
  <cp:revision>1879</cp:revision>
  <cp:lastPrinted>2026-02-27T16:10:44Z</cp:lastPrinted>
  <dcterms:created xsi:type="dcterms:W3CDTF">2006-06-26T12:00:33Z</dcterms:created>
  <dcterms:modified xsi:type="dcterms:W3CDTF">2026-03-02T08:21:47Z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