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1"/>
  </p:notesMasterIdLst>
  <p:handoutMasterIdLst>
    <p:handoutMasterId r:id="rId32"/>
  </p:handoutMasterIdLst>
  <p:sldIdLst>
    <p:sldId id="256" r:id="rId5"/>
    <p:sldId id="274" r:id="rId6"/>
    <p:sldId id="275" r:id="rId7"/>
    <p:sldId id="1224" r:id="rId8"/>
    <p:sldId id="1228" r:id="rId9"/>
    <p:sldId id="1229" r:id="rId10"/>
    <p:sldId id="1235" r:id="rId11"/>
    <p:sldId id="1253" r:id="rId12"/>
    <p:sldId id="1254" r:id="rId13"/>
    <p:sldId id="1230" r:id="rId14"/>
    <p:sldId id="1239" r:id="rId15"/>
    <p:sldId id="1240" r:id="rId16"/>
    <p:sldId id="1241" r:id="rId17"/>
    <p:sldId id="1242" r:id="rId18"/>
    <p:sldId id="1243" r:id="rId19"/>
    <p:sldId id="1244" r:id="rId20"/>
    <p:sldId id="1245" r:id="rId21"/>
    <p:sldId id="1246" r:id="rId22"/>
    <p:sldId id="1247" r:id="rId23"/>
    <p:sldId id="1248" r:id="rId24"/>
    <p:sldId id="1260" r:id="rId25"/>
    <p:sldId id="1249" r:id="rId26"/>
    <p:sldId id="1250" r:id="rId27"/>
    <p:sldId id="1251" r:id="rId28"/>
    <p:sldId id="1257" r:id="rId29"/>
    <p:sldId id="260" r:id="rId30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73487" autoAdjust="0"/>
  </p:normalViewPr>
  <p:slideViewPr>
    <p:cSldViewPr showGuides="1">
      <p:cViewPr varScale="1">
        <p:scale>
          <a:sx n="102" d="100"/>
          <a:sy n="102" d="100"/>
        </p:scale>
        <p:origin x="201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28.10.2024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spcAft>
                <a:spcPts val="600"/>
              </a:spcAft>
            </a:pPr>
            <a:endParaRPr lang="pl-PL" sz="5400" b="1" i="0" dirty="0">
              <a:solidFill>
                <a:srgbClr val="000000"/>
              </a:solidFill>
              <a:effectLst/>
              <a:latin typeface="Times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2847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9664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153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3.jp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28.10.2024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  <p:pic>
        <p:nvPicPr>
          <p:cNvPr id="3" name="Obraz 2" descr="Logo Fundusze Europejskie na Rozwój Cyfrowy, Rzeczpospolita Polska, Dofinansowane przez Unię Europejską, Centrum Projektów Polska Cyfrowa">
            <a:extLst>
              <a:ext uri="{FF2B5EF4-FFF2-40B4-BE49-F238E27FC236}">
                <a16:creationId xmlns:a16="http://schemas.microsoft.com/office/drawing/2014/main" id="{EBF1702B-68F2-1980-7AAB-0D8ADBDB00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28.10.2024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5" name="Obraz 4" descr="Logo Fundusze Europejskie na Rozwój Cyfrowy, Rzeczpospolita Polska, Dofinansowane przez Unię Europejską, Centrum Projektów Polska Cyfrowa">
            <a:extLst>
              <a:ext uri="{FF2B5EF4-FFF2-40B4-BE49-F238E27FC236}">
                <a16:creationId xmlns:a16="http://schemas.microsoft.com/office/drawing/2014/main" id="{380749DD-7B30-A43A-6412-F4688E011B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28.10.2024</a:t>
            </a:fld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  <p:pic>
        <p:nvPicPr>
          <p:cNvPr id="3" name="Obraz 2" descr="Logo Fundusze Europejskie na Rozwój Cyfrowy, Rzeczpospolita Polska, Dofinansowane przez Unię Europejską, Centrum Projektów Polska Cyfrowa">
            <a:extLst>
              <a:ext uri="{FF2B5EF4-FFF2-40B4-BE49-F238E27FC236}">
                <a16:creationId xmlns:a16="http://schemas.microsoft.com/office/drawing/2014/main" id="{3C70DA48-E1BF-415C-EC77-57994A166E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4299942"/>
            <a:ext cx="7776863" cy="80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tpgi.com/color-contrast-checker/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49" y="2088940"/>
            <a:ext cx="6773550" cy="163493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Podstawy tworzenia dostępnego dokumentu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805720" cy="475876"/>
          </a:xfrm>
        </p:spPr>
        <p:txBody>
          <a:bodyPr/>
          <a:lstStyle/>
          <a:p>
            <a:r>
              <a:rPr lang="pl-PL" sz="1400" dirty="0"/>
              <a:t>28.10.2024 r.</a:t>
            </a:r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3034E2-D121-5FF0-31BF-6E52A4135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923678"/>
            <a:ext cx="7389546" cy="1872207"/>
          </a:xfrm>
        </p:spPr>
        <p:txBody>
          <a:bodyPr/>
          <a:lstStyle/>
          <a:p>
            <a:pPr lvl="0" algn="ctr">
              <a:lnSpc>
                <a:spcPct val="150000"/>
              </a:lnSpc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3. Podstawy dostępności cyfrowej dokumentów (MS Word)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03FB7C-190F-2B23-D2A3-B5B10FD3E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285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jest potrzebne do przygotowania dostępnego dokumentu?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Microsoft Office</a:t>
            </a:r>
            <a:r>
              <a:rPr lang="pl-PL" sz="1400" dirty="0"/>
              <a:t> (Open Office, </a:t>
            </a:r>
            <a:r>
              <a:rPr lang="pl-PL" sz="1400" dirty="0" err="1"/>
              <a:t>Libre</a:t>
            </a:r>
            <a:r>
              <a:rPr lang="pl-PL" sz="1400" dirty="0"/>
              <a:t> Office)</a:t>
            </a:r>
            <a:endParaRPr lang="en-US" sz="1400" dirty="0"/>
          </a:p>
          <a:p>
            <a:pPr>
              <a:lnSpc>
                <a:spcPct val="150000"/>
              </a:lnSpc>
            </a:pPr>
            <a:r>
              <a:rPr lang="en-US" sz="1400" dirty="0" err="1"/>
              <a:t>Colour</a:t>
            </a:r>
            <a:r>
              <a:rPr lang="en-US" sz="1400" dirty="0"/>
              <a:t> Contrast </a:t>
            </a:r>
            <a:r>
              <a:rPr lang="en-US" sz="1400" dirty="0" err="1"/>
              <a:t>Analyser</a:t>
            </a:r>
            <a:endParaRPr lang="en-US" sz="1400" dirty="0"/>
          </a:p>
          <a:p>
            <a:pPr>
              <a:lnSpc>
                <a:spcPct val="150000"/>
              </a:lnSpc>
            </a:pPr>
            <a:r>
              <a:rPr lang="en-US" sz="1400" dirty="0"/>
              <a:t>NVDA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Adobe Acrobat Pro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PDF Accessibility Checker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9052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A) Tytuł dokumentu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4054650" cy="318421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l-PL" sz="1400" dirty="0"/>
              <a:t>tytuł dokumentu jest pierwszą informacją, którą odczytuje czytnik ekranu po otwarciu dokumentu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tytuł powinien jednoznacznie wskazywać na zawartość pliku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może być taki sam jak pierwszy nagłówek </a:t>
            </a:r>
            <a:br>
              <a:rPr lang="pl-PL" sz="1400" dirty="0"/>
            </a:br>
            <a:r>
              <a:rPr lang="pl-PL" sz="1400" dirty="0"/>
              <a:t>w tekście 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brak tytułu określonego we właściwościach pliku spowoduje, że program czytający przeczyta nazwę pliku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5" name="Obraz 4" descr="Zrzut ekranu z włączonym dokumentem w programie Word wskazujący na miejsce do wpisania tytułu strony">
            <a:extLst>
              <a:ext uri="{FF2B5EF4-FFF2-40B4-BE49-F238E27FC236}">
                <a16:creationId xmlns:a16="http://schemas.microsoft.com/office/drawing/2014/main" id="{AD69E32A-25F0-0CBD-B564-5577D7288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91630"/>
            <a:ext cx="3546613" cy="138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B) Nagłówki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8616" cy="15847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l-PL" sz="1500" dirty="0"/>
              <a:t>w każdym dokumencie musi być jeden nagłówek poziomu 1 </a:t>
            </a:r>
          </a:p>
          <a:p>
            <a:pPr>
              <a:lnSpc>
                <a:spcPct val="150000"/>
              </a:lnSpc>
            </a:pPr>
            <a:r>
              <a:rPr lang="pl-PL" sz="1500" dirty="0"/>
              <a:t>tytuły rozdziałów i sekcji należy oznaczać stylami nagłówkowymi</a:t>
            </a:r>
          </a:p>
          <a:p>
            <a:pPr>
              <a:lnSpc>
                <a:spcPct val="150000"/>
              </a:lnSpc>
            </a:pPr>
            <a:r>
              <a:rPr lang="pl-PL" sz="1500" dirty="0"/>
              <a:t> zachowujemy odpowiedni poziom (hierarchiczny) (CTRL+F)</a:t>
            </a:r>
          </a:p>
          <a:p>
            <a:pPr>
              <a:lnSpc>
                <a:spcPct val="150000"/>
              </a:lnSpc>
            </a:pPr>
            <a:r>
              <a:rPr lang="pl-PL" sz="1500" dirty="0"/>
              <a:t>pomogą zachować jednolite formatowanie — nie musisz pamiętać jak co sformatować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CFF075C-20E4-257D-DA7D-38C9207B8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15" y="3191466"/>
            <a:ext cx="733409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80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C) Listy elementów, numerowanie, punktowanie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używamy do wszelkich list, spisów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zaznaczamy odpowiedni poziom (Sprawdzenie SHIFT + F1)</a:t>
            </a:r>
          </a:p>
        </p:txBody>
      </p:sp>
      <p:pic>
        <p:nvPicPr>
          <p:cNvPr id="5" name="Symbol zastępczy zawartości 4" descr="Zrzut ekranu z włączonym dokumentem w programie Word z listami">
            <a:extLst>
              <a:ext uri="{FF2B5EF4-FFF2-40B4-BE49-F238E27FC236}">
                <a16:creationId xmlns:a16="http://schemas.microsoft.com/office/drawing/2014/main" id="{FC02BE93-D85A-C0F0-8047-DC3927CA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772" y="1346902"/>
            <a:ext cx="1831008" cy="3184362"/>
          </a:xfrm>
          <a:prstGeom prst="rect">
            <a:avLst/>
          </a:prstGeom>
          <a:noFill/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3060629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D) Tabele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8" y="1347054"/>
            <a:ext cx="7799067" cy="309690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preferowany regularny układ tabeli z oznaczonym wierszem nagłówkowym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tabeli używaj tylko w sytuacji, gdy chcesz przedstawić porównywalne dane, a nie kompozycję graficzną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tabel złożonych ponieważ są trudne do odczytania</a:t>
            </a:r>
          </a:p>
          <a:p>
            <a:pPr>
              <a:lnSpc>
                <a:spcPct val="170000"/>
              </a:lnSpc>
            </a:pP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rekomenduje się dzielenie skomplikowanych tabel na kilka mniejszych </a:t>
            </a:r>
          </a:p>
          <a:p>
            <a:pPr>
              <a:lnSpc>
                <a:spcPct val="170000"/>
              </a:lnSpc>
            </a:pPr>
            <a:r>
              <a:rPr lang="pl-PL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właściwościach tabeli zaznacz opcje „Powtórz jako wiersz nagłówka na początku każdej strony”</a:t>
            </a:r>
          </a:p>
          <a:p>
            <a:pPr>
              <a:lnSpc>
                <a:spcPct val="170000"/>
              </a:lnSpc>
            </a:pPr>
            <a:r>
              <a:rPr lang="pl-PL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właściwościach tabeli odznacz „Zezwalaj na dzielenie wierszy między strony”</a:t>
            </a:r>
          </a:p>
          <a:p>
            <a:pPr>
              <a:lnSpc>
                <a:spcPct val="170000"/>
              </a:lnSpc>
            </a:pPr>
            <a:endParaRPr lang="pl-PL" sz="3900" b="1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3863495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E) Kontrast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5278787" cy="28808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400" dirty="0"/>
              <a:t>4,5:1 – tekst w stosunku do tła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3,0:1 – elementy nietekstowe w stosunku do koloru przylegającego (nie dotyczy logotypów)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maksymalny możliwy to 21:1</a:t>
            </a:r>
          </a:p>
          <a:p>
            <a:pPr fontAlgn="base">
              <a:lnSpc>
                <a:spcPct val="150000"/>
              </a:lnSpc>
            </a:pPr>
            <a:r>
              <a:rPr lang="pl-PL" sz="1400" dirty="0"/>
              <a:t>kontrast kolorów możesz sprawdzić na wiele sposób, np.: za pomocą narzędzia </a:t>
            </a:r>
            <a:r>
              <a:rPr lang="pl-PL" sz="1400" dirty="0" err="1">
                <a:hlinkClick r:id="rId2"/>
              </a:rPr>
              <a:t>Color</a:t>
            </a:r>
            <a:r>
              <a:rPr lang="pl-PL" sz="1400" dirty="0">
                <a:hlinkClick r:id="rId2"/>
              </a:rPr>
              <a:t> </a:t>
            </a:r>
            <a:r>
              <a:rPr lang="pl-PL" sz="1400" dirty="0" err="1">
                <a:hlinkClick r:id="rId2"/>
              </a:rPr>
              <a:t>Contrast</a:t>
            </a:r>
            <a:r>
              <a:rPr lang="pl-PL" sz="1400" dirty="0">
                <a:hlinkClick r:id="rId2"/>
              </a:rPr>
              <a:t> </a:t>
            </a:r>
            <a:r>
              <a:rPr lang="pl-PL" sz="1400" dirty="0" err="1">
                <a:hlinkClick r:id="rId2"/>
              </a:rPr>
              <a:t>Checker</a:t>
            </a:r>
            <a:r>
              <a:rPr lang="pl-PL" sz="1400" dirty="0"/>
              <a:t>.</a:t>
            </a:r>
            <a:endParaRPr lang="pl-PL" sz="1400" dirty="0">
              <a:hlinkClick r:id="rId2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400" dirty="0"/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pic>
        <p:nvPicPr>
          <p:cNvPr id="5" name="Symbol zastępczy zawartości 4" descr="Zrzut ekranu z programu do analizowania kontrastu">
            <a:extLst>
              <a:ext uri="{FF2B5EF4-FFF2-40B4-BE49-F238E27FC236}">
                <a16:creationId xmlns:a16="http://schemas.microsoft.com/office/drawing/2014/main" id="{DE49C7AA-F727-DE0F-5A35-1ECBEEE1D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1261426"/>
            <a:ext cx="2232248" cy="30548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7371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F) Test alternatywny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8" y="1347054"/>
            <a:ext cx="5939473" cy="314772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w prosty i zrozumiały sposób ma informować, co widać na np.</a:t>
            </a:r>
          </a:p>
          <a:p>
            <a:pPr>
              <a:lnSpc>
                <a:spcPct val="170000"/>
              </a:lnSpc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zdjęciu/grafice</a:t>
            </a:r>
          </a:p>
          <a:p>
            <a:pPr>
              <a:lnSpc>
                <a:spcPct val="170000"/>
              </a:lnSpc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wykresie</a:t>
            </a:r>
          </a:p>
          <a:p>
            <a:pPr>
              <a:lnSpc>
                <a:spcPct val="170000"/>
              </a:lnSpc>
            </a:pPr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schemacie, infografice</a:t>
            </a:r>
          </a:p>
          <a:p>
            <a:pPr marL="0" indent="0">
              <a:lnSpc>
                <a:spcPct val="170000"/>
              </a:lnSpc>
              <a:buNone/>
            </a:pPr>
            <a:br>
              <a:rPr lang="pl-PL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endParaRPr lang="pl-PL" sz="1400" dirty="0"/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pl-PL" sz="20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87CB8DE-8492-EF27-754F-604B86739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1344653"/>
            <a:ext cx="1859595" cy="315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01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G) Linki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8" y="1347054"/>
            <a:ext cx="7583043" cy="17287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twórz linki opisujące dokąd prowadzą, a nie w stylu http://...” (z wyjątkiem dokumentów, które mają być wydrukowane)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odnośnika powinien określać jego cel i przeznaczenie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pl-PL" sz="1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nieprawidłowe nazwy linków przykłady: „tu”, „tutaj”, „więcej” itp.</a:t>
            </a:r>
            <a:endPara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pl-PL" sz="1400" dirty="0"/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</p:txBody>
      </p:sp>
      <p:pic>
        <p:nvPicPr>
          <p:cNvPr id="5" name="Obraz 4" descr="Okno edytowania hiperłącza w programie MS Word  z widocznym polem adresu url i polem tekstu do wyświetlenia.">
            <a:extLst>
              <a:ext uri="{FF2B5EF4-FFF2-40B4-BE49-F238E27FC236}">
                <a16:creationId xmlns:a16="http://schemas.microsoft.com/office/drawing/2014/main" id="{CB408BE6-5735-05DF-EED4-A0311CEC2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42" t="21474" r="22395" b="31088"/>
          <a:stretch/>
        </p:blipFill>
        <p:spPr>
          <a:xfrm>
            <a:off x="2771799" y="3219821"/>
            <a:ext cx="3859187" cy="15435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4307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H) Język dokumentu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4342683" cy="2304816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pl-PL" sz="1400" dirty="0"/>
              <a:t>język dokumentu najczęściej określany jest automatycznie, ale sprawdź to</a:t>
            </a:r>
          </a:p>
          <a:p>
            <a:pPr fontAlgn="base">
              <a:lnSpc>
                <a:spcPct val="150000"/>
              </a:lnSpc>
            </a:pPr>
            <a:r>
              <a:rPr lang="pl-PL" sz="1400" dirty="0"/>
              <a:t>język jest bardzo ważny dla osób, które korzystają z czytników ekranu np. osób niewidomych</a:t>
            </a:r>
          </a:p>
          <a:p>
            <a:pPr fontAlgn="base">
              <a:lnSpc>
                <a:spcPct val="150000"/>
              </a:lnSpc>
            </a:pPr>
            <a:r>
              <a:rPr lang="pl-PL" sz="1400" dirty="0"/>
              <a:t>jeśli część tekstu jest w innym języku, zaznacz tę część i określ oddzielnie jej język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400" dirty="0"/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19</a:t>
            </a:fld>
            <a:endParaRPr lang="pl-PL" sz="200"/>
          </a:p>
        </p:txBody>
      </p:sp>
      <p:pic>
        <p:nvPicPr>
          <p:cNvPr id="6" name="Obraz 5" descr="Okno edycji języka treści w programie MS Word z widoczną listą języków do wyboru.">
            <a:extLst>
              <a:ext uri="{FF2B5EF4-FFF2-40B4-BE49-F238E27FC236}">
                <a16:creationId xmlns:a16="http://schemas.microsoft.com/office/drawing/2014/main" id="{70BB0E7C-3A07-435C-A0B6-C355B5D68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386" r="71658" b="4982"/>
          <a:stretch/>
        </p:blipFill>
        <p:spPr>
          <a:xfrm>
            <a:off x="5597917" y="1348436"/>
            <a:ext cx="2697177" cy="281738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544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3694609" cy="318421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50000"/>
              </a:lnSpc>
              <a:spcBef>
                <a:spcPts val="2400"/>
              </a:spcBef>
              <a:buClr>
                <a:schemeClr val="tx2"/>
              </a:buClr>
              <a:buFont typeface="+mj-lt"/>
              <a:buAutoNum type="arabicPeriod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Czym jest dostępność cyfrowa?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Wymogi dostępności cyfrowej dla dokumentów.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Podstawy dostępności cyfrowej dokumentów.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5852" lvl="1" indent="-742950">
              <a:lnSpc>
                <a:spcPct val="150000"/>
              </a:lnSpc>
              <a:buFont typeface="+mj-lt"/>
              <a:buAutoNum type="alphaUcPeriod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Tytuł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5852" lvl="1" indent="-742950">
              <a:lnSpc>
                <a:spcPct val="150000"/>
              </a:lnSpc>
              <a:buFont typeface="+mj-lt"/>
              <a:buAutoNum type="alphaUcPeriod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Nagłówki </a:t>
            </a:r>
          </a:p>
          <a:p>
            <a:pPr marL="1085852" lvl="1" indent="-742950">
              <a:lnSpc>
                <a:spcPct val="150000"/>
              </a:lnSpc>
              <a:buFont typeface="+mj-lt"/>
              <a:buAutoNum type="alphaUcPeriod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</a:rPr>
              <a:t>Listy elementów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Symbol zastępczy zawartości 5">
            <a:extLst>
              <a:ext uri="{FF2B5EF4-FFF2-40B4-BE49-F238E27FC236}">
                <a16:creationId xmlns:a16="http://schemas.microsoft.com/office/drawing/2014/main" id="{A380C0BA-ACCC-A0A6-D278-9495EACB8DB7}"/>
              </a:ext>
            </a:extLst>
          </p:cNvPr>
          <p:cNvSpPr txBox="1">
            <a:spLocks/>
          </p:cNvSpPr>
          <p:nvPr/>
        </p:nvSpPr>
        <p:spPr>
          <a:xfrm>
            <a:off x="4932040" y="1347053"/>
            <a:ext cx="3478586" cy="2880881"/>
          </a:xfrm>
          <a:prstGeom prst="rect">
            <a:avLst/>
          </a:prstGeom>
        </p:spPr>
        <p:txBody>
          <a:bodyPr vert="horz" lIns="0" tIns="0" rIns="0" bIns="0" rtlCol="0">
            <a:normAutofit fontScale="62500" lnSpcReduction="20000"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Tabele</a:t>
            </a: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Kontrast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Tekst alternatywny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Linki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Język dokumentu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Zrozumiałość tekstu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2400"/>
              </a:spcAft>
              <a:buClrTx/>
              <a:buFont typeface="+mj-lt"/>
              <a:buAutoNum type="alphaUcPeriod" startAt="4"/>
            </a:pPr>
            <a:r>
              <a:rPr lang="pl-PL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Dobre praktyki</a:t>
            </a:r>
            <a:endParaRPr lang="pl-PL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I) Zrozumiałość tekstu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6464964" cy="28808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400" dirty="0"/>
              <a:t>pisz prostym językiem, jak najbardziej zrozumiałym dla każdego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unikaj nadmiernie urzędowych zwrotów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używaj prostych i krótkich zdań. Nawet trudne komunikaty są wówczas bardziej przyjazne w odbiorze.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w pierwszym akapicie opisz, czego dotyczy cały dokument</a:t>
            </a:r>
          </a:p>
          <a:p>
            <a:pPr>
              <a:lnSpc>
                <a:spcPct val="150000"/>
              </a:lnSpc>
            </a:pPr>
            <a:r>
              <a:rPr lang="pl-PL" sz="1400" dirty="0"/>
              <a:t>w jednym akapicie zawrzyj jedną myśl lub koncept</a:t>
            </a:r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1504903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I) Prosty język -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6464964" cy="2880880"/>
          </a:xfrm>
        </p:spPr>
        <p:txBody>
          <a:bodyPr>
            <a:normAutofit fontScale="92500"/>
          </a:bodyPr>
          <a:lstStyle/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„w niniejszej sprawie” vs. „</a:t>
            </a:r>
            <a:r>
              <a:rPr lang="pl-PL" sz="1400" b="1" dirty="0"/>
              <a:t>w omawianej sprawie</a:t>
            </a:r>
            <a:r>
              <a:rPr lang="pl-PL" sz="1400" dirty="0"/>
              <a:t>”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„wnosić zastrzeżenia” vs. „</a:t>
            </a:r>
            <a:r>
              <a:rPr lang="pl-PL" sz="1400" b="1" dirty="0"/>
              <a:t>mieć zastrzeżenia</a:t>
            </a:r>
            <a:r>
              <a:rPr lang="pl-PL" sz="1400" dirty="0"/>
              <a:t>”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„okazać dokument” vs. „</a:t>
            </a:r>
            <a:r>
              <a:rPr lang="pl-PL" sz="1400" b="1" dirty="0"/>
              <a:t>pokazać dokument</a:t>
            </a:r>
            <a:r>
              <a:rPr lang="pl-PL" sz="1400" dirty="0"/>
              <a:t>”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„winien przeprosić” vs. „</a:t>
            </a:r>
            <a:r>
              <a:rPr lang="pl-PL" sz="1400" b="1" dirty="0"/>
              <a:t>powinien przeprosić</a:t>
            </a:r>
            <a:r>
              <a:rPr lang="pl-PL" sz="1400" dirty="0"/>
              <a:t>”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„tytułem opłacenia” vs. „</a:t>
            </a:r>
            <a:r>
              <a:rPr lang="pl-PL" sz="1400" b="1" dirty="0"/>
              <a:t>żeby opłacić</a:t>
            </a:r>
            <a:r>
              <a:rPr lang="pl-PL" sz="1400" dirty="0"/>
              <a:t>”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„skutkować będzie wywołaniem konsekwencji powodujących nierozpatrzenie wniosku” vs. „</a:t>
            </a:r>
            <a:r>
              <a:rPr lang="pl-PL" sz="1400" b="1" dirty="0"/>
              <a:t>spowoduje nierozpatrzenie wniosku”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„uskutecznić procedurę złożenia w trybie osobistym” vs. „</a:t>
            </a:r>
            <a:r>
              <a:rPr lang="pl-PL" sz="1400" b="1" dirty="0"/>
              <a:t>złożyć osobiście”</a:t>
            </a:r>
            <a:endParaRPr lang="pl-PL" sz="1400" dirty="0"/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3575520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J) Dobre praktyki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8" y="1347053"/>
            <a:ext cx="7583043" cy="318420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</a:pPr>
            <a:r>
              <a:rPr lang="pl-PL" sz="1400" dirty="0"/>
              <a:t>pisz zrozumiale, prostymi zdaniami, bez zbędnych słów</a:t>
            </a:r>
          </a:p>
          <a:p>
            <a:pPr>
              <a:lnSpc>
                <a:spcPct val="170000"/>
              </a:lnSpc>
            </a:pPr>
            <a:r>
              <a:rPr lang="pl-PL" sz="1400" dirty="0"/>
              <a:t>skróty i akronimy wyjaśniaj przy pierwszym użyciu</a:t>
            </a:r>
          </a:p>
          <a:p>
            <a:pPr>
              <a:lnSpc>
                <a:spcPct val="170000"/>
              </a:lnSpc>
            </a:pPr>
            <a:r>
              <a:rPr lang="pl-PL" sz="1400" dirty="0"/>
              <a:t>nie dziel wyrazów automatycznie</a:t>
            </a:r>
          </a:p>
          <a:p>
            <a:pPr>
              <a:lnSpc>
                <a:spcPct val="170000"/>
              </a:lnSpc>
            </a:pPr>
            <a:r>
              <a:rPr lang="pl-PL" sz="1400" dirty="0"/>
              <a:t>nie wyrównuj tekstu do obu stron jednocześnie</a:t>
            </a:r>
          </a:p>
          <a:p>
            <a:pPr>
              <a:lnSpc>
                <a:spcPct val="170000"/>
              </a:lnSpc>
            </a:pPr>
            <a:r>
              <a:rPr lang="pl-PL" sz="1400" dirty="0"/>
              <a:t>stosuj czcionkę odpowiedniej wielkości (podstawowa około 12 punktów)</a:t>
            </a:r>
          </a:p>
          <a:p>
            <a:pPr>
              <a:lnSpc>
                <a:spcPct val="170000"/>
              </a:lnSpc>
            </a:pPr>
            <a:r>
              <a:rPr lang="pl-PL" sz="1400" dirty="0"/>
              <a:t>stosuj logiczne odstępy w między częściami tekstu</a:t>
            </a:r>
          </a:p>
          <a:p>
            <a:pPr>
              <a:lnSpc>
                <a:spcPct val="170000"/>
              </a:lnSpc>
            </a:pPr>
            <a:r>
              <a:rPr lang="pl-PL" sz="1400" dirty="0"/>
              <a:t>sprawdzaj plik analizatorem dostępności (</a:t>
            </a:r>
            <a:r>
              <a:rPr lang="pl-PL" sz="1400" b="1" dirty="0"/>
              <a:t>Plik</a:t>
            </a:r>
            <a:r>
              <a:rPr lang="pl-PL" sz="1400" dirty="0"/>
              <a:t> — </a:t>
            </a:r>
            <a:r>
              <a:rPr lang="pl-PL" sz="1400" b="1" dirty="0"/>
              <a:t>Wyszukaj problemy </a:t>
            </a:r>
            <a:r>
              <a:rPr lang="pl-PL" sz="1400" dirty="0"/>
              <a:t>— </a:t>
            </a:r>
            <a:br>
              <a:rPr lang="pl-PL" sz="1400" dirty="0"/>
            </a:br>
            <a:r>
              <a:rPr lang="pl-PL" sz="1400" b="1" dirty="0"/>
              <a:t>Sprawdź ułatwienia dostępu</a:t>
            </a:r>
            <a:r>
              <a:rPr lang="pl-PL" sz="1400" dirty="0"/>
              <a:t>).</a:t>
            </a:r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22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1657103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Uwaga - Weryfikacja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8" y="1347054"/>
            <a:ext cx="7655051" cy="288088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323B8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Ważne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323B8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sprawdzenie dokumentu przed zapisem do PDF   </a:t>
            </a:r>
          </a:p>
          <a:p>
            <a:pPr lvl="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500" kern="1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sprawdź dostępność dokumentu za pomocą funkcji „Sprawdzanie ułatwień dostępu”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</a:t>
            </a:r>
            <a:r>
              <a:rPr lang="pl-PL" sz="15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suń znalezione istotne błędy dostępności</a:t>
            </a:r>
            <a:r>
              <a:rPr kumimoji="0" lang="pl-PL" sz="1500" b="1" i="0" u="none" strike="noStrike" kern="1200" cap="none" spc="0" normalizeH="0" baseline="0" noProof="0" dirty="0">
                <a:ln>
                  <a:noFill/>
                </a:ln>
                <a:solidFill>
                  <a:srgbClr val="323B8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1500" b="1" dirty="0">
              <a:solidFill>
                <a:srgbClr val="323B8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3817039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Zapis do formatu PDF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5278787" cy="288088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kern="1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zapisywaniu jako PDF  zaznacz opcje „Utwórz zakładki przy użyciu” oraz „Nagłówki”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500" kern="1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zapisywaniu jako PDF  zaznacz opcje „</a:t>
            </a:r>
            <a:r>
              <a:rPr lang="pl-PL" sz="1500" kern="15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Tagi</a:t>
            </a:r>
            <a:r>
              <a:rPr lang="pl-PL" sz="1500" kern="1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struktury dokumentu dla ułatwień dostępu”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pl-PL" sz="1500" kern="15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Poprawnie przygotowany dokument w MS Word jest podstawą do osiągnięcia dostępnego dokumentu PDF.</a:t>
            </a:r>
          </a:p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endParaRPr lang="pl-PL" sz="1400" dirty="0"/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24</a:t>
            </a:fld>
            <a:endParaRPr lang="pl-PL" sz="20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C9C7AC-D202-C080-AB27-42FF9100B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444208" y="1131590"/>
            <a:ext cx="2169795" cy="304546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4071018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7295011" cy="288088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pl-PL" sz="1400" dirty="0"/>
          </a:p>
          <a:p>
            <a:pPr>
              <a:lnSpc>
                <a:spcPct val="170000"/>
              </a:lnSpc>
            </a:pPr>
            <a:r>
              <a:rPr lang="pl-PL" sz="1800" dirty="0"/>
              <a:t>Pytania i odpowiedzi </a:t>
            </a:r>
          </a:p>
          <a:p>
            <a:pPr>
              <a:lnSpc>
                <a:spcPct val="170000"/>
              </a:lnSpc>
            </a:pPr>
            <a:r>
              <a:rPr lang="pl-PL" sz="1800" dirty="0"/>
              <a:t>Dyskusja</a:t>
            </a:r>
          </a:p>
          <a:p>
            <a:pPr marL="0" indent="0">
              <a:lnSpc>
                <a:spcPct val="170000"/>
              </a:lnSpc>
              <a:buNone/>
            </a:pP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25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529679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AFA55-D5BF-4445-886E-9FC4188FB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Dziękuje za uwagę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14C844-534E-A910-413B-31179FBD5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48" y="4357213"/>
            <a:ext cx="7835692" cy="73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3034E2-D121-5FF0-31BF-6E52A4135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923678"/>
            <a:ext cx="7389546" cy="1872207"/>
          </a:xfrm>
        </p:spPr>
        <p:txBody>
          <a:bodyPr/>
          <a:lstStyle/>
          <a:p>
            <a:pPr algn="ctr"/>
            <a:r>
              <a:rPr lang="pl-PL" dirty="0"/>
              <a:t>1. Czym jest dostępność cyfrowa?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03FB7C-190F-2B23-D2A3-B5B10FD3E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775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16567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to cecha rozwiązań cyfrowych, która umożliwia samodzielne korzystanie z nich przez osoby z niepełnosprawnościami.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800" b="1" dirty="0">
                <a:solidFill>
                  <a:schemeClr val="accent1"/>
                </a:solidFill>
              </a:rPr>
              <a:t>Dostępność cyfrowa jest niezbędna dla niektórych, </a:t>
            </a:r>
            <a:br>
              <a:rPr lang="pl-PL" sz="1800" b="1" dirty="0">
                <a:solidFill>
                  <a:schemeClr val="accent1"/>
                </a:solidFill>
              </a:rPr>
            </a:br>
            <a:r>
              <a:rPr lang="pl-PL" sz="1800" b="1" dirty="0">
                <a:solidFill>
                  <a:schemeClr val="accent1"/>
                </a:solidFill>
              </a:rPr>
              <a:t>ale przydatna dla wszystkich.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19DBA8-68BE-2986-8F89-12595A18C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147814"/>
            <a:ext cx="6641926" cy="126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6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Kto jest narażony na wykluczenie cyfrowe?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Niewidomi, niedowidzący oraz osoby z dysfunkcjami wzroku</a:t>
            </a:r>
          </a:p>
          <a:p>
            <a:pPr>
              <a:lnSpc>
                <a:spcPct val="150000"/>
              </a:lnSpc>
            </a:pPr>
            <a:r>
              <a:rPr lang="pl-PL" dirty="0"/>
              <a:t>Głusi i głuchoniewidomi</a:t>
            </a:r>
          </a:p>
          <a:p>
            <a:pPr>
              <a:lnSpc>
                <a:spcPct val="150000"/>
              </a:lnSpc>
            </a:pPr>
            <a:r>
              <a:rPr lang="pl-PL" dirty="0"/>
              <a:t>Osoby z niepełnosprawnością fizyczną kończyn</a:t>
            </a:r>
          </a:p>
          <a:p>
            <a:pPr>
              <a:lnSpc>
                <a:spcPct val="150000"/>
              </a:lnSpc>
            </a:pPr>
            <a:r>
              <a:rPr lang="pl-PL" dirty="0"/>
              <a:t>Osoby z niepełnosprawnością intelektualną</a:t>
            </a:r>
          </a:p>
          <a:p>
            <a:pPr>
              <a:lnSpc>
                <a:spcPct val="150000"/>
              </a:lnSpc>
            </a:pPr>
            <a:r>
              <a:rPr lang="pl-PL" dirty="0"/>
              <a:t>Osoby starsze</a:t>
            </a:r>
          </a:p>
          <a:p>
            <a:pPr>
              <a:lnSpc>
                <a:spcPct val="150000"/>
              </a:lnSpc>
            </a:pPr>
            <a:r>
              <a:rPr lang="pl-PL" dirty="0"/>
              <a:t>Dyslektycy</a:t>
            </a:r>
          </a:p>
          <a:p>
            <a:pPr>
              <a:lnSpc>
                <a:spcPct val="150000"/>
              </a:lnSpc>
            </a:pPr>
            <a:r>
              <a:rPr lang="pl-PL" dirty="0"/>
              <a:t>Obcokrajowcy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9863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3034E2-D121-5FF0-31BF-6E52A4135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923678"/>
            <a:ext cx="7389546" cy="1872207"/>
          </a:xfrm>
        </p:spPr>
        <p:txBody>
          <a:bodyPr/>
          <a:lstStyle/>
          <a:p>
            <a:pPr lvl="0" algn="ctr">
              <a:lnSpc>
                <a:spcPct val="150000"/>
              </a:lnSpc>
            </a:pPr>
            <a:r>
              <a:rPr lang="pl-P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 Wymogi dostępności cyfrowej dla dokumentów.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03FB7C-190F-2B23-D2A3-B5B10FD3ED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9749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Regulacje prawne związane z dostępnością cyfrową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727058" cy="36009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Ustawa z dnia 4 kwietnia 2019 r. o dostępności cyfrowej stron internetowych i aplikacji mobilnych podmiotów publicznych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Ustawa z dnia 19 lipca 2019 r. o zapewnianiu dostępności osobom ze szczególnymi potrzebami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Ustawa z dnia 27 sierpnia 2009 r. o finansach publicznych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Wytyczne Ministerstwa Funduszy i Polityki Regionalnej dotyczące  realizacji zasad równościowych w ramach funduszy unijnych na lata 2021-2027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latin typeface="+mn-lt"/>
              </a:rPr>
              <a:t> Wytyczne Ministerstwa Funduszy i Polityki Regionalnej dotyczące kwalifikowalności wydatków na lata 2021-2027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326411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Ustawa o dostępności cyfrowej — kogo dotyczy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727058" cy="36009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podmioty publiczne:</a:t>
            </a:r>
          </a:p>
          <a:p>
            <a:pPr marL="11430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jednostki sektora finansów publicznych;</a:t>
            </a:r>
          </a:p>
          <a:p>
            <a:pPr marL="11430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państwowe jednostki organizacyjne bez osobowości prawnej;</a:t>
            </a:r>
          </a:p>
          <a:p>
            <a:pPr marL="11430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osoby prawne, utworzone w celu zaspokajania potrzeb o charakterze powszechnym: finansowane ze środków publicznych w ponad 50%, lub z ponad połową udziałów albo akcji, lub nadzorem nad organem zarządzającym, lub </a:t>
            </a:r>
            <a:br>
              <a:rPr lang="pl-PL" sz="1400" dirty="0"/>
            </a:br>
            <a:r>
              <a:rPr lang="pl-PL" sz="1400" dirty="0"/>
              <a:t>z prawem do powoływania ponad połowy składu organu nadzorczego lub zarządzającego;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związki tych podmiotów;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niektóre organizacje pozarządowe.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2187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7C449E-781C-28CC-F8E2-3256C522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Ustawa o dostępności cyfrowej — czego dotyczy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38D34-6EE1-A84E-388E-0879BEAA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727058" cy="36009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określa wymagania dostępności cyfrowej stron internetowych i aplikacji mobilnych podmiotów publicznych i nakłada obowiązek ich spełniania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wprowadza obowiązek zapewnienia dostępności cyfrowej treści publikowanych w Internecie przez podmiot publiczny (wszystkich, w tym np. w mediach społecznościowych)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wprowadza obowiązek publikacji deklaracji dostępności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ustala zasady postępowania w wypadku nieprzestrzegania wymagań dostępności cyfrowej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400" dirty="0"/>
              <a:t>określa kompetencje ministra ds. informatyzacji w zakresie monitoringu dostępności cyfrowej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58AA5-1F8C-6415-575B-6DE6290AE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84215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6EAA42-E4A0-4D4A-829E-A5B69517EFDD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83783693-ef60-425a-b273-585e3fe453e9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3361ad4d-7ab5-4428-8e8f-a55a688db92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F59C031-120F-4073-AC3D-E7DBF1C0F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783693-ef60-425a-b273-585e3fe453e9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41EFF9-AF8B-4C55-8768-225C2D905A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2045</TotalTime>
  <Words>1049</Words>
  <Application>Microsoft Office PowerPoint</Application>
  <PresentationFormat>Pokaz na ekranie (16:9)</PresentationFormat>
  <Paragraphs>159</Paragraphs>
  <Slides>26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3" baseType="lpstr">
      <vt:lpstr>Arial</vt:lpstr>
      <vt:lpstr>Calibri</vt:lpstr>
      <vt:lpstr>Open Sans</vt:lpstr>
      <vt:lpstr>Times</vt:lpstr>
      <vt:lpstr>Wingdings</vt:lpstr>
      <vt:lpstr>WordVisiCarriageReturn_MSFontService</vt:lpstr>
      <vt:lpstr>Motyw pakietu Office</vt:lpstr>
      <vt:lpstr>Podstawy tworzenia dostępnego dokumentu </vt:lpstr>
      <vt:lpstr>Agenda</vt:lpstr>
      <vt:lpstr>1. Czym jest dostępność cyfrowa?</vt:lpstr>
      <vt:lpstr>Dostępność cyfrowa</vt:lpstr>
      <vt:lpstr>Kto jest narażony na wykluczenie cyfrowe?</vt:lpstr>
      <vt:lpstr>2. Wymogi dostępności cyfrowej dla dokumentów.</vt:lpstr>
      <vt:lpstr>Regulacje prawne związane z dostępnością cyfrową</vt:lpstr>
      <vt:lpstr>Ustawa o dostępności cyfrowej — kogo dotyczy</vt:lpstr>
      <vt:lpstr>Ustawa o dostępności cyfrowej — czego dotyczy</vt:lpstr>
      <vt:lpstr>3. Podstawy dostępności cyfrowej dokumentów (MS Word)</vt:lpstr>
      <vt:lpstr>Co jest potrzebne do przygotowania dostępnego dokumentu?</vt:lpstr>
      <vt:lpstr>A) Tytuł dokumentu </vt:lpstr>
      <vt:lpstr>B) Nagłówki</vt:lpstr>
      <vt:lpstr>C) Listy elementów, numerowanie, punktowanie</vt:lpstr>
      <vt:lpstr>D) Tabele</vt:lpstr>
      <vt:lpstr>E) Kontrast</vt:lpstr>
      <vt:lpstr>F) Test alternatywny</vt:lpstr>
      <vt:lpstr>G) Linki</vt:lpstr>
      <vt:lpstr>H) Język dokumentu</vt:lpstr>
      <vt:lpstr>I) Zrozumiałość tekstu</vt:lpstr>
      <vt:lpstr>I) Prosty język - przykłady</vt:lpstr>
      <vt:lpstr>J) Dobre praktyki</vt:lpstr>
      <vt:lpstr>Uwaga - Weryfikacja</vt:lpstr>
      <vt:lpstr>Zapis do formatu PDF</vt:lpstr>
      <vt:lpstr>Podsumowanie</vt:lpstr>
      <vt:lpstr>Dziękuje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Podstawy tworzenia dostepnego dokumentu</dc:title>
  <dc:creator/>
  <cp:lastModifiedBy>Anna Czekalska</cp:lastModifiedBy>
  <cp:revision>95</cp:revision>
  <dcterms:created xsi:type="dcterms:W3CDTF">2022-06-22T09:40:44Z</dcterms:created>
  <dcterms:modified xsi:type="dcterms:W3CDTF">2024-10-28T11:52:11Z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