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1" r:id="rId4"/>
    <p:sldId id="290" r:id="rId5"/>
    <p:sldId id="260" r:id="rId6"/>
    <p:sldId id="261" r:id="rId7"/>
    <p:sldId id="262" r:id="rId8"/>
    <p:sldId id="263" r:id="rId9"/>
    <p:sldId id="302" r:id="rId10"/>
    <p:sldId id="303" r:id="rId11"/>
    <p:sldId id="318" r:id="rId12"/>
    <p:sldId id="313" r:id="rId13"/>
    <p:sldId id="314" r:id="rId14"/>
    <p:sldId id="315" r:id="rId15"/>
    <p:sldId id="316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2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34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5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50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54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2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47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2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40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66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34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2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2A09-5A66-480E-AA48-5A633AC66823}" type="datetimeFigureOut">
              <a:rPr lang="pl-PL" smtClean="0"/>
              <a:t>19.03.2026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23135-247B-4970-B6EB-D1714A890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6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7132" y="2355941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INSTRUKTAŻ OGÓLNY BHP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7132" y="4645835"/>
            <a:ext cx="9144000" cy="1655762"/>
          </a:xfrm>
        </p:spPr>
        <p:txBody>
          <a:bodyPr>
            <a:normAutofit/>
          </a:bodyPr>
          <a:lstStyle/>
          <a:p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44" y="4100750"/>
            <a:ext cx="2853175" cy="220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E6E6232-A33E-C2C0-F2C3-98D0CDDAC5F1}"/>
              </a:ext>
            </a:extLst>
          </p:cNvPr>
          <p:cNvSpPr txBox="1"/>
          <p:nvPr/>
        </p:nvSpPr>
        <p:spPr>
          <a:xfrm>
            <a:off x="9731829" y="6167535"/>
            <a:ext cx="221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st. kpt. Michał Nowak</a:t>
            </a:r>
          </a:p>
        </p:txBody>
      </p:sp>
    </p:spTree>
    <p:extLst>
      <p:ext uri="{BB962C8B-B14F-4D97-AF65-F5344CB8AC3E}">
        <p14:creationId xmlns:p14="http://schemas.microsoft.com/office/powerpoint/2010/main" val="205308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4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u="sng" dirty="0">
                <a:latin typeface="+mn-lt"/>
              </a:rPr>
              <a:t>Zagrożenia i czynniki szkodliwe w czasie działań ratowniczych      i ćwiczeń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717" y="14202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/>
              <a:t>Czynniki stwarzające zagrożenie dla zdrowia występujące w środowisku pracy dzielimy na:</a:t>
            </a:r>
          </a:p>
          <a:p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577970" y="2562046"/>
            <a:ext cx="3055864" cy="3280808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1"/>
                </a:solidFill>
                <a:latin typeface="Calibri" pitchFamily="34" charset="0"/>
              </a:rPr>
              <a:t>Czynniki niebezpieczne:</a:t>
            </a:r>
          </a:p>
          <a:p>
            <a:pPr algn="ctr"/>
            <a:r>
              <a:rPr lang="pl-PL" sz="1800" dirty="0">
                <a:solidFill>
                  <a:schemeClr val="tx1"/>
                </a:solidFill>
                <a:latin typeface="Calibri" pitchFamily="34" charset="0"/>
              </a:rPr>
              <a:t>to czynniki, których oddziaływanie na pracującego bezpośrednio prowadzi lub może prowadzić do </a:t>
            </a:r>
            <a:r>
              <a:rPr lang="pl-PL" sz="1800" u="sng" dirty="0">
                <a:solidFill>
                  <a:schemeClr val="tx1"/>
                </a:solidFill>
                <a:latin typeface="Calibri" pitchFamily="34" charset="0"/>
              </a:rPr>
              <a:t>urazu.</a:t>
            </a:r>
            <a:endParaRPr lang="pl-PL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l-PL" sz="1800" dirty="0">
                <a:solidFill>
                  <a:schemeClr val="tx1"/>
                </a:solidFill>
                <a:latin typeface="Calibri" pitchFamily="34" charset="0"/>
              </a:rPr>
              <a:t>Są to np. elementy ruchome maszyn, ostre elementy urządzeń, zagrożenia porażenia prądem, poparzenia itp.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4144230" y="2562047"/>
            <a:ext cx="3214711" cy="1780551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1"/>
                </a:solidFill>
                <a:latin typeface="Calibri" pitchFamily="34" charset="0"/>
              </a:rPr>
              <a:t>Czynniki szkodliwe:</a:t>
            </a:r>
          </a:p>
          <a:p>
            <a:pPr algn="ctr"/>
            <a:r>
              <a:rPr lang="pl-PL" sz="1800" dirty="0">
                <a:solidFill>
                  <a:schemeClr val="tx1"/>
                </a:solidFill>
                <a:latin typeface="Calibri" pitchFamily="34" charset="0"/>
              </a:rPr>
              <a:t>to czynniki, których oddziaływanie na pracującego bezpośrednio prowadzi lub może prowadzić do </a:t>
            </a:r>
            <a:r>
              <a:rPr lang="pl-PL" sz="1800" u="sng" dirty="0">
                <a:solidFill>
                  <a:schemeClr val="tx1"/>
                </a:solidFill>
                <a:latin typeface="Calibri" pitchFamily="34" charset="0"/>
              </a:rPr>
              <a:t>schorzenia.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8270649" y="2562046"/>
            <a:ext cx="2592288" cy="307183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tx1"/>
                </a:solidFill>
                <a:latin typeface="Calibri" pitchFamily="34" charset="0"/>
              </a:rPr>
              <a:t>Czynniki uciążliwe:</a:t>
            </a:r>
          </a:p>
          <a:p>
            <a:pPr algn="ctr"/>
            <a:r>
              <a:rPr lang="pl-PL" sz="1800" dirty="0">
                <a:solidFill>
                  <a:schemeClr val="tx1"/>
                </a:solidFill>
                <a:latin typeface="Calibri" pitchFamily="34" charset="0"/>
              </a:rPr>
              <a:t>To czynniki, których oddziaływanie na pracującego może </a:t>
            </a:r>
            <a:r>
              <a:rPr lang="pl-PL" sz="1800" u="sng" dirty="0">
                <a:solidFill>
                  <a:schemeClr val="tx1"/>
                </a:solidFill>
                <a:latin typeface="Calibri" pitchFamily="34" charset="0"/>
              </a:rPr>
              <a:t>spowodować złe samopoczucie lub nadmierne zmęczenie, nie powoduje jednak trwałego pogorszenia stanu zdrowia.</a:t>
            </a:r>
            <a:endParaRPr lang="pl-PL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33119" y="5316811"/>
            <a:ext cx="4094462" cy="1169228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>
                <a:solidFill>
                  <a:schemeClr val="tx1"/>
                </a:solidFill>
                <a:latin typeface="Calibri" pitchFamily="34" charset="0"/>
              </a:rPr>
              <a:t>Są to np. czynniki fizyczne (hałas, mikroklimat itp.),czynniki chemiczne, czynniki biologiczne i czynniki psychofizyczne.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2951533" y="1883976"/>
            <a:ext cx="1619239" cy="2981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938467" y="1972383"/>
            <a:ext cx="13759" cy="4220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7901796" y="1967783"/>
            <a:ext cx="1518249" cy="426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7548113" y="4632385"/>
            <a:ext cx="387218" cy="560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5201728" y="4510211"/>
            <a:ext cx="611405" cy="6828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6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447" y="20948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ZAGROŻENIA</a:t>
            </a:r>
            <a:r>
              <a:rPr lang="pl-PL" dirty="0"/>
              <a:t>	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35272" y="1739841"/>
            <a:ext cx="2473053" cy="2948629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1"/>
                </a:solidFill>
              </a:rPr>
              <a:t>Czynniki fizyczne: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nadmierny hałas podczas akcji gaśniczych;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wysoka temperatura panująca podczas pożaru;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niska temperatura podczas akcji gaśniczych w okresie zimowym oraz ratowniczych w wodzie.</a:t>
            </a:r>
            <a:endParaRPr lang="pl-PL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>
          <a:xfrm>
            <a:off x="3100719" y="1741765"/>
            <a:ext cx="2817720" cy="4040221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tx1"/>
                </a:solidFill>
              </a:rPr>
              <a:t>Czynniki chemiczne i pyły: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niedobór tlenu oraz obecność tlenku węgla i innych produktów spalania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powietrzu, w którym oddycha strażak;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związki chemiczne występujące podczas katastrof chemicznych;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gazy ulatniające się z nieszczelnych instalacji i zbiorników objętych pożarem;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środki pianotwórcze i inne materiały (np. dezynfekcyjne).</a:t>
            </a:r>
            <a:endParaRPr lang="pl-PL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Symbol zastępczy zawartości 5"/>
          <p:cNvSpPr txBox="1">
            <a:spLocks/>
          </p:cNvSpPr>
          <p:nvPr/>
        </p:nvSpPr>
        <p:spPr>
          <a:xfrm>
            <a:off x="6261699" y="1739841"/>
            <a:ext cx="2462602" cy="2317108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tx1"/>
                </a:solidFill>
              </a:rPr>
              <a:t>Czynniki biologiczne: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czynniki biologiczne powodujące choroby zakaźne, których źródłem mogą być ratowane osoby lub zwierzęta.</a:t>
            </a:r>
            <a:endParaRPr lang="pl-PL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Symbol zastępczy zawartości 5"/>
          <p:cNvSpPr txBox="1">
            <a:spLocks/>
          </p:cNvSpPr>
          <p:nvPr/>
        </p:nvSpPr>
        <p:spPr>
          <a:xfrm>
            <a:off x="9016695" y="1741765"/>
            <a:ext cx="2780524" cy="4040221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tx1"/>
                </a:solidFill>
              </a:rPr>
              <a:t>Czynniki ergonomiczne, psychospołeczne i związane z organizacją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pracy: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odpowiedzialność za bezpieczeństwo, zdrowie i życie innych osób oraz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współpracowników;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świadomość zagrożenia własnego zdrowia i życia;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wydarzenia, których świadkiem jest strażak (stres pourazowy);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praca w trybie dyżurowym (w tym praca nocna);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– nadmierny wysiłek fizyczny.</a:t>
            </a:r>
            <a:endParaRPr lang="pl-PL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2008300" y="1199072"/>
            <a:ext cx="2097874" cy="335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4630731" y="1293962"/>
            <a:ext cx="699566" cy="262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7056408" y="1199072"/>
            <a:ext cx="2990605" cy="335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6185140" y="1293962"/>
            <a:ext cx="941602" cy="262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0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080" y="89081"/>
            <a:ext cx="10515600" cy="977292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+mn-lt"/>
              </a:rPr>
              <a:t>RĘCZNE PRACE TRANSPORTOWE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540" y="1213022"/>
            <a:ext cx="10299939" cy="52140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Podczas wykonywania ręcznych prac transportowych należy stosować się do kilku głównych zasad: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stosować sprzęt pomocniczy w celu zmniejszenia obciążenia układu mięśniowo-szkieletowego, </a:t>
            </a:r>
            <a:br>
              <a:rPr lang="pl-PL" dirty="0"/>
            </a:br>
            <a:r>
              <a:rPr lang="pl-PL" dirty="0"/>
              <a:t>a w szczególności kręgosłupa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unikać dużych skrętów i niepotrzebnego pochylania tułowia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dążyć do tego, aby pozycja ciała była możliwie najbardziej zbliżona do naturalnej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najkorzystniejszą wysokością, z której podnoszone są przedmioty, jest wysokość blatu stołu, wysokość ta powinna być dopasowana indywidualnie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pole podstawy układu człowiek - przedmiot  powinno być jak największe, ale nie powinno zwiększać obciążenia kończyn dolnych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stosować odpowiednie sposoby podczas podnoszenia przedmiotów nietypowych, </a:t>
            </a:r>
          </a:p>
          <a:p>
            <a:pPr marL="457200" lvl="1" indent="0">
              <a:buNone/>
            </a:pPr>
            <a:r>
              <a:rPr lang="pl-PL" dirty="0"/>
              <a:t>    o dużych rozmiarach czy dużej masie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przedmioty przenoszone powinny mieć uchwyty</a:t>
            </a:r>
            <a:br>
              <a:rPr lang="pl-PL" dirty="0"/>
            </a:br>
            <a:endParaRPr lang="pl-PL" dirty="0"/>
          </a:p>
          <a:p>
            <a:pPr lvl="1"/>
            <a:r>
              <a:rPr lang="pl-PL" dirty="0"/>
              <a:t>przedmioty o dużych rozmiarach i dużej masie powinny być przenoszone </a:t>
            </a:r>
          </a:p>
          <a:p>
            <a:pPr marL="457200" lvl="1" indent="0">
              <a:buNone/>
            </a:pPr>
            <a:r>
              <a:rPr lang="pl-PL" dirty="0"/>
              <a:t>     zespołowo z zachowaniem wszystkich ww. środków bezpieczeństwa i zaleceń </a:t>
            </a:r>
          </a:p>
          <a:p>
            <a:pPr marL="457200" lvl="1" indent="0">
              <a:buNone/>
            </a:pPr>
            <a:r>
              <a:rPr lang="pl-PL" dirty="0"/>
              <a:t>     dotyczących sposobów podnoszenia i przenoszenia przedmiotów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40" y="4201245"/>
            <a:ext cx="3648075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5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NORMY DŹWIGANIA CIĘŻARÓW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32195" r="1122" b="27266"/>
          <a:stretch/>
        </p:blipFill>
        <p:spPr>
          <a:xfrm>
            <a:off x="745443" y="1984443"/>
            <a:ext cx="10701114" cy="33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0572"/>
            <a:ext cx="10515600" cy="821649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Urządzenia elektryczne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2204" y="1108953"/>
            <a:ext cx="10111596" cy="51883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W czasie akcji ratowniczych, w których występuje możliwość porażenia prądem elektrycznym, należy ściśle współpracować z fachowym personelem technicznym w celu wyłączenia dopływu prądu elektrycznego do urządzeń i instalacji znajdujących się bezpośrednio na miejscu akcji. </a:t>
            </a:r>
          </a:p>
          <a:p>
            <a:pPr marL="0" indent="0">
              <a:buNone/>
            </a:pPr>
            <a:r>
              <a:rPr lang="pl-PL" dirty="0"/>
              <a:t>Wyłączenia dopływu prądu elektrycznego przez służby ratownicze można dokonać:</a:t>
            </a:r>
          </a:p>
          <a:p>
            <a:pPr marL="514350" indent="-514350">
              <a:buAutoNum type="arabicPeriod"/>
            </a:pPr>
            <a:r>
              <a:rPr lang="pl-PL" dirty="0"/>
              <a:t>Tylko przez wyłączenie oznakowanego wyłącznika głównego;</a:t>
            </a:r>
          </a:p>
          <a:p>
            <a:pPr marL="514350" indent="-514350">
              <a:buAutoNum type="arabicPeriod"/>
            </a:pPr>
            <a:r>
              <a:rPr lang="pl-PL" dirty="0"/>
              <a:t>Przy urządzeniach elektrycznych w zakładach przemysłowych, energetycznych, podstacjach, transformatorach itp. Tylko z pomocą miejscowych elektryków, personelu pogotowia elektrycznego lub służby energetycznej;</a:t>
            </a:r>
          </a:p>
          <a:p>
            <a:pPr marL="514350" indent="-514350">
              <a:buAutoNum type="arabicPeriod"/>
            </a:pPr>
            <a:r>
              <a:rPr lang="pl-PL" dirty="0"/>
              <a:t>Na liniach wysokiego napięcia lub sieci trakcyjnej przez zażądanie u właściwych organów przerwania dopływu prądu, ściśle współdziałając poprzez stanowiska koordynacji ratownictwa z ośrodkami dyspozycyjnymi tych organów;</a:t>
            </a:r>
          </a:p>
          <a:p>
            <a:pPr marL="514350" indent="-514350">
              <a:buAutoNum type="arabicPeriod"/>
            </a:pPr>
            <a:r>
              <a:rPr lang="pl-PL" dirty="0"/>
              <a:t>W środkach komunikacji o napędzie elektrycznym, przez odciągnięcie pantografów od sieci lub odłączenie prądu z baterii akumulatorów;</a:t>
            </a:r>
          </a:p>
          <a:p>
            <a:pPr marL="514350" indent="-514350">
              <a:buAutoNum type="arabicPeriod"/>
            </a:pPr>
            <a:r>
              <a:rPr lang="pl-PL" dirty="0"/>
              <a:t>Przy reklamach, neonach, dźwigach towarowo-osobowych, suwnicach itp. przez wyłączenie wyłączników.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6"/>
            <a:ext cx="1389123" cy="223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46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25048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pl-PL" sz="3200" b="1" dirty="0">
                <a:latin typeface="+mn-lt"/>
              </a:rPr>
              <a:t>Jeśli w czasie akcji ratowniczej </a:t>
            </a:r>
            <a:r>
              <a:rPr lang="pl-PL" sz="3200" b="1" u="sng" dirty="0">
                <a:latin typeface="+mn-lt"/>
              </a:rPr>
              <a:t>nie udało się wyłączyć </a:t>
            </a:r>
            <a:r>
              <a:rPr lang="pl-PL" sz="3200" b="1" dirty="0">
                <a:latin typeface="+mn-lt"/>
              </a:rPr>
              <a:t>dopływu prądu elektrycznego, należy przyjąć zasadę, że: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74348"/>
            <a:ext cx="10515600" cy="4351338"/>
          </a:xfrm>
        </p:spPr>
        <p:txBody>
          <a:bodyPr/>
          <a:lstStyle/>
          <a:p>
            <a:r>
              <a:rPr lang="pl-PL" dirty="0"/>
              <a:t>Każde urządzenie i instalacja elektryczna, w tym każdy przewód lub kabel, mogą znajdować się pod napięciem;</a:t>
            </a:r>
          </a:p>
          <a:p>
            <a:r>
              <a:rPr lang="pl-PL" dirty="0"/>
              <a:t>Urządzeń elektrycznych, instalacji nie wolno dotykać, zrywać lub przecinać.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Do gaszenia urządzeń znajdujących się pod napięciem zabrania się stosowania środków gaśniczych mających zdolność przewodzenia prądu elektrycznego.</a:t>
            </a:r>
          </a:p>
        </p:txBody>
      </p:sp>
    </p:spTree>
    <p:extLst>
      <p:ext uri="{BB962C8B-B14F-4D97-AF65-F5344CB8AC3E}">
        <p14:creationId xmlns:p14="http://schemas.microsoft.com/office/powerpoint/2010/main" val="206445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Wymagania BHP podczas ćwiczeń i szkoleń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Font typeface="Noto Sans Symbols"/>
              <a:buNone/>
            </a:pPr>
            <a:r>
              <a:rPr lang="pl-PL" sz="3200" b="1" dirty="0"/>
              <a:t>Nie można dopuścić do ćwiczeń i akcji strażaka, który:</a:t>
            </a:r>
            <a:endParaRPr lang="pl-PL" sz="1000" dirty="0"/>
          </a:p>
          <a:p>
            <a:pPr marL="0" indent="0" algn="just"/>
            <a:r>
              <a:rPr lang="pl-PL" dirty="0"/>
              <a:t> nie posiada aktualnych badań lekarskich</a:t>
            </a:r>
            <a:endParaRPr lang="pl-PL" sz="1000" dirty="0"/>
          </a:p>
          <a:p>
            <a:pPr marL="0" indent="0" algn="just"/>
            <a:r>
              <a:rPr lang="pl-PL" dirty="0"/>
              <a:t> nie posiada ważnego szkolenia w dziedzinie bhp</a:t>
            </a:r>
            <a:endParaRPr lang="pl-PL" sz="1000" dirty="0"/>
          </a:p>
          <a:p>
            <a:pPr marL="0" indent="0" algn="just"/>
            <a:r>
              <a:rPr lang="pl-PL" dirty="0"/>
              <a:t> narusza postanowienia regulaminów, instrukcji, przepisów i zasad bhp, neguje polecenia </a:t>
            </a:r>
            <a:br>
              <a:rPr lang="pl-PL" dirty="0"/>
            </a:br>
            <a:r>
              <a:rPr lang="pl-PL" dirty="0"/>
              <a:t>   i wskazówki przełożonych oraz zgłasza zły stan zdrowia</a:t>
            </a:r>
            <a:endParaRPr lang="pl-PL" sz="1000" dirty="0"/>
          </a:p>
          <a:p>
            <a:pPr marL="0" indent="0" algn="just"/>
            <a:r>
              <a:rPr lang="pl-PL" dirty="0"/>
              <a:t> znajduje się pod wpływem alkoholu</a:t>
            </a:r>
          </a:p>
          <a:p>
            <a:pPr marL="0" indent="0" algn="just"/>
            <a:endParaRPr lang="pl-PL" dirty="0"/>
          </a:p>
          <a:p>
            <a:pPr marL="0" indent="0" algn="just">
              <a:buNone/>
            </a:pPr>
            <a:r>
              <a:rPr lang="pl-PL" sz="3200" b="1" dirty="0"/>
              <a:t>Strażak nie może być dopuszczony do wykonywania ćwiczeń lub szkoleń </a:t>
            </a:r>
            <a:r>
              <a:rPr lang="pl-PL" dirty="0"/>
              <a:t>bez środków ochrony indywidualnej oraz bez przeszkolenia go w ich użyciu.</a:t>
            </a:r>
          </a:p>
          <a:p>
            <a:pPr marL="0" indent="0" algn="just">
              <a:buNone/>
            </a:pPr>
            <a:endParaRPr lang="pl-PL" sz="1000" dirty="0"/>
          </a:p>
          <a:p>
            <a:pPr marL="0" indent="0" algn="just">
              <a:buNone/>
            </a:pPr>
            <a:r>
              <a:rPr lang="pl-PL" sz="3200" b="1" dirty="0"/>
              <a:t>Strażak uczestniczący w ćwiczeniach lub szkoleniach </a:t>
            </a:r>
            <a:r>
              <a:rPr lang="pl-PL" dirty="0"/>
              <a:t>niezwłocznie zgłasza prowadzącemu odniesione obrażenia oraz zauważone zagrożenie dla życia lub zdrowia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288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387334"/>
            <a:ext cx="10515600" cy="37417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+mn-lt"/>
              </a:rPr>
              <a:t>WYPADEK W SŁUŻBIE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0144" y="1110056"/>
            <a:ext cx="11011711" cy="55667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/>
              <a:t>Wypadkiem przy pracy jest zdarzenie, które spełnia jednocześnie cztery warunki :</a:t>
            </a:r>
          </a:p>
          <a:p>
            <a:r>
              <a:rPr lang="pl-PL" dirty="0"/>
              <a:t>nagłe zdarzenie,</a:t>
            </a:r>
          </a:p>
          <a:p>
            <a:r>
              <a:rPr lang="pl-PL" dirty="0"/>
              <a:t>​​​​​​​ wywołane przyczyną zewnętrzną,</a:t>
            </a:r>
          </a:p>
          <a:p>
            <a:r>
              <a:rPr lang="pl-PL" dirty="0"/>
              <a:t>​​​​​​​ powodujące uraz lub śmierć, </a:t>
            </a:r>
          </a:p>
          <a:p>
            <a:r>
              <a:rPr lang="pl-PL" dirty="0"/>
              <a:t>które nastąpiło​​​​​​​ w związku z pracą: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podczas lub w związku z wykonywaniem przez pracownika zwykłych czynności lub poleceń przełożonych,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podczas lub w związku z wykonywaniem przez pracownika czynności na rzecz pracodawcy, nawet bez polecenia,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w czasie pozostawania pracownika w dyspozycji pracodawcy w drodze między siedzibą pracodawcy a miejscem wykonywania pracy.</a:t>
            </a:r>
          </a:p>
          <a:p>
            <a:pPr marL="0" indent="0">
              <a:buNone/>
            </a:pPr>
            <a:endParaRPr lang="pl-PL" sz="1300" dirty="0"/>
          </a:p>
          <a:p>
            <a:pPr marL="0" indent="0">
              <a:buNone/>
            </a:pPr>
            <a:r>
              <a:rPr lang="pl-PL" b="1" dirty="0"/>
              <a:t>Zdarzenie nagłe</a:t>
            </a:r>
            <a:r>
              <a:rPr lang="pl-PL" dirty="0"/>
              <a:t>: natychmiastowe wystąpienie przyczyny zewnętrznej, która wywołuje określony skutek, np. upadek z wysokości, wypadek samochodowy; z orzecznictwa sądowego wynika, że nagłość zdarzenia musi wystąpić w czasie nie dłuższym niż jedna dniówka robocza.</a:t>
            </a:r>
          </a:p>
          <a:p>
            <a:pPr marL="0" indent="0">
              <a:buNone/>
            </a:pPr>
            <a:r>
              <a:rPr lang="pl-PL" b="1" dirty="0"/>
              <a:t>Przyczyna zewnętrzna</a:t>
            </a:r>
            <a:r>
              <a:rPr lang="pl-PL" dirty="0"/>
              <a:t>: nie wynika z wewnętrznych uwarunkowań pracownika, np. choroby; przyczyna zewnętrzna to przykładowo: działania osoby trzeciej, maszyna; przyczyna zewnętrzna może składać się z kilku przyczyn.</a:t>
            </a:r>
          </a:p>
          <a:p>
            <a:pPr marL="0" indent="0">
              <a:buNone/>
            </a:pPr>
            <a:r>
              <a:rPr lang="pl-PL" b="1" dirty="0"/>
              <a:t>Związek z pracą</a:t>
            </a:r>
            <a:r>
              <a:rPr lang="pl-PL" dirty="0"/>
              <a:t>: podczas lub w związku z wykonywaniem przez pracownika czynności na rzecz pracodawcy, nawet bez polecenia, w czasie pozostawania pracownika do dyspozycji zakładu pracy w drodze między siedzibą zakładu pracy, a miejscem świadczenia pracy.</a:t>
            </a:r>
          </a:p>
          <a:p>
            <a:pPr marL="0" indent="0">
              <a:buNone/>
            </a:pPr>
            <a:r>
              <a:rPr lang="pl-PL" b="1" dirty="0"/>
              <a:t>Skutkiem jest uraz lub śmierć</a:t>
            </a:r>
            <a:r>
              <a:rPr lang="pl-PL" dirty="0"/>
              <a:t>: uszkodzenie tkanek ciała lub narządów pracownika w wyniku zadziałania czynnika zewnętrznego np.: skaleczenia, amputacje, zatrucia.</a:t>
            </a:r>
          </a:p>
        </p:txBody>
      </p:sp>
    </p:spTree>
    <p:extLst>
      <p:ext uri="{BB962C8B-B14F-4D97-AF65-F5344CB8AC3E}">
        <p14:creationId xmlns:p14="http://schemas.microsoft.com/office/powerpoint/2010/main" val="37136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60" y="319177"/>
            <a:ext cx="8203974" cy="58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4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6668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Wypadek w drodze do/z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4119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Za wypadek w drodze do pracy lub z pracy uważa się nagłe zdarzenie wywołane przyczyną zewnętrzną, które nastąpiło w drodze do lub z miejsca wykonywania zatrudnienia lub innej działalności stanowiącej tytuł ubezpieczenia rentowego, jeżeli droga ta była najkrótsza i nie została przerwana (art. 57b ust. 1 ustawy z dnia 17 grudnia 1998 r. o emeryturach i rentach z Funduszu Ubezpieczeń Społecznych).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055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79012"/>
            <a:ext cx="10515600" cy="1042088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BHP - definicje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659352"/>
            <a:ext cx="10515600" cy="4162879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>
                <a:solidFill>
                  <a:schemeClr val="tx1"/>
                </a:solidFill>
              </a:rPr>
              <a:t>     BHP dla strażaków Ochotniczych Straży Pożarnych (OSP) odnosi się do zasad, procedur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praktyk zapewnienia bezpieczeństwa oraz zdrowia podczas wykonywania działań ratowniczo-gaśniczych i innych zadań związanych z ochroną ludności i mienia przed zagrożeniami pożarowymi i innymi sytuacjami kryzysowymi. Obejmuje to m.in. właściwe wyposażenie, szkolenie w zakresie bezpiecznej pracy, procedury postępowania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sytuacjach zagrożenia oraz dbałość o zdrowie psychiczne i fizyczne strażaków.</a:t>
            </a:r>
          </a:p>
          <a:p>
            <a:pPr algn="just"/>
            <a:r>
              <a:rPr lang="pl-PL" dirty="0">
                <a:solidFill>
                  <a:schemeClr val="tx1"/>
                </a:solidFill>
              </a:rPr>
              <a:t>     BHP jest to zbiór zasad określających sposób wykonywania pracy, a przede wszystkim sposób zapewnienia pracownikom warunków pracy, aby jej wykonywanie było bezpieczne i higieniczne. Nie istnieje legalna definicja BHP, tzn. taka, która zostałaby sformułowana w akcie normatywnym. Jednakże kwestie dotyczące bezpieczeństwa i higieny pracy zostały określone w dziale X Kodeksu pracy (artykułu 207 do 212 Kodeksu pracy).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899" y="5158072"/>
            <a:ext cx="2007501" cy="15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Postępowanie powypadkowe</a:t>
            </a:r>
          </a:p>
        </p:txBody>
      </p:sp>
      <p:sp>
        <p:nvSpPr>
          <p:cNvPr id="4" name="Symbol zastępczy zawartości 5"/>
          <p:cNvSpPr>
            <a:spLocks noGrp="1"/>
          </p:cNvSpPr>
          <p:nvPr>
            <p:ph idx="1"/>
          </p:nvPr>
        </p:nvSpPr>
        <p:spPr>
          <a:xfrm>
            <a:off x="838200" y="1690688"/>
            <a:ext cx="4458418" cy="1483832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lv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W razie wypadku poszkodowany powinien </a:t>
            </a:r>
            <a:r>
              <a:rPr lang="pl-PL" sz="1600" b="1" dirty="0">
                <a:solidFill>
                  <a:schemeClr val="tx1"/>
                </a:solidFill>
              </a:rPr>
              <a:t>NIEZWŁOCZNIE</a:t>
            </a:r>
            <a:r>
              <a:rPr lang="pl-PL" sz="1600" dirty="0">
                <a:solidFill>
                  <a:schemeClr val="tx1"/>
                </a:solidFill>
              </a:rPr>
              <a:t>, jeżeli pozwala na to jego stan zdrowia i okoliczności, zawiadomić o wypadku bezpośredniego przełożonego.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6464059" y="1681927"/>
            <a:ext cx="4740215" cy="1492593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Bezpośredni przełożony strażaka, który uległ wypadkowi, niezwłocznie zawiadamia o tym fakcie </a:t>
            </a:r>
            <a:r>
              <a:rPr lang="pl-PL" sz="1800" dirty="0" err="1">
                <a:solidFill>
                  <a:schemeClr val="tx1"/>
                </a:solidFill>
              </a:rPr>
              <a:t>KDRa</a:t>
            </a:r>
            <a:r>
              <a:rPr lang="pl-PL" sz="1800" dirty="0">
                <a:solidFill>
                  <a:schemeClr val="tx1"/>
                </a:solidFill>
              </a:rPr>
              <a:t> a on kierownika jednostki organizacyjnej poprzez Stanowisko Kierowania Komendanta Powiatowego (SKKP). Natomiast poszkodowany niezwłocznie udaje się na SOR.</a:t>
            </a:r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838200" y="3696330"/>
            <a:ext cx="4458418" cy="74196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</a:rPr>
              <a:t>Poszkodowany po stwierdzeniu urazu przez lekarza informuje bezpośredniego przełożonego o rodzaju urazu </a:t>
            </a:r>
          </a:p>
        </p:txBody>
      </p:sp>
      <p:sp>
        <p:nvSpPr>
          <p:cNvPr id="7" name="Symbol zastępczy zawartości 5"/>
          <p:cNvSpPr txBox="1">
            <a:spLocks/>
          </p:cNvSpPr>
          <p:nvPr/>
        </p:nvSpPr>
        <p:spPr>
          <a:xfrm>
            <a:off x="838200" y="4960100"/>
            <a:ext cx="4458418" cy="82535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SKKP w Ustroniu po konsultacji z pracownikiem służby BHP wysyła meldunek o wypadku do SKKW w Katowicach. </a:t>
            </a:r>
          </a:p>
        </p:txBody>
      </p:sp>
      <p:sp>
        <p:nvSpPr>
          <p:cNvPr id="8" name="Symbol zastępczy zawartości 5"/>
          <p:cNvSpPr txBox="1">
            <a:spLocks/>
          </p:cNvSpPr>
          <p:nvPr/>
        </p:nvSpPr>
        <p:spPr>
          <a:xfrm>
            <a:off x="6464059" y="3696330"/>
            <a:ext cx="4740215" cy="727583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Bezpośredni przełożony (KDR) po uzyskaniu informacji o urazie sporządza </a:t>
            </a:r>
            <a:r>
              <a:rPr lang="pl-PL" sz="1800" b="1" u="sng" dirty="0">
                <a:solidFill>
                  <a:schemeClr val="tx1"/>
                </a:solidFill>
              </a:rPr>
              <a:t>meldunek</a:t>
            </a:r>
            <a:r>
              <a:rPr lang="pl-PL" sz="1800" dirty="0">
                <a:solidFill>
                  <a:schemeClr val="tx1"/>
                </a:solidFill>
              </a:rPr>
              <a:t> o wypadku.</a:t>
            </a:r>
          </a:p>
        </p:txBody>
      </p:sp>
      <p:sp>
        <p:nvSpPr>
          <p:cNvPr id="9" name="Symbol zastępczy zawartości 5"/>
          <p:cNvSpPr txBox="1">
            <a:spLocks/>
          </p:cNvSpPr>
          <p:nvPr/>
        </p:nvSpPr>
        <p:spPr>
          <a:xfrm>
            <a:off x="6464059" y="4960100"/>
            <a:ext cx="4740215" cy="759214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sz="1800" dirty="0">
                <a:solidFill>
                  <a:schemeClr val="tx1"/>
                </a:solidFill>
              </a:rPr>
              <a:t>Wyznaczona przez Komendanta Powiatowego PSP osoba powołuje komisję powypadkową która przygotowuje dokumentację powypadkową</a:t>
            </a:r>
          </a:p>
        </p:txBody>
      </p:sp>
      <p:cxnSp>
        <p:nvCxnSpPr>
          <p:cNvPr id="10" name="Łącznik prosty ze strzałką 9"/>
          <p:cNvCxnSpPr>
            <a:stCxn id="4" idx="3"/>
            <a:endCxn id="5" idx="1"/>
          </p:cNvCxnSpPr>
          <p:nvPr/>
        </p:nvCxnSpPr>
        <p:spPr>
          <a:xfrm flipV="1">
            <a:off x="5296618" y="2428224"/>
            <a:ext cx="1167441" cy="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5276491" y="3016251"/>
            <a:ext cx="1187568" cy="680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5276491" y="4065120"/>
            <a:ext cx="1167441" cy="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5296618" y="4423913"/>
            <a:ext cx="1167441" cy="597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5296617" y="5401481"/>
            <a:ext cx="1167441" cy="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1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804" y="1115623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BHP PODCZAS DZIAŁAŃ RATOWNICZYCH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373" y="2441186"/>
            <a:ext cx="3700462" cy="371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380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2422" y="301923"/>
            <a:ext cx="10534291" cy="629728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3300" b="1" dirty="0"/>
              <a:t>Zachowanie się strażaka podczas alarmu</a:t>
            </a:r>
          </a:p>
          <a:p>
            <a:pPr marL="0" indent="0" algn="ctr">
              <a:buNone/>
            </a:pPr>
            <a:br>
              <a:rPr lang="pl-PL" sz="2900" dirty="0"/>
            </a:br>
            <a:r>
              <a:rPr lang="pl-PL" sz="2900" dirty="0"/>
              <a:t>Od momentu ogłoszenia alarmu do wyjazdu samochodu pożarniczego ze strażnicy (remizy), mogą</a:t>
            </a:r>
            <a:br>
              <a:rPr lang="pl-PL" sz="2900" dirty="0"/>
            </a:br>
            <a:r>
              <a:rPr lang="pl-PL" sz="2900" dirty="0"/>
              <a:t>się zdarzyć niebezpieczne wypadki spowodowane często zaniedbaniem lub lekceważeniem przepisów.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900" b="1" dirty="0"/>
              <a:t>Wielu niebezpieczeństw można uniknąć stosując poniższe zasady:</a:t>
            </a:r>
            <a:br>
              <a:rPr lang="pl-PL" b="1" dirty="0"/>
            </a:br>
            <a:r>
              <a:rPr lang="pl-PL" dirty="0"/>
              <a:t>1</a:t>
            </a:r>
            <a:r>
              <a:rPr lang="pl-PL" sz="2900" dirty="0"/>
              <a:t>. Teren wokół strażnicy, a szczególnie przy bramach wyjazdowych, wejściach powinien być:</a:t>
            </a:r>
            <a:br>
              <a:rPr lang="pl-PL" sz="2900" dirty="0"/>
            </a:br>
            <a:r>
              <a:rPr lang="pl-PL" sz="2900" dirty="0"/>
              <a:t>utwardzony, równy i niezatarasowany. W okresie zimowym odśnieżony i posypany piaskiem.</a:t>
            </a:r>
            <a:br>
              <a:rPr lang="pl-PL" sz="2900" dirty="0"/>
            </a:br>
            <a:r>
              <a:rPr lang="pl-PL" sz="2900" dirty="0"/>
              <a:t>2. Wieczorem i w nocy strażak, który pierwszy przybył na alarm do remizy, powinien niezwłocznie</a:t>
            </a:r>
            <a:br>
              <a:rPr lang="pl-PL" sz="2900" dirty="0"/>
            </a:br>
            <a:r>
              <a:rPr lang="pl-PL" sz="2900" dirty="0"/>
              <a:t>włączyć oświetlenie zewnętrzne.</a:t>
            </a:r>
            <a:br>
              <a:rPr lang="pl-PL" sz="2900" dirty="0"/>
            </a:br>
            <a:r>
              <a:rPr lang="pl-PL" sz="2900" dirty="0"/>
              <a:t>3. Strażak otwierający bramy wyjazdowe powinien je zabezpieczyć przed samoistnym</a:t>
            </a:r>
            <a:br>
              <a:rPr lang="pl-PL" sz="2900" dirty="0"/>
            </a:br>
            <a:r>
              <a:rPr lang="pl-PL" sz="2900" dirty="0"/>
              <a:t>zamknięciem.</a:t>
            </a:r>
            <a:br>
              <a:rPr lang="pl-PL" sz="2900" dirty="0"/>
            </a:br>
            <a:r>
              <a:rPr lang="pl-PL" sz="2900" dirty="0"/>
              <a:t>4. Nie należy w żadnym wypadku ustawiać się przed lub za samochodem pożarniczym lub innym</a:t>
            </a:r>
            <a:br>
              <a:rPr lang="pl-PL" sz="2900" dirty="0"/>
            </a:br>
            <a:r>
              <a:rPr lang="pl-PL" sz="2900" dirty="0"/>
              <a:t>środkiem transportowym. Strażacy zgłaszający się alarmowo powinni zajmować swoje pozycje</a:t>
            </a:r>
            <a:br>
              <a:rPr lang="pl-PL" sz="2900" dirty="0"/>
            </a:br>
            <a:r>
              <a:rPr lang="pl-PL" sz="2900" dirty="0"/>
              <a:t>wzdłuż boków pojazdu pożarniczego.</a:t>
            </a:r>
            <a:br>
              <a:rPr lang="pl-PL" sz="2900" dirty="0"/>
            </a:br>
            <a:r>
              <a:rPr lang="pl-PL" sz="2900" dirty="0"/>
              <a:t>5. Odzież ochronna oraz uzbrojenie osobiste (środki ochrony indywidualnej) powinny znajdować</a:t>
            </a:r>
            <a:br>
              <a:rPr lang="pl-PL" sz="2900" dirty="0"/>
            </a:br>
            <a:r>
              <a:rPr lang="pl-PL" sz="2900" dirty="0"/>
              <a:t>się w ustalonych miejscach, np. na wieszakach, regałach lub ułożone w kabinie załogi.</a:t>
            </a:r>
            <a:br>
              <a:rPr lang="pl-PL" sz="2900" dirty="0"/>
            </a:br>
            <a:r>
              <a:rPr lang="pl-PL" sz="2900" dirty="0"/>
              <a:t>6. Pierwszą czynnością strażaka po przybyciu do strażnicy jest włożenie indywidualnych środków</a:t>
            </a:r>
            <a:br>
              <a:rPr lang="pl-PL" sz="2900" dirty="0"/>
            </a:br>
            <a:r>
              <a:rPr lang="pl-PL" sz="2900" dirty="0"/>
              <a:t>ochrony.</a:t>
            </a:r>
            <a:br>
              <a:rPr lang="pl-PL" sz="2900" dirty="0"/>
            </a:br>
            <a:r>
              <a:rPr lang="pl-PL" sz="2900" dirty="0"/>
              <a:t>7. W garażu lub pomieszczeniu na sprzęt należy bezwzględnie przestrzegać zakazu używania ognia</a:t>
            </a:r>
            <a:br>
              <a:rPr lang="pl-PL" sz="2900" dirty="0"/>
            </a:br>
            <a:r>
              <a:rPr lang="pl-PL" sz="2900" dirty="0"/>
              <a:t>otwartego lub palenia tytoniu.</a:t>
            </a:r>
            <a:br>
              <a:rPr lang="pl-PL" sz="2900" dirty="0"/>
            </a:br>
            <a:r>
              <a:rPr lang="pl-PL" sz="2900" dirty="0"/>
              <a:t>8. Przed zajęciem miejsca w samochodzie pożarniczym lub przystosowanym do tego celu innym</a:t>
            </a:r>
            <a:br>
              <a:rPr lang="pl-PL" sz="2900" dirty="0"/>
            </a:br>
            <a:r>
              <a:rPr lang="pl-PL" sz="2900" dirty="0"/>
              <a:t>pojeździe, do obowiązków strażaków, pełniących poszczególne funkcje w sekcji, należy</a:t>
            </a:r>
            <a:br>
              <a:rPr lang="pl-PL" sz="2900" dirty="0"/>
            </a:br>
            <a:r>
              <a:rPr lang="pl-PL" sz="2900" dirty="0"/>
              <a:t>sprawdzenie kompletności sprzętu i jego zabezpieczenie w czasie transportu.</a:t>
            </a:r>
            <a:br>
              <a:rPr lang="pl-PL" sz="2900" dirty="0"/>
            </a:br>
            <a:r>
              <a:rPr lang="pl-PL" sz="2900" dirty="0"/>
              <a:t>9. Sprzęt, nieprzewidziany normatywami, nie może znajdować się w kabinie załogi.</a:t>
            </a:r>
          </a:p>
        </p:txBody>
      </p:sp>
    </p:spTree>
    <p:extLst>
      <p:ext uri="{BB962C8B-B14F-4D97-AF65-F5344CB8AC3E}">
        <p14:creationId xmlns:p14="http://schemas.microsoft.com/office/powerpoint/2010/main" val="183061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79562"/>
            <a:ext cx="10515600" cy="58922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b="1" dirty="0"/>
              <a:t>Zajęcie miejsc w środkach transportu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dirty="0"/>
            </a:br>
            <a:r>
              <a:rPr lang="pl-PL" dirty="0"/>
              <a:t>1. W żadnym wypadku nie można dopuścić do tego, aby w składzie sekcji znaleźli się członkowie młodzieżowych drużyn pożarniczych lub osoby przypadkowe.</a:t>
            </a:r>
            <a:br>
              <a:rPr lang="pl-PL" dirty="0"/>
            </a:br>
            <a:r>
              <a:rPr lang="pl-PL" dirty="0"/>
              <a:t>2. W kabinie załogi nie może znajdować się więcej osób niż jest w niej miejsc stałych.</a:t>
            </a:r>
            <a:br>
              <a:rPr lang="pl-PL" dirty="0"/>
            </a:br>
            <a:r>
              <a:rPr lang="pl-PL" dirty="0"/>
              <a:t>3. W kabinie kierowcy może znajdować się wyłącznie kierowca i dowódca sekcji.</a:t>
            </a:r>
            <a:br>
              <a:rPr lang="pl-PL" dirty="0"/>
            </a:br>
            <a:r>
              <a:rPr lang="pl-PL" dirty="0"/>
              <a:t>4. Jeżeli warunki lokalowe strażnicy uniemożliwiają bezpieczne zajęcie miejsc w pojazdach,</a:t>
            </a:r>
            <a:br>
              <a:rPr lang="pl-PL" dirty="0"/>
            </a:br>
            <a:r>
              <a:rPr lang="pl-PL" dirty="0"/>
              <a:t>czynność tę należy wykonać poza budynkiem strażnicy, w miejscu zapewniającym bezpieczeństwo.</a:t>
            </a:r>
            <a:br>
              <a:rPr lang="pl-PL" dirty="0"/>
            </a:br>
            <a:r>
              <a:rPr lang="pl-PL" dirty="0"/>
              <a:t>5. Zajęcie miejsc odbywa się w kolejności ustalonej regulaminem sekcji, w przypadku jego</a:t>
            </a:r>
            <a:br>
              <a:rPr lang="pl-PL" dirty="0"/>
            </a:br>
            <a:r>
              <a:rPr lang="pl-PL" dirty="0"/>
              <a:t>nieopracowania strażacy zajmujący środkowe miejsca w kabinie wsiadają jako pierwsi, a na końcu</a:t>
            </a:r>
            <a:br>
              <a:rPr lang="pl-PL" dirty="0"/>
            </a:br>
            <a:r>
              <a:rPr lang="pl-PL" dirty="0"/>
              <a:t>ci, którzy mają miejsca przy drzwiach.</a:t>
            </a:r>
            <a:br>
              <a:rPr lang="pl-PL" dirty="0"/>
            </a:br>
            <a:r>
              <a:rPr lang="pl-PL" dirty="0"/>
              <a:t>6. Dowódca pierwszej roty odpowiedzialny jest za właściwe zachowanie się strażaków w kabinie</a:t>
            </a:r>
            <a:br>
              <a:rPr lang="pl-PL" dirty="0"/>
            </a:br>
            <a:r>
              <a:rPr lang="pl-PL" dirty="0"/>
              <a:t>załogi. Po stwierdzeniu normatywnej ilości strażaków w kabinie i stwierdzeniu zamknięcia drzwi,</a:t>
            </a:r>
            <a:br>
              <a:rPr lang="pl-PL" dirty="0"/>
            </a:br>
            <a:r>
              <a:rPr lang="pl-PL" dirty="0"/>
              <a:t>melduje dowódcy gotowość do odjazdu.</a:t>
            </a:r>
            <a:br>
              <a:rPr lang="pl-PL" dirty="0"/>
            </a:br>
            <a:r>
              <a:rPr lang="pl-PL" dirty="0"/>
              <a:t>7. Jako ostatni zajmuje miejsce dowódca sekcji, który wydaje rozkaz Wyjazdu kierowcy, po</a:t>
            </a:r>
            <a:br>
              <a:rPr lang="pl-PL" dirty="0"/>
            </a:br>
            <a:r>
              <a:rPr lang="pl-PL" dirty="0"/>
              <a:t>upewnieniu się, że wszystkie drzwi pojazdu są zamknięte i otrzyma potwierdzenie dowódcy I roty o</a:t>
            </a:r>
            <a:br>
              <a:rPr lang="pl-PL" dirty="0"/>
            </a:br>
            <a:r>
              <a:rPr lang="pl-PL" dirty="0"/>
              <a:t>gotowości załogi do wyjazdu.</a:t>
            </a:r>
          </a:p>
        </p:txBody>
      </p:sp>
    </p:spTree>
    <p:extLst>
      <p:ext uri="{BB962C8B-B14F-4D97-AF65-F5344CB8AC3E}">
        <p14:creationId xmlns:p14="http://schemas.microsoft.com/office/powerpoint/2010/main" val="322796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706" y="388188"/>
            <a:ext cx="10515600" cy="581465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3200" b="1" dirty="0"/>
              <a:t>Zachowanie się strażaków w czasie jazdy do zdarzenia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b="1" dirty="0"/>
            </a:br>
            <a:r>
              <a:rPr lang="pl-PL" b="1" dirty="0"/>
              <a:t>W czasie jazdy nie wolno:</a:t>
            </a:r>
            <a:br>
              <a:rPr lang="pl-PL" b="1" dirty="0"/>
            </a:br>
            <a:r>
              <a:rPr lang="pl-PL" dirty="0"/>
              <a:t>- wskakiwać lub wyskakiwać z pojazdu,</a:t>
            </a:r>
            <a:br>
              <a:rPr lang="pl-PL" dirty="0"/>
            </a:br>
            <a:r>
              <a:rPr lang="pl-PL" dirty="0"/>
              <a:t>- stać na stopniach, błotnikach lub na dachu pojazdu (zbiorniku wody),</a:t>
            </a:r>
            <a:br>
              <a:rPr lang="pl-PL" dirty="0"/>
            </a:br>
            <a:r>
              <a:rPr lang="pl-PL" dirty="0"/>
              <a:t>- otwierać drzwi kabiny,</a:t>
            </a:r>
            <a:br>
              <a:rPr lang="pl-PL" dirty="0"/>
            </a:br>
            <a:r>
              <a:rPr lang="pl-PL" dirty="0"/>
              <a:t>- wychylać się przez okna kabin,</a:t>
            </a:r>
            <a:br>
              <a:rPr lang="pl-PL" dirty="0"/>
            </a:br>
            <a:r>
              <a:rPr lang="pl-PL" dirty="0"/>
              <a:t>- palić tytoń,</a:t>
            </a:r>
            <a:br>
              <a:rPr lang="pl-PL" dirty="0"/>
            </a:br>
            <a:r>
              <a:rPr lang="pl-PL" dirty="0"/>
              <a:t>- rozmawiać z kierowcą,</a:t>
            </a:r>
            <a:br>
              <a:rPr lang="pl-PL" dirty="0"/>
            </a:br>
            <a:r>
              <a:rPr lang="pl-PL" dirty="0"/>
              <a:t>- wychylać się z luku do działka wodnego,</a:t>
            </a:r>
            <a:br>
              <a:rPr lang="pl-PL" dirty="0"/>
            </a:br>
            <a:r>
              <a:rPr lang="pl-PL" dirty="0"/>
              <a:t>- opuszczać kabinę załogi bez wyraźnego rozkazu dowódcy sekcji.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dirty="0"/>
            </a:br>
            <a:r>
              <a:rPr lang="pl-PL" dirty="0"/>
              <a:t>Kierowca korzysta z uprawnień przysługujących pojazdom uprzywilejowanym z tym, że szybkość pojazdu powinna gwarantować pełne bezpieczeństwo ludzi i sprzętu, niedopuszczalnym jest ponaglanie kierowcy do zwiększenia prędkości jazdy, natomiast zmniejszenie jej w razie lekceważenia niebezpieczeństwa przez kierowcę jest obowiązkiem dowódcy. W drodze powrotnej, </a:t>
            </a:r>
            <a:br>
              <a:rPr lang="pl-PL" dirty="0"/>
            </a:br>
            <a:r>
              <a:rPr lang="pl-PL" dirty="0"/>
              <a:t>z akcji, kierowcę obowiązują wszystkie przepisy wynikające z ,,Prawa o ruchu drogowym”</a:t>
            </a:r>
          </a:p>
        </p:txBody>
      </p:sp>
    </p:spTree>
    <p:extLst>
      <p:ext uri="{BB962C8B-B14F-4D97-AF65-F5344CB8AC3E}">
        <p14:creationId xmlns:p14="http://schemas.microsoft.com/office/powerpoint/2010/main" val="258710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5452" y="189781"/>
            <a:ext cx="10515600" cy="6323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dirty="0"/>
              <a:t>Podstawowe zasady bezpiecznej pracy strażaków podczas akcji gaśniczej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pl-PL" sz="1600" dirty="0"/>
            </a:br>
            <a:r>
              <a:rPr lang="pl-PL" sz="1600" dirty="0"/>
              <a:t>W czasie trwania akcji gaśniczej podstawowym zadaniem jest osiągnięcie celu taktycznego przy</a:t>
            </a:r>
            <a:br>
              <a:rPr lang="pl-PL" sz="1600" dirty="0"/>
            </a:br>
            <a:r>
              <a:rPr lang="pl-PL" sz="1600" dirty="0"/>
              <a:t>maksymalnie zachowanym bezpieczeństwie strażaków.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pl-PL" sz="1600" dirty="0"/>
            </a:br>
            <a:r>
              <a:rPr lang="pl-PL" sz="1600" dirty="0"/>
              <a:t>1. Stosować obuwie i sprzęt ochronny oraz wykorzystywać zasłony naturalne i sztuczne w celu zmniejszenia oddziaływania wysokiej temperatury i płomieni.</a:t>
            </a:r>
            <a:br>
              <a:rPr lang="pl-PL" sz="1600" dirty="0"/>
            </a:br>
            <a:r>
              <a:rPr lang="pl-PL" sz="1600" dirty="0"/>
              <a:t>2. Unikać prowadzenia linii wężowych w sposób utrudniający poruszanie się po drogach, dojściach do stanowisk gaśniczych. Pionowo prowadzone linie wężowe należy zabezpieczyć w sposób uniemożliwiający ich przemieszczanie i zsuwanie się:</a:t>
            </a:r>
            <a:br>
              <a:rPr lang="pl-PL" sz="1600" dirty="0"/>
            </a:br>
            <a:r>
              <a:rPr lang="pl-PL" sz="1600" dirty="0"/>
              <a:t>- wzdłuż ulic i dróg węże należy układać na ich skraju (przy krawężnikach, poboczu),</a:t>
            </a:r>
            <a:br>
              <a:rPr lang="pl-PL" sz="1600" dirty="0"/>
            </a:br>
            <a:r>
              <a:rPr lang="pl-PL" sz="1600" dirty="0"/>
              <a:t>- na klatkach schodowych przy ścianie klatek lub pionowa w przestrzeni pomiędzy biegami schodów,</a:t>
            </a:r>
            <a:br>
              <a:rPr lang="pl-PL" sz="1600" dirty="0"/>
            </a:br>
            <a:r>
              <a:rPr lang="pl-PL" sz="1600" dirty="0"/>
              <a:t>- linia wężowa ułożona w poprzek drogi, ulicy musi być zabezpieczona mostkami przejazdowymi, a użytkownicy drogi muszą, być ostrzegani o powstałym zagrożeniu (oznakowanie drogi, kierowanie ruchem),</a:t>
            </a:r>
            <a:br>
              <a:rPr lang="pl-PL" sz="1600" dirty="0"/>
            </a:br>
            <a:r>
              <a:rPr lang="pl-PL" sz="1600" dirty="0"/>
              <a:t>- linię gaśniczą po drabinie należy prowadzić w środku rozstawu bocznic drabiny z jednoczesnym jej zabezpieczeniem przed zsunięciem i odciążeniem rąk </a:t>
            </a:r>
            <a:r>
              <a:rPr lang="pl-PL" sz="1600" dirty="0" err="1"/>
              <a:t>prądownika</a:t>
            </a:r>
            <a:r>
              <a:rPr lang="pl-PL" sz="1600" dirty="0"/>
              <a:t>,</a:t>
            </a:r>
            <a:br>
              <a:rPr lang="pl-PL" sz="1600" dirty="0"/>
            </a:br>
            <a:r>
              <a:rPr lang="pl-PL" sz="1600" dirty="0"/>
              <a:t>- unikać wnoszenia odcinków węży na wyższe kondygnacje, jeżeli istnieje możliwość wciągnięcia linii wężowej przy użyciu linek,</a:t>
            </a:r>
            <a:br>
              <a:rPr lang="pl-PL" sz="1600" dirty="0"/>
            </a:br>
            <a:r>
              <a:rPr lang="pl-PL" sz="1600" dirty="0"/>
              <a:t>- budowa i prowadzenie linii wężowych winna odbywać się na sucho,</a:t>
            </a:r>
            <a:br>
              <a:rPr lang="pl-PL" sz="1600" dirty="0"/>
            </a:br>
            <a:r>
              <a:rPr lang="pl-PL" sz="1600" dirty="0"/>
              <a:t>- połączenia odcinków węży łącznikami z nasadami i armaturą </a:t>
            </a:r>
            <a:r>
              <a:rPr lang="pl-PL" sz="1600" dirty="0" err="1"/>
              <a:t>wodno</a:t>
            </a:r>
            <a:r>
              <a:rPr lang="pl-PL" sz="1600" dirty="0"/>
              <a:t> - pianową należy wykonać dokładnie w sposób uniemożliwiający ich rozłączenie</a:t>
            </a:r>
            <a:br>
              <a:rPr lang="pl-PL" sz="1600" dirty="0"/>
            </a:br>
            <a:r>
              <a:rPr lang="pl-PL" sz="1600" dirty="0"/>
              <a:t>3. Stojaki i klucze hydrantowe należy oznakować ukośnymi biało - czerwonymi pasami. W porze nocnej użytkowane studzienki hydrantowe należy dodatkowo oznakować pulsującym pomarańczowym światłem.</a:t>
            </a:r>
          </a:p>
        </p:txBody>
      </p:sp>
    </p:spTree>
    <p:extLst>
      <p:ext uri="{BB962C8B-B14F-4D97-AF65-F5344CB8AC3E}">
        <p14:creationId xmlns:p14="http://schemas.microsoft.com/office/powerpoint/2010/main" val="329162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5288" y="431321"/>
            <a:ext cx="10515600" cy="572838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200" dirty="0"/>
              <a:t> </a:t>
            </a:r>
            <a:r>
              <a:rPr lang="pl-PL" sz="1600" b="1" dirty="0"/>
              <a:t>Podstawowe zasady bezpiecznej pracy </a:t>
            </a:r>
            <a:r>
              <a:rPr lang="pl-PL" sz="1600" b="1" dirty="0" err="1"/>
              <a:t>prądownika</a:t>
            </a:r>
            <a:r>
              <a:rPr lang="pl-PL" sz="1600" b="1" dirty="0"/>
              <a:t>:</a:t>
            </a:r>
            <a:br>
              <a:rPr lang="pl-PL" sz="1600" dirty="0"/>
            </a:br>
            <a:r>
              <a:rPr lang="pl-PL" sz="1600" dirty="0"/>
              <a:t>- nie wolno napełniać linii gaśniczej wodą bez wyraźnego polecenia lub sygnalizacji </a:t>
            </a:r>
            <a:r>
              <a:rPr lang="pl-PL" sz="1600" dirty="0" err="1"/>
              <a:t>prądownika</a:t>
            </a:r>
            <a:r>
              <a:rPr lang="pl-PL" sz="1600" dirty="0"/>
              <a:t>,</a:t>
            </a:r>
            <a:br>
              <a:rPr lang="pl-PL" sz="1600" dirty="0"/>
            </a:br>
            <a:r>
              <a:rPr lang="pl-PL" sz="1600" dirty="0"/>
              <a:t>- zabrania się gwałtownie zamykać i otwierać dopływ wady do linii wężowych,</a:t>
            </a:r>
            <a:br>
              <a:rPr lang="pl-PL" sz="1600" dirty="0"/>
            </a:br>
            <a:r>
              <a:rPr lang="pl-PL" sz="1600" dirty="0"/>
              <a:t>- zabronione jest gwałtowne zwiększanie ciśnienia wody w liniach wężowych,</a:t>
            </a:r>
            <a:br>
              <a:rPr lang="pl-PL" sz="1600" dirty="0"/>
            </a:br>
            <a:r>
              <a:rPr lang="pl-PL" sz="1600" dirty="0"/>
              <a:t>- podając środki gaśnicze należy pamiętać o ich właściwościach fizykochemicznych, zaletach i przeciwwskazaniach podczas gaszenia różnych materiałów palnych,</a:t>
            </a:r>
            <a:br>
              <a:rPr lang="pl-PL" sz="1600" dirty="0"/>
            </a:br>
            <a:r>
              <a:rPr lang="pl-PL" sz="1600" dirty="0"/>
              <a:t>- operując prądami wody należy zwracać baczną uwagę na innych uczestników akcji gaśniczej znajdujących się w ich zasięgu,</a:t>
            </a:r>
            <a:br>
              <a:rPr lang="pl-PL" sz="1600" dirty="0"/>
            </a:br>
            <a:r>
              <a:rPr lang="pl-PL" sz="1600" dirty="0"/>
              <a:t>- kierować prądy wody w ten sposób, aby nie dopuścić do zniszczenia lub zawalenia osłabionych przez ogień elementów konstrukcji budynku.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pl-PL" sz="1600" dirty="0"/>
            </a:br>
            <a:r>
              <a:rPr lang="pl-PL" sz="1600" b="1" dirty="0"/>
              <a:t>Wykonując zadania ratowniczo - gaśnicze na wysokości należy stosować poniższe zasady:</a:t>
            </a:r>
            <a:br>
              <a:rPr lang="pl-PL" sz="1600" b="1" dirty="0"/>
            </a:br>
            <a:r>
              <a:rPr lang="pl-PL" sz="1600" dirty="0"/>
              <a:t>- </a:t>
            </a:r>
            <a:r>
              <a:rPr lang="pl-PL" sz="1600" dirty="0" err="1"/>
              <a:t>prądownik</a:t>
            </a:r>
            <a:r>
              <a:rPr lang="pl-PL" sz="1600" dirty="0"/>
              <a:t> powinien zabezpieczyć się za pomocą </a:t>
            </a:r>
            <a:r>
              <a:rPr lang="pl-PL" sz="1600" dirty="0" err="1"/>
              <a:t>zatrzaśnika</a:t>
            </a:r>
            <a:r>
              <a:rPr lang="pl-PL" sz="1600" dirty="0"/>
              <a:t>, a linię gaśniczą przy użyciu podpinki,</a:t>
            </a:r>
            <a:br>
              <a:rPr lang="pl-PL" sz="1600" dirty="0"/>
            </a:br>
            <a:r>
              <a:rPr lang="pl-PL" sz="1600" dirty="0"/>
              <a:t>- na drabiny, podnośniki nie wolno wchodzić bez uzbrojenia osobistego,</a:t>
            </a:r>
            <a:br>
              <a:rPr lang="pl-PL" sz="1600" dirty="0"/>
            </a:br>
            <a:r>
              <a:rPr lang="pl-PL" sz="1600" dirty="0"/>
              <a:t>- gdy nie występuje bezpośrednie oddziaływanie temperatury, dymu drabinę należy opierać tak, aby co najmniej trzy szczeble wystawały ponad krawędź, np. dachu, parapetu okna,</a:t>
            </a:r>
            <a:br>
              <a:rPr lang="pl-PL" sz="1600" dirty="0"/>
            </a:br>
            <a:r>
              <a:rPr lang="pl-PL" sz="1600" dirty="0"/>
              <a:t>- podczas wykonywania zadań w złych warunkach atmosferycznych, w miejscach oblodzonych, mokrych i stromych należy stosować wszelkie dostępne sposoby zabezpieczeń, których podstawowym elementem powinny być szelki ratownicze,</a:t>
            </a:r>
            <a:br>
              <a:rPr lang="pl-PL" sz="1600" dirty="0"/>
            </a:br>
            <a:r>
              <a:rPr lang="pl-PL" sz="1600" dirty="0"/>
              <a:t>- wszystkie przedmioty i materiały uniemożliwiające wejście, np. przez okno do pomieszczenia,</a:t>
            </a:r>
            <a:br>
              <a:rPr lang="pl-PL" sz="1600" dirty="0"/>
            </a:br>
            <a:r>
              <a:rPr lang="pl-PL" sz="1600" dirty="0"/>
              <a:t>należy wsuwać do jego wnętrza, zachowując szczególną ostrożność przy wybijaniu szyb</a:t>
            </a:r>
          </a:p>
        </p:txBody>
      </p:sp>
    </p:spTree>
    <p:extLst>
      <p:ext uri="{BB962C8B-B14F-4D97-AF65-F5344CB8AC3E}">
        <p14:creationId xmlns:p14="http://schemas.microsoft.com/office/powerpoint/2010/main" val="1481375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76046"/>
            <a:ext cx="10515600" cy="59009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600" dirty="0"/>
              <a:t>Każda osoba pracująca w strefie zadymionej powinna być wyposażona w sprawnie działający</a:t>
            </a:r>
            <a:br>
              <a:rPr lang="pl-PL" sz="1600" dirty="0"/>
            </a:br>
            <a:r>
              <a:rPr lang="pl-PL" sz="1600" dirty="0"/>
              <a:t>sprzęt oświetleniowy.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000" dirty="0">
                <a:solidFill>
                  <a:schemeClr val="bg1"/>
                </a:solidFill>
              </a:rPr>
              <a:t>.</a:t>
            </a:r>
            <a:br>
              <a:rPr lang="pl-PL" sz="1600" dirty="0"/>
            </a:br>
            <a:r>
              <a:rPr lang="pl-PL" sz="1600" dirty="0"/>
              <a:t>Strażacy, wykonujący zadania w pomieszczeniach zadymionych piwnic, kanałów, studni i innych</a:t>
            </a:r>
            <a:br>
              <a:rPr lang="pl-PL" sz="1600" dirty="0"/>
            </a:br>
            <a:r>
              <a:rPr lang="pl-PL" sz="1600" dirty="0"/>
              <a:t>o skomplikowanym układzie komunikacyjnym, powinni mieć zapewnioną gwarancję niezwłocznej pomocy.</a:t>
            </a:r>
            <a:br>
              <a:rPr lang="pl-PL" sz="1600" dirty="0"/>
            </a:br>
            <a:r>
              <a:rPr lang="pl-PL" sz="800" dirty="0">
                <a:solidFill>
                  <a:schemeClr val="bg1"/>
                </a:solidFill>
              </a:rPr>
              <a:t>o</a:t>
            </a:r>
            <a:br>
              <a:rPr lang="pl-PL" sz="1600" dirty="0"/>
            </a:br>
            <a:r>
              <a:rPr lang="pl-PL" sz="1600" dirty="0"/>
              <a:t>Przerwanie pracy i wyjście roty (patrolu) ze strefy gazów toksycznych, zadymienia poza decyzją dowódcy może nastąpić w szczególności, w razie:</a:t>
            </a:r>
            <a:br>
              <a:rPr lang="pl-PL" sz="1600" dirty="0"/>
            </a:br>
            <a:r>
              <a:rPr lang="pl-PL" sz="1600" dirty="0"/>
              <a:t>- wystąpienia złego samopoczucia uczestników akcji,</a:t>
            </a:r>
            <a:br>
              <a:rPr lang="pl-PL" sz="1600" dirty="0"/>
            </a:br>
            <a:r>
              <a:rPr lang="pl-PL" sz="1600" dirty="0"/>
              <a:t>- stwierdzenia uszkodzeń izolacyjnego sprzętu ochrony dróg oddechowych,</a:t>
            </a:r>
            <a:br>
              <a:rPr lang="pl-PL" sz="1600" dirty="0"/>
            </a:br>
            <a:r>
              <a:rPr lang="pl-PL" sz="1600" dirty="0"/>
              <a:t>- naruszenia rezerwy tlenu lub powietrza niezbędnego na czas powrotu</a:t>
            </a:r>
          </a:p>
          <a:p>
            <a:pPr marL="0" indent="0">
              <a:buNone/>
            </a:pPr>
            <a:r>
              <a:rPr lang="pl-PL" sz="100" dirty="0">
                <a:solidFill>
                  <a:schemeClr val="bg1"/>
                </a:solidFill>
              </a:rPr>
              <a:t>.</a:t>
            </a:r>
            <a:br>
              <a:rPr lang="pl-PL" sz="1600" dirty="0"/>
            </a:br>
            <a:r>
              <a:rPr lang="pl-PL" sz="1600" dirty="0"/>
              <a:t>Gdy sytuacja nie pozwala na zwłokę ze względu na konieczność ratowania ludzi albo możliwość gwałtownego rozprzestrzeniania się pożaru, a stężanie dymów, gazów jest nieznaczne, dopuszcza się wprowadzenie do pomieszczeń zadymionych osób niezabezpieczonych izolacyjnym sprzętem ochrony dróg oddechowych. W okolicznościach tych należy:</a:t>
            </a:r>
            <a:br>
              <a:rPr lang="pl-PL" sz="1600" dirty="0"/>
            </a:br>
            <a:r>
              <a:rPr lang="pl-PL" sz="1600" dirty="0"/>
              <a:t>- oddymić i przewietrzyć pomieszczenia,</a:t>
            </a:r>
            <a:br>
              <a:rPr lang="pl-PL" sz="1600" dirty="0"/>
            </a:br>
            <a:r>
              <a:rPr lang="pl-PL" sz="1600" dirty="0"/>
              <a:t>- posuwać się w pozycji schylonej ku podłodze, jeśli dym unosi się ku górze.</a:t>
            </a:r>
          </a:p>
          <a:p>
            <a:pPr marL="0" indent="0">
              <a:buNone/>
            </a:pPr>
            <a:r>
              <a:rPr lang="pl-PL" sz="1600" dirty="0"/>
              <a:t>W przypadku, gdy nie udało się wyłączyć dopływu energii elektrycznej, należy przyjąć zasadę,</a:t>
            </a:r>
            <a:br>
              <a:rPr lang="pl-PL" sz="1600" dirty="0"/>
            </a:br>
            <a:r>
              <a:rPr lang="pl-PL" sz="1600" dirty="0"/>
              <a:t>że:</a:t>
            </a:r>
            <a:br>
              <a:rPr lang="pl-PL" sz="1600" dirty="0"/>
            </a:br>
            <a:r>
              <a:rPr lang="pl-PL" sz="1600" dirty="0"/>
              <a:t>- każde urządzenie i instalacja elektryczna, w tym każdy przewód lub kabel mogą znajdować się</a:t>
            </a:r>
            <a:br>
              <a:rPr lang="pl-PL" sz="1600" dirty="0"/>
            </a:br>
            <a:r>
              <a:rPr lang="pl-PL" sz="1600" dirty="0"/>
              <a:t>pod napięciem,</a:t>
            </a:r>
            <a:br>
              <a:rPr lang="pl-PL" sz="1600" dirty="0"/>
            </a:br>
            <a:r>
              <a:rPr lang="pl-PL" sz="1600" dirty="0"/>
              <a:t>- urządzeń elektrycznych, instalacji nie wolno dotykać, usuwać, zrywać. Może to nastąpić z zachowaniem przepisów o postępowaniu z urządzeniami elektrycznymi pod napięciem.</a:t>
            </a:r>
            <a:br>
              <a:rPr lang="pl-PL" sz="1600" dirty="0"/>
            </a:br>
            <a:endParaRPr lang="pl-PL" sz="1600" dirty="0"/>
          </a:p>
          <a:p>
            <a:pPr marL="0" indent="0" algn="ctr">
              <a:buNone/>
            </a:pPr>
            <a:r>
              <a:rPr lang="pl-PL" sz="1600" b="1" dirty="0">
                <a:solidFill>
                  <a:srgbClr val="FF0000"/>
                </a:solidFill>
              </a:rPr>
              <a:t>Należy pamiętać, że niedocenienie lub lekceważenie źródeł zagrożeń, braki w taktycznym i operacyjnym wyszkoleniu, brawura, obniżają efektywność działań i zmniejszają bezpieczeństwo ludzi.</a:t>
            </a:r>
          </a:p>
        </p:txBody>
      </p:sp>
    </p:spTree>
    <p:extLst>
      <p:ext uri="{BB962C8B-B14F-4D97-AF65-F5344CB8AC3E}">
        <p14:creationId xmlns:p14="http://schemas.microsoft.com/office/powerpoint/2010/main" val="292855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6466" y="642797"/>
            <a:ext cx="9645770" cy="35917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sz="3800" b="1" dirty="0"/>
              <a:t>Dziękuję wszystkim</a:t>
            </a:r>
            <a:r>
              <a:rPr lang="pl-PL" sz="3800" dirty="0"/>
              <a:t> za udział w szkoleniu z zakresu Bezpieczeństwa i Higieny Pracy (BHP). Celem tego szkolenia było nie tylko przekazanie wiedzy, ale także podkreślenie znaczenia bezpieczeństwa podczas wykonywania naszych zadań ratowniczych.</a:t>
            </a:r>
          </a:p>
          <a:p>
            <a:pPr marL="0" indent="0" algn="ctr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pl-PL" sz="3800" dirty="0"/>
              <a:t>Dzięki zdobytej wiedzy i umiejętnościom jesteście lepiej przygotowani do radzenia sobie w trudnych sytuacjach oraz do ochrony siebie i naszej społeczności. Pamiętajmy, że bezpieczeństwo nas wszystkich jest priorytetem podczas działań.</a:t>
            </a:r>
          </a:p>
          <a:p>
            <a:pPr marL="0" indent="0" algn="ctr">
              <a:buNone/>
            </a:pPr>
            <a:r>
              <a:rPr lang="pl-PL" sz="3800" dirty="0"/>
              <a:t>Dziękuję za zaangażowanie i gotowość do nauki. </a:t>
            </a:r>
          </a:p>
          <a:p>
            <a:pPr marL="0" indent="0" algn="ctr">
              <a:buNone/>
            </a:pPr>
            <a:r>
              <a:rPr lang="pl-PL" sz="3800" dirty="0"/>
              <a:t>Razem możemy działać jeszcze skuteczniej i bezpieczniej.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35" y="4234561"/>
            <a:ext cx="5891439" cy="276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104" y="4217364"/>
            <a:ext cx="2901440" cy="264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11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62691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ISTOTA BEZPIECZEŃSTWA I HIGIENY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97148"/>
            <a:ext cx="10515600" cy="5589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BHP</a:t>
            </a:r>
            <a:r>
              <a:rPr lang="pl-PL" sz="1600" dirty="0"/>
              <a:t> (Bezpieczeństwo i Higiena Pracy) dla strażaków ratowników jest kluczowym elementem ich pracy, mającym na celu zapewnienie bezpieczeństwa oraz ochrony zdrowia podczas wykonywania działań ratowniczych. Istota BHP dla strażaków ratowników polega na świadomości i przestrzeganiu odpowiednich procedur, zasad i praktyk, które mają minimalizować ryzyko wystąpienia wypadków, urazów czy też chorób zawodowych wśród członków OSP.</a:t>
            </a:r>
          </a:p>
          <a:p>
            <a:endParaRPr lang="pl-PL" sz="100" dirty="0"/>
          </a:p>
          <a:p>
            <a:pPr marL="0" indent="0">
              <a:buNone/>
            </a:pPr>
            <a:r>
              <a:rPr lang="pl-PL" sz="1600" b="1" dirty="0"/>
              <a:t>Właściwe wyposażenie i szkolenie</a:t>
            </a:r>
            <a:r>
              <a:rPr lang="pl-PL" sz="1600" dirty="0"/>
              <a:t>: BHP dla strażaków ratowników rozpoczyna się od zapewnienia im odpowiedniego wyposażenia, w tym specjalistycznych ubrań ochronnych, sprzętu gaśniczego, narzędzi ratowniczych oraz środków ochrony dróg oddechowych. Dodatkowo, strażacy muszą być odpowiednio przeszkoleni w obsłudze tego sprzętu oraz w technikach bezpiecznej pracy w różnorodnych sytuacjach ratowniczych.</a:t>
            </a:r>
          </a:p>
          <a:p>
            <a:pPr marL="0" indent="0">
              <a:buNone/>
            </a:pPr>
            <a:endParaRPr lang="pl-PL" sz="100" dirty="0"/>
          </a:p>
          <a:p>
            <a:pPr marL="0" indent="0">
              <a:buNone/>
            </a:pPr>
            <a:r>
              <a:rPr lang="pl-PL" sz="1600" b="1" dirty="0"/>
              <a:t>Procedury bezpiecznej pracy</a:t>
            </a:r>
            <a:r>
              <a:rPr lang="pl-PL" sz="1600" dirty="0"/>
              <a:t>: Istotą BHP dla strażaków ratowników jest również znajomość i przestrzeganie procedur bezpiecznej pracy w różnorodnych sytuacjach, takich jak gaszenie pożarów, prowadzenie akcji ratowniczych w przypadku wypadków drogowych, awarii budynków czy też innych sytuacji kryzysowych. To obejmuje odpowiednie zabezpieczenie miejsca zdarzenia, właściwą komunikację oraz działanie zgodne z przepisami i standardami bezpieczeństwa.</a:t>
            </a:r>
          </a:p>
          <a:p>
            <a:pPr marL="0" indent="0">
              <a:buNone/>
            </a:pPr>
            <a:endParaRPr lang="pl-PL" sz="100" dirty="0"/>
          </a:p>
          <a:p>
            <a:pPr marL="0" indent="0">
              <a:buNone/>
            </a:pPr>
            <a:r>
              <a:rPr lang="pl-PL" sz="1600" b="1" dirty="0"/>
              <a:t>Ochrona zdrowia psychicznego i fizycznego</a:t>
            </a:r>
            <a:r>
              <a:rPr lang="pl-PL" sz="1600" dirty="0"/>
              <a:t>: BHP dla strażaków ratowników to także dbałość o ich zdrowie psychiczne i fizyczne. Praca w warunkach ekstremalnych, narażenie na stres oraz częste działania w sytuacjach zagrażających życiu mogą prowadzić do poważnych konsekwencji dla zdrowia psychicznego strażaków. Dlatego ważne jest zapewnienie wsparcia psychologicznego oraz edukacji w zakresie radzenia sobie ze stresem. Dodatkowo, należy dbać o odpowiednią kondycję fizyczną poprzez regularne szkolenia i treningi.</a:t>
            </a:r>
          </a:p>
          <a:p>
            <a:pPr marL="0" indent="0">
              <a:buNone/>
            </a:pPr>
            <a:endParaRPr lang="pl-PL" sz="100" dirty="0"/>
          </a:p>
          <a:p>
            <a:pPr marL="0" indent="0" algn="ctr">
              <a:buNone/>
            </a:pPr>
            <a:r>
              <a:rPr lang="pl-PL" sz="1600" dirty="0"/>
              <a:t>Podsumowując, istota BHP dla strażaków ratowników polega na zapewnieniu im odpowiednich środków ochrony, przeszkoleniu w zakresie bezpiecznej pracy oraz dbałości o ich zdrowie psychiczne i fizyczne, co pozwala na skuteczne </a:t>
            </a:r>
            <a:br>
              <a:rPr lang="pl-PL" sz="1600" dirty="0"/>
            </a:br>
            <a:r>
              <a:rPr lang="pl-PL" sz="1600" dirty="0"/>
              <a:t>i bezpieczne wykonywanie działań ratowniczych w różnorodnych sytuacjach.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836" y="5547246"/>
            <a:ext cx="829128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9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28602"/>
            <a:ext cx="10515600" cy="1491342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300" dirty="0"/>
            </a:br>
            <a:r>
              <a:rPr lang="pl-PL" sz="3300" b="1" dirty="0">
                <a:latin typeface="+mn-lt"/>
              </a:rPr>
              <a:t>AKTY PRAWNE DOTYCZĄCE BHP 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245489"/>
            <a:ext cx="10515600" cy="496552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Konstytucja Rzeczpospolitej Polskiej;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KODEKS PRACY - USTAWA z dnia 26 czerwca 1974 r. DZIAŁ X „Bezpieczeństwo i higiena pracy”;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Ustawa o Państwowej Straży Pożarnej z dnia 24 sierpnia 1991 r. Dz.U. 2024 poz. 127;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Ustawa z dnia 17 grudnia 2021 r. o ochotniczych strażach pożarnych;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Ustawa o ochronie przeciwpożarowej z dnia 24 sierpnia 1991 r.;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Rozporządzenie MSWiA z dnia 31 sierpnia 2021 r. w sprawie szczegółowych warunków bezpieczeństwa </a:t>
            </a:r>
            <a:br>
              <a:rPr lang="pl-PL" sz="2900" dirty="0">
                <a:solidFill>
                  <a:schemeClr val="tx1"/>
                </a:solidFill>
              </a:rPr>
            </a:br>
            <a:r>
              <a:rPr lang="pl-PL" sz="2900" dirty="0">
                <a:solidFill>
                  <a:schemeClr val="tx1"/>
                </a:solidFill>
              </a:rPr>
              <a:t>i higieny służby strażaków Państwowej Straży Pożarnej;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Rozporządzenie w sprawie ogólnych przepisów BHP Rozporządzenie Ministra Pracy i Polityki  Socjalnej </a:t>
            </a:r>
            <a:br>
              <a:rPr lang="pl-PL" sz="2900" dirty="0">
                <a:solidFill>
                  <a:schemeClr val="tx1"/>
                </a:solidFill>
              </a:rPr>
            </a:br>
            <a:r>
              <a:rPr lang="pl-PL" sz="2900" dirty="0">
                <a:solidFill>
                  <a:schemeClr val="tx1"/>
                </a:solidFill>
              </a:rPr>
              <a:t>w Sprawie Ogólnych Warunków BHP;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Ustawa o ubezpieczeniu społecznym z tytułu wypadków przy pracy i chorób zawodowych;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Rozporządzenie MSWiA z dnia 24 czerwca 2014 r. w sprawie sposobu i trybu ustalania okoliczności </a:t>
            </a:r>
            <a:br>
              <a:rPr lang="pl-PL" sz="2900" dirty="0">
                <a:solidFill>
                  <a:schemeClr val="tx1"/>
                </a:solidFill>
              </a:rPr>
            </a:br>
            <a:r>
              <a:rPr lang="pl-PL" sz="2900" dirty="0">
                <a:solidFill>
                  <a:schemeClr val="tx1"/>
                </a:solidFill>
              </a:rPr>
              <a:t>i przyczyn wypadków w Policji, Straży Granicznej, Państwowej Straży Pożarnej oraz Biurze Ochrony Rządu;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Rozporządzenie Ministra Gospodarki i Pracy w sprawie szkolenia w dziedzinie bezpieczeństwa i higieny pracy;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Rozporządzenie Rady Ministrów w sprawie ustalania okoliczności i przyczyn wypadków przy pracy;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900" dirty="0">
                <a:solidFill>
                  <a:schemeClr val="tx1"/>
                </a:solidFill>
              </a:rPr>
              <a:t>Rozporządzenie Rady Ministrów w sprawie służby bezpieczeństwa i higieny pracy Rozporządzenie MSWIA </a:t>
            </a:r>
            <a:br>
              <a:rPr lang="pl-PL" sz="2900" dirty="0">
                <a:solidFill>
                  <a:schemeClr val="tx1"/>
                </a:solidFill>
              </a:rPr>
            </a:br>
            <a:r>
              <a:rPr lang="pl-PL" sz="2900" dirty="0">
                <a:solidFill>
                  <a:schemeClr val="tx1"/>
                </a:solidFill>
              </a:rPr>
              <a:t>z dnia 26 czerwca 2014 r. w sprawie ustalania uszczerbku na zdrowiu funkcjonariuszy Policji, Straży Granicznej, Państwowej Straży Pożarnej i Biura Ochrony Rządu;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211" y="228602"/>
            <a:ext cx="1965898" cy="259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92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8281" y="-250166"/>
            <a:ext cx="10515600" cy="2544792"/>
          </a:xfrm>
        </p:spPr>
        <p:txBody>
          <a:bodyPr>
            <a:normAutofit/>
          </a:bodyPr>
          <a:lstStyle/>
          <a:p>
            <a:pPr algn="ctr"/>
            <a:r>
              <a:rPr lang="pl-PL" sz="4000" b="1" u="sng" dirty="0">
                <a:latin typeface="+mn-lt"/>
              </a:rPr>
              <a:t>KODEKS</a:t>
            </a:r>
            <a:r>
              <a:rPr lang="pl-PL" sz="4000" u="sng" dirty="0">
                <a:latin typeface="+mn-lt"/>
              </a:rPr>
              <a:t> </a:t>
            </a:r>
            <a:r>
              <a:rPr lang="pl-PL" sz="4000" b="1" u="sng" dirty="0">
                <a:latin typeface="+mn-lt"/>
              </a:rPr>
              <a:t>PRACY</a:t>
            </a:r>
            <a:r>
              <a:rPr lang="pl-PL" sz="4000" u="sng" dirty="0">
                <a:latin typeface="+mn-lt"/>
              </a:rPr>
              <a:t> </a:t>
            </a:r>
            <a:br>
              <a:rPr lang="pl-PL" sz="4000" u="sng" dirty="0">
                <a:latin typeface="+mn-lt"/>
              </a:rPr>
            </a:br>
            <a:r>
              <a:rPr lang="pl-PL" sz="2700" b="1" dirty="0"/>
              <a:t>DZIAŁ X  BEZPIECZEŃSTWO I HIGIENA PRACY </a:t>
            </a:r>
            <a:br>
              <a:rPr lang="pl-PL" sz="4000" b="1" dirty="0"/>
            </a:b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324976"/>
            <a:ext cx="10515600" cy="4848679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300" b="1" u="sng" dirty="0">
                <a:solidFill>
                  <a:schemeClr val="tx1"/>
                </a:solidFill>
              </a:rPr>
              <a:t>Podstawowe obowiązki pracodawcy: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Chronić zdrowie i życie pracowników przez zapewnienie bezpiecznych i higienicznych warunków pracy przy odpowiednim wykorzystaniu osiągnięć nauki i techniki,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Organizować prace w sposób zapewniający bezpieczne i higieniczne warunki pracy,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Zapewnić przestrzeganie w zakładzie pracy przepisów oraz zasad bezpieczeństwa i higieny pracy,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Wydawać polecenia usunięcia uchybień i kontrolować wykonanie tych poleceń,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Zapewnić wykonanie nakazów, wystąpień, decyzji i zarządzeń wydawanych przez organy nadzoru nad warunkami pracy,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Wyznaczyć koordynatora sprawującego nadzór nad bezpieczeństwem pracy pracowników  zatrudnionych </a:t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w tym samym miejscu,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Profilaktyczna opieka zdrowotna,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Szkolenia bhp,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Środki ochrony indywidualnej,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Służba bhp.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891842" y="4622947"/>
            <a:ext cx="5455608" cy="1743348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DZIAŁ I  Przepisy ogólne </a:t>
            </a:r>
          </a:p>
          <a:p>
            <a:r>
              <a:rPr lang="pl-PL" dirty="0">
                <a:solidFill>
                  <a:schemeClr val="tx1"/>
                </a:solidFill>
              </a:rPr>
              <a:t>Pracodawca jest obowiązany zapewnić pracownikom bezpieczne  i higieniczne warunki pracy (art. 15) </a:t>
            </a:r>
          </a:p>
          <a:p>
            <a:r>
              <a:rPr lang="pl-PL" dirty="0">
                <a:solidFill>
                  <a:schemeClr val="tx1"/>
                </a:solidFill>
              </a:rPr>
              <a:t>Nadzór i kontrola przestrzegania prawa pracy (art. 18);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71201"/>
            <a:ext cx="1658755" cy="125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914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788561"/>
            <a:ext cx="10515600" cy="735438"/>
          </a:xfrm>
        </p:spPr>
        <p:txBody>
          <a:bodyPr>
            <a:normAutofit/>
          </a:bodyPr>
          <a:lstStyle/>
          <a:p>
            <a:pPr algn="ctr"/>
            <a:r>
              <a:rPr lang="pl-PL" sz="4000" b="1" u="sng" dirty="0">
                <a:latin typeface="+mn-lt"/>
              </a:rPr>
              <a:t>ODPOWIEDZIALNOŚĆ KARNA</a:t>
            </a:r>
            <a:endParaRPr lang="pl-PL" sz="4000" u="sng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2107" y="2111828"/>
            <a:ext cx="10515600" cy="484867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Art. 220 §1  KODEKSU KARNEGO</a:t>
            </a:r>
            <a:endParaRPr lang="pl-PL" sz="2800" dirty="0">
              <a:solidFill>
                <a:schemeClr val="tx1"/>
              </a:solidFill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Kto będąc odpowiedzialnym, za bezpieczeństwo  i higienę pracy, nie dopełnia wynikającego stąd  obowiązku i przez to naraża pracownika na bezpośrednie niebezpieczeństwo utraty życia albo ciężkiego  uszczerbku na zdrowiu. 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Podlega </a:t>
            </a:r>
            <a:r>
              <a:rPr lang="pl-PL" sz="2800" b="1" dirty="0">
                <a:solidFill>
                  <a:schemeClr val="tx1"/>
                </a:solidFill>
              </a:rPr>
              <a:t>karze pozbawienia wolności do lat 3 </a:t>
            </a:r>
          </a:p>
          <a:p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030" y="4659849"/>
            <a:ext cx="3244364" cy="211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04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095554"/>
            <a:ext cx="10515600" cy="67286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u="sng" dirty="0">
                <a:latin typeface="+mn-lt"/>
              </a:rPr>
              <a:t>OBOWIĄZKI STRAŻAKA RATOWNIKA </a:t>
            </a:r>
            <a:br>
              <a:rPr lang="pl-PL" sz="4000" dirty="0">
                <a:latin typeface="+mn-lt"/>
              </a:rPr>
            </a:br>
            <a:endParaRPr lang="pl-PL" sz="4000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338466" y="1698171"/>
            <a:ext cx="9008984" cy="48375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Znać przepisy bhp, brać udział w szkoleniu oraz poddawać się egzaminom  sprawdzającym;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Wykonywać prace zgodnie z przepisami i zasadami bezpieczeństwa i higieny pracy oraz  stosować się do wydawanych poleceń i wskazówek przełożonych;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Dbać o należyty stan maszyn, urządzeń, narzędzi i sprzętu oraz porządek  i ład w miejscu pracy/akcji;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Stosować środki ochrony zbiorowej, a także używać przydzielonych środków ochrony  indywidualnej oraz odzieży i obuwia specjalnego, zgodnie z ich przeznaczeniem;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Poddawać się zaleconym badaniom lekarskim i stosować się do wskazań lekarskich;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Niezwłocznie zawiadomić przełożonego o zauważonym podczas działań ratowniczych wypadku przy pracy lub zagrożeniu i ostrzec innych strażaków;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</a:rPr>
              <a:t>Współdziałać z innymi oraz przełożonymi w wypełnianiu obowiązków dotyczących bezpieczeństwa i higieny pracy</a:t>
            </a:r>
          </a:p>
          <a:p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5" y="2890785"/>
            <a:ext cx="1618938" cy="36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0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240971"/>
            <a:ext cx="10515600" cy="484867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Strażak ratownik ma prawo powstrzymać się od wykonywania pracy w razie gdy warunki pracy nie odpowiadają przepisom bezpieczeństwa i higieny pracy i stwarzają bezpośrednie zagrożenia dla zdrowia lub życia strażaka albo gdy wykonywana przez niego praca grozi takim niebezpieczeństwem innym osobom. </a:t>
            </a:r>
          </a:p>
          <a:p>
            <a:pPr algn="ctr"/>
            <a:endParaRPr lang="pl-PL" sz="1100" dirty="0">
              <a:solidFill>
                <a:schemeClr val="tx1"/>
              </a:solidFill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Strażak ratownik ma prawo po uprzednim zawiadomieniu przełożonego,  powstrzymać się od wykonywania pracy wymagającej szczególnej  sprawności psychofizycznej w przypadku, gdy jego stan  psychofizyczny nie zapewnia bezpiecznego wykonywania pracy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i stwarza zagrożenie dla innych osób. </a:t>
            </a:r>
          </a:p>
        </p:txBody>
      </p:sp>
    </p:spTree>
    <p:extLst>
      <p:ext uri="{BB962C8B-B14F-4D97-AF65-F5344CB8AC3E}">
        <p14:creationId xmlns:p14="http://schemas.microsoft.com/office/powerpoint/2010/main" val="269978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827" y="2012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+mn-lt"/>
              </a:rPr>
              <a:t>Profilaktyczna opieka lekarska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7815" y="1601338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Noto Sans Symbols"/>
              <a:buNone/>
            </a:pPr>
            <a:r>
              <a:rPr lang="pl-PL" b="1" dirty="0"/>
              <a:t>„Członek OSP biorący bezpośredni udział w działaniach ratowniczych ma prawo do okresowych bezpłatnych badań lekarskich”</a:t>
            </a:r>
          </a:p>
          <a:p>
            <a:pPr algn="just">
              <a:buFont typeface="Noto Sans Symbols"/>
              <a:buNone/>
            </a:pPr>
            <a:r>
              <a:rPr lang="pl-PL" b="1" dirty="0"/>
              <a:t>	</a:t>
            </a:r>
            <a:r>
              <a:rPr lang="pl-PL" sz="2400" dirty="0"/>
              <a:t>Profilaktyczna opieka lekarska – podstawa prawna art. 10 pkt. 3 Ustawy                    z dnia 17 grudnia 2021 r. o ochotniczych strażach pożarnych; </a:t>
            </a:r>
            <a:r>
              <a:rPr lang="pl-PL" dirty="0"/>
              <a:t>	</a:t>
            </a:r>
          </a:p>
          <a:p>
            <a:pPr algn="just">
              <a:buFont typeface="Noto Sans Symbols"/>
              <a:buNone/>
            </a:pPr>
            <a:endParaRPr lang="pl-PL" sz="900" dirty="0"/>
          </a:p>
          <a:p>
            <a:pPr algn="just"/>
            <a:r>
              <a:rPr lang="pl-PL" sz="2400" dirty="0"/>
              <a:t>Badania lekarskie strażaków ochotników przeprowadzane są na koszt urzędu gminy;</a:t>
            </a:r>
          </a:p>
          <a:p>
            <a:pPr algn="just">
              <a:buFont typeface="Noto Sans Symbols"/>
              <a:buNone/>
            </a:pPr>
            <a:endParaRPr lang="pl-PL" sz="900" dirty="0"/>
          </a:p>
          <a:p>
            <a:pPr algn="just"/>
            <a:r>
              <a:rPr lang="pl-PL" sz="2400" dirty="0"/>
              <a:t>Każdy strażak ma obowiązek poddawać się wstępnym </a:t>
            </a:r>
          </a:p>
          <a:p>
            <a:pPr marL="0" indent="0" algn="just">
              <a:buNone/>
            </a:pPr>
            <a:r>
              <a:rPr lang="pl-PL" sz="2400" dirty="0"/>
              <a:t>   i okresowym badaniom lekarskim i stosować się do wskazań lekarskich.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872" y="4149665"/>
            <a:ext cx="2122098" cy="261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3839</Words>
  <Application>Microsoft Office PowerPoint</Application>
  <PresentationFormat>Panoramiczny</PresentationFormat>
  <Paragraphs>167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Noto Sans Symbols</vt:lpstr>
      <vt:lpstr>Motyw pakietu Office</vt:lpstr>
      <vt:lpstr>INSTRUKTAŻ OGÓLNY BHP </vt:lpstr>
      <vt:lpstr>BHP - definicje</vt:lpstr>
      <vt:lpstr>ISTOTA BEZPIECZEŃSTWA I HIGIENY PRACY</vt:lpstr>
      <vt:lpstr> AKTY PRAWNE DOTYCZĄCE BHP  </vt:lpstr>
      <vt:lpstr>KODEKS PRACY  DZIAŁ X  BEZPIECZEŃSTWO I HIGIENA PRACY   </vt:lpstr>
      <vt:lpstr>ODPOWIEDZIALNOŚĆ KARNA</vt:lpstr>
      <vt:lpstr>OBOWIĄZKI STRAŻAKA RATOWNIKA  </vt:lpstr>
      <vt:lpstr>Prezentacja programu PowerPoint</vt:lpstr>
      <vt:lpstr>Profilaktyczna opieka lekarska</vt:lpstr>
      <vt:lpstr>Zagrożenia i czynniki szkodliwe w czasie działań ratowniczych      i ćwiczeń </vt:lpstr>
      <vt:lpstr>ZAGROŻENIA </vt:lpstr>
      <vt:lpstr>RĘCZNE PRACE TRANSPORTOWE</vt:lpstr>
      <vt:lpstr>NORMY DŹWIGANIA CIĘŻARÓW</vt:lpstr>
      <vt:lpstr>Urządzenia elektryczne</vt:lpstr>
      <vt:lpstr>Jeśli w czasie akcji ratowniczej nie udało się wyłączyć dopływu prądu elektrycznego, należy przyjąć zasadę, że:</vt:lpstr>
      <vt:lpstr>Wymagania BHP podczas ćwiczeń i szkoleń </vt:lpstr>
      <vt:lpstr>WYPADEK W SŁUŻBIE</vt:lpstr>
      <vt:lpstr>Prezentacja programu PowerPoint</vt:lpstr>
      <vt:lpstr>Wypadek w drodze do/z pracy</vt:lpstr>
      <vt:lpstr>Postępowanie powypadkowe</vt:lpstr>
      <vt:lpstr>BHP PODCZAS DZIAŁAŃ RATOWNICZYCH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Czyż</dc:creator>
  <cp:lastModifiedBy>Michał Nowak</cp:lastModifiedBy>
  <cp:revision>127</cp:revision>
  <dcterms:created xsi:type="dcterms:W3CDTF">2021-10-04T10:14:51Z</dcterms:created>
  <dcterms:modified xsi:type="dcterms:W3CDTF">2026-03-19T19:24:18Z</dcterms:modified>
</cp:coreProperties>
</file>