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71" r:id="rId7"/>
    <p:sldId id="270" r:id="rId8"/>
    <p:sldId id="261" r:id="rId9"/>
    <p:sldId id="272" r:id="rId10"/>
    <p:sldId id="269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ksandra Majchrzyk" initials="AM" lastIdx="9" clrIdx="0">
    <p:extLst>
      <p:ext uri="{19B8F6BF-5375-455C-9EA6-DF929625EA0E}">
        <p15:presenceInfo xmlns:p15="http://schemas.microsoft.com/office/powerpoint/2012/main" userId="S-1-5-21-17384997-2493323680-1510645381-3753" providerId="AD"/>
      </p:ext>
    </p:extLst>
  </p:cmAuthor>
  <p:cmAuthor id="2" name="Martyna Tyrakowska" initials="MT" lastIdx="16" clrIdx="1">
    <p:extLst>
      <p:ext uri="{19B8F6BF-5375-455C-9EA6-DF929625EA0E}">
        <p15:presenceInfo xmlns:p15="http://schemas.microsoft.com/office/powerpoint/2012/main" userId="S-1-5-21-17384997-2493323680-1510645381-22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007" autoAdjust="0"/>
  </p:normalViewPr>
  <p:slideViewPr>
    <p:cSldViewPr snapToGrid="0">
      <p:cViewPr varScale="1">
        <p:scale>
          <a:sx n="62" d="100"/>
          <a:sy n="62" d="100"/>
        </p:scale>
        <p:origin x="8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47-4C16-ACB9-D9B527F38F88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447-4C16-ACB9-D9B527F38F88}"/>
              </c:ext>
            </c:extLst>
          </c:dPt>
          <c:dLbls>
            <c:dLbl>
              <c:idx val="0"/>
              <c:layout>
                <c:manualLayout>
                  <c:x val="-2.401921688653076E-3"/>
                  <c:y val="-2.47715220626439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47-4C16-ACB9-D9B527F38F88}"/>
                </c:ext>
              </c:extLst>
            </c:dLbl>
            <c:dLbl>
              <c:idx val="1"/>
              <c:layout>
                <c:manualLayout>
                  <c:x val="-2.401921688653164E-3"/>
                  <c:y val="-1.04668403081591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47-4C16-ACB9-D9B527F38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20000000</c:v>
                </c:pt>
                <c:pt idx="1">
                  <c:v>19481401.760000002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47-4C16-ACB9-D9B527F38F8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00960844326538E-3"/>
                  <c:y val="-3.48894676938638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47-4C16-ACB9-D9B527F38F88}"/>
                </c:ext>
              </c:extLst>
            </c:dLbl>
            <c:dLbl>
              <c:idx val="1"/>
              <c:layout>
                <c:manualLayout>
                  <c:x val="-2.401921688653164E-3"/>
                  <c:y val="-1.04668403081591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47-4C16-ACB9-D9B527F38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17000000</c:v>
                </c:pt>
                <c:pt idx="1">
                  <c:v>19481401.760000002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47-4C16-ACB9-D9B527F38F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0412288"/>
        <c:axId val="500414448"/>
      </c:barChart>
      <c:catAx>
        <c:axId val="50041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0414448"/>
        <c:crosses val="autoZero"/>
        <c:auto val="1"/>
        <c:lblAlgn val="ctr"/>
        <c:lblOffset val="100"/>
        <c:noMultiLvlLbl val="0"/>
      </c:catAx>
      <c:valAx>
        <c:axId val="5004144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0041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7A065-AB8F-4F67-8998-E480B11BDA73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2212E-CE4B-487C-A50D-4956CB3C9A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9962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5736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1307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5424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4857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9446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1146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977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18579" y="1198527"/>
            <a:ext cx="11354838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  <a:cs typeface="Calibri"/>
              </a:rPr>
              <a:t>Projekt nr POIS.02.04.00-00-0100/16</a:t>
            </a:r>
          </a:p>
          <a:p>
            <a:endParaRPr lang="pl-PL" sz="3200" b="1" i="1" dirty="0">
              <a:solidFill>
                <a:schemeClr val="bg1"/>
              </a:solidFill>
              <a:cs typeface="Calibri"/>
            </a:endParaRPr>
          </a:p>
          <a:p>
            <a:r>
              <a:rPr lang="pl-PL" sz="3200" b="1" i="1" dirty="0">
                <a:solidFill>
                  <a:schemeClr val="bg1"/>
                </a:solidFill>
                <a:cs typeface="Calibri"/>
              </a:rPr>
              <a:t>Opracowanie zasad kontroli i zwalczania inwazyjnych gatunków obcych wraz z przeprowadzeniem pilotażowych działań i edukacją społeczną.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7C09C3C-6878-4A16-4948-B24F981F0DAC}"/>
              </a:ext>
            </a:extLst>
          </p:cNvPr>
          <p:cNvSpPr/>
          <p:nvPr/>
        </p:nvSpPr>
        <p:spPr>
          <a:xfrm>
            <a:off x="891972" y="5120639"/>
            <a:ext cx="10408053" cy="1436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4B57B4B-01D6-7A63-E30B-DD5F5873D9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352" y="5301228"/>
            <a:ext cx="9189294" cy="107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784533" y="1125390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Wnioskodawca: Minister Klimatu i Środowiska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Beneficjent: Generalna Dyrekcja Ochrony Środowiska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Partnerzy: - 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03178" y="388063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03178" y="4631231"/>
            <a:ext cx="11985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 dirty="0" err="1"/>
              <a:t>Cel</a:t>
            </a:r>
            <a:r>
              <a:rPr lang="en-US" sz="2400" b="1" i="0" u="none" strike="noStrike" baseline="0" dirty="0"/>
              <a:t> </a:t>
            </a:r>
            <a:r>
              <a:rPr lang="en-US" sz="2400" b="1" i="0" u="none" strike="noStrike" baseline="0" dirty="0" err="1"/>
              <a:t>główny</a:t>
            </a:r>
            <a:r>
              <a:rPr lang="en-US" sz="2400" b="1" i="0" u="none" strike="noStrike" baseline="0" dirty="0"/>
              <a:t> </a:t>
            </a:r>
            <a:r>
              <a:rPr lang="en-US" sz="2400" b="1" i="0" u="none" strike="noStrike" baseline="0" dirty="0" err="1"/>
              <a:t>projektu</a:t>
            </a:r>
            <a:r>
              <a:rPr lang="en-US" sz="2400" b="1" i="0" u="none" strike="noStrike" baseline="0" dirty="0"/>
              <a:t>:</a:t>
            </a:r>
          </a:p>
          <a:p>
            <a:pPr algn="l"/>
            <a:r>
              <a:rPr lang="pl-PL" sz="2400" b="0" i="0" u="none" strike="noStrike" baseline="0" dirty="0"/>
              <a:t>Ochrona i przywrócenie różnorodności biologicznej oraz wzrost odporności rodzimych ekosystemów na presję inwazyjnych gatunków obcych poprzez określenie stopnia ich inwazyjności oraz weryfikację skuteczności metod eliminacji najbardziej inwazyjnych gatunków obcych na terenie kraju.</a:t>
            </a:r>
            <a:endParaRPr lang="pl-PL" sz="2400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2003031" y="203812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551706"/>
              </p:ext>
            </p:extLst>
          </p:nvPr>
        </p:nvGraphicFramePr>
        <p:xfrm>
          <a:off x="784533" y="2788723"/>
          <a:ext cx="10946674" cy="1006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237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</a:rPr>
                        <a:t>2016.12.29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2021.06.30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</a:rPr>
                        <a:t>2016.12.29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2023.06.30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2"/>
          <p:cNvSpPr txBox="1">
            <a:spLocks/>
          </p:cNvSpPr>
          <p:nvPr/>
        </p:nvSpPr>
        <p:spPr>
          <a:xfrm>
            <a:off x="103178" y="110005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23520" y="1508124"/>
            <a:ext cx="11968480" cy="5153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000" b="1" i="0" u="none" strike="noStrike" baseline="0" dirty="0"/>
              <a:t>Cele szczegółowe: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1. Określenie/wskazanie i opisanie kluczowych gatunków inwazyjnych do zwalczania na terenie </a:t>
            </a:r>
            <a:r>
              <a:rPr lang="en-US" sz="2000" b="0" i="0" u="none" strike="noStrike" baseline="0" dirty="0"/>
              <a:t>całego kraju.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2. Weryfikacja w środowisku naturalnym skuteczności metod wskazanych do eliminacji inwazyjnych</a:t>
            </a:r>
          </a:p>
          <a:p>
            <a:pPr algn="l">
              <a:lnSpc>
                <a:spcPct val="110000"/>
              </a:lnSpc>
            </a:pPr>
            <a:r>
              <a:rPr lang="en-US" sz="2000" b="0" i="0" u="none" strike="noStrike" baseline="0" dirty="0"/>
              <a:t>gatunków obcych.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3. Zidentyfikowanie dróg niezamierzonego wprowadzania lub rozprzestrzeniania się inwazyjnych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gatunków obcych stwarzających zagrożenie dla UE wraz ze wskazaniem dróg, które wymagają </a:t>
            </a:r>
            <a:r>
              <a:rPr lang="en-US" sz="2000" b="0" i="0" u="none" strike="noStrike" baseline="0" dirty="0"/>
              <a:t>działań priorytetowych.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4. Opracowanie i weryfikacja skuteczności planów działania dotyczących dróg priorytetowych </a:t>
            </a:r>
            <a:r>
              <a:rPr lang="en-US" sz="2000" b="0" i="0" u="none" strike="noStrike" baseline="0" dirty="0"/>
              <a:t>rozprzestrzeniania się gatunków inwazyjnych.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5. Zgromadzenie i publiczne udostępnienie wszystkich informacji i danych na temat gatunków inwazyjnych występujących na terenie kraju oraz UE.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6. Podniesienie poziomu świadomości społeczeństwa na temat zagrożeń jakie stwarzają inwazyjne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gatunki obce dla człowieka, środowiska naturalnego i gospodarki.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7. Rozpowszechnienie informacji na temat skutecznych/sprawdzonych metod kontroli lub eliminacji</a:t>
            </a:r>
          </a:p>
          <a:p>
            <a:pPr algn="l">
              <a:lnSpc>
                <a:spcPct val="110000"/>
              </a:lnSpc>
            </a:pPr>
            <a:r>
              <a:rPr lang="pl-PL" sz="2000" b="0" i="0" u="none" strike="noStrike" baseline="0" dirty="0"/>
              <a:t>ze środowiska inwazyjnych gatunków obcych.</a:t>
            </a:r>
          </a:p>
        </p:txBody>
      </p:sp>
    </p:spTree>
    <p:extLst>
      <p:ext uri="{BB962C8B-B14F-4D97-AF65-F5344CB8AC3E}">
        <p14:creationId xmlns:p14="http://schemas.microsoft.com/office/powerpoint/2010/main" val="263096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208166" y="1373327"/>
            <a:ext cx="394518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39485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36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E3519C93-C0F9-817D-A138-271329AA8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3769729"/>
              </p:ext>
            </p:extLst>
          </p:nvPr>
        </p:nvGraphicFramePr>
        <p:xfrm>
          <a:off x="606259" y="3035544"/>
          <a:ext cx="10574866" cy="364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875DDF16-260F-8CE3-BF1A-BD1D8FAF4F53}"/>
              </a:ext>
            </a:extLst>
          </p:cNvPr>
          <p:cNvSpPr txBox="1"/>
          <p:nvPr/>
        </p:nvSpPr>
        <p:spPr>
          <a:xfrm>
            <a:off x="3814989" y="1175305"/>
            <a:ext cx="7438133" cy="1161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Operacyjny Infrastruktura i Środowisko 2014-2020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Oś priorytetowa II – Ochrona środowiska, w tym adaptacja do zmian klimatu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Działanie 2.4 – Ochrona przyrody i edukacja ekologiczna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6454B80-9E5A-0350-F226-3E631F834ED4}"/>
              </a:ext>
            </a:extLst>
          </p:cNvPr>
          <p:cNvSpPr/>
          <p:nvPr/>
        </p:nvSpPr>
        <p:spPr>
          <a:xfrm>
            <a:off x="208166" y="1175305"/>
            <a:ext cx="11775668" cy="121955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1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cs typeface="Times New Roman" pitchFamily="18" charset="0"/>
              </a:rPr>
              <a:t>PRODUKTY PROJEKTU</a:t>
            </a:r>
            <a:endParaRPr lang="pl-PL" b="1" dirty="0"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151405"/>
              </p:ext>
            </p:extLst>
          </p:nvPr>
        </p:nvGraphicFramePr>
        <p:xfrm>
          <a:off x="489858" y="2347558"/>
          <a:ext cx="11306616" cy="3826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9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8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73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9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Wytyczne w zakresie walki dla minimum 10 inwazyjnych gatunków obcych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Kampania informacyjno-edukacyjna związana z edukacją ekologiczną na temat inwazyjnych gatunków obcych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747588"/>
                  </a:ext>
                </a:extLst>
              </a:tr>
              <a:tr h="921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informacyjny z rejestrem ponad 100 inwazyjnych gatunków obcych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725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320018" y="2739148"/>
            <a:ext cx="1914696" cy="113860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>
                <a:solidFill>
                  <a:schemeClr val="bg1"/>
                </a:solidFill>
              </a:rPr>
              <a:t>podstrona internetowa projektu</a:t>
            </a:r>
          </a:p>
        </p:txBody>
      </p:sp>
      <p:sp>
        <p:nvSpPr>
          <p:cNvPr id="64" name="Prostokąt 63"/>
          <p:cNvSpPr/>
          <p:nvPr/>
        </p:nvSpPr>
        <p:spPr>
          <a:xfrm>
            <a:off x="4791257" y="3098800"/>
            <a:ext cx="1948405" cy="15353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2"/>
                </a:solidFill>
              </a:rPr>
              <a:t>System informacyjny z rejestrem ponad 100 inwazyjnych gatunków obcych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2284404" y="2774157"/>
            <a:ext cx="1944320" cy="127230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>
                <a:solidFill>
                  <a:schemeClr val="bg1"/>
                </a:solidFill>
              </a:rPr>
              <a:t>warstwa dot. IGO w </a:t>
            </a:r>
            <a:r>
              <a:rPr lang="pl-PL" sz="2000" i="1" dirty="0" err="1">
                <a:solidFill>
                  <a:schemeClr val="bg1"/>
                </a:solidFill>
              </a:rPr>
              <a:t>geoserwisie</a:t>
            </a:r>
            <a:r>
              <a:rPr lang="pl-PL" sz="2000" i="1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68" name="Łącznik prosty 67"/>
          <p:cNvCxnSpPr/>
          <p:nvPr/>
        </p:nvCxnSpPr>
        <p:spPr>
          <a:xfrm flipV="1">
            <a:off x="4658305" y="3554072"/>
            <a:ext cx="3" cy="507832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>
            <a:cxnSpLocks/>
          </p:cNvCxnSpPr>
          <p:nvPr/>
        </p:nvCxnSpPr>
        <p:spPr>
          <a:xfrm flipH="1">
            <a:off x="4219908" y="3554072"/>
            <a:ext cx="444491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>
            <a:cxnSpLocks/>
          </p:cNvCxnSpPr>
          <p:nvPr/>
        </p:nvCxnSpPr>
        <p:spPr>
          <a:xfrm>
            <a:off x="3738468" y="4060112"/>
            <a:ext cx="0" cy="1585571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>
            <a:cxnSpLocks/>
          </p:cNvCxnSpPr>
          <p:nvPr/>
        </p:nvCxnSpPr>
        <p:spPr>
          <a:xfrm>
            <a:off x="3724819" y="5641560"/>
            <a:ext cx="1086043" cy="4123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>
            <a:cxnSpLocks/>
          </p:cNvCxnSpPr>
          <p:nvPr/>
        </p:nvCxnSpPr>
        <p:spPr>
          <a:xfrm flipH="1">
            <a:off x="4267840" y="2948136"/>
            <a:ext cx="3002116" cy="2032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4810862" y="5303848"/>
            <a:ext cx="1909194" cy="103620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>
                <a:solidFill>
                  <a:schemeClr val="bg1"/>
                </a:solidFill>
              </a:rPr>
              <a:t>rejestr</a:t>
            </a: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>
            <a:off x="5713042" y="4702444"/>
            <a:ext cx="0" cy="601404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752D2218-C75C-5CD3-F9A2-A0AD7B51B978}"/>
              </a:ext>
            </a:extLst>
          </p:cNvPr>
          <p:cNvCxnSpPr/>
          <p:nvPr/>
        </p:nvCxnSpPr>
        <p:spPr>
          <a:xfrm flipV="1">
            <a:off x="6952302" y="3695763"/>
            <a:ext cx="0" cy="432049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7A50154B-5003-D3AD-548F-68A371BD9D32}"/>
              </a:ext>
            </a:extLst>
          </p:cNvPr>
          <p:cNvCxnSpPr>
            <a:cxnSpLocks/>
          </p:cNvCxnSpPr>
          <p:nvPr/>
        </p:nvCxnSpPr>
        <p:spPr>
          <a:xfrm>
            <a:off x="6943571" y="3695760"/>
            <a:ext cx="360003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380F7CC0-1899-2B9C-12DA-2EC0C0BE4C06}"/>
              </a:ext>
            </a:extLst>
          </p:cNvPr>
          <p:cNvCxnSpPr>
            <a:cxnSpLocks/>
          </p:cNvCxnSpPr>
          <p:nvPr/>
        </p:nvCxnSpPr>
        <p:spPr>
          <a:xfrm flipV="1">
            <a:off x="3738468" y="4061904"/>
            <a:ext cx="0" cy="454851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F238EDA7-F8E1-6C79-0444-2D761A3D1C48}"/>
              </a:ext>
            </a:extLst>
          </p:cNvPr>
          <p:cNvCxnSpPr>
            <a:cxnSpLocks/>
          </p:cNvCxnSpPr>
          <p:nvPr/>
        </p:nvCxnSpPr>
        <p:spPr>
          <a:xfrm>
            <a:off x="6736278" y="2950212"/>
            <a:ext cx="588263" cy="0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DAA5E722-BE17-358B-4476-B74ECE455B6E}"/>
              </a:ext>
            </a:extLst>
          </p:cNvPr>
          <p:cNvCxnSpPr>
            <a:cxnSpLocks/>
          </p:cNvCxnSpPr>
          <p:nvPr/>
        </p:nvCxnSpPr>
        <p:spPr>
          <a:xfrm flipH="1">
            <a:off x="6736278" y="4114328"/>
            <a:ext cx="216024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E74C8792-F4B2-281C-712E-1E0F52534EA9}"/>
              </a:ext>
            </a:extLst>
          </p:cNvPr>
          <p:cNvCxnSpPr>
            <a:cxnSpLocks/>
          </p:cNvCxnSpPr>
          <p:nvPr/>
        </p:nvCxnSpPr>
        <p:spPr>
          <a:xfrm>
            <a:off x="4658303" y="4048310"/>
            <a:ext cx="125241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id="{99F919B3-ED86-AFCE-6F8A-3922187C3213}"/>
              </a:ext>
            </a:extLst>
          </p:cNvPr>
          <p:cNvCxnSpPr>
            <a:cxnSpLocks/>
          </p:cNvCxnSpPr>
          <p:nvPr/>
        </p:nvCxnSpPr>
        <p:spPr>
          <a:xfrm flipV="1">
            <a:off x="5713042" y="4634193"/>
            <a:ext cx="0" cy="153889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61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cs typeface="Times New Roman" pitchFamily="18" charset="0"/>
              </a:rPr>
              <a:t>WSKAŹNIKI EFEKTYWNOŚCI PROJEKTU</a:t>
            </a:r>
            <a:endParaRPr lang="pl-PL" b="1" dirty="0"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171735"/>
              </p:ext>
            </p:extLst>
          </p:nvPr>
        </p:nvGraphicFramePr>
        <p:xfrm>
          <a:off x="339363" y="2347558"/>
          <a:ext cx="11667580" cy="2750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6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3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8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3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Powstanie systemu informacyjnego na temat rozmieszczenia roślin, zwierząt i innych organizmów należących do inwazyjnych gatunków obcych składającego się z: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(1.) warstw,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(2.) rejestru,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(3.) podstrony internetowej projektu.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46947" y="109154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10503" y="1632594"/>
            <a:ext cx="11896724" cy="2451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Okres trwałości: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Zgodnie z umową o dofinansowanie należy zachować trwałość projektu w okresie 5 lat od zatwierdzenia wniosku o płatność końcową. </a:t>
            </a:r>
            <a:endParaRPr lang="pl-PL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Źródło finansowania utrzymania produktów projektu: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Rezultaty projektu zostaną utrzymane bez konieczności zapewnienia dodatkowych środków – strona projektu i jego obsługa będą realizowane w ramach zadań wykonywanych przez administratora GDOŚ,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wynika z kompetencji Generalnego Dyrektora Ochrony Środowiska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Najważniejsze ryzyka:</a:t>
            </a:r>
            <a:endParaRPr lang="pl-PL" sz="2000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515A41A-AC4F-8391-41BF-62BD38C3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6615"/>
              </p:ext>
            </p:extLst>
          </p:nvPr>
        </p:nvGraphicFramePr>
        <p:xfrm>
          <a:off x="210503" y="4210079"/>
          <a:ext cx="11896723" cy="2166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068">
                  <a:extLst>
                    <a:ext uri="{9D8B030D-6E8A-4147-A177-3AD203B41FA5}">
                      <a16:colId xmlns:a16="http://schemas.microsoft.com/office/drawing/2014/main" val="529625546"/>
                    </a:ext>
                  </a:extLst>
                </a:gridCol>
                <a:gridCol w="1578429">
                  <a:extLst>
                    <a:ext uri="{9D8B030D-6E8A-4147-A177-3AD203B41FA5}">
                      <a16:colId xmlns:a16="http://schemas.microsoft.com/office/drawing/2014/main" val="1972702380"/>
                    </a:ext>
                  </a:extLst>
                </a:gridCol>
                <a:gridCol w="2318657">
                  <a:extLst>
                    <a:ext uri="{9D8B030D-6E8A-4147-A177-3AD203B41FA5}">
                      <a16:colId xmlns:a16="http://schemas.microsoft.com/office/drawing/2014/main" val="506737110"/>
                    </a:ext>
                  </a:extLst>
                </a:gridCol>
                <a:gridCol w="5978569">
                  <a:extLst>
                    <a:ext uri="{9D8B030D-6E8A-4147-A177-3AD203B41FA5}">
                      <a16:colId xmlns:a16="http://schemas.microsoft.com/office/drawing/2014/main" val="455283327"/>
                    </a:ext>
                  </a:extLst>
                </a:gridCol>
              </a:tblGrid>
              <a:tr h="70311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839293"/>
                  </a:ext>
                </a:extLst>
              </a:tr>
              <a:tr h="126072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Brak aktualizacji danych o rozmieszczeniu gatunków inwazyjnych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Tolerowanie ryzyka.</a:t>
                      </a:r>
                      <a:b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Zgodnie z treścią ustawy o gatunkach obcych działanie systemu jest realizowane przez instytucje publiczne w ramach ich obowiązków. Dane są dodawane przez wybrane urzędy administracji publicznej, w tym GDOŚ.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315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96790" y="2437065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2B21380-5F02-1187-5812-7EDA65E6072E}"/>
              </a:ext>
            </a:extLst>
          </p:cNvPr>
          <p:cNvSpPr txBox="1"/>
          <p:nvPr/>
        </p:nvSpPr>
        <p:spPr>
          <a:xfrm>
            <a:off x="496790" y="3743351"/>
            <a:ext cx="10824352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Maciej Seretny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Zastępca Dyrektora </a:t>
            </a:r>
          </a:p>
          <a:p>
            <a:r>
              <a:rPr lang="pl-PL" sz="2000" dirty="0">
                <a:solidFill>
                  <a:schemeClr val="bg1"/>
                </a:solidFill>
              </a:rPr>
              <a:t>Departament Realizacji Projektów Środowiskowych</a:t>
            </a:r>
          </a:p>
          <a:p>
            <a:r>
              <a:rPr lang="pl-PL" sz="2000" b="1" dirty="0">
                <a:solidFill>
                  <a:schemeClr val="bg1"/>
                </a:solidFill>
              </a:rPr>
              <a:t>Generalna Dyrekcja Ochrony Środowiska</a:t>
            </a:r>
          </a:p>
          <a:p>
            <a:r>
              <a:rPr lang="pl-PL" sz="2000" dirty="0">
                <a:solidFill>
                  <a:schemeClr val="bg1"/>
                </a:solidFill>
              </a:rPr>
              <a:t>sekretariat.drp@gdos.gov.pl</a:t>
            </a:r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576F21-8AD8-4352-96E8-BCE6291B456C}"/>
</file>

<file path=docProps/app.xml><?xml version="1.0" encoding="utf-8"?>
<Properties xmlns="http://schemas.openxmlformats.org/officeDocument/2006/extended-properties" xmlns:vt="http://schemas.openxmlformats.org/officeDocument/2006/docPropsVTypes">
  <TotalTime>2476</TotalTime>
  <Words>572</Words>
  <Application>Microsoft Office PowerPoint</Application>
  <PresentationFormat>Panoramiczny</PresentationFormat>
  <Paragraphs>105</Paragraphs>
  <Slides>9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80</cp:revision>
  <dcterms:created xsi:type="dcterms:W3CDTF">2017-01-27T12:50:17Z</dcterms:created>
  <dcterms:modified xsi:type="dcterms:W3CDTF">2024-01-30T12:44:55Z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