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08" r:id="rId1"/>
  </p:sldMasterIdLst>
  <p:notesMasterIdLst>
    <p:notesMasterId r:id="rId75"/>
  </p:notesMasterIdLst>
  <p:sldIdLst>
    <p:sldId id="338" r:id="rId2"/>
    <p:sldId id="340" r:id="rId3"/>
    <p:sldId id="345" r:id="rId4"/>
    <p:sldId id="344" r:id="rId5"/>
    <p:sldId id="341" r:id="rId6"/>
    <p:sldId id="348" r:id="rId7"/>
    <p:sldId id="349" r:id="rId8"/>
    <p:sldId id="356" r:id="rId9"/>
    <p:sldId id="358" r:id="rId10"/>
    <p:sldId id="359" r:id="rId11"/>
    <p:sldId id="351" r:id="rId12"/>
    <p:sldId id="352" r:id="rId13"/>
    <p:sldId id="355" r:id="rId14"/>
    <p:sldId id="506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507" r:id="rId26"/>
    <p:sldId id="414" r:id="rId27"/>
    <p:sldId id="452" r:id="rId28"/>
    <p:sldId id="474" r:id="rId29"/>
    <p:sldId id="453" r:id="rId30"/>
    <p:sldId id="361" r:id="rId31"/>
    <p:sldId id="377" r:id="rId32"/>
    <p:sldId id="378" r:id="rId33"/>
    <p:sldId id="379" r:id="rId34"/>
    <p:sldId id="380" r:id="rId35"/>
    <p:sldId id="370" r:id="rId36"/>
    <p:sldId id="371" r:id="rId37"/>
    <p:sldId id="473" r:id="rId38"/>
    <p:sldId id="372" r:id="rId39"/>
    <p:sldId id="455" r:id="rId40"/>
    <p:sldId id="354" r:id="rId41"/>
    <p:sldId id="475" r:id="rId42"/>
    <p:sldId id="461" r:id="rId43"/>
    <p:sldId id="508" r:id="rId44"/>
    <p:sldId id="363" r:id="rId45"/>
    <p:sldId id="509" r:id="rId46"/>
    <p:sldId id="460" r:id="rId47"/>
    <p:sldId id="456" r:id="rId48"/>
    <p:sldId id="417" r:id="rId49"/>
    <p:sldId id="479" r:id="rId50"/>
    <p:sldId id="480" r:id="rId51"/>
    <p:sldId id="510" r:id="rId52"/>
    <p:sldId id="511" r:id="rId53"/>
    <p:sldId id="512" r:id="rId54"/>
    <p:sldId id="436" r:id="rId55"/>
    <p:sldId id="462" r:id="rId56"/>
    <p:sldId id="463" r:id="rId57"/>
    <p:sldId id="464" r:id="rId58"/>
    <p:sldId id="513" r:id="rId59"/>
    <p:sldId id="432" r:id="rId60"/>
    <p:sldId id="467" r:id="rId61"/>
    <p:sldId id="465" r:id="rId62"/>
    <p:sldId id="433" r:id="rId63"/>
    <p:sldId id="492" r:id="rId64"/>
    <p:sldId id="493" r:id="rId65"/>
    <p:sldId id="413" r:id="rId66"/>
    <p:sldId id="472" r:id="rId67"/>
    <p:sldId id="365" r:id="rId68"/>
    <p:sldId id="454" r:id="rId69"/>
    <p:sldId id="324" r:id="rId70"/>
    <p:sldId id="325" r:id="rId71"/>
    <p:sldId id="322" r:id="rId72"/>
    <p:sldId id="321" r:id="rId73"/>
    <p:sldId id="346" r:id="rId7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F8160B-60CE-683D-D5E9-381F7D660787}" name="Lipska Andżelika" initials="AL" userId="S::a.lipska@mz.gov.pl::df769724-b211-49cc-bf11-b19c1ee39fe2" providerId="AD"/>
  <p188:author id="{772F9010-0F33-E4AC-4D91-34CA815DA824}" name="Beata Kontrowicz" initials="BK" userId="Beata Kontrowicz" providerId="None"/>
  <p188:author id="{B7FD721B-3A8D-A94A-BC76-41F7A739A48D}" name="Chrząstowska Monika" initials="MC" userId="S::m.chrzastowska@mz.gov.pl::4f43f433-5a39-4959-82bb-5fa4fcaec01c" providerId="AD"/>
  <p188:author id="{FA17A634-5F7A-0D6C-3130-B7DC1AA8AD36}" name="Napiórkowska Aneta" initials="AN" userId="S::a.napiorkowska@mz.gov.pl::f51b8a57-39a3-45bd-889b-f993f8e0f288" providerId="AD"/>
  <p188:author id="{7B8DE234-C13C-A974-4B10-974A166474DA}" name="Pracownik ION" initials="ION" userId="Pracownik ION" providerId="None"/>
  <p188:author id="{43FBBCD4-2097-EAE5-8549-D1089C483DBE}" name="Izdebski Jarosław" initials="JI" userId="S::j.izdebski@mz.gov.pl::06d052c6-fc0d-4710-908d-59d75cafedd6" providerId="AD"/>
  <p188:author id="{B64536DF-080B-02C3-69B7-4DB5CAC70CD3}" name="Iwanicka-Michałowicz Małgorzata" initials="MI" userId="S::m.iwanicka@mz.gov.pl::2009f738-2ea1-4a35-b830-46cd2c63487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8"/>
    <a:srgbClr val="003F7E"/>
    <a:srgbClr val="CC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ED31B-D424-4E09-979F-89CFD9486D27}" v="3" dt="2025-07-13T18:41:22.458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9" autoAdjust="0"/>
    <p:restoredTop sz="96247" autoAdjust="0"/>
  </p:normalViewPr>
  <p:slideViewPr>
    <p:cSldViewPr showGuides="1">
      <p:cViewPr>
        <p:scale>
          <a:sx n="125" d="100"/>
          <a:sy n="125" d="100"/>
        </p:scale>
        <p:origin x="342" y="-63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trowicz Beata" userId="3da80c4f-a4e7-40b4-9a68-324ff8bd3e7e" providerId="ADAL" clId="{7B4ED31B-D424-4E09-979F-89CFD9486D27}"/>
    <pc:docChg chg="undo custSel addSld delSld modSld">
      <pc:chgData name="Kontrowicz Beata" userId="3da80c4f-a4e7-40b4-9a68-324ff8bd3e7e" providerId="ADAL" clId="{7B4ED31B-D424-4E09-979F-89CFD9486D27}" dt="2025-07-13T18:41:54.479" v="61" actId="113"/>
      <pc:docMkLst>
        <pc:docMk/>
      </pc:docMkLst>
      <pc:sldChg chg="del">
        <pc:chgData name="Kontrowicz Beata" userId="3da80c4f-a4e7-40b4-9a68-324ff8bd3e7e" providerId="ADAL" clId="{7B4ED31B-D424-4E09-979F-89CFD9486D27}" dt="2025-07-13T18:40:39.416" v="56" actId="2696"/>
        <pc:sldMkLst>
          <pc:docMk/>
          <pc:sldMk cId="2187666847" sldId="339"/>
        </pc:sldMkLst>
      </pc:sldChg>
      <pc:sldChg chg="modSp mod">
        <pc:chgData name="Kontrowicz Beata" userId="3da80c4f-a4e7-40b4-9a68-324ff8bd3e7e" providerId="ADAL" clId="{7B4ED31B-D424-4E09-979F-89CFD9486D27}" dt="2025-07-13T18:41:40.194" v="60" actId="113"/>
        <pc:sldMkLst>
          <pc:docMk/>
          <pc:sldMk cId="2295128241" sldId="340"/>
        </pc:sldMkLst>
        <pc:spChg chg="mod">
          <ac:chgData name="Kontrowicz Beata" userId="3da80c4f-a4e7-40b4-9a68-324ff8bd3e7e" providerId="ADAL" clId="{7B4ED31B-D424-4E09-979F-89CFD9486D27}" dt="2025-07-13T18:41:40.194" v="60" actId="113"/>
          <ac:spMkLst>
            <pc:docMk/>
            <pc:sldMk cId="2295128241" sldId="340"/>
            <ac:spMk id="7" creationId="{0FF0F109-0CA6-0EAF-E645-9F037FFD6963}"/>
          </ac:spMkLst>
        </pc:spChg>
      </pc:sldChg>
      <pc:sldChg chg="modSp mod">
        <pc:chgData name="Kontrowicz Beata" userId="3da80c4f-a4e7-40b4-9a68-324ff8bd3e7e" providerId="ADAL" clId="{7B4ED31B-D424-4E09-979F-89CFD9486D27}" dt="2025-07-13T18:41:54.479" v="61" actId="113"/>
        <pc:sldMkLst>
          <pc:docMk/>
          <pc:sldMk cId="319867009" sldId="348"/>
        </pc:sldMkLst>
        <pc:spChg chg="mod">
          <ac:chgData name="Kontrowicz Beata" userId="3da80c4f-a4e7-40b4-9a68-324ff8bd3e7e" providerId="ADAL" clId="{7B4ED31B-D424-4E09-979F-89CFD9486D27}" dt="2025-07-13T18:41:54.479" v="61" actId="113"/>
          <ac:spMkLst>
            <pc:docMk/>
            <pc:sldMk cId="319867009" sldId="348"/>
            <ac:spMk id="6" creationId="{1C728315-5CF0-70F5-5608-8D0425F84A50}"/>
          </ac:spMkLst>
        </pc:spChg>
      </pc:sldChg>
      <pc:sldChg chg="modSp mod">
        <pc:chgData name="Kontrowicz Beata" userId="3da80c4f-a4e7-40b4-9a68-324ff8bd3e7e" providerId="ADAL" clId="{7B4ED31B-D424-4E09-979F-89CFD9486D27}" dt="2025-07-13T18:39:27.438" v="54" actId="108"/>
        <pc:sldMkLst>
          <pc:docMk/>
          <pc:sldMk cId="343937024" sldId="351"/>
        </pc:sldMkLst>
        <pc:spChg chg="mod">
          <ac:chgData name="Kontrowicz Beata" userId="3da80c4f-a4e7-40b4-9a68-324ff8bd3e7e" providerId="ADAL" clId="{7B4ED31B-D424-4E09-979F-89CFD9486D27}" dt="2025-07-13T18:39:27.438" v="54" actId="108"/>
          <ac:spMkLst>
            <pc:docMk/>
            <pc:sldMk cId="343937024" sldId="351"/>
            <ac:spMk id="3" creationId="{A8D10BD6-9AD4-D50F-0B98-DCE0067B536D}"/>
          </ac:spMkLst>
        </pc:spChg>
      </pc:sldChg>
      <pc:sldChg chg="modSp mod">
        <pc:chgData name="Kontrowicz Beata" userId="3da80c4f-a4e7-40b4-9a68-324ff8bd3e7e" providerId="ADAL" clId="{7B4ED31B-D424-4E09-979F-89CFD9486D27}" dt="2025-07-10T12:38:16.640" v="46" actId="14100"/>
        <pc:sldMkLst>
          <pc:docMk/>
          <pc:sldMk cId="3366029893" sldId="436"/>
        </pc:sldMkLst>
        <pc:picChg chg="mod">
          <ac:chgData name="Kontrowicz Beata" userId="3da80c4f-a4e7-40b4-9a68-324ff8bd3e7e" providerId="ADAL" clId="{7B4ED31B-D424-4E09-979F-89CFD9486D27}" dt="2025-07-10T12:38:16.640" v="46" actId="14100"/>
          <ac:picMkLst>
            <pc:docMk/>
            <pc:sldMk cId="3366029893" sldId="436"/>
            <ac:picMk id="12" creationId="{CA7E3486-5761-3DF2-B398-E2AF1115EA83}"/>
          </ac:picMkLst>
        </pc:picChg>
      </pc:sldChg>
      <pc:sldChg chg="modSp mod">
        <pc:chgData name="Kontrowicz Beata" userId="3da80c4f-a4e7-40b4-9a68-324ff8bd3e7e" providerId="ADAL" clId="{7B4ED31B-D424-4E09-979F-89CFD9486D27}" dt="2025-07-13T18:40:14.107" v="55" actId="207"/>
        <pc:sldMkLst>
          <pc:docMk/>
          <pc:sldMk cId="298473145" sldId="455"/>
        </pc:sldMkLst>
        <pc:spChg chg="mod">
          <ac:chgData name="Kontrowicz Beata" userId="3da80c4f-a4e7-40b4-9a68-324ff8bd3e7e" providerId="ADAL" clId="{7B4ED31B-D424-4E09-979F-89CFD9486D27}" dt="2025-07-13T18:40:14.107" v="55" actId="207"/>
          <ac:spMkLst>
            <pc:docMk/>
            <pc:sldMk cId="298473145" sldId="455"/>
            <ac:spMk id="3" creationId="{EF7402D8-50FC-9573-AD84-41E752844776}"/>
          </ac:spMkLst>
        </pc:spChg>
      </pc:sldChg>
      <pc:sldChg chg="addSp delSp modSp mod">
        <pc:chgData name="Kontrowicz Beata" userId="3da80c4f-a4e7-40b4-9a68-324ff8bd3e7e" providerId="ADAL" clId="{7B4ED31B-D424-4E09-979F-89CFD9486D27}" dt="2025-07-10T12:38:06.694" v="45" actId="1076"/>
        <pc:sldMkLst>
          <pc:docMk/>
          <pc:sldMk cId="3006830142" sldId="456"/>
        </pc:sldMkLst>
        <pc:picChg chg="add mod">
          <ac:chgData name="Kontrowicz Beata" userId="3da80c4f-a4e7-40b4-9a68-324ff8bd3e7e" providerId="ADAL" clId="{7B4ED31B-D424-4E09-979F-89CFD9486D27}" dt="2025-07-10T12:36:40.076" v="36" actId="14100"/>
          <ac:picMkLst>
            <pc:docMk/>
            <pc:sldMk cId="3006830142" sldId="456"/>
            <ac:picMk id="6" creationId="{B33BDEA1-C1AC-00EB-CAF8-EEF475A349AE}"/>
          </ac:picMkLst>
        </pc:picChg>
        <pc:picChg chg="add mod">
          <ac:chgData name="Kontrowicz Beata" userId="3da80c4f-a4e7-40b4-9a68-324ff8bd3e7e" providerId="ADAL" clId="{7B4ED31B-D424-4E09-979F-89CFD9486D27}" dt="2025-07-10T12:38:06.694" v="45" actId="1076"/>
          <ac:picMkLst>
            <pc:docMk/>
            <pc:sldMk cId="3006830142" sldId="456"/>
            <ac:picMk id="14" creationId="{759F88D3-5060-F8F1-0ACF-065F3426298D}"/>
          </ac:picMkLst>
        </pc:picChg>
      </pc:sldChg>
      <pc:sldChg chg="del">
        <pc:chgData name="Kontrowicz Beata" userId="3da80c4f-a4e7-40b4-9a68-324ff8bd3e7e" providerId="ADAL" clId="{7B4ED31B-D424-4E09-979F-89CFD9486D27}" dt="2025-07-10T12:37:59.716" v="43" actId="2696"/>
        <pc:sldMkLst>
          <pc:docMk/>
          <pc:sldMk cId="3165660855" sldId="478"/>
        </pc:sldMkLst>
      </pc:sldChg>
      <pc:sldChg chg="new del">
        <pc:chgData name="Kontrowicz Beata" userId="3da80c4f-a4e7-40b4-9a68-324ff8bd3e7e" providerId="ADAL" clId="{7B4ED31B-D424-4E09-979F-89CFD9486D27}" dt="2025-07-13T18:35:49.811" v="50" actId="2696"/>
        <pc:sldMkLst>
          <pc:docMk/>
          <pc:sldMk cId="2303098621" sldId="495"/>
        </pc:sldMkLst>
      </pc:sldChg>
      <pc:sldChg chg="new del">
        <pc:chgData name="Kontrowicz Beata" userId="3da80c4f-a4e7-40b4-9a68-324ff8bd3e7e" providerId="ADAL" clId="{7B4ED31B-D424-4E09-979F-89CFD9486D27}" dt="2025-07-13T18:35:46.170" v="49" actId="2696"/>
        <pc:sldMkLst>
          <pc:docMk/>
          <pc:sldMk cId="291913158" sldId="4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5.03.2026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03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94771-A5B5-89E9-2BEB-C3E54DD0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67955E5-730E-AF32-95BD-5252DC8E1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CDD4A3D-4CF1-F063-6975-A4E4D2247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DFBCF0-0FC3-C7A6-F22A-FA8840E7E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445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2.1.Wybór partnerów musi nastąpić przed złożeniem wniosku o dofinansowanie projektu.</a:t>
            </a:r>
          </a:p>
          <a:p>
            <a:r>
              <a:rPr lang="pl-PL" dirty="0"/>
              <a:t>2.1. Jeśli partner wiodący jest podmiotem zobowiązanym do stosowania Prawa zamówień publicznych, a wybiera partnerów spoza sektora finansów publicznych, musi przestrzegać następujących zasad:</a:t>
            </a:r>
          </a:p>
          <a:p>
            <a:r>
              <a:rPr lang="pl-PL" dirty="0"/>
              <a:t>Ogłoszenie otwartego naboru partnerów na swojej stronie internetowej, z co najmniej 21-dniowym terminem na zgłaszanie się partnerów.</a:t>
            </a:r>
          </a:p>
          <a:p>
            <a:r>
              <a:rPr lang="pl-PL" dirty="0"/>
              <a:t>Doświadczenia w realizacji projektów o podobnym charakterze</a:t>
            </a:r>
          </a:p>
          <a:p>
            <a:r>
              <a:rPr lang="pl-PL" dirty="0"/>
              <a:t>Podanie do publicznej wiadomości na swojej stronie internetowej informacji o podmiotach wybranych do pełnienia funkcji partnera.</a:t>
            </a:r>
          </a:p>
          <a:p>
            <a:r>
              <a:rPr lang="pl-PL" dirty="0"/>
              <a:t>2.2 Utworzenie albo zainicjowanie partnerstwa musi nastąpić przed złożeniem wniosku o dofinansowanie projektu.</a:t>
            </a:r>
          </a:p>
          <a:p>
            <a:r>
              <a:rPr lang="pl-PL" dirty="0"/>
              <a:t>2.2 </a:t>
            </a:r>
            <a:r>
              <a:rPr lang="pl-PL" b="0" i="0" dirty="0">
                <a:effectLst/>
                <a:latin typeface="fkGroteskNeue"/>
              </a:rPr>
              <a:t>Celem tego wymogu jest zapewnienie, że partnerstwo jest rzeczywiste i zostało zawiązane na etapie planowania projektu, a nie jedynie na potrzeby uzyskania dofinansowania. Pozwala to również na właściwe zaplanowanie podziału zadań i odpowiedzialności między partnerami od samego początku realizacji projektu.</a:t>
            </a:r>
          </a:p>
          <a:p>
            <a:r>
              <a:rPr lang="pl-PL" b="0" i="0" dirty="0">
                <a:effectLst/>
                <a:latin typeface="fkGroteskNeue"/>
              </a:rPr>
              <a:t>3.Instrukcja wypełniania wniosku, str.55 – możliwość zapewnienia płynnej obsługi finansowej. Czy wnioskodawca/partnerzy posiadają potencjał pozwalający realizować projekt w ramach założonego budżetu oraz bezproblemowe rozliczanie projektu.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0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5AEEA-1A13-C513-F1B0-D2083C6AD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10BE827-A893-20CC-A079-B2F5ED7EB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04118A4-46DC-437C-43F6-D3CCD8E25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F64F930-DF70-05FC-7874-0A42E5248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004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49D00-F751-2969-242B-FF4D45667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A59792E-D3FD-BC8D-E67B-6AAD34C6B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0E0FFDA-D03C-EDCC-266B-DD4656090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021229-66BA-3FD4-26E9-4F00A6FFD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553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949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1871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B3DF3-907B-C60B-0987-5C1DF93D2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A6AA57A-5F9B-30E1-8830-3DE65FBAB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C064DF5-B76A-AA12-80FC-12E2745BF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8AB15F-C8CD-460C-D7C9-EA279D274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957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C791-F986-BA0C-EE53-C928BEAD5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2D003E4-4C81-DEAD-A8A8-27EB719D9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CFA4D50-FEB0-0EA4-82A8-93742F54F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F86CFE-7AC4-BEF1-B335-238D589F0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817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55150-19B9-E7DF-49F1-A437D4AC1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275CBE1-7D08-3917-35B0-02C7DC214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9DEE158-E601-0F8C-698C-2AC493737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DAE2F1-31A2-58A1-133F-639817820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8124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C64A1-FBB1-D918-98A9-39CA19810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0EF3A22-26C0-9EF1-72AC-471376CE6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298ABBD-B311-39A2-408C-C7F8E3927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AB0C31-7A33-F52F-669A-072314447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56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9927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61C4D-5896-E4EC-CDFE-96BDD223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B3B5004-89A5-C746-F0B8-B757A1870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2179CC6-800D-A20A-0E0C-B7907759C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56DF69-DD3C-94F1-3B96-0F1156ED0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98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D13EF-FAA6-8AFE-962C-9FD530826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C5D606F-334C-3605-59E0-6D0570252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19F880D-9F8E-813F-A197-21350B1BE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625D16-DAA9-FC5D-2768-5BABB3801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3039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C1F3-9531-E2E1-340C-FBEBF0B7E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AAF1747-C5E3-9D26-76DB-98DBC0BBC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784E44F-7004-AFB0-F779-726E5E35A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0D8D2C-9182-F85A-BCD1-2821A73E5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414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9B186-CD42-5CC3-FCED-223985BFC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0F1C8B9-7C15-2841-5A8A-256B8560C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2DD6C7C-9995-3C19-2452-F8D37467C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04CFCE-DA0C-E499-3A0C-BC74BD390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5741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4 kryteria rozstrzygające.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805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650B1-60AB-6ECA-DAE0-6ACC55D4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128A79D-FB8C-91E5-9669-4007C467C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A2BAA8A-DFA6-9DF6-1B43-EE5077FA9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FEC7C7-18A5-B1A8-3D1B-693D29CC4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7317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C68CA-6B71-BAF0-3B37-ECC4E922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40E0633-1467-D631-559C-764B31576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5804447-A505-1BC5-E8D0-F92F3BE44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25410C-0E8B-5567-2052-22CABC7BD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3917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9889B-3EE5-1FA0-87F2-E09A76E5F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D4850C4-6314-519A-B18D-0CB0C7B39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612E46B-5B39-7A19-2879-5CBA85CD3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16E034-7CA6-071A-2FA9-722561CCB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9797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96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122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SIWZ – Specyfikacja Istotnych Warunków Zamówienia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5975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52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534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051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015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97A39-BFE9-6967-CE17-0BBC55532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FB62D2C-8F5A-1611-E44D-E051FACF7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897C3D7-40A7-DC27-DAEB-FD381C45D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6414E5-1AC1-71CA-5C6B-995160471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91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79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AEDEB-0204-D4E0-0E6C-91629773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7B2D1A8-8171-049C-BC8E-EF32288EA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0018909-1DD7-579F-A894-D45C877A2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A3D8C-40C3-B9BE-C0CB-061B3EDF2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4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97437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5.03.2026</a:t>
            </a:fld>
            <a:endParaRPr lang="pl-PL" dirty="0"/>
          </a:p>
        </p:txBody>
      </p:sp>
      <p:pic>
        <p:nvPicPr>
          <p:cNvPr id="7" name="_x00000" descr="Pasek logotypów: Fundusze Europejskie dla Rozwoju Społecznego; Rzeczpospolita Polska; Dofinansowane przez Unię Europejską; Ministerstwo Funduszy i Polityki Regionalnej">
            <a:extLst>
              <a:ext uri="{FF2B5EF4-FFF2-40B4-BE49-F238E27FC236}">
                <a16:creationId xmlns:a16="http://schemas.microsoft.com/office/drawing/2014/main" id="{F4240B77-7BB2-AA49-507E-FC88D074A7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3" y="268563"/>
            <a:ext cx="7544482" cy="830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691813" cy="6645731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10513D4-B92E-A4CF-4E73-7FA6154EB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6346" y="7009369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B012BEB-2D4E-1953-A358-178F332BF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79" y="6689581"/>
            <a:ext cx="6978735" cy="7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1349A80-54E4-541B-9D53-BB4DCCFC6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094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82060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5.03.2026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14" name="_x00000" descr="Pasek logotypów: Fundusze Europejskie dla Rozwoju Społecznego; Rzeczpospolita Polska; Dofinansowane przez Unię Europejską; Ministerstwo Funduszy i Polityki Regionalnej">
            <a:extLst>
              <a:ext uri="{FF2B5EF4-FFF2-40B4-BE49-F238E27FC236}">
                <a16:creationId xmlns:a16="http://schemas.microsoft.com/office/drawing/2014/main" id="{A5FD976B-6D3F-7AD2-352E-BEB9C7C2F9C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3" y="268563"/>
            <a:ext cx="7544482" cy="830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5.03.2026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2B18FA6-4EDC-ABA7-DB05-C2B98510C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63" y="6751168"/>
            <a:ext cx="6978735" cy="75404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D252809-95E7-0158-3D13-EF6A6DFE4D19}"/>
              </a:ext>
            </a:extLst>
          </p:cNvPr>
          <p:cNvSpPr txBox="1"/>
          <p:nvPr userDrawn="1"/>
        </p:nvSpPr>
        <p:spPr>
          <a:xfrm>
            <a:off x="0" y="-36587"/>
            <a:ext cx="10691813" cy="6660000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Symbol zastępczy numeru slajdu 2">
            <a:extLst>
              <a:ext uri="{FF2B5EF4-FFF2-40B4-BE49-F238E27FC236}">
                <a16:creationId xmlns:a16="http://schemas.microsoft.com/office/drawing/2014/main" id="{8286605F-E9B9-1061-1A62-634586BBF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6346" y="7038189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2" name="Obraz 1" descr="Obraz zawierający tekst, Grafika, logo, Czcionka">
            <a:extLst>
              <a:ext uri="{FF2B5EF4-FFF2-40B4-BE49-F238E27FC236}">
                <a16:creationId xmlns:a16="http://schemas.microsoft.com/office/drawing/2014/main" id="{1491A2D7-392E-8BDC-A8B7-B2188DB080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26" y="179437"/>
            <a:ext cx="2186969" cy="9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sowa2021.efs.gov.pl/no-auth/hel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ymulacjemedyczne_nabor2026@mz.gov.pl" TargetMode="External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49036/podrecznik_marzec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.matras@mz.gov.p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.zbikowska@mz.gov.p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711DF09-177F-15A8-E3A4-97E269681209}"/>
              </a:ext>
            </a:extLst>
          </p:cNvPr>
          <p:cNvSpPr txBox="1"/>
          <p:nvPr/>
        </p:nvSpPr>
        <p:spPr>
          <a:xfrm>
            <a:off x="495201" y="2894529"/>
            <a:ext cx="899526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2120"/>
            <a:r>
              <a:rPr lang="pl-PL" sz="2000" b="1" dirty="0">
                <a:solidFill>
                  <a:srgbClr val="012C61"/>
                </a:solidFill>
                <a:latin typeface="Lato" panose="020F0502020204030203" pitchFamily="34" charset="-18"/>
                <a:ea typeface="Lato"/>
                <a:cs typeface="Lato"/>
              </a:rPr>
              <a:t>Spotkanie informacyjne dotyczące naboru </a:t>
            </a:r>
            <a:r>
              <a:rPr lang="pl-PL" dirty="0">
                <a:latin typeface="Lato" panose="020F0502020204030203" pitchFamily="34" charset="-18"/>
              </a:rPr>
              <a:t> </a:t>
            </a:r>
            <a:r>
              <a:rPr lang="pl-PL" sz="2000" b="1" dirty="0">
                <a:solidFill>
                  <a:srgbClr val="012C61"/>
                </a:solidFill>
                <a:latin typeface="Lato" panose="020F0502020204030203" pitchFamily="34" charset="-18"/>
                <a:ea typeface="Lato"/>
                <a:cs typeface="Lato"/>
              </a:rPr>
              <a:t>nr  </a:t>
            </a:r>
            <a:r>
              <a:rPr lang="pl-PL" sz="2000" b="1" dirty="0" err="1">
                <a:solidFill>
                  <a:srgbClr val="012C61"/>
                </a:solidFill>
                <a:latin typeface="Lato" panose="020F0502020204030203" pitchFamily="34" charset="-18"/>
                <a:ea typeface="Lato"/>
                <a:cs typeface="Lato"/>
              </a:rPr>
              <a:t>FERS.01.12</a:t>
            </a:r>
            <a:r>
              <a:rPr lang="pl-PL" sz="2000" b="1" dirty="0">
                <a:solidFill>
                  <a:srgbClr val="012C61"/>
                </a:solidFill>
                <a:latin typeface="Lato" panose="020F0502020204030203" pitchFamily="34" charset="-18"/>
                <a:ea typeface="Lato"/>
                <a:cs typeface="Lato"/>
              </a:rPr>
              <a:t>-</a:t>
            </a:r>
            <a:r>
              <a:rPr lang="pl-PL" sz="2000" b="1" dirty="0" err="1">
                <a:solidFill>
                  <a:srgbClr val="012C61"/>
                </a:solidFill>
                <a:latin typeface="Lato" panose="020F0502020204030203" pitchFamily="34" charset="-18"/>
                <a:ea typeface="Lato"/>
                <a:cs typeface="Lato"/>
              </a:rPr>
              <a:t>IP.07</a:t>
            </a:r>
            <a:r>
              <a:rPr lang="pl-PL" sz="2000" b="1" dirty="0">
                <a:solidFill>
                  <a:srgbClr val="012C61"/>
                </a:solidFill>
                <a:latin typeface="Lato" panose="020F0502020204030203" pitchFamily="34" charset="-18"/>
                <a:ea typeface="Lato"/>
                <a:cs typeface="Lato"/>
              </a:rPr>
              <a:t>-003/26</a:t>
            </a:r>
          </a:p>
          <a:p>
            <a:pPr marL="452120"/>
            <a:endParaRPr lang="pl-PL" sz="2000" b="1" dirty="0">
              <a:solidFill>
                <a:srgbClr val="012C6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5CB4756-C7E7-B496-A2EC-B9CCF058F4D3}"/>
              </a:ext>
            </a:extLst>
          </p:cNvPr>
          <p:cNvSpPr txBox="1"/>
          <p:nvPr/>
        </p:nvSpPr>
        <p:spPr>
          <a:xfrm>
            <a:off x="495201" y="5465636"/>
            <a:ext cx="8801323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2120" algn="ctr"/>
            <a:r>
              <a:rPr lang="pl-PL" sz="2000" b="1" dirty="0">
                <a:solidFill>
                  <a:srgbClr val="012C61"/>
                </a:solidFill>
                <a:latin typeface="Lato"/>
                <a:ea typeface="Lato"/>
                <a:cs typeface="Lato"/>
              </a:rPr>
              <a:t>w ramach Programu </a:t>
            </a:r>
          </a:p>
          <a:p>
            <a:pPr marL="452120" algn="ctr"/>
            <a:r>
              <a:rPr lang="pl-PL" sz="2000" b="1" dirty="0">
                <a:solidFill>
                  <a:srgbClr val="012C61"/>
                </a:solidFill>
                <a:latin typeface="Lato"/>
                <a:ea typeface="Lato"/>
                <a:cs typeface="Lato"/>
              </a:rPr>
              <a:t>Fundusze Europejskie dla Rozwoju Społecznego 2021 -2027 (FERS)</a:t>
            </a:r>
          </a:p>
          <a:p>
            <a:pPr marL="452120" algn="ctr"/>
            <a:endParaRPr lang="pl-PL" sz="1200" b="1" dirty="0">
              <a:latin typeface="Lato"/>
              <a:ea typeface="Lato"/>
              <a:cs typeface="Lato"/>
            </a:endParaRPr>
          </a:p>
          <a:p>
            <a:pPr marL="452120" algn="ctr"/>
            <a:endParaRPr lang="pl-PL" sz="1200" b="1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2D450F9-2617-198B-1005-A6FC190F9A02}"/>
              </a:ext>
            </a:extLst>
          </p:cNvPr>
          <p:cNvSpPr/>
          <p:nvPr/>
        </p:nvSpPr>
        <p:spPr>
          <a:xfrm>
            <a:off x="1020911" y="3614852"/>
            <a:ext cx="8643885" cy="15873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algn="ctr"/>
            <a:r>
              <a:rPr kumimoji="0" lang="pl-PL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Verdana" panose="020B0604030504040204" pitchFamily="34" charset="0"/>
                <a:cs typeface="Arial" panose="020B0604020202020204" pitchFamily="34" charset="0"/>
              </a:rPr>
              <a:t>Podniesienie kompetencji lekarzy i lekarek poprzez szkolenia doskonalące z wykorzystaniem symulacji medycznej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pl-PL" sz="2400" b="1" i="0" u="none" strike="noStrike" baseline="0" dirty="0">
              <a:solidFill>
                <a:srgbClr val="012C61"/>
              </a:solidFill>
              <a:latin typeface="Lato" panose="020F0502020204030203" pitchFamily="34" charset="-18"/>
            </a:endParaRPr>
          </a:p>
        </p:txBody>
      </p:sp>
      <p:sp>
        <p:nvSpPr>
          <p:cNvPr id="10" name="Symbol zastępczy numeru slajdu 1">
            <a:extLst>
              <a:ext uri="{FF2B5EF4-FFF2-40B4-BE49-F238E27FC236}">
                <a16:creationId xmlns:a16="http://schemas.microsoft.com/office/drawing/2014/main" id="{37F10A98-6903-7AA5-CB3D-36377637E201}"/>
              </a:ext>
            </a:extLst>
          </p:cNvPr>
          <p:cNvSpPr txBox="1">
            <a:spLocks/>
          </p:cNvSpPr>
          <p:nvPr/>
        </p:nvSpPr>
        <p:spPr>
          <a:xfrm>
            <a:off x="8585200" y="7019837"/>
            <a:ext cx="1080000" cy="180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800"/>
              </a:lnSpc>
              <a:defRPr sz="1400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015AA-59F6-416B-87A6-8E3D940284E2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CA5FEBD-E29E-F243-A17E-C0846AD1EB10}"/>
              </a:ext>
            </a:extLst>
          </p:cNvPr>
          <p:cNvSpPr/>
          <p:nvPr/>
        </p:nvSpPr>
        <p:spPr>
          <a:xfrm>
            <a:off x="8613265" y="7044711"/>
            <a:ext cx="1359768" cy="3516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endParaRPr lang="pl-PL" sz="2400" b="1" i="0" u="none" strike="noStrike" baseline="0" dirty="0">
              <a:solidFill>
                <a:srgbClr val="012C61"/>
              </a:solidFill>
              <a:latin typeface="Lato" panose="020F0502020204030203" pitchFamily="34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4A3692F-F8CC-5049-CCFE-424AD5B2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11" y="296489"/>
            <a:ext cx="7559695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1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2E695DB-8833-0AE0-5DDE-BAC04EA96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7" name="Grafika 6" descr="Filantropia kontur">
            <a:extLst>
              <a:ext uri="{FF2B5EF4-FFF2-40B4-BE49-F238E27FC236}">
                <a16:creationId xmlns:a16="http://schemas.microsoft.com/office/drawing/2014/main" id="{A827C294-AFAD-9A17-A05D-B757C8533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131" y="4867356"/>
            <a:ext cx="914400" cy="9144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6282A16-A5F2-AED4-6D18-29181CE83AED}"/>
              </a:ext>
            </a:extLst>
          </p:cNvPr>
          <p:cNvSpPr/>
          <p:nvPr/>
        </p:nvSpPr>
        <p:spPr>
          <a:xfrm>
            <a:off x="602385" y="1533755"/>
            <a:ext cx="7929221" cy="492781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Koszty kwalifikowalne pośrednie</a:t>
            </a:r>
            <a:endParaRPr lang="pl-PL" dirty="0">
              <a:latin typeface="Lato"/>
              <a:ea typeface="Lato"/>
              <a:cs typeface="Lato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5EE828-D14E-BBC1-EA9B-1683B44BDB6A}"/>
              </a:ext>
            </a:extLst>
          </p:cNvPr>
          <p:cNvSpPr txBox="1"/>
          <p:nvPr/>
        </p:nvSpPr>
        <p:spPr>
          <a:xfrm>
            <a:off x="605167" y="2150972"/>
            <a:ext cx="8424481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>
                <a:latin typeface="Lato"/>
                <a:ea typeface="+mn-lt"/>
                <a:cs typeface="+mn-lt"/>
              </a:rPr>
              <a:t>Koszty niezbędne do realizacji projektu, których </a:t>
            </a:r>
            <a:r>
              <a:rPr lang="pl-PL" sz="2000" b="1" dirty="0">
                <a:latin typeface="Lato"/>
                <a:ea typeface="+mn-lt"/>
                <a:cs typeface="+mn-lt"/>
              </a:rPr>
              <a:t>nie można bezpośrednio przypisać do głównego celu projektu</a:t>
            </a:r>
            <a:r>
              <a:rPr lang="pl-PL" sz="2000" dirty="0">
                <a:latin typeface="Lato"/>
                <a:ea typeface="+mn-lt"/>
                <a:cs typeface="+mn-lt"/>
              </a:rPr>
              <a:t>, w szczególności </a:t>
            </a:r>
            <a:r>
              <a:rPr lang="pl-PL" sz="2000" b="1" dirty="0">
                <a:latin typeface="Lato"/>
                <a:ea typeface="+mn-lt"/>
                <a:cs typeface="+mn-lt"/>
              </a:rPr>
              <a:t>koszty administracyjne</a:t>
            </a:r>
            <a:r>
              <a:rPr lang="pl-PL" sz="2000" dirty="0">
                <a:latin typeface="Lato"/>
                <a:ea typeface="+mn-lt"/>
                <a:cs typeface="+mn-lt"/>
              </a:rPr>
              <a:t> związane z obsługą projektu, która nie wymaga podejmowania merytorycznych działań zmierzających do osiągnięcia celu projektu.</a:t>
            </a:r>
            <a:endParaRPr lang="pl-PL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1078EC8-6D88-286D-081C-2CB1D2471F02}"/>
              </a:ext>
            </a:extLst>
          </p:cNvPr>
          <p:cNvSpPr txBox="1"/>
          <p:nvPr/>
        </p:nvSpPr>
        <p:spPr>
          <a:xfrm>
            <a:off x="603018" y="3849860"/>
            <a:ext cx="722960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000" b="1" dirty="0">
                <a:latin typeface="Lato"/>
                <a:ea typeface="+mn-lt"/>
                <a:cs typeface="+mn-lt"/>
              </a:rPr>
              <a:t>Katalog kosztów pośrednich jest katalogiem zamkniętym </a:t>
            </a:r>
            <a:r>
              <a:rPr lang="pl-PL" sz="2000" dirty="0">
                <a:latin typeface="Lato"/>
                <a:ea typeface="+mn-lt"/>
                <a:cs typeface="+mn-lt"/>
              </a:rPr>
              <a:t>-</a:t>
            </a:r>
            <a:r>
              <a:rPr lang="pl-PL" sz="2000" b="1" dirty="0">
                <a:latin typeface="Lato"/>
                <a:ea typeface="+mn-lt"/>
                <a:cs typeface="+mn-lt"/>
              </a:rPr>
              <a:t> </a:t>
            </a:r>
            <a:r>
              <a:rPr lang="pl-PL" sz="2000" dirty="0">
                <a:latin typeface="Lato"/>
                <a:ea typeface="+mn-lt"/>
                <a:cs typeface="+mn-lt"/>
              </a:rPr>
              <a:t>wskazano go w podrozdziale</a:t>
            </a:r>
            <a:r>
              <a:rPr lang="pl-PL" sz="2000" b="1" dirty="0">
                <a:latin typeface="Lato"/>
                <a:ea typeface="+mn-lt"/>
                <a:cs typeface="+mn-lt"/>
              </a:rPr>
              <a:t> 3.12 Wytycznych dotyczących kwalifikowalności</a:t>
            </a:r>
            <a:endParaRPr lang="pl-PL" dirty="0"/>
          </a:p>
        </p:txBody>
      </p:sp>
      <p:sp>
        <p:nvSpPr>
          <p:cNvPr id="9" name="Tytuł 33">
            <a:extLst>
              <a:ext uri="{FF2B5EF4-FFF2-40B4-BE49-F238E27FC236}">
                <a16:creationId xmlns:a16="http://schemas.microsoft.com/office/drawing/2014/main" id="{218321C0-F763-EBC1-B7FA-B30EA0EA681A}"/>
              </a:ext>
            </a:extLst>
          </p:cNvPr>
          <p:cNvSpPr txBox="1">
            <a:spLocks/>
          </p:cNvSpPr>
          <p:nvPr/>
        </p:nvSpPr>
        <p:spPr>
          <a:xfrm>
            <a:off x="605156" y="46962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Omówienie Regulaminu wyboru projektów</a:t>
            </a:r>
          </a:p>
        </p:txBody>
      </p:sp>
    </p:spTree>
    <p:extLst>
      <p:ext uri="{BB962C8B-B14F-4D97-AF65-F5344CB8AC3E}">
        <p14:creationId xmlns:p14="http://schemas.microsoft.com/office/powerpoint/2010/main" val="283499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8F08969-9F89-8DFB-43DC-BDB598632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8D10BD6-9AD4-D50F-0B98-DCE0067B536D}"/>
              </a:ext>
            </a:extLst>
          </p:cNvPr>
          <p:cNvSpPr txBox="1"/>
          <p:nvPr/>
        </p:nvSpPr>
        <p:spPr>
          <a:xfrm>
            <a:off x="674938" y="2699717"/>
            <a:ext cx="93419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-18"/>
              </a:rPr>
              <a:t>Ogólne informacje o naborze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-18"/>
            </a:endParaRPr>
          </a:p>
          <a:p>
            <a:pPr marL="342900" indent="-342900" fontAlgn="base"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Omówienie Regulaminu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-18"/>
              </a:rPr>
              <a:t>wyboru projektów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</a:t>
            </a:r>
          </a:p>
          <a:p>
            <a:pPr marL="342900" indent="-342900" fontAlgn="base"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r>
              <a:rPr lang="pl-PL" sz="2000" b="1" dirty="0">
                <a:latin typeface="Lato" panose="020F0502020204030203" pitchFamily="34" charset="-18"/>
              </a:rPr>
              <a:t>Informacje dot. Wniosku o dofinansowanie (w tym kryteriów oceny)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-18"/>
              </a:rPr>
              <a:t>Informacje dot. Umowy o dofinansowanie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-18"/>
              </a:rPr>
              <a:t>Działania informacyjne i promocyjne</a:t>
            </a:r>
          </a:p>
        </p:txBody>
      </p:sp>
      <p:sp>
        <p:nvSpPr>
          <p:cNvPr id="4" name="Prostokąt: zaokrąglone rogi u góry 3">
            <a:extLst>
              <a:ext uri="{FF2B5EF4-FFF2-40B4-BE49-F238E27FC236}">
                <a16:creationId xmlns:a16="http://schemas.microsoft.com/office/drawing/2014/main" id="{70102A96-98FF-BEAD-C0E3-EAECE78C65C9}"/>
              </a:ext>
            </a:extLst>
          </p:cNvPr>
          <p:cNvSpPr/>
          <p:nvPr/>
        </p:nvSpPr>
        <p:spPr>
          <a:xfrm rot="5400000">
            <a:off x="2285566" y="-144599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2800" b="1" i="0" u="none" strike="noStrike" baseline="0" dirty="0">
                <a:solidFill>
                  <a:srgbClr val="012C61"/>
                </a:solidFill>
                <a:latin typeface="Lato" panose="020F0502020204030203" pitchFamily="34" charset="-18"/>
              </a:rPr>
              <a:t>Plan spotkania</a:t>
            </a:r>
          </a:p>
        </p:txBody>
      </p:sp>
    </p:spTree>
    <p:extLst>
      <p:ext uri="{BB962C8B-B14F-4D97-AF65-F5344CB8AC3E}">
        <p14:creationId xmlns:p14="http://schemas.microsoft.com/office/powerpoint/2010/main" val="34393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417A1C5-7155-1FEC-6434-08724190F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900" smtClean="0">
                <a:latin typeface="Lato" panose="020F0502020204030203" pitchFamily="34" charset="-18"/>
              </a:rPr>
              <a:pPr/>
              <a:t>12</a:t>
            </a:fld>
            <a:endParaRPr lang="pl-PL" sz="900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C2B407C7-EDDF-8E63-3107-F4DC1B5EBEB2}"/>
              </a:ext>
            </a:extLst>
          </p:cNvPr>
          <p:cNvSpPr txBox="1">
            <a:spLocks/>
          </p:cNvSpPr>
          <p:nvPr/>
        </p:nvSpPr>
        <p:spPr>
          <a:xfrm>
            <a:off x="605156" y="46962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8C7CDAD-C11B-42D4-F081-300A30D91246}"/>
              </a:ext>
            </a:extLst>
          </p:cNvPr>
          <p:cNvSpPr txBox="1"/>
          <p:nvPr/>
        </p:nvSpPr>
        <p:spPr>
          <a:xfrm>
            <a:off x="89322" y="2411685"/>
            <a:ext cx="10191034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-18"/>
              </a:rPr>
              <a:t>Wniosek </a:t>
            </a:r>
            <a:r>
              <a:rPr lang="pl-PL" dirty="0">
                <a:latin typeface="Lato" panose="020F0502020204030203" pitchFamily="34" charset="-18"/>
              </a:rPr>
              <a:t>składany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-18"/>
              </a:rPr>
              <a:t>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</a:rPr>
              <a:t>wyłącznie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-18"/>
              </a:rPr>
              <a:t>za pośrednictwem aplikacji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</a:rPr>
              <a:t>SOWA EFS - Systemie Obsługi Wniosków Aplikacyjnych EFS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-18"/>
              </a:rPr>
              <a:t>w terminie naboru </a:t>
            </a:r>
            <a:r>
              <a:rPr lang="pl-PL" dirty="0">
                <a:latin typeface="Lato" panose="020F0502020204030203" pitchFamily="34" charset="-18"/>
              </a:rPr>
              <a:t>od </a:t>
            </a:r>
            <a:r>
              <a:rPr lang="pl-PL" b="1" u="sng" dirty="0">
                <a:solidFill>
                  <a:srgbClr val="0070C0"/>
                </a:solidFill>
                <a:latin typeface="Lato" panose="020F0502020204030203" pitchFamily="34" charset="-18"/>
              </a:rPr>
              <a:t>18 lutego 2026 r. </a:t>
            </a:r>
            <a:r>
              <a:rPr lang="pl-PL" dirty="0">
                <a:latin typeface="Lato" panose="020F0502020204030203" pitchFamily="34" charset="-18"/>
              </a:rPr>
              <a:t>do </a:t>
            </a:r>
            <a:r>
              <a:rPr lang="pl-PL" b="1" u="sng" dirty="0">
                <a:solidFill>
                  <a:srgbClr val="0070C0"/>
                </a:solidFill>
                <a:latin typeface="Lato" panose="020F0502020204030203" pitchFamily="34" charset="-18"/>
              </a:rPr>
              <a:t>30 marca 2026 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r.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-18"/>
              </a:rPr>
              <a:t>do godziny 23:59:59).</a:t>
            </a:r>
            <a:endParaRPr lang="pl-PL" dirty="0"/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W ramach naboru możliwe jest złożenie przez dany podmiot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</a:rPr>
              <a:t>jednego wniosku.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</a:rPr>
              <a:t> 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W przypadku </a:t>
            </a:r>
            <a:r>
              <a:rPr lang="pl-PL" dirty="0">
                <a:latin typeface="Lato" panose="020F0502020204030203" pitchFamily="34" charset="-18"/>
              </a:rPr>
              <a:t>zidentyfikowania 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złożenia przez Wnioskodawcę więcej niż jednego Wniosku oceniony zostanie wniosek złożony jako pierwszy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- decydująca jest data złożenia wniosku zarejestrowana w systemie SOWA.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b="1" i="0" u="none" strike="noStrike" baseline="0" dirty="0">
                <a:solidFill>
                  <a:srgbClr val="0070C0"/>
                </a:solidFill>
                <a:latin typeface="Lato" panose="020F0502020204030203" pitchFamily="34" charset="-18"/>
              </a:rPr>
              <a:t>Nie przewiduje się skrócenia terminu</a:t>
            </a:r>
            <a:r>
              <a:rPr lang="pl-PL" b="0" i="0" u="none" strike="noStrike" baseline="0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b="0" i="0" u="none" strike="noStrike" baseline="0" dirty="0">
                <a:latin typeface="Lato" panose="020F0502020204030203" pitchFamily="34" charset="-18"/>
              </a:rPr>
              <a:t>na składanie Wniosków.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i="0" u="none" strike="noStrike" baseline="0" dirty="0">
                <a:solidFill>
                  <a:srgbClr val="0070C0"/>
                </a:solidFill>
                <a:latin typeface="Lato" panose="020F0502020204030203" pitchFamily="34" charset="-18"/>
              </a:rPr>
              <a:t>W przypadku wystąpienia uzasadnionych okoliczności</a:t>
            </a:r>
            <a:r>
              <a:rPr lang="pl-PL" b="0" i="0" u="none" strike="noStrike" baseline="0" dirty="0">
                <a:solidFill>
                  <a:schemeClr val="bg1"/>
                </a:solidFill>
                <a:latin typeface="Lato" panose="020F0502020204030203" pitchFamily="34" charset="-18"/>
              </a:rPr>
              <a:t>, </a:t>
            </a:r>
            <a:r>
              <a:rPr lang="pl-PL" b="0" i="0" u="none" strike="noStrike" baseline="0" dirty="0">
                <a:latin typeface="Lato" panose="020F0502020204030203" pitchFamily="34" charset="-18"/>
              </a:rPr>
              <a:t>niemożliwych do przewidzenia na etapie ogłaszania naboru, ION zastrzega sobie </a:t>
            </a:r>
            <a:r>
              <a:rPr lang="pl-PL" b="1" i="0" u="none" strike="noStrike" baseline="0" dirty="0">
                <a:solidFill>
                  <a:srgbClr val="0070C0"/>
                </a:solidFill>
                <a:latin typeface="Lato" panose="020F0502020204030203" pitchFamily="34" charset="-18"/>
              </a:rPr>
              <a:t>możliwość wydłużenia terminu na składanie wniosków</a:t>
            </a:r>
            <a:r>
              <a:rPr lang="pl-PL" b="0" i="0" u="none" strike="noStrike" baseline="0" dirty="0">
                <a:solidFill>
                  <a:srgbClr val="0070C0"/>
                </a:solidFill>
                <a:latin typeface="Lato" panose="020F0502020204030203" pitchFamily="34" charset="-18"/>
              </a:rPr>
              <a:t>. </a:t>
            </a:r>
            <a:endParaRPr lang="pl-PL" dirty="0">
              <a:solidFill>
                <a:srgbClr val="0070C0"/>
              </a:solidFill>
              <a:latin typeface="Lato" panose="020F0502020204030203" pitchFamily="34" charset="-18"/>
              <a:ea typeface="Lato" panose="020F0502020204030203" pitchFamily="34" charset="-18"/>
              <a:cs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l-PL" dirty="0"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l-PL" dirty="0"/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kumimoji="0" lang="pl-P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-18"/>
              <a:ea typeface="Times New Roman" panose="02020603050405020304" pitchFamily="18" charset="0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l-P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-18"/>
              <a:ea typeface="Times New Roman" panose="02020603050405020304" pitchFamily="18" charset="0"/>
              <a:cs typeface="Lato" panose="020F0502020204030203" pitchFamily="34" charset="-18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80C4075-ED31-CE10-513E-84433B7BB5CC}"/>
              </a:ext>
            </a:extLst>
          </p:cNvPr>
          <p:cNvSpPr/>
          <p:nvPr/>
        </p:nvSpPr>
        <p:spPr>
          <a:xfrm>
            <a:off x="1313458" y="1746362"/>
            <a:ext cx="430870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latin typeface="Lato" panose="020F0502020204030203" pitchFamily="34" charset="-18"/>
              </a:rPr>
              <a:t>Sposób i termin złożenia wniosku</a:t>
            </a:r>
            <a:endParaRPr lang="pl-PL" sz="1600" dirty="0">
              <a:latin typeface="Lato" panose="020F0502020204030203" pitchFamily="34" charset="-18"/>
            </a:endParaRPr>
          </a:p>
        </p:txBody>
      </p:sp>
      <p:pic>
        <p:nvPicPr>
          <p:cNvPr id="9" name="Grafika 8" descr="Adres e-mail kontur">
            <a:extLst>
              <a:ext uri="{FF2B5EF4-FFF2-40B4-BE49-F238E27FC236}">
                <a16:creationId xmlns:a16="http://schemas.microsoft.com/office/drawing/2014/main" id="{1ECF81F1-1D0A-51B0-1074-FD49177D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0165" y="1499076"/>
            <a:ext cx="914400" cy="914400"/>
          </a:xfrm>
          <a:prstGeom prst="rect">
            <a:avLst/>
          </a:prstGeom>
        </p:spPr>
      </p:pic>
      <p:pic>
        <p:nvPicPr>
          <p:cNvPr id="11" name="Grafika 10" descr="Otwarta koperta z wypełnieniem pełnym">
            <a:extLst>
              <a:ext uri="{FF2B5EF4-FFF2-40B4-BE49-F238E27FC236}">
                <a16:creationId xmlns:a16="http://schemas.microsoft.com/office/drawing/2014/main" id="{0BE58493-7767-F86C-368D-CB994A9A0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346" y="1475981"/>
            <a:ext cx="914400" cy="9144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CB4C5EE-8AAA-A944-4353-50B3A78BADAE}"/>
              </a:ext>
            </a:extLst>
          </p:cNvPr>
          <p:cNvSpPr txBox="1"/>
          <p:nvPr/>
        </p:nvSpPr>
        <p:spPr>
          <a:xfrm>
            <a:off x="89322" y="5737433"/>
            <a:ext cx="86708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Wniosek złożony w inny</a:t>
            </a:r>
            <a:r>
              <a:rPr lang="pl-PL" dirty="0">
                <a:latin typeface="Lato" panose="020F0502020204030203" pitchFamily="34" charset="-18"/>
              </a:rPr>
              <a:t>, niż wskazany w Regulaminie, 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sposób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(np. w wersji papierowej, pocztą elektroniczną)  </a:t>
            </a:r>
            <a:r>
              <a:rPr lang="pl-PL" b="1" u="sng" dirty="0">
                <a:solidFill>
                  <a:srgbClr val="0070C0"/>
                </a:solidFill>
                <a:latin typeface="Lato" panose="020F0502020204030203" pitchFamily="34" charset="-18"/>
              </a:rPr>
              <a:t>nie podlega ocenie</a:t>
            </a:r>
            <a:r>
              <a:rPr lang="pl-PL" u="sng" dirty="0">
                <a:solidFill>
                  <a:srgbClr val="0070C0"/>
                </a:solidFill>
                <a:latin typeface="Lato" panose="020F0502020204030203" pitchFamily="34" charset="-18"/>
              </a:rPr>
              <a:t>.</a:t>
            </a:r>
            <a:endParaRPr lang="pl-PL" u="sng" dirty="0">
              <a:solidFill>
                <a:srgbClr val="0070C0"/>
              </a:solidFill>
              <a:latin typeface="Lato" panose="020F0502020204030203" pitchFamily="34" charset="-18"/>
              <a:ea typeface="Lato" panose="020F0502020204030203" pitchFamily="34" charset="-18"/>
              <a:cs typeface="Lato" panose="020F0502020204030203" pitchFamily="34" charset="-18"/>
            </a:endParaRPr>
          </a:p>
        </p:txBody>
      </p:sp>
      <p:pic>
        <p:nvPicPr>
          <p:cNvPr id="18" name="Grafika 17" descr="Podpis kontur">
            <a:extLst>
              <a:ext uri="{FF2B5EF4-FFF2-40B4-BE49-F238E27FC236}">
                <a16:creationId xmlns:a16="http://schemas.microsoft.com/office/drawing/2014/main" id="{8702BC1F-CB58-4C98-6793-28473412D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0979" y="5531395"/>
            <a:ext cx="1668442" cy="1668442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6199B2B-752E-392B-3D16-3B94FDCE668B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59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417A1C5-7155-1FEC-6434-08724190F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13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C2B407C7-EDDF-8E63-3107-F4DC1B5EBEB2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83E38A0-A4DB-7D15-4BB4-E5E2CE129A77}"/>
              </a:ext>
            </a:extLst>
          </p:cNvPr>
          <p:cNvSpPr txBox="1"/>
          <p:nvPr/>
        </p:nvSpPr>
        <p:spPr>
          <a:xfrm>
            <a:off x="3545706" y="1267352"/>
            <a:ext cx="69847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Lato" panose="020F0502020204030203" pitchFamily="34" charset="-18"/>
              </a:rPr>
              <a:t>Do złożenia Wniosku niezbędne jest 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posiadanie konta w aplikacji Wniosków o dofinansowanie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(aplikacja SOWA EFS, </a:t>
            </a:r>
            <a:r>
              <a:rPr lang="pl-PL" b="1" u="sng">
                <a:solidFill>
                  <a:srgbClr val="0070C0"/>
                </a:solidFill>
                <a:latin typeface="Lato" panose="020F0502020204030203" pitchFamily="34" charset="-18"/>
              </a:rPr>
              <a:t>wersja 1.64</a:t>
            </a:r>
            <a:r>
              <a:rPr lang="pl-PL">
                <a:latin typeface="Lato" panose="020F0502020204030203" pitchFamily="34" charset="-18"/>
              </a:rPr>
              <a:t>) </a:t>
            </a:r>
            <a:r>
              <a:rPr lang="pl-PL" dirty="0">
                <a:latin typeface="Lato" panose="020F0502020204030203" pitchFamily="34" charset="-18"/>
              </a:rPr>
              <a:t>dostępnej pod adresem: </a:t>
            </a:r>
            <a:r>
              <a:rPr lang="pl-PL" b="1" dirty="0">
                <a:solidFill>
                  <a:srgbClr val="7030A0"/>
                </a:solidFill>
                <a:latin typeface="Lato" panose="020F0502020204030203" pitchFamily="34" charset="-18"/>
              </a:rPr>
              <a:t>https://sowa2021.efs.gov.pl/welcome</a:t>
            </a:r>
            <a:endParaRPr lang="pl-PL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FBE6188-43D3-8E1E-BFF7-BDAD26C5239F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25397E6A-C45A-1453-DFCF-EE8C88FD7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412EC10-C79B-747A-C3E5-5B4A492F3C7C}"/>
              </a:ext>
            </a:extLst>
          </p:cNvPr>
          <p:cNvSpPr txBox="1"/>
          <p:nvPr/>
        </p:nvSpPr>
        <p:spPr>
          <a:xfrm>
            <a:off x="369766" y="6018183"/>
            <a:ext cx="4707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Instrukcje</a:t>
            </a:r>
            <a:r>
              <a:rPr lang="pl-PL" sz="2000" dirty="0">
                <a:latin typeface="Lato" panose="020F0502020204030203" pitchFamily="34" charset="-18"/>
              </a:rPr>
              <a:t> dostępne są pod adresem: </a:t>
            </a:r>
            <a:r>
              <a:rPr lang="pl-PL" sz="2000" b="1" dirty="0">
                <a:latin typeface="Lato" panose="020F0502020204030203" pitchFamily="34" charset="-18"/>
                <a:hlinkClick r:id="rId4"/>
              </a:rPr>
              <a:t>https://sowa2021.efs.gov.pl/no-auth/help</a:t>
            </a:r>
            <a:endParaRPr lang="pl-PL" sz="2000" b="1" dirty="0">
              <a:latin typeface="Lato" panose="020F0502020204030203" pitchFamily="34" charset="-18"/>
            </a:endParaRPr>
          </a:p>
        </p:txBody>
      </p:sp>
      <p:pic>
        <p:nvPicPr>
          <p:cNvPr id="8" name="Obraz 7" descr="Obraz zawierający tekst, zrzut ekranu, oprogramowanie, Strona internetowa&#10;&#10;Opis wygenerowany automatycznie">
            <a:extLst>
              <a:ext uri="{FF2B5EF4-FFF2-40B4-BE49-F238E27FC236}">
                <a16:creationId xmlns:a16="http://schemas.microsoft.com/office/drawing/2014/main" id="{93773C66-F1A8-E969-04D1-89F560B43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"/>
          <a:stretch/>
        </p:blipFill>
        <p:spPr>
          <a:xfrm>
            <a:off x="5077476" y="3903651"/>
            <a:ext cx="5542557" cy="3206186"/>
          </a:xfrm>
          <a:prstGeom prst="rect">
            <a:avLst/>
          </a:prstGeom>
        </p:spPr>
      </p:pic>
      <p:pic>
        <p:nvPicPr>
          <p:cNvPr id="6" name="Obraz 5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44E7AF65-7C25-3CC7-2550-E070B847E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2411685"/>
            <a:ext cx="5041506" cy="2952328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E674333-9C26-3A0D-48B6-21A60BF8CFD1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7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0E4AF-583F-A643-9462-36CB3F335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4662B0D-4B4C-DC28-F507-1F753398A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14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6997C0B3-B517-ADCA-236C-0FC488C51375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C78ED90-5E9F-F2BA-4123-A6FC55B52CBC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DDA65709-0433-86E6-5AF4-166F8DA3D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957B414-4B07-61E3-6240-8ED1E32112F1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Grafika, krąg, Wielobarwność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E8DE8A8-8DEE-9446-808D-4D94ED601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98" y="2344956"/>
            <a:ext cx="6788592" cy="143604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60BED13-AF57-E9FC-FC11-8FA0CA1D9AEC}"/>
              </a:ext>
            </a:extLst>
          </p:cNvPr>
          <p:cNvSpPr txBox="1"/>
          <p:nvPr/>
        </p:nvSpPr>
        <p:spPr>
          <a:xfrm>
            <a:off x="161330" y="2479166"/>
            <a:ext cx="316835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Do złożenia wniosku zalecane jest wykorzystanie jednej </a:t>
            </a:r>
            <a:b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</a:b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z następujących przeglądarek internetowych: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E69EE0C-D635-90CB-9009-37BBA2FC0FE9}"/>
              </a:ext>
            </a:extLst>
          </p:cNvPr>
          <p:cNvSpPr/>
          <p:nvPr/>
        </p:nvSpPr>
        <p:spPr>
          <a:xfrm>
            <a:off x="3473698" y="3779026"/>
            <a:ext cx="6788592" cy="619351"/>
          </a:xfrm>
          <a:prstGeom prst="rect">
            <a:avLst/>
          </a:prstGeom>
          <a:solidFill>
            <a:srgbClr val="003F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highlight>
                  <a:srgbClr val="003F7E"/>
                </a:highlight>
                <a:latin typeface="Lato" panose="020F0502020204030203" pitchFamily="34" charset="-18"/>
              </a:rPr>
              <a:t>        </a:t>
            </a:r>
            <a:r>
              <a:rPr lang="pl-PL" b="1" dirty="0" err="1">
                <a:highlight>
                  <a:srgbClr val="003F7E"/>
                </a:highlight>
                <a:latin typeface="Lato" panose="020F0502020204030203" pitchFamily="34" charset="-18"/>
              </a:rPr>
              <a:t>Firefox</a:t>
            </a:r>
            <a:r>
              <a:rPr lang="pl-PL" b="1" dirty="0">
                <a:highlight>
                  <a:srgbClr val="003F7E"/>
                </a:highlight>
                <a:latin typeface="Lato" panose="020F0502020204030203" pitchFamily="34" charset="-18"/>
              </a:rPr>
              <a:t>            Chrome    Internet Explorer    Opera               Edge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A58EB9D-1AD6-01AA-4AFE-2EC8D6514865}"/>
              </a:ext>
            </a:extLst>
          </p:cNvPr>
          <p:cNvSpPr txBox="1"/>
          <p:nvPr/>
        </p:nvSpPr>
        <p:spPr>
          <a:xfrm>
            <a:off x="161330" y="4787949"/>
            <a:ext cx="316835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W sekcji POMOC dostępne są filmy instruktażowe:</a:t>
            </a:r>
            <a:endParaRPr lang="pl-PL" dirty="0"/>
          </a:p>
        </p:txBody>
      </p:sp>
      <p:pic>
        <p:nvPicPr>
          <p:cNvPr id="17" name="Obraz 16" descr="Obraz zawierający tekst, zrzut ekranu, Czcion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ACCB304-2512-AB9D-8FF7-51744654D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07" y="4577833"/>
            <a:ext cx="4743183" cy="2658389"/>
          </a:xfrm>
          <a:prstGeom prst="rect">
            <a:avLst/>
          </a:prstGeom>
        </p:spPr>
      </p:pic>
      <p:pic>
        <p:nvPicPr>
          <p:cNvPr id="19" name="Obraz 18" descr="Obraz zawierający tekst, zrzut ekranu, Czcionka, li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ECC9E27-9F5F-C38E-2A32-B06BE076A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3" y="5434280"/>
            <a:ext cx="4980904" cy="1822883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44C41255-2D85-7068-3618-D8414BAF8D38}"/>
              </a:ext>
            </a:extLst>
          </p:cNvPr>
          <p:cNvSpPr/>
          <p:nvPr/>
        </p:nvSpPr>
        <p:spPr>
          <a:xfrm>
            <a:off x="2177554" y="6470183"/>
            <a:ext cx="1440160" cy="372634"/>
          </a:xfrm>
          <a:prstGeom prst="rect">
            <a:avLst/>
          </a:prstGeom>
          <a:noFill/>
          <a:ln w="730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400" dirty="0">
              <a:latin typeface="Lato" panose="020F0502020204030203" pitchFamily="34" charset="-18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63457E3-BA9F-7A8F-E57C-870E6522A47B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PRZEGLĄDARKA I FILMY INSTRUKTAŻOWE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2440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29D40-7616-DB9C-8DEF-FA4D14C4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565B020-0759-32DF-38C5-CA8B824D7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15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9892657D-6288-602D-D86E-0D9ECC180259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8CC62D1-FCF4-C09C-76C6-4C7719647A76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0CCE0F5-9697-D1AF-A4F5-CEC035B24040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B53C9475-891E-9150-4DEE-FDEE99300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159ABFD7-4CF7-1E54-0065-BBD06C5C566C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49E3877-5753-49F2-E713-B65C16545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71" y="1722127"/>
            <a:ext cx="6827319" cy="535639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3FCAAFD-D3CF-7F3C-4D48-9E71972111D0}"/>
              </a:ext>
            </a:extLst>
          </p:cNvPr>
          <p:cNvSpPr txBox="1"/>
          <p:nvPr/>
        </p:nvSpPr>
        <p:spPr>
          <a:xfrm>
            <a:off x="295420" y="2394263"/>
            <a:ext cx="3466310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Podstawowe informacje </a:t>
            </a:r>
            <a:b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</a:b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o projekcie takie jak (m.in.):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Program, numer naboru, tytuł i opis projektu, daty trwania projektu, grupy docelowe</a:t>
            </a:r>
          </a:p>
        </p:txBody>
      </p:sp>
    </p:spTree>
    <p:extLst>
      <p:ext uri="{BB962C8B-B14F-4D97-AF65-F5344CB8AC3E}">
        <p14:creationId xmlns:p14="http://schemas.microsoft.com/office/powerpoint/2010/main" val="65636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F88B7-BB55-5445-30AE-3F2725A9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41B97CE-DE3B-EEF4-F745-CD2392F7D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16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F1175FC4-033C-9A37-4530-F99A45511797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1299188-71AE-C5E3-460C-D3AD213D01F7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3FBC460-DBF6-AB5D-E608-625CB872A949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1CD39C50-E6AD-324B-E7D3-78030C7A3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696C08F-141C-DF25-0DC3-D5EEB3363CA7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9785CFA-A29E-D36A-138F-DEF8E0D8A61D}"/>
              </a:ext>
            </a:extLst>
          </p:cNvPr>
          <p:cNvSpPr txBox="1"/>
          <p:nvPr/>
        </p:nvSpPr>
        <p:spPr>
          <a:xfrm>
            <a:off x="295420" y="2394263"/>
            <a:ext cx="3466310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Informacje o Wnioskodawcy (m.in.):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Nazwa podmiotu, forma własności, wielkość przedsiębiorstwa, adres siedziby</a:t>
            </a:r>
          </a:p>
        </p:txBody>
      </p:sp>
      <p:pic>
        <p:nvPicPr>
          <p:cNvPr id="8" name="Obraz 7" descr="Obraz zawierający tekst, zrzut ekranu, paragon, numer&#10;&#10;Opis wygenerowany automatycznie">
            <a:extLst>
              <a:ext uri="{FF2B5EF4-FFF2-40B4-BE49-F238E27FC236}">
                <a16:creationId xmlns:a16="http://schemas.microsoft.com/office/drawing/2014/main" id="{5577FF3B-BDB0-8B19-1C1E-B3513799B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30" y="1748968"/>
            <a:ext cx="5962956" cy="56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8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A8D1-9677-25D4-59D4-CA5015DC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1A7F8D-4A8B-5C9F-38F9-39174C771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17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0F195889-3F3F-C8FA-53F7-097784F4600D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039DE9-8DD2-F0E2-33B2-5B6C4302AF42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781A279-3C97-2535-3109-6C676B633440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8A2B8C7C-6622-57C7-21C8-BCFA4D293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82A57D9-E3FB-4962-AADA-9067063AA79C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22131F9-8564-B462-81A4-D3EB6FEC8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31" y="1532324"/>
            <a:ext cx="6178868" cy="58359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CE09D62-976C-0F6B-1C4A-95C80E90B315}"/>
              </a:ext>
            </a:extLst>
          </p:cNvPr>
          <p:cNvSpPr txBox="1"/>
          <p:nvPr/>
        </p:nvSpPr>
        <p:spPr>
          <a:xfrm>
            <a:off x="295420" y="2394263"/>
            <a:ext cx="3466310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Wskaźniki projektu (wskaźniki produktu i rezultatu (m.in.):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Jednostka miary, podział na płeć, wartość docelowa wskaźnika, typ wskaźnika</a:t>
            </a:r>
          </a:p>
        </p:txBody>
      </p:sp>
    </p:spTree>
    <p:extLst>
      <p:ext uri="{BB962C8B-B14F-4D97-AF65-F5344CB8AC3E}">
        <p14:creationId xmlns:p14="http://schemas.microsoft.com/office/powerpoint/2010/main" val="160391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AA1B6-82DE-47DE-67BA-75410793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20AC70-7ECF-BFBF-7D9B-BA6E7AC9BA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18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53769237-8993-695A-BD92-0321E16E63D7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F0491B7-FF51-8970-3E69-557BC4E3AC45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C6BE86A-6F34-1B83-FF1A-839F3450A13A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97E27250-8320-204B-7317-624617AF1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EF6E7B97-ACEF-077B-A835-659AFC73A309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ekst, zrzut ekranu, linia, Czcionka&#10;&#10;Opis wygenerowany automatycznie">
            <a:extLst>
              <a:ext uri="{FF2B5EF4-FFF2-40B4-BE49-F238E27FC236}">
                <a16:creationId xmlns:a16="http://schemas.microsoft.com/office/drawing/2014/main" id="{7073D9D1-A915-4781-E728-4EF312F0C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3718049"/>
            <a:ext cx="9048124" cy="323544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020775E-F20C-3930-0D15-0CD0E956DBBB}"/>
              </a:ext>
            </a:extLst>
          </p:cNvPr>
          <p:cNvSpPr txBox="1"/>
          <p:nvPr/>
        </p:nvSpPr>
        <p:spPr>
          <a:xfrm>
            <a:off x="295420" y="2394263"/>
            <a:ext cx="8938918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Zadania zawierają elementy: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Nazwa zadania, koszty pośrednie, opis i uzasadnienie zadania, data rozpoczęcia i data zakończenia</a:t>
            </a:r>
          </a:p>
        </p:txBody>
      </p:sp>
    </p:spTree>
    <p:extLst>
      <p:ext uri="{BB962C8B-B14F-4D97-AF65-F5344CB8AC3E}">
        <p14:creationId xmlns:p14="http://schemas.microsoft.com/office/powerpoint/2010/main" val="233508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44BB1-956F-3654-8F0D-8133ED0D5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1F188ED-B641-3251-F237-23D2289AC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19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C73F12E5-738E-C3A0-AA24-C6059ECAA003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04F4B6B-FD45-7772-1B1D-CDA43C07E470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109AAC2-0D82-20A5-1A42-3830A7E03862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650891F6-F69E-E4EA-841C-C42662AC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DEB8106-F90B-ECB6-295D-6826613AF946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1FAD716C-2D22-2A8E-2D85-6AA6A8BE7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3" y="3419797"/>
            <a:ext cx="8182834" cy="402137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6A0F498-0742-E4A4-F271-647BD1939FE3}"/>
              </a:ext>
            </a:extLst>
          </p:cNvPr>
          <p:cNvSpPr txBox="1"/>
          <p:nvPr/>
        </p:nvSpPr>
        <p:spPr>
          <a:xfrm>
            <a:off x="295420" y="2394263"/>
            <a:ext cx="893891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Część, dotycząca budżetu zawiera elementy (m.in.):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Nazwa zadania, nazwa kosztu, wydatki ogółem i kwota dofinansowania.</a:t>
            </a:r>
          </a:p>
        </p:txBody>
      </p:sp>
    </p:spTree>
    <p:extLst>
      <p:ext uri="{BB962C8B-B14F-4D97-AF65-F5344CB8AC3E}">
        <p14:creationId xmlns:p14="http://schemas.microsoft.com/office/powerpoint/2010/main" val="274562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42275BA-77F2-5DD5-2A6D-99E356BB7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Prostokąt: zaokrąglone rogi u góry 3">
            <a:extLst>
              <a:ext uri="{FF2B5EF4-FFF2-40B4-BE49-F238E27FC236}">
                <a16:creationId xmlns:a16="http://schemas.microsoft.com/office/drawing/2014/main" id="{0A2EDD7C-3E82-38AE-7432-84286C2181A8}"/>
              </a:ext>
            </a:extLst>
          </p:cNvPr>
          <p:cNvSpPr/>
          <p:nvPr/>
        </p:nvSpPr>
        <p:spPr>
          <a:xfrm rot="5400000">
            <a:off x="2285566" y="-144599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2800" b="1" i="0" u="none" strike="noStrike" baseline="0" dirty="0">
                <a:solidFill>
                  <a:srgbClr val="012C61"/>
                </a:solidFill>
                <a:latin typeface="Lato" panose="020F0502020204030203" pitchFamily="34" charset="-18"/>
              </a:rPr>
              <a:t>Plan spotkania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FF0F109-0CA6-0EAF-E645-9F037FFD6963}"/>
              </a:ext>
            </a:extLst>
          </p:cNvPr>
          <p:cNvSpPr txBox="1"/>
          <p:nvPr/>
        </p:nvSpPr>
        <p:spPr>
          <a:xfrm>
            <a:off x="953418" y="2483693"/>
            <a:ext cx="989036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latin typeface="Lato" panose="020F0502020204030203" pitchFamily="34" charset="-18"/>
              </a:rPr>
              <a:t>Ogólne informacje o naborze</a:t>
            </a:r>
            <a:endParaRPr lang="pl-PL" sz="2000" dirty="0">
              <a:latin typeface="Lato" panose="020F0502020204030203" pitchFamily="34" charset="-18"/>
            </a:endParaRPr>
          </a:p>
          <a:p>
            <a:pPr marL="342900" indent="-342900" fontAlgn="base"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Omówienie Regulaminu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wyboru projektów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w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niosku  o dofinansowanie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oceny wniosków o dofinansowanie (w tym kryteriów oceny) 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Umowy o dofinansowanie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Działania informacyjne i promocyjne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6A7E6D3-4EAA-E40E-20FD-C88329509198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2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9EA69-FA39-5832-0B3C-E1C964F28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EC9986E-2A1F-F73D-3677-1541951F0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20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9803BC5A-E9F2-6AC9-920C-80E45E9E3229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CDE11A5-62D9-5597-FC28-B36554C32C45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C37F25D-01A4-3E62-F228-354ACED74B2B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8D233338-F987-D4EC-B27F-82385BD6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124BA83-8298-9D28-6721-E6FD5BFCC3CF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ekst, zrzut ekranu, paragon, numer&#10;&#10;Opis wygenerowany automatycznie">
            <a:extLst>
              <a:ext uri="{FF2B5EF4-FFF2-40B4-BE49-F238E27FC236}">
                <a16:creationId xmlns:a16="http://schemas.microsoft.com/office/drawing/2014/main" id="{65B0BF09-778D-B2E5-EE9E-8F7F6AAA1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1" y="3489729"/>
            <a:ext cx="8064896" cy="397066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BD2DF5-DE32-EDFC-BA39-3A014403B63A}"/>
              </a:ext>
            </a:extLst>
          </p:cNvPr>
          <p:cNvSpPr txBox="1"/>
          <p:nvPr/>
        </p:nvSpPr>
        <p:spPr>
          <a:xfrm>
            <a:off x="295420" y="2394263"/>
            <a:ext cx="893891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Część, dotycząca źródeł finansowania zawiera elementy (m.in.):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Dofinansowanie, łącznie i wkład własny (w tym budżet państwa i środki prywatne).</a:t>
            </a:r>
          </a:p>
        </p:txBody>
      </p:sp>
    </p:spTree>
    <p:extLst>
      <p:ext uri="{BB962C8B-B14F-4D97-AF65-F5344CB8AC3E}">
        <p14:creationId xmlns:p14="http://schemas.microsoft.com/office/powerpoint/2010/main" val="1196581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9E5D5-36D8-4FB7-4A83-65047212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5310FC8-3E1C-33FD-0C78-620A5F29E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21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E10ED747-C747-321B-2D88-73707EB0129E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207BBD5-4BC4-0A2D-CB04-B16E81588489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EDA478F-6B90-45B4-F9AF-BDC0CE5CBB5D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B03BDA1B-1F6F-CBF8-CCE2-D6165B96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7F435FA-F691-D24B-6238-2F21525F9193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77240BF3-9018-C965-3852-442DA2277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8" y="3618399"/>
            <a:ext cx="8389295" cy="379556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3B7BE45-D317-E543-58B8-25B6C56FD97B}"/>
              </a:ext>
            </a:extLst>
          </p:cNvPr>
          <p:cNvSpPr txBox="1"/>
          <p:nvPr/>
        </p:nvSpPr>
        <p:spPr>
          <a:xfrm>
            <a:off x="295420" y="2394263"/>
            <a:ext cx="8938918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Część, dotycząca potencjału do realizacji projektu zawiera elementy (m.in.):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Doświadczenie Wnioskodawcy, sposób zarządzania projektem, wkład rzeczowy i finansowy, potencjał kadrowy, rekrutacja uczestników</a:t>
            </a:r>
          </a:p>
        </p:txBody>
      </p:sp>
    </p:spTree>
    <p:extLst>
      <p:ext uri="{BB962C8B-B14F-4D97-AF65-F5344CB8AC3E}">
        <p14:creationId xmlns:p14="http://schemas.microsoft.com/office/powerpoint/2010/main" val="82125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D18EC-831D-BFCC-51D0-DBCC718C3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A1AD24-3053-460F-BE50-195F75B3E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22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C99EA782-44C3-965C-4744-C220F307B876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58120E6-9A6C-A54C-07B9-7E2D6AB63E14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E7A6BD2-239D-4EE1-3BAA-AC366445A691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59DADFF3-50C2-806F-C006-7608FD126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43D9FBC-EF07-9460-F4C5-F32FF3814636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zrzut ekranu, linia, tekst&#10;&#10;Opis wygenerowany automatycznie">
            <a:extLst>
              <a:ext uri="{FF2B5EF4-FFF2-40B4-BE49-F238E27FC236}">
                <a16:creationId xmlns:a16="http://schemas.microsoft.com/office/drawing/2014/main" id="{088714E5-86EC-604B-D667-09A16C181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" r="1530"/>
          <a:stretch/>
        </p:blipFill>
        <p:spPr>
          <a:xfrm>
            <a:off x="-108207" y="3693937"/>
            <a:ext cx="10742981" cy="193941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EABFBDE-102D-838A-02D0-A14F2D201E88}"/>
              </a:ext>
            </a:extLst>
          </p:cNvPr>
          <p:cNvSpPr txBox="1"/>
          <p:nvPr/>
        </p:nvSpPr>
        <p:spPr>
          <a:xfrm>
            <a:off x="295420" y="2394263"/>
            <a:ext cx="893891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Harmonogram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Harmonogram należy podzielić na zadania i etapy</a:t>
            </a:r>
          </a:p>
        </p:txBody>
      </p:sp>
    </p:spTree>
    <p:extLst>
      <p:ext uri="{BB962C8B-B14F-4D97-AF65-F5344CB8AC3E}">
        <p14:creationId xmlns:p14="http://schemas.microsoft.com/office/powerpoint/2010/main" val="60015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D5D3A-46F5-4418-D427-AD3DB27DA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AC1DF1B-3C5A-11B8-B5AB-B4DB29CC0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23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3AEEE57B-BD9B-DFDA-5252-8C89B5654D56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8D784-8975-B078-7B55-035375E897CA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6723F71-221D-B743-BCF0-3F8E3AA05F26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8A254A1A-AD4C-4700-3FDE-E75743BF5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8D0DDEA-1E4F-C51F-BDF7-9CE7793E9E82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6F52EE71-D3E7-92B8-94AB-089150D6F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50" y="1998906"/>
            <a:ext cx="6583087" cy="50857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638D7FF-4AA1-4685-78B7-B5C4DCA51F8C}"/>
              </a:ext>
            </a:extLst>
          </p:cNvPr>
          <p:cNvSpPr txBox="1"/>
          <p:nvPr/>
        </p:nvSpPr>
        <p:spPr>
          <a:xfrm>
            <a:off x="295420" y="2394263"/>
            <a:ext cx="3466310" cy="42319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Oświadczenia (m.in.):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Zgodności z prawdą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Uprawnienie do reprezentacji firmy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Zgodności projektu z prawem unijnym i krajowym</a:t>
            </a:r>
            <a:endParaRPr lang="pl-PL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to" panose="020F0502020204030203" pitchFamily="34" charset="-18"/>
              <a:ea typeface="Times New Roman" panose="02020603050405020304" pitchFamily="18" charset="0"/>
              <a:cs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Niezaleganiu z opłacaniem podatków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Zgodności projektu z prawem unijnym i krajowym</a:t>
            </a:r>
            <a:endParaRPr lang="pl-PL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to" panose="020F0502020204030203" pitchFamily="34" charset="-18"/>
              <a:ea typeface="Times New Roman" panose="02020603050405020304" pitchFamily="18" charset="0"/>
              <a:cs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Oświadczenie dotyczące pomocy publicznej</a:t>
            </a:r>
            <a:endParaRPr lang="pl-PL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to" panose="020F0502020204030203" pitchFamily="34" charset="-18"/>
              <a:ea typeface="Times New Roman" panose="02020603050405020304" pitchFamily="18" charset="0"/>
              <a:cs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7407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55BB1-E9D3-783B-844D-7227A067E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311D239-C1A3-872E-FAE1-50F995AFE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24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70086A08-BD57-811C-62C5-AB815EACBCBD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4139AE-FF2A-A389-37AB-55B86322A18D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9C0AFAA-07A4-C6DD-C11F-44DB75FADFBE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9858E708-3D83-246D-576D-37211959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D6CEE6D-DAC1-D062-D610-D786372FB856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72AA5AA4-E665-CF5B-26B3-6A8D61121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22" y="2031037"/>
            <a:ext cx="6280473" cy="511201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815D5A5-EA01-A1FB-060E-9B25B79D01DC}"/>
              </a:ext>
            </a:extLst>
          </p:cNvPr>
          <p:cNvSpPr txBox="1"/>
          <p:nvPr/>
        </p:nvSpPr>
        <p:spPr>
          <a:xfrm>
            <a:off x="295420" y="2394263"/>
            <a:ext cx="3466310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Oświadczenia (m.in.):</a:t>
            </a:r>
          </a:p>
          <a:p>
            <a:pPr fontAlgn="base">
              <a:spcAft>
                <a:spcPts val="600"/>
              </a:spcAft>
              <a:defRPr/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Dotyczące zasady zrównoważonego rozwoju (DNSH „nie czyń poważnych szkód”)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Oświadczenie, że na terenie jednostki samorządu terytorialnego nie obowiązują żadne dyskryminujące akty prawa miejscowego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Zgoda na udostępnienie wniosku instytucjom i ekspertom do oceny</a:t>
            </a:r>
          </a:p>
        </p:txBody>
      </p:sp>
    </p:spTree>
    <p:extLst>
      <p:ext uri="{BB962C8B-B14F-4D97-AF65-F5344CB8AC3E}">
        <p14:creationId xmlns:p14="http://schemas.microsoft.com/office/powerpoint/2010/main" val="193952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532D6-46F6-F363-90F7-A181AE2EF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D42F98B-1130-FADA-9F7E-6032155D2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25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6B8768D7-CD23-9A44-022C-9A53C647F48B}"/>
              </a:ext>
            </a:extLst>
          </p:cNvPr>
          <p:cNvSpPr txBox="1">
            <a:spLocks/>
          </p:cNvSpPr>
          <p:nvPr/>
        </p:nvSpPr>
        <p:spPr>
          <a:xfrm>
            <a:off x="605156" y="32345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900F439-2998-8FFB-E7C3-BC9053683C9F}"/>
              </a:ext>
            </a:extLst>
          </p:cNvPr>
          <p:cNvSpPr txBox="1"/>
          <p:nvPr/>
        </p:nvSpPr>
        <p:spPr>
          <a:xfrm>
            <a:off x="3545706" y="125112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Lato" panose="020F0502020204030203" pitchFamily="34" charset="-18"/>
              </a:rPr>
              <a:t>WZÓR WNIOSKU O DOFINANSOWANIE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9D88F41-EF0D-956F-2C23-073C08BBD9B1}"/>
              </a:ext>
            </a:extLst>
          </p:cNvPr>
          <p:cNvSpPr/>
          <p:nvPr/>
        </p:nvSpPr>
        <p:spPr>
          <a:xfrm>
            <a:off x="1485349" y="1267352"/>
            <a:ext cx="2060357" cy="10156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latin typeface="Lato" panose="020F0502020204030203" pitchFamily="34" charset="-18"/>
              </a:rPr>
              <a:t>Złożenie wniosku</a:t>
            </a:r>
            <a:endParaRPr lang="pl-PL" sz="2400" dirty="0">
              <a:latin typeface="Lato" panose="020F0502020204030203" pitchFamily="34" charset="-18"/>
            </a:endParaRPr>
          </a:p>
        </p:txBody>
      </p:sp>
      <p:pic>
        <p:nvPicPr>
          <p:cNvPr id="14" name="Grafika 13" descr="Schowek z wypełnieniem pełnym">
            <a:extLst>
              <a:ext uri="{FF2B5EF4-FFF2-40B4-BE49-F238E27FC236}">
                <a16:creationId xmlns:a16="http://schemas.microsoft.com/office/drawing/2014/main" id="{DBF96721-7CDD-B900-FCEF-91493CDF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420" y="1187549"/>
            <a:ext cx="1224136" cy="1224136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E1E0797-C1B3-B15D-8754-9D62E283CCD6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34A49C9-23C2-97BD-1C7B-D81954BAC59A}"/>
              </a:ext>
            </a:extLst>
          </p:cNvPr>
          <p:cNvSpPr txBox="1"/>
          <p:nvPr/>
        </p:nvSpPr>
        <p:spPr>
          <a:xfrm>
            <a:off x="295420" y="2394263"/>
            <a:ext cx="3466310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Dodatkowe informacje:</a:t>
            </a:r>
          </a:p>
          <a:p>
            <a:pPr fontAlgn="base">
              <a:spcAft>
                <a:spcPts val="600"/>
              </a:spcAft>
              <a:defRPr/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Lato" panose="020F0502020204030203" pitchFamily="34" charset="-18"/>
              </a:rPr>
              <a:t>-adres skrzynki  do e-doręczeń (pole należy wypełnić w przypadku posiadania skrzynki)</a:t>
            </a:r>
          </a:p>
        </p:txBody>
      </p:sp>
      <p:pic>
        <p:nvPicPr>
          <p:cNvPr id="7" name="Obraz 6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AE812855-5A06-DDD7-1B46-0AAF8CF13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359" y="1723474"/>
            <a:ext cx="6498034" cy="16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54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91A9DF8-E925-6C02-E975-2725192C0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11" name="Tytuł 33">
            <a:extLst>
              <a:ext uri="{FF2B5EF4-FFF2-40B4-BE49-F238E27FC236}">
                <a16:creationId xmlns:a16="http://schemas.microsoft.com/office/drawing/2014/main" id="{79C36DD3-2F6F-B0BB-E36E-D821D3FA396A}"/>
              </a:ext>
            </a:extLst>
          </p:cNvPr>
          <p:cNvSpPr txBox="1">
            <a:spLocks/>
          </p:cNvSpPr>
          <p:nvPr/>
        </p:nvSpPr>
        <p:spPr>
          <a:xfrm>
            <a:off x="535909" y="251445"/>
            <a:ext cx="8909213" cy="6124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Informacje dot. Wniosku o dofinansowanie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F66A69A-8A5C-B564-8F42-66A47F7655BF}"/>
              </a:ext>
            </a:extLst>
          </p:cNvPr>
          <p:cNvSpPr/>
          <p:nvPr/>
        </p:nvSpPr>
        <p:spPr>
          <a:xfrm>
            <a:off x="522471" y="1085277"/>
            <a:ext cx="3361911" cy="603545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1600" b="1" dirty="0">
                <a:latin typeface="Lato"/>
                <a:ea typeface="Lato"/>
                <a:cs typeface="Lato"/>
              </a:rPr>
              <a:t>Wypełnianie wniosku</a:t>
            </a:r>
            <a:endParaRPr lang="pl-PL" sz="1600" dirty="0">
              <a:latin typeface="Lato"/>
              <a:ea typeface="Lato"/>
              <a:cs typeface="Lato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99A832F-0A58-6252-93C5-D9BC28CA6E04}"/>
              </a:ext>
            </a:extLst>
          </p:cNvPr>
          <p:cNvSpPr txBox="1"/>
          <p:nvPr/>
        </p:nvSpPr>
        <p:spPr>
          <a:xfrm>
            <a:off x="329006" y="1863750"/>
            <a:ext cx="9697419" cy="38779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 Wskaźniki projektu</a:t>
            </a:r>
            <a:endParaRPr lang="pl-PL" dirty="0">
              <a:solidFill>
                <a:srgbClr val="000000"/>
              </a:solidFill>
              <a:latin typeface="Lato" panose="020F0502020204030203" pitchFamily="34" charset="-18"/>
              <a:ea typeface="Lato"/>
              <a:cs typeface="Lato"/>
            </a:endParaRPr>
          </a:p>
          <a:p>
            <a:pPr marL="342900">
              <a:spcAft>
                <a:spcPts val="600"/>
              </a:spcAft>
              <a:buFont typeface="Wingdings"/>
              <a:buChar char="q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Wskaźniki przewidziane dla Naboru określono w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załączniku nr 2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 do Regulaminu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Lato" panose="020F0502020204030203" pitchFamily="34" charset="-18"/>
              <a:ea typeface="lato Bold"/>
              <a:cs typeface="lato Bold"/>
            </a:endParaRPr>
          </a:p>
          <a:p>
            <a:pPr marL="342900">
              <a:spcAft>
                <a:spcPts val="600"/>
              </a:spcAft>
              <a:buFont typeface="Wingdings"/>
              <a:buChar char="q"/>
            </a:pPr>
            <a:r>
              <a:rPr lang="pl-PL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W ramach Wniosku złożonego w odpowiedzi na Nabór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Wnioskodawca zobowiązany jest wybrać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wszystkie wskaźniki wspólne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kluczowe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wskazane w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załączniku nr 2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 do Regulaminu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Lato" panose="020F0502020204030203" pitchFamily="34" charset="-18"/>
              <a:ea typeface="lato Bold"/>
              <a:cs typeface="lato Bold"/>
            </a:endParaRPr>
          </a:p>
          <a:p>
            <a:pPr marL="342900">
              <a:spcAft>
                <a:spcPts val="600"/>
              </a:spcAft>
              <a:buFont typeface="Wingdings"/>
              <a:buChar char="q"/>
            </a:pPr>
            <a:r>
              <a:rPr lang="pl-PL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Uwzględnienie wskaźników wspólnych kluczowych (</a:t>
            </a:r>
            <a:r>
              <a:rPr lang="pl-PL" b="1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wybranie z listy rozwijanej w systemie obsługi wniosków aplikacyjnych SOWA EFS</a:t>
            </a:r>
            <a:r>
              <a:rPr lang="pl-PL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) jest </a:t>
            </a:r>
            <a:r>
              <a:rPr lang="pl-PL" b="1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obligatoryjne</a:t>
            </a:r>
            <a:r>
              <a:rPr lang="pl-PL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, przy czym Wnioskodawca we Wniosku może przypisać im wartość docelową „0”</a:t>
            </a:r>
            <a:endParaRPr lang="pl-PL" dirty="0">
              <a:solidFill>
                <a:srgbClr val="000000"/>
              </a:solidFill>
              <a:latin typeface="Lato" panose="020F0502020204030203" pitchFamily="34" charset="-18"/>
              <a:ea typeface="lato Bold"/>
              <a:cs typeface="lato Bold"/>
            </a:endParaRPr>
          </a:p>
          <a:p>
            <a:pPr marL="342900">
              <a:spcAft>
                <a:spcPts val="600"/>
              </a:spcAft>
              <a:buFont typeface="Wingdings"/>
              <a:buChar char="q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Wnioskodawca we Wniosku ma możliwość zdefiniowania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 własnych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 dodatkowych wskaźników projektowych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Lato" panose="020F0502020204030203" pitchFamily="34" charset="-18"/>
              <a:ea typeface="lato Bold"/>
              <a:cs typeface="lato Bold"/>
            </a:endParaRPr>
          </a:p>
          <a:p>
            <a:pPr marL="342900">
              <a:spcAft>
                <a:spcPts val="600"/>
              </a:spcAft>
              <a:buFont typeface="Wingdings"/>
              <a:buChar char="q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</a:rPr>
              <a:t>Własne wskaźniki projektowe odnoszą się do specyfiki projektu </a:t>
            </a:r>
            <a:r>
              <a:rPr lang="pl-PL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i mierzą stopień realizacji danego zadania</a:t>
            </a:r>
            <a:endParaRPr lang="pl-PL" dirty="0">
              <a:solidFill>
                <a:srgbClr val="000000"/>
              </a:solidFill>
              <a:latin typeface="Lato" panose="020F0502020204030203" pitchFamily="34" charset="-18"/>
              <a:ea typeface="lato Bold"/>
              <a:cs typeface="lato Bold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endParaRPr lang="pl-PL" b="1" dirty="0">
              <a:solidFill>
                <a:srgbClr val="000000"/>
              </a:solidFill>
              <a:latin typeface="Lato" panose="020F0502020204030203" pitchFamily="34" charset="-18"/>
              <a:ea typeface="Lato"/>
              <a:cs typeface="Lato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C26753B3-44A4-1397-1254-8ED1AA3F970F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55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8A018-2E96-9518-F691-38B106817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A22CC96-FC70-51F7-ED77-F9713E8B2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11" name="Tytuł 33">
            <a:extLst>
              <a:ext uri="{FF2B5EF4-FFF2-40B4-BE49-F238E27FC236}">
                <a16:creationId xmlns:a16="http://schemas.microsoft.com/office/drawing/2014/main" id="{FCA54DBA-7A22-4486-01E2-6B0EAD818026}"/>
              </a:ext>
            </a:extLst>
          </p:cNvPr>
          <p:cNvSpPr txBox="1">
            <a:spLocks/>
          </p:cNvSpPr>
          <p:nvPr/>
        </p:nvSpPr>
        <p:spPr>
          <a:xfrm>
            <a:off x="535909" y="251445"/>
            <a:ext cx="8909213" cy="6124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Informacje dot. Wniosku o dofinansowanie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068AF0-CB76-CE96-0F0C-03B029579335}"/>
              </a:ext>
            </a:extLst>
          </p:cNvPr>
          <p:cNvSpPr/>
          <p:nvPr/>
        </p:nvSpPr>
        <p:spPr>
          <a:xfrm>
            <a:off x="522471" y="1085277"/>
            <a:ext cx="3361911" cy="603545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1600" b="1" dirty="0">
                <a:latin typeface="Lato"/>
                <a:ea typeface="Lato"/>
                <a:cs typeface="Lato"/>
              </a:rPr>
              <a:t>Wypełnianie wniosku</a:t>
            </a:r>
            <a:endParaRPr lang="pl-PL" sz="1600" dirty="0">
              <a:latin typeface="Lato"/>
              <a:ea typeface="Lato"/>
              <a:cs typeface="Lato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F522295-1A40-DF01-4076-2D2244AF79B3}"/>
              </a:ext>
            </a:extLst>
          </p:cNvPr>
          <p:cNvSpPr txBox="1"/>
          <p:nvPr/>
        </p:nvSpPr>
        <p:spPr>
          <a:xfrm>
            <a:off x="475829" y="1860356"/>
            <a:ext cx="10164262" cy="26520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Wskaźniki projektu</a:t>
            </a:r>
            <a:endParaRPr lang="pl-PL" dirty="0">
              <a:solidFill>
                <a:srgbClr val="000000"/>
              </a:solidFill>
              <a:latin typeface="Lato" panose="020F0502020204030203" pitchFamily="34" charset="-18"/>
              <a:ea typeface="Lato"/>
              <a:cs typeface="Lato"/>
            </a:endParaRPr>
          </a:p>
          <a:p>
            <a:pPr>
              <a:spcAft>
                <a:spcPts val="800"/>
              </a:spcAft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</a:rPr>
              <a:t>Dla naboru przewidziano następujące wskaźniki obowiązkowe:</a:t>
            </a:r>
          </a:p>
          <a:p>
            <a:pPr>
              <a:spcAft>
                <a:spcPts val="800"/>
              </a:spcAft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</a:rPr>
              <a:t>1) Wskaźnik rezultatu: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i="1" kern="100" dirty="0"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lekarzy, którzy odbyli szkolenie specjalizacyjne w ramach programu</a:t>
            </a:r>
            <a:r>
              <a:rPr lang="pl-PL" dirty="0"/>
              <a:t>	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Lato" panose="020F0502020204030203" pitchFamily="34" charset="-18"/>
              </a:rPr>
              <a:t>Wartość docelowa dla całego naboru, tj. wszystkich projektów: </a:t>
            </a:r>
            <a:r>
              <a:rPr lang="pl-PL" b="1" dirty="0">
                <a:latin typeface="Lato" panose="020F0502020204030203" pitchFamily="34" charset="-18"/>
              </a:rPr>
              <a:t>17 000 osób</a:t>
            </a:r>
            <a:endParaRPr lang="pl-PL" i="1" kern="100" dirty="0">
              <a:latin typeface="Lato" panose="020F0502020204030203" pitchFamily="3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i="1" kern="100" dirty="0">
              <a:effectLst/>
              <a:latin typeface="Lato" panose="020F0502020204030203" pitchFamily="3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kern="100" dirty="0"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Przy czym w</a:t>
            </a:r>
            <a:r>
              <a:rPr lang="pl-PL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artość docelowa dla wskaźnika : minimum </a:t>
            </a:r>
            <a:r>
              <a:rPr lang="pl-PL" sz="2000" b="1" kern="100" dirty="0">
                <a:solidFill>
                  <a:srgbClr val="FF000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85% </a:t>
            </a:r>
            <a:r>
              <a:rPr lang="pl-PL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wartości wskaźnika produktu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A57C84F1-AC4B-9674-3B0A-13F3DF263735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85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87124-C633-65D7-352D-6ACC29B4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51E14E4-8AAC-BA22-E157-345747510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11" name="Tytuł 33">
            <a:extLst>
              <a:ext uri="{FF2B5EF4-FFF2-40B4-BE49-F238E27FC236}">
                <a16:creationId xmlns:a16="http://schemas.microsoft.com/office/drawing/2014/main" id="{BCE1172A-05DA-91A9-6AB5-DC04DC6FA5F9}"/>
              </a:ext>
            </a:extLst>
          </p:cNvPr>
          <p:cNvSpPr txBox="1">
            <a:spLocks/>
          </p:cNvSpPr>
          <p:nvPr/>
        </p:nvSpPr>
        <p:spPr>
          <a:xfrm>
            <a:off x="535909" y="251445"/>
            <a:ext cx="8909213" cy="6124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Informacje dot. Wniosku o dofinansowanie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DBE478D-ADDD-AD90-2E2E-D20E59C87EA4}"/>
              </a:ext>
            </a:extLst>
          </p:cNvPr>
          <p:cNvSpPr/>
          <p:nvPr/>
        </p:nvSpPr>
        <p:spPr>
          <a:xfrm>
            <a:off x="522471" y="1085277"/>
            <a:ext cx="3361911" cy="603545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1600" b="1" dirty="0">
                <a:latin typeface="Lato"/>
                <a:ea typeface="Lato"/>
                <a:cs typeface="Lato"/>
              </a:rPr>
              <a:t>Wypełnianie wniosku</a:t>
            </a:r>
            <a:endParaRPr lang="pl-PL" sz="1600" dirty="0">
              <a:latin typeface="Lato"/>
              <a:ea typeface="Lato"/>
              <a:cs typeface="Lato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DFE5F0-B010-D3CD-A814-317A97E3F62E}"/>
              </a:ext>
            </a:extLst>
          </p:cNvPr>
          <p:cNvSpPr txBox="1"/>
          <p:nvPr/>
        </p:nvSpPr>
        <p:spPr>
          <a:xfrm>
            <a:off x="475829" y="1860356"/>
            <a:ext cx="10164262" cy="25186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Wskaźniki projektu</a:t>
            </a:r>
            <a:endParaRPr lang="pl-PL" dirty="0">
              <a:solidFill>
                <a:srgbClr val="000000"/>
              </a:solidFill>
              <a:latin typeface="Lato" panose="020F0502020204030203" pitchFamily="34" charset="-18"/>
              <a:ea typeface="Lato"/>
              <a:cs typeface="Lato"/>
            </a:endParaRPr>
          </a:p>
          <a:p>
            <a:pPr>
              <a:spcAft>
                <a:spcPts val="800"/>
              </a:spcAft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</a:rPr>
              <a:t>Dla naboru przewidziano następujące wskaźniki obowiązkowe:</a:t>
            </a:r>
          </a:p>
          <a:p>
            <a:pPr algn="l"/>
            <a:endParaRPr lang="pl-PL" kern="100" dirty="0">
              <a:effectLst/>
              <a:latin typeface="Lato" panose="020F0502020204030203" pitchFamily="3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</a:rPr>
              <a:t>2) Wskaźnik produktu: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lekarzy objętych wsparciem w ramach kształcenia specjalizacyjnego</a:t>
            </a:r>
          </a:p>
          <a:p>
            <a:pPr>
              <a:spcAft>
                <a:spcPts val="800"/>
              </a:spcAft>
            </a:pPr>
            <a:r>
              <a:rPr lang="pl-PL" kern="100" dirty="0"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pl-PL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artość docelowa dla całego naboru, tj. wszystkich projektów: minimum </a:t>
            </a:r>
            <a:r>
              <a:rPr lang="pl-PL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20 000 osób </a:t>
            </a:r>
          </a:p>
          <a:p>
            <a:pPr>
              <a:spcAft>
                <a:spcPts val="800"/>
              </a:spcAft>
            </a:pPr>
            <a:endParaRPr lang="pl-PL" b="1" dirty="0">
              <a:solidFill>
                <a:srgbClr val="000000"/>
              </a:solidFill>
              <a:latin typeface="Lato" panose="020F0502020204030203" pitchFamily="34" charset="-18"/>
              <a:ea typeface="Lato"/>
              <a:cs typeface="Lato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4B66870B-DF88-1440-BAD0-8856679D8D90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829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86258-654E-E6A3-F45F-1C1F55FE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9B606CA-B519-865F-A897-07CB8C9CA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11" name="Tytuł 33">
            <a:extLst>
              <a:ext uri="{FF2B5EF4-FFF2-40B4-BE49-F238E27FC236}">
                <a16:creationId xmlns:a16="http://schemas.microsoft.com/office/drawing/2014/main" id="{20E95FD6-4E76-F7A6-D5DA-B09CDBF14A71}"/>
              </a:ext>
            </a:extLst>
          </p:cNvPr>
          <p:cNvSpPr txBox="1">
            <a:spLocks/>
          </p:cNvSpPr>
          <p:nvPr/>
        </p:nvSpPr>
        <p:spPr>
          <a:xfrm>
            <a:off x="535909" y="251445"/>
            <a:ext cx="8909213" cy="6124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Informacje dot. Wniosku o dofinansowanie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9021BD0-D541-1F26-D6D2-AFF0EB2EE7EF}"/>
              </a:ext>
            </a:extLst>
          </p:cNvPr>
          <p:cNvSpPr/>
          <p:nvPr/>
        </p:nvSpPr>
        <p:spPr>
          <a:xfrm>
            <a:off x="522471" y="1085277"/>
            <a:ext cx="3361911" cy="603545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1600" b="1" dirty="0">
                <a:latin typeface="Lato"/>
                <a:ea typeface="Lato"/>
                <a:cs typeface="Lato"/>
              </a:rPr>
              <a:t>Wypełnianie wniosku</a:t>
            </a:r>
            <a:endParaRPr lang="pl-PL" sz="1600" dirty="0">
              <a:latin typeface="Lato"/>
              <a:ea typeface="Lato"/>
              <a:cs typeface="Lato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8DCE2A5-4F7E-DA1E-B1D9-5A1A9CE593B1}"/>
              </a:ext>
            </a:extLst>
          </p:cNvPr>
          <p:cNvSpPr txBox="1"/>
          <p:nvPr/>
        </p:nvSpPr>
        <p:spPr>
          <a:xfrm>
            <a:off x="475829" y="1641558"/>
            <a:ext cx="10164262" cy="62427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>
                <a:solidFill>
                  <a:srgbClr val="000000"/>
                </a:solidFill>
                <a:latin typeface="Lato" panose="020F0502020204030203" pitchFamily="34" charset="-18"/>
                <a:ea typeface="Lato"/>
                <a:cs typeface="Lato"/>
              </a:rPr>
              <a:t>Wskaźniki projektu</a:t>
            </a:r>
            <a:endParaRPr lang="pl-PL" sz="1600" dirty="0">
              <a:solidFill>
                <a:srgbClr val="000000"/>
              </a:solidFill>
              <a:latin typeface="Lato" panose="020F0502020204030203" pitchFamily="34" charset="-18"/>
              <a:ea typeface="Lato"/>
              <a:cs typeface="Lato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3) </a:t>
            </a:r>
            <a:r>
              <a:rPr lang="pl-PL" sz="1600" b="1" kern="10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Ponadto, Wnioskodawca jest zobowiązany do monitorowania w projekcie 5 wskazanych w</a:t>
            </a:r>
            <a:endParaRPr lang="pl-PL" sz="1600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SZOP FERS obowiązkowych, wspólnych wskaźników </a:t>
            </a:r>
            <a:r>
              <a:rPr lang="pl-PL" sz="1600" b="1" kern="100" dirty="0">
                <a:solidFill>
                  <a:srgbClr val="FF000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„wrażliwych” </a:t>
            </a:r>
            <a:r>
              <a:rPr lang="pl-PL" sz="1600" b="1" kern="10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dotyczących osób (wskaźniki produktu):</a:t>
            </a:r>
            <a:endParaRPr lang="pl-PL" sz="1600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* Liczba osób należących do mniejszości, w tym społeczności marginalizowanych </a:t>
            </a: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osób obcego pochodzenia objętych wsparciem w programie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osób w kryzysie bezdomności lub dotkniętych wykluczeniem z dostępu do mieszkań</a:t>
            </a: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osób z krajów trzecich objętych wsparciem w programie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osób z niepełnosprawnościami objętych wsparciem w programie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4) </a:t>
            </a:r>
            <a:r>
              <a:rPr lang="pl-PL" sz="1600" b="1" kern="10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Wnioskodawca jest zobowiązany do monitorowania w projekcie wskazanych w SZOP</a:t>
            </a:r>
            <a:endParaRPr lang="pl-PL" sz="1600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FERS obowiązkowych wskaźników produktu odnoszących się do </a:t>
            </a:r>
            <a:r>
              <a:rPr lang="pl-PL" sz="1600" b="1" kern="100" dirty="0">
                <a:solidFill>
                  <a:srgbClr val="FF000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dostępności:</a:t>
            </a:r>
            <a:endParaRPr lang="pl-PL" sz="16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obiektów dostosowanych do potrzeb osób z niepełnosprawnościami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projektów, w których sfinansowano koszty racjonalnych usprawnień dla osób z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niepełnosprawnościami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5) </a:t>
            </a:r>
            <a:r>
              <a:rPr lang="pl-PL" sz="1600" b="1" kern="10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Wnioskodawca jest również zobowiązany do monitorowania w projekcie wskazanego w SZOP</a:t>
            </a:r>
            <a:endParaRPr lang="pl-PL" sz="1600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FERS obowiązkowego wskaźnika produktu odnoszącego się do </a:t>
            </a:r>
            <a:r>
              <a:rPr lang="pl-PL" sz="1600" b="1" kern="100" dirty="0">
                <a:solidFill>
                  <a:srgbClr val="FF0000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podmiotu:</a:t>
            </a:r>
            <a:endParaRPr lang="pl-PL" sz="16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Liczba objętych wsparciem podmiotów administracji publicznej lub służb publicznych na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i="1" kern="1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szczeblu krajowym, regionalnym lub lokalnym.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sz="1600" b="1" dirty="0">
              <a:solidFill>
                <a:srgbClr val="000000"/>
              </a:solidFill>
              <a:latin typeface="Lato" panose="020F0502020204030203" pitchFamily="34" charset="-18"/>
              <a:ea typeface="Lato"/>
              <a:cs typeface="Lato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2A7B1D3-A071-984B-D625-FB9FB66890BA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9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4CAA48F-B963-5991-B7A0-4741D61FB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6787110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3A4CDB-2F29-72EA-915D-1C450CCA58F3}"/>
              </a:ext>
            </a:extLst>
          </p:cNvPr>
          <p:cNvSpPr txBox="1"/>
          <p:nvPr/>
        </p:nvSpPr>
        <p:spPr>
          <a:xfrm>
            <a:off x="562771" y="1992759"/>
            <a:ext cx="5319564" cy="132802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400" b="0" i="0" u="none" strike="noStrike" baseline="0" dirty="0">
                <a:solidFill>
                  <a:schemeClr val="bg2"/>
                </a:solidFill>
                <a:latin typeface="Lato"/>
                <a:ea typeface="Lato"/>
                <a:cs typeface="Lato"/>
              </a:rPr>
              <a:t>Realizowany w ramach </a:t>
            </a:r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</a:rPr>
              <a:t>P</a:t>
            </a:r>
            <a:r>
              <a:rPr lang="pl-PL" sz="2400" b="1" i="0" u="none" strike="noStrike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</a:rPr>
              <a:t>rogramu Fundusze Europejskie dla Rozwoju Społecznego 2021 -2027 (FERS)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6750C89-B296-D65E-678B-CB5195DAFF4B}"/>
              </a:ext>
            </a:extLst>
          </p:cNvPr>
          <p:cNvSpPr txBox="1"/>
          <p:nvPr/>
        </p:nvSpPr>
        <p:spPr>
          <a:xfrm>
            <a:off x="559161" y="3480308"/>
            <a:ext cx="5323175" cy="132802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/>
                <a:ea typeface="Calibri"/>
                <a:cs typeface="Calibri"/>
              </a:rPr>
              <a:t>W ramach:</a:t>
            </a:r>
            <a:r>
              <a:rPr lang="pl-PL" sz="2400" b="1" dirty="0">
                <a:solidFill>
                  <a:schemeClr val="bg1"/>
                </a:solidFill>
                <a:latin typeface="Lato"/>
                <a:ea typeface="Calibri"/>
                <a:cs typeface="Calibri"/>
              </a:rPr>
              <a:t> </a:t>
            </a:r>
          </a:p>
          <a:p>
            <a:r>
              <a:rPr lang="pl-PL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/>
                <a:ea typeface="Calibri"/>
                <a:cs typeface="Calibri"/>
              </a:rPr>
              <a:t>Europejskiego Funduszu Społecznego </a:t>
            </a:r>
            <a:r>
              <a:rPr lang="pl-PL" sz="2400" dirty="0">
                <a:solidFill>
                  <a:schemeClr val="bg1"/>
                </a:solidFill>
                <a:latin typeface="Lato"/>
                <a:ea typeface="Calibri"/>
                <a:cs typeface="Calibri"/>
              </a:rPr>
              <a:t>EFS+ (budżet państwa)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9E6D664-6F68-A5B8-6AB2-C1F54FC0EBC6}"/>
              </a:ext>
            </a:extLst>
          </p:cNvPr>
          <p:cNvSpPr txBox="1"/>
          <p:nvPr/>
        </p:nvSpPr>
        <p:spPr>
          <a:xfrm>
            <a:off x="6168090" y="1533058"/>
            <a:ext cx="3815238" cy="51077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400" b="1" i="0" u="none" strike="noStrike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</a:rPr>
              <a:t>FERS.01. Umiejętności</a:t>
            </a:r>
            <a:endParaRPr lang="pl-PL" sz="2400" dirty="0">
              <a:solidFill>
                <a:schemeClr val="accent3">
                  <a:lumMod val="40000"/>
                  <a:lumOff val="60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D7A6589-9F7F-66F1-207A-AB2E5EAF4807}"/>
              </a:ext>
            </a:extLst>
          </p:cNvPr>
          <p:cNvSpPr txBox="1"/>
          <p:nvPr/>
        </p:nvSpPr>
        <p:spPr>
          <a:xfrm>
            <a:off x="6161909" y="4501433"/>
            <a:ext cx="3821419" cy="91940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400" b="1" i="0" u="none" strike="noStrike" baseline="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Miejsce realizacji </a:t>
            </a:r>
            <a:endParaRPr lang="pl-PL" sz="2400" b="0" i="0" u="none" strike="noStrike" baseline="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r>
              <a:rPr lang="pl-PL" sz="2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Cały kraj</a:t>
            </a:r>
            <a:r>
              <a:rPr lang="pl-PL" sz="2400" b="0" i="0" u="none" strike="noStrike" baseline="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  <a:endParaRPr lang="pl-PL" sz="24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16E07F5-5918-2077-9413-004F2A3F47CB}"/>
              </a:ext>
            </a:extLst>
          </p:cNvPr>
          <p:cNvSpPr txBox="1"/>
          <p:nvPr/>
        </p:nvSpPr>
        <p:spPr>
          <a:xfrm>
            <a:off x="6161909" y="2608623"/>
            <a:ext cx="3821419" cy="173664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400" b="1" i="0" u="none" strike="noStrike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</a:rPr>
              <a:t>Działanie </a:t>
            </a:r>
            <a:r>
              <a:rPr lang="pl-PL" sz="2400" b="1" i="0" u="none" strike="noStrike" baseline="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</a:rPr>
              <a:t>FERS.01.12</a:t>
            </a:r>
            <a:r>
              <a:rPr lang="pl-PL" sz="2400" b="1" i="0" u="none" strike="noStrike" baseline="0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/>
                <a:ea typeface="Lato"/>
                <a:cs typeface="Lato"/>
              </a:rPr>
              <a:t> Kształcenie podyplomowe lekarzy, pielęgniarek i położnych</a:t>
            </a:r>
          </a:p>
        </p:txBody>
      </p:sp>
      <p:sp>
        <p:nvSpPr>
          <p:cNvPr id="5" name="Tytuł 33">
            <a:extLst>
              <a:ext uri="{FF2B5EF4-FFF2-40B4-BE49-F238E27FC236}">
                <a16:creationId xmlns:a16="http://schemas.microsoft.com/office/drawing/2014/main" id="{D30C358E-E8A5-F5FC-8E94-11464AEF61FC}"/>
              </a:ext>
            </a:extLst>
          </p:cNvPr>
          <p:cNvSpPr txBox="1">
            <a:spLocks/>
          </p:cNvSpPr>
          <p:nvPr/>
        </p:nvSpPr>
        <p:spPr>
          <a:xfrm>
            <a:off x="559161" y="665067"/>
            <a:ext cx="47407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Ogólne informacje o naborze</a:t>
            </a:r>
          </a:p>
        </p:txBody>
      </p:sp>
      <p:pic>
        <p:nvPicPr>
          <p:cNvPr id="7" name="Obraz 6" descr="Obraz zawierający logo, Czcionka, Grafika, projekt graficzny&#10;&#10;Opis wygenerowany automatycznie">
            <a:extLst>
              <a:ext uri="{FF2B5EF4-FFF2-40B4-BE49-F238E27FC236}">
                <a16:creationId xmlns:a16="http://schemas.microsoft.com/office/drawing/2014/main" id="{5DC7A9E9-0673-42FD-FD70-3CB0DF534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39" y="5639801"/>
            <a:ext cx="2990318" cy="1558393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D0784FF1-B303-BF8A-7BD6-FDFAF0265515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1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FD3B8B7-BFCE-7D4C-C88A-3383C500F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EF775AF3-D66C-BE90-1F0B-5EFEB8449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89F7C8B-CDBF-A782-2CF0-BCCA60DE73F1}"/>
              </a:ext>
            </a:extLst>
          </p:cNvPr>
          <p:cNvSpPr txBox="1"/>
          <p:nvPr/>
        </p:nvSpPr>
        <p:spPr>
          <a:xfrm>
            <a:off x="664473" y="1815438"/>
            <a:ext cx="9264584" cy="38372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540385" algn="l"/>
              </a:tabLst>
            </a:pPr>
            <a:r>
              <a:rPr lang="pl-PL" b="1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Zadania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Lato"/>
              </a:rPr>
              <a:t>N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effectLst/>
                <a:latin typeface="Lato"/>
                <a:ea typeface="Lato"/>
                <a:cs typeface="Lato"/>
              </a:rPr>
              <a:t>ależy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effectLst/>
                <a:latin typeface="Lato"/>
                <a:ea typeface="Lato"/>
                <a:cs typeface="Lato"/>
              </a:rPr>
              <a:t>zdefiniować zadania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effectLst/>
                <a:latin typeface="Lato"/>
                <a:ea typeface="Lato"/>
                <a:cs typeface="Lato"/>
              </a:rPr>
              <a:t>, do których zostanie przypisany budżet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Lato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effectLst/>
                <a:latin typeface="Lato"/>
                <a:ea typeface="Lato"/>
                <a:cs typeface="Lato"/>
              </a:rPr>
              <a:t>Dla każdego zadania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Lato"/>
              </a:rPr>
              <a:t>należy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effectLst/>
                <a:latin typeface="Lato"/>
                <a:ea typeface="Lato"/>
                <a:cs typeface="Lato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effectLst/>
                <a:latin typeface="Lato"/>
                <a:ea typeface="Lato"/>
                <a:cs typeface="Lato"/>
              </a:rPr>
              <a:t>wskazać nazwę zadania </a:t>
            </a:r>
            <a:r>
              <a:rPr lang="pl-PL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(powinna być krótka i prosta, oddająca główne zamierzenie)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Lato"/>
              </a:rPr>
              <a:t>przedstawić szczegółowy opis zadania</a:t>
            </a:r>
            <a:r>
              <a:rPr lang="pl-PL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, w tym planowany sposób i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uzasadnienie potrzeby jego realizacji </a:t>
            </a:r>
            <a:r>
              <a:rPr lang="pl-PL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oraz uzasadnienie jego istotności z punktu widzenia potrzeb grupy docelowej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Poszczególne zadania należy wskazać zgodnie z przewidywaną kolejnością ich realizacji</a:t>
            </a:r>
          </a:p>
          <a:p>
            <a:pPr marL="285750" indent="-285750" algn="just">
              <a:lnSpc>
                <a:spcPct val="114999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kern="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W przypadku </a:t>
            </a:r>
            <a:r>
              <a:rPr lang="pl-PL" b="1" kern="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projektów partnerskich</a:t>
            </a:r>
            <a:r>
              <a:rPr lang="pl-PL" kern="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należy wskazać, opisać i uzasadnić zadania, za których realizację odpowiedzialny będzie w całości lub częściowo partner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E3623B6-7DB8-BF9D-2FB3-63DE372F38F0}"/>
              </a:ext>
            </a:extLst>
          </p:cNvPr>
          <p:cNvSpPr txBox="1"/>
          <p:nvPr/>
        </p:nvSpPr>
        <p:spPr>
          <a:xfrm>
            <a:off x="887908" y="6242809"/>
            <a:ext cx="8778459" cy="646331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l-PL" b="1" dirty="0">
                <a:solidFill>
                  <a:schemeClr val="accent3"/>
                </a:solidFill>
                <a:latin typeface="Lato"/>
                <a:ea typeface="Lato"/>
                <a:cs typeface="Lato"/>
              </a:rPr>
              <a:t>Tylko jedno</a:t>
            </a:r>
            <a:r>
              <a:rPr lang="pl-PL" dirty="0">
                <a:solidFill>
                  <a:schemeClr val="accent3"/>
                </a:solidFill>
                <a:latin typeface="Lato"/>
                <a:ea typeface="Lato"/>
                <a:cs typeface="Lato"/>
              </a:rPr>
              <a:t> </a:t>
            </a:r>
            <a:r>
              <a:rPr lang="pl-PL" b="1" dirty="0">
                <a:solidFill>
                  <a:schemeClr val="accent3"/>
                </a:solidFill>
                <a:latin typeface="Lato"/>
                <a:ea typeface="Lato"/>
                <a:cs typeface="Lato"/>
              </a:rPr>
              <a:t>zadanie w ramach wniosku o dofinansowanie może być oznaczone jako koszty pośrednie</a:t>
            </a:r>
            <a:r>
              <a:rPr lang="pl-PL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. Nazwą takiego zadania jest zawsze ‘Koszty pośrednie’. </a:t>
            </a:r>
          </a:p>
        </p:txBody>
      </p:sp>
      <p:sp>
        <p:nvSpPr>
          <p:cNvPr id="10" name="Tytuł 33">
            <a:extLst>
              <a:ext uri="{FF2B5EF4-FFF2-40B4-BE49-F238E27FC236}">
                <a16:creationId xmlns:a16="http://schemas.microsoft.com/office/drawing/2014/main" id="{B43D43FD-CF06-6A04-1504-43DFFE37A9E7}"/>
              </a:ext>
            </a:extLst>
          </p:cNvPr>
          <p:cNvSpPr txBox="1">
            <a:spLocks/>
          </p:cNvSpPr>
          <p:nvPr/>
        </p:nvSpPr>
        <p:spPr>
          <a:xfrm>
            <a:off x="535909" y="251445"/>
            <a:ext cx="8909213" cy="6124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Informacje dot. Wniosku o dofinansowanie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6FAB62C-71F0-571C-226C-36EE122F3E95}"/>
              </a:ext>
            </a:extLst>
          </p:cNvPr>
          <p:cNvSpPr/>
          <p:nvPr/>
        </p:nvSpPr>
        <p:spPr>
          <a:xfrm>
            <a:off x="1325067" y="1154516"/>
            <a:ext cx="2392447" cy="451245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1600" b="1" dirty="0">
                <a:latin typeface="Lato"/>
                <a:ea typeface="Lato"/>
                <a:cs typeface="Lato"/>
              </a:rPr>
              <a:t>Wypełnianie wniosku</a:t>
            </a:r>
            <a:endParaRPr lang="pl-PL" sz="1600" dirty="0">
              <a:latin typeface="Lato"/>
              <a:ea typeface="Lato"/>
              <a:cs typeface="Lato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613F1BA1-2CF6-87D2-A910-0986A70552A3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15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5D98000-BD9B-73D1-A225-D7157D46F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31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834FBE1-705B-E405-35C8-A7B8652FE713}"/>
              </a:ext>
            </a:extLst>
          </p:cNvPr>
          <p:cNvSpPr txBox="1"/>
          <p:nvPr/>
        </p:nvSpPr>
        <p:spPr>
          <a:xfrm>
            <a:off x="3703589" y="1085277"/>
            <a:ext cx="534725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6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Instrukcja wypełniania formularza Wniosku</a:t>
            </a:r>
            <a:r>
              <a:rPr lang="pl-PL" sz="1600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sz="1600" dirty="0">
                <a:latin typeface="Lato" panose="020F0502020204030203" pitchFamily="34" charset="-18"/>
              </a:rPr>
              <a:t>– wybrane zagadnienia</a:t>
            </a:r>
            <a:endParaRPr lang="pl-PL" dirty="0"/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9C1EF73C-188E-82ED-51A4-AE1AA47C9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5" name="Tytuł 33">
            <a:extLst>
              <a:ext uri="{FF2B5EF4-FFF2-40B4-BE49-F238E27FC236}">
                <a16:creationId xmlns:a16="http://schemas.microsoft.com/office/drawing/2014/main" id="{26E2CBF2-74E3-B7DA-3A4B-E559940CE3CF}"/>
              </a:ext>
            </a:extLst>
          </p:cNvPr>
          <p:cNvSpPr txBox="1">
            <a:spLocks/>
          </p:cNvSpPr>
          <p:nvPr/>
        </p:nvSpPr>
        <p:spPr>
          <a:xfrm>
            <a:off x="605156" y="251445"/>
            <a:ext cx="718902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8C53446-CF8B-F9B9-D6BD-0B8B9BF3EF40}"/>
              </a:ext>
            </a:extLst>
          </p:cNvPr>
          <p:cNvSpPr/>
          <p:nvPr/>
        </p:nvSpPr>
        <p:spPr>
          <a:xfrm>
            <a:off x="1435770" y="1085277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Wypełnianie wniosku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40D9CA1-263D-924A-9B3D-F19E0775604E}"/>
              </a:ext>
            </a:extLst>
          </p:cNvPr>
          <p:cNvSpPr txBox="1"/>
          <p:nvPr/>
        </p:nvSpPr>
        <p:spPr>
          <a:xfrm>
            <a:off x="233338" y="1890170"/>
            <a:ext cx="10355942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Zgodność projektu z zasadą równości szans i niedyskryminacji, w tym dostępności dla osób </a:t>
            </a:r>
            <a:br>
              <a:rPr lang="pl-PL" b="1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z niepełnosprawnościami</a:t>
            </a:r>
            <a:endParaRPr lang="pl-PL" dirty="0">
              <a:solidFill>
                <a:srgbClr val="0070C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Działania związane z realizacją projektu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, a także 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wszystkie produkty 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związane z funkcjonowaniem projektu </a:t>
            </a:r>
            <a:r>
              <a:rPr lang="pl-PL" dirty="0">
                <a:latin typeface="Lato" panose="020F0502020204030203" pitchFamily="34" charset="-18"/>
                <a:cs typeface="Arial" panose="020B0604020202020204" pitchFamily="34" charset="0"/>
              </a:rPr>
              <a:t>po okresie jego realizacji, w 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tym działania informacyjne i promocyjne,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muszą być 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realizowane z poszanowaniem zasad równościowych związanych z zapobieganiem wszelkiej dyskryminacji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, m.in. ze względu na rasę, kolor skóry, pochodzenie etniczne lub społeczne, cechy genetyczne, język, religię, światopogląd, przynależność narodową, majątek, urodzenie, niepełnosprawność, wiek lub orientację seksualna.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b="1" u="sng" dirty="0">
                <a:solidFill>
                  <a:srgbClr val="0070C0"/>
                </a:solidFill>
                <a:latin typeface="Lato" panose="020F0502020204030203" pitchFamily="34" charset="-18"/>
              </a:rPr>
              <a:t>Należy opisać: W jaki sposób Wnioskodawca zamierza zastosować tę zasadę? 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CIDFont+F3"/>
              </a:rPr>
              <a:t>Wnioskodawca zobowiązany jest </a:t>
            </a:r>
            <a:r>
              <a:rPr lang="pl-PL" b="1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CIDFont+F3"/>
              </a:rPr>
              <a:t>wykazać opisowo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CIDFont+F3"/>
              </a:rPr>
              <a:t>, że projekt będzie miał pozytywny wpływ na zasadę równości szans i niedyskryminacji, w tym dostępności dla osób z niepełnosprawnościami,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CIDFont+F3"/>
              </a:rPr>
              <a:t>p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CIDFont+F3"/>
              </a:rPr>
              <a:t>rzy czym przez pozytywny wpływ należy rozumieć </a:t>
            </a:r>
            <a:r>
              <a:rPr lang="pl-PL" b="1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CIDFont+F3"/>
              </a:rPr>
              <a:t>zapewnienie dostępu do infrastruktury, środków transportu, usług, technologii i systemów informacyjno-komunikacyjnych oraz wszelkich produktów projektu 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CIDFont+F3"/>
              </a:rPr>
              <a:t>(w tym także usług)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CIDFont+F3"/>
              </a:rPr>
              <a:t>– zgodnie ze 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Standardami dostępności dla polityki spójności 2021-2027 (załącznik nr 2 do Wytycznych*).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kern="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Projekt może zostać uznany za </a:t>
            </a:r>
            <a:r>
              <a:rPr lang="pl-PL" kern="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neutralny </a:t>
            </a:r>
            <a:r>
              <a:rPr lang="pl-PL" kern="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w odniesieniu do zasady równości płci w przypadku, gdy Wnioskodawca przedstawi </a:t>
            </a:r>
            <a:r>
              <a:rPr lang="pl-PL" kern="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uzasadnienie odnoszące się do wszystkich części (zadań) projektu, dlaczego dany projekt nie jest w stanie zrealizować jakichkolwiek działań w zakresie wypełnienia ww. zasady.</a:t>
            </a:r>
            <a:endParaRPr lang="pl-PL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algn="just"/>
            <a:endParaRPr lang="pl-PL" dirty="0">
              <a:effectLst/>
              <a:latin typeface="Lato" panose="020F0502020204030203" pitchFamily="34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E1B3D79-E36A-CBEE-FE3F-6D0F2C571324}"/>
              </a:ext>
            </a:extLst>
          </p:cNvPr>
          <p:cNvSpPr txBox="1"/>
          <p:nvPr/>
        </p:nvSpPr>
        <p:spPr>
          <a:xfrm>
            <a:off x="0" y="7221121"/>
            <a:ext cx="9505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Lato" panose="020F0502020204030203" pitchFamily="34" charset="-18"/>
              </a:rPr>
              <a:t>* Wytyczne dotyczące realizacji zasad równościowych w ramach funduszy unijnych na lata 2021-2027.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EBF8D00-6737-720C-DD4A-F22B9E9FC14B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78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B6DC388-7D6E-A252-1048-DCF2B01FB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32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2310064-FDEC-8B68-A112-86A3FF1CD428}"/>
              </a:ext>
            </a:extLst>
          </p:cNvPr>
          <p:cNvSpPr txBox="1"/>
          <p:nvPr/>
        </p:nvSpPr>
        <p:spPr>
          <a:xfrm>
            <a:off x="3703589" y="1085277"/>
            <a:ext cx="5347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Instrukcja wypełniania formularza Wniosku</a:t>
            </a:r>
            <a:r>
              <a:rPr lang="pl-PL" sz="1600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sz="1600" dirty="0">
                <a:latin typeface="Lato" panose="020F0502020204030203" pitchFamily="34" charset="-18"/>
              </a:rPr>
              <a:t>– wybrane zagadnienia </a:t>
            </a:r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87F6551D-49AD-0FB8-3E8B-380929617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5" name="Tytuł 33">
            <a:extLst>
              <a:ext uri="{FF2B5EF4-FFF2-40B4-BE49-F238E27FC236}">
                <a16:creationId xmlns:a16="http://schemas.microsoft.com/office/drawing/2014/main" id="{8BA44118-5744-13F5-F4EE-5DF2188A3F4A}"/>
              </a:ext>
            </a:extLst>
          </p:cNvPr>
          <p:cNvSpPr txBox="1">
            <a:spLocks/>
          </p:cNvSpPr>
          <p:nvPr/>
        </p:nvSpPr>
        <p:spPr>
          <a:xfrm>
            <a:off x="605156" y="251445"/>
            <a:ext cx="70438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7FEF508-13ED-1C30-B6D1-6D06E5C96792}"/>
              </a:ext>
            </a:extLst>
          </p:cNvPr>
          <p:cNvSpPr/>
          <p:nvPr/>
        </p:nvSpPr>
        <p:spPr>
          <a:xfrm>
            <a:off x="1435770" y="1085277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Wypełnianie wniosku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C9B75DC-9422-C255-2CD7-8107D2BEDE0F}"/>
              </a:ext>
            </a:extLst>
          </p:cNvPr>
          <p:cNvSpPr txBox="1"/>
          <p:nvPr/>
        </p:nvSpPr>
        <p:spPr>
          <a:xfrm>
            <a:off x="89322" y="1893746"/>
            <a:ext cx="10529869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Zgodność projektu z zasadą równości kobiet i mężczyzn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Działania związane z realizacją projektu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, a także 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wszystkie produkty 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związane z funkcjonowaniem </a:t>
            </a:r>
            <a:r>
              <a:rPr lang="pl-PL" dirty="0">
                <a:latin typeface="Lato" panose="020F0502020204030203" pitchFamily="34" charset="-18"/>
                <a:cs typeface="Arial" panose="020B0604020202020204" pitchFamily="34" charset="0"/>
              </a:rPr>
              <a:t>projektu po okresie jego realizacji, 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w tym działania informacyjne i promocyjne,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muszą być 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realizowane z poszanowaniem zasad równościowych związanych z zapobieganiem wszelkiej dyskryminacji </a:t>
            </a:r>
            <a:r>
              <a:rPr lang="pl-PL" b="1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ze względu na płeć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Lato"/>
                <a:ea typeface="Calibri"/>
                <a:cs typeface="Arial"/>
              </a:rPr>
              <a:t>Wnioskodawca zobowiązany jest </a:t>
            </a:r>
            <a:r>
              <a:rPr lang="pl-PL" dirty="0">
                <a:solidFill>
                  <a:srgbClr val="0070C0"/>
                </a:solidFill>
                <a:effectLst/>
                <a:latin typeface="Lato"/>
                <a:ea typeface="Calibri"/>
                <a:cs typeface="Arial"/>
              </a:rPr>
              <a:t>wykazać opisowo, że </a:t>
            </a:r>
            <a:r>
              <a:rPr lang="pl-PL" b="1" dirty="0">
                <a:solidFill>
                  <a:srgbClr val="0070C0"/>
                </a:solidFill>
                <a:effectLst/>
                <a:latin typeface="Lato"/>
                <a:ea typeface="Calibri"/>
                <a:cs typeface="Arial"/>
              </a:rPr>
              <a:t>projekt jest zgodny z zasadą równości kobiet i mężczyzn</a:t>
            </a:r>
            <a:r>
              <a:rPr lang="pl-PL" dirty="0">
                <a:solidFill>
                  <a:srgbClr val="0070C0"/>
                </a:solidFill>
                <a:effectLst/>
                <a:latin typeface="Lato"/>
                <a:ea typeface="Calibri"/>
                <a:cs typeface="Arial"/>
              </a:rPr>
              <a:t> </a:t>
            </a:r>
            <a:r>
              <a:rPr lang="pl-PL" b="1" dirty="0">
                <a:solidFill>
                  <a:srgbClr val="0070C0"/>
                </a:solidFill>
                <a:latin typeface="Lato"/>
                <a:cs typeface="Arial"/>
              </a:rPr>
              <a:t>poprzez przedstawienie takich działań w projekcie, które wpłyną na wyrównywanie szans danej płci będącej w gorszym położeniu.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Wnioskodawca powinien 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wykazać we wniosku o dofinansowanie takie mechanizmy</a:t>
            </a:r>
            <a:r>
              <a:rPr lang="pl-PL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, aby na żadnym etapie wdrażania projektu, w tym funkcjonowania projektu po okresie jego realizacji, 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nie dochodziło do dyskryminacji i wykluczenia ze względu na płeć, </a:t>
            </a:r>
            <a:r>
              <a:rPr lang="pl-PL" b="1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zarówno w odniesieniu do odbiorców produktów projektu, jak i osób zaangażowanych ze strony Wnioskodawcy w realizację projektu</a:t>
            </a:r>
            <a:r>
              <a:rPr lang="pl-PL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kern="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Projekt może zostać uznany za </a:t>
            </a:r>
            <a:r>
              <a:rPr lang="pl-PL" kern="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neutralny </a:t>
            </a:r>
            <a:r>
              <a:rPr lang="pl-PL" kern="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w odniesieniu do zasady równości płci w przypadku, gdy Wnioskodawca przedstawi </a:t>
            </a:r>
            <a:r>
              <a:rPr lang="pl-PL" kern="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uzasadnienie odnoszące się do wszystkich części (zadań) projektu, </a:t>
            </a:r>
            <a:r>
              <a:rPr lang="pl-PL" b="1" kern="0" dirty="0">
                <a:solidFill>
                  <a:srgbClr val="0070C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dlaczego dany projekt nie jest w stanie zrealizować jakichkolwiek działań w zakresie wypełnienia ww. zasady.</a:t>
            </a:r>
            <a:endParaRPr lang="pl-PL" b="1" dirty="0">
              <a:solidFill>
                <a:srgbClr val="0070C0"/>
              </a:solidFill>
              <a:latin typeface="Lato" panose="020F0502020204030203" pitchFamily="34" charset="-18"/>
              <a:ea typeface="Lato" panose="020F0502020204030203" pitchFamily="34" charset="-18"/>
              <a:cs typeface="Lato" panose="020F0502020204030203" pitchFamily="34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FC3C5BF-EBB6-2410-48B6-3D0B6F7B85BE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29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5CC0B7C-CDE2-E68F-0A90-1D34D885B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33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697B3C6-FC17-B978-7924-AC7A5236775F}"/>
              </a:ext>
            </a:extLst>
          </p:cNvPr>
          <p:cNvSpPr txBox="1"/>
          <p:nvPr/>
        </p:nvSpPr>
        <p:spPr>
          <a:xfrm>
            <a:off x="3703589" y="1085277"/>
            <a:ext cx="5347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Instrukcja wypełniania formularza Wniosku</a:t>
            </a:r>
            <a:r>
              <a:rPr lang="pl-PL" sz="1600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sz="1600" dirty="0">
                <a:latin typeface="Lato" panose="020F0502020204030203" pitchFamily="34" charset="-18"/>
              </a:rPr>
              <a:t>– wybrane zagadnienia</a:t>
            </a:r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7D9D119A-DEE6-D2CA-0AB2-D13DC195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5" name="Tytuł 33">
            <a:extLst>
              <a:ext uri="{FF2B5EF4-FFF2-40B4-BE49-F238E27FC236}">
                <a16:creationId xmlns:a16="http://schemas.microsoft.com/office/drawing/2014/main" id="{9314CDC0-EA50-AA0F-5074-E806274AF8F4}"/>
              </a:ext>
            </a:extLst>
          </p:cNvPr>
          <p:cNvSpPr txBox="1">
            <a:spLocks/>
          </p:cNvSpPr>
          <p:nvPr/>
        </p:nvSpPr>
        <p:spPr>
          <a:xfrm>
            <a:off x="605156" y="251445"/>
            <a:ext cx="690099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CC5EAB1-940B-6E63-ADD4-71FC036B21A0}"/>
              </a:ext>
            </a:extLst>
          </p:cNvPr>
          <p:cNvSpPr/>
          <p:nvPr/>
        </p:nvSpPr>
        <p:spPr>
          <a:xfrm>
            <a:off x="1435770" y="1085277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Wypełnianie wniosku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D636C38-987A-9882-E0FC-FEE26C6CDDEE}"/>
              </a:ext>
            </a:extLst>
          </p:cNvPr>
          <p:cNvSpPr txBox="1"/>
          <p:nvPr/>
        </p:nvSpPr>
        <p:spPr>
          <a:xfrm>
            <a:off x="695693" y="1890261"/>
            <a:ext cx="9535171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Zgodność projektu z Kartą Praw Podstawowych Unii Europejskiej</a:t>
            </a: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Wnioskodawca powinien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odnieść się do </a:t>
            </a:r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</a:rPr>
              <a:t>poszczególnych praw, wolności i zasad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(aspektów objętych Godnością, Wolnością, Równością, Solidarnością oraz Wymiarem Sprawiedliwości) </a:t>
            </a:r>
            <a:r>
              <a:rPr lang="pl-PL" b="1" u="sng" dirty="0">
                <a:solidFill>
                  <a:srgbClr val="0070C0"/>
                </a:solidFill>
                <a:latin typeface="Lato" panose="020F0502020204030203" pitchFamily="34" charset="-18"/>
              </a:rPr>
              <a:t>ujętych w Karcie Praw Podstawowych Unii Europejskiej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w stosunku do sposobu realizacji, zakresu i treści projektu</a:t>
            </a:r>
            <a:r>
              <a:rPr lang="pl-PL" dirty="0">
                <a:latin typeface="Lato" panose="020F0502020204030203" pitchFamily="34" charset="-18"/>
              </a:rPr>
              <a:t>, wykazując 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zgodność projektu rozumianą jako brak sprzeczności pomiędzy jego zapisami, a wymogami ww. dokumentu.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Wnioskodawca może również wykazać, że wymagania Karty są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neutralne wobec zakresu i zawartości projektu.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A78F42A-1E02-06AE-7383-03D91F0E2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70" y="4919845"/>
            <a:ext cx="3422072" cy="2222582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B0C10BB-AEF7-C971-891F-5D2E3939997B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90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CC6A71C-8DD9-EF4B-9602-76626320F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34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B7049E0-C2DB-E29F-6901-A9FEBBB9F7DD}"/>
              </a:ext>
            </a:extLst>
          </p:cNvPr>
          <p:cNvSpPr txBox="1"/>
          <p:nvPr/>
        </p:nvSpPr>
        <p:spPr>
          <a:xfrm>
            <a:off x="3703589" y="1085277"/>
            <a:ext cx="5347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Instrukcja wypełniania formularza Wniosku</a:t>
            </a:r>
            <a:r>
              <a:rPr lang="pl-PL" sz="1600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sz="1600" dirty="0">
                <a:latin typeface="Lato" panose="020F0502020204030203" pitchFamily="34" charset="-18"/>
              </a:rPr>
              <a:t>– wybrane zagadnienia</a:t>
            </a:r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D3789A65-7E1C-BE58-3944-DE9DDF3E1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5" name="Tytuł 33">
            <a:extLst>
              <a:ext uri="{FF2B5EF4-FFF2-40B4-BE49-F238E27FC236}">
                <a16:creationId xmlns:a16="http://schemas.microsoft.com/office/drawing/2014/main" id="{F6B3D567-66AB-C56A-7DE9-EE113BFC4A5E}"/>
              </a:ext>
            </a:extLst>
          </p:cNvPr>
          <p:cNvSpPr txBox="1">
            <a:spLocks/>
          </p:cNvSpPr>
          <p:nvPr/>
        </p:nvSpPr>
        <p:spPr>
          <a:xfrm>
            <a:off x="605156" y="251445"/>
            <a:ext cx="70438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Wniosku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438FBFF-12C4-752B-6F48-526D19A97311}"/>
              </a:ext>
            </a:extLst>
          </p:cNvPr>
          <p:cNvSpPr/>
          <p:nvPr/>
        </p:nvSpPr>
        <p:spPr>
          <a:xfrm>
            <a:off x="1435770" y="1085277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Wypełnianie wniosku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8D50C2C-8221-D8D9-FA1F-8652852F457E}"/>
              </a:ext>
            </a:extLst>
          </p:cNvPr>
          <p:cNvSpPr txBox="1"/>
          <p:nvPr/>
        </p:nvSpPr>
        <p:spPr>
          <a:xfrm>
            <a:off x="521370" y="1821016"/>
            <a:ext cx="9751076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Zgodność projektu z Konwencją o Prawach Osób Niepełnosprawnych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Wnioskodawca powinien odnieść się do </a:t>
            </a:r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</a:rPr>
              <a:t>wszystkich zasad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ujętych w Konwencji o Prawach Osób Niepełnosprawnych z dnia 13 grudnia 2006 r. </a:t>
            </a:r>
          </a:p>
          <a:p>
            <a:pPr>
              <a:spcAft>
                <a:spcPts val="600"/>
              </a:spcAft>
            </a:pPr>
            <a:r>
              <a:rPr lang="pl-PL" dirty="0">
                <a:latin typeface="Lato" panose="020F0502020204030203" pitchFamily="34" charset="-18"/>
              </a:rPr>
              <a:t>(równości i niedyskryminacji; niepełnosprawnych; podnoszenia świadomości; dostępności; prawa do życia; sytuacji zagrożenia i sytuacji wymagających pomocy humanitarnej; równości wobec prawa; dostępu do wymiaru sprawiedliwości; wolności i bezpieczeństwa osobistego; wolności od tortur lub okrutnego, nieludzkiego albo poniżającego traktowania lub karania; wolności od wykorzystywania, przemocy i nadużyć; ochrony integralności osobistej; swobody przemieszczania się i obywatelstwa; niezależnego życia i włączenia w społeczeństwo; mobilności; wolności wypowiadania się i wyrażania opinii oraz dostępu do informacji; poszanowania prywatności; poszanowania domu i rodziny; edukacji; zdrowia; rehabilitacji; pracy i zatrudnienia; odpowiednich warunków życia i ochrony socjalnej; udziału w życiu politycznym i publicznym; udziału w życiu kulturalnym, rekreacji, wypoczynku i sporcie) 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w stosunku do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sposobu realizacji, zakresu i treści projektu</a:t>
            </a:r>
            <a:r>
              <a:rPr lang="pl-PL" dirty="0">
                <a:latin typeface="Lato" panose="020F0502020204030203" pitchFamily="34" charset="-18"/>
              </a:rPr>
              <a:t>,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wykazując 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zgodność projektu rozumianą jako </a:t>
            </a:r>
            <a:r>
              <a:rPr lang="pl-PL" b="1" u="sng" dirty="0">
                <a:solidFill>
                  <a:srgbClr val="0070C0"/>
                </a:solidFill>
                <a:latin typeface="Lato" panose="020F0502020204030203" pitchFamily="34" charset="-18"/>
              </a:rPr>
              <a:t>brak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 sprzeczności pomiędzy jego zapisami, a wymogami ww. dokumentu.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Wnioskodawca może również wykazać, że wymagania Konwencji są </a:t>
            </a:r>
            <a:r>
              <a:rPr lang="pl-PL" dirty="0">
                <a:solidFill>
                  <a:srgbClr val="0070C0"/>
                </a:solidFill>
                <a:latin typeface="Lato" panose="020F0502020204030203" pitchFamily="34" charset="-18"/>
              </a:rPr>
              <a:t>neutralne wobec zakresu i zawartości projektu.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C3610562-172F-9E4E-D434-A5ADBA2A0ECD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41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F7B872A-BBD3-DB38-7B8A-3615D3C5A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4722834-F560-62AE-D3A4-DAE3D70A2920}"/>
              </a:ext>
            </a:extLst>
          </p:cNvPr>
          <p:cNvSpPr txBox="1"/>
          <p:nvPr/>
        </p:nvSpPr>
        <p:spPr>
          <a:xfrm>
            <a:off x="3689722" y="1085277"/>
            <a:ext cx="6250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Instrukcja wypełniania formularza Wniosku</a:t>
            </a:r>
            <a:r>
              <a:rPr lang="pl-PL" sz="1600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sz="1600" dirty="0">
                <a:latin typeface="Lato" panose="020F0502020204030203" pitchFamily="34" charset="-18"/>
              </a:rPr>
              <a:t>– wybrane zagadnienia </a:t>
            </a:r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3F591D80-D171-A460-0E50-25E55A476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5" name="Tytuł 33">
            <a:extLst>
              <a:ext uri="{FF2B5EF4-FFF2-40B4-BE49-F238E27FC236}">
                <a16:creationId xmlns:a16="http://schemas.microsoft.com/office/drawing/2014/main" id="{734E17BC-7E9B-C55F-B89E-70DED065BEBB}"/>
              </a:ext>
            </a:extLst>
          </p:cNvPr>
          <p:cNvSpPr txBox="1">
            <a:spLocks/>
          </p:cNvSpPr>
          <p:nvPr/>
        </p:nvSpPr>
        <p:spPr>
          <a:xfrm>
            <a:off x="605156" y="251445"/>
            <a:ext cx="654095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+mn-lt"/>
              </a:rPr>
              <a:t>Informacje dot. Wniosku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983DCE-A8B6-C915-7D9B-15E05C812AE2}"/>
              </a:ext>
            </a:extLst>
          </p:cNvPr>
          <p:cNvSpPr/>
          <p:nvPr/>
        </p:nvSpPr>
        <p:spPr>
          <a:xfrm>
            <a:off x="1435770" y="1085277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Wypełnianie wniosku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0BB95A4-2C0C-895A-78DA-60E530245C39}"/>
              </a:ext>
            </a:extLst>
          </p:cNvPr>
          <p:cNvSpPr txBox="1"/>
          <p:nvPr/>
        </p:nvSpPr>
        <p:spPr>
          <a:xfrm>
            <a:off x="583046" y="1919109"/>
            <a:ext cx="965940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600" b="1" dirty="0">
                <a:solidFill>
                  <a:srgbClr val="0070C0"/>
                </a:solidFill>
              </a:rPr>
              <a:t>E</a:t>
            </a: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. Budżet</a:t>
            </a: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Budżet projektu </a:t>
            </a:r>
            <a:r>
              <a:rPr lang="pl-PL" sz="1600" dirty="0">
                <a:latin typeface="Lato" panose="020F0502020204030203" pitchFamily="34" charset="-18"/>
              </a:rPr>
              <a:t>jest podstawą do oceny kwalifikowalności i racjonalności kosztów i powinien bezpośrednio wynikać z opisanych wcześniej zadań i ich etapów.</a:t>
            </a:r>
          </a:p>
          <a:p>
            <a:pPr algn="just">
              <a:spcAft>
                <a:spcPts val="600"/>
              </a:spcAft>
            </a:pPr>
            <a:r>
              <a:rPr lang="pl-PL" sz="1600" dirty="0">
                <a:latin typeface="Lato" panose="020F0502020204030203" pitchFamily="34" charset="-18"/>
              </a:rPr>
              <a:t>W budżecie projektu ujmowane są jedynie wydatki kwalifikowalne spełniające warunki określone w Wytycznych kwalifikowalności wydatków, w szczególności niezbędność wydatków do osiągnięcia celów projektu.</a:t>
            </a:r>
          </a:p>
          <a:p>
            <a:pPr algn="just">
              <a:spcAft>
                <a:spcPts val="600"/>
              </a:spcAft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Tworząc budżet </a:t>
            </a:r>
            <a:r>
              <a:rPr lang="pl-PL" sz="1600" dirty="0">
                <a:latin typeface="Lato" panose="020F0502020204030203" pitchFamily="34" charset="-18"/>
              </a:rPr>
              <a:t>projektu należy pamiętać o jednej z podstawowych zasad kwalifikowalności, tj. racjonalności i efektywności, co odnosi się do zapewnienia zgodności ze stawkami rynkowymi nie tylko pojedynczych wydatków wykazanych w budżecie projektu, ale również do łącznej wartości usług realizowanych w ramach projektu.</a:t>
            </a:r>
          </a:p>
          <a:p>
            <a:pPr algn="just">
              <a:spcAft>
                <a:spcPts val="600"/>
              </a:spcAft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Zał. nr 3 do Regulaminu - </a:t>
            </a:r>
            <a:r>
              <a:rPr lang="pl-PL" sz="1600" dirty="0">
                <a:latin typeface="Lato" panose="020F0502020204030203" pitchFamily="34" charset="-18"/>
              </a:rPr>
              <a:t>określa standard i ceny rynkowe dla najczęściej finansowanych wydatków w ramach danego naboru, dlatego też istotnym jest przy tworzeniu budżetu projektu przeanalizowanie przez wnioskodawcę, czy w ramach projektu planuje finansować wydatki, których standard i maksymalne ceny zostały określone zgodnie z załącznikiem.</a:t>
            </a:r>
          </a:p>
          <a:p>
            <a:pPr algn="just">
              <a:spcAft>
                <a:spcPts val="600"/>
              </a:spcAft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  <a:p>
            <a:pPr algn="just">
              <a:spcAft>
                <a:spcPts val="600"/>
              </a:spcAft>
            </a:pPr>
            <a:endParaRPr lang="pl-PL" b="1" dirty="0">
              <a:solidFill>
                <a:srgbClr val="0070C0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11236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42C3344-E454-7244-9764-A798236B4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A898D2A-8C1B-A111-8E3D-7262539B9679}"/>
              </a:ext>
            </a:extLst>
          </p:cNvPr>
          <p:cNvSpPr txBox="1"/>
          <p:nvPr/>
        </p:nvSpPr>
        <p:spPr>
          <a:xfrm>
            <a:off x="3667890" y="1087419"/>
            <a:ext cx="5347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Instrukcja wypełniania formularza Wniosku</a:t>
            </a:r>
            <a:r>
              <a:rPr lang="pl-PL" sz="1600" dirty="0">
                <a:latin typeface="Lato" panose="020F0502020204030203" pitchFamily="34" charset="-18"/>
              </a:rPr>
              <a:t> – wybrane zagadnienia </a:t>
            </a:r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DBA312CD-F50E-1FB3-0480-8AD13760E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5" name="Tytuł 33">
            <a:extLst>
              <a:ext uri="{FF2B5EF4-FFF2-40B4-BE49-F238E27FC236}">
                <a16:creationId xmlns:a16="http://schemas.microsoft.com/office/drawing/2014/main" id="{142F462F-A7FC-0B3B-59F0-DEB301855C72}"/>
              </a:ext>
            </a:extLst>
          </p:cNvPr>
          <p:cNvSpPr txBox="1">
            <a:spLocks/>
          </p:cNvSpPr>
          <p:nvPr/>
        </p:nvSpPr>
        <p:spPr>
          <a:xfrm>
            <a:off x="605156" y="251445"/>
            <a:ext cx="654095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+mn-lt"/>
              </a:rPr>
              <a:t>Informacje dot. Wniosku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1F83A1D-C13A-91B6-B2C7-38C9F2DBB4C1}"/>
              </a:ext>
            </a:extLst>
          </p:cNvPr>
          <p:cNvSpPr/>
          <p:nvPr/>
        </p:nvSpPr>
        <p:spPr>
          <a:xfrm>
            <a:off x="1435770" y="1085277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Wypełnianie wniosku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52354F6-7CCA-5479-243F-D7F8A02CD6F8}"/>
              </a:ext>
            </a:extLst>
          </p:cNvPr>
          <p:cNvSpPr txBox="1"/>
          <p:nvPr/>
        </p:nvSpPr>
        <p:spPr>
          <a:xfrm>
            <a:off x="605156" y="2020586"/>
            <a:ext cx="9659403" cy="440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E. Budżet</a:t>
            </a:r>
          </a:p>
          <a:p>
            <a:pPr algn="just"/>
            <a:r>
              <a:rPr lang="pl-PL" dirty="0">
                <a:latin typeface="Lato" panose="020F0502020204030203" pitchFamily="34" charset="-18"/>
              </a:rPr>
              <a:t>Wszystkie kwoty w budżecie projektu wyrażone są w polskich złotych (do dwóch</a:t>
            </a:r>
          </a:p>
          <a:p>
            <a:pPr algn="just"/>
            <a:r>
              <a:rPr lang="pl-PL" dirty="0">
                <a:latin typeface="Lato" panose="020F0502020204030203" pitchFamily="34" charset="-18"/>
              </a:rPr>
              <a:t>miejsc po przecinku).</a:t>
            </a:r>
          </a:p>
          <a:p>
            <a:pPr algn="just"/>
            <a:endParaRPr lang="pl-PL" dirty="0">
              <a:latin typeface="Lato" panose="020F0502020204030203" pitchFamily="34" charset="-18"/>
            </a:endParaRPr>
          </a:p>
          <a:p>
            <a:pPr algn="just"/>
            <a:r>
              <a:rPr lang="pl-PL" dirty="0">
                <a:latin typeface="Lato" panose="020F0502020204030203" pitchFamily="34" charset="-18"/>
              </a:rPr>
              <a:t>W przypadku kosztu rzeczywiście ponoszonego należy podać jego nazwę i z listy rozwijanej wybrać kategorię kosztu . </a:t>
            </a:r>
          </a:p>
          <a:p>
            <a:pPr algn="just"/>
            <a:endParaRPr lang="pl-PL" dirty="0">
              <a:latin typeface="Lato" panose="020F0502020204030203" pitchFamily="34" charset="-18"/>
            </a:endParaRPr>
          </a:p>
          <a:p>
            <a:pPr algn="just"/>
            <a:r>
              <a:rPr lang="pl-PL" b="1" dirty="0">
                <a:latin typeface="Lato" panose="020F0502020204030203" pitchFamily="34" charset="-18"/>
              </a:rPr>
              <a:t>Kategorie kosztów</a:t>
            </a:r>
            <a:r>
              <a:rPr lang="pl-PL" dirty="0">
                <a:latin typeface="Lato" panose="020F0502020204030203" pitchFamily="34" charset="-18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Lato" panose="020F0502020204030203" pitchFamily="34" charset="-18"/>
              </a:rPr>
              <a:t>Personel projektu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Lato" panose="020F0502020204030203" pitchFamily="34" charset="-18"/>
              </a:rPr>
              <a:t>Usługi zewnętrzne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Lato" panose="020F0502020204030203" pitchFamily="34" charset="-18"/>
              </a:rPr>
              <a:t>Środki trwałe/dostawy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Lato" panose="020F0502020204030203" pitchFamily="34" charset="-18"/>
              </a:rPr>
              <a:t>Amortyzacja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Lato" panose="020F0502020204030203" pitchFamily="34" charset="-18"/>
              </a:rPr>
              <a:t>Wartości niematerialne i prawne</a:t>
            </a:r>
          </a:p>
        </p:txBody>
      </p:sp>
    </p:spTree>
    <p:extLst>
      <p:ext uri="{BB962C8B-B14F-4D97-AF65-F5344CB8AC3E}">
        <p14:creationId xmlns:p14="http://schemas.microsoft.com/office/powerpoint/2010/main" val="1964201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1CD50-799E-0AA8-4CD5-971AB785E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3DA9707-7B71-9763-AA90-8A03C42C2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0592353-AFC3-5EB2-E9A8-0BF30818D5AD}"/>
              </a:ext>
            </a:extLst>
          </p:cNvPr>
          <p:cNvSpPr txBox="1"/>
          <p:nvPr/>
        </p:nvSpPr>
        <p:spPr>
          <a:xfrm>
            <a:off x="3667890" y="1087419"/>
            <a:ext cx="5347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Instrukcja wypełniania formularza Wniosku</a:t>
            </a:r>
            <a:r>
              <a:rPr lang="pl-PL" sz="1600" dirty="0">
                <a:latin typeface="Lato" panose="020F0502020204030203" pitchFamily="34" charset="-18"/>
              </a:rPr>
              <a:t> – wybrane zagadnienia </a:t>
            </a:r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22778112-5F46-B2BE-25BB-9DC6D7A2F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5" name="Tytuł 33">
            <a:extLst>
              <a:ext uri="{FF2B5EF4-FFF2-40B4-BE49-F238E27FC236}">
                <a16:creationId xmlns:a16="http://schemas.microsoft.com/office/drawing/2014/main" id="{88A6CF4B-5171-F104-3D4F-047181B63E2D}"/>
              </a:ext>
            </a:extLst>
          </p:cNvPr>
          <p:cNvSpPr txBox="1">
            <a:spLocks/>
          </p:cNvSpPr>
          <p:nvPr/>
        </p:nvSpPr>
        <p:spPr>
          <a:xfrm>
            <a:off x="605156" y="251445"/>
            <a:ext cx="654095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+mn-lt"/>
              </a:rPr>
              <a:t>Informacje dot. Wniosku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E3ACF28-73C3-8AA3-8A7D-00331DB5EFB6}"/>
              </a:ext>
            </a:extLst>
          </p:cNvPr>
          <p:cNvSpPr/>
          <p:nvPr/>
        </p:nvSpPr>
        <p:spPr>
          <a:xfrm>
            <a:off x="1435770" y="1085277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Wypełnianie wniosku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F11C1DA-BA85-7471-BD6A-1739FECD9C2D}"/>
              </a:ext>
            </a:extLst>
          </p:cNvPr>
          <p:cNvSpPr txBox="1"/>
          <p:nvPr/>
        </p:nvSpPr>
        <p:spPr>
          <a:xfrm>
            <a:off x="605156" y="2020586"/>
            <a:ext cx="9659403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E. Budżet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Lato" panose="020F0502020204030203" pitchFamily="34" charset="-18"/>
              </a:rPr>
              <a:t>Wskazując poszczególne koszty w ramach budżetu należy zaznaczyć, czy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Lato" panose="020F0502020204030203" pitchFamily="34" charset="-18"/>
              </a:rPr>
              <a:t>dany wydatek wpisuje się w jeden z limitów monitorowanych w ramach FERS: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Lato" panose="020F0502020204030203" pitchFamily="34" charset="-18"/>
              </a:rPr>
              <a:t>Wydatki na dostępność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dirty="0">
                <a:latin typeface="Lato" panose="020F0502020204030203" pitchFamily="34" charset="-18"/>
              </a:rPr>
              <a:t>Wkład rzeczowy (niepieniężny)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b="1" dirty="0">
                <a:latin typeface="Lato" panose="020F0502020204030203" pitchFamily="34" charset="-18"/>
              </a:rPr>
              <a:t>Podwykonawstwo 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Lato" panose="020F0502020204030203" pitchFamily="34" charset="-18"/>
              </a:rPr>
              <a:t>W przypadku, gdy dany wydatek dotyczy usługi/dostawy lub towaru, który będzie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Lato" panose="020F0502020204030203" pitchFamily="34" charset="-18"/>
              </a:rPr>
              <a:t>dostarczony przez wykonawcę zewnętrznego, należy odznaczyć go jako wydatek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Lato" panose="020F0502020204030203" pitchFamily="34" charset="-18"/>
              </a:rPr>
              <a:t>zliczany w ramach limitu podwykonawstwo. Do limitu należy wliczyć nie tylko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Lato" panose="020F0502020204030203" pitchFamily="34" charset="-18"/>
              </a:rPr>
              <a:t>zlecania w trybie ustawy Prawo zamówień publicznych, czy w oparciu o zasadę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Lato" panose="020F0502020204030203" pitchFamily="34" charset="-18"/>
              </a:rPr>
              <a:t>konkurencyjności, ale również wszystkie inne zlecania w tym zlecenie w drodze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Lato" panose="020F0502020204030203" pitchFamily="34" charset="-18"/>
              </a:rPr>
              <a:t>umowy o dzieło. Do tego limitu będą wliczane m.in. wszystkie wydatki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latin typeface="Lato" panose="020F0502020204030203" pitchFamily="34" charset="-18"/>
              </a:rPr>
              <a:t>przyporządkowane do kategorii wydatków usługi zewnętrzne.</a:t>
            </a:r>
          </a:p>
          <a:p>
            <a:pPr marL="285750" indent="-285750" algn="just">
              <a:buFontTx/>
              <a:buChar char="-"/>
            </a:pPr>
            <a:endParaRPr lang="pl-PL" dirty="0">
              <a:latin typeface="Lato" panose="020F0502020204030203" pitchFamily="34" charset="-18"/>
            </a:endParaRPr>
          </a:p>
          <a:p>
            <a:pPr algn="just"/>
            <a:endParaRPr lang="pl-PL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29678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C62636D-C447-73EB-17F0-4518989D5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87AACA-6359-21C2-FFC2-10BD7906CA10}"/>
              </a:ext>
            </a:extLst>
          </p:cNvPr>
          <p:cNvSpPr txBox="1"/>
          <p:nvPr/>
        </p:nvSpPr>
        <p:spPr>
          <a:xfrm>
            <a:off x="3658924" y="1055216"/>
            <a:ext cx="5347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rgbClr val="0070C0"/>
                </a:solidFill>
                <a:latin typeface="Lato" panose="020F0502020204030203" pitchFamily="34" charset="-18"/>
              </a:rPr>
              <a:t>Instrukcja wypełniania formularza Wniosku</a:t>
            </a:r>
            <a:r>
              <a:rPr lang="pl-PL" sz="1600" dirty="0">
                <a:solidFill>
                  <a:srgbClr val="0070C0"/>
                </a:solidFill>
                <a:latin typeface="Lato" panose="020F0502020204030203" pitchFamily="34" charset="-18"/>
              </a:rPr>
              <a:t> </a:t>
            </a:r>
            <a:r>
              <a:rPr lang="pl-PL" sz="1600" dirty="0">
                <a:latin typeface="Lato" panose="020F0502020204030203" pitchFamily="34" charset="-18"/>
              </a:rPr>
              <a:t>– wybrane zagadnienia </a:t>
            </a:r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60780C47-17D0-D6AC-6F19-D5252537E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370" y="899517"/>
            <a:ext cx="914400" cy="914400"/>
          </a:xfrm>
          <a:prstGeom prst="rect">
            <a:avLst/>
          </a:prstGeom>
        </p:spPr>
      </p:pic>
      <p:sp>
        <p:nvSpPr>
          <p:cNvPr id="5" name="Tytuł 33">
            <a:extLst>
              <a:ext uri="{FF2B5EF4-FFF2-40B4-BE49-F238E27FC236}">
                <a16:creationId xmlns:a16="http://schemas.microsoft.com/office/drawing/2014/main" id="{3C91BE8F-680B-57B0-16CB-63F42C08AB49}"/>
              </a:ext>
            </a:extLst>
          </p:cNvPr>
          <p:cNvSpPr txBox="1">
            <a:spLocks/>
          </p:cNvSpPr>
          <p:nvPr/>
        </p:nvSpPr>
        <p:spPr>
          <a:xfrm>
            <a:off x="605156" y="251445"/>
            <a:ext cx="654095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+mn-lt"/>
              </a:rPr>
              <a:t>Informacje dot. Wniosku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46E02AF-EE8B-D77C-B910-F43073BAF4FB}"/>
              </a:ext>
            </a:extLst>
          </p:cNvPr>
          <p:cNvSpPr/>
          <p:nvPr/>
        </p:nvSpPr>
        <p:spPr>
          <a:xfrm>
            <a:off x="1435770" y="1085277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Wypełnianie wniosku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F6543BE-F46B-4D0B-DC67-FB36A1913B0A}"/>
              </a:ext>
            </a:extLst>
          </p:cNvPr>
          <p:cNvSpPr txBox="1"/>
          <p:nvPr/>
        </p:nvSpPr>
        <p:spPr>
          <a:xfrm>
            <a:off x="521370" y="3197672"/>
            <a:ext cx="9421270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G. Źródła finansowania</a:t>
            </a:r>
          </a:p>
          <a:p>
            <a:pPr algn="just"/>
            <a:r>
              <a:rPr lang="pl-PL" dirty="0">
                <a:latin typeface="Lato" panose="020F0502020204030203" pitchFamily="34" charset="-18"/>
              </a:rPr>
              <a:t>Całość wydatków zaplanowana w budżecie projektu finansowana jest ze środków dofinansowania oraz wkładu własnego. W polu dofinansowanie pokazywane są zatem łącznie środki stanowiące wkład UE (EFS+) oraz budżet państwa (dotację celową na współfinansowanie projektu). </a:t>
            </a:r>
          </a:p>
          <a:p>
            <a:pPr algn="just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W tej części należy określić wartość w złotych wkładu własnego, jaki planowany jest do wniesienia w ramach projektu. Beneficjent wskazuje natomiast źródła wnoszonego wkładu własnego.</a:t>
            </a:r>
          </a:p>
          <a:p>
            <a:pPr algn="just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Uzasadnienie dla przewidzianego w projekcie wkładu własnego, w tym informację o wkładzie rzeczowym znajdują się w sekcji Uzasadnienie wydatków.</a:t>
            </a:r>
          </a:p>
          <a:p>
            <a:pPr algn="just"/>
            <a:endParaRPr lang="pl-PL" b="1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</a:endParaRPr>
          </a:p>
          <a:p>
            <a:pPr algn="just"/>
            <a:endParaRPr lang="pl-P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3061C2D-4B58-9B84-9606-C3A67689CB18}"/>
              </a:ext>
            </a:extLst>
          </p:cNvPr>
          <p:cNvSpPr txBox="1"/>
          <p:nvPr/>
        </p:nvSpPr>
        <p:spPr>
          <a:xfrm>
            <a:off x="471177" y="1883875"/>
            <a:ext cx="978119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70C0"/>
                </a:solidFill>
                <a:latin typeface="Lato" panose="020F0502020204030203" pitchFamily="34" charset="-18"/>
              </a:rPr>
              <a:t>F. Podsumowanie budżetu</a:t>
            </a:r>
          </a:p>
          <a:p>
            <a:pPr algn="just"/>
            <a:r>
              <a:rPr lang="pl-PL" dirty="0">
                <a:latin typeface="Lato" panose="020F0502020204030203" pitchFamily="34" charset="-18"/>
              </a:rPr>
              <a:t>Przedmiotowa sekcja jest wypełniana automatycznie na podstawie danych z poprzednich sekcji wniosku.</a:t>
            </a:r>
          </a:p>
        </p:txBody>
      </p:sp>
    </p:spTree>
    <p:extLst>
      <p:ext uri="{BB962C8B-B14F-4D97-AF65-F5344CB8AC3E}">
        <p14:creationId xmlns:p14="http://schemas.microsoft.com/office/powerpoint/2010/main" val="3997318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C6532-5107-2334-B8D9-F6D4BA091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D35C7EE-B166-35AF-5709-E586E4CF2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F7402D8-50FC-9573-AD84-41E752844776}"/>
              </a:ext>
            </a:extLst>
          </p:cNvPr>
          <p:cNvSpPr txBox="1"/>
          <p:nvPr/>
        </p:nvSpPr>
        <p:spPr>
          <a:xfrm>
            <a:off x="674938" y="2699717"/>
            <a:ext cx="93419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-18"/>
              </a:rPr>
              <a:t>Ogólne informacje o naborze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-18"/>
            </a:endParaRPr>
          </a:p>
          <a:p>
            <a:pPr marL="342900" indent="-342900" fontAlgn="base"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Omówienie Regulaminu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-18"/>
              </a:rPr>
              <a:t>wyboru projektów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</a:t>
            </a:r>
          </a:p>
          <a:p>
            <a:pPr marL="342900" indent="-342900" fontAlgn="base"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r>
              <a:rPr lang="pl-PL" sz="2000" b="1" dirty="0">
                <a:latin typeface="Lato" panose="020F0502020204030203" pitchFamily="34" charset="-18"/>
              </a:rPr>
              <a:t>Informacje dot. Wniosku o dofinansowanie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-18"/>
              </a:rPr>
              <a:t>(w tym kryteriów oceny)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-18"/>
              </a:rPr>
              <a:t>Informacje dot. Umowy o dofinansowanie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-18"/>
              </a:rPr>
              <a:t>Działania informacyjne i promocyjne</a:t>
            </a:r>
          </a:p>
        </p:txBody>
      </p:sp>
      <p:sp>
        <p:nvSpPr>
          <p:cNvPr id="4" name="Prostokąt: zaokrąglone rogi u góry 3">
            <a:extLst>
              <a:ext uri="{FF2B5EF4-FFF2-40B4-BE49-F238E27FC236}">
                <a16:creationId xmlns:a16="http://schemas.microsoft.com/office/drawing/2014/main" id="{1A308F50-11F9-DEF4-9A07-DCDABB8441D4}"/>
              </a:ext>
            </a:extLst>
          </p:cNvPr>
          <p:cNvSpPr/>
          <p:nvPr/>
        </p:nvSpPr>
        <p:spPr>
          <a:xfrm rot="5400000">
            <a:off x="2285566" y="-144599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2800" b="1" i="0" u="none" strike="noStrike" baseline="0" dirty="0">
                <a:solidFill>
                  <a:srgbClr val="012C61"/>
                </a:solidFill>
                <a:latin typeface="Lato" panose="020F0502020204030203" pitchFamily="34" charset="-18"/>
              </a:rPr>
              <a:t>Plan spotkania</a:t>
            </a:r>
          </a:p>
        </p:txBody>
      </p:sp>
    </p:spTree>
    <p:extLst>
      <p:ext uri="{BB962C8B-B14F-4D97-AF65-F5344CB8AC3E}">
        <p14:creationId xmlns:p14="http://schemas.microsoft.com/office/powerpoint/2010/main" val="29847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EE602D7-F861-6558-4E1B-AE432C6A6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EB4015AA-59F6-416B-87A6-8E3D940284E2}" type="slidenum">
              <a:rPr lang="pl-PL" sz="1100" smtClean="0"/>
              <a:pPr algn="l"/>
              <a:t>4</a:t>
            </a:fld>
            <a:endParaRPr lang="pl-PL" sz="1100" dirty="0"/>
          </a:p>
        </p:txBody>
      </p:sp>
      <p:pic>
        <p:nvPicPr>
          <p:cNvPr id="12" name="Grafika 11" descr="Stoper 66% kontur">
            <a:extLst>
              <a:ext uri="{FF2B5EF4-FFF2-40B4-BE49-F238E27FC236}">
                <a16:creationId xmlns:a16="http://schemas.microsoft.com/office/drawing/2014/main" id="{834AF019-5193-C936-09E6-7414786A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336" y="1623933"/>
            <a:ext cx="914401" cy="1322831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F0ED4CAD-4791-D2DD-2B76-06DF86789179}"/>
              </a:ext>
            </a:extLst>
          </p:cNvPr>
          <p:cNvSpPr/>
          <p:nvPr/>
        </p:nvSpPr>
        <p:spPr>
          <a:xfrm>
            <a:off x="582139" y="1621464"/>
            <a:ext cx="4743395" cy="819961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Lato"/>
                <a:ea typeface="Times New Roman" panose="02020603050405020304" pitchFamily="18" charset="0"/>
                <a:cs typeface="Times New Roman"/>
              </a:rPr>
              <a:t>Termin i s</a:t>
            </a:r>
            <a:r>
              <a:rPr lang="pl-PL" sz="2400" b="1" dirty="0">
                <a:solidFill>
                  <a:schemeClr val="bg1"/>
                </a:solidFill>
                <a:latin typeface="Lato"/>
                <a:ea typeface="Lato"/>
                <a:cs typeface="Times New Roman"/>
              </a:rPr>
              <a:t>posób składania wniosków</a:t>
            </a:r>
            <a:endParaRPr lang="pl-PL" sz="2400" dirty="0">
              <a:solidFill>
                <a:schemeClr val="bg1"/>
              </a:solidFill>
              <a:latin typeface="Lato"/>
              <a:ea typeface="Lato"/>
              <a:cs typeface="Times New Roman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AA6740F-B507-733E-5A09-2A974A8DA495}"/>
              </a:ext>
            </a:extLst>
          </p:cNvPr>
          <p:cNvSpPr txBox="1"/>
          <p:nvPr/>
        </p:nvSpPr>
        <p:spPr>
          <a:xfrm>
            <a:off x="576995" y="2587315"/>
            <a:ext cx="458362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od 18 lutego 2026 r. do 30 marca 2026 r. 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18DCF6E-610C-87F0-DAF7-24C2B80CEC4A}"/>
              </a:ext>
            </a:extLst>
          </p:cNvPr>
          <p:cNvSpPr txBox="1"/>
          <p:nvPr/>
        </p:nvSpPr>
        <p:spPr>
          <a:xfrm>
            <a:off x="5531198" y="1621777"/>
            <a:ext cx="4538043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Dofinansowanie projektów </a:t>
            </a:r>
            <a:r>
              <a:rPr lang="pl-PL" b="1" dirty="0">
                <a:solidFill>
                  <a:srgbClr val="0070C0"/>
                </a:solidFill>
                <a:latin typeface="Lato"/>
              </a:rPr>
              <a:t>dotyczących realizacji szkoleń doskonalących dla lekarzy i lekarek z zastosowaniem symulacji medycznej, przy wykorzystaniu</a:t>
            </a:r>
          </a:p>
          <a:p>
            <a:r>
              <a:rPr lang="pl-PL" b="1" dirty="0">
                <a:solidFill>
                  <a:srgbClr val="0070C0"/>
                </a:solidFill>
                <a:latin typeface="Lato"/>
              </a:rPr>
              <a:t>infrastruktury </a:t>
            </a:r>
            <a:r>
              <a:rPr lang="pl-PL" b="1" dirty="0" err="1">
                <a:solidFill>
                  <a:srgbClr val="0070C0"/>
                </a:solidFill>
                <a:latin typeface="Lato"/>
              </a:rPr>
              <a:t>CSM</a:t>
            </a:r>
            <a:r>
              <a:rPr lang="pl-PL" b="1" dirty="0">
                <a:solidFill>
                  <a:srgbClr val="0070C0"/>
                </a:solidFill>
                <a:latin typeface="Lato"/>
              </a:rPr>
              <a:t> utworzonych w ramach Programu Operacyjnego Wiedza Edukacja Rozwój (POWER) 2014–2020, w ramach konkursów nr </a:t>
            </a:r>
            <a:r>
              <a:rPr lang="pl-PL" b="1" dirty="0" err="1">
                <a:solidFill>
                  <a:srgbClr val="0070C0"/>
                </a:solidFill>
                <a:latin typeface="Lato"/>
              </a:rPr>
              <a:t>POWR.05.03.00</a:t>
            </a:r>
            <a:r>
              <a:rPr lang="pl-PL" b="1" dirty="0">
                <a:solidFill>
                  <a:srgbClr val="0070C0"/>
                </a:solidFill>
                <a:latin typeface="Lato"/>
              </a:rPr>
              <a:t>-</a:t>
            </a:r>
            <a:r>
              <a:rPr lang="pl-PL" b="1" dirty="0" err="1">
                <a:solidFill>
                  <a:srgbClr val="0070C0"/>
                </a:solidFill>
                <a:latin typeface="Lato"/>
              </a:rPr>
              <a:t>IP.05</a:t>
            </a:r>
            <a:r>
              <a:rPr lang="pl-PL" b="1" dirty="0">
                <a:solidFill>
                  <a:srgbClr val="0070C0"/>
                </a:solidFill>
                <a:latin typeface="Lato"/>
              </a:rPr>
              <a:t>-00-001/15 oraz </a:t>
            </a:r>
            <a:r>
              <a:rPr lang="pl-PL" b="1" dirty="0" err="1">
                <a:solidFill>
                  <a:srgbClr val="0070C0"/>
                </a:solidFill>
                <a:latin typeface="Lato"/>
              </a:rPr>
              <a:t>POWR.05.03.00</a:t>
            </a:r>
            <a:r>
              <a:rPr lang="pl-PL" b="1" dirty="0">
                <a:solidFill>
                  <a:srgbClr val="0070C0"/>
                </a:solidFill>
                <a:latin typeface="Lato"/>
              </a:rPr>
              <a:t>-</a:t>
            </a:r>
            <a:r>
              <a:rPr lang="pl-PL" b="1" dirty="0" err="1">
                <a:solidFill>
                  <a:srgbClr val="0070C0"/>
                </a:solidFill>
                <a:latin typeface="Lato"/>
              </a:rPr>
              <a:t>IP.05</a:t>
            </a:r>
            <a:r>
              <a:rPr lang="pl-PL" b="1" dirty="0">
                <a:solidFill>
                  <a:srgbClr val="0070C0"/>
                </a:solidFill>
                <a:latin typeface="Lato"/>
              </a:rPr>
              <a:t>-00-005/18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E212B7B6-C212-60FA-7415-C9F66383B9C8}"/>
              </a:ext>
            </a:extLst>
          </p:cNvPr>
          <p:cNvSpPr/>
          <p:nvPr/>
        </p:nvSpPr>
        <p:spPr>
          <a:xfrm>
            <a:off x="5553791" y="692087"/>
            <a:ext cx="4492858" cy="819002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Cel naboru</a:t>
            </a:r>
            <a:endParaRPr lang="pl-PL" sz="2400" dirty="0">
              <a:latin typeface="Lato"/>
              <a:ea typeface="Lato"/>
              <a:cs typeface="Lato"/>
            </a:endParaRPr>
          </a:p>
        </p:txBody>
      </p:sp>
      <p:pic>
        <p:nvPicPr>
          <p:cNvPr id="24" name="Grafika 23" descr="Monety kontur">
            <a:extLst>
              <a:ext uri="{FF2B5EF4-FFF2-40B4-BE49-F238E27FC236}">
                <a16:creationId xmlns:a16="http://schemas.microsoft.com/office/drawing/2014/main" id="{C2DF600B-0C69-A0D3-B7FB-30ECFBF2E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433" y="3841806"/>
            <a:ext cx="802127" cy="802127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6228FC0D-E3A2-32A7-53D8-9D70A47BA1FC}"/>
              </a:ext>
            </a:extLst>
          </p:cNvPr>
          <p:cNvSpPr/>
          <p:nvPr/>
        </p:nvSpPr>
        <p:spPr>
          <a:xfrm>
            <a:off x="580457" y="5219331"/>
            <a:ext cx="9503007" cy="53937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Lato"/>
                <a:ea typeface="Lato"/>
                <a:cs typeface="Times New Roman"/>
              </a:rPr>
              <a:t>Kwota alokacji</a:t>
            </a:r>
            <a:endParaRPr lang="pl-PL" sz="2400" dirty="0">
              <a:solidFill>
                <a:schemeClr val="bg1"/>
              </a:solidFill>
              <a:latin typeface="Lato"/>
              <a:ea typeface="Lato"/>
              <a:cs typeface="Times New Roman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BB48B0D-80E9-9EE3-6AD8-A095BFFC93F6}"/>
              </a:ext>
            </a:extLst>
          </p:cNvPr>
          <p:cNvSpPr txBox="1"/>
          <p:nvPr/>
        </p:nvSpPr>
        <p:spPr>
          <a:xfrm>
            <a:off x="576995" y="5581799"/>
            <a:ext cx="950432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pl-PL" sz="2000" b="1" i="0" u="none" strike="noStrike" baseline="0" dirty="0">
              <a:solidFill>
                <a:srgbClr val="0070C0"/>
              </a:solidFill>
              <a:latin typeface="Lato"/>
              <a:ea typeface="Lato"/>
              <a:cs typeface="Lato"/>
            </a:endParaRPr>
          </a:p>
          <a:p>
            <a:pPr algn="ctr"/>
            <a:r>
              <a:rPr lang="pl-PL" sz="20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Kwota środków finansowych </a:t>
            </a:r>
            <a:r>
              <a:rPr lang="pl-PL" sz="2000" b="0" i="0" u="none" strike="noStrike" baseline="0" dirty="0">
                <a:latin typeface="Lato"/>
                <a:ea typeface="Lato"/>
                <a:cs typeface="Lato"/>
              </a:rPr>
              <a:t>na dofinansowanie projektów –</a:t>
            </a:r>
            <a:r>
              <a:rPr lang="pl-PL" sz="2000" b="0" i="0" u="none" strike="noStrike" baseline="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  <a:r>
              <a:rPr lang="pl-PL" sz="20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120</a:t>
            </a:r>
            <a:r>
              <a:rPr lang="pl-PL" sz="2000" b="1" dirty="0">
                <a:solidFill>
                  <a:srgbClr val="0070C0"/>
                </a:solidFill>
                <a:effectLst/>
                <a:latin typeface="Lato"/>
                <a:ea typeface="Aptos" panose="020B0004020202020204" pitchFamily="34" charset="0"/>
                <a:cs typeface="Aptos" panose="020B0004020202020204" pitchFamily="34" charset="0"/>
              </a:rPr>
              <a:t> 000 000 P</a:t>
            </a:r>
            <a:r>
              <a:rPr lang="pl-PL" sz="20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LN</a:t>
            </a:r>
            <a:endParaRPr lang="pl-PL" sz="2000" dirty="0">
              <a:solidFill>
                <a:srgbClr val="0070C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FFCD748-846F-D311-BCD1-B8F75CB81474}"/>
              </a:ext>
            </a:extLst>
          </p:cNvPr>
          <p:cNvSpPr txBox="1"/>
          <p:nvPr/>
        </p:nvSpPr>
        <p:spPr>
          <a:xfrm>
            <a:off x="604887" y="3420280"/>
            <a:ext cx="472064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SOWA EFS</a:t>
            </a:r>
            <a:r>
              <a:rPr lang="pl-PL" sz="2000" b="1" i="0" u="none" strike="noStrike" baseline="0" dirty="0">
                <a:solidFill>
                  <a:schemeClr val="bg2"/>
                </a:solidFill>
                <a:latin typeface="Lato"/>
                <a:ea typeface="Lato"/>
                <a:cs typeface="Lato"/>
              </a:rPr>
              <a:t> </a:t>
            </a:r>
            <a:r>
              <a:rPr lang="pl-PL" sz="2000" b="0" i="0" u="none" strike="noStrike" baseline="0" dirty="0">
                <a:latin typeface="Lato"/>
                <a:ea typeface="Lato"/>
                <a:cs typeface="Lato"/>
              </a:rPr>
              <a:t>– w Systemie Obsługi Wniosków Aplikacyjnych EFS</a:t>
            </a:r>
            <a:endParaRPr lang="pl-PL" sz="2000" dirty="0">
              <a:latin typeface="Lato"/>
              <a:ea typeface="Lato"/>
              <a:cs typeface="Lato"/>
            </a:endParaRPr>
          </a:p>
        </p:txBody>
      </p:sp>
      <p:sp>
        <p:nvSpPr>
          <p:cNvPr id="4" name="Tytuł 33">
            <a:extLst>
              <a:ext uri="{FF2B5EF4-FFF2-40B4-BE49-F238E27FC236}">
                <a16:creationId xmlns:a16="http://schemas.microsoft.com/office/drawing/2014/main" id="{F3F90883-DBF8-B00C-D5F2-4F3A4ABF9D34}"/>
              </a:ext>
            </a:extLst>
          </p:cNvPr>
          <p:cNvSpPr txBox="1">
            <a:spLocks/>
          </p:cNvSpPr>
          <p:nvPr/>
        </p:nvSpPr>
        <p:spPr>
          <a:xfrm>
            <a:off x="605157" y="469623"/>
            <a:ext cx="47407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Ogólne informacje o naborze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E43B374-31B9-7DA7-AE45-3696E7E43EBD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73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417A1C5-7155-1FEC-6434-08724190F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  <p:pic>
        <p:nvPicPr>
          <p:cNvPr id="16" name="Grafika 15" descr="Podkładka — różne z wypełnieniem pełnym">
            <a:extLst>
              <a:ext uri="{FF2B5EF4-FFF2-40B4-BE49-F238E27FC236}">
                <a16:creationId xmlns:a16="http://schemas.microsoft.com/office/drawing/2014/main" id="{2D6E9A44-77DA-F064-7E91-F39E68538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2382" y="425848"/>
            <a:ext cx="914400" cy="9144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30DCDE70-85EA-CFBB-B3DC-63070E256AE2}"/>
              </a:ext>
            </a:extLst>
          </p:cNvPr>
          <p:cNvSpPr/>
          <p:nvPr/>
        </p:nvSpPr>
        <p:spPr>
          <a:xfrm>
            <a:off x="372690" y="395694"/>
            <a:ext cx="6917431" cy="575831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Ocena wniosków o dofinansowanie</a:t>
            </a:r>
            <a:endParaRPr lang="pl-PL" dirty="0">
              <a:latin typeface="Lato"/>
              <a:ea typeface="Lato"/>
              <a:cs typeface="Lato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1BD8752-CABE-F45A-D5B9-DE1A59DE214B}"/>
              </a:ext>
            </a:extLst>
          </p:cNvPr>
          <p:cNvSpPr txBox="1"/>
          <p:nvPr/>
        </p:nvSpPr>
        <p:spPr>
          <a:xfrm>
            <a:off x="372691" y="1530289"/>
            <a:ext cx="9149679" cy="57861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endParaRPr lang="pl-PL" b="1" dirty="0">
              <a:solidFill>
                <a:schemeClr val="accent5">
                  <a:lumMod val="75000"/>
                </a:schemeClr>
              </a:solidFill>
              <a:latin typeface="Lato"/>
              <a:ea typeface="Lato"/>
              <a:cs typeface="Lato"/>
            </a:endParaRP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A. kryteria merytoryczne </a:t>
            </a:r>
            <a:r>
              <a:rPr lang="pl-PL" b="1" dirty="0">
                <a:latin typeface="Lato" panose="020F0502020204030203" pitchFamily="34" charset="-18"/>
                <a:ea typeface="Lato"/>
                <a:cs typeface="Lato"/>
              </a:rPr>
              <a:t>oceniane w systemie 0-1 (spełnia/nie spełnia)</a:t>
            </a:r>
          </a:p>
          <a:p>
            <a:pPr algn="l"/>
            <a:r>
              <a:rPr lang="pl-PL" sz="1800" b="0" i="0" u="none" strike="noStrike" baseline="0" dirty="0">
                <a:latin typeface="Lato" panose="020F0502020204030203" pitchFamily="34" charset="-18"/>
              </a:rPr>
              <a:t>Spełnienie ww. kryteriów jest konieczne do przyznania dofinansowania. ION nie dopuszcza możliwości uzupełnienia lub poprawy przedmiotowych kryteriów.</a:t>
            </a:r>
            <a:endParaRPr lang="pl-PL" b="1" dirty="0">
              <a:latin typeface="Lato" panose="020F0502020204030203" pitchFamily="34" charset="-18"/>
              <a:ea typeface="Lato"/>
              <a:cs typeface="Lato"/>
            </a:endParaRPr>
          </a:p>
          <a:p>
            <a:pPr algn="just">
              <a:spcAft>
                <a:spcPts val="600"/>
              </a:spcAft>
            </a:pPr>
            <a:endParaRPr lang="pl-PL" b="1" dirty="0">
              <a:solidFill>
                <a:schemeClr val="accent5">
                  <a:lumMod val="75000"/>
                </a:schemeClr>
              </a:solidFill>
              <a:latin typeface="Lato"/>
              <a:ea typeface="Lato"/>
              <a:cs typeface="Lato"/>
            </a:endParaRP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/>
                <a:ea typeface="Lato"/>
                <a:cs typeface="Lato"/>
              </a:rPr>
              <a:t>B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. kryteria dostępu </a:t>
            </a:r>
            <a:r>
              <a:rPr lang="pl-PL" b="1" dirty="0">
                <a:latin typeface="Lato" panose="020F0502020204030203" pitchFamily="34" charset="-18"/>
                <a:ea typeface="Lato"/>
                <a:cs typeface="Lato"/>
              </a:rPr>
              <a:t>weryfikowane w systemie </a:t>
            </a:r>
            <a:r>
              <a:rPr lang="pl-PL" sz="1800" b="1" i="0" u="none" strike="noStrike" baseline="0" dirty="0">
                <a:latin typeface="Lato" panose="020F0502020204030203" pitchFamily="34" charset="-18"/>
              </a:rPr>
              <a:t>„tak”, „nie”, „do negocjacji</a:t>
            </a:r>
            <a:r>
              <a:rPr lang="pl-PL" sz="1800" b="1" i="0" u="none" strike="noStrike" baseline="0" dirty="0">
                <a:latin typeface="Lato-Regular"/>
              </a:rPr>
              <a:t>” </a:t>
            </a:r>
            <a:r>
              <a:rPr lang="pl-PL" sz="1800" dirty="0">
                <a:latin typeface="Lato"/>
                <a:ea typeface="Lato"/>
                <a:cs typeface="Lato"/>
              </a:rPr>
              <a:t>Ocena spełniania </a:t>
            </a:r>
            <a:r>
              <a:rPr lang="pl-PL" dirty="0">
                <a:latin typeface="Lato" panose="020F0502020204030203" pitchFamily="34" charset="-18"/>
              </a:rPr>
              <a:t>ww. kryteriów polega na przypisaniu mu wartości „tak”, „nie”, „do negocjacji” (jeżeli wniosek w tym zakresie wymaga poprawy bądź uzupełnienia i możliwość taka została przewidziana w RPD oraz w regulaminie wyboru projektów). Regulamin określa w jakim zakresie kryteria te podlegają poprawie lub uzupełnieniu. Spełnienie jest konieczne do przyznania dofinansowania. </a:t>
            </a:r>
          </a:p>
          <a:p>
            <a:pPr algn="just">
              <a:spcAft>
                <a:spcPts val="600"/>
              </a:spcAft>
            </a:pPr>
            <a:endParaRPr lang="pl-PL" b="1" dirty="0">
              <a:solidFill>
                <a:schemeClr val="accent5">
                  <a:lumMod val="75000"/>
                </a:schemeClr>
              </a:solidFill>
              <a:latin typeface="Lato"/>
              <a:ea typeface="Lato"/>
              <a:cs typeface="Lato"/>
            </a:endParaRP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/>
                <a:ea typeface="Lato"/>
                <a:cs typeface="Lato"/>
              </a:rPr>
              <a:t>C. kryteria horyzontalne </a:t>
            </a:r>
            <a:r>
              <a:rPr lang="pl-PL" b="1" dirty="0">
                <a:latin typeface="Lato"/>
                <a:ea typeface="Lato"/>
                <a:cs typeface="Lato"/>
              </a:rPr>
              <a:t>które weryfikowane są w systemie:</a:t>
            </a: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/>
                <a:ea typeface="Lato"/>
                <a:cs typeface="Lato"/>
              </a:rPr>
              <a:t>1) „tak”, „nie”, „do negocjacji” albo</a:t>
            </a: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/>
                <a:ea typeface="Lato"/>
                <a:cs typeface="Lato"/>
              </a:rPr>
              <a:t>2) „tak”, „do negocjacji” albo</a:t>
            </a: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/>
                <a:ea typeface="Lato"/>
                <a:cs typeface="Lato"/>
              </a:rPr>
              <a:t>3) „tak”, „nie”. </a:t>
            </a: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/>
                <a:ea typeface="Lato"/>
                <a:cs typeface="Lato"/>
              </a:rPr>
              <a:t>Spełnienie  jest konieczne do przyznania dofinansowania </a:t>
            </a:r>
          </a:p>
          <a:p>
            <a:pPr algn="just">
              <a:spcAft>
                <a:spcPts val="600"/>
              </a:spcAft>
            </a:pPr>
            <a:endParaRPr lang="pl-PL" sz="1600" b="1" dirty="0">
              <a:solidFill>
                <a:srgbClr val="003F7E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7EB27ED-2E59-4BA3-0AE1-B0D4EE880D06}"/>
              </a:ext>
            </a:extLst>
          </p:cNvPr>
          <p:cNvSpPr txBox="1"/>
          <p:nvPr/>
        </p:nvSpPr>
        <p:spPr>
          <a:xfrm>
            <a:off x="337740" y="1128739"/>
            <a:ext cx="5347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Projekty oceniane będą w oparciu o:</a:t>
            </a:r>
          </a:p>
        </p:txBody>
      </p:sp>
    </p:spTree>
    <p:extLst>
      <p:ext uri="{BB962C8B-B14F-4D97-AF65-F5344CB8AC3E}">
        <p14:creationId xmlns:p14="http://schemas.microsoft.com/office/powerpoint/2010/main" val="4147314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5FD50-70F0-BEE3-A355-76A2DAD62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E5C9827-505C-E4B6-C4B0-47104A99C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  <p:pic>
        <p:nvPicPr>
          <p:cNvPr id="16" name="Grafika 15" descr="Podkładka — różne z wypełnieniem pełnym">
            <a:extLst>
              <a:ext uri="{FF2B5EF4-FFF2-40B4-BE49-F238E27FC236}">
                <a16:creationId xmlns:a16="http://schemas.microsoft.com/office/drawing/2014/main" id="{D2DCD24D-0345-5AFE-EE4B-CB73FDB94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2382" y="425848"/>
            <a:ext cx="914400" cy="9144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E618711B-4655-A7B6-CE69-F75FA963574E}"/>
              </a:ext>
            </a:extLst>
          </p:cNvPr>
          <p:cNvSpPr/>
          <p:nvPr/>
        </p:nvSpPr>
        <p:spPr>
          <a:xfrm>
            <a:off x="372690" y="395694"/>
            <a:ext cx="6917431" cy="575831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Ocena wniosków o dofinansowanie</a:t>
            </a:r>
            <a:endParaRPr lang="pl-PL" dirty="0">
              <a:latin typeface="Lato"/>
              <a:ea typeface="Lato"/>
              <a:cs typeface="Lato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5FBDAF-AE78-C61E-5D53-269C758DD5FD}"/>
              </a:ext>
            </a:extLst>
          </p:cNvPr>
          <p:cNvSpPr txBox="1"/>
          <p:nvPr/>
        </p:nvSpPr>
        <p:spPr>
          <a:xfrm>
            <a:off x="372691" y="1530289"/>
            <a:ext cx="9149679" cy="50629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endParaRPr lang="pl-PL" b="1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  <a:ea typeface="Lato"/>
              <a:cs typeface="Lato"/>
            </a:endParaRP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D. kryteria merytoryczne oceniane punktowo </a:t>
            </a:r>
            <a:r>
              <a:rPr lang="pl-PL" b="1" dirty="0">
                <a:latin typeface="Lato" panose="020F0502020204030203" pitchFamily="34" charset="-18"/>
                <a:ea typeface="Lato"/>
                <a:cs typeface="Lato"/>
              </a:rPr>
              <a:t>(wybrane kryteria mają charakter rozstrzygający)</a:t>
            </a: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 panose="020F0502020204030203" pitchFamily="34" charset="-18"/>
                <a:ea typeface="Lato"/>
                <a:cs typeface="Lato"/>
              </a:rPr>
              <a:t>W ramach oceny merytorycznej projekt może otrzymać maksymalnie 100 punktów (bez uwzględniania punktów za spełnianie kryteriów premiujących). Aby projekt został oceniony pozytywnie i mógł zostać skierowany do dofinansowania lub etapu negocjacji, każde kryterium merytoryczne musi zostać ocenione pozytywnie, tj. musi uzyskać min. 60% punktów możliwych do zdobycia za dane kryterium, a suma wszystkich punktów przyznanych za spełnienie wszystkich kryteriów nie może być mniejsza niż 51 punktów.</a:t>
            </a: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3F7E"/>
                </a:solidFill>
                <a:latin typeface="Lato" panose="020F0502020204030203" pitchFamily="34" charset="-18"/>
                <a:ea typeface="Lato"/>
                <a:cs typeface="Lato"/>
              </a:rPr>
              <a:t>Lista kryteriów merytorycznych ocenianych w systemie 0-1, horyzontalnych, merytorycznych ocenianych punktowo stanowi załącznik nr 1 do Regulaminu. </a:t>
            </a:r>
          </a:p>
          <a:p>
            <a:pPr algn="just">
              <a:spcAft>
                <a:spcPts val="600"/>
              </a:spcAft>
            </a:pPr>
            <a:endParaRPr lang="pl-PL" b="1" dirty="0">
              <a:solidFill>
                <a:srgbClr val="003F7E"/>
              </a:solidFill>
              <a:latin typeface="Lato" panose="020F0502020204030203" pitchFamily="34" charset="-18"/>
              <a:ea typeface="Lato"/>
              <a:cs typeface="Lato"/>
            </a:endParaRP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  <a:ea typeface="Lato"/>
                <a:cs typeface="Lato"/>
              </a:rPr>
              <a:t>E. kryteria premiujące oceniane punktowo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-18"/>
              <a:ea typeface="Calibri" panose="020F0502020204030204"/>
              <a:cs typeface="Calibri" panose="020F0502020204030204"/>
            </a:endParaRP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 panose="020F0502020204030203" pitchFamily="34" charset="-18"/>
                <a:ea typeface="Lato"/>
                <a:cs typeface="Lato"/>
              </a:rPr>
              <a:t>Projekt może otrzymać maksymalnie 12 punktów za spełnienie kryteriów premiujących. </a:t>
            </a:r>
            <a:endParaRPr lang="pl-PL" dirty="0">
              <a:latin typeface="Lato" panose="020F0502020204030203" pitchFamily="34" charset="-18"/>
              <a:ea typeface="Calibri" panose="020F0502020204030204"/>
              <a:cs typeface="Calibri" panose="020F0502020204030204"/>
            </a:endParaRPr>
          </a:p>
          <a:p>
            <a:pPr algn="just">
              <a:spcAft>
                <a:spcPts val="600"/>
              </a:spcAft>
            </a:pPr>
            <a:r>
              <a:rPr lang="pl-PL" b="1" dirty="0">
                <a:solidFill>
                  <a:srgbClr val="003F7E"/>
                </a:solidFill>
                <a:latin typeface="Lato" panose="020F0502020204030203" pitchFamily="34" charset="-18"/>
                <a:ea typeface="Lato"/>
                <a:cs typeface="Lato"/>
              </a:rPr>
              <a:t>Kryteria dostępu i premiujące zawarte są w fiszce Naboru stanowiącej załącznik nr 6 do Regulaminu</a:t>
            </a:r>
            <a:r>
              <a:rPr lang="pl-PL" sz="1600" b="1" dirty="0">
                <a:solidFill>
                  <a:srgbClr val="003F7E"/>
                </a:solidFill>
                <a:latin typeface="Lato"/>
                <a:ea typeface="Lato"/>
                <a:cs typeface="Lato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303A497-72C9-BD97-ABCB-1B830ABD1CBF}"/>
              </a:ext>
            </a:extLst>
          </p:cNvPr>
          <p:cNvSpPr txBox="1"/>
          <p:nvPr/>
        </p:nvSpPr>
        <p:spPr>
          <a:xfrm>
            <a:off x="337740" y="1128739"/>
            <a:ext cx="5347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-18"/>
              </a:rPr>
              <a:t>Projekty oceniane będą w oparciu o:</a:t>
            </a:r>
          </a:p>
        </p:txBody>
      </p:sp>
    </p:spTree>
    <p:extLst>
      <p:ext uri="{BB962C8B-B14F-4D97-AF65-F5344CB8AC3E}">
        <p14:creationId xmlns:p14="http://schemas.microsoft.com/office/powerpoint/2010/main" val="2286434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BBB3A-1ED7-04B5-E150-71B3A59E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04B50174-B443-D0E1-B092-EB7D6456EAA5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ETAP</a:t>
            </a: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Y OCENY WNIOSKÓW O DOFINANSOWANIE</a:t>
            </a:r>
            <a:endParaRPr lang="en-US" sz="28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706BDA09-6063-0E78-8898-9B420E1E1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951" y="3059757"/>
            <a:ext cx="8609613" cy="5760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8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Procedura oceny składa się z następujących etapów:</a:t>
            </a:r>
            <a:br>
              <a:rPr lang="pl-PL" sz="18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1) </a:t>
            </a:r>
            <a:r>
              <a:rPr lang="pl-PL" sz="1600" dirty="0">
                <a:solidFill>
                  <a:schemeClr val="tx1"/>
                </a:solidFill>
                <a:latin typeface="Lato" panose="020F0502020204030203" pitchFamily="34" charset="-18"/>
              </a:rPr>
              <a:t>Pierwszy</a:t>
            </a:r>
            <a:r>
              <a:rPr lang="pl-PL" sz="16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etap oceny merytorycznej 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– ocenie podlegają: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         kryteria merytoryczne 0-1,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         kryteria dostępu i kryteria horyzontalne,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2) </a:t>
            </a:r>
            <a:r>
              <a:rPr lang="pl-PL" sz="16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Dru</a:t>
            </a:r>
            <a:r>
              <a:rPr lang="pl-PL" sz="1600" dirty="0">
                <a:solidFill>
                  <a:schemeClr val="tx1"/>
                </a:solidFill>
                <a:latin typeface="Lato" panose="020F0502020204030203" pitchFamily="34" charset="-18"/>
              </a:rPr>
              <a:t>gi etap oceny merytorycznej </a:t>
            </a:r>
            <a:r>
              <a:rPr lang="pl-PL" sz="1600" b="0" dirty="0">
                <a:solidFill>
                  <a:schemeClr val="tx1"/>
                </a:solidFill>
                <a:latin typeface="Lato" panose="020F0502020204030203" pitchFamily="34" charset="-18"/>
              </a:rPr>
              <a:t>– ocenie podlegają: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         kryteria merytoryczne punktowe oraz premiujące;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3) </a:t>
            </a:r>
            <a:r>
              <a:rPr lang="pl-PL" sz="1600" dirty="0">
                <a:solidFill>
                  <a:schemeClr val="tx1"/>
                </a:solidFill>
                <a:latin typeface="Lato" panose="020F0502020204030203" pitchFamily="34" charset="-18"/>
              </a:rPr>
              <a:t>E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tap negocjacji 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(jeśli oceniający stwierdzą, że projekty wymagają zakwalifikowania do tego etapu)</a:t>
            </a:r>
            <a:endParaRPr lang="pl-PL" sz="160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B341023-F8DB-3DD3-DF70-59D71DF93B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12313" y="7019925"/>
            <a:ext cx="1079500" cy="179388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pl-PL" sz="300" dirty="0"/>
          </a:p>
        </p:txBody>
      </p:sp>
      <p:sp>
        <p:nvSpPr>
          <p:cNvPr id="8" name="Tytuł 11">
            <a:extLst>
              <a:ext uri="{FF2B5EF4-FFF2-40B4-BE49-F238E27FC236}">
                <a16:creationId xmlns:a16="http://schemas.microsoft.com/office/drawing/2014/main" id="{E8AEB72B-9A7D-BF52-3D55-7BD0DB1B4D79}"/>
              </a:ext>
            </a:extLst>
          </p:cNvPr>
          <p:cNvSpPr txBox="1">
            <a:spLocks/>
          </p:cNvSpPr>
          <p:nvPr/>
        </p:nvSpPr>
        <p:spPr>
          <a:xfrm>
            <a:off x="1052462" y="3539301"/>
            <a:ext cx="8586887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6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56858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2E4DB-4BB2-4B8E-9B6D-7E7399C60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C13BB6F2-0726-E2A8-11D7-7732EFE18F7E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ETAP</a:t>
            </a: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Y OCENY WNIOSKÓW O DOFINANSOWANIE</a:t>
            </a:r>
            <a:endParaRPr lang="en-US" sz="28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04F1E728-B8F5-FE68-81AF-5D6F0E81F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951" y="3059757"/>
            <a:ext cx="8609613" cy="5760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8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Procedura oceny składa się z następujących etapów:</a:t>
            </a:r>
            <a:br>
              <a:rPr lang="pl-PL" sz="18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1) </a:t>
            </a:r>
            <a:r>
              <a:rPr lang="pl-PL" sz="1600" dirty="0">
                <a:solidFill>
                  <a:schemeClr val="tx1"/>
                </a:solidFill>
                <a:latin typeface="Lato" panose="020F0502020204030203" pitchFamily="34" charset="-18"/>
              </a:rPr>
              <a:t>Pierwszy</a:t>
            </a:r>
            <a:r>
              <a:rPr lang="pl-PL" sz="16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etap oceny merytorycznej 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– ocenie podlegają: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         kryteria merytoryczne 0-1,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         kryteria dostępu i kryteria horyzontalne,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2) </a:t>
            </a:r>
            <a:r>
              <a:rPr lang="pl-PL" sz="160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Dru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gi etap oceny merytorycznej 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– ocenie podlegają: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         kryteria merytoryczne punktowe oraz premiujące;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3)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E</a:t>
            </a:r>
            <a:r>
              <a:rPr lang="pl-PL" sz="16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tap negocjacji </a:t>
            </a: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(jeśli oceniający stwierdzą, że projekty wymagają zakwalifikowania do tego etapu)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AED13D0-0A6F-8162-A492-AF2D00CF70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12313" y="7019925"/>
            <a:ext cx="1079500" cy="179388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pl-PL" sz="300" dirty="0"/>
          </a:p>
        </p:txBody>
      </p:sp>
      <p:sp>
        <p:nvSpPr>
          <p:cNvPr id="8" name="Tytuł 11">
            <a:extLst>
              <a:ext uri="{FF2B5EF4-FFF2-40B4-BE49-F238E27FC236}">
                <a16:creationId xmlns:a16="http://schemas.microsoft.com/office/drawing/2014/main" id="{25B05CB8-C9A0-B1C2-6FB4-E2F452E78C69}"/>
              </a:ext>
            </a:extLst>
          </p:cNvPr>
          <p:cNvSpPr txBox="1">
            <a:spLocks/>
          </p:cNvSpPr>
          <p:nvPr/>
        </p:nvSpPr>
        <p:spPr>
          <a:xfrm>
            <a:off x="1052462" y="3539301"/>
            <a:ext cx="8586887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6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42639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u góry 3">
            <a:extLst>
              <a:ext uri="{FF2B5EF4-FFF2-40B4-BE49-F238E27FC236}">
                <a16:creationId xmlns:a16="http://schemas.microsoft.com/office/drawing/2014/main" id="{70102A96-98FF-BEAD-C0E3-EAECE78C65C9}"/>
              </a:ext>
            </a:extLst>
          </p:cNvPr>
          <p:cNvSpPr/>
          <p:nvPr/>
        </p:nvSpPr>
        <p:spPr>
          <a:xfrm>
            <a:off x="233338" y="251446"/>
            <a:ext cx="10153127" cy="648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 fontScale="85000" lnSpcReduction="10000"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b="1" i="0" u="none" strike="noStrike" baseline="0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ETAP OCENY MERYTORYCZNEJ – KRYTERIA  MERYTORYCZNE</a:t>
            </a:r>
            <a:endParaRPr lang="en-US" sz="2800" b="1" i="0" u="none" strike="noStrike" baseline="0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F156069-05AC-59B5-BB34-616864B46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06" y="971526"/>
            <a:ext cx="4236880" cy="1133876"/>
          </a:xfrm>
        </p:spPr>
        <p:txBody>
          <a:bodyPr/>
          <a:lstStyle/>
          <a:p>
            <a:r>
              <a:rPr lang="pl-PL" dirty="0">
                <a:latin typeface="Lato" panose="020F0502020204030203" pitchFamily="34" charset="-18"/>
              </a:rPr>
              <a:t>KRYTERIA MERYTORYCZNE OCENIANE W SYSTEMIE 0-1</a:t>
            </a:r>
            <a:endParaRPr lang="en-US" dirty="0">
              <a:latin typeface="Lato" panose="020F0502020204030203" pitchFamily="34" charset="-18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8F08969-9F89-8DFB-43DC-BDB598632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pl-PL" sz="3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DB8A40B-0A64-9861-A5C6-8619799AA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1" y="1835621"/>
            <a:ext cx="4658375" cy="1057423"/>
          </a:xfrm>
          <a:prstGeom prst="rect">
            <a:avLst/>
          </a:prstGeom>
        </p:spPr>
      </p:pic>
      <p:pic>
        <p:nvPicPr>
          <p:cNvPr id="5" name="Obraz 4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B1204B9F-600A-D9AA-7F31-522A748B8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981" y="936427"/>
            <a:ext cx="5293841" cy="67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44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1EAF-9179-F975-A91A-A40B586B8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250996B1-2A7E-2808-4D2D-93C78B0A4566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ETAP</a:t>
            </a: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Y OCENY WNIOSKÓW O DOFINANSOWANIE</a:t>
            </a:r>
            <a:endParaRPr lang="en-US" sz="28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FE9EB35A-2251-D7C7-B7E8-18FBD860D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951" y="3059757"/>
            <a:ext cx="8609613" cy="5760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8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Procedura oceny składa się z następujących etapów:</a:t>
            </a:r>
            <a:br>
              <a:rPr lang="pl-PL" sz="18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1) </a:t>
            </a:r>
            <a:r>
              <a:rPr lang="pl-PL" sz="1600" dirty="0">
                <a:solidFill>
                  <a:schemeClr val="tx1"/>
                </a:solidFill>
                <a:latin typeface="Lato" panose="020F0502020204030203" pitchFamily="34" charset="-18"/>
              </a:rPr>
              <a:t>Pierwszy</a:t>
            </a:r>
            <a:r>
              <a:rPr lang="pl-PL" sz="16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</a:t>
            </a:r>
            <a:r>
              <a:rPr lang="pl-PL" sz="1600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etap oceny merytorycznej </a:t>
            </a: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– ocenie podlegają: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         kryteria merytoryczne 0-1,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         kryteria dostępu i kryteria horyzontalne,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2) </a:t>
            </a:r>
            <a:r>
              <a:rPr lang="pl-PL" sz="160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Dru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gi etap oceny merytorycznej </a:t>
            </a:r>
            <a:r>
              <a:rPr lang="pl-PL" sz="1600" b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– ocenie podlegają: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         kryteria merytoryczne punktowe oraz premiujące;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3)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E</a:t>
            </a:r>
            <a:r>
              <a:rPr lang="pl-PL" sz="16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tap negocjacji </a:t>
            </a: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(jeśli oceniający stwierdzą, że projekty wymagają zakwalifikowania do tego etapu)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B930ED4-A342-A2A2-CE62-46C83DD0D9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12313" y="7019925"/>
            <a:ext cx="1079500" cy="179388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pl-PL" sz="300" dirty="0"/>
          </a:p>
        </p:txBody>
      </p:sp>
      <p:sp>
        <p:nvSpPr>
          <p:cNvPr id="8" name="Tytuł 11">
            <a:extLst>
              <a:ext uri="{FF2B5EF4-FFF2-40B4-BE49-F238E27FC236}">
                <a16:creationId xmlns:a16="http://schemas.microsoft.com/office/drawing/2014/main" id="{81A139CC-2381-2F08-75A7-16E254502DB6}"/>
              </a:ext>
            </a:extLst>
          </p:cNvPr>
          <p:cNvSpPr txBox="1">
            <a:spLocks/>
          </p:cNvSpPr>
          <p:nvPr/>
        </p:nvSpPr>
        <p:spPr>
          <a:xfrm>
            <a:off x="1052462" y="3539301"/>
            <a:ext cx="8586887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6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37191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8473-FFE3-EC0D-2AC6-306DD7607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C074EF67-06F9-58CE-2C22-7B5B331CFB6D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ETAP</a:t>
            </a:r>
            <a:r>
              <a:rPr lang="en-US" sz="2800" b="1" i="0" u="none" strike="noStrike" baseline="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OCENY MERYTORYCZNEJ - KRYTERIA </a:t>
            </a: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DOSTĘPU I KRYTERIA HORYZONTALNE </a:t>
            </a:r>
            <a:endParaRPr lang="en-US" sz="28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Podtytuł 12">
            <a:extLst>
              <a:ext uri="{FF2B5EF4-FFF2-40B4-BE49-F238E27FC236}">
                <a16:creationId xmlns:a16="http://schemas.microsoft.com/office/drawing/2014/main" id="{C6C2C4A6-CC3E-2D68-2578-13CBBA1B4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2766883"/>
            <a:ext cx="7920037" cy="2800666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Oceniający weryfikuje: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kryteria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dostępu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w systemie: „tak”, „nie”, „do negocjacji” (jeżeli wniosek w tym zakresie wymaga poprawy bądź uzupełnienia i możliwość taka została przewidziana w RPD oraz w regulaminie wyboru projektów). Regulamin określa w jakim zakresie kryteria te podlegają poprawie lub uzupełnieniu.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900" b="0" dirty="0">
              <a:solidFill>
                <a:srgbClr val="000000"/>
              </a:solidFill>
              <a:latin typeface="Lato" panose="020F0502020204030203" pitchFamily="34" charset="-18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kryteria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horyzontalne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w systemie: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9E1B664-1F08-7947-C5AC-6E403CD3E8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12313" y="7019925"/>
            <a:ext cx="1079500" cy="179388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pl-PL" sz="3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440F623-97F5-F4BF-6F8F-1398D7F5F5C0}"/>
              </a:ext>
            </a:extLst>
          </p:cNvPr>
          <p:cNvSpPr txBox="1">
            <a:spLocks/>
          </p:cNvSpPr>
          <p:nvPr/>
        </p:nvSpPr>
        <p:spPr>
          <a:xfrm>
            <a:off x="233339" y="899517"/>
            <a:ext cx="7416823" cy="113387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latin typeface="Lato" panose="020F0502020204030203" pitchFamily="34" charset="-18"/>
            </a:endParaRPr>
          </a:p>
          <a:p>
            <a:r>
              <a:rPr lang="pl-PL" dirty="0">
                <a:latin typeface="Lato" panose="020F0502020204030203" pitchFamily="34" charset="-18"/>
              </a:rPr>
              <a:t>KRYTERIA DOSTĘPU I KRYTERIA HORYZONTALNE</a:t>
            </a:r>
            <a:endParaRPr lang="en-US" dirty="0">
              <a:latin typeface="Lato" panose="020F0502020204030203" pitchFamily="34" charset="-18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BB66F43-D4BC-054C-7813-F1ACAFE12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286" y="5567549"/>
            <a:ext cx="3013532" cy="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8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567E9-F821-10AE-4727-3595D638E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u góry 3">
            <a:extLst>
              <a:ext uri="{FF2B5EF4-FFF2-40B4-BE49-F238E27FC236}">
                <a16:creationId xmlns:a16="http://schemas.microsoft.com/office/drawing/2014/main" id="{B55D1E3C-8523-3038-AD81-43D2B63B7EF8}"/>
              </a:ext>
            </a:extLst>
          </p:cNvPr>
          <p:cNvSpPr/>
          <p:nvPr/>
        </p:nvSpPr>
        <p:spPr>
          <a:xfrm>
            <a:off x="233338" y="251446"/>
            <a:ext cx="10153127" cy="648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b="1" i="0" u="none" strike="noStrike" baseline="0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ETAP OCENY MERYTORYCZNEJ - KRYTERIA DOSTĘPU </a:t>
            </a:r>
            <a:endParaRPr lang="en-US" sz="2800" b="1" i="0" u="none" strike="noStrike" baseline="0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006D60D-C042-2B92-24CB-BC79A38D6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47</a:t>
            </a:fld>
            <a:endParaRPr lang="pl-PL" sz="300" dirty="0"/>
          </a:p>
        </p:txBody>
      </p:sp>
      <p:pic>
        <p:nvPicPr>
          <p:cNvPr id="8" name="Obraz 7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23264785-2EE1-DF43-5178-667C089E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2" y="909002"/>
            <a:ext cx="5507557" cy="5770657"/>
          </a:xfrm>
          <a:prstGeom prst="rect">
            <a:avLst/>
          </a:prstGeom>
        </p:spPr>
      </p:pic>
      <p:pic>
        <p:nvPicPr>
          <p:cNvPr id="10" name="Obraz 9" descr="Obraz zawierający tekst, Czcionka, linia, zrzut ekranu&#10;&#10;Zawartość wygenerowana przez AI może być niepoprawna.">
            <a:extLst>
              <a:ext uri="{FF2B5EF4-FFF2-40B4-BE49-F238E27FC236}">
                <a16:creationId xmlns:a16="http://schemas.microsoft.com/office/drawing/2014/main" id="{6193941E-9B79-7571-3DBA-7EF3AE16D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938" y="1475581"/>
            <a:ext cx="4977997" cy="12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30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9B95A-C1A4-E2B0-4AF9-9C36A162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ED84788-AF1F-7A11-C6B3-CDC56A2F4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9BD9E0E-0A13-384D-2FF9-B47D8B0F333B}"/>
              </a:ext>
            </a:extLst>
          </p:cNvPr>
          <p:cNvSpPr txBox="1"/>
          <p:nvPr/>
        </p:nvSpPr>
        <p:spPr>
          <a:xfrm>
            <a:off x="674938" y="1403573"/>
            <a:ext cx="9341935" cy="57092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fontAlgn="base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b="1" dirty="0">
                <a:solidFill>
                  <a:srgbClr val="003468"/>
                </a:solidFill>
                <a:latin typeface="Lato" panose="020F0502020204030203" pitchFamily="34" charset="-18"/>
              </a:rPr>
              <a:t>Podmiot uprawniony do złożenia wniosku o dofinansowanie oraz jego potencjał.</a:t>
            </a:r>
          </a:p>
          <a:p>
            <a:pPr lvl="0" fontAlgn="base">
              <a:spcAft>
                <a:spcPts val="600"/>
              </a:spcAft>
              <a:tabLst>
                <a:tab pos="457200" algn="l"/>
              </a:tabLst>
            </a:pPr>
            <a:r>
              <a:rPr lang="pl-PL" b="1" dirty="0">
                <a:latin typeface="Lato" panose="020F0502020204030203" pitchFamily="34" charset="-18"/>
              </a:rPr>
              <a:t>Wnioskodawcą jest szkoła wyższa publiczna lub niepubliczna, której jednostki organizacyjne spełniają w dniu złożenia wniosku o dofinansowanie warunki, jakie muszą spełniać jednostki organizacyjne uczelni, aby prowadzić studia na kierunku lekarskim – zgodnie z ustawą z dnia 5 grudnia 1996 r. o zawodach lekarza i lekarza dentysty (Dz.U. z 2025 r. poz. 1301) oraz ustawą z dnia 20 lipca 2018 r. – Prawo o szkolnictwie wyższym i nauce (Dz.U. z 2025. poz. 1162). Wnioskodawca posiada Centrum Symulacji Medycznej (</a:t>
            </a:r>
            <a:r>
              <a:rPr lang="pl-PL" b="1" dirty="0" err="1">
                <a:latin typeface="Lato" panose="020F0502020204030203" pitchFamily="34" charset="-18"/>
              </a:rPr>
              <a:t>CSM</a:t>
            </a:r>
            <a:r>
              <a:rPr lang="pl-PL" b="1" dirty="0">
                <a:latin typeface="Lato" panose="020F0502020204030203" pitchFamily="34" charset="-18"/>
              </a:rPr>
              <a:t>) powstałe w ramach konkursów nr </a:t>
            </a:r>
            <a:r>
              <a:rPr lang="pl-PL" b="1" dirty="0" err="1">
                <a:latin typeface="Lato" panose="020F0502020204030203" pitchFamily="34" charset="-18"/>
              </a:rPr>
              <a:t>POWR.05.03.00.IP.05</a:t>
            </a:r>
            <a:r>
              <a:rPr lang="pl-PL" b="1" dirty="0">
                <a:latin typeface="Lato" panose="020F0502020204030203" pitchFamily="34" charset="-18"/>
              </a:rPr>
              <a:t>-00-001/15 oraz </a:t>
            </a:r>
            <a:r>
              <a:rPr lang="pl-PL" b="1" dirty="0" err="1">
                <a:latin typeface="Lato" panose="020F0502020204030203" pitchFamily="34" charset="-18"/>
              </a:rPr>
              <a:t>POWR.05.03.00.IP.05</a:t>
            </a:r>
            <a:r>
              <a:rPr lang="pl-PL" b="1" dirty="0">
                <a:latin typeface="Lato" panose="020F0502020204030203" pitchFamily="34" charset="-18"/>
              </a:rPr>
              <a:t>-00- 005/18 w ramach Programu Operacyjnego Wiedza Edukacja Rozwój 2014-2020 (POWER).</a:t>
            </a:r>
          </a:p>
          <a:p>
            <a:pPr lvl="0" fontAlgn="base">
              <a:spcAft>
                <a:spcPts val="600"/>
              </a:spcAft>
              <a:tabLst>
                <a:tab pos="457200" algn="l"/>
              </a:tabLst>
            </a:pPr>
            <a:endParaRPr lang="pl-PL" b="1" dirty="0">
              <a:latin typeface="Lato" panose="020F0502020204030203" pitchFamily="34" charset="-18"/>
            </a:endParaRPr>
          </a:p>
          <a:p>
            <a:r>
              <a:rPr lang="pl-PL" sz="1700" dirty="0">
                <a:latin typeface="Lato" panose="020F0502020204030203" pitchFamily="34" charset="-18"/>
              </a:rPr>
              <a:t>Kryterium będzie weryfikowane na podstawie treści złożonego wniosku o dofinansowanie projektu. Weryfikacja obejmie potwierdzenie, że Wnioskodawca spełnia warunki prowadzenia kształcenia na kierunku lekarskim oraz posiada </a:t>
            </a:r>
            <a:r>
              <a:rPr lang="pl-PL" sz="1700" dirty="0" err="1">
                <a:latin typeface="Lato" panose="020F0502020204030203" pitchFamily="34" charset="-18"/>
              </a:rPr>
              <a:t>CSM</a:t>
            </a:r>
            <a:r>
              <a:rPr lang="pl-PL" sz="1700" dirty="0">
                <a:latin typeface="Lato" panose="020F0502020204030203" pitchFamily="34" charset="-18"/>
              </a:rPr>
              <a:t> utworzony w ramach POWER, w szczególności poprzez wskazanie numeru i tytułu projektu POWER, w ramach którego utworzono </a:t>
            </a:r>
            <a:r>
              <a:rPr lang="pl-PL" sz="1700" dirty="0" err="1">
                <a:latin typeface="Lato" panose="020F0502020204030203" pitchFamily="34" charset="-18"/>
              </a:rPr>
              <a:t>CSM</a:t>
            </a:r>
            <a:r>
              <a:rPr lang="pl-PL" sz="1700" dirty="0">
                <a:latin typeface="Lato" panose="020F0502020204030203" pitchFamily="34" charset="-18"/>
              </a:rPr>
              <a:t>, oraz na podstawie dostępnej dokumentacji i rejestrów prowadzonych przez Instytucję Pośredniczącą. Ocena zostanie dokonana także w oparciu o obowiązujące wykazy uczelni uprawnionych do prowadzenia kształcenia na kierunku lekarskim.</a:t>
            </a:r>
          </a:p>
          <a:p>
            <a:endParaRPr lang="pl-PL" sz="1700" dirty="0">
              <a:latin typeface="Lato" panose="020F0502020204030203" pitchFamily="34" charset="-18"/>
            </a:endParaRPr>
          </a:p>
          <a:p>
            <a:r>
              <a:rPr lang="pl-PL" sz="1700" b="1" dirty="0">
                <a:latin typeface="Lato" panose="020F0502020204030203" pitchFamily="34" charset="-18"/>
              </a:rPr>
              <a:t>Czy treść wniosku o dofinansowanie w części dotyczącej spełniania kryterium może być uzupełniana lub poprawiana w zakresie określonym w regulaminie wyboru projektów?: Tak</a:t>
            </a: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0DE1E5DE-75DF-4BB4-B765-206B43CD72D0}"/>
              </a:ext>
            </a:extLst>
          </p:cNvPr>
          <p:cNvSpPr/>
          <p:nvPr/>
        </p:nvSpPr>
        <p:spPr>
          <a:xfrm rot="5400000">
            <a:off x="2151102" y="-1008695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3200" b="1" dirty="0">
                <a:solidFill>
                  <a:schemeClr val="tx1"/>
                </a:solidFill>
                <a:effectLst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dostępu</a:t>
            </a:r>
            <a:endParaRPr lang="pl-PL" sz="3200" b="1" i="0" u="none" strike="noStrike" baseline="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71047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432F8-E228-1A6B-F469-E81B612FB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9706848-7492-A07A-C9A4-42F2B4BD2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D3C693A-95C8-449D-F193-1CA20C22FE3D}"/>
              </a:ext>
            </a:extLst>
          </p:cNvPr>
          <p:cNvSpPr txBox="1"/>
          <p:nvPr/>
        </p:nvSpPr>
        <p:spPr>
          <a:xfrm>
            <a:off x="674938" y="1403573"/>
            <a:ext cx="9341935" cy="50937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fontAlgn="base">
              <a:spcAft>
                <a:spcPts val="6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pl-PL" sz="1800" b="1" i="0" u="none" strike="noStrike" baseline="0" dirty="0">
                <a:solidFill>
                  <a:srgbClr val="003468"/>
                </a:solidFill>
                <a:latin typeface="Lato" panose="020F0502020204030203" pitchFamily="34" charset="-18"/>
              </a:rPr>
              <a:t>Organizacja szkoleń doskonalących.</a:t>
            </a:r>
          </a:p>
          <a:p>
            <a:r>
              <a:rPr lang="pl-PL" b="1" dirty="0">
                <a:latin typeface="Lato" panose="020F0502020204030203" pitchFamily="34" charset="-18"/>
              </a:rPr>
              <a:t>Projekt musi obejmować szkolenia doskonalące zgodne z aktualną wiedzą medyczną, w ramach których:</a:t>
            </a:r>
          </a:p>
          <a:p>
            <a:endParaRPr lang="pl-PL" b="1" dirty="0">
              <a:solidFill>
                <a:srgbClr val="003468"/>
              </a:solidFill>
              <a:latin typeface="Lato" panose="020F0502020204030203" pitchFamily="34" charset="-18"/>
            </a:endParaRPr>
          </a:p>
          <a:p>
            <a:pPr marL="342900" indent="-342900" algn="l">
              <a:buAutoNum type="alphaLcParenR"/>
            </a:pPr>
            <a:r>
              <a:rPr lang="pl-PL" b="1" dirty="0">
                <a:latin typeface="Lato" panose="020F0502020204030203" pitchFamily="34" charset="-18"/>
              </a:rPr>
              <a:t>opisano poszczególne formy kształcenia, obejmujące zarówno część teoretyczną, jak i praktyczną, przy czym co najmniej 50% czasu szkoleń przeznaczone jest na zajęcia praktyczne,</a:t>
            </a:r>
          </a:p>
          <a:p>
            <a:pPr marL="342900" indent="-342900" algn="l">
              <a:buAutoNum type="alphaLcParenR"/>
            </a:pPr>
            <a:r>
              <a:rPr lang="pl-PL" b="1" dirty="0">
                <a:latin typeface="Lato" panose="020F0502020204030203" pitchFamily="34" charset="-18"/>
              </a:rPr>
              <a:t>wskazano sposób lub sposoby weryfikacji wyników kształcenia,</a:t>
            </a:r>
          </a:p>
          <a:p>
            <a:pPr marL="342900" indent="-342900" algn="l">
              <a:buAutoNum type="alphaLcParenR"/>
            </a:pPr>
            <a:r>
              <a:rPr lang="pl-PL" b="1" dirty="0">
                <a:latin typeface="Lato" panose="020F0502020204030203" pitchFamily="34" charset="-18"/>
              </a:rPr>
              <a:t>określono wymagane kwalifikacje uczestników i uczestniczek w odniesieniu do poszczególnych szkoleń doskonalących,</a:t>
            </a:r>
          </a:p>
          <a:p>
            <a:pPr marL="342900" indent="-342900" algn="l">
              <a:buAutoNum type="alphaLcParenR"/>
            </a:pPr>
            <a:r>
              <a:rPr lang="pl-PL" b="1" dirty="0">
                <a:latin typeface="Lato" panose="020F0502020204030203" pitchFamily="34" charset="-18"/>
              </a:rPr>
              <a:t>opisano sposób potwierdzania uczestnictwa oraz ukończenia szkolenia doskonalącego.</a:t>
            </a:r>
          </a:p>
          <a:p>
            <a:pPr algn="l"/>
            <a:endParaRPr lang="pl-PL" b="1" dirty="0">
              <a:latin typeface="Lato" panose="020F0502020204030203" pitchFamily="34" charset="-18"/>
            </a:endParaRPr>
          </a:p>
          <a:p>
            <a:r>
              <a:rPr lang="pl-PL" sz="1700" dirty="0">
                <a:latin typeface="Lato" panose="020F0502020204030203" pitchFamily="34" charset="-18"/>
              </a:rPr>
              <a:t>Kryterium będzie weryfikowane na podstawie treści złożonego wniosku o dofinansowanie projektu, w szczególności informacji zwierających opis zaplanowanych szkoleń, programów szkoleniowych oraz sposobu weryfikacji efektów kształcenia.</a:t>
            </a:r>
          </a:p>
          <a:p>
            <a:endParaRPr lang="pl-PL" sz="1700" b="1" dirty="0">
              <a:latin typeface="Lato" panose="020F0502020204030203" pitchFamily="34" charset="-18"/>
            </a:endParaRPr>
          </a:p>
          <a:p>
            <a:r>
              <a:rPr lang="pl-PL" sz="1700" b="1" dirty="0">
                <a:latin typeface="Lato" panose="020F0502020204030203" pitchFamily="34" charset="-18"/>
              </a:rPr>
              <a:t>Czy treść wniosku o dofinansowanie w części dotyczącej spełniania kryterium może być uzupełniana lub poprawiana w zakresie określonym w regulaminie wyboru projektów? Tak</a:t>
            </a: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F98DE8B4-DC88-00AE-1DA7-3E6E48F575B4}"/>
              </a:ext>
            </a:extLst>
          </p:cNvPr>
          <p:cNvSpPr/>
          <p:nvPr/>
        </p:nvSpPr>
        <p:spPr>
          <a:xfrm rot="5400000">
            <a:off x="2151102" y="-1008695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3200" b="1" dirty="0">
                <a:solidFill>
                  <a:schemeClr val="tx1"/>
                </a:solidFill>
                <a:effectLst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dostępu</a:t>
            </a:r>
            <a:endParaRPr lang="pl-PL" sz="3200" b="1" i="0" u="none" strike="noStrike" baseline="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4326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417A1C5-7155-1FEC-6434-08724190F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6731805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5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C2B407C7-EDDF-8E63-3107-F4DC1B5EBEB2}"/>
              </a:ext>
            </a:extLst>
          </p:cNvPr>
          <p:cNvSpPr txBox="1">
            <a:spLocks/>
          </p:cNvSpPr>
          <p:nvPr/>
        </p:nvSpPr>
        <p:spPr>
          <a:xfrm>
            <a:off x="605157" y="469623"/>
            <a:ext cx="47407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Ogólne informacje o naborze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3358B1BB-6D79-F187-C2EC-D212C6E8DF0F}"/>
              </a:ext>
            </a:extLst>
          </p:cNvPr>
          <p:cNvSpPr txBox="1"/>
          <p:nvPr/>
        </p:nvSpPr>
        <p:spPr>
          <a:xfrm>
            <a:off x="5884651" y="4572602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000" b="1" dirty="0">
                <a:latin typeface="Lato" panose="020F0502020204030203" pitchFamily="34" charset="-18"/>
              </a:rPr>
              <a:t>E-mail: </a:t>
            </a:r>
            <a:r>
              <a:rPr lang="pl-PL" sz="2000" b="1" dirty="0" err="1">
                <a:latin typeface="Lato" panose="020F0502020204030203" pitchFamily="34" charset="-18"/>
                <a:hlinkClick r:id="rId3"/>
              </a:rPr>
              <a:t>symulacjemedyczne_nabor2026@mz.gov.pl</a:t>
            </a:r>
            <a:endParaRPr lang="pl-PL" sz="2000" b="1" dirty="0">
              <a:latin typeface="Lato" panose="020F0502020204030203" pitchFamily="34" charset="-18"/>
            </a:endParaRPr>
          </a:p>
          <a:p>
            <a:endParaRPr lang="pl-PL" sz="2000" b="1" dirty="0">
              <a:latin typeface="Lato" panose="020F0502020204030203" pitchFamily="34" charset="-18"/>
            </a:endParaRPr>
          </a:p>
          <a:p>
            <a:r>
              <a:rPr lang="pl-PL" sz="2000" dirty="0">
                <a:latin typeface="Lato" panose="020F0502020204030203" pitchFamily="34" charset="-18"/>
              </a:rPr>
              <a:t>Tel. 882 359 107–  Beata Kontrowicz</a:t>
            </a:r>
          </a:p>
          <a:p>
            <a:r>
              <a:rPr lang="pl-PL" sz="2000" dirty="0">
                <a:latin typeface="Lato" panose="020F0502020204030203" pitchFamily="34" charset="-18"/>
              </a:rPr>
              <a:t>Tel. 532 569 876 – Agnieszka Araszewicz</a:t>
            </a:r>
          </a:p>
        </p:txBody>
      </p:sp>
      <p:pic>
        <p:nvPicPr>
          <p:cNvPr id="30" name="Grafika 29" descr="Znak zapytania z wypełnieniem pełnym">
            <a:extLst>
              <a:ext uri="{FF2B5EF4-FFF2-40B4-BE49-F238E27FC236}">
                <a16:creationId xmlns:a16="http://schemas.microsoft.com/office/drawing/2014/main" id="{2E882BF1-9E1C-1B09-60CC-098B7F81B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6860" y="3491805"/>
            <a:ext cx="914400" cy="914400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155A7EF-3C91-F8B5-4560-1E0B0E36F206}"/>
              </a:ext>
            </a:extLst>
          </p:cNvPr>
          <p:cNvSpPr txBox="1"/>
          <p:nvPr/>
        </p:nvSpPr>
        <p:spPr>
          <a:xfrm>
            <a:off x="493173" y="2525440"/>
            <a:ext cx="5347252" cy="23317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000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Kwota alokacji wynosi 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l-PL" sz="20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 </a:t>
            </a:r>
            <a:r>
              <a:rPr lang="pl-PL" sz="2000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120</a:t>
            </a:r>
            <a:r>
              <a:rPr lang="pl-PL" sz="20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 000 000 PLN </a:t>
            </a:r>
            <a:r>
              <a:rPr lang="pl-PL" sz="2000" kern="100" dirty="0">
                <a:effectLst/>
                <a:latin typeface="Lato"/>
                <a:ea typeface="Calibri"/>
                <a:cs typeface="Open Sans"/>
              </a:rPr>
              <a:t>i obejmuje: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l-PL" sz="2000" kern="100" dirty="0">
                <a:effectLst/>
                <a:latin typeface="Lato"/>
                <a:ea typeface="Calibri"/>
                <a:cs typeface="Open Sans"/>
              </a:rPr>
              <a:t>Dofinansowanie (</a:t>
            </a:r>
            <a:r>
              <a:rPr lang="pl-PL" sz="2000" b="1" kern="100" dirty="0">
                <a:solidFill>
                  <a:srgbClr val="0070C0"/>
                </a:solidFill>
                <a:effectLst/>
                <a:latin typeface="Lato"/>
                <a:ea typeface="Calibri"/>
                <a:cs typeface="Open Sans"/>
              </a:rPr>
              <a:t>90</a:t>
            </a:r>
            <a:r>
              <a:rPr lang="pl-PL" sz="2000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%</a:t>
            </a:r>
            <a:r>
              <a:rPr lang="pl-PL" sz="2000" kern="100" dirty="0">
                <a:effectLst/>
                <a:latin typeface="Lato"/>
                <a:ea typeface="Calibri"/>
                <a:cs typeface="Open Sans"/>
              </a:rPr>
              <a:t>):</a:t>
            </a:r>
            <a:br>
              <a:rPr lang="pl-PL" sz="2000" kern="1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Open Sans" panose="020B0606030504020204" pitchFamily="34" charset="0"/>
              </a:rPr>
            </a:br>
            <a:r>
              <a:rPr lang="pl-PL" sz="2000" kern="100" dirty="0">
                <a:effectLst/>
                <a:latin typeface="Lato"/>
                <a:ea typeface="Calibri"/>
                <a:cs typeface="Open Sans"/>
              </a:rPr>
              <a:t>w tym ze środków europejskich (82,52%) </a:t>
            </a:r>
            <a:br>
              <a:rPr lang="pl-PL" sz="2000" kern="1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Open Sans" panose="020B0606030504020204" pitchFamily="34" charset="0"/>
              </a:rPr>
            </a:br>
            <a:r>
              <a:rPr lang="pl-PL" sz="2000" kern="100" dirty="0">
                <a:effectLst/>
                <a:latin typeface="Lato"/>
                <a:ea typeface="Calibri"/>
                <a:cs typeface="Open Sans"/>
              </a:rPr>
              <a:t>oraz ze środków krajowych (17,48 %) 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pl-PL" sz="2000" kern="100" dirty="0">
                <a:latin typeface="Lato"/>
                <a:ea typeface="Calibri"/>
                <a:cs typeface="Open Sans"/>
              </a:rPr>
              <a:t>Wkład własny </a:t>
            </a:r>
            <a:r>
              <a:rPr lang="pl-PL" sz="2400" b="1" dirty="0">
                <a:solidFill>
                  <a:srgbClr val="0070C0"/>
                </a:solidFill>
                <a:latin typeface="Lato"/>
              </a:rPr>
              <a:t>10% </a:t>
            </a:r>
          </a:p>
        </p:txBody>
      </p:sp>
      <p:pic>
        <p:nvPicPr>
          <p:cNvPr id="34" name="Grafika 33" descr="Podatek kontur">
            <a:extLst>
              <a:ext uri="{FF2B5EF4-FFF2-40B4-BE49-F238E27FC236}">
                <a16:creationId xmlns:a16="http://schemas.microsoft.com/office/drawing/2014/main" id="{9130D3FA-151F-E0F1-AAD5-0C28B3C19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346" y="1619597"/>
            <a:ext cx="914400" cy="914400"/>
          </a:xfrm>
          <a:prstGeom prst="rect">
            <a:avLst/>
          </a:prstGeom>
        </p:spPr>
      </p:pic>
      <p:sp>
        <p:nvSpPr>
          <p:cNvPr id="35" name="Prostokąt 34">
            <a:extLst>
              <a:ext uri="{FF2B5EF4-FFF2-40B4-BE49-F238E27FC236}">
                <a16:creationId xmlns:a16="http://schemas.microsoft.com/office/drawing/2014/main" id="{1AF619A3-9BE4-DD8B-4708-0331A3005BAF}"/>
              </a:ext>
            </a:extLst>
          </p:cNvPr>
          <p:cNvSpPr/>
          <p:nvPr/>
        </p:nvSpPr>
        <p:spPr>
          <a:xfrm>
            <a:off x="1182822" y="1805360"/>
            <a:ext cx="4657603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Poziom dofinansowania</a:t>
            </a:r>
            <a:endParaRPr lang="pl-PL" sz="2400" dirty="0">
              <a:latin typeface="Lato" panose="020F0502020204030203" pitchFamily="34" charset="-18"/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F3FF43EF-9DE8-4F43-2159-D229D79E9F48}"/>
              </a:ext>
            </a:extLst>
          </p:cNvPr>
          <p:cNvSpPr/>
          <p:nvPr/>
        </p:nvSpPr>
        <p:spPr>
          <a:xfrm>
            <a:off x="5969494" y="3658202"/>
            <a:ext cx="3587566" cy="670544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i odpowiedzi na pytania</a:t>
            </a:r>
            <a:endParaRPr lang="pl-PL" sz="2400" dirty="0">
              <a:latin typeface="Lato" panose="020F0502020204030203" pitchFamily="34" charset="-18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00C1A52-9074-5B75-120F-92DA25C48A41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16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85341-B639-9F16-E863-CC3F46D9F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C66027A-ABD1-7B5D-FD3D-2DE16E6EB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41C411D-6CF4-F436-381F-0274C37CB0C8}"/>
              </a:ext>
            </a:extLst>
          </p:cNvPr>
          <p:cNvSpPr txBox="1"/>
          <p:nvPr/>
        </p:nvSpPr>
        <p:spPr>
          <a:xfrm>
            <a:off x="618684" y="1296422"/>
            <a:ext cx="9341935" cy="42011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pl-PL" b="1" dirty="0">
                <a:solidFill>
                  <a:srgbClr val="003468"/>
                </a:solidFill>
                <a:latin typeface="Lato" panose="020F0502020204030203" pitchFamily="34" charset="-18"/>
              </a:rPr>
              <a:t>Zgodność projektu </a:t>
            </a:r>
            <a:r>
              <a:rPr lang="pl-PL" b="1" dirty="0" err="1">
                <a:solidFill>
                  <a:srgbClr val="003468"/>
                </a:solidFill>
                <a:latin typeface="Lato" panose="020F0502020204030203" pitchFamily="34" charset="-18"/>
              </a:rPr>
              <a:t>FERS</a:t>
            </a:r>
            <a:r>
              <a:rPr lang="pl-PL" b="1" dirty="0">
                <a:solidFill>
                  <a:srgbClr val="003468"/>
                </a:solidFill>
                <a:latin typeface="Lato" panose="020F0502020204030203" pitchFamily="34" charset="-18"/>
              </a:rPr>
              <a:t> z obowiązkami wynikającymi z zachowania trwałości projektów oraz zasadami finansowania infrastruktury powstałej w ramach konkursów nr </a:t>
            </a:r>
            <a:r>
              <a:rPr lang="pl-PL" b="1" dirty="0" err="1">
                <a:solidFill>
                  <a:srgbClr val="003468"/>
                </a:solidFill>
                <a:latin typeface="Lato" panose="020F0502020204030203" pitchFamily="34" charset="-18"/>
              </a:rPr>
              <a:t>POWR.05.03.00.IP.05</a:t>
            </a:r>
            <a:r>
              <a:rPr lang="pl-PL" b="1" dirty="0">
                <a:solidFill>
                  <a:srgbClr val="003468"/>
                </a:solidFill>
                <a:latin typeface="Lato" panose="020F0502020204030203" pitchFamily="34" charset="-18"/>
              </a:rPr>
              <a:t>-00-001/15 oraz </a:t>
            </a:r>
            <a:r>
              <a:rPr lang="pl-PL" b="1" dirty="0" err="1">
                <a:solidFill>
                  <a:srgbClr val="003468"/>
                </a:solidFill>
                <a:latin typeface="Lato" panose="020F0502020204030203" pitchFamily="34" charset="-18"/>
              </a:rPr>
              <a:t>POWR.05.03.00.IP.05</a:t>
            </a:r>
            <a:r>
              <a:rPr lang="pl-PL" b="1" dirty="0">
                <a:solidFill>
                  <a:srgbClr val="003468"/>
                </a:solidFill>
                <a:latin typeface="Lato" panose="020F0502020204030203" pitchFamily="34" charset="-18"/>
              </a:rPr>
              <a:t>- 00-005/18 w ramach Programu Operacyjnego Wiedza Edukacja Rozwój 2014-2020 (POWER).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pl-PL" b="1" dirty="0">
              <a:solidFill>
                <a:srgbClr val="003468"/>
              </a:solidFill>
              <a:latin typeface="Lato" panose="020F0502020204030203" pitchFamily="34" charset="-18"/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b="1" dirty="0">
                <a:latin typeface="Lato" panose="020F0502020204030203" pitchFamily="34" charset="-18"/>
              </a:rPr>
              <a:t>Realizacja projektu </a:t>
            </a:r>
            <a:r>
              <a:rPr lang="pl-PL" b="1" dirty="0" err="1">
                <a:latin typeface="Lato" panose="020F0502020204030203" pitchFamily="34" charset="-18"/>
              </a:rPr>
              <a:t>FERS</a:t>
            </a:r>
            <a:r>
              <a:rPr lang="pl-PL" b="1" dirty="0">
                <a:latin typeface="Lato" panose="020F0502020204030203" pitchFamily="34" charset="-18"/>
              </a:rPr>
              <a:t> nie będzie prowadzić do naruszenia trwałości projektów, zrealizowanych w ramach ww. konkursów. W szczególności projekt </a:t>
            </a:r>
            <a:r>
              <a:rPr lang="pl-PL" b="1" dirty="0" err="1">
                <a:latin typeface="Lato" panose="020F0502020204030203" pitchFamily="34" charset="-18"/>
              </a:rPr>
              <a:t>FERS</a:t>
            </a:r>
            <a:r>
              <a:rPr lang="pl-PL" b="1" dirty="0">
                <a:latin typeface="Lato" panose="020F0502020204030203" pitchFamily="34" charset="-18"/>
              </a:rPr>
              <a:t> nie może prowadzić do zmian wpływających na cel, charakter lub warunki wdrażania przedmiotowych projektów POWER.</a:t>
            </a:r>
          </a:p>
          <a:p>
            <a:pPr marL="342900" indent="-342900">
              <a:buFont typeface="+mj-lt"/>
              <a:buAutoNum type="alphaLcParenR"/>
            </a:pPr>
            <a:r>
              <a:rPr lang="pl-PL" b="1" dirty="0">
                <a:latin typeface="Lato" panose="020F0502020204030203" pitchFamily="34" charset="-18"/>
              </a:rPr>
              <a:t>Koszty funkcjonowania, serwisu, utrzymania i części wymiennych lub zużywalnych infrastruktury </a:t>
            </a:r>
            <a:r>
              <a:rPr lang="pl-PL" b="1" dirty="0" err="1">
                <a:latin typeface="Lato" panose="020F0502020204030203" pitchFamily="34" charset="-18"/>
              </a:rPr>
              <a:t>CSM</a:t>
            </a:r>
            <a:r>
              <a:rPr lang="pl-PL" b="1" dirty="0">
                <a:latin typeface="Lato" panose="020F0502020204030203" pitchFamily="34" charset="-18"/>
              </a:rPr>
              <a:t> objętej trwałością projektów POWER nie mogą być finansowane ze środków </a:t>
            </a:r>
            <a:r>
              <a:rPr lang="pl-PL" b="1" dirty="0" err="1">
                <a:latin typeface="Lato" panose="020F0502020204030203" pitchFamily="34" charset="-18"/>
              </a:rPr>
              <a:t>FERS</a:t>
            </a:r>
            <a:r>
              <a:rPr lang="pl-PL" b="1" dirty="0">
                <a:latin typeface="Lato" panose="020F0502020204030203" pitchFamily="34" charset="-18"/>
              </a:rPr>
              <a:t>.</a:t>
            </a:r>
            <a:endParaRPr lang="pl-PL" dirty="0">
              <a:latin typeface="Lato" panose="020F0502020204030203" pitchFamily="34" charset="-18"/>
            </a:endParaRPr>
          </a:p>
          <a:p>
            <a:pPr fontAlgn="base">
              <a:spcAft>
                <a:spcPts val="600"/>
              </a:spcAft>
              <a:tabLst>
                <a:tab pos="457200" algn="l"/>
              </a:tabLst>
            </a:pPr>
            <a:endParaRPr lang="pl-PL" b="1" dirty="0">
              <a:solidFill>
                <a:srgbClr val="003468"/>
              </a:solidFill>
              <a:latin typeface="Lato" panose="020F0502020204030203" pitchFamily="34" charset="-18"/>
            </a:endParaRPr>
          </a:p>
          <a:p>
            <a:pPr marL="342900" lvl="0" indent="-342900" fontAlgn="base">
              <a:spcAft>
                <a:spcPts val="6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5D9CBB37-0AEE-ACA2-B4C5-1F4823997663}"/>
              </a:ext>
            </a:extLst>
          </p:cNvPr>
          <p:cNvSpPr/>
          <p:nvPr/>
        </p:nvSpPr>
        <p:spPr>
          <a:xfrm rot="5400000">
            <a:off x="2151102" y="-1152711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3200" b="1" dirty="0">
                <a:solidFill>
                  <a:schemeClr val="tx1"/>
                </a:solidFill>
                <a:effectLst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dostępu</a:t>
            </a:r>
            <a:endParaRPr lang="pl-PL" sz="3200" b="1" i="0" u="none" strike="noStrike" baseline="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04650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044B-39D1-0455-6E8E-B7F346ABB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D7ACF6C-AD64-CEF9-1EF3-FE7F53E91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209E8DF-7FF2-8420-CF63-F961A0DB1676}"/>
              </a:ext>
            </a:extLst>
          </p:cNvPr>
          <p:cNvSpPr txBox="1"/>
          <p:nvPr/>
        </p:nvSpPr>
        <p:spPr>
          <a:xfrm>
            <a:off x="618684" y="1296422"/>
            <a:ext cx="9341935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pl-PL" b="1" dirty="0">
                <a:solidFill>
                  <a:srgbClr val="003468"/>
                </a:solidFill>
                <a:latin typeface="Lato" panose="020F0502020204030203" pitchFamily="34" charset="-18"/>
              </a:rPr>
              <a:t>Koszt szkolenia uczestników i uczestniczek</a:t>
            </a:r>
          </a:p>
          <a:p>
            <a:pPr marL="342900" indent="-342900" fontAlgn="base">
              <a:spcAft>
                <a:spcPts val="600"/>
              </a:spcAft>
              <a:buFont typeface="+mj-lt"/>
              <a:buAutoNum type="arabicPeriod" startAt="4"/>
              <a:tabLst>
                <a:tab pos="457200" algn="l"/>
              </a:tabLst>
            </a:pPr>
            <a:endParaRPr lang="pl-PL" b="1" dirty="0">
              <a:solidFill>
                <a:srgbClr val="003468"/>
              </a:solidFill>
              <a:latin typeface="Lato" panose="020F0502020204030203" pitchFamily="34" charset="-18"/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b="1" dirty="0">
                <a:latin typeface="Lato" panose="020F0502020204030203" pitchFamily="34" charset="-18"/>
              </a:rPr>
              <a:t>Maksymalny koszt jednostkowy szkolenia przypadający na jednego uczestnika lub uczestniczkę w ramach jednego szkolenia wynosi 3 000 PLN, oraz</a:t>
            </a:r>
          </a:p>
          <a:p>
            <a:pPr marL="342900" indent="-342900">
              <a:buFont typeface="+mj-lt"/>
              <a:buAutoNum type="alphaLcParenR"/>
            </a:pPr>
            <a:r>
              <a:rPr lang="pl-PL" b="1" dirty="0">
                <a:latin typeface="Lato" panose="020F0502020204030203" pitchFamily="34" charset="-18"/>
              </a:rPr>
              <a:t>Minimalny poziom dofinansowania szkolenia ze środków projektu na jednego uczestnika lub uczestniczkę wynosi co najmniej 50% wartości kosztu jednego szkolenia.</a:t>
            </a:r>
          </a:p>
          <a:p>
            <a:endParaRPr lang="pl-PL" b="1" dirty="0">
              <a:latin typeface="Lato" panose="020F0502020204030203" pitchFamily="34" charset="-18"/>
            </a:endParaRPr>
          </a:p>
          <a:p>
            <a:r>
              <a:rPr lang="pl-PL" sz="1700" dirty="0">
                <a:latin typeface="Lato" panose="020F0502020204030203" pitchFamily="34" charset="-18"/>
              </a:rPr>
              <a:t>Kryterium będzie weryfikowane na etapie oceny merytorycznej wniosku o dofinansowanie, na podstawie budżetu, metodologii kalkulacji kosztów, programu szkoleń oraz informacji o poziomie dofinansowania, potwierdzających, że koszt jednego szkolenia przypadający na jednego uczestnika lub uczestniczkę nie przekracza 3 000 PLN oraz, że dofinansowanie ze środków projektu wynosi co najmniej 50% kosztu szkolenia.</a:t>
            </a:r>
          </a:p>
          <a:p>
            <a:endParaRPr lang="pl-PL" sz="1700" dirty="0">
              <a:latin typeface="Lato" panose="020F0502020204030203" pitchFamily="34" charset="-18"/>
            </a:endParaRPr>
          </a:p>
          <a:p>
            <a:r>
              <a:rPr lang="pl-PL" sz="1700" b="1" dirty="0">
                <a:latin typeface="Lato" panose="020F0502020204030203" pitchFamily="34" charset="-18"/>
              </a:rPr>
              <a:t>Czy treść wniosku o dofinansowanie w części dotyczącej spełniania kryterium może być uzupełniana lub poprawiana w zakresie określonym w regulaminie wyboru projektów: Tak</a:t>
            </a: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576A9E33-326A-89EA-9CC6-5CE8D6A75603}"/>
              </a:ext>
            </a:extLst>
          </p:cNvPr>
          <p:cNvSpPr/>
          <p:nvPr/>
        </p:nvSpPr>
        <p:spPr>
          <a:xfrm rot="5400000">
            <a:off x="2151102" y="-1152711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3200" b="1" dirty="0">
                <a:solidFill>
                  <a:schemeClr val="tx1"/>
                </a:solidFill>
                <a:effectLst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dostępu</a:t>
            </a:r>
            <a:endParaRPr lang="pl-PL" sz="3200" b="1" i="0" u="none" strike="noStrike" baseline="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3740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4409A-A45D-6948-43D1-3CAC2C8CA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581D281-BD46-E508-2C94-B25B42727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07F6FF-8E55-2A3A-6CFA-2D258D17A56B}"/>
              </a:ext>
            </a:extLst>
          </p:cNvPr>
          <p:cNvSpPr txBox="1"/>
          <p:nvPr/>
        </p:nvSpPr>
        <p:spPr>
          <a:xfrm>
            <a:off x="618684" y="1296422"/>
            <a:ext cx="9341935" cy="28161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pl-PL" b="1" dirty="0">
                <a:solidFill>
                  <a:srgbClr val="003468"/>
                </a:solidFill>
                <a:latin typeface="Lato" panose="020F0502020204030203" pitchFamily="34" charset="-18"/>
              </a:rPr>
              <a:t>Okres realizacji projektu</a:t>
            </a:r>
          </a:p>
          <a:p>
            <a:pPr fontAlgn="base">
              <a:spcAft>
                <a:spcPts val="600"/>
              </a:spcAft>
              <a:tabLst>
                <a:tab pos="457200" algn="l"/>
              </a:tabLst>
            </a:pPr>
            <a:r>
              <a:rPr lang="pl-PL" b="1" dirty="0">
                <a:latin typeface="Lato" panose="020F0502020204030203" pitchFamily="34" charset="-18"/>
              </a:rPr>
              <a:t>Realizacja projektu zakończy się najpóźniej w terminie do 31 października 2029 r.</a:t>
            </a:r>
          </a:p>
          <a:p>
            <a:pPr fontAlgn="base">
              <a:spcAft>
                <a:spcPts val="600"/>
              </a:spcAft>
              <a:tabLst>
                <a:tab pos="457200" algn="l"/>
              </a:tabLst>
            </a:pPr>
            <a:endParaRPr lang="pl-PL" b="1" dirty="0">
              <a:latin typeface="Lato" panose="020F0502020204030203" pitchFamily="34" charset="-18"/>
            </a:endParaRPr>
          </a:p>
          <a:p>
            <a:r>
              <a:rPr lang="pl-PL" sz="1700" dirty="0">
                <a:latin typeface="Lato" panose="020F0502020204030203" pitchFamily="34" charset="-18"/>
              </a:rPr>
              <a:t>Kryterium będzie weryfikowane na etapie oceny merytorycznej wniosku dofinansowanie, na podstawie harmonogramu realizacji projektu przedstawionego przez Wnioskodawcę, potwierdzającego zakończenie realizacji projektu najpóźniej do dnia 31 października 2029 r.</a:t>
            </a:r>
          </a:p>
          <a:p>
            <a:endParaRPr lang="pl-PL" sz="1700" dirty="0">
              <a:latin typeface="Lato" panose="020F0502020204030203" pitchFamily="34" charset="-18"/>
            </a:endParaRPr>
          </a:p>
          <a:p>
            <a:r>
              <a:rPr lang="pl-PL" sz="1700" b="1" dirty="0">
                <a:latin typeface="Lato" panose="020F0502020204030203" pitchFamily="34" charset="-18"/>
              </a:rPr>
              <a:t>Czy treść wniosku o dofinansowanie w części dotyczącej spełniania kryterium może być uzupełniana lub poprawiana w zakresie określonym w regulaminie wyboru projektów: Tak</a:t>
            </a: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639AF749-C364-AE22-7950-FDC4B9F542CC}"/>
              </a:ext>
            </a:extLst>
          </p:cNvPr>
          <p:cNvSpPr/>
          <p:nvPr/>
        </p:nvSpPr>
        <p:spPr>
          <a:xfrm rot="5400000">
            <a:off x="2151102" y="-1152711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3200" b="1" dirty="0">
                <a:solidFill>
                  <a:schemeClr val="tx1"/>
                </a:solidFill>
                <a:effectLst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dostępu</a:t>
            </a:r>
            <a:endParaRPr lang="pl-PL" sz="3200" b="1" i="0" u="none" strike="noStrike" baseline="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5292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BB51D-758C-C7CA-4B49-371279B4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8590A3-3BEC-F933-3DDE-1FEB8F3D7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CDDFB2-C0CE-1965-8306-3F915A2737B1}"/>
              </a:ext>
            </a:extLst>
          </p:cNvPr>
          <p:cNvSpPr txBox="1"/>
          <p:nvPr/>
        </p:nvSpPr>
        <p:spPr>
          <a:xfrm>
            <a:off x="618684" y="1296422"/>
            <a:ext cx="9341935" cy="38318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l-PL" b="1" dirty="0">
                <a:solidFill>
                  <a:srgbClr val="003468"/>
                </a:solidFill>
                <a:latin typeface="Lato" panose="020F0502020204030203" pitchFamily="34" charset="-18"/>
              </a:rPr>
              <a:t>Termin ponoszenia wydatków w projekcie</a:t>
            </a:r>
          </a:p>
          <a:p>
            <a:endParaRPr lang="pl-PL" sz="1700" dirty="0">
              <a:latin typeface="Lato" panose="020F0502020204030203" pitchFamily="34" charset="-18"/>
            </a:endParaRPr>
          </a:p>
          <a:p>
            <a:r>
              <a:rPr lang="pl-PL" b="1" dirty="0">
                <a:latin typeface="Lato" panose="020F0502020204030203" pitchFamily="34" charset="-18"/>
              </a:rPr>
              <a:t>Projekt zakłada, że Wnioskodawca </a:t>
            </a:r>
            <a:r>
              <a:rPr lang="pl-PL" b="1" dirty="0">
                <a:solidFill>
                  <a:srgbClr val="FF0000"/>
                </a:solidFill>
                <a:latin typeface="Lato" panose="020F0502020204030203" pitchFamily="34" charset="-18"/>
              </a:rPr>
              <a:t>do dnia 31 października 2026 r. poniesie co najmniej 25% kosztów ogółem projektu</a:t>
            </a:r>
            <a:r>
              <a:rPr lang="pl-PL" b="1" dirty="0">
                <a:latin typeface="Lato" panose="020F0502020204030203" pitchFamily="34" charset="-18"/>
              </a:rPr>
              <a:t>, natomiast pozostała część budżetu zostanie wydatkowana w kolejnych latach realizacji projektu.</a:t>
            </a:r>
          </a:p>
          <a:p>
            <a:endParaRPr lang="pl-PL" b="1" dirty="0">
              <a:latin typeface="Lato" panose="020F0502020204030203" pitchFamily="34" charset="-18"/>
            </a:endParaRPr>
          </a:p>
          <a:p>
            <a:r>
              <a:rPr lang="pl-PL" sz="1700" dirty="0">
                <a:latin typeface="Lato" panose="020F0502020204030203" pitchFamily="34" charset="-18"/>
              </a:rPr>
              <a:t>Kryterium będzie weryfikowane na etapie oceny merytorycznej wniosku o dofinansowanie, na podstawie treści złożonego wniosku o dofinansowanie projektu, w szczególności harmonogramu rzeczowo‑finansowego projektu, potwierdzającego zaplanowanie poniesienia co najmniej 25% kosztów ogółem projektu w terminie do 6 miesięcy od dnia podpisania umowy o</a:t>
            </a:r>
          </a:p>
          <a:p>
            <a:r>
              <a:rPr lang="pl-PL" sz="1700" dirty="0">
                <a:latin typeface="Lato" panose="020F0502020204030203" pitchFamily="34" charset="-18"/>
              </a:rPr>
              <a:t>dofinansowanie.</a:t>
            </a:r>
            <a:endParaRPr lang="pl-PL" sz="1700" b="1" dirty="0">
              <a:latin typeface="Lato" panose="020F0502020204030203" pitchFamily="34" charset="-18"/>
            </a:endParaRPr>
          </a:p>
          <a:p>
            <a:endParaRPr lang="pl-PL" sz="1700" dirty="0">
              <a:latin typeface="Lato" panose="020F0502020204030203" pitchFamily="34" charset="-18"/>
            </a:endParaRPr>
          </a:p>
          <a:p>
            <a:r>
              <a:rPr lang="pl-PL" sz="1700" b="1" dirty="0">
                <a:latin typeface="Lato" panose="020F0502020204030203" pitchFamily="34" charset="-18"/>
              </a:rPr>
              <a:t>Czy treść wniosku o dofinansowanie w części dotyczącej spełniania kryterium może być uzupełniana lub poprawiana w zakresie określonym w regulaminie wyboru projektów: Tak</a:t>
            </a: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F78E45BA-0E99-9627-3AE9-88FC4DA74336}"/>
              </a:ext>
            </a:extLst>
          </p:cNvPr>
          <p:cNvSpPr/>
          <p:nvPr/>
        </p:nvSpPr>
        <p:spPr>
          <a:xfrm rot="5400000">
            <a:off x="2151102" y="-1152711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3200" b="1" dirty="0">
                <a:solidFill>
                  <a:schemeClr val="tx1"/>
                </a:solidFill>
                <a:effectLst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dostępu</a:t>
            </a:r>
            <a:endParaRPr lang="pl-PL" sz="3200" b="1" i="0" u="none" strike="noStrike" baseline="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14233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15D1D-6EB3-1F0E-3563-670F61DB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6A2266AC-515A-69F1-23B0-D1C7791A9D04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ETAP</a:t>
            </a:r>
            <a:r>
              <a:rPr lang="en-US" sz="2800" b="1" i="0" u="none" strike="noStrike" baseline="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OCENY MERYTORYCZNEJ - KRYTERIA HORYZONTALNE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FC6D59E-4699-7E86-8568-CD44EECEF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54</a:t>
            </a:fld>
            <a:endParaRPr lang="pl-PL" sz="300" dirty="0"/>
          </a:p>
        </p:txBody>
      </p:sp>
      <p:pic>
        <p:nvPicPr>
          <p:cNvPr id="4" name="Obraz 3" descr="Obraz zawierający tekst, zrzut ekranu, Równolegle, numer&#10;&#10;Zawartość wygenerowana przez AI może być niepoprawna.">
            <a:extLst>
              <a:ext uri="{FF2B5EF4-FFF2-40B4-BE49-F238E27FC236}">
                <a16:creationId xmlns:a16="http://schemas.microsoft.com/office/drawing/2014/main" id="{AADFFF37-DF42-0C54-F82D-AEF1DCBB2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13" y="1244655"/>
            <a:ext cx="3684731" cy="6141219"/>
          </a:xfrm>
          <a:prstGeom prst="rect">
            <a:avLst/>
          </a:prstGeom>
        </p:spPr>
      </p:pic>
      <p:pic>
        <p:nvPicPr>
          <p:cNvPr id="7" name="Obraz 6" descr="Obraz zawierający tekst, zrzut ekranu, Równolegle, numer&#10;&#10;Zawartość wygenerowana przez AI może być niepoprawna.">
            <a:extLst>
              <a:ext uri="{FF2B5EF4-FFF2-40B4-BE49-F238E27FC236}">
                <a16:creationId xmlns:a16="http://schemas.microsoft.com/office/drawing/2014/main" id="{8F0A3C69-88DC-E415-D0E8-5CF0ED2AD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137" y="1244655"/>
            <a:ext cx="3482022" cy="62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29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4EACD-63E2-EB75-7424-1B3AF459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FCE2237-0FEB-4355-1784-14FF092F3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A73E859A-6A02-DCBA-17F1-1107FDF90E3A}"/>
              </a:ext>
            </a:extLst>
          </p:cNvPr>
          <p:cNvSpPr/>
          <p:nvPr/>
        </p:nvSpPr>
        <p:spPr>
          <a:xfrm rot="5400000">
            <a:off x="2362350" y="-1219943"/>
            <a:ext cx="864096" cy="4238920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</a:t>
            </a:r>
            <a:r>
              <a:rPr lang="pl-PL" sz="2800" b="1" dirty="0">
                <a:solidFill>
                  <a:srgbClr val="000000"/>
                </a:solidFill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horyzontalne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3ED2E1-C4F2-7BD6-4A6B-66DC1E3C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04" y="1763613"/>
            <a:ext cx="9827604" cy="11644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7403E33-59E5-98E8-9E8B-CCC387CD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6" y="3059757"/>
            <a:ext cx="10047079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74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407B2-F03B-DAA6-4936-AB3FE2961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F804BA7-61BC-9E9E-C1CA-729894C50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2AE233FA-A611-7A52-D8A8-125D06BC4910}"/>
              </a:ext>
            </a:extLst>
          </p:cNvPr>
          <p:cNvSpPr/>
          <p:nvPr/>
        </p:nvSpPr>
        <p:spPr>
          <a:xfrm rot="5400000">
            <a:off x="2362350" y="-1219943"/>
            <a:ext cx="864096" cy="4238920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</a:t>
            </a:r>
            <a:r>
              <a:rPr lang="pl-PL" sz="2800" b="1" dirty="0">
                <a:solidFill>
                  <a:srgbClr val="000000"/>
                </a:solidFill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horyzontalne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134B9C-B1AD-3C5B-B680-524882FA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04" y="1865798"/>
            <a:ext cx="9827604" cy="11644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033551E-4CE1-5DD0-5666-8EDEAB86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4" y="3215638"/>
            <a:ext cx="10047079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1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46743-73C2-7D7C-4BD8-8C1729AB5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377D8B-0DC7-F3E4-E504-088DE3BE7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3DF8D9EC-64A7-F691-6126-AAF87DF79474}"/>
              </a:ext>
            </a:extLst>
          </p:cNvPr>
          <p:cNvSpPr/>
          <p:nvPr/>
        </p:nvSpPr>
        <p:spPr>
          <a:xfrm rot="5400000">
            <a:off x="2362350" y="-1219943"/>
            <a:ext cx="864096" cy="4238920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</a:t>
            </a:r>
            <a:r>
              <a:rPr lang="pl-PL" sz="2800" b="1" dirty="0">
                <a:solidFill>
                  <a:srgbClr val="000000"/>
                </a:solidFill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horyzontalne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E38187-FB50-8769-96DE-F8B0641A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03" y="1808569"/>
            <a:ext cx="9827604" cy="18960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897EDDB-E690-FB3F-7AB0-5381A5E0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7" y="4033984"/>
            <a:ext cx="10047079" cy="92057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B16A2D-AC42-10DB-52D1-43BC0143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89" y="5283955"/>
            <a:ext cx="8888738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0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187F8-A8B7-4CEC-4A2E-AC928FD90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BE21184C-D9C3-3FFE-E9FD-6387AD770E94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ETAP</a:t>
            </a:r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  <a:ea typeface="Open Sans" pitchFamily="2" charset="0"/>
                <a:cs typeface="Open Sans" pitchFamily="2" charset="0"/>
              </a:rPr>
              <a:t>Y OCENY WNIOSKÓW O DOFINANSOWANIE</a:t>
            </a:r>
            <a:endParaRPr lang="en-US" sz="28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7E9E1948-BFD1-8F88-720C-A5D7021CD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951" y="3059757"/>
            <a:ext cx="8609613" cy="5760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8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Procedura oceny składa się z następujących etapów:</a:t>
            </a:r>
            <a:br>
              <a:rPr lang="pl-PL" sz="18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1)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Pierwszy</a:t>
            </a:r>
            <a:r>
              <a:rPr lang="pl-PL" sz="160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</a:t>
            </a:r>
            <a:r>
              <a:rPr lang="pl-PL" sz="16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etap oceny merytorycznej </a:t>
            </a: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– ocenie podlegają: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         kryteria merytoryczne 0-1,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         kryteria dostępu i kryteria horyzontalne,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2) </a:t>
            </a:r>
            <a:r>
              <a:rPr lang="pl-PL" sz="160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Dru</a:t>
            </a:r>
            <a:r>
              <a:rPr lang="pl-PL" sz="1600" dirty="0">
                <a:solidFill>
                  <a:schemeClr val="tx1"/>
                </a:solidFill>
                <a:latin typeface="Lato" panose="020F0502020204030203" pitchFamily="34" charset="-18"/>
              </a:rPr>
              <a:t>gi etap oceny merytorycznej </a:t>
            </a:r>
            <a:r>
              <a:rPr lang="pl-PL" sz="1600" b="0" dirty="0">
                <a:solidFill>
                  <a:schemeClr val="tx1"/>
                </a:solidFill>
                <a:latin typeface="Lato" panose="020F0502020204030203" pitchFamily="34" charset="-18"/>
              </a:rPr>
              <a:t>– ocenie podlegają:</a:t>
            </a:r>
            <a:b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         kryteria merytoryczne punktowe oraz premiujące;</a:t>
            </a:r>
            <a:b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3)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E</a:t>
            </a:r>
            <a:r>
              <a:rPr lang="pl-PL" sz="16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tap negocjacji </a:t>
            </a:r>
            <a:r>
              <a:rPr lang="pl-PL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(jeśli oceniający stwierdzą, że projekty wymagają zakwalifikowania do tego etapu)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DECDC44-5E16-3C78-872C-46B6C287F3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12313" y="7019925"/>
            <a:ext cx="1079500" cy="179388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58</a:t>
            </a:fld>
            <a:endParaRPr lang="pl-PL" sz="300" dirty="0"/>
          </a:p>
        </p:txBody>
      </p:sp>
      <p:sp>
        <p:nvSpPr>
          <p:cNvPr id="8" name="Tytuł 11">
            <a:extLst>
              <a:ext uri="{FF2B5EF4-FFF2-40B4-BE49-F238E27FC236}">
                <a16:creationId xmlns:a16="http://schemas.microsoft.com/office/drawing/2014/main" id="{847469AC-5FBD-9C2E-CBE4-5FE4E7FCF673}"/>
              </a:ext>
            </a:extLst>
          </p:cNvPr>
          <p:cNvSpPr txBox="1">
            <a:spLocks/>
          </p:cNvSpPr>
          <p:nvPr/>
        </p:nvSpPr>
        <p:spPr>
          <a:xfrm>
            <a:off x="1052462" y="3539301"/>
            <a:ext cx="8586887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6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87918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0F9D-A781-C057-22F9-55374F92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EAC0DF1D-A20F-F6CB-184B-5C460B9AA5F9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b="1" dirty="0">
                <a:effectLst/>
                <a:latin typeface="Lato" panose="020F0502020204030203" pitchFamily="34" charset="-18"/>
                <a:ea typeface="MS Mincho" panose="02020609040205080304" pitchFamily="49" charset="-128"/>
                <a:cs typeface="Arial" panose="020B0604020202020204" pitchFamily="34" charset="0"/>
              </a:rPr>
              <a:t>ETAP OCENY MERYTORYCZNEJ - KRYTERIA MERYTORYCZNE OCENIANE PUNKTOWO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BB1BD4E-EC05-2966-E904-D77095984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59</a:t>
            </a:fld>
            <a:endParaRPr lang="pl-PL" sz="3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7B19FB-CCB2-E7BA-9112-626BFDA58E1F}"/>
              </a:ext>
            </a:extLst>
          </p:cNvPr>
          <p:cNvSpPr txBox="1"/>
          <p:nvPr/>
        </p:nvSpPr>
        <p:spPr>
          <a:xfrm>
            <a:off x="387966" y="2046100"/>
            <a:ext cx="92890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r>
              <a:rPr lang="pl-PL" b="1" dirty="0">
                <a:latin typeface="Lato" panose="020F0502020204030203" pitchFamily="34" charset="-18"/>
              </a:rPr>
              <a:t>Oceniający dokonuje sprawdzenia</a:t>
            </a:r>
            <a:r>
              <a:rPr lang="pl-PL" dirty="0">
                <a:latin typeface="Lato" panose="020F0502020204030203" pitchFamily="34" charset="-18"/>
              </a:rPr>
              <a:t> spełniania przez projekt kryterium premiującego, tylko jeśli przyznał Wnioskowi co najmniej 60% punktów w poszczególnych kryteriach oceny merytorycznej, dla których ustalono minimalny próg punktowy. </a:t>
            </a:r>
          </a:p>
          <a:p>
            <a:endParaRPr lang="pl-PL" dirty="0">
              <a:latin typeface="Lato" panose="020F0502020204030203" pitchFamily="34" charset="-18"/>
            </a:endParaRPr>
          </a:p>
          <a:p>
            <a:r>
              <a:rPr lang="pl-PL" dirty="0">
                <a:latin typeface="Lato" panose="020F0502020204030203" pitchFamily="34" charset="-18"/>
              </a:rPr>
              <a:t>Ocena spełniania kryterium premiującego polega na przyznaniu 0 punktów, jeśli projekt nie spełnia kryteriów lub maksymalnie </a:t>
            </a:r>
            <a:r>
              <a:rPr lang="pl-PL" b="1" dirty="0">
                <a:latin typeface="Lato" panose="020F0502020204030203" pitchFamily="34" charset="-18"/>
              </a:rPr>
              <a:t>12 punktów</a:t>
            </a:r>
            <a:r>
              <a:rPr lang="pl-PL" dirty="0">
                <a:latin typeface="Lato" panose="020F0502020204030203" pitchFamily="34" charset="-18"/>
              </a:rPr>
              <a:t>, jeśli projekt spełnia kryteria premiujące na zasadach określonych w niniejszym Naborze.</a:t>
            </a:r>
          </a:p>
          <a:p>
            <a:endParaRPr lang="pl-PL" dirty="0">
              <a:latin typeface="Lato" panose="020F0502020204030203" pitchFamily="34" charset="-18"/>
            </a:endParaRPr>
          </a:p>
          <a:p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F03B6DC-B207-2CB9-D08A-529F405C4D85}"/>
              </a:ext>
            </a:extLst>
          </p:cNvPr>
          <p:cNvSpPr txBox="1">
            <a:spLocks/>
          </p:cNvSpPr>
          <p:nvPr/>
        </p:nvSpPr>
        <p:spPr>
          <a:xfrm>
            <a:off x="233339" y="899517"/>
            <a:ext cx="7416823" cy="1133876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latin typeface="Lato" panose="020F0502020204030203" pitchFamily="34" charset="-18"/>
            </a:endParaRPr>
          </a:p>
          <a:p>
            <a:r>
              <a:rPr lang="pl-PL" dirty="0">
                <a:latin typeface="Lato" panose="020F0502020204030203" pitchFamily="34" charset="-18"/>
              </a:rPr>
              <a:t>KRYTERIA MERYTORYCZNE PUNKTOWE I PREMIUJĄCE</a:t>
            </a:r>
            <a:endParaRPr lang="en-US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6339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8F08969-9F89-8DFB-43DC-BDB598632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6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4" name="Prostokąt: zaokrąglone rogi u góry 3">
            <a:extLst>
              <a:ext uri="{FF2B5EF4-FFF2-40B4-BE49-F238E27FC236}">
                <a16:creationId xmlns:a16="http://schemas.microsoft.com/office/drawing/2014/main" id="{70102A96-98FF-BEAD-C0E3-EAECE78C65C9}"/>
              </a:ext>
            </a:extLst>
          </p:cNvPr>
          <p:cNvSpPr/>
          <p:nvPr/>
        </p:nvSpPr>
        <p:spPr>
          <a:xfrm rot="5400000">
            <a:off x="2285566" y="-144599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2800" b="1" i="0" u="none" strike="noStrike" baseline="0" dirty="0">
                <a:solidFill>
                  <a:srgbClr val="012C61"/>
                </a:solidFill>
                <a:latin typeface="Lato" panose="020F0502020204030203" pitchFamily="34" charset="-18"/>
              </a:rPr>
              <a:t>Plan spotkania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728315-5CF0-70F5-5608-8D0425F84A50}"/>
              </a:ext>
            </a:extLst>
          </p:cNvPr>
          <p:cNvSpPr txBox="1"/>
          <p:nvPr/>
        </p:nvSpPr>
        <p:spPr>
          <a:xfrm>
            <a:off x="953418" y="2483693"/>
            <a:ext cx="989036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Ogólne informacje o naborze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marL="342900" indent="-342900" fontAlgn="base"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Omówienie Regulaminu </a:t>
            </a:r>
            <a:r>
              <a:rPr lang="pl-PL" sz="2000" b="1" dirty="0">
                <a:latin typeface="Lato" panose="020F0502020204030203" pitchFamily="34" charset="-18"/>
              </a:rPr>
              <a:t>wyboru projektów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Wniosku o dofinansowanie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oceny wniosków o dofinansowanie (w tym kryteriów oceny) 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Umowy o dofinansowanie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Działania informacyjne i promocyjne</a:t>
            </a:r>
          </a:p>
        </p:txBody>
      </p:sp>
    </p:spTree>
    <p:extLst>
      <p:ext uri="{BB962C8B-B14F-4D97-AF65-F5344CB8AC3E}">
        <p14:creationId xmlns:p14="http://schemas.microsoft.com/office/powerpoint/2010/main" val="319867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DA25-6F25-0595-309A-CCA477DF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8918CDD-6B32-10C8-34E6-A5C65E7FE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4E8F1F65-9D8A-0DB9-8086-E4531B086521}"/>
              </a:ext>
            </a:extLst>
          </p:cNvPr>
          <p:cNvSpPr/>
          <p:nvPr/>
        </p:nvSpPr>
        <p:spPr>
          <a:xfrm rot="5400000">
            <a:off x="4121770" y="-3492971"/>
            <a:ext cx="432048" cy="8064896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merytoryczne oceniane punktowo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</p:txBody>
      </p:sp>
      <p:pic>
        <p:nvPicPr>
          <p:cNvPr id="4" name="Obraz 3" descr="Obraz zawierający tekst, elektronika, zrzut ekranu, oprogramowanie&#10;&#10;Zawartość wygenerowana przez AI może być niepoprawna.">
            <a:extLst>
              <a:ext uri="{FF2B5EF4-FFF2-40B4-BE49-F238E27FC236}">
                <a16:creationId xmlns:a16="http://schemas.microsoft.com/office/drawing/2014/main" id="{D6714EF6-4479-F715-C7FA-9AC78ED4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6" y="1115541"/>
            <a:ext cx="4182059" cy="4925112"/>
          </a:xfrm>
          <a:prstGeom prst="rect">
            <a:avLst/>
          </a:prstGeom>
        </p:spPr>
      </p:pic>
      <p:pic>
        <p:nvPicPr>
          <p:cNvPr id="11" name="Obraz 10" descr="Obraz zawierający tekst, zrzut ekranu, dokument, design&#10;&#10;Zawartość wygenerowana przez AI może być niepoprawna.">
            <a:extLst>
              <a:ext uri="{FF2B5EF4-FFF2-40B4-BE49-F238E27FC236}">
                <a16:creationId xmlns:a16="http://schemas.microsoft.com/office/drawing/2014/main" id="{156879F7-B37A-2DA9-555D-BCE1874B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50" y="1114742"/>
            <a:ext cx="4153480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11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8D00-24F0-087C-0468-3BA5C82A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AD8A26F-0EC5-04A1-8E35-73FC00B39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Prostokąt: zaokrąglone rogi u góry 5">
            <a:extLst>
              <a:ext uri="{FF2B5EF4-FFF2-40B4-BE49-F238E27FC236}">
                <a16:creationId xmlns:a16="http://schemas.microsoft.com/office/drawing/2014/main" id="{A4218EE5-03C6-4DCC-956D-91AA1DB40186}"/>
              </a:ext>
            </a:extLst>
          </p:cNvPr>
          <p:cNvSpPr/>
          <p:nvPr/>
        </p:nvSpPr>
        <p:spPr>
          <a:xfrm rot="5400000">
            <a:off x="4121770" y="-3517576"/>
            <a:ext cx="432048" cy="8064896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Kryteria merytoryczne oceniane punktowo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</p:txBody>
      </p:sp>
      <p:pic>
        <p:nvPicPr>
          <p:cNvPr id="9" name="Obraz 8" descr="Obraz zawierający tekst, zrzut ekranu, Równolegle, numer&#10;&#10;Zawartość wygenerowana przez AI może być niepoprawna.">
            <a:extLst>
              <a:ext uri="{FF2B5EF4-FFF2-40B4-BE49-F238E27FC236}">
                <a16:creationId xmlns:a16="http://schemas.microsoft.com/office/drawing/2014/main" id="{D7233408-B35A-F829-0940-772F4E336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4" y="823666"/>
            <a:ext cx="4124901" cy="6087325"/>
          </a:xfrm>
          <a:prstGeom prst="rect">
            <a:avLst/>
          </a:prstGeom>
        </p:spPr>
      </p:pic>
      <p:pic>
        <p:nvPicPr>
          <p:cNvPr id="11" name="Obraz 10" descr="Obraz zawierający tekst, zrzut ekranu, numer, Równolegle&#10;&#10;Zawartość wygenerowana przez AI może być niepoprawna.">
            <a:extLst>
              <a:ext uri="{FF2B5EF4-FFF2-40B4-BE49-F238E27FC236}">
                <a16:creationId xmlns:a16="http://schemas.microsoft.com/office/drawing/2014/main" id="{34D269D5-E1D8-D42F-99FD-17D75E14F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512" y="796951"/>
            <a:ext cx="3952086" cy="6485015"/>
          </a:xfrm>
          <a:prstGeom prst="rect">
            <a:avLst/>
          </a:prstGeom>
        </p:spPr>
      </p:pic>
      <p:pic>
        <p:nvPicPr>
          <p:cNvPr id="12" name="Obraz 11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0BF506CA-DFAE-802A-9A4F-C47CCAD87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439" y="2438228"/>
            <a:ext cx="4115374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723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FCE18-D267-96C0-9FD8-F287AD3C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B80DE1E4-18FF-F3D2-BA26-DA267C733E0F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b="1" dirty="0">
                <a:effectLst/>
                <a:latin typeface="Lato" panose="020F0502020204030203" pitchFamily="34" charset="-18"/>
                <a:ea typeface="MS Mincho" panose="02020609040205080304" pitchFamily="49" charset="-128"/>
                <a:cs typeface="Arial" panose="020B0604020202020204" pitchFamily="34" charset="0"/>
              </a:rPr>
              <a:t>ETAP OCENY MERYTORYCZNEJ - KRYTERIA PREMIUJĄCE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179295D-1981-8EB3-AABB-CA26911ED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62</a:t>
            </a:fld>
            <a:endParaRPr lang="pl-PL" sz="300" dirty="0"/>
          </a:p>
        </p:txBody>
      </p:sp>
      <p:sp>
        <p:nvSpPr>
          <p:cNvPr id="12" name="Prostokąt: zaokrąglone rogi u góry 11">
            <a:extLst>
              <a:ext uri="{FF2B5EF4-FFF2-40B4-BE49-F238E27FC236}">
                <a16:creationId xmlns:a16="http://schemas.microsoft.com/office/drawing/2014/main" id="{5ECF362C-6257-5D2E-6AD1-DF086F8E7273}"/>
              </a:ext>
            </a:extLst>
          </p:cNvPr>
          <p:cNvSpPr/>
          <p:nvPr/>
        </p:nvSpPr>
        <p:spPr>
          <a:xfrm rot="5400000">
            <a:off x="4050396" y="-1980168"/>
            <a:ext cx="1798931" cy="9001000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42900" indent="-342900" algn="l">
              <a:buFont typeface="+mj-lt"/>
              <a:buAutoNum type="arabicPeriod"/>
            </a:pPr>
            <a:r>
              <a:rPr lang="pl-PL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Projekt przewiduje realizację szkoleń w dziedzinach priorytetowych wskazanych w rozporządzeniu Ministra Zdrowia z dnia 27 grudnia 2022 r. w sprawie określenia priorytetowych dziedzin medycyny (Dz.U. z 2024 r. poz. 791).</a:t>
            </a:r>
            <a:endParaRPr lang="pl-PL" b="1" dirty="0">
              <a:solidFill>
                <a:schemeClr val="tx1"/>
              </a:solidFill>
              <a:latin typeface="Lato" panose="020F0502020204030203" pitchFamily="34" charset="-18"/>
            </a:endParaRPr>
          </a:p>
          <a:p>
            <a:pPr algn="l"/>
            <a:endParaRPr lang="pl-PL" b="1" i="0" u="none" strike="noStrike" baseline="0" dirty="0">
              <a:solidFill>
                <a:schemeClr val="tx1"/>
              </a:solidFill>
              <a:latin typeface="Lato" panose="020F0502020204030203" pitchFamily="34" charset="-18"/>
            </a:endParaRPr>
          </a:p>
          <a:p>
            <a:pPr algn="l"/>
            <a:r>
              <a:rPr lang="pl-PL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       Liczba punktów: 5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FE8A40F-5C22-1B21-EE4F-464265A82CE0}"/>
              </a:ext>
            </a:extLst>
          </p:cNvPr>
          <p:cNvSpPr txBox="1"/>
          <p:nvPr/>
        </p:nvSpPr>
        <p:spPr>
          <a:xfrm>
            <a:off x="448632" y="3925047"/>
            <a:ext cx="899981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Kryterium będzie służyło premiowaniu Wnioskodawcy, który przeprowadzi szkolenia dla największej liczby priorytetowych dziedzin medycyny, które odpowiadają na kluczowe</a:t>
            </a:r>
          </a:p>
          <a:p>
            <a:pPr algn="l"/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wyzwania zdrowotne społeczeństwa i są określone strategicznie przez Ministerstwo Zdrowia. Realizacja szkoleń w tych dziedzinach ma na celu zapewnienie bezpieczeństwa zdrowotnego państwa oraz zwiększenie efektywności systemu opieki zdrowotnej, wspierając jednocześnie lekarzy i lekarki w rozwoju w wybranej specjalizacji, m.in. poprzez ułatwienia w dostępie do programów szkoleniowych.</a:t>
            </a:r>
          </a:p>
          <a:p>
            <a:pPr algn="l"/>
            <a:endParaRPr lang="pl-PL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algn="l"/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Kryterium będzie weryfikowane na podstawie treści złożonego wniosku o dofinansowanie projektu, w szczególności: wykazu dziedzin medycyny objętych szkoleniami w projekcie, opisu programów szkoleń i ich przyporządkowania do poszczególnych dziedzin, wskazania zgodności każdej z deklarowanych dziedzin z wykazem priorytetowych dziedzin medycyny określonych w obowiązującym rozporządzeniu Ministra Zdrowia.</a:t>
            </a:r>
          </a:p>
        </p:txBody>
      </p:sp>
    </p:spTree>
    <p:extLst>
      <p:ext uri="{BB962C8B-B14F-4D97-AF65-F5344CB8AC3E}">
        <p14:creationId xmlns:p14="http://schemas.microsoft.com/office/powerpoint/2010/main" val="35529400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E2D0-54B0-2036-8325-84C8E5D62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9756E55F-9103-D25E-B3AD-00A66B003B5E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b="1" dirty="0">
                <a:effectLst/>
                <a:latin typeface="Lato" panose="020F0502020204030203" pitchFamily="34" charset="-18"/>
                <a:ea typeface="MS Mincho" panose="02020609040205080304" pitchFamily="49" charset="-128"/>
                <a:cs typeface="Arial" panose="020B0604020202020204" pitchFamily="34" charset="0"/>
              </a:rPr>
              <a:t>ETAP OCENY MERYTORYCZNEJ - KRYTERIA PREMIUJĄCE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0FD052F-657D-748F-E70A-298974D59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63</a:t>
            </a:fld>
            <a:endParaRPr lang="pl-PL" sz="300" dirty="0"/>
          </a:p>
        </p:txBody>
      </p:sp>
      <p:sp>
        <p:nvSpPr>
          <p:cNvPr id="12" name="Prostokąt: zaokrąglone rogi u góry 11">
            <a:extLst>
              <a:ext uri="{FF2B5EF4-FFF2-40B4-BE49-F238E27FC236}">
                <a16:creationId xmlns:a16="http://schemas.microsoft.com/office/drawing/2014/main" id="{3C1EA6ED-B99D-013C-6FB9-5190066E7B2B}"/>
              </a:ext>
            </a:extLst>
          </p:cNvPr>
          <p:cNvSpPr/>
          <p:nvPr/>
        </p:nvSpPr>
        <p:spPr>
          <a:xfrm rot="5400000">
            <a:off x="3895801" y="-1821087"/>
            <a:ext cx="2107677" cy="9001000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42900" indent="-342900" algn="l">
              <a:buFont typeface="+mj-lt"/>
              <a:buAutoNum type="arabicPeriod" startAt="2"/>
            </a:pPr>
            <a:r>
              <a:rPr lang="pl-PL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Kompleksowość projektu.</a:t>
            </a:r>
          </a:p>
          <a:p>
            <a:pPr algn="l"/>
            <a:endParaRPr lang="pl-PL" b="1" i="0" u="none" strike="noStrike" baseline="0" dirty="0">
              <a:solidFill>
                <a:schemeClr val="tx1"/>
              </a:solidFill>
              <a:latin typeface="Lato" panose="020F0502020204030203" pitchFamily="34" charset="-18"/>
            </a:endParaRPr>
          </a:p>
          <a:p>
            <a:pPr algn="l"/>
            <a:r>
              <a:rPr lang="pl-PL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Projekt przewiduje realizację szkoleń w wielu dziedzinach medycyny, co umożliwia pełne i zintegrowane podejście do rozwoju wiedzy oraz tworzy kompleksowy program rozwoju kompetencji.</a:t>
            </a:r>
          </a:p>
          <a:p>
            <a:pPr algn="l"/>
            <a:endParaRPr kumimoji="0" lang="pl-PL" b="1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-18"/>
            </a:endParaRPr>
          </a:p>
          <a:p>
            <a:pPr algn="l"/>
            <a:r>
              <a:rPr lang="pl-PL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Liczba punktów: 5 punktów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33D55F6-7B4F-5729-D54E-94BEB6ECBF35}"/>
              </a:ext>
            </a:extLst>
          </p:cNvPr>
          <p:cNvSpPr txBox="1"/>
          <p:nvPr/>
        </p:nvSpPr>
        <p:spPr>
          <a:xfrm>
            <a:off x="449140" y="3733252"/>
            <a:ext cx="89998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1400" b="0" i="0" u="none" strike="noStrike" baseline="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Kryterium będzie służyło premiowaniu Wnioskodawcy, który przeprowadzi szkolenia dla największej liczby</a:t>
            </a: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dziedzin medycyny. Zastosowanie tego kryterium umożliwi podniesienie jakości oraz zwiększenie kompleksowości świadczeń opieki zdrowotnej, a także lepsze dostosowanie kompetencji uczestników i uczestniczek szkoleń do zróżnicowanych potrzeb pacjentów i pacjentek. Kryterium promuje</a:t>
            </a: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szerokie podejście do kształcenia, które stanowi fundament efektywnego i</a:t>
            </a: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nowoczesnego systemu ochrony zdrowia.</a:t>
            </a:r>
          </a:p>
          <a:p>
            <a:pPr algn="l"/>
            <a:endParaRPr lang="pl-PL" sz="1400" b="0" i="0" u="none" strike="noStrike" baseline="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Kryterium będzie weryfikowane na podstawie treści złożonego wniosku o dofinansowanie projektu, w szczególności: wykazu dziedzin medycyny objętych szkoleniami w ramach projektu, opisu programów szkoleń oraz ich przyporządkowania do poszczególnych dziedzin medycyny, harmonogramu realizacji szkoleń, potwierdzającego realizację szkoleń w deklarowanych dziedzinach.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932841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DBE48-54EB-8612-8F0E-4E0E8137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u góry 3">
            <a:extLst>
              <a:ext uri="{FF2B5EF4-FFF2-40B4-BE49-F238E27FC236}">
                <a16:creationId xmlns:a16="http://schemas.microsoft.com/office/drawing/2014/main" id="{D11D4D38-AB5B-F5DD-6033-2BB452836A1C}"/>
              </a:ext>
            </a:extLst>
          </p:cNvPr>
          <p:cNvSpPr/>
          <p:nvPr/>
        </p:nvSpPr>
        <p:spPr>
          <a:xfrm>
            <a:off x="233339" y="179838"/>
            <a:ext cx="10309564" cy="935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marL="452438" defTabSz="1007943">
              <a:lnSpc>
                <a:spcPts val="36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b="1" dirty="0">
                <a:effectLst/>
                <a:latin typeface="Lato" panose="020F0502020204030203" pitchFamily="34" charset="-18"/>
                <a:ea typeface="MS Mincho" panose="02020609040205080304" pitchFamily="49" charset="-128"/>
                <a:cs typeface="Arial" panose="020B0604020202020204" pitchFamily="34" charset="0"/>
              </a:rPr>
              <a:t>ETAP OCENY MERYTORYCZNEJ - KRYTERIA PREMIUJĄCE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-18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3AD2BBA-618E-6E92-A9F2-1450720D72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vert="horz" lIns="0" tIns="72000" rIns="0" bIns="72000" rtlCol="0" anchor="ctr" anchorCtr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64</a:t>
            </a:fld>
            <a:endParaRPr lang="pl-PL" sz="300" dirty="0"/>
          </a:p>
        </p:txBody>
      </p:sp>
      <p:sp>
        <p:nvSpPr>
          <p:cNvPr id="12" name="Prostokąt: zaokrąglone rogi u góry 11">
            <a:extLst>
              <a:ext uri="{FF2B5EF4-FFF2-40B4-BE49-F238E27FC236}">
                <a16:creationId xmlns:a16="http://schemas.microsoft.com/office/drawing/2014/main" id="{6368CFB0-CD3F-D37B-A590-B967E830C3A0}"/>
              </a:ext>
            </a:extLst>
          </p:cNvPr>
          <p:cNvSpPr/>
          <p:nvPr/>
        </p:nvSpPr>
        <p:spPr>
          <a:xfrm rot="5400000">
            <a:off x="4075821" y="-2151100"/>
            <a:ext cx="1747638" cy="9001000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42900" indent="-342900" algn="l">
              <a:buFont typeface="+mj-lt"/>
              <a:buAutoNum type="arabicPeriod" startAt="3"/>
            </a:pPr>
            <a:r>
              <a:rPr lang="pl-PL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Wnioskodawca zapewni, że do realizacji projektu zostanie zatrudniona lub oddelegowana osoba z niepełnosprawnością w wymiarze co najmniej ½ etatu, przez co najmniej połowę okresu realizacji projektu.</a:t>
            </a:r>
          </a:p>
          <a:p>
            <a:pPr marL="342900" indent="-342900" algn="l">
              <a:buFont typeface="+mj-lt"/>
              <a:buAutoNum type="arabicPeriod" startAt="3"/>
            </a:pPr>
            <a:endParaRPr kumimoji="0" lang="pl-PL" b="1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-18"/>
            </a:endParaRPr>
          </a:p>
          <a:p>
            <a:r>
              <a:rPr lang="pl-PL" b="1" i="0" u="none" strike="noStrike" baseline="0" dirty="0">
                <a:solidFill>
                  <a:schemeClr val="tx1"/>
                </a:solidFill>
                <a:latin typeface="Lato" panose="020F0502020204030203" pitchFamily="34" charset="-18"/>
              </a:rPr>
              <a:t>Liczba punktów: </a:t>
            </a:r>
            <a:r>
              <a:rPr lang="pl-PL" b="1" dirty="0">
                <a:solidFill>
                  <a:schemeClr val="tx1"/>
                </a:solidFill>
                <a:latin typeface="Lato" panose="020F0502020204030203" pitchFamily="34" charset="-18"/>
              </a:rPr>
              <a:t>2 punkty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A6D6E9-77AA-BC50-1D23-F82105FF026E}"/>
              </a:ext>
            </a:extLst>
          </p:cNvPr>
          <p:cNvSpPr txBox="1"/>
          <p:nvPr/>
        </p:nvSpPr>
        <p:spPr>
          <a:xfrm>
            <a:off x="424878" y="3360473"/>
            <a:ext cx="960154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Kryterium ma na celu promowanie zaangażowania osób z niepełnosprawnością w projektach</a:t>
            </a: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współfinansowanych ze środków Unii Europejskiej.</a:t>
            </a:r>
            <a:b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</a:br>
            <a:endParaRPr lang="pl-PL" sz="1400" b="0" i="0" u="none" strike="noStrike" baseline="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Osoba z niepełnosprawnością to osoba w rozumieniu Wytycznych dotyczących realizacji zasad równościowych w ramach funduszy unijnych na lata 2021- 2027.</a:t>
            </a:r>
          </a:p>
          <a:p>
            <a:pPr algn="l"/>
            <a:endParaRPr lang="pl-PL" sz="1400" b="0" i="0" u="none" strike="noStrike" baseline="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Kryterium będzie weryfikowane na podstawie treści złożonego wniosku o dofinansowanie projektu.</a:t>
            </a:r>
          </a:p>
          <a:p>
            <a:pPr algn="l"/>
            <a:endParaRPr lang="pl-PL" sz="1400" b="0" i="0" u="none" strike="noStrike" baseline="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Koszt wynagrodzenia osoby z niepełnosprawnością może być kwalifikowalny zarówno w ramach kosztów pośrednich, jak i bezpośrednich projektu.</a:t>
            </a:r>
          </a:p>
          <a:p>
            <a:pPr algn="l"/>
            <a:endParaRPr lang="pl-PL" sz="1400" b="0" i="0" u="none" strike="noStrike" baseline="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algn="l"/>
            <a:r>
              <a:rPr lang="pl-PL" sz="14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Kryterium weryfikowane na podstawie treści złożonego wniosku o dofinansowanie projektu. Koszt wynagrodzenia osoby z niepełnosprawnością może być kwalifikowany zarówno w ramach kosztów pośrednich, jak i bezpośrednich projektu.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27798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50B64C-1BB0-2CB0-CE35-A35C061D6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65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0C62065-5328-C6B0-7972-823C7E7DF378}"/>
              </a:ext>
            </a:extLst>
          </p:cNvPr>
          <p:cNvSpPr/>
          <p:nvPr/>
        </p:nvSpPr>
        <p:spPr>
          <a:xfrm>
            <a:off x="1363762" y="1401419"/>
            <a:ext cx="225395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Środek odwoławczy</a:t>
            </a:r>
            <a:endParaRPr lang="pl-PL" dirty="0">
              <a:latin typeface="Lato"/>
              <a:ea typeface="Lato"/>
              <a:cs typeface="Lato"/>
            </a:endParaRPr>
          </a:p>
        </p:txBody>
      </p:sp>
      <p:sp>
        <p:nvSpPr>
          <p:cNvPr id="5" name="Tytuł 33">
            <a:extLst>
              <a:ext uri="{FF2B5EF4-FFF2-40B4-BE49-F238E27FC236}">
                <a16:creationId xmlns:a16="http://schemas.microsoft.com/office/drawing/2014/main" id="{CA3C2AB6-0F05-E383-C535-BE75BB07DE25}"/>
              </a:ext>
            </a:extLst>
          </p:cNvPr>
          <p:cNvSpPr txBox="1">
            <a:spLocks/>
          </p:cNvSpPr>
          <p:nvPr/>
        </p:nvSpPr>
        <p:spPr>
          <a:xfrm>
            <a:off x="377354" y="323453"/>
            <a:ext cx="7765086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Informacje</a:t>
            </a:r>
            <a:r>
              <a:rPr lang="pl-PL" sz="2800" b="1" dirty="0">
                <a:solidFill>
                  <a:schemeClr val="bg1"/>
                </a:solidFill>
                <a:latin typeface="+mn-lt"/>
              </a:rPr>
              <a:t> dot. oceny wniosków o dofinansowanie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CBF161D-4FDB-3565-A70A-61DB94C79813}"/>
              </a:ext>
            </a:extLst>
          </p:cNvPr>
          <p:cNvSpPr txBox="1"/>
          <p:nvPr/>
        </p:nvSpPr>
        <p:spPr>
          <a:xfrm>
            <a:off x="381393" y="2123653"/>
            <a:ext cx="9140531" cy="38472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dirty="0">
                <a:latin typeface="Lato"/>
                <a:ea typeface="Lato"/>
                <a:cs typeface="Lato"/>
              </a:rPr>
              <a:t>Wnioskodawcy przysługuje prawo wniesienia środka odwoławczego. </a:t>
            </a:r>
            <a:endParaRPr lang="pl-PL" dirty="0">
              <a:latin typeface="Calibri"/>
              <a:ea typeface="Calibri"/>
              <a:cs typeface="Calibri"/>
            </a:endParaRP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/>
                <a:ea typeface="Lato"/>
                <a:cs typeface="Lato"/>
              </a:rPr>
              <a:t>Środkiem odwoławczym jest </a:t>
            </a:r>
            <a:r>
              <a:rPr lang="pl-PL" b="1" dirty="0">
                <a:latin typeface="Lato"/>
                <a:ea typeface="Lato"/>
                <a:cs typeface="Lato"/>
              </a:rPr>
              <a:t>protest</a:t>
            </a:r>
            <a:r>
              <a:rPr lang="pl-PL" dirty="0">
                <a:latin typeface="Lato"/>
                <a:ea typeface="Lato"/>
                <a:cs typeface="Lato"/>
              </a:rPr>
              <a:t>.</a:t>
            </a:r>
            <a:endParaRPr lang="pl-PL" dirty="0">
              <a:latin typeface="Lato"/>
              <a:ea typeface="Calibri"/>
              <a:cs typeface="Calibri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pl-PL" dirty="0">
                <a:latin typeface="Lato"/>
                <a:ea typeface="Lato"/>
                <a:cs typeface="Lato"/>
              </a:rPr>
              <a:t>podstawą do wniesienia protestu przez Wnioskodawcę jest </a:t>
            </a:r>
            <a:r>
              <a:rPr lang="pl-PL" b="1" dirty="0">
                <a:latin typeface="Lato"/>
                <a:ea typeface="Lato"/>
                <a:cs typeface="Lato"/>
              </a:rPr>
              <a:t>negatywna ocena projektu</a:t>
            </a:r>
            <a:r>
              <a:rPr lang="pl-PL" dirty="0">
                <a:latin typeface="Lato"/>
                <a:ea typeface="Lato"/>
                <a:cs typeface="Lato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pl-PL" dirty="0">
                <a:latin typeface="Lato"/>
                <a:ea typeface="Lato"/>
                <a:cs typeface="Lato"/>
              </a:rPr>
              <a:t>negatywna ocena projektu oznacza, że projekt nie spełnił kryterium/kryteriów wyboru projektu i nie może zostać skierowany do kolejnego etapu oceny lub być wybrany do dofinansowania</a:t>
            </a: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/>
                <a:ea typeface="Lato"/>
                <a:cs typeface="Lato"/>
              </a:rPr>
              <a:t>Protest zgodnie z art. 67 ust. 3 ustawy wdrożeniowej jest wnoszony do ION, która dokonywała oceny wniosku o dofinansowanie projektu, w terminie </a:t>
            </a:r>
            <a:r>
              <a:rPr lang="pl-PL" b="1" dirty="0">
                <a:latin typeface="Lato"/>
                <a:ea typeface="Lato"/>
                <a:cs typeface="Lato"/>
              </a:rPr>
              <a:t>14 dni od doręczenia informacji o negatywnym wyniku oceny.</a:t>
            </a:r>
            <a:endParaRPr lang="pl-PL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just">
              <a:spcAft>
                <a:spcPts val="600"/>
              </a:spcAft>
            </a:pPr>
            <a:r>
              <a:rPr lang="pl-PL" dirty="0">
                <a:latin typeface="Lato"/>
                <a:ea typeface="Lato"/>
                <a:cs typeface="Lato"/>
              </a:rPr>
              <a:t>Wymogi formalne jakie powinien spełniać określone zostały w</a:t>
            </a:r>
            <a:r>
              <a:rPr lang="pl-PL" b="1" dirty="0">
                <a:latin typeface="Lato"/>
                <a:ea typeface="Lato"/>
                <a:cs typeface="Lato"/>
              </a:rPr>
              <a:t> art. 64 ust. 2 ustawy wdrożeniowej.</a:t>
            </a:r>
            <a:endParaRPr lang="pl-PL" sz="2000" dirty="0">
              <a:ea typeface="Calibri"/>
              <a:cs typeface="Calibri"/>
            </a:endParaRPr>
          </a:p>
          <a:p>
            <a:pPr algn="just">
              <a:spcAft>
                <a:spcPts val="600"/>
              </a:spcAft>
            </a:pPr>
            <a:endParaRPr lang="pl-PL" sz="1600" b="1" dirty="0">
              <a:latin typeface="Lato"/>
              <a:ea typeface="Lato"/>
              <a:cs typeface="Lato"/>
            </a:endParaRPr>
          </a:p>
        </p:txBody>
      </p:sp>
      <p:pic>
        <p:nvPicPr>
          <p:cNvPr id="11" name="Grafika 10" descr="Machanie ręką z wypełnieniem pełnym">
            <a:extLst>
              <a:ext uri="{FF2B5EF4-FFF2-40B4-BE49-F238E27FC236}">
                <a16:creationId xmlns:a16="http://schemas.microsoft.com/office/drawing/2014/main" id="{F2DC7FE4-4974-0CED-3644-EFDF570D6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726" y="1212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1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80CA-06E1-AE90-A73D-ED980E785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CB4B0DD-F9D7-588E-E050-0313894D0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66</a:t>
            </a:fld>
            <a:endParaRPr lang="pl-PL" dirty="0"/>
          </a:p>
        </p:txBody>
      </p:sp>
      <p:sp>
        <p:nvSpPr>
          <p:cNvPr id="4" name="Prostokąt: zaokrąglone rogi u góry 3">
            <a:extLst>
              <a:ext uri="{FF2B5EF4-FFF2-40B4-BE49-F238E27FC236}">
                <a16:creationId xmlns:a16="http://schemas.microsoft.com/office/drawing/2014/main" id="{F979FA08-D82A-2E1F-2B54-95D22928B117}"/>
              </a:ext>
            </a:extLst>
          </p:cNvPr>
          <p:cNvSpPr/>
          <p:nvPr/>
        </p:nvSpPr>
        <p:spPr>
          <a:xfrm rot="5400000">
            <a:off x="2285566" y="-144599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2800" b="1" i="0" u="none" strike="noStrike" baseline="0" dirty="0">
                <a:solidFill>
                  <a:srgbClr val="012C61"/>
                </a:solidFill>
                <a:latin typeface="Lato" panose="020F0502020204030203" pitchFamily="34" charset="-18"/>
              </a:rPr>
              <a:t>Plan spotkania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B0459B-67EA-4C15-7329-F46B71C474A0}"/>
              </a:ext>
            </a:extLst>
          </p:cNvPr>
          <p:cNvSpPr txBox="1"/>
          <p:nvPr/>
        </p:nvSpPr>
        <p:spPr>
          <a:xfrm>
            <a:off x="953418" y="2483693"/>
            <a:ext cx="989036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Ogólne informacje o naborze</a:t>
            </a:r>
          </a:p>
          <a:p>
            <a:pPr marL="342900" indent="-342900" fontAlgn="base"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Omówienie Regulaminu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wyboru projektów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Wniosku o dofinansowanie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oceny wniosków o dofinansowanie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(w tym kryteriów oceny)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latin typeface="Lato" panose="020F0502020204030203" pitchFamily="34" charset="-18"/>
              </a:rPr>
              <a:t>Informacje dot. Umowy o dofinansowanie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Działania informacyjne i promocyjne</a:t>
            </a:r>
          </a:p>
        </p:txBody>
      </p:sp>
    </p:spTree>
    <p:extLst>
      <p:ext uri="{BB962C8B-B14F-4D97-AF65-F5344CB8AC3E}">
        <p14:creationId xmlns:p14="http://schemas.microsoft.com/office/powerpoint/2010/main" val="34198745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7CA5CDF-868D-9FED-7EF7-2A083F4FD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67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Tytuł 33">
            <a:extLst>
              <a:ext uri="{FF2B5EF4-FFF2-40B4-BE49-F238E27FC236}">
                <a16:creationId xmlns:a16="http://schemas.microsoft.com/office/drawing/2014/main" id="{74F47497-417D-6E12-03E0-ABAD7FB173DD}"/>
              </a:ext>
            </a:extLst>
          </p:cNvPr>
          <p:cNvSpPr txBox="1">
            <a:spLocks/>
          </p:cNvSpPr>
          <p:nvPr/>
        </p:nvSpPr>
        <p:spPr>
          <a:xfrm>
            <a:off x="605156" y="46962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Informacje dot. Umowy o dofinansowanie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DDDB63A-A15F-9E32-9C01-C141DB2543D4}"/>
              </a:ext>
            </a:extLst>
          </p:cNvPr>
          <p:cNvSpPr/>
          <p:nvPr/>
        </p:nvSpPr>
        <p:spPr>
          <a:xfrm>
            <a:off x="1641709" y="1544769"/>
            <a:ext cx="2902024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 panose="020F0502020204030203" pitchFamily="34" charset="-18"/>
              </a:rPr>
              <a:t>Umowa o dofinansowanie</a:t>
            </a:r>
            <a:endParaRPr lang="pl-PL" dirty="0">
              <a:latin typeface="Lato" panose="020F0502020204030203" pitchFamily="34" charset="-18"/>
            </a:endParaRPr>
          </a:p>
        </p:txBody>
      </p:sp>
      <p:pic>
        <p:nvPicPr>
          <p:cNvPr id="10" name="Grafika 9" descr="Karteczki samoprzylepne 3 z wypełnieniem pełnym">
            <a:extLst>
              <a:ext uri="{FF2B5EF4-FFF2-40B4-BE49-F238E27FC236}">
                <a16:creationId xmlns:a16="http://schemas.microsoft.com/office/drawing/2014/main" id="{71526996-13F3-D591-CDB6-1E86D0F1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293" y="1426736"/>
            <a:ext cx="914400" cy="914400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567722A4-8BE2-2816-A072-D7CD5455A648}"/>
              </a:ext>
            </a:extLst>
          </p:cNvPr>
          <p:cNvSpPr txBox="1">
            <a:spLocks/>
          </p:cNvSpPr>
          <p:nvPr/>
        </p:nvSpPr>
        <p:spPr>
          <a:xfrm>
            <a:off x="577686" y="2464576"/>
            <a:ext cx="8640382" cy="441631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pl-PL" i="1" dirty="0">
                <a:latin typeface="Lato"/>
                <a:ea typeface="Open Sans"/>
                <a:cs typeface="Open Sans"/>
              </a:rPr>
              <a:t>Wzór Umowy o dofinansowanie projektu stanowi załącznik nr 4 do Regulaminu</a:t>
            </a:r>
            <a:endParaRPr lang="pl-PL" dirty="0">
              <a:latin typeface="Lato"/>
              <a:ea typeface="Open Sans"/>
              <a:cs typeface="Open San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pl-PL" dirty="0">
              <a:latin typeface="Lato"/>
              <a:ea typeface="Open Sans"/>
              <a:cs typeface="Open San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pl-PL" dirty="0">
                <a:latin typeface="Lato"/>
                <a:ea typeface="Open Sans"/>
                <a:cs typeface="Open Sans"/>
              </a:rPr>
              <a:t>Umowa zawierana będzie w formie dokumentu elektronicznego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pl-PL" b="1" dirty="0">
                <a:latin typeface="Lato"/>
                <a:ea typeface="Open Sans"/>
                <a:cs typeface="Open Sans"/>
              </a:rPr>
              <a:t>Uwaga:</a:t>
            </a:r>
            <a:r>
              <a:rPr lang="pl-PL" dirty="0">
                <a:latin typeface="Lato"/>
                <a:ea typeface="Open Sans"/>
                <a:cs typeface="Open Sans"/>
              </a:rPr>
              <a:t> należy zapewnić, aby osoba podpisująca umowę (umocowana prawnie)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/>
                <a:ea typeface="Open Sans"/>
                <a:cs typeface="Open Sans"/>
              </a:rPr>
              <a:t>posiadała podpis elektroniczny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Lato"/>
              <a:ea typeface="Open Sans"/>
              <a:cs typeface="Open San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/>
                <a:ea typeface="Open Sans"/>
                <a:cs typeface="Open Sans"/>
              </a:rPr>
              <a:t>Podpisanie Umowy jest możliwe wyłącznie, gdy m.in.: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/>
                <a:ea typeface="Open Sans"/>
                <a:cs typeface="Open Sans"/>
              </a:rPr>
              <a:t>projekt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/>
                <a:ea typeface="Open Sans"/>
                <a:cs typeface="Open Sans"/>
              </a:rPr>
              <a:t> wybrany do dofinansowania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/>
                <a:ea typeface="Open Sans"/>
                <a:cs typeface="Open Sans"/>
              </a:rPr>
              <a:t>spełnia wszystkie kryteria, na podstawie których został wybrany do dofinansowania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Lato"/>
              <a:ea typeface="Open Sans"/>
              <a:cs typeface="Open San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/>
                <a:ea typeface="Open Sans"/>
                <a:cs typeface="Open Sans"/>
              </a:rPr>
              <a:t>Wnioskodawca w terminie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latin typeface="Lato"/>
                <a:ea typeface="Open Sans"/>
                <a:cs typeface="Open Sans"/>
              </a:rPr>
              <a:t>14 dni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Lato"/>
                <a:ea typeface="Open Sans"/>
                <a:cs typeface="Open Sans"/>
              </a:rPr>
              <a:t>od poinformowania przez ION o pozytywnym wyniku oceny, przekaże wszystkie wymagane dokumenty </a:t>
            </a:r>
            <a:r>
              <a:rPr lang="pl-PL" dirty="0">
                <a:latin typeface="Lato"/>
                <a:ea typeface="Open Sans"/>
                <a:cs typeface="Open Sans"/>
              </a:rPr>
              <a:t>(załączniki) niezbędne do zawarcia Umowy o dofinansowanie projektu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Lato"/>
                <a:ea typeface="Open Sans"/>
                <a:cs typeface="Open Sans"/>
              </a:rPr>
              <a:t>wymagane załączniki wymieniono w </a:t>
            </a:r>
            <a:r>
              <a:rPr lang="pl-PL" b="1" dirty="0">
                <a:latin typeface="Lato"/>
                <a:ea typeface="Lato"/>
                <a:cs typeface="Lato"/>
              </a:rPr>
              <a:t>§ 25. Regulaminu</a:t>
            </a:r>
            <a:endParaRPr lang="pl-PL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1460" indent="-25146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pl-PL" sz="1600" dirty="0">
              <a:solidFill>
                <a:srgbClr val="0070C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1460" indent="-251460"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bg1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8EBBC569-FA6F-94F4-2256-706B54A2AF26}"/>
              </a:ext>
            </a:extLst>
          </p:cNvPr>
          <p:cNvCxnSpPr>
            <a:cxnSpLocks/>
          </p:cNvCxnSpPr>
          <p:nvPr/>
        </p:nvCxnSpPr>
        <p:spPr>
          <a:xfrm>
            <a:off x="9660120" y="165267"/>
            <a:ext cx="102661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518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CB514-BF70-BE38-4BD4-C002F069A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3079775-7115-22B4-1F67-0475E55D6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68</a:t>
            </a:fld>
            <a:endParaRPr lang="pl-PL" dirty="0"/>
          </a:p>
        </p:txBody>
      </p:sp>
      <p:sp>
        <p:nvSpPr>
          <p:cNvPr id="4" name="Prostokąt: zaokrąglone rogi u góry 3">
            <a:extLst>
              <a:ext uri="{FF2B5EF4-FFF2-40B4-BE49-F238E27FC236}">
                <a16:creationId xmlns:a16="http://schemas.microsoft.com/office/drawing/2014/main" id="{14E73652-4B71-BBDD-0E99-26C2425E8DC7}"/>
              </a:ext>
            </a:extLst>
          </p:cNvPr>
          <p:cNvSpPr/>
          <p:nvPr/>
        </p:nvSpPr>
        <p:spPr>
          <a:xfrm rot="5400000">
            <a:off x="2285566" y="-144599"/>
            <a:ext cx="864096" cy="3816424"/>
          </a:xfrm>
          <a:prstGeom prst="round2SameRect">
            <a:avLst>
              <a:gd name="adj1" fmla="val 8725"/>
              <a:gd name="adj2" fmla="val 824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2438"/>
            <a:r>
              <a:rPr lang="pl-PL" sz="2800" b="1" i="0" u="none" strike="noStrike" baseline="0" dirty="0">
                <a:solidFill>
                  <a:srgbClr val="012C61"/>
                </a:solidFill>
                <a:latin typeface="Lato" panose="020F0502020204030203" pitchFamily="34" charset="-18"/>
              </a:rPr>
              <a:t>Plan spotkania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CFBB207-1AEE-708A-4B0C-85D5A941EBE7}"/>
              </a:ext>
            </a:extLst>
          </p:cNvPr>
          <p:cNvSpPr txBox="1"/>
          <p:nvPr/>
        </p:nvSpPr>
        <p:spPr>
          <a:xfrm>
            <a:off x="953418" y="2483693"/>
            <a:ext cx="989036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Ogólne informacje o naborze</a:t>
            </a:r>
          </a:p>
          <a:p>
            <a:pPr marL="342900" indent="-342900" fontAlgn="base">
              <a:spcAft>
                <a:spcPts val="600"/>
              </a:spcAft>
              <a:buFontTx/>
              <a:buAutoNum type="arabicPeriod"/>
              <a:tabLst>
                <a:tab pos="457200" algn="l"/>
              </a:tabLs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Omówienie Regulaminu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wyboru projektów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Wniosku o dofinansowanie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-18"/>
            </a:endParaRP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oceny wniosków o dofinansowanie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(w tym kryteriów oceny)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 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-18"/>
              </a:rPr>
              <a:t>Informacje dot. Umowy o dofinansowanie</a:t>
            </a:r>
          </a:p>
          <a:p>
            <a:pPr marL="342900" lvl="0" indent="-342900" fontAlgn="base"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pl-PL" sz="2000" b="1" dirty="0">
                <a:latin typeface="Lato" panose="020F0502020204030203" pitchFamily="34" charset="-18"/>
              </a:rPr>
              <a:t>Działania informacyjne i promocyjne</a:t>
            </a:r>
          </a:p>
        </p:txBody>
      </p:sp>
    </p:spTree>
    <p:extLst>
      <p:ext uri="{BB962C8B-B14F-4D97-AF65-F5344CB8AC3E}">
        <p14:creationId xmlns:p14="http://schemas.microsoft.com/office/powerpoint/2010/main" val="29426093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292005"/>
            <a:ext cx="6133117" cy="1150837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Lato" panose="020F0502020204030203" pitchFamily="34" charset="-18"/>
              </a:rPr>
              <a:t>Działania informacyjne i promocyjne</a:t>
            </a:r>
            <a:endParaRPr lang="pl-PL" sz="240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4" name="Symbol zastępczy obrazu 14">
            <a:extLst>
              <a:ext uri="{FF2B5EF4-FFF2-40B4-BE49-F238E27FC236}">
                <a16:creationId xmlns:a16="http://schemas.microsoft.com/office/drawing/2014/main" id="{13CC0317-C160-74A4-59C3-9FCFE8EF55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r="7378"/>
          <a:stretch>
            <a:fillRect/>
          </a:stretch>
        </p:blipFill>
        <p:spPr>
          <a:xfrm>
            <a:off x="0" y="0"/>
            <a:ext cx="6784975" cy="5221288"/>
          </a:xfrm>
        </p:spPr>
      </p:pic>
    </p:spTree>
    <p:extLst>
      <p:ext uri="{BB962C8B-B14F-4D97-AF65-F5344CB8AC3E}">
        <p14:creationId xmlns:p14="http://schemas.microsoft.com/office/powerpoint/2010/main" val="378418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417A1C5-7155-1FEC-6434-08724190F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dirty="0" smtClean="0">
                <a:latin typeface="Lato"/>
                <a:ea typeface="Open Sans"/>
                <a:cs typeface="Open Sans"/>
              </a:rPr>
              <a:pPr/>
              <a:t>7</a:t>
            </a:fld>
            <a:endParaRPr lang="pl-PL" dirty="0">
              <a:latin typeface="Lato"/>
              <a:ea typeface="Open Sans"/>
              <a:cs typeface="Open Sans"/>
            </a:endParaRPr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C2B407C7-EDDF-8E63-3107-F4DC1B5EBEB2}"/>
              </a:ext>
            </a:extLst>
          </p:cNvPr>
          <p:cNvSpPr txBox="1">
            <a:spLocks/>
          </p:cNvSpPr>
          <p:nvPr/>
        </p:nvSpPr>
        <p:spPr>
          <a:xfrm>
            <a:off x="588963" y="469900"/>
            <a:ext cx="8439150" cy="8207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Omówienie Regulaminu wyboru projektów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51E94BF-920F-F23F-05F1-9FCFE86E6B3B}"/>
              </a:ext>
            </a:extLst>
          </p:cNvPr>
          <p:cNvSpPr/>
          <p:nvPr/>
        </p:nvSpPr>
        <p:spPr>
          <a:xfrm>
            <a:off x="588963" y="1293155"/>
            <a:ext cx="8439150" cy="373063"/>
          </a:xfrm>
          <a:prstGeom prst="rect">
            <a:avLst/>
          </a:prstGeom>
          <a:solidFill>
            <a:schemeClr val="tx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i="0" u="none" strike="noStrike" baseline="0" dirty="0">
                <a:latin typeface="Lato"/>
                <a:ea typeface="Lato"/>
                <a:cs typeface="Lato"/>
              </a:rPr>
              <a:t>Instytucja Organizująca Nabór (ION)</a:t>
            </a:r>
            <a:endParaRPr lang="pl-PL" dirty="0">
              <a:latin typeface="Lato"/>
              <a:ea typeface="Lato"/>
              <a:cs typeface="Lato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6FC4613-30FA-DB5F-D033-9BF7EA98E0A4}"/>
              </a:ext>
            </a:extLst>
          </p:cNvPr>
          <p:cNvSpPr txBox="1"/>
          <p:nvPr/>
        </p:nvSpPr>
        <p:spPr>
          <a:xfrm>
            <a:off x="588972" y="1666672"/>
            <a:ext cx="843508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0" i="0" u="none" strike="noStrike" baseline="0" dirty="0">
                <a:latin typeface="Lato"/>
                <a:ea typeface="Lato"/>
                <a:cs typeface="Lato"/>
              </a:rPr>
              <a:t>Minister</a:t>
            </a:r>
            <a:r>
              <a:rPr lang="pl-PL" sz="1600" dirty="0">
                <a:latin typeface="Lato"/>
                <a:ea typeface="Lato"/>
                <a:cs typeface="Lato"/>
              </a:rPr>
              <a:t>stwo</a:t>
            </a:r>
            <a:r>
              <a:rPr lang="pl-PL" sz="1600" b="0" i="0" u="none" strike="noStrike" baseline="0" dirty="0">
                <a:latin typeface="Lato"/>
                <a:ea typeface="Lato"/>
                <a:cs typeface="Lato"/>
              </a:rPr>
              <a:t> </a:t>
            </a:r>
            <a:r>
              <a:rPr lang="pl-PL" sz="1600" dirty="0">
                <a:latin typeface="Lato"/>
                <a:ea typeface="Lato"/>
                <a:cs typeface="Lato"/>
              </a:rPr>
              <a:t>Zdrowia</a:t>
            </a:r>
            <a:r>
              <a:rPr lang="pl-PL" sz="1600" b="0" i="0" u="none" strike="noStrike" baseline="0" dirty="0">
                <a:latin typeface="Lato"/>
                <a:ea typeface="Lato"/>
                <a:cs typeface="Lato"/>
              </a:rPr>
              <a:t> z siedzibą w Warszawie, ul. Miodowa 15, 00-952 Warszawa,</a:t>
            </a:r>
            <a:r>
              <a:rPr lang="pl-PL" sz="1600" dirty="0">
                <a:latin typeface="Lato"/>
                <a:ea typeface="Lato"/>
                <a:cs typeface="Lato"/>
              </a:rPr>
              <a:t> </a:t>
            </a:r>
            <a:r>
              <a:rPr lang="pl-PL" sz="1600" b="0" i="0" u="none" strike="noStrike" baseline="0" dirty="0">
                <a:latin typeface="Lato"/>
                <a:ea typeface="Lato"/>
                <a:cs typeface="Lato"/>
              </a:rPr>
              <a:t>w którego imieniu działa </a:t>
            </a:r>
            <a:r>
              <a:rPr lang="pl-PL" sz="16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Departament Oceny Inwestycji (DOI)</a:t>
            </a:r>
            <a:endParaRPr lang="pl-PL" sz="1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25FBCF0-E7C4-EDB7-D9B7-04115F9EF356}"/>
              </a:ext>
            </a:extLst>
          </p:cNvPr>
          <p:cNvSpPr/>
          <p:nvPr/>
        </p:nvSpPr>
        <p:spPr>
          <a:xfrm>
            <a:off x="588963" y="2235157"/>
            <a:ext cx="8439150" cy="373063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Udział</a:t>
            </a:r>
            <a:r>
              <a:rPr lang="pl-PL" b="1" i="0" u="none" strike="noStrike" baseline="0" dirty="0">
                <a:latin typeface="Lato"/>
                <a:ea typeface="Lato"/>
                <a:cs typeface="Lato"/>
              </a:rPr>
              <a:t> w naborze</a:t>
            </a:r>
            <a:endParaRPr lang="pl-PL" dirty="0">
              <a:latin typeface="Lato"/>
              <a:ea typeface="Lato"/>
              <a:cs typeface="Lato"/>
            </a:endParaRP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67D18897-ACC3-036A-E36F-C661D7974D3F}"/>
              </a:ext>
            </a:extLst>
          </p:cNvPr>
          <p:cNvSpPr txBox="1"/>
          <p:nvPr/>
        </p:nvSpPr>
        <p:spPr>
          <a:xfrm>
            <a:off x="576869" y="2604836"/>
            <a:ext cx="843508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Przystąpienie</a:t>
            </a:r>
            <a:r>
              <a:rPr lang="pl-PL" sz="1600" b="0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 </a:t>
            </a:r>
            <a:r>
              <a:rPr lang="pl-PL" sz="1600" b="0" i="0" u="none" strike="noStrike" baseline="0" dirty="0">
                <a:latin typeface="Lato"/>
                <a:ea typeface="Lato"/>
                <a:cs typeface="Lato"/>
              </a:rPr>
              <a:t>do naboru jest </a:t>
            </a:r>
            <a:r>
              <a:rPr lang="pl-PL" sz="16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równoznaczne z akceptacją</a:t>
            </a:r>
            <a:r>
              <a:rPr lang="pl-PL" sz="1600" b="0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 </a:t>
            </a:r>
            <a:r>
              <a:rPr lang="pl-PL" sz="1600" b="0" i="0" u="none" strike="noStrike" baseline="0" dirty="0">
                <a:latin typeface="Lato"/>
                <a:ea typeface="Lato"/>
                <a:cs typeface="Lato"/>
              </a:rPr>
              <a:t>przez Wnioskodawcę </a:t>
            </a:r>
            <a:r>
              <a:rPr lang="pl-PL" sz="1600" b="1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postanowień Regulaminu</a:t>
            </a:r>
            <a:r>
              <a:rPr lang="pl-PL" sz="1600" b="0" i="0" u="none" strike="noStrike" baseline="0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.</a:t>
            </a:r>
            <a:endParaRPr lang="pl-PL" sz="1600" dirty="0">
              <a:solidFill>
                <a:srgbClr val="0070C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0DCF309-FFFB-7E14-7D82-1483EC2403C2}"/>
              </a:ext>
            </a:extLst>
          </p:cNvPr>
          <p:cNvSpPr/>
          <p:nvPr/>
        </p:nvSpPr>
        <p:spPr>
          <a:xfrm>
            <a:off x="576878" y="3201329"/>
            <a:ext cx="8439150" cy="376266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Przedmiot naboru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4054643-6390-43BC-5592-B180185B2DE1}"/>
              </a:ext>
            </a:extLst>
          </p:cNvPr>
          <p:cNvSpPr txBox="1"/>
          <p:nvPr/>
        </p:nvSpPr>
        <p:spPr>
          <a:xfrm>
            <a:off x="588972" y="3579246"/>
            <a:ext cx="843508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pl-PL" sz="1600" dirty="0">
                <a:latin typeface="Lato"/>
                <a:ea typeface="+mn-lt"/>
                <a:cs typeface="+mn-lt"/>
              </a:rPr>
              <a:t>Przedmiotem Naboru jest</a:t>
            </a:r>
            <a:r>
              <a:rPr lang="pl-PL" sz="1600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 </a:t>
            </a:r>
            <a:r>
              <a:rPr lang="pl-PL" sz="1600" dirty="0">
                <a:latin typeface="Lato"/>
                <a:ea typeface="+mn-lt"/>
                <a:cs typeface="+mn-lt"/>
              </a:rPr>
              <a:t>wybór </a:t>
            </a:r>
            <a:r>
              <a:rPr lang="pl-PL" sz="1600" i="0" u="none" strike="noStrike" baseline="0" dirty="0">
                <a:latin typeface="Lato"/>
                <a:ea typeface="+mn-lt"/>
                <a:cs typeface="+mn-lt"/>
              </a:rPr>
              <a:t>do dofinansowania </a:t>
            </a:r>
            <a:r>
              <a:rPr lang="pl-PL" sz="1600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projektów, </a:t>
            </a:r>
            <a:r>
              <a:rPr lang="pl-PL" sz="16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które przewidują szkolenia</a:t>
            </a:r>
          </a:p>
          <a:p>
            <a:pPr>
              <a:buNone/>
            </a:pPr>
            <a:r>
              <a:rPr lang="pl-PL" sz="16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doskonalące ukierunkowane na nabycie praktycznych umiejętności kompetencji klinicznych</a:t>
            </a:r>
          </a:p>
          <a:p>
            <a:pPr>
              <a:buNone/>
            </a:pPr>
            <a:r>
              <a:rPr lang="pl-PL" sz="16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lekarzy i lekarek.</a:t>
            </a:r>
            <a:r>
              <a:rPr lang="pl-PL" sz="1600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 </a:t>
            </a:r>
            <a:endParaRPr lang="pl-PL" sz="1600" dirty="0">
              <a:latin typeface="Lato"/>
              <a:ea typeface="Calibri"/>
              <a:cs typeface="Calibri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54EF300-5775-8305-4384-FC52EA1E8B0A}"/>
              </a:ext>
            </a:extLst>
          </p:cNvPr>
          <p:cNvSpPr/>
          <p:nvPr/>
        </p:nvSpPr>
        <p:spPr>
          <a:xfrm>
            <a:off x="588963" y="4409209"/>
            <a:ext cx="8439150" cy="3854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Cel naboru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783F9D0-1960-816E-8D88-3AA3992397EB}"/>
              </a:ext>
            </a:extLst>
          </p:cNvPr>
          <p:cNvSpPr txBox="1"/>
          <p:nvPr/>
        </p:nvSpPr>
        <p:spPr>
          <a:xfrm>
            <a:off x="588972" y="4783298"/>
            <a:ext cx="8435082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600" dirty="0">
                <a:latin typeface="Lato"/>
                <a:ea typeface="+mn-lt"/>
                <a:cs typeface="+mn-lt"/>
              </a:rPr>
              <a:t>Wybór </a:t>
            </a:r>
            <a:r>
              <a:rPr lang="pl-PL" sz="1600" i="0" u="none" strike="noStrike" baseline="0" dirty="0">
                <a:latin typeface="Lato"/>
                <a:ea typeface="+mn-lt"/>
                <a:cs typeface="+mn-lt"/>
              </a:rPr>
              <a:t>do dofinansowania </a:t>
            </a:r>
            <a:r>
              <a:rPr lang="pl-PL" sz="1600" dirty="0">
                <a:latin typeface="Lato"/>
                <a:ea typeface="+mn-lt"/>
                <a:cs typeface="+mn-lt"/>
              </a:rPr>
              <a:t>projektów, spełniających ogólne kryteria merytoryczne oceniane w systemie 0-1, kryteria horyzontalne i ogólne kryteria merytoryczne oceniane punktowo oraz kryteria dostępu oraz kryteria premiujące, wskazane odpowiednio </a:t>
            </a:r>
            <a:r>
              <a:rPr lang="pl-PL" sz="1600" b="1" dirty="0">
                <a:solidFill>
                  <a:srgbClr val="0070C0"/>
                </a:solidFill>
                <a:latin typeface="Lato"/>
                <a:ea typeface="Lato"/>
                <a:cs typeface="Lato"/>
              </a:rPr>
              <a:t>w załączniku nr 1 i załączniku nr 6 do Regulaminu</a:t>
            </a:r>
            <a:r>
              <a:rPr lang="pl-PL" sz="1600" i="0" u="none" strike="noStrike" baseline="0" dirty="0">
                <a:latin typeface="Lato"/>
                <a:ea typeface="+mn-lt"/>
                <a:cs typeface="+mn-lt"/>
              </a:rPr>
              <a:t>.</a:t>
            </a:r>
            <a:endParaRPr lang="pl-PL" sz="1600" dirty="0">
              <a:latin typeface="Lato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01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1620C9-D21B-A21C-ACBF-1A3E54AE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787" y="1763613"/>
            <a:ext cx="8640381" cy="3816424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-18"/>
              </a:rPr>
              <a:t>Umieszczanie w widoczny sposób znaku Funduszy Europejskich, znaku barw Rzeczypospolitej Polskiej i znaku Unii Europejskiej: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Logotypy – we wszystkich prowadzonych działaniach info-promo dot. Projektu; na wszystkich dokumentach i materiałach;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Naklejki – na produktach, sprzęcie, pojazdach, aparaturze powstałych lub zakupionych z Projektu;</a:t>
            </a:r>
            <a:endParaRPr lang="pl-PL" sz="1600" dirty="0">
              <a:latin typeface="Lato" panose="020F0502020204030203" pitchFamily="34" charset="-18"/>
            </a:endParaRPr>
          </a:p>
          <a:p>
            <a:r>
              <a:rPr lang="pl-PL" sz="1600" dirty="0">
                <a:latin typeface="Lato" panose="020F0502020204030203" pitchFamily="34" charset="-18"/>
              </a:rPr>
              <a:t>Umieszczenie tablicy informacyjnej/ trwałego plakatu lub elektronicznego wyświetlacza w miejscu realizacji projektu;</a:t>
            </a:r>
          </a:p>
          <a:p>
            <a:r>
              <a:rPr lang="pl-PL" sz="1600" dirty="0">
                <a:latin typeface="Lato" panose="020F0502020204030203" pitchFamily="34" charset="-18"/>
              </a:rPr>
              <a:t>Informacja na stronie www oraz w mediach społecznościowych;</a:t>
            </a:r>
          </a:p>
          <a:p>
            <a:r>
              <a:rPr lang="pl-PL" sz="1600" dirty="0">
                <a:latin typeface="Lato" panose="020F0502020204030203" pitchFamily="34" charset="-18"/>
              </a:rPr>
              <a:t>Zorganizowanie wydarzenia lub działania informacyjno-promocyjnego.</a:t>
            </a:r>
          </a:p>
          <a:p>
            <a:pPr marL="0" indent="0">
              <a:buNone/>
            </a:pPr>
            <a:endParaRPr lang="pl-PL" sz="1500" dirty="0">
              <a:latin typeface="Lato" panose="020F0502020204030203" pitchFamily="34" charset="-18"/>
            </a:endParaRPr>
          </a:p>
          <a:p>
            <a:pPr marL="0" indent="0">
              <a:buNone/>
            </a:pPr>
            <a:endParaRPr lang="pl-PL" sz="1500" dirty="0">
              <a:latin typeface="Lato" panose="020F0502020204030203" pitchFamily="34" charset="-18"/>
            </a:endParaRPr>
          </a:p>
          <a:p>
            <a:endParaRPr lang="pl-PL" sz="1500" b="1" dirty="0">
              <a:latin typeface="Lato" panose="020F0502020204030203" pitchFamily="34" charset="-18"/>
            </a:endParaRPr>
          </a:p>
          <a:p>
            <a:pPr marL="0" indent="0">
              <a:buNone/>
            </a:pPr>
            <a:endParaRPr lang="pl-PL" sz="1500" dirty="0">
              <a:solidFill>
                <a:srgbClr val="0070C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500" b="1" dirty="0">
              <a:solidFill>
                <a:srgbClr val="92D05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500" b="1" dirty="0">
              <a:solidFill>
                <a:srgbClr val="00B0F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500" b="1" dirty="0">
              <a:solidFill>
                <a:srgbClr val="00B0F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ytuł 4">
            <a:extLst>
              <a:ext uri="{FF2B5EF4-FFF2-40B4-BE49-F238E27FC236}">
                <a16:creationId xmlns:a16="http://schemas.microsoft.com/office/drawing/2014/main" id="{820931E0-3EE3-2007-DBA9-E0CD17F78193}"/>
              </a:ext>
            </a:extLst>
          </p:cNvPr>
          <p:cNvSpPr txBox="1">
            <a:spLocks/>
          </p:cNvSpPr>
          <p:nvPr/>
        </p:nvSpPr>
        <p:spPr>
          <a:xfrm>
            <a:off x="933786" y="1154410"/>
            <a:ext cx="4916175" cy="431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000" dirty="0">
                <a:latin typeface="Lato" panose="020F0502020204030203" pitchFamily="34" charset="-18"/>
              </a:rPr>
              <a:t>Obowiązki informacyjno-promocyjne</a:t>
            </a:r>
          </a:p>
        </p:txBody>
      </p:sp>
      <p:sp>
        <p:nvSpPr>
          <p:cNvPr id="11" name="Tytuł 4">
            <a:extLst>
              <a:ext uri="{FF2B5EF4-FFF2-40B4-BE49-F238E27FC236}">
                <a16:creationId xmlns:a16="http://schemas.microsoft.com/office/drawing/2014/main" id="{72B8CA6A-54D9-DB37-6481-B3C5BCB2464D}"/>
              </a:ext>
            </a:extLst>
          </p:cNvPr>
          <p:cNvSpPr txBox="1">
            <a:spLocks/>
          </p:cNvSpPr>
          <p:nvPr/>
        </p:nvSpPr>
        <p:spPr>
          <a:xfrm>
            <a:off x="933786" y="5580037"/>
            <a:ext cx="7389546" cy="5439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000" dirty="0">
                <a:latin typeface="Lato" panose="020F0502020204030203" pitchFamily="34" charset="-18"/>
              </a:rPr>
              <a:t>Podręcznik</a:t>
            </a:r>
          </a:p>
        </p:txBody>
      </p:sp>
      <p:sp>
        <p:nvSpPr>
          <p:cNvPr id="12" name="Symbol zastępczy zawartości 5">
            <a:extLst>
              <a:ext uri="{FF2B5EF4-FFF2-40B4-BE49-F238E27FC236}">
                <a16:creationId xmlns:a16="http://schemas.microsoft.com/office/drawing/2014/main" id="{2ACE1447-2C59-6781-6C62-897E98191872}"/>
              </a:ext>
            </a:extLst>
          </p:cNvPr>
          <p:cNvSpPr txBox="1">
            <a:spLocks/>
          </p:cNvSpPr>
          <p:nvPr/>
        </p:nvSpPr>
        <p:spPr>
          <a:xfrm>
            <a:off x="933786" y="6186511"/>
            <a:ext cx="8737824" cy="612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latin typeface="Lato" panose="020F0502020204030203" pitchFamily="34" charset="-18"/>
                <a:hlinkClick r:id="rId6"/>
              </a:rPr>
              <a:t>https://www.funduszeeuropejskie.gov.pl/media/149036/podrecznik_marzec.pdf</a:t>
            </a: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2" name="Tytuł 33">
            <a:extLst>
              <a:ext uri="{FF2B5EF4-FFF2-40B4-BE49-F238E27FC236}">
                <a16:creationId xmlns:a16="http://schemas.microsoft.com/office/drawing/2014/main" id="{01EE1607-9762-7A84-89AA-864FD44453BE}"/>
              </a:ext>
            </a:extLst>
          </p:cNvPr>
          <p:cNvSpPr txBox="1">
            <a:spLocks/>
          </p:cNvSpPr>
          <p:nvPr/>
        </p:nvSpPr>
        <p:spPr>
          <a:xfrm>
            <a:off x="521370" y="241024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Działania informacyjne i promocyjne </a:t>
            </a:r>
          </a:p>
        </p:txBody>
      </p:sp>
    </p:spTree>
    <p:extLst>
      <p:ext uri="{BB962C8B-B14F-4D97-AF65-F5344CB8AC3E}">
        <p14:creationId xmlns:p14="http://schemas.microsoft.com/office/powerpoint/2010/main" val="11615536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1620C9-D21B-A21C-ACBF-1A3E54AE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979318"/>
            <a:ext cx="864038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6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600" b="1" dirty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4CEB1D-C9AE-8F62-4BF1-895F47279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8" r="30179" b="2"/>
          <a:stretch/>
        </p:blipFill>
        <p:spPr>
          <a:xfrm>
            <a:off x="1051036" y="2339677"/>
            <a:ext cx="4290870" cy="3858898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424B68D-8C2B-0B4E-F43C-BEB046F2D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938" y="1255531"/>
            <a:ext cx="4608512" cy="5857164"/>
          </a:xfrm>
          <a:prstGeom prst="rect">
            <a:avLst/>
          </a:prstGeom>
        </p:spPr>
      </p:pic>
      <p:sp>
        <p:nvSpPr>
          <p:cNvPr id="7" name="Tytuł 4">
            <a:extLst>
              <a:ext uri="{FF2B5EF4-FFF2-40B4-BE49-F238E27FC236}">
                <a16:creationId xmlns:a16="http://schemas.microsoft.com/office/drawing/2014/main" id="{BE52BCFC-665A-F06D-AB28-B9CD49B7E2D7}"/>
              </a:ext>
            </a:extLst>
          </p:cNvPr>
          <p:cNvSpPr txBox="1">
            <a:spLocks/>
          </p:cNvSpPr>
          <p:nvPr/>
        </p:nvSpPr>
        <p:spPr>
          <a:xfrm>
            <a:off x="1025715" y="1708010"/>
            <a:ext cx="3960440" cy="4317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000" dirty="0">
                <a:latin typeface="Lato" panose="020F0502020204030203" pitchFamily="34" charset="-18"/>
              </a:rPr>
              <a:t>Dokumentowanie działań</a:t>
            </a:r>
          </a:p>
        </p:txBody>
      </p:sp>
      <p:sp>
        <p:nvSpPr>
          <p:cNvPr id="2" name="Tytuł 33">
            <a:extLst>
              <a:ext uri="{FF2B5EF4-FFF2-40B4-BE49-F238E27FC236}">
                <a16:creationId xmlns:a16="http://schemas.microsoft.com/office/drawing/2014/main" id="{AE22438D-28AF-8DEE-5F23-8336E9C3CF83}"/>
              </a:ext>
            </a:extLst>
          </p:cNvPr>
          <p:cNvSpPr txBox="1">
            <a:spLocks/>
          </p:cNvSpPr>
          <p:nvPr/>
        </p:nvSpPr>
        <p:spPr>
          <a:xfrm>
            <a:off x="449362" y="274078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Działania informacyjne i promocyjne </a:t>
            </a:r>
          </a:p>
        </p:txBody>
      </p:sp>
    </p:spTree>
    <p:extLst>
      <p:ext uri="{BB962C8B-B14F-4D97-AF65-F5344CB8AC3E}">
        <p14:creationId xmlns:p14="http://schemas.microsoft.com/office/powerpoint/2010/main" val="25075206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1620C9-D21B-A21C-ACBF-1A3E54AE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691605"/>
            <a:ext cx="8640381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  <a:latin typeface="Lato" panose="020F0502020204030203" pitchFamily="34" charset="-18"/>
              </a:rPr>
              <a:t>Co się stanie, jeśli nie zrealizujesz obowiązków informacyjnych i promocyjnych?</a:t>
            </a:r>
          </a:p>
          <a:p>
            <a:r>
              <a:rPr lang="pl-PL" sz="1600" dirty="0">
                <a:latin typeface="Lato" panose="020F0502020204030203" pitchFamily="34" charset="-18"/>
              </a:rPr>
              <a:t>W sytuacji gdy nie wywiążesz się z podstawowych obowiązków informacyjnych i promocyjnych, instytucja udzielająca dofinansowania zobowiąże Cię do działań zaradczych. </a:t>
            </a:r>
          </a:p>
          <a:p>
            <a:r>
              <a:rPr lang="pl-PL" sz="1600" dirty="0">
                <a:latin typeface="Lato" panose="020F0502020204030203" pitchFamily="34" charset="-18"/>
              </a:rPr>
              <a:t>A jeśli nie zrealizujesz tych działań, może dojść do pomniejszenia dofinansowania projektu. </a:t>
            </a:r>
            <a:r>
              <a:rPr lang="pl-PL" sz="1600" b="1" dirty="0">
                <a:latin typeface="Lato" panose="020F0502020204030203" pitchFamily="34" charset="-18"/>
              </a:rPr>
              <a:t>Pomniejszenie może wynieść do 3% kwoty dofinansowania projektu. </a:t>
            </a:r>
          </a:p>
          <a:p>
            <a:endParaRPr lang="pl-PL" sz="1500" b="1" dirty="0">
              <a:latin typeface="Lato" panose="020F0502020204030203" pitchFamily="34" charset="-18"/>
            </a:endParaRPr>
          </a:p>
          <a:p>
            <a:pPr marL="0" indent="0">
              <a:buNone/>
            </a:pPr>
            <a:endParaRPr lang="pl-PL" sz="1500" dirty="0">
              <a:solidFill>
                <a:srgbClr val="0070C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500" b="1" dirty="0">
              <a:solidFill>
                <a:srgbClr val="92D05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500" b="1" dirty="0">
              <a:solidFill>
                <a:srgbClr val="00B0F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500" b="1" dirty="0">
              <a:solidFill>
                <a:srgbClr val="00B0F0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07434C0E-661B-675C-773D-E2D20CFBCB4A}"/>
              </a:ext>
            </a:extLst>
          </p:cNvPr>
          <p:cNvSpPr txBox="1">
            <a:spLocks/>
          </p:cNvSpPr>
          <p:nvPr/>
        </p:nvSpPr>
        <p:spPr>
          <a:xfrm>
            <a:off x="1025714" y="4130016"/>
            <a:ext cx="7389546" cy="4304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000" dirty="0">
                <a:latin typeface="Lato" panose="020F0502020204030203" pitchFamily="34" charset="-18"/>
              </a:rPr>
              <a:t>Kontakt</a:t>
            </a:r>
          </a:p>
          <a:p>
            <a:endParaRPr lang="pl-PL" dirty="0"/>
          </a:p>
        </p:txBody>
      </p:sp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15A6C504-CC07-1175-58E3-B0C515EA6F0E}"/>
              </a:ext>
            </a:extLst>
          </p:cNvPr>
          <p:cNvSpPr txBox="1">
            <a:spLocks/>
          </p:cNvSpPr>
          <p:nvPr/>
        </p:nvSpPr>
        <p:spPr>
          <a:xfrm>
            <a:off x="1030792" y="4566665"/>
            <a:ext cx="4320192" cy="11627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500" dirty="0">
                <a:latin typeface="Lato" panose="020F0502020204030203" pitchFamily="34" charset="-18"/>
              </a:rPr>
              <a:t>  Dorota Żbikowska 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  Departament Edukacji i Promocji Zdrowia 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  mail: </a:t>
            </a:r>
            <a:r>
              <a:rPr lang="pl-PL" sz="1500" dirty="0">
                <a:latin typeface="Lato" panose="020F0502020204030203" pitchFamily="34" charset="-18"/>
                <a:hlinkClick r:id="rId6"/>
              </a:rPr>
              <a:t>d.zbikowska@mz.gov.pl</a:t>
            </a:r>
            <a:r>
              <a:rPr lang="pl-PL" sz="1500" dirty="0">
                <a:latin typeface="Lato" panose="020F0502020204030203" pitchFamily="34" charset="-18"/>
              </a:rPr>
              <a:t>  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  tel.: 539 148 505</a:t>
            </a: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7036977A-401B-DDD0-519F-2956ECB2F7FC}"/>
              </a:ext>
            </a:extLst>
          </p:cNvPr>
          <p:cNvSpPr txBox="1">
            <a:spLocks/>
          </p:cNvSpPr>
          <p:nvPr/>
        </p:nvSpPr>
        <p:spPr>
          <a:xfrm>
            <a:off x="1025714" y="5868070"/>
            <a:ext cx="4320192" cy="1162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500" dirty="0">
                <a:latin typeface="Lato" panose="020F0502020204030203" pitchFamily="34" charset="-18"/>
              </a:rPr>
              <a:t> Michał Matras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  Departament Edukacji i Promocji Zdrowia 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  mail: </a:t>
            </a:r>
            <a:r>
              <a:rPr lang="pl-PL" sz="1500" dirty="0">
                <a:latin typeface="Lato" panose="020F0502020204030203" pitchFamily="34" charset="-18"/>
                <a:hlinkClick r:id="rId7"/>
              </a:rPr>
              <a:t>m.matras@mz.gov.pl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  tel.: </a:t>
            </a:r>
            <a:r>
              <a:rPr lang="pl-PL" sz="1500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539 521 449</a:t>
            </a:r>
            <a:endParaRPr lang="pl-PL" sz="1500" dirty="0">
              <a:latin typeface="Lato" panose="020F0502020204030203" pitchFamily="34" charset="-18"/>
            </a:endParaRPr>
          </a:p>
        </p:txBody>
      </p:sp>
      <p:sp>
        <p:nvSpPr>
          <p:cNvPr id="8" name="Tytuł 33">
            <a:extLst>
              <a:ext uri="{FF2B5EF4-FFF2-40B4-BE49-F238E27FC236}">
                <a16:creationId xmlns:a16="http://schemas.microsoft.com/office/drawing/2014/main" id="{CE1E48AA-227D-44A8-EFD3-0B57092A13CE}"/>
              </a:ext>
            </a:extLst>
          </p:cNvPr>
          <p:cNvSpPr txBox="1">
            <a:spLocks/>
          </p:cNvSpPr>
          <p:nvPr/>
        </p:nvSpPr>
        <p:spPr>
          <a:xfrm>
            <a:off x="449362" y="274078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Działania informacyjne i promocyjne </a:t>
            </a:r>
          </a:p>
        </p:txBody>
      </p:sp>
    </p:spTree>
    <p:extLst>
      <p:ext uri="{BB962C8B-B14F-4D97-AF65-F5344CB8AC3E}">
        <p14:creationId xmlns:p14="http://schemas.microsoft.com/office/powerpoint/2010/main" val="32724304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9B19A7C-ED81-F7FE-AD55-52B07101DD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10725" y="7038975"/>
            <a:ext cx="1081088" cy="179388"/>
          </a:xfrm>
        </p:spPr>
        <p:txBody>
          <a:bodyPr/>
          <a:lstStyle/>
          <a:p>
            <a:fld id="{EB4015AA-59F6-416B-87A6-8E3D940284E2}" type="slidenum">
              <a:rPr lang="pl-PL" smtClean="0">
                <a:latin typeface="Lato" panose="020F0502020204030203" pitchFamily="34" charset="-18"/>
              </a:rPr>
              <a:pPr/>
              <a:t>73</a:t>
            </a:fld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3" name="Tytuł 3">
            <a:extLst>
              <a:ext uri="{FF2B5EF4-FFF2-40B4-BE49-F238E27FC236}">
                <a16:creationId xmlns:a16="http://schemas.microsoft.com/office/drawing/2014/main" id="{2E4636F0-4232-F123-EF6C-D517F8E64B93}"/>
              </a:ext>
            </a:extLst>
          </p:cNvPr>
          <p:cNvSpPr txBox="1">
            <a:spLocks/>
          </p:cNvSpPr>
          <p:nvPr/>
        </p:nvSpPr>
        <p:spPr>
          <a:xfrm>
            <a:off x="3509702" y="5436021"/>
            <a:ext cx="5592449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3600" dirty="0">
                <a:solidFill>
                  <a:schemeClr val="tx1"/>
                </a:solidFill>
                <a:latin typeface="Lato" panose="020F0502020204030203" pitchFamily="34" charset="-18"/>
              </a:rPr>
              <a:t>Dziękujemy</a:t>
            </a:r>
            <a:r>
              <a:rPr lang="pl-PL" sz="4000" dirty="0">
                <a:solidFill>
                  <a:schemeClr val="tx1"/>
                </a:solidFill>
                <a:latin typeface="Lato" panose="020F0502020204030203" pitchFamily="34" charset="-18"/>
              </a:rPr>
              <a:t> za uwagę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4F9BF-EE78-62E9-F315-FA240450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7"/>
            <a:ext cx="5832648" cy="3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6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417A1C5-7155-1FEC-6434-08724190F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Tytuł 33">
            <a:extLst>
              <a:ext uri="{FF2B5EF4-FFF2-40B4-BE49-F238E27FC236}">
                <a16:creationId xmlns:a16="http://schemas.microsoft.com/office/drawing/2014/main" id="{C2B407C7-EDDF-8E63-3107-F4DC1B5EBEB2}"/>
              </a:ext>
            </a:extLst>
          </p:cNvPr>
          <p:cNvSpPr txBox="1">
            <a:spLocks/>
          </p:cNvSpPr>
          <p:nvPr/>
        </p:nvSpPr>
        <p:spPr>
          <a:xfrm>
            <a:off x="605156" y="469623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Omówienie Regulaminu wyboru projektów</a:t>
            </a:r>
          </a:p>
        </p:txBody>
      </p:sp>
      <p:pic>
        <p:nvPicPr>
          <p:cNvPr id="9" name="Grafika 8" descr="Stoper 66% kontur">
            <a:extLst>
              <a:ext uri="{FF2B5EF4-FFF2-40B4-BE49-F238E27FC236}">
                <a16:creationId xmlns:a16="http://schemas.microsoft.com/office/drawing/2014/main" id="{7A8656B1-C29F-586A-C24E-2D9BB7645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67" y="1671466"/>
            <a:ext cx="925459" cy="925459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953FDFF1-EF3E-58B7-3E63-37BCB5AFE6A2}"/>
              </a:ext>
            </a:extLst>
          </p:cNvPr>
          <p:cNvSpPr/>
          <p:nvPr/>
        </p:nvSpPr>
        <p:spPr>
          <a:xfrm>
            <a:off x="1442352" y="1909249"/>
            <a:ext cx="4463888" cy="692910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Okres kwalifikowalności wydatków</a:t>
            </a:r>
            <a:endParaRPr lang="pl-PL" dirty="0">
              <a:latin typeface="Lato"/>
              <a:ea typeface="Lato"/>
              <a:cs typeface="Lato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FA83DAD-9B5D-67BA-5810-95548A007C47}"/>
              </a:ext>
            </a:extLst>
          </p:cNvPr>
          <p:cNvSpPr txBox="1"/>
          <p:nvPr/>
        </p:nvSpPr>
        <p:spPr>
          <a:xfrm>
            <a:off x="3780237" y="5152454"/>
            <a:ext cx="534725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l-PL" b="1" dirty="0">
                <a:latin typeface="Lato"/>
                <a:ea typeface="+mn-lt"/>
                <a:cs typeface="+mn-lt"/>
              </a:rPr>
              <a:t>Do kosztów kwalifikowalnych w zakresie realizacji projektu zalicza się koszty obejmujące następujące</a:t>
            </a:r>
          </a:p>
          <a:p>
            <a:pPr algn="just"/>
            <a:r>
              <a:rPr lang="pl-PL" b="1" dirty="0">
                <a:latin typeface="Lato"/>
                <a:ea typeface="+mn-lt"/>
                <a:cs typeface="+mn-lt"/>
              </a:rPr>
              <a:t>kategorie:</a:t>
            </a:r>
          </a:p>
          <a:p>
            <a:pPr marL="342900" indent="-342900" algn="just">
              <a:buAutoNum type="arabicParenR"/>
            </a:pPr>
            <a:r>
              <a:rPr lang="pl-PL" b="1" dirty="0">
                <a:latin typeface="Lato"/>
                <a:ea typeface="+mn-lt"/>
                <a:cs typeface="+mn-lt"/>
              </a:rPr>
              <a:t>Koszty bezpośrednie</a:t>
            </a:r>
          </a:p>
          <a:p>
            <a:pPr marL="342900" indent="-342900" algn="just">
              <a:buAutoNum type="arabicParenR"/>
            </a:pPr>
            <a:r>
              <a:rPr lang="pl-PL" b="1" dirty="0">
                <a:latin typeface="Lato"/>
                <a:ea typeface="+mn-lt"/>
                <a:cs typeface="+mn-lt"/>
              </a:rPr>
              <a:t>Koszty pośrednie</a:t>
            </a:r>
          </a:p>
          <a:p>
            <a:pPr algn="just"/>
            <a:endParaRPr lang="pl-PL" b="1" dirty="0">
              <a:latin typeface="Lato"/>
              <a:ea typeface="+mn-lt"/>
              <a:cs typeface="+mn-lt"/>
            </a:endParaRPr>
          </a:p>
        </p:txBody>
      </p:sp>
      <p:pic>
        <p:nvPicPr>
          <p:cNvPr id="20" name="Grafika 19" descr="Euro kontur">
            <a:extLst>
              <a:ext uri="{FF2B5EF4-FFF2-40B4-BE49-F238E27FC236}">
                <a16:creationId xmlns:a16="http://schemas.microsoft.com/office/drawing/2014/main" id="{DD68312A-B8B5-0065-108D-97A5A6FC2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8368" y="4327807"/>
            <a:ext cx="824649" cy="824649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0A6F9411-9412-273E-CD58-59DE99108FB1}"/>
              </a:ext>
            </a:extLst>
          </p:cNvPr>
          <p:cNvSpPr/>
          <p:nvPr/>
        </p:nvSpPr>
        <p:spPr>
          <a:xfrm>
            <a:off x="6431796" y="4472972"/>
            <a:ext cx="2697782" cy="534317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Koszty kwalifikowalne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E74380-37CF-6CB0-AD97-F511000C5B13}"/>
              </a:ext>
            </a:extLst>
          </p:cNvPr>
          <p:cNvSpPr txBox="1"/>
          <p:nvPr/>
        </p:nvSpPr>
        <p:spPr>
          <a:xfrm>
            <a:off x="1061308" y="2758072"/>
            <a:ext cx="47660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latin typeface="Lato"/>
                <a:ea typeface="+mn-lt"/>
                <a:cs typeface="+mn-lt"/>
              </a:rPr>
              <a:t>Okres kwalifikowalności wydatków w ramach projektu</a:t>
            </a:r>
            <a:r>
              <a:rPr lang="pl-PL" dirty="0">
                <a:latin typeface="Lato"/>
                <a:ea typeface="+mn-lt"/>
                <a:cs typeface="+mn-lt"/>
              </a:rPr>
              <a:t> </a:t>
            </a:r>
            <a:r>
              <a:rPr lang="pl-PL" b="1" dirty="0">
                <a:latin typeface="Lato"/>
                <a:ea typeface="+mn-lt"/>
                <a:cs typeface="+mn-lt"/>
              </a:rPr>
              <a:t>nie może być dłuższy niż końcowa data kwalifikowalności wydatków w ramach FERS</a:t>
            </a:r>
            <a:r>
              <a:rPr lang="pl-PL" dirty="0">
                <a:latin typeface="Lato"/>
                <a:ea typeface="+mn-lt"/>
                <a:cs typeface="+mn-lt"/>
              </a:rPr>
              <a:t>, tj. </a:t>
            </a:r>
            <a:r>
              <a:rPr lang="pl-PL" b="1" dirty="0">
                <a:latin typeface="Lato"/>
                <a:ea typeface="+mn-lt"/>
                <a:cs typeface="+mn-lt"/>
              </a:rPr>
              <a:t>31 grudnia 2029</a:t>
            </a:r>
            <a:r>
              <a:rPr lang="pl-PL" dirty="0">
                <a:latin typeface="Lato"/>
                <a:ea typeface="+mn-lt"/>
                <a:cs typeface="+mn-lt"/>
              </a:rPr>
              <a:t>.</a:t>
            </a:r>
            <a:endParaRPr lang="pl-PL" dirty="0">
              <a:latin typeface="Lato"/>
              <a:ea typeface="Lato"/>
              <a:cs typeface="Lato"/>
            </a:endParaRPr>
          </a:p>
          <a:p>
            <a:pPr algn="l"/>
            <a:endParaRPr lang="pl-PL" dirty="0">
              <a:latin typeface="Lat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02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5291CCC-22D1-45FD-4EEB-5517A60E1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5" name="Grafika 4" descr="Filantropia kontur">
            <a:extLst>
              <a:ext uri="{FF2B5EF4-FFF2-40B4-BE49-F238E27FC236}">
                <a16:creationId xmlns:a16="http://schemas.microsoft.com/office/drawing/2014/main" id="{A7A3EBDD-3F30-A90B-35B7-C7C79BFE1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653" y="1431241"/>
            <a:ext cx="914400" cy="9144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9AF9A68-DC46-4275-8074-3C382BC365B3}"/>
              </a:ext>
            </a:extLst>
          </p:cNvPr>
          <p:cNvSpPr/>
          <p:nvPr/>
        </p:nvSpPr>
        <p:spPr>
          <a:xfrm>
            <a:off x="1612765" y="1635116"/>
            <a:ext cx="7929223" cy="589699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b="1" dirty="0">
                <a:latin typeface="Lato"/>
                <a:ea typeface="Lato"/>
                <a:cs typeface="Lato"/>
              </a:rPr>
              <a:t>Koszty kwalifikowalne bezpośrednie</a:t>
            </a:r>
            <a:endParaRPr lang="pl-PL" dirty="0">
              <a:latin typeface="Lato"/>
              <a:ea typeface="Lato"/>
              <a:cs typeface="Lato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CDDD69B-0AEB-D35A-B90B-EA4991A7D779}"/>
              </a:ext>
            </a:extLst>
          </p:cNvPr>
          <p:cNvSpPr txBox="1"/>
          <p:nvPr/>
        </p:nvSpPr>
        <p:spPr>
          <a:xfrm>
            <a:off x="605155" y="2452941"/>
            <a:ext cx="9205247" cy="37394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latin typeface="Lato"/>
                <a:ea typeface="Lato"/>
                <a:cs typeface="Lato"/>
              </a:rPr>
              <a:t>Koszty muszą być bezpośrednio związane z realizowanymi zadaniami projektowymi, </a:t>
            </a:r>
            <a:r>
              <a:rPr lang="pl-PL" sz="2000" dirty="0">
                <a:latin typeface="Lato"/>
                <a:ea typeface="Lato"/>
                <a:cs typeface="Lato"/>
              </a:rPr>
              <a:t>a uzasadnienie ich :</a:t>
            </a:r>
            <a:endParaRPr lang="pl-PL" sz="2000" dirty="0">
              <a:latin typeface="Lato"/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ü"/>
            </a:pPr>
            <a:r>
              <a:rPr lang="pl-PL" sz="2000" dirty="0">
                <a:latin typeface="Lato"/>
                <a:ea typeface="+mn-lt"/>
                <a:cs typeface="+mn-lt"/>
              </a:rPr>
              <a:t>musi zostać zawarte we wniosku składanym przez Wnioskodawcę w części </a:t>
            </a:r>
            <a:r>
              <a:rPr lang="pl-PL" sz="2000" b="1" dirty="0">
                <a:latin typeface="Lato"/>
                <a:ea typeface="+mn-lt"/>
                <a:cs typeface="+mn-lt"/>
              </a:rPr>
              <a:t>„Uzasadnienie wydatków</a:t>
            </a:r>
            <a:r>
              <a:rPr lang="pl-PL" sz="2000" dirty="0">
                <a:latin typeface="Lato"/>
                <a:ea typeface="+mn-lt"/>
                <a:cs typeface="+mn-lt"/>
              </a:rPr>
              <a:t>”</a:t>
            </a:r>
          </a:p>
          <a:p>
            <a:pPr marL="342900" indent="-342900">
              <a:spcAft>
                <a:spcPts val="600"/>
              </a:spcAft>
              <a:buFont typeface="Wingdings"/>
              <a:buChar char="ü"/>
            </a:pPr>
            <a:r>
              <a:rPr lang="pl-PL" sz="2000" dirty="0">
                <a:latin typeface="Lato"/>
                <a:ea typeface="+mn-lt"/>
                <a:cs typeface="+mn-lt"/>
              </a:rPr>
              <a:t>Wnioskodawca zobligowany jest dostosowania </a:t>
            </a:r>
            <a:r>
              <a:rPr lang="pl-PL" sz="2000" b="1" dirty="0">
                <a:latin typeface="Lato"/>
                <a:ea typeface="+mn-lt"/>
                <a:cs typeface="+mn-lt"/>
              </a:rPr>
              <a:t>Standardu cen rynkowych</a:t>
            </a:r>
            <a:r>
              <a:rPr lang="pl-PL" sz="2000" dirty="0">
                <a:latin typeface="Lato"/>
                <a:ea typeface="+mn-lt"/>
                <a:cs typeface="+mn-lt"/>
              </a:rPr>
              <a:t>, który stanowi załącznik nr 3 do Regulaminu wyboru</a:t>
            </a:r>
            <a:endParaRPr lang="pl-PL" sz="2000" dirty="0">
              <a:latin typeface="Lato"/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ü"/>
            </a:pPr>
            <a:r>
              <a:rPr lang="pl-PL" sz="2000" dirty="0">
                <a:latin typeface="Lato"/>
                <a:ea typeface="+mn-lt"/>
                <a:cs typeface="+mn-lt"/>
              </a:rPr>
              <a:t>przy konstruowaniu budżetu projektu Beneficjent kieruje się ogólnymi warunkami kwalifikowalności wydatków, określonymi w podrozdziale </a:t>
            </a:r>
            <a:r>
              <a:rPr lang="pl-PL" sz="2000" b="1" dirty="0">
                <a:latin typeface="Lato"/>
                <a:ea typeface="+mn-lt"/>
                <a:cs typeface="+mn-lt"/>
              </a:rPr>
              <a:t>2.2 Wytycznych dotyczących kwalifikowalności</a:t>
            </a:r>
            <a:endParaRPr lang="pl-PL" sz="2000" dirty="0">
              <a:latin typeface="Lato"/>
              <a:ea typeface="+mn-lt"/>
              <a:cs typeface="+mn-lt"/>
            </a:endParaRPr>
          </a:p>
          <a:p>
            <a:pPr marL="285750" algn="just">
              <a:spcAft>
                <a:spcPts val="600"/>
              </a:spcAft>
              <a:buFont typeface="Wingdings"/>
              <a:buChar char="ü"/>
            </a:pPr>
            <a:endParaRPr lang="pl-PL" sz="1600" dirty="0">
              <a:ea typeface="+mn-lt"/>
              <a:cs typeface="+mn-lt"/>
            </a:endParaRPr>
          </a:p>
          <a:p>
            <a:pPr algn="just">
              <a:spcAft>
                <a:spcPts val="600"/>
              </a:spcAft>
            </a:pPr>
            <a:endParaRPr lang="pl-PL" sz="1600" dirty="0">
              <a:ea typeface="+mn-lt"/>
              <a:cs typeface="+mn-lt"/>
            </a:endParaRPr>
          </a:p>
        </p:txBody>
      </p:sp>
      <p:sp>
        <p:nvSpPr>
          <p:cNvPr id="7" name="Tytuł 33">
            <a:extLst>
              <a:ext uri="{FF2B5EF4-FFF2-40B4-BE49-F238E27FC236}">
                <a16:creationId xmlns:a16="http://schemas.microsoft.com/office/drawing/2014/main" id="{876D9D3A-176A-4859-F705-1C8F9DE96174}"/>
              </a:ext>
            </a:extLst>
          </p:cNvPr>
          <p:cNvSpPr txBox="1">
            <a:spLocks/>
          </p:cNvSpPr>
          <p:nvPr/>
        </p:nvSpPr>
        <p:spPr>
          <a:xfrm>
            <a:off x="604653" y="594557"/>
            <a:ext cx="6540950" cy="824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Omówienie Regulaminu wyboru projektów</a:t>
            </a:r>
          </a:p>
        </p:txBody>
      </p:sp>
    </p:spTree>
    <p:extLst>
      <p:ext uri="{BB962C8B-B14F-4D97-AF65-F5344CB8AC3E}">
        <p14:creationId xmlns:p14="http://schemas.microsoft.com/office/powerpoint/2010/main" val="27596408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7943</TotalTime>
  <Words>6017</Words>
  <Application>Microsoft Office PowerPoint</Application>
  <PresentationFormat>Niestandardowy</PresentationFormat>
  <Paragraphs>623</Paragraphs>
  <Slides>73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73</vt:i4>
      </vt:variant>
    </vt:vector>
  </HeadingPairs>
  <TitlesOfParts>
    <vt:vector size="83" baseType="lpstr">
      <vt:lpstr>Aptos</vt:lpstr>
      <vt:lpstr>Arial</vt:lpstr>
      <vt:lpstr>Calibri</vt:lpstr>
      <vt:lpstr>fkGroteskNeue</vt:lpstr>
      <vt:lpstr>Lato</vt:lpstr>
      <vt:lpstr>Lato-Regular</vt:lpstr>
      <vt:lpstr>Open Sans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Procedura oceny składa się z następujących etapów: 1) Pierwszy etap oceny merytorycznej – ocenie podlegają:           kryteria merytoryczne 0-1,           kryteria dostępu i kryteria horyzontalne, 2) Drugi etap oceny merytorycznej – ocenie podlegają:           kryteria merytoryczne punktowe oraz premiujące; 3) Etap negocjacji (jeśli oceniający stwierdzą, że projekty wymagają zakwalifikowania do tego etapu)</vt:lpstr>
      <vt:lpstr>Procedura oceny składa się z następujących etapów: 1) Pierwszy etap oceny merytorycznej – ocenie podlegają:           kryteria merytoryczne 0-1,           kryteria dostępu i kryteria horyzontalne, 2) Drugi etap oceny merytorycznej – ocenie podlegają:           kryteria merytoryczne punktowe oraz premiujące; 3) Etap negocjacji (jeśli oceniający stwierdzą, że projekty wymagają zakwalifikowania do tego etapu)</vt:lpstr>
      <vt:lpstr>Prezentacja programu PowerPoint</vt:lpstr>
      <vt:lpstr>Procedura oceny składa się z następujących etapów: 1) Pierwszy etap oceny merytorycznej – ocenie podlegają:           kryteria merytoryczne 0-1,           kryteria dostępu i kryteria horyzontalne, 2) Drugi etap oceny merytorycznej – ocenie podlegają:           kryteria merytoryczne punktowe oraz premiujące; 3) Etap negocjacji (jeśli oceniający stwierdzą, że projekty wymagają zakwalifikowania do tego etapu)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Procedura oceny składa się z następujących etapów: 1) Pierwszy etap oceny merytorycznej – ocenie podlegają:           kryteria merytoryczne 0-1,           kryteria dostępu i kryteria horyzontalne, 2) Drugi etap oceny merytorycznej – ocenie podlegają:           kryteria merytoryczne punktowe oraz premiujące; 3) Etap negocjacji (jeśli oceniający stwierdzą, że projekty wymagają zakwalifikowania do tego etapu)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Działania informacyjne i promocyjne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Pracownik ION</cp:lastModifiedBy>
  <cp:revision>1303</cp:revision>
  <dcterms:created xsi:type="dcterms:W3CDTF">2022-06-22T09:40:44Z</dcterms:created>
  <dcterms:modified xsi:type="dcterms:W3CDTF">2026-03-05T08:34:30Z</dcterms:modified>
</cp:coreProperties>
</file>