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63" r:id="rId6"/>
    <p:sldId id="264" r:id="rId7"/>
    <p:sldId id="265" r:id="rId8"/>
    <p:sldId id="271" r:id="rId9"/>
    <p:sldId id="269" r:id="rId10"/>
    <p:sldId id="270" r:id="rId11"/>
    <p:sldId id="272" r:id="rId12"/>
    <p:sldId id="273" r:id="rId13"/>
    <p:sldId id="280" r:id="rId14"/>
    <p:sldId id="276" r:id="rId15"/>
    <p:sldId id="277" r:id="rId16"/>
    <p:sldId id="278" r:id="rId17"/>
    <p:sldId id="279" r:id="rId18"/>
    <p:sldId id="281" r:id="rId19"/>
    <p:sldId id="28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wia Gawronska" initials="SG" lastIdx="10" clrIdx="0">
    <p:extLst>
      <p:ext uri="{19B8F6BF-5375-455C-9EA6-DF929625EA0E}">
        <p15:presenceInfo xmlns:p15="http://schemas.microsoft.com/office/powerpoint/2012/main" userId="Sylwia Gawronska" providerId="None"/>
      </p:ext>
    </p:extLst>
  </p:cmAuthor>
  <p:cmAuthor id="2" name="Joanna Niedźwiecka" initials="JN" lastIdx="4" clrIdx="1">
    <p:extLst>
      <p:ext uri="{19B8F6BF-5375-455C-9EA6-DF929625EA0E}">
        <p15:presenceInfo xmlns:p15="http://schemas.microsoft.com/office/powerpoint/2012/main" userId="S-1-5-21-17384997-2493323680-1510645381-6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6"/>
    <a:srgbClr val="E0A917"/>
    <a:srgbClr val="D1E7AE"/>
    <a:srgbClr val="70C0AC"/>
    <a:srgbClr val="8BBCC1"/>
    <a:srgbClr val="007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694"/>
  </p:normalViewPr>
  <p:slideViewPr>
    <p:cSldViewPr snapToGrid="0">
      <p:cViewPr varScale="1">
        <p:scale>
          <a:sx n="94" d="100"/>
          <a:sy n="94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420E-B0C4-F940-BDC1-4F8C2BA75766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10E9-9C34-FA4C-B5C7-01A19D7A3E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8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10E9-9C34-FA4C-B5C7-01A19D7A3E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0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10E9-9C34-FA4C-B5C7-01A19D7A3E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1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4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28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0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08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7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7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1679" sy="101679" algn="ctr" rotWithShape="0">
              <a:srgbClr val="007055">
                <a:alpha val="5994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0EBFF9-773A-58F1-0A13-FA32DAC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517121"/>
          </a:xfrm>
        </p:spPr>
        <p:txBody>
          <a:bodyPr/>
          <a:lstStyle>
            <a:lvl1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0C0AC"/>
              </a:buCl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636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3" y="1021976"/>
            <a:ext cx="8221816" cy="636495"/>
          </a:xfrm>
        </p:spPr>
        <p:txBody>
          <a:bodyPr>
            <a:normAutofit/>
          </a:bodyPr>
          <a:lstStyle>
            <a:lvl1pPr>
              <a:defRPr sz="2200" b="1" i="0">
                <a:solidFill>
                  <a:srgbClr val="D1E7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56C09D4-EE47-A19E-6DAB-94F9606F2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9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1679" sy="101679" algn="ctr" rotWithShape="0">
              <a:srgbClr val="E0A917">
                <a:alpha val="6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0EBFF9-773A-58F1-0A13-FA32DAC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517121"/>
          </a:xfrm>
        </p:spPr>
        <p:txBody>
          <a:bodyPr/>
          <a:lstStyle>
            <a:lvl1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0C0AC"/>
              </a:buCl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636495"/>
          </a:xfrm>
          <a:prstGeom prst="rect">
            <a:avLst/>
          </a:prstGeom>
          <a:solidFill>
            <a:srgbClr val="0070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3" y="1021976"/>
            <a:ext cx="8221816" cy="636495"/>
          </a:xfrm>
        </p:spPr>
        <p:txBody>
          <a:bodyPr>
            <a:normAutofit/>
          </a:bodyPr>
          <a:lstStyle>
            <a:lvl1pPr>
              <a:defRPr sz="2200" b="1" i="0">
                <a:solidFill>
                  <a:srgbClr val="D1E7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56C09D4-EE47-A19E-6DAB-94F9606F2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1679" sy="101679" algn="ctr" rotWithShape="0">
              <a:srgbClr val="E0A917">
                <a:alpha val="6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eau, bleu vert, vert, nature&#10;&#10;Le contenu généré par l’IA peut être incorrect.">
            <a:extLst>
              <a:ext uri="{FF2B5EF4-FFF2-40B4-BE49-F238E27FC236}">
                <a16:creationId xmlns:a16="http://schemas.microsoft.com/office/drawing/2014/main" id="{6603EE75-0D21-1A70-CC98-2F1B8391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1200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5F38CD-3BEB-84EF-2506-3748707A17EF}"/>
              </a:ext>
            </a:extLst>
          </p:cNvPr>
          <p:cNvSpPr/>
          <p:nvPr userDrawn="1"/>
        </p:nvSpPr>
        <p:spPr>
          <a:xfrm>
            <a:off x="251011" y="1021976"/>
            <a:ext cx="8624047" cy="39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8239" sx="100486" sy="100486" algn="ctr" rotWithShape="0">
              <a:srgbClr val="00B0F0">
                <a:alpha val="6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3496" y="4630341"/>
            <a:ext cx="711562" cy="273844"/>
          </a:xfrm>
        </p:spPr>
        <p:txBody>
          <a:bodyPr/>
          <a:lstStyle>
            <a:lvl1pPr>
              <a:defRPr b="1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DB2F1F-121C-8948-B573-4543C5FF1BE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0EBFF9-773A-58F1-0A13-FA32DAC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517121"/>
          </a:xfrm>
        </p:spPr>
        <p:txBody>
          <a:bodyPr/>
          <a:lstStyle>
            <a:lvl1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0C0AC"/>
              </a:buCl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97176-68FB-6549-97F4-48A403E00957}"/>
              </a:ext>
            </a:extLst>
          </p:cNvPr>
          <p:cNvSpPr/>
          <p:nvPr userDrawn="1"/>
        </p:nvSpPr>
        <p:spPr>
          <a:xfrm>
            <a:off x="251011" y="1021976"/>
            <a:ext cx="8624047" cy="636495"/>
          </a:xfrm>
          <a:prstGeom prst="rect">
            <a:avLst/>
          </a:prstGeom>
          <a:solidFill>
            <a:srgbClr val="8BBC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5467657-A8E4-3648-E9B0-DD795B9FF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3" y="1021976"/>
            <a:ext cx="8221816" cy="636495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56C09D4-EE47-A19E-6DAB-94F9606F2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7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B2F1F-121C-8948-B573-4543C5FF1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77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4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art&#10;&#10;Le contenu généré par l’IA peut être incorrect.">
            <a:extLst>
              <a:ext uri="{FF2B5EF4-FFF2-40B4-BE49-F238E27FC236}">
                <a16:creationId xmlns:a16="http://schemas.microsoft.com/office/drawing/2014/main" id="{8B16592C-F6DC-6C74-F22D-C4020EE5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9" name="Image 8" descr="Une image contenant texte, Police, Graphique, crâne&#10;&#10;Le contenu généré par l’IA peut être incorrect.">
            <a:extLst>
              <a:ext uri="{FF2B5EF4-FFF2-40B4-BE49-F238E27FC236}">
                <a16:creationId xmlns:a16="http://schemas.microsoft.com/office/drawing/2014/main" id="{CD72CB9A-DC52-D678-4D28-9A919F8E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12" y="82234"/>
            <a:ext cx="3447401" cy="1888466"/>
          </a:xfrm>
          <a:prstGeom prst="rect">
            <a:avLst/>
          </a:prstGeom>
        </p:spPr>
      </p:pic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F73057A-8E83-DA4A-F774-8BF71797F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06" y="3930266"/>
            <a:ext cx="778846" cy="105454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09180" y="1663809"/>
            <a:ext cx="2185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MOKRADŁA: UŚWIĘCONE.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PODTRZYMUJĄCE ŻYCIE. 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PONADCZASOWE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DZIEDZICTWO.</a:t>
            </a:r>
          </a:p>
          <a:p>
            <a:pPr algn="ctr"/>
            <a:r>
              <a:rPr lang="pl-PL" sz="16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WYMAGAJĄCE OCHRONY.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436065" y="4384000"/>
            <a:ext cx="243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RAZEM Z MOKRADŁAMI </a:t>
            </a:r>
          </a:p>
        </p:txBody>
      </p:sp>
    </p:spTree>
    <p:extLst>
      <p:ext uri="{BB962C8B-B14F-4D97-AF65-F5344CB8AC3E}">
        <p14:creationId xmlns:p14="http://schemas.microsoft.com/office/powerpoint/2010/main" val="159930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71B6-0184-A451-A575-BD9C77B93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5326E6-BDA2-82D0-BBBF-15DB08E9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807DA029-9A5A-F3D1-C268-26BBAD30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100888"/>
            <a:ext cx="8221816" cy="472344"/>
          </a:xfrm>
        </p:spPr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dirty="0" err="1"/>
              <a:t>Wysokoproduktywne</a:t>
            </a:r>
            <a:r>
              <a:rPr lang="pl-PL" dirty="0"/>
              <a:t> ekosystemy</a:t>
            </a:r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044833D-A8CC-CFBC-4C90-8C157199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250141"/>
            <a:ext cx="8321609" cy="25171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200" b="1" dirty="0"/>
              <a:t>Zapewnienie żywności i słodkiej wody dla upraw i zwierząt gospodarskich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900" dirty="0"/>
              <a:t>&gt;1 miliard ludzi na całym świecie polega na rybach łowionych na terenach podmokłych jako głównym źródle białka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200" b="1" dirty="0"/>
              <a:t>Wspierają tworzenie miejsc pracy i zatrudnienia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900" dirty="0"/>
              <a:t>Oferują rozwój gospodarczy rdzennej i lokalnej ludności, w tym tradycyjne źródła utrzymania, które obejmują zbiór i przetwarzanie roślin leczniczych, barwników, owoców, trzciny i traw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200" b="1" dirty="0"/>
              <a:t>Reprezentują krajobrazy kulturowe osadzone w tożsamości, sztuce i duchowości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Piosenki, tańce i opowieści jako zbiorowy wyraz szacunku dla terenów podmokłych to bogate tradycje, które pozostają częścią codziennego życia wielu spośród około 3 milionów rdzennych mieszkańców żyjących w co najmniej 5 000 odrębnych kulturach na całym świecie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ous-titre 4">
            <a:extLst>
              <a:ext uri="{FF2B5EF4-FFF2-40B4-BE49-F238E27FC236}">
                <a16:creationId xmlns:a16="http://schemas.microsoft.com/office/drawing/2014/main" id="{ECFE17A7-24E9-D820-D01D-EB3497B43CF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>
            <a:normAutofit/>
          </a:bodyPr>
          <a:lstStyle/>
          <a:p>
            <a:r>
              <a:rPr lang="pl-PL" sz="1500" dirty="0"/>
              <a:t>MOKRADŁA </a:t>
            </a:r>
            <a:r>
              <a:rPr lang="fr-FR" sz="1500" dirty="0"/>
              <a:t>WSPIERA</a:t>
            </a:r>
            <a:r>
              <a:rPr lang="pl-PL" sz="1500" dirty="0"/>
              <a:t>JĄ</a:t>
            </a:r>
            <a:r>
              <a:rPr lang="fr-FR" sz="1500" dirty="0"/>
              <a:t> LUDZK</a:t>
            </a:r>
            <a:r>
              <a:rPr lang="pl-PL" sz="1500" dirty="0"/>
              <a:t>Ą </a:t>
            </a:r>
            <a:r>
              <a:rPr lang="fr-FR" sz="1500" dirty="0"/>
              <a:t>EGZYSTENCJ</a:t>
            </a:r>
            <a:r>
              <a:rPr lang="pl-PL" sz="1500" dirty="0"/>
              <a:t>Ę</a:t>
            </a:r>
            <a:endParaRPr lang="fr-FR" sz="1500" dirty="0"/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14526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4F4E-B836-A594-8B7E-33878623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D6B841-A85F-13ED-C56F-8B42F1B3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4875" y="4641094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7B17DE-E8CD-AD71-FCCA-20463BCED6FB}"/>
              </a:ext>
            </a:extLst>
          </p:cNvPr>
          <p:cNvSpPr txBox="1"/>
          <p:nvPr/>
        </p:nvSpPr>
        <p:spPr>
          <a:xfrm>
            <a:off x="316695" y="2949456"/>
            <a:ext cx="39516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1,425 million hectares of remaining wetlands give an estimated $7.98 trillion </a:t>
            </a:r>
            <a:br>
              <a:rPr lang="en-US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$39.01 trillion in benefits to people, every year.</a:t>
            </a:r>
          </a:p>
          <a:p>
            <a:pPr algn="r"/>
            <a:endParaRPr lang="pl-PL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r"/>
            <a:r>
              <a:rPr lang="en-US" sz="12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Global Wetland Outlook 2025</a:t>
            </a:r>
            <a:endParaRPr lang="en-US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E9C68B8B-827D-6279-FDA9-3D0A650A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pic>
        <p:nvPicPr>
          <p:cNvPr id="8" name="Image 7" descr="Une image contenant capture d’écran, Police, texte, Graphique&#10;&#10;Le contenu généré par l’IA peut être incorrect.">
            <a:extLst>
              <a:ext uri="{FF2B5EF4-FFF2-40B4-BE49-F238E27FC236}">
                <a16:creationId xmlns:a16="http://schemas.microsoft.com/office/drawing/2014/main" id="{B895C973-DD42-B8AF-A0DE-D8D883165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13" y="1343558"/>
            <a:ext cx="3977565" cy="88664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0500BCB-A3DB-D932-FE66-1D3961AF40F4}"/>
              </a:ext>
            </a:extLst>
          </p:cNvPr>
          <p:cNvSpPr/>
          <p:nvPr/>
        </p:nvSpPr>
        <p:spPr>
          <a:xfrm>
            <a:off x="4560570" y="0"/>
            <a:ext cx="458343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ole tekstowe 8"/>
          <p:cNvSpPr txBox="1"/>
          <p:nvPr/>
        </p:nvSpPr>
        <p:spPr>
          <a:xfrm>
            <a:off x="4839652" y="1254919"/>
            <a:ext cx="4052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„Mokradła są kluczowe dla zapewnienia stabilności klimatycznej, bezpieczeństwa wodnego </a:t>
            </a:r>
          </a:p>
          <a:p>
            <a:pPr algn="ctr"/>
            <a:r>
              <a:rPr lang="pl-PL" sz="20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i żywnościowego, odporności przyrodniczej i społecznej.”</a:t>
            </a:r>
          </a:p>
        </p:txBody>
      </p:sp>
      <p:sp>
        <p:nvSpPr>
          <p:cNvPr id="13" name="ZoneTexte 9">
            <a:extLst>
              <a:ext uri="{FF2B5EF4-FFF2-40B4-BE49-F238E27FC236}">
                <a16:creationId xmlns:a16="http://schemas.microsoft.com/office/drawing/2014/main" id="{A27B17DE-E8CD-AD71-FCCA-20463BCED6FB}"/>
              </a:ext>
            </a:extLst>
          </p:cNvPr>
          <p:cNvSpPr txBox="1"/>
          <p:nvPr/>
        </p:nvSpPr>
        <p:spPr>
          <a:xfrm>
            <a:off x="4839652" y="2949455"/>
            <a:ext cx="4077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1 425 mln ha ocalałych mokradeł przynosi szacunkowo od 8 do 39 bln dolarów rocznie w usługach ekosystemowych. </a:t>
            </a:r>
          </a:p>
          <a:p>
            <a:endParaRPr lang="pl-PL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12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Wetland Outlook 2025</a:t>
            </a:r>
          </a:p>
        </p:txBody>
      </p:sp>
    </p:spTree>
    <p:extLst>
      <p:ext uri="{BB962C8B-B14F-4D97-AF65-F5344CB8AC3E}">
        <p14:creationId xmlns:p14="http://schemas.microsoft.com/office/powerpoint/2010/main" val="122893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7CDF05-E438-82B4-84E2-FF146D09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7ED2B-C43E-84BC-77AF-071B1DA3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013969"/>
            <a:ext cx="8389904" cy="26540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4400" b="1" dirty="0"/>
              <a:t>Skala utraty i degradacji terenów podmokłych jest problemem globalnym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Do głównych negatywnych czynników, które powodują utratę i degradację terenów podmokłych należą: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Zanieczyszczenia miejskie, rolnicze i przemysłowe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Ekspansja terenów zurbanizowanych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Rozwój przemysłu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Intensyfikacja rolnictwa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Odwadnianie</a:t>
            </a:r>
          </a:p>
          <a:p>
            <a:pPr lvl="1">
              <a:lnSpc>
                <a:spcPct val="120000"/>
              </a:lnSpc>
            </a:pPr>
            <a:r>
              <a:rPr lang="pl-PL" sz="4100" dirty="0"/>
              <a:t>Wprowadzanie inwazyjnych gatunków obcych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Spadek ilości mokradeł powoduje zmiany klimatyczne, zmniejszenie dostępności zasobów wodnych, zwiększenie podatności społeczności na klęski żywiołowe, utratę gatunków oraz wpływa na źródła utrzymania i dobrobyt ludzi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Tracimy tereny podmokłe średnio w tempie 0,52% rocznie (od 1970 r.)</a:t>
            </a:r>
          </a:p>
          <a:p>
            <a:pPr>
              <a:lnSpc>
                <a:spcPct val="120000"/>
              </a:lnSpc>
            </a:pPr>
            <a:r>
              <a:rPr lang="pl-PL" sz="4400" b="1" dirty="0"/>
              <a:t>Każdego roku w wyniku zabudowy traconych jest więcej terenów podmokłych niż się przywraca lub chroni </a:t>
            </a:r>
            <a:br>
              <a:rPr lang="pl-PL" sz="4400" b="1" dirty="0"/>
            </a:br>
            <a:r>
              <a:rPr lang="pl-PL" sz="4400" b="1" dirty="0"/>
              <a:t>– często wpływa to na prawa człowieka do zdrowego środowiska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740AEC6-9ACF-EF4C-4337-5B03BCBD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pl-PL" dirty="0"/>
              <a:t>Uświęcone i zagrożone </a:t>
            </a:r>
            <a:endParaRPr lang="en-US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9250565-9CC9-F07D-B2F8-B86C2C41D9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ALARMUJĄ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40040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AA79-C6A0-EC83-09DD-8B13A36D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29B239-D8AB-FA6F-0416-EDA65EB7987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919206-28E4-A24A-9F24-4E3ADEC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9049" y="4630479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5432C3C6-B9BC-A3A0-39A6-11B3ECF5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4B00A7F-692F-DBEA-DB36-BF78E13A7540}"/>
              </a:ext>
            </a:extLst>
          </p:cNvPr>
          <p:cNvSpPr txBox="1"/>
          <p:nvPr/>
        </p:nvSpPr>
        <p:spPr>
          <a:xfrm>
            <a:off x="599892" y="775072"/>
            <a:ext cx="794421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tradycyjna odnosi się do wiedzy, innowacji i praktyk ludów tubylczych i lokalnych społeczności na całym świecie. Wiedza tradycyjna, wypracowana na podstawie doświadczeń zdobytych na przestrzeni wieków i dostosowana do lokalnej kultury </a:t>
            </a:r>
            <a:br>
              <a:rPr lang="pl-PL" sz="15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środowiska, przekazywana jest ustnie z pokolenia na pokolenie. Zwykle jest własnością zbiorową i przybiera formę opowieści, pieśni, folkloru, przysłów, wartości kulturowych, wierzeń, rytuałów, praw wspólnotowych, lokalnego języka i praktyk rolniczych, w tym wytworzenia gatunków roślin i ras zwierząt. Czasami nazywa się ją tradycją ustną, ponieważ jest praktykowana, śpiewana, tańczona, malowana, rzeźbiona i przedstawiana przez tysiąclecia. Wiedza tradycyjna ma głównie charakter praktyczny, szczególnie w takich dziedzinach jak rolnictwo, rybołówstwo, zdrowie, ogrodnictwo, leśnictwo i zarządzanie środowiskiem.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848850-1379-C0B7-A1AB-34149EF0F20A}"/>
              </a:ext>
            </a:extLst>
          </p:cNvPr>
          <p:cNvSpPr txBox="1"/>
          <p:nvPr/>
        </p:nvSpPr>
        <p:spPr>
          <a:xfrm>
            <a:off x="599892" y="4494143"/>
            <a:ext cx="7628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Wódz Seattle (</a:t>
            </a:r>
            <a:r>
              <a:rPr lang="pl-PL" sz="11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Sealth</a:t>
            </a:r>
            <a:r>
              <a:rPr lang="pl-PL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wódz ludu </a:t>
            </a:r>
            <a:r>
              <a:rPr lang="pl-PL" sz="11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Suquamish</a:t>
            </a:r>
            <a:endParaRPr lang="en-US" sz="11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36232" y="3370758"/>
            <a:ext cx="84248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„Ucz swoje dzieci czego my uczyliśmy nasze dzieci, że Ziemia jest naszą matką. Cokolwiek spotyka Ziemię, spotyka dzieci Ziemi. ... To wiemy: Ziemia nie należy do człowieka - człowiek należy do Ziemi."</a:t>
            </a:r>
          </a:p>
        </p:txBody>
      </p:sp>
    </p:spTree>
    <p:extLst>
      <p:ext uri="{BB962C8B-B14F-4D97-AF65-F5344CB8AC3E}">
        <p14:creationId xmlns:p14="http://schemas.microsoft.com/office/powerpoint/2010/main" val="368826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612799-48AF-2FCD-0DCD-724F412B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E9AA3B-DBB6-9521-2957-CB69DCDA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192993"/>
            <a:ext cx="7968424" cy="25171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Tradycyjne wypalanie, przycinanie, odchwaszczanie i ponowne wysiewanie pomogło utrzymać tereny podmokłe, zapobiec pożarom na dużą skalę i zapewnić dostęp do gatunków roślin ważnych kulturowo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Przez stulecia lokalne społeczności budowały swoje źródła utrzymania wokół cyklicznego przemianom terenów podmokłych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Praktyki zakorzenione kulturowo – takie, jak monitoring ekologiczny poprzez zmiany we florze i faunie, płodozmian i tabu chroniące niektóre gatunki i obszary – pomagają utrzymać równowagę ekologiczną </a:t>
            </a:r>
            <a:br>
              <a:rPr lang="pl-PL" sz="1200" dirty="0"/>
            </a:br>
            <a:r>
              <a:rPr lang="pl-PL" sz="1200" dirty="0"/>
              <a:t>i budować odporność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200" dirty="0"/>
              <a:t>Tereny wodno-błotne są ważną przestrzenią, w której starsze pokolenia przekazują wiedzę ekologiczną młodszym</a:t>
            </a:r>
          </a:p>
          <a:p>
            <a:pPr>
              <a:lnSpc>
                <a:spcPct val="100000"/>
              </a:lnSpc>
            </a:pPr>
            <a:endParaRPr lang="fr-FR" sz="15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BA6C1E4-0EAF-C816-AD09-295E48B5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017271"/>
            <a:ext cx="8221816" cy="623604"/>
          </a:xfrm>
        </p:spPr>
        <p:txBody>
          <a:bodyPr>
            <a:normAutofit fontScale="90000"/>
          </a:bodyPr>
          <a:lstStyle/>
          <a:p>
            <a:br>
              <a:rPr lang="pl-PL" sz="2400" dirty="0"/>
            </a:br>
            <a:br>
              <a:rPr lang="pl-PL" sz="2400" dirty="0"/>
            </a:br>
            <a:r>
              <a:rPr lang="en-US" sz="2400" dirty="0" err="1"/>
              <a:t>Wiedza</a:t>
            </a:r>
            <a:r>
              <a:rPr lang="en-US" sz="2400" dirty="0"/>
              <a:t> </a:t>
            </a:r>
            <a:r>
              <a:rPr lang="en-US" sz="2400" dirty="0" err="1"/>
              <a:t>tradycyjna</a:t>
            </a:r>
            <a:br>
              <a:rPr lang="en-US" sz="2400" dirty="0"/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8E66507-B8D0-6F90-2863-3A95D54F610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500" dirty="0"/>
              <a:t>PRZYNOSI KORZYŚCI TERENOM PODMOKŁYM I LUDZIOM Z RÓŻNYCH POKOLEŃ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65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F6A4FB-73A1-0ADB-EFA9-16D9F680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C12C4B-26DA-15CD-07F4-99369A32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pl-PL" sz="1600" dirty="0"/>
              <a:t>Ludność tubylcza i społeczności lokalne często posiadają głęboko zakorzenioną wiedzę ekologiczną, udoskonalaną przez pokolenia, która pomaga zapewnić zrównoważone użytkowanie i różnorodność biologiczną terenów podmokłych</a:t>
            </a:r>
          </a:p>
          <a:p>
            <a:pPr marL="628650" lvl="1" indent="-285750"/>
            <a:r>
              <a:rPr lang="pl-PL" sz="1300" dirty="0"/>
              <a:t>Ludność tubylcza stanowi zaledwie ~6% światowej populacji, a mimo to w sposób zrównoważony dba o większość pozostałej różnorodności biologicznej naszej planety</a:t>
            </a:r>
          </a:p>
          <a:p>
            <a:pPr marL="628650" lvl="1" indent="-285750"/>
            <a:r>
              <a:rPr lang="pl-PL" sz="1300" dirty="0"/>
              <a:t>Co najmniej 25% powierzchni Ziemi należy do ludności tubylczej, jest przez nią gospodarowane, użytkowane lub zajmowane.</a:t>
            </a:r>
          </a:p>
          <a:p>
            <a:pPr marL="285750" indent="-285750"/>
            <a:r>
              <a:rPr lang="pl-PL" sz="1600" dirty="0"/>
              <a:t>Utrzymanie i ożywienie tradycyjnej wiedzy jest ważne dla przyszłości terenów podmokłych i dobrobytu człowieka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24C0D2C-CD40-7B0D-3EAD-F4003082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en-US" dirty="0" err="1"/>
              <a:t>Ludność</a:t>
            </a:r>
            <a:r>
              <a:rPr lang="en-US" dirty="0"/>
              <a:t> </a:t>
            </a:r>
            <a:r>
              <a:rPr lang="en-US" dirty="0" err="1"/>
              <a:t>tubylcza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C196556-BD25-2188-1C4D-9995827CB3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500" dirty="0"/>
              <a:t>ZACHOWUJE TRADYCYJNĄ WIEDZĘ I DZIEDZICTWO KULTUROWE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84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9809FA-B4C3-948B-9D86-198B103B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4F1D9-D2FC-2D5D-54ED-9F76C289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387064"/>
            <a:ext cx="8221816" cy="2517121"/>
          </a:xfrm>
        </p:spPr>
        <p:txBody>
          <a:bodyPr>
            <a:normAutofit fontScale="62500" lnSpcReduction="20000"/>
          </a:bodyPr>
          <a:lstStyle/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Tereny podmokłe są kolebką dziedzictwa kulturowego i żywych tradycji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Uznawanie i integrowanie tradycyjnej wiedzy sprzyja ochronie terenów podmokłych i pielęgnuje włączające podejście oparte na społeczności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Poszanowanie i integracja tradycyjnych systemów wiedzy w zakresie ochrony terenów podmokłych jest sprawiedliwe i niezbędne dla skutecznych, </a:t>
            </a:r>
            <a:r>
              <a:rPr lang="pl-PL" sz="2000" dirty="0" err="1"/>
              <a:t>inkluzywnych</a:t>
            </a:r>
            <a:r>
              <a:rPr lang="pl-PL" sz="2000" dirty="0"/>
              <a:t> i trwałych rozwiązań środowiskowych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Degradacja terenów podmokłych podważa dobrobyt człowieka, wpływa na prawa człowieka i niszczy tradycyjne systemy wiedzy</a:t>
            </a:r>
          </a:p>
          <a:p>
            <a:pPr marL="285750" lvl="1" indent="-285750">
              <a:lnSpc>
                <a:spcPct val="110000"/>
              </a:lnSpc>
              <a:spcBef>
                <a:spcPts val="750"/>
              </a:spcBef>
              <a:spcAft>
                <a:spcPts val="75"/>
              </a:spcAft>
              <a:buClr>
                <a:srgbClr val="005C66"/>
              </a:buClr>
            </a:pPr>
            <a:r>
              <a:rPr lang="pl-PL" sz="2000" dirty="0"/>
              <a:t>Nadszedł czas, aby zwiększyć skalę działań i zapewnić, że tereny podmokłe będą miały kluczowe znaczenie dla ochrony dziedzictwa kulturowego i utrzymania tradycyjnych systemów wiedzy, które od dawna chronią te istotne ekosystemy</a:t>
            </a:r>
          </a:p>
          <a:p>
            <a:pPr>
              <a:buClr>
                <a:srgbClr val="005C66"/>
              </a:buClr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6C6A84-235D-5C82-BDA8-ADC55EA8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228991"/>
            <a:ext cx="8221816" cy="472344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rgbClr val="005C66"/>
                </a:solidFill>
              </a:rPr>
              <a:t>Światowy Dzień Mokradeł 2026 - przekaz</a:t>
            </a:r>
            <a:br>
              <a:rPr lang="en-US" sz="2400" dirty="0">
                <a:solidFill>
                  <a:srgbClr val="005C66"/>
                </a:solidFill>
              </a:rPr>
            </a:br>
            <a:endParaRPr lang="fr-FR" dirty="0">
              <a:solidFill>
                <a:srgbClr val="005C66"/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7A3118C-9D09-7FD5-5212-01688A17044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500" dirty="0"/>
              <a:t>ZWRÓCENIE UWAGI NA ROLĘ TRADYCYJNEJ WIEDZY </a:t>
            </a:r>
            <a:br>
              <a:rPr lang="pl-PL" sz="1500" dirty="0"/>
            </a:br>
            <a:r>
              <a:rPr lang="pl-PL" sz="1500" dirty="0"/>
              <a:t>W OCHRONIE TERENÓW PODMOKŁYCH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66901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E6C9B7-6D78-D6E4-E767-241EE744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07CA61-E440-25C8-D668-7BA5149B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33" y="2060399"/>
            <a:ext cx="8235279" cy="2661144"/>
          </a:xfrm>
        </p:spPr>
        <p:txBody>
          <a:bodyPr>
            <a:noAutofit/>
          </a:bodyPr>
          <a:lstStyle/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Uznanie i włączenie tradycyjnej wiedzy do polityk dotyczących terenów podmokłych, zapewniając poszanowanie tradycyjnym praktykom użytkowania terenów podmokłych, zarządzania nimi i różnorodności biologicznej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Tworzenie systemów współzarządzania, które angażują społeczności lokalne, ludność tubylczą i opiekunów kultury w podejmowanie decyzji dotyczących obszarów objętych Konwencją Ramsarską i innych terenów podmokłych, promując równość w partycypacji i chroniąc dziedzictwo kulturowe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Zachęcanie do rejestrowania i ochrony tradycyjnych działań na terenach podmokłych, takich jak rybołówstwo, zbiory sezonowe i rytuały duchowe, w celu zapewnienia, że strategie ochrony uwzględniają kulturę i chronią dziedzictwo kulturowe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Organizowanie warsztatów, szkoleń i badań, podczas których naukowcy, decydenci i posiadacze tradycyjnej wiedzy dzielą się spostrzeżeniami, umożliwiając nowoczesnym strategiom ochrony przyrody korzystanie z tradycyjnej mądrości ekologicznej</a:t>
            </a:r>
          </a:p>
          <a:p>
            <a:pPr marL="285750" indent="-285750">
              <a:lnSpc>
                <a:spcPts val="1300"/>
              </a:lnSpc>
              <a:spcAft>
                <a:spcPts val="100"/>
              </a:spcAft>
            </a:pPr>
            <a:r>
              <a:rPr lang="pl-PL" sz="1200" dirty="0"/>
              <a:t>Wspieranie społeczności za pomocą zachęt – takich jak programy uznawania, zrównoważona pomoc dla przedsiębiorstw i finansowanie – które zachęcają do dalszego gospodarowania terenami podmokłymi, </a:t>
            </a:r>
            <a:br>
              <a:rPr lang="pl-PL" sz="1200" dirty="0"/>
            </a:br>
            <a:r>
              <a:rPr lang="pl-PL" sz="1200" dirty="0"/>
              <a:t>jednocześnie realizując cele ochrony środowiska</a:t>
            </a:r>
            <a:endParaRPr lang="fr-FR" sz="12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71F41AB-0901-B45C-0907-1C0D73A5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175060"/>
            <a:ext cx="8221816" cy="636495"/>
          </a:xfrm>
        </p:spPr>
        <p:txBody>
          <a:bodyPr>
            <a:noAutofit/>
          </a:bodyPr>
          <a:lstStyle/>
          <a:p>
            <a:r>
              <a:rPr lang="pl-PL" dirty="0"/>
              <a:t>Integracja tradycyjnej wiedzy z nowoczesnymi strategiami ochrony terenów podmokłych</a:t>
            </a:r>
            <a:br>
              <a:rPr lang="en-US" dirty="0"/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848B614-1113-D1A2-D2F7-710FDF3E7CD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500" dirty="0"/>
              <a:t>WSPIERA INKLUZYWNE PODEJŚCIE OPARTE NA SPOŁECZNOŚCI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B3664-347A-DB4C-B00B-000B2C50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EDA37-1D36-57E3-BF31-240F4650B9E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20B3EB-AFC1-BB66-3662-BB8331D4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4875" y="4641029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AE5D9175-E558-DD6A-DB43-58F2CCBC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0D50D7-BE67-2547-5BB3-F01D9E0DF8F0}"/>
              </a:ext>
            </a:extLst>
          </p:cNvPr>
          <p:cNvSpPr txBox="1"/>
          <p:nvPr/>
        </p:nvSpPr>
        <p:spPr>
          <a:xfrm>
            <a:off x="697231" y="4391067"/>
            <a:ext cx="7783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Strategiczny Konwencji Ramsarskiej na lata </a:t>
            </a:r>
            <a:r>
              <a:rPr lang="en-US" sz="11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2025-2034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1E0E84-2239-0C3F-0632-24C943A25692}"/>
              </a:ext>
            </a:extLst>
          </p:cNvPr>
          <p:cNvSpPr txBox="1"/>
          <p:nvPr/>
        </p:nvSpPr>
        <p:spPr>
          <a:xfrm>
            <a:off x="607359" y="888698"/>
            <a:ext cx="79292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„Plan Strategiczny uznaje ważną rolę i wkład ludności tubylczej i społeczności lokalnych jako strażników różnorodności biologicznej terenów podmokłych oraz jako  partnerów w jej ochronie, przywracaniu i zrównoważonym użytkowaniu. </a:t>
            </a:r>
          </a:p>
          <a:p>
            <a:endParaRPr lang="pl-PL" sz="14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Planu Strategicznego musi zapewnić poszanowanie praw, wiedzy, w tym tradycyjnej wiedzy związanej z różnorodnością biologiczną, innowacjami, światopoglądami, wartościami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praktykami ludności tubylczej i społeczności lokalnych, a także dokumentowanie i ochronę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ich dobrowolną, uprzednią i świadomą zgodą, w tym poprzez ich pełny i skuteczny udział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podejmowaniu decyzji, zgodnie z odpowiednim ustawodawstwem krajowym, instrumentami międzynarodowymi, w tym Deklaracją Praw Ludności Tubylczej Organizacji Narodów Zjednoczonych, i prawami człowieka. </a:t>
            </a:r>
          </a:p>
          <a:p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względzie żadne z postanowień niniejszego Planu Strategicznego nie może być interpretowane jako umniejszające lub wygaszające prawa, które ludność tubylcza </a:t>
            </a:r>
            <a:b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posiada lub może nabyć w przyszłości</a:t>
            </a:r>
            <a:r>
              <a:rPr lang="pl-PL" sz="16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927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816F-1469-D183-94C4-FB24A90EC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texte, graphisme, art&#10;&#10;Le contenu généré par l’IA peut être incorrect.">
            <a:extLst>
              <a:ext uri="{FF2B5EF4-FFF2-40B4-BE49-F238E27FC236}">
                <a16:creationId xmlns:a16="http://schemas.microsoft.com/office/drawing/2014/main" id="{46030E7B-2FA1-4B75-8D09-C88929FD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 descr="Une image contenant texte, affiche, Graphique, Police&#10;&#10;Le contenu généré par l’IA peut être incorrect.">
            <a:extLst>
              <a:ext uri="{FF2B5EF4-FFF2-40B4-BE49-F238E27FC236}">
                <a16:creationId xmlns:a16="http://schemas.microsoft.com/office/drawing/2014/main" id="{D6157DBD-B57A-9D09-56A8-BCD55C743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580" y="1258456"/>
            <a:ext cx="1654840" cy="17133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35995" y="2971800"/>
            <a:ext cx="375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RAZEM </a:t>
            </a:r>
          </a:p>
          <a:p>
            <a:pPr algn="ctr"/>
            <a:r>
              <a:rPr lang="pl-PL" sz="28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Z MOKRADŁAMI </a:t>
            </a:r>
          </a:p>
        </p:txBody>
      </p:sp>
    </p:spTree>
    <p:extLst>
      <p:ext uri="{BB962C8B-B14F-4D97-AF65-F5344CB8AC3E}">
        <p14:creationId xmlns:p14="http://schemas.microsoft.com/office/powerpoint/2010/main" val="97587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18A03B-1E0F-C942-F88A-96EED231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9C3DA-2B81-B4B6-FEC7-681AC3B4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5C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roku 2 lutego od 1997 r.,</a:t>
            </a:r>
            <a:r>
              <a:rPr lang="pl-PL" sz="2200" b="1" dirty="0"/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5C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Międzynarodowy Dzień Organizacji Narodów Zjednoczonych od 2022 r.</a:t>
            </a:r>
            <a:endParaRPr lang="pl-PL" sz="2200" dirty="0"/>
          </a:p>
          <a:p>
            <a:pPr marL="539750" lvl="3" indent="-196850">
              <a:lnSpc>
                <a:spcPct val="120000"/>
              </a:lnSpc>
              <a:spcBef>
                <a:spcPts val="750"/>
              </a:spcBef>
              <a:spcAft>
                <a:spcPts val="75"/>
              </a:spcAft>
              <a:buClr>
                <a:srgbClr val="70C0AC"/>
              </a:buClr>
            </a:pPr>
            <a:r>
              <a:rPr lang="pl-PL" sz="2200" dirty="0"/>
              <a:t>W powiązaniu z Dekadą ONZ na rzecz Odbudowy Ekosystemów, wzywającą do ochrony / odbudowy ekosystemów na całym świecie (2021–2030).</a:t>
            </a:r>
          </a:p>
          <a:p>
            <a:pPr>
              <a:lnSpc>
                <a:spcPct val="120000"/>
              </a:lnSpc>
            </a:pPr>
            <a:r>
              <a:rPr lang="pl-PL" sz="2200" b="1" dirty="0"/>
              <a:t>Globalna kampania wzywająca narody i ludzi do ochrony terenów podmokłych naszej planety.</a:t>
            </a:r>
          </a:p>
          <a:p>
            <a:pPr>
              <a:lnSpc>
                <a:spcPct val="120000"/>
              </a:lnSpc>
            </a:pPr>
            <a:r>
              <a:rPr lang="pl-PL" sz="2200" b="1" dirty="0"/>
              <a:t>Rocznica Konwencji o terenach podmokłych – traktat międzyrządowy zapewniający ramy ochrony </a:t>
            </a:r>
            <a:br>
              <a:rPr lang="pl-PL" sz="2200" b="1" dirty="0"/>
            </a:br>
            <a:r>
              <a:rPr lang="pl-PL" sz="2200" b="1" dirty="0"/>
              <a:t>i mądrego użytkowania terenów podmokłych i ich zasobów.</a:t>
            </a:r>
          </a:p>
          <a:p>
            <a:pPr lvl="1">
              <a:lnSpc>
                <a:spcPct val="120000"/>
              </a:lnSpc>
            </a:pPr>
            <a:r>
              <a:rPr lang="pl-PL" sz="2200" dirty="0"/>
              <a:t>Przyjęty w 1971 roku w Ramsar w Iranie, nad brzegiem Morza Kaspijskiego. </a:t>
            </a:r>
          </a:p>
          <a:p>
            <a:pPr lvl="1">
              <a:lnSpc>
                <a:spcPct val="120000"/>
              </a:lnSpc>
            </a:pPr>
            <a:r>
              <a:rPr lang="pl-PL" sz="2200" dirty="0"/>
              <a:t>Najstarsze ze współczesnych globalnych międzyrządowych porozumień środowiskowych i jedyne </a:t>
            </a:r>
            <a:br>
              <a:rPr lang="pl-PL" sz="2200" dirty="0"/>
            </a:br>
            <a:r>
              <a:rPr lang="pl-PL" sz="2200" dirty="0"/>
              <a:t>poświęcone konkretnemu ekosystemowi – terenom podmokłym.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C16E237-DEBB-B98A-17B2-5B8163BA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sz="2400" dirty="0"/>
              <a:t>Światowy Dzień Mokradeł</a:t>
            </a:r>
            <a:endParaRPr lang="en-US" sz="24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B4FE479-4D87-14A1-93E8-ABEE0E694F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>
              <a:buClr>
                <a:srgbClr val="005C66"/>
              </a:buClr>
            </a:pPr>
            <a:r>
              <a:rPr lang="pl-PL" sz="1500" dirty="0"/>
              <a:t>UZNAJĄC PONADCZASOWE DZIEDZICTWO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7378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6C0BF2-82E1-B1E9-A98A-484745D0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EC477-FBCD-1004-E98E-D35CB917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2" y="2626379"/>
            <a:ext cx="5245450" cy="2517121"/>
          </a:xfrm>
        </p:spPr>
        <p:txBody>
          <a:bodyPr>
            <a:normAutofit/>
          </a:bodyPr>
          <a:lstStyle/>
          <a:p>
            <a:pPr marL="133350" lvl="3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172 Umawiające się Strony są częścią Konwencji </a:t>
            </a:r>
            <a:br>
              <a:rPr lang="pl-PL" sz="1600" dirty="0"/>
            </a:br>
            <a:r>
              <a:rPr lang="pl-PL" sz="1600" dirty="0"/>
              <a:t>	o obszarach wodno-błotnych</a:t>
            </a:r>
          </a:p>
          <a:p>
            <a:pPr marL="476250" lvl="4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 obejmuje ~90% państw członkowskich ONZ</a:t>
            </a:r>
          </a:p>
          <a:p>
            <a:pPr marL="133350" lvl="3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 2 546 terenów podmokłych na całym świecie</a:t>
            </a:r>
          </a:p>
          <a:p>
            <a:pPr marL="133350" lvl="3" indent="285750">
              <a:spcBef>
                <a:spcPts val="750"/>
              </a:spcBef>
              <a:spcAft>
                <a:spcPts val="75"/>
              </a:spcAft>
              <a:tabLst>
                <a:tab pos="438150" algn="l"/>
              </a:tabLst>
            </a:pPr>
            <a:r>
              <a:rPr lang="pl-PL" sz="1600" dirty="0"/>
              <a:t> 257 994 728 hektarów – całkowita powierzchnia 	wyznaczonych obszarów Ramsar</a:t>
            </a:r>
            <a:endParaRPr lang="fr-CH" sz="1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324507C2-562B-A235-1607-738BE11FB5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4" y="1777797"/>
            <a:ext cx="8423317" cy="50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l-PL" dirty="0"/>
              <a:t>WSPÓLNE DZIAŁANIA NA RZECZ OCHRONY I MĄDREGO, </a:t>
            </a:r>
            <a:br>
              <a:rPr lang="pl-PL" dirty="0"/>
            </a:br>
            <a:r>
              <a:rPr lang="pl-PL" dirty="0"/>
              <a:t>ZRÓWNOWAŻONEGO UŻYTKOWANIA TERENÓW PODMOKŁYCH</a:t>
            </a:r>
            <a:endParaRPr lang="fr-FR" sz="1500" dirty="0"/>
          </a:p>
        </p:txBody>
      </p:sp>
      <p:pic>
        <p:nvPicPr>
          <p:cNvPr id="11" name="Image 10" descr="Une image contenant cercle, art, Art fractal&#10;&#10;Le contenu généré par l’IA peut être incorrect.">
            <a:extLst>
              <a:ext uri="{FF2B5EF4-FFF2-40B4-BE49-F238E27FC236}">
                <a16:creationId xmlns:a16="http://schemas.microsoft.com/office/drawing/2014/main" id="{D3AD514E-8F02-7233-63F9-5CBE033C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47" y="2249018"/>
            <a:ext cx="2517123" cy="2517123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7733" y="1003258"/>
            <a:ext cx="8221816" cy="636495"/>
          </a:xfrm>
        </p:spPr>
        <p:txBody>
          <a:bodyPr>
            <a:normAutofit fontScale="90000"/>
          </a:bodyPr>
          <a:lstStyle/>
          <a:p>
            <a:br>
              <a:rPr lang="pl-PL" sz="2000" dirty="0"/>
            </a:br>
            <a:r>
              <a:rPr lang="pl-PL" sz="2000" dirty="0"/>
              <a:t>Zjednoczeni we współpracy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70146" y="3045914"/>
            <a:ext cx="133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172</a:t>
            </a:r>
          </a:p>
        </p:txBody>
      </p:sp>
    </p:spTree>
    <p:extLst>
      <p:ext uri="{BB962C8B-B14F-4D97-AF65-F5344CB8AC3E}">
        <p14:creationId xmlns:p14="http://schemas.microsoft.com/office/powerpoint/2010/main" val="1111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6759C66-F662-65A7-E111-96F5FAA9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3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600" b="1" dirty="0"/>
              <a:t>Światowy Dzień Mokradeł 2026 podkreśla głęboko zakorzenione powiązania między terenami podmokłymi a praktykami kulturowymi, tradycjami </a:t>
            </a:r>
            <a:br>
              <a:rPr lang="pl-PL" sz="1600" b="1" dirty="0"/>
            </a:br>
            <a:r>
              <a:rPr lang="pl-PL" sz="1600" b="1" dirty="0"/>
              <a:t>i systemami wiedzy społeczności na całym świecie.</a:t>
            </a:r>
          </a:p>
          <a:p>
            <a:pPr marL="114300" lvl="3" indent="0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  <a:buNone/>
            </a:pPr>
            <a:endParaRPr lang="pl-PL" sz="1600" b="1" dirty="0"/>
          </a:p>
          <a:p>
            <a:pPr marL="285750" lvl="3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600" b="1" dirty="0"/>
              <a:t>Znaczenie tegorocznej grafiki: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Krąg wyciągniętych ramion – globalne połączenie ludzi z terenami podmokłymi i między sobą 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Palmy – życie, nadzieja i nasza wspólna przyszłość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Ręce – nasza zdolność do wywierania wpływu i działania na rzecz terenów podmokłych</a:t>
            </a:r>
          </a:p>
          <a:p>
            <a:pPr marL="628650" lvl="4">
              <a:lnSpc>
                <a:spcPct val="100000"/>
              </a:lnSpc>
              <a:spcBef>
                <a:spcPts val="0"/>
              </a:spcBef>
              <a:buClr>
                <a:srgbClr val="70C0AC"/>
              </a:buClr>
            </a:pPr>
            <a:r>
              <a:rPr lang="pl-PL" sz="1400" dirty="0"/>
              <a:t>Mokradła przepływające przez ramiona i ręce – tradycyjna wiedza przekazywana </a:t>
            </a:r>
            <a:br>
              <a:rPr lang="pl-PL" sz="1400" dirty="0"/>
            </a:br>
            <a:r>
              <a:rPr lang="pl-PL" sz="1400" dirty="0"/>
              <a:t>od przodków przyszłym pokoleniom</a:t>
            </a:r>
            <a:endParaRPr lang="en-US" sz="1400" dirty="0"/>
          </a:p>
          <a:p>
            <a:pPr marL="400050" lvl="4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DA4C28-F8CB-66C2-47C0-633D2A66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010094"/>
            <a:ext cx="8221816" cy="636495"/>
          </a:xfrm>
        </p:spPr>
        <p:txBody>
          <a:bodyPr>
            <a:normAutofit fontScale="90000"/>
          </a:bodyPr>
          <a:lstStyle/>
          <a:p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Temat na rok 2026</a:t>
            </a:r>
            <a:br>
              <a:rPr lang="en-US" sz="2400" dirty="0"/>
            </a:b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FDE67BC-38AB-25AF-62C2-D74DA67ECA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TERENY PODMOKŁE I WIEDZA TRADYCYJNA: CELEBROWANIE DZIEDZICTWA KULTUROWEGO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CAA49-C540-5427-1DD6-2F125A1B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97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06550-C3A1-683A-69F8-E71BF5BB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500BCB-A3DB-D932-FE66-1D3961AF40F4}"/>
              </a:ext>
            </a:extLst>
          </p:cNvPr>
          <p:cNvSpPr/>
          <p:nvPr/>
        </p:nvSpPr>
        <p:spPr>
          <a:xfrm>
            <a:off x="4560570" y="0"/>
            <a:ext cx="4583430" cy="5143500"/>
          </a:xfrm>
          <a:prstGeom prst="rect">
            <a:avLst/>
          </a:prstGeom>
          <a:solidFill>
            <a:srgbClr val="D1E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D207E-2197-763D-3288-10BA8F6E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674" y="4623427"/>
            <a:ext cx="2057400" cy="273844"/>
          </a:xfrm>
        </p:spPr>
        <p:txBody>
          <a:bodyPr/>
          <a:lstStyle/>
          <a:p>
            <a:fld id="{DDDB2F1F-121C-8948-B573-4543C5FF1BE4}" type="slidenum">
              <a:rPr lang="fr-FR" b="1" smtClean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b="1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610D82-7012-47BC-F150-EEE8A9145EBB}"/>
              </a:ext>
            </a:extLst>
          </p:cNvPr>
          <p:cNvSpPr txBox="1"/>
          <p:nvPr/>
        </p:nvSpPr>
        <p:spPr>
          <a:xfrm>
            <a:off x="351753" y="3327070"/>
            <a:ext cx="4014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05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Musonda</a:t>
            </a:r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Mumba</a:t>
            </a:r>
            <a:endParaRPr lang="pl-PL" sz="105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General of the Convention on Wetlands </a:t>
            </a:r>
          </a:p>
          <a:p>
            <a:pPr algn="r"/>
            <a:endParaRPr lang="fr-FR" sz="105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09880C7A-7010-12F0-A70A-41078A5E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5" y="69710"/>
            <a:ext cx="1457132" cy="569026"/>
          </a:xfrm>
          <a:prstGeom prst="rect">
            <a:avLst/>
          </a:prstGeom>
        </p:spPr>
      </p:pic>
      <p:pic>
        <p:nvPicPr>
          <p:cNvPr id="3" name="Image 2" descr="Une image contenant capture d’écran, Police, texte&#10;&#10;Le contenu généré par l’IA peut être incorrect.">
            <a:extLst>
              <a:ext uri="{FF2B5EF4-FFF2-40B4-BE49-F238E27FC236}">
                <a16:creationId xmlns:a16="http://schemas.microsoft.com/office/drawing/2014/main" id="{092DEC69-2592-7347-7E42-4B6DDFA55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" y="1708785"/>
            <a:ext cx="4236535" cy="140912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14408" y="1708785"/>
            <a:ext cx="41776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„Gdziekolwiek ląd spotka się z wodą, obfituje w życie. Mokradła istnieją </a:t>
            </a:r>
          </a:p>
          <a:p>
            <a:pPr algn="ctr"/>
            <a:r>
              <a:rPr lang="pl-PL" sz="2100" dirty="0">
                <a:solidFill>
                  <a:srgbClr val="005C66"/>
                </a:solidFill>
                <a:latin typeface="Cheddar Gothic Rough" panose="00000500000000000000" pitchFamily="50" charset="-18"/>
              </a:rPr>
              <a:t>w każdym zakątku naszej pięknej planety i są układem krwionośnym krajobrazu.”</a:t>
            </a: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23610D82-7012-47BC-F150-EEE8A9145EBB}"/>
              </a:ext>
            </a:extLst>
          </p:cNvPr>
          <p:cNvSpPr txBox="1"/>
          <p:nvPr/>
        </p:nvSpPr>
        <p:spPr>
          <a:xfrm>
            <a:off x="4645342" y="3327070"/>
            <a:ext cx="40145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05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Musonda</a:t>
            </a:r>
            <a:r>
              <a:rPr lang="en-US" sz="105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Mumba</a:t>
            </a:r>
            <a:endParaRPr lang="pl-PL" sz="105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Sekretarz</a:t>
            </a:r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Generalna</a:t>
            </a:r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Konwencji</a:t>
            </a:r>
            <a:r>
              <a:rPr lang="en-US" sz="900" dirty="0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5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Ramsarskiej</a:t>
            </a:r>
            <a:endParaRPr lang="en-US" sz="900" dirty="0">
              <a:solidFill>
                <a:srgbClr val="005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4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63B481-3482-CA34-FD92-5FF45F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A2C1B0-1B08-EDBA-75F6-B533DFDC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b="1" dirty="0"/>
              <a:t>Kampania ma na celu: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Podnoszenie świadomości na temat istotnej roli tradycyjnej wiedzy w utrzymaniu ekosystemów terenów podmokłych i ochronie dziedzictwa kulturowego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Podkreślenie zagrożeń, przed którymi stoją tereny podmokłe i tradycyjne systemy wiedzy, </a:t>
            </a:r>
            <a:br>
              <a:rPr lang="pl-PL" sz="1500" dirty="0"/>
            </a:br>
            <a:r>
              <a:rPr lang="pl-PL" sz="1500" dirty="0"/>
              <a:t>a także działania niezbędne do ich ochrony, wzmocnienia i włączenia do nowoczesnej  ochrony przyrody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Promowanie włączenia ochrony terenów podmokłych do szerszych programów środowiskowych i rozwojowych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b="1" dirty="0">
                <a:solidFill>
                  <a:srgbClr val="E0A917"/>
                </a:solidFill>
              </a:rPr>
              <a:t>#WWD2026 | #CelebratingWetlands | #WetlandsandCulturalHeritage</a:t>
            </a:r>
          </a:p>
          <a:p>
            <a:pPr>
              <a:lnSpc>
                <a:spcPct val="100000"/>
              </a:lnSpc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D017C90-D754-028B-47BC-6FA62197390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INSPIRUJĄ DO DZIAŁANIA</a:t>
            </a:r>
            <a:endParaRPr lang="fr-FR" sz="15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4F5DF95C-FECA-D068-C5BA-43F9E7D09DE3}"/>
              </a:ext>
            </a:extLst>
          </p:cNvPr>
          <p:cNvSpPr txBox="1">
            <a:spLocks/>
          </p:cNvSpPr>
          <p:nvPr/>
        </p:nvSpPr>
        <p:spPr>
          <a:xfrm>
            <a:off x="461092" y="1017270"/>
            <a:ext cx="8221816" cy="623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D1E7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pl-PL" dirty="0"/>
          </a:p>
          <a:p>
            <a:endParaRPr lang="pl-PL" dirty="0"/>
          </a:p>
          <a:p>
            <a:r>
              <a:rPr lang="pl-PL" dirty="0"/>
              <a:t>Zjednoczeni w wysiłkach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52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DDAA-3C7A-3154-0EB4-912DB853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033800-6B4A-1EB6-1C38-AA4B0AE4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CFC17-E2E1-702C-4841-D5F97704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6" y="2250141"/>
            <a:ext cx="8221816" cy="26540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b="1" dirty="0"/>
              <a:t>Kampania ma na celu: 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Zachęcanie rządów, organizacji i osób prywatnych do angażowania się w działania na rzecz ochrony i odbudowy terenów podmokłych, z poszanowaniem i przy uwzględnieniu tradycyjnej wiedzy w celu ochrony mokradeł i celebrowania dziedzictwa kulturowego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 Zaprezentowanie udanych inicjatywy w zakresie ochrony i odtwarzania terenów podmokłych, w ramach których tradycyjna wiedza chroni je i utrzymuje ich kondycję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 Dzielenie się najlepszymi praktykami i kulturowo ugruntowanym podejściem do zarządzania terenami podmokłymi, które integrują tradycyjne i lokalne systemy wiedzy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500" b="1" dirty="0">
                <a:solidFill>
                  <a:srgbClr val="E0A917"/>
                </a:solidFill>
              </a:rPr>
              <a:t>#WWD2026 | #CelebratingWetlands | #WetlandsandCulturalHeritage</a:t>
            </a:r>
            <a:endParaRPr lang="fr-FR" sz="1500" b="1" dirty="0">
              <a:solidFill>
                <a:srgbClr val="E0A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8E99359-1B32-B76E-6639-93909F095D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WSPIERAJĄ ZAANGAŻOWANIE SPOŁECZNOŚCI</a:t>
            </a:r>
            <a:endParaRPr lang="fr-FR" sz="15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CD9D386A-A8EC-60C2-CC34-25387BE69B18}"/>
              </a:ext>
            </a:extLst>
          </p:cNvPr>
          <p:cNvSpPr txBox="1">
            <a:spLocks/>
          </p:cNvSpPr>
          <p:nvPr/>
        </p:nvSpPr>
        <p:spPr>
          <a:xfrm>
            <a:off x="461092" y="1017271"/>
            <a:ext cx="8221816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D1E7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pl-PL" dirty="0"/>
          </a:p>
          <a:p>
            <a:endParaRPr lang="pl-PL" dirty="0"/>
          </a:p>
          <a:p>
            <a:r>
              <a:rPr lang="pl-PL" dirty="0"/>
              <a:t>Zjednoczeni w wysiłkach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94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1C41AD-4527-9326-FB67-B767A623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3C11280-1180-518C-ACE3-7C22A49A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500" b="1" dirty="0"/>
              <a:t>Niezbędne dla przetrwania człowieka</a:t>
            </a:r>
          </a:p>
          <a:p>
            <a:pPr>
              <a:lnSpc>
                <a:spcPct val="100000"/>
              </a:lnSpc>
            </a:pPr>
            <a:r>
              <a:rPr lang="pl-PL" sz="1500" b="1" dirty="0"/>
              <a:t>Woda jest głównym czynnikiem kontrolującym środowisko oraz życie roślin i zwierząt</a:t>
            </a:r>
          </a:p>
          <a:p>
            <a:pPr>
              <a:lnSpc>
                <a:spcPct val="100000"/>
              </a:lnSpc>
            </a:pPr>
            <a:r>
              <a:rPr lang="pl-PL" sz="1500" b="1" dirty="0"/>
              <a:t>Pokrycie &gt;12,1 mln km2 na całym świecie – ~6% powierzchni lądowej Ziemi</a:t>
            </a:r>
          </a:p>
          <a:p>
            <a:pPr>
              <a:lnSpc>
                <a:spcPct val="100000"/>
              </a:lnSpc>
            </a:pPr>
            <a:r>
              <a:rPr lang="pl-PL" sz="1500" b="1" dirty="0"/>
              <a:t>Mogą być słonowodne lub słodkowodne, śródlądowe lub przybrzeżne, naturalne lub stworzone przez człowieka, stałe lub tymczasowe, statyczne lub płynące</a:t>
            </a:r>
          </a:p>
          <a:p>
            <a:pPr lvl="1">
              <a:lnSpc>
                <a:spcPct val="120000"/>
              </a:lnSpc>
            </a:pPr>
            <a:r>
              <a:rPr lang="pl-PL" sz="1200" dirty="0"/>
              <a:t>Mokradła słodkowodne: rzeki, jeziora, baseny, równiny zalewowe, torfowiska, bagna i mokradła</a:t>
            </a:r>
          </a:p>
          <a:p>
            <a:pPr lvl="1">
              <a:lnSpc>
                <a:spcPct val="120000"/>
              </a:lnSpc>
            </a:pPr>
            <a:r>
              <a:rPr lang="pl-PL" sz="1200" dirty="0"/>
              <a:t>Mokradła słonowodne: estuaria, namuliska, solniska, namorzyny, laguny, rafy koralowe i rafy skorupiakowe</a:t>
            </a:r>
          </a:p>
          <a:p>
            <a:pPr lvl="1">
              <a:lnSpc>
                <a:spcPct val="120000"/>
              </a:lnSpc>
            </a:pPr>
            <a:r>
              <a:rPr lang="pl-PL" sz="1200" dirty="0"/>
              <a:t>Tereny podmokłe stworzone przez człowieka: stawy rybne, pola ryżowe, zbiorniki wodne i saliny</a:t>
            </a:r>
          </a:p>
          <a:p>
            <a:pPr>
              <a:lnSpc>
                <a:spcPct val="120000"/>
              </a:lnSpc>
            </a:pPr>
            <a:endParaRPr lang="fr-FR" sz="1500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EBCCFF7C-5FEE-B5EE-4799-E9C40AB9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dirty="0"/>
              <a:t>Tereny podmokłe: Razem dla ochrony</a:t>
            </a:r>
            <a:endParaRPr lang="en-US" dirty="0">
              <a:solidFill>
                <a:srgbClr val="005C66"/>
              </a:solidFill>
            </a:endParaRPr>
          </a:p>
        </p:txBody>
      </p:sp>
      <p:sp>
        <p:nvSpPr>
          <p:cNvPr id="8" name="Sous-titre 4">
            <a:extLst>
              <a:ext uri="{FF2B5EF4-FFF2-40B4-BE49-F238E27FC236}">
                <a16:creationId xmlns:a16="http://schemas.microsoft.com/office/drawing/2014/main" id="{0B007B2F-4B41-F664-0D70-4F502CE59DA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1500" dirty="0"/>
              <a:t>MOKRADŁA PODTRZYMUJĄ ŻYCIE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66329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6962F1-1EB5-327A-FE92-C2E13993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2F1F-121C-8948-B573-4543C5FF1BE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1516099-5843-14F8-3C3B-62EA1EAC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5" y="2250141"/>
            <a:ext cx="8321609" cy="26540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Istotne źródła słodkiej wody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Globalne zapotrzebowanie w słodką wodę rośnie o ~1% rocznie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Obfite w różnorodność biologiczną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~40% gatunków roślin i zwierząt na Ziemi jest zależnych od terenów podmokłych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Wysoce skuteczne pochłaniacze dwutlenku węgla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Torfowiska zajmują tylko ~3% powierzchni naszej planety, a mimo to magazynują ~30% węgla lądowego – dwukrotność wszystkich lasów na świecie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900" b="1" dirty="0"/>
              <a:t>Ważne zabezpieczenia przed ekstremalnymi warunkami pogodowymi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1500" dirty="0"/>
              <a:t>Pomagają chronić 60% ludzkości żyjącej i pracującej wzdłuż wybrzeży przed powodziami, szkodami materialnymi, erozją gleby i ofiarami śmiertelnymi, zmniejszając intensywność fal, pochłaniając fale sztormowe i buforując tsunami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D6B459B3-5ACA-FAAE-E47B-8D92E84D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3" y="1100888"/>
            <a:ext cx="8221816" cy="472344"/>
          </a:xfrm>
        </p:spPr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br>
              <a:rPr lang="pl-PL" dirty="0"/>
            </a:br>
            <a:r>
              <a:rPr lang="pl-PL" dirty="0" err="1"/>
              <a:t>Wysokoproduktywne</a:t>
            </a:r>
            <a:r>
              <a:rPr lang="pl-PL" dirty="0"/>
              <a:t> ekosystemy</a:t>
            </a:r>
            <a:endParaRPr lang="en-US" dirty="0"/>
          </a:p>
        </p:txBody>
      </p:sp>
      <p:sp>
        <p:nvSpPr>
          <p:cNvPr id="8" name="Sous-titre 4">
            <a:extLst>
              <a:ext uri="{FF2B5EF4-FFF2-40B4-BE49-F238E27FC236}">
                <a16:creationId xmlns:a16="http://schemas.microsoft.com/office/drawing/2014/main" id="{D3469627-0821-F641-761A-CB638680C48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1195" y="1777797"/>
            <a:ext cx="8221816" cy="472344"/>
          </a:xfrm>
        </p:spPr>
        <p:txBody>
          <a:bodyPr/>
          <a:lstStyle/>
          <a:p>
            <a:r>
              <a:rPr lang="pl-PL" sz="1500" dirty="0"/>
              <a:t>MOKRADŁA </a:t>
            </a:r>
            <a:r>
              <a:rPr lang="fr-FR" sz="1500" dirty="0">
                <a:solidFill>
                  <a:srgbClr val="005C66"/>
                </a:solidFill>
              </a:rPr>
              <a:t>ŚWIADCZ</a:t>
            </a:r>
            <a:r>
              <a:rPr lang="pl-PL" sz="1500" dirty="0">
                <a:solidFill>
                  <a:srgbClr val="005C66"/>
                </a:solidFill>
              </a:rPr>
              <a:t>Ą</a:t>
            </a:r>
            <a:r>
              <a:rPr lang="fr-FR" sz="1500" dirty="0">
                <a:solidFill>
                  <a:srgbClr val="005C66"/>
                </a:solidFill>
              </a:rPr>
              <a:t> PODSTAWOW</a:t>
            </a:r>
            <a:r>
              <a:rPr lang="pl-PL" sz="1500" dirty="0">
                <a:solidFill>
                  <a:srgbClr val="005C66"/>
                </a:solidFill>
              </a:rPr>
              <a:t>E</a:t>
            </a:r>
            <a:r>
              <a:rPr lang="fr-FR" sz="1500" dirty="0">
                <a:solidFill>
                  <a:srgbClr val="005C66"/>
                </a:solidFill>
              </a:rPr>
              <a:t> USŁUG</a:t>
            </a:r>
            <a:r>
              <a:rPr lang="pl-PL" sz="1500" dirty="0">
                <a:solidFill>
                  <a:srgbClr val="005C66"/>
                </a:solidFill>
              </a:rPr>
              <a:t>I</a:t>
            </a:r>
            <a:endParaRPr lang="fr-FR" sz="1500" dirty="0">
              <a:solidFill>
                <a:srgbClr val="005C66"/>
              </a:solidFill>
            </a:endParaRPr>
          </a:p>
          <a:p>
            <a:endParaRPr lang="fr-FR" sz="1500" dirty="0">
              <a:solidFill>
                <a:srgbClr val="005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2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1876</Words>
  <Application>Microsoft Office PowerPoint</Application>
  <PresentationFormat>Pokaz na ekranie (16:9)</PresentationFormat>
  <Paragraphs>161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Cheddar Gothic Rough</vt:lpstr>
      <vt:lpstr>Thème Office</vt:lpstr>
      <vt:lpstr>Prezentacja programu PowerPoint</vt:lpstr>
      <vt:lpstr> Światowy Dzień Mokradeł</vt:lpstr>
      <vt:lpstr> Zjednoczeni we współpracy</vt:lpstr>
      <vt:lpstr>  Temat na rok 2026 </vt:lpstr>
      <vt:lpstr>Prezentacja programu PowerPoint</vt:lpstr>
      <vt:lpstr>Prezentacja programu PowerPoint</vt:lpstr>
      <vt:lpstr>Prezentacja programu PowerPoint</vt:lpstr>
      <vt:lpstr> Tereny podmokłe: Razem dla ochrony</vt:lpstr>
      <vt:lpstr> Wysokoproduktywne ekosystemy</vt:lpstr>
      <vt:lpstr> Wysokoproduktywne ekosystemy</vt:lpstr>
      <vt:lpstr>Prezentacja programu PowerPoint</vt:lpstr>
      <vt:lpstr>Uświęcone i zagrożone </vt:lpstr>
      <vt:lpstr>Prezentacja programu PowerPoint</vt:lpstr>
      <vt:lpstr>  Wiedza tradycyjna </vt:lpstr>
      <vt:lpstr> Ludność tubylcza</vt:lpstr>
      <vt:lpstr>Światowy Dzień Mokradeł 2026 - przekaz </vt:lpstr>
      <vt:lpstr>Integracja tradycyjnej wiedzy z nowoczesnymi strategiami ochrony terenów podmokłych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Damien Gallay</dc:creator>
  <cp:lastModifiedBy>Karolina Hunker</cp:lastModifiedBy>
  <cp:revision>91</cp:revision>
  <dcterms:created xsi:type="dcterms:W3CDTF">2025-10-01T15:42:35Z</dcterms:created>
  <dcterms:modified xsi:type="dcterms:W3CDTF">2026-01-19T13:02:18Z</dcterms:modified>
</cp:coreProperties>
</file>