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58"/>
  </p:notesMasterIdLst>
  <p:sldIdLst>
    <p:sldId id="256" r:id="rId5"/>
    <p:sldId id="273" r:id="rId6"/>
    <p:sldId id="277" r:id="rId7"/>
    <p:sldId id="279" r:id="rId8"/>
    <p:sldId id="330" r:id="rId9"/>
    <p:sldId id="278" r:id="rId10"/>
    <p:sldId id="317" r:id="rId11"/>
    <p:sldId id="316" r:id="rId12"/>
    <p:sldId id="281" r:id="rId13"/>
    <p:sldId id="280" r:id="rId14"/>
    <p:sldId id="283" r:id="rId15"/>
    <p:sldId id="331" r:id="rId16"/>
    <p:sldId id="282" r:id="rId17"/>
    <p:sldId id="332" r:id="rId18"/>
    <p:sldId id="284" r:id="rId19"/>
    <p:sldId id="276" r:id="rId20"/>
    <p:sldId id="306" r:id="rId21"/>
    <p:sldId id="298" r:id="rId22"/>
    <p:sldId id="290" r:id="rId23"/>
    <p:sldId id="296" r:id="rId24"/>
    <p:sldId id="297" r:id="rId25"/>
    <p:sldId id="307" r:id="rId26"/>
    <p:sldId id="294" r:id="rId27"/>
    <p:sldId id="308" r:id="rId28"/>
    <p:sldId id="333" r:id="rId29"/>
    <p:sldId id="295" r:id="rId30"/>
    <p:sldId id="309" r:id="rId31"/>
    <p:sldId id="310" r:id="rId32"/>
    <p:sldId id="275" r:id="rId33"/>
    <p:sldId id="288" r:id="rId34"/>
    <p:sldId id="289" r:id="rId35"/>
    <p:sldId id="291" r:id="rId36"/>
    <p:sldId id="300" r:id="rId37"/>
    <p:sldId id="302" r:id="rId38"/>
    <p:sldId id="334" r:id="rId39"/>
    <p:sldId id="303" r:id="rId40"/>
    <p:sldId id="305" r:id="rId41"/>
    <p:sldId id="304" r:id="rId42"/>
    <p:sldId id="287" r:id="rId43"/>
    <p:sldId id="286" r:id="rId44"/>
    <p:sldId id="325" r:id="rId45"/>
    <p:sldId id="326" r:id="rId46"/>
    <p:sldId id="327" r:id="rId47"/>
    <p:sldId id="335" r:id="rId48"/>
    <p:sldId id="269" r:id="rId49"/>
    <p:sldId id="318" r:id="rId50"/>
    <p:sldId id="319" r:id="rId51"/>
    <p:sldId id="320" r:id="rId52"/>
    <p:sldId id="321" r:id="rId53"/>
    <p:sldId id="322" r:id="rId54"/>
    <p:sldId id="323" r:id="rId55"/>
    <p:sldId id="324" r:id="rId56"/>
    <p:sldId id="329" r:id="rId5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.Hipnarowicz (SP PSP)" initials="G(P" lastIdx="2" clrIdx="0">
    <p:extLst>
      <p:ext uri="{19B8F6BF-5375-455C-9EA6-DF929625EA0E}">
        <p15:presenceInfo xmlns:p15="http://schemas.microsoft.com/office/powerpoint/2012/main" userId="S-1-5-21-1675103755-318235011-3447180129-11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9054" autoAdjust="0"/>
  </p:normalViewPr>
  <p:slideViewPr>
    <p:cSldViewPr snapToGrid="0">
      <p:cViewPr varScale="1">
        <p:scale>
          <a:sx n="61" d="100"/>
          <a:sy n="61" d="100"/>
        </p:scale>
        <p:origin x="23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63EC3-CD32-4F8A-9ADD-31E5B4AE3312}" type="datetimeFigureOut">
              <a:rPr lang="pl-PL" smtClean="0"/>
              <a:t>09.04.2025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A6DE6-3F3F-4F00-95FF-542C8364D3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5380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A6DE6-3F3F-4F00-95FF-542C8364D397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9339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SGRWN AB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A6DE6-3F3F-4F00-95FF-542C8364D397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7955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SGRWN ABC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A6DE6-3F3F-4F00-95FF-542C8364D397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2165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A6DE6-3F3F-4F00-95FF-542C8364D397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6330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A6DE6-3F3F-4F00-95FF-542C8364D397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3526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A6DE6-3F3F-4F00-95FF-542C8364D397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6729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A6DE6-3F3F-4F00-95FF-542C8364D397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1716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A6DE6-3F3F-4F00-95FF-542C8364D397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527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A6DE6-3F3F-4F00-95FF-542C8364D397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510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2DB86B-59C0-40DD-A944-8D175D313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32D4784-477F-4983-B27A-AB2EFD509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07C3C20-E23D-4B7A-945D-704801EEC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D3C8-D1E2-4428-B54D-C0582598D96F}" type="datetimeFigureOut">
              <a:rPr lang="pl-PL" smtClean="0"/>
              <a:t>09.04.2025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1900C36-C4F2-41B2-988B-44686054A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E4758AB-F19C-4F77-BF5A-C5950F80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BD2D-8473-410D-AE85-A11F573333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64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832448-A278-44FF-887D-DBB5ECED1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F3C6C57-5446-48B5-8931-20F6EA230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62FBE37-7584-41C9-B750-BBBEF588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D3C8-D1E2-4428-B54D-C0582598D96F}" type="datetimeFigureOut">
              <a:rPr lang="pl-PL" smtClean="0"/>
              <a:t>09.04.2025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4119792-9846-4815-B708-A0C64881D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8954C93-07C8-4072-B029-9B31ACCEF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BD2D-8473-410D-AE85-A11F573333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378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91BF271-F5B9-4A60-A891-6DB105F9A8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03F1853-1E0D-4053-9634-2BD6CF8EB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DDA9460-97E6-4390-908E-A6C4541FF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D3C8-D1E2-4428-B54D-C0582598D96F}" type="datetimeFigureOut">
              <a:rPr lang="pl-PL" smtClean="0"/>
              <a:t>09.04.2025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8C3CB77-3B77-4993-8AF4-5B522A124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46937B8-DCD6-4556-B330-8B03FE26A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BD2D-8473-410D-AE85-A11F573333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016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E48DBF-A8B1-4CFE-A733-05D116BEB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42A393-E77C-4A78-BE0D-E3AF61698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BEF4FC8-F016-4B86-9F5F-B94DC7709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D3C8-D1E2-4428-B54D-C0582598D96F}" type="datetimeFigureOut">
              <a:rPr lang="pl-PL" smtClean="0"/>
              <a:t>09.04.2025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CDD3F74-D93F-4B1B-A125-DE1215343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9EC2F50-25C5-4755-ACAB-5C03E9A29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BD2D-8473-410D-AE85-A11F573333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7834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DFC12A-4C37-40A8-B703-07D77F538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A3446B9-24B2-4F2F-90EE-B762A0CA4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9F417F8-A0CE-415F-A2F5-B2A47214B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D3C8-D1E2-4428-B54D-C0582598D96F}" type="datetimeFigureOut">
              <a:rPr lang="pl-PL" smtClean="0"/>
              <a:t>09.04.2025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6FDA0FE-E82D-4961-8B71-CADDE899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4A791B9-7ABA-4AA5-B3E4-1BE3694BF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BD2D-8473-410D-AE85-A11F573333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1841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59D9C6-4F34-47C0-98B4-53D906CA5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F3B896-EFCF-40EE-8F6E-401A8D5AC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1FBFD6F-1798-4C18-A793-580A86F02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7D0FF97-1FDB-4CCA-96FC-608DCB1C7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D3C8-D1E2-4428-B54D-C0582598D96F}" type="datetimeFigureOut">
              <a:rPr lang="pl-PL" smtClean="0"/>
              <a:t>09.04.2025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0F69EF6-239E-4286-9877-A63CB21E7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76958BE-3627-436D-8C57-146F38751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BD2D-8473-410D-AE85-A11F573333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8476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156C2E-3BDD-47F4-95B6-228AF3C46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E172796-F0F0-4532-A738-F1125EF37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8CE4661-3FDF-4C09-9B93-0D0356F5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637B08A-255C-43A8-ABD7-02BE5E0CFD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A23AB28-DEB5-46EA-9EFE-6071A07755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70B4B4D-CB25-4988-8BC5-5154DAF3C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D3C8-D1E2-4428-B54D-C0582598D96F}" type="datetimeFigureOut">
              <a:rPr lang="pl-PL" smtClean="0"/>
              <a:t>09.04.2025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E670250-6B2D-4F85-A8B3-64C434E83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79A716A-F6DE-442F-81C7-837A84B1C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BD2D-8473-410D-AE85-A11F573333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879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382A3B-C0A5-48B2-8624-13A11B8A2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148BBA6-C808-4043-9CB6-D3F6A7563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D3C8-D1E2-4428-B54D-C0582598D96F}" type="datetimeFigureOut">
              <a:rPr lang="pl-PL" smtClean="0"/>
              <a:t>09.04.2025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84624FC-F27B-44F5-8650-B2D44E052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F7337F3-503F-4E27-980C-B7B4D3FD4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BD2D-8473-410D-AE85-A11F573333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690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BC30607-0BFE-4502-9518-8F11F66E2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D3C8-D1E2-4428-B54D-C0582598D96F}" type="datetimeFigureOut">
              <a:rPr lang="pl-PL" smtClean="0"/>
              <a:t>09.04.2025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9BBE9A4-4D80-4E15-82EF-E4CCCDEC3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C803B35-5C25-44FB-BD01-3224B93B3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BD2D-8473-410D-AE85-A11F573333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2173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990A91-7F8E-4747-B49C-172A776FE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199B10-E47A-4819-A1F1-1D747EEAF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3BC4CB3-9202-44B0-A081-5F8784AF9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068F501-558F-44FC-861C-8A2E5E17A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D3C8-D1E2-4428-B54D-C0582598D96F}" type="datetimeFigureOut">
              <a:rPr lang="pl-PL" smtClean="0"/>
              <a:t>09.04.2025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A846DB6-70D1-4136-AC71-073B0B91E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D0FADB5-2A25-4108-A415-27B937CF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BD2D-8473-410D-AE85-A11F573333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463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13AB75-4449-45A1-99D4-14BFADF53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F10B582-51A5-4765-9800-9A21F73F37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4857FA8-12E2-449A-BA68-60111511C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448177E-D957-4E41-AA1B-8DC98C9B8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D3C8-D1E2-4428-B54D-C0582598D96F}" type="datetimeFigureOut">
              <a:rPr lang="pl-PL" smtClean="0"/>
              <a:t>09.04.2025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3B20970-562C-4B3D-A4AE-1A3F6FDE3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F97F2B5-2944-491E-B325-3F72F6568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BD2D-8473-410D-AE85-A11F573333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9859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52281BB-4B8F-4B76-A4E7-41487E791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B1C9764-EE77-4114-B9FF-AB3B7C0D4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98F6EA9-808D-4392-9600-32D9DCEBA0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5D3C8-D1E2-4428-B54D-C0582598D96F}" type="datetimeFigureOut">
              <a:rPr lang="pl-PL" smtClean="0"/>
              <a:t>09.04.2025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87B2D70-ECAB-4B9C-B220-332A4745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A472A44-0C84-4C48-8761-FDDB13667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5BD2D-8473-410D-AE85-A11F573333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934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24E6C2-DEC0-4772-8E4E-ACF9BAA2CE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0824" y="836023"/>
            <a:ext cx="9144271" cy="48201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Temat: Ratowanie życia, zdrowia, mienia na obszarach wodnych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7EB8F12E-DB9E-4C7E-B11E-8398182643F9}"/>
              </a:ext>
            </a:extLst>
          </p:cNvPr>
          <p:cNvSpPr/>
          <p:nvPr/>
        </p:nvSpPr>
        <p:spPr>
          <a:xfrm>
            <a:off x="770709" y="1720840"/>
            <a:ext cx="102804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5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Szkolenie specjalistyczne </a:t>
            </a:r>
            <a:br>
              <a:rPr lang="pl-PL" sz="5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5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zakresie młodszego nurka</a:t>
            </a:r>
          </a:p>
        </p:txBody>
      </p:sp>
    </p:spTree>
    <p:extLst>
      <p:ext uri="{BB962C8B-B14F-4D97-AF65-F5344CB8AC3E}">
        <p14:creationId xmlns:p14="http://schemas.microsoft.com/office/powerpoint/2010/main" val="3826609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76C328-A8A9-4B54-9516-1BA395F6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479" y="270949"/>
            <a:ext cx="5073041" cy="1090049"/>
          </a:xfrm>
        </p:spPr>
        <p:txBody>
          <a:bodyPr>
            <a:noAutofit/>
          </a:bodyPr>
          <a:lstStyle/>
          <a:p>
            <a:pPr algn="ctr"/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DOJAZD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A5E321-6B15-45E8-A4F2-DB43118F4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989" y="1747380"/>
            <a:ext cx="11345897" cy="47187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Zgodnie z BHS jazda alarmowa tylko w ubraniu specjalnym, hełmie.</a:t>
            </a:r>
          </a:p>
          <a:p>
            <a:pPr marL="261938" indent="-261938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Ubieramy się w sprzęt nurkowy na miejscu działań.</a:t>
            </a:r>
            <a:endParaRPr lang="pl-PL" sz="24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Dopytaj o </a:t>
            </a: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szczegóły dojazdu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oraz miejsce </a:t>
            </a:r>
            <a:r>
              <a:rPr lang="pl-P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slipowania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łodzi.</a:t>
            </a:r>
          </a:p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Dysponowanie </a:t>
            </a: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grupy sonarowej 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(wskazane jednoczesne dysponowanie),</a:t>
            </a:r>
          </a:p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Ustal czy </a:t>
            </a: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świadkowie są na miejscu 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jeżeli tak to w miarę możliwości niech pozostaną na miejscu lub zbierz kontakt do świadków (Policja).</a:t>
            </a:r>
          </a:p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miarę możliwości, </a:t>
            </a: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rzeczy poszkodowanego 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(odzież, łódź na kotwicy), niech pozostaną na swoim miejscu (ewentualnie trwale oznakować).</a:t>
            </a:r>
          </a:p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Jeśli zdarzenie miało miejsce przy budowli hydrotechnicznej – rozważ zmniejszenie przepływu/całkowite zamknięcie zastawki.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5034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76C328-A8A9-4B54-9516-1BA395F6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310" y="365125"/>
            <a:ext cx="6663846" cy="1090049"/>
          </a:xfrm>
        </p:spPr>
        <p:txBody>
          <a:bodyPr>
            <a:noAutofit/>
          </a:bodyPr>
          <a:lstStyle/>
          <a:p>
            <a:pPr algn="ctr"/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ROZPOZNANIE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A5E321-6B15-45E8-A4F2-DB43118F4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774" y="1455174"/>
            <a:ext cx="11110452" cy="50377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Przesłuchaj świadków 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zdarzenia najlepiej osobno i w miejscu, z którego widzieli zdarzenie, jeżeli nie ma świadków na miejscu zdarzenia spytaj o możliwość ich przywiezienia, poproś o kontakt do nich, uzyskaj informacje od Policji itp.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Znajdź ubranie poszkodowanego 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ustal </a:t>
            </a: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 robił 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bezpośrednio przed zdarzeniem (płynął wpław „do boi” na „drugi brzeg”, wypadł z łodzi itp.).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Korzystając z relacji świadka </a:t>
            </a: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określ kierunek 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podstawie na podstawie charakterystycznych 	punktów na przeciwległym brzegu z miejsca, w którym stał świadek (dom, drzewo itp.).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1010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A43BAB-118F-4A42-948B-FEFE21076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3929" y="365125"/>
            <a:ext cx="4947558" cy="1325563"/>
          </a:xfrm>
        </p:spPr>
        <p:txBody>
          <a:bodyPr/>
          <a:lstStyle/>
          <a:p>
            <a:pPr algn="ctr"/>
            <a:r>
              <a:rPr lang="pl-PL" sz="3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ROZPOZNANIE c.d.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F5D1DE9-0751-49FE-A39C-C66F80012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68789"/>
          </a:xfrm>
        </p:spPr>
        <p:txBody>
          <a:bodyPr/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pl-PL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Ustal odległość </a:t>
            </a: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trudno precyzyjnie określić na wodzie, można wprowadzić  obiekt o podobnej wielkości (łódź, ratownik), aby oddalał się i po osiągnięciu „podobnej wielkości” zatrzymać obiekt i oznakować miejsce, np. boją.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7183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76C328-A8A9-4B54-9516-1BA395F6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507" y="365125"/>
            <a:ext cx="5862182" cy="1090049"/>
          </a:xfrm>
        </p:spPr>
        <p:txBody>
          <a:bodyPr>
            <a:noAutofit/>
          </a:bodyPr>
          <a:lstStyle/>
          <a:p>
            <a:pPr algn="ctr"/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ROZPOZNANIE c.d.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A5E321-6B15-45E8-A4F2-DB43118F4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205" y="1142769"/>
            <a:ext cx="11148291" cy="491513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Weź pod uwagę </a:t>
            </a: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warunki atmosferyczne 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 momentu zaistnienia zdarzenia.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Pozyskaj, o ile to możliwe, </a:t>
            </a: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informacje o akwenie (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nurt, głębokość, ewentualne dodatkowe zagrożenia itp.).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Zapytaj o </a:t>
            </a: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dane GPS 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przypadku jednostek pływających (przycisk MARK, historia płynięcia „ślad” itp.).	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przypadku działań z jednostkami pływającymi rozpoznanie rozszerz o </a:t>
            </a: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informacje o rodzaju łodzi 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zagrożenia z nią związane (ożaglowanie, liny itp.).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2058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D7CECF-0FFB-467C-A992-3833A4082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129" y="365125"/>
            <a:ext cx="5094514" cy="1325563"/>
          </a:xfrm>
        </p:spPr>
        <p:txBody>
          <a:bodyPr/>
          <a:lstStyle/>
          <a:p>
            <a:pPr algn="ctr"/>
            <a:r>
              <a:rPr lang="pl-PL" sz="3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ROZPOZNANIE c.d.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D11073-9753-428E-ADB2-D607B51A0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58546"/>
          </a:xfrm>
        </p:spPr>
        <p:txBody>
          <a:bodyPr/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Obserwuj powierzchnię wody</a:t>
            </a: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pęcherze gazu, plamy substancji mogą wskazać miejsce znajdowania się obiektu.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01629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76C328-A8A9-4B54-9516-1BA395F6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228" y="365125"/>
            <a:ext cx="4539343" cy="1090049"/>
          </a:xfrm>
        </p:spPr>
        <p:txBody>
          <a:bodyPr>
            <a:noAutofit/>
          </a:bodyPr>
          <a:lstStyle/>
          <a:p>
            <a:pPr algn="ctr"/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ROZPOZNANIE c.d.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A5E321-6B15-45E8-A4F2-DB43118F4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32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zależności od charakteru zdarzenia, w rozpoznaniu wyklucz niepotrzebne z wymienionych elementów lub dodaj nowe jeśli to konieczne.</a:t>
            </a:r>
          </a:p>
          <a:p>
            <a:pPr marL="0" indent="0" algn="ctr">
              <a:buNone/>
            </a:pPr>
            <a:endParaRPr lang="pl-PL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PAMIĘTAJ!!! 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 DOKŁADNIEJ OKREŚLISZ MIEJSCE ZDARZENIA TYM KRÓCEJ POWINNY TRWAĆ POSZUKIWANIA.</a:t>
            </a:r>
          </a:p>
          <a:p>
            <a:pPr marL="0" indent="0" algn="ctr">
              <a:buNone/>
            </a:pPr>
            <a:r>
              <a:rPr lang="pl-PL" dirty="0"/>
              <a:t>	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55811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76C328-A8A9-4B54-9516-1BA395F6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0049"/>
          </a:xfrm>
        </p:spPr>
        <p:txBody>
          <a:bodyPr>
            <a:noAutofit/>
          </a:bodyPr>
          <a:lstStyle/>
          <a:p>
            <a:pPr algn="ctr"/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ORGANIZACJA RATOWNICTWA WODNEGO W KSRG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A5E321-6B15-45E8-A4F2-DB43118F4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pl-PL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Czas działań ratowniczych to 120 min</a:t>
            </a:r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podczas których grupa nawet na poziome gotowości „A” (bez NKPP) powinna podjąć działania podwodne.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 120 minutach</a:t>
            </a: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działania przechodzą w </a:t>
            </a:r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działania wspomagające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(nie wymagają trybu pilnego) – wymagany NKPP, oraz zgoda właściwego stanowiska kierowania na ich przeprowadzenie.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Wykorzystaj ten czas m.in. na ściągnięcie NKPP, dodatkowych nurków oraz grupy sonarowej (jeżeli nie została zadysponowana razem z SGRW-N), aby działania mogły być kontynuowane bez przerwy.</a:t>
            </a:r>
          </a:p>
        </p:txBody>
      </p:sp>
    </p:spTree>
    <p:extLst>
      <p:ext uri="{BB962C8B-B14F-4D97-AF65-F5344CB8AC3E}">
        <p14:creationId xmlns:p14="http://schemas.microsoft.com/office/powerpoint/2010/main" val="2640326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76C328-A8A9-4B54-9516-1BA395F6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0049"/>
          </a:xfrm>
        </p:spPr>
        <p:txBody>
          <a:bodyPr>
            <a:noAutofit/>
          </a:bodyPr>
          <a:lstStyle/>
          <a:p>
            <a:pPr algn="ctr"/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ORGANIZACJA RATOWNICTWA WODNEGO W KSRG c.d.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A5E321-6B15-45E8-A4F2-DB43118F4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 algn="just">
              <a:buFont typeface="+mj-lt"/>
              <a:buAutoNum type="arabicPeriod" startAt="4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Czas 120 minut liczymy od czasu zaistnienia zdarzenia lub zgłoszenia do podmiotu ratowniczego.</a:t>
            </a:r>
          </a:p>
          <a:p>
            <a:pPr marL="457200" indent="-457200" algn="just">
              <a:buFont typeface="+mj-lt"/>
              <a:buAutoNum type="arabicPeriod" startAt="4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Działania, w które zaangażowana jest grupa specjalistyczna muszą mieć uruchomione kierowanie poziomu taktycznego (MZ/Ś) - KDR-em zostaje oficer operacyjny/wyznaczony przez właściwego miejscowo Komendanta Powiatowego/Miejskiego.</a:t>
            </a:r>
          </a:p>
          <a:p>
            <a:pPr marL="457200" indent="-457200" algn="just">
              <a:buFont typeface="+mj-lt"/>
              <a:buAutoNum type="arabicPeriod" startAt="4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Grupa specjalistyczna powinna mieć wyznaczony swój odcinek bojowy – w naszym przypadku działania podwodne. </a:t>
            </a:r>
          </a:p>
          <a:p>
            <a:pPr marL="457200" indent="-457200" algn="just">
              <a:buFont typeface="+mj-lt"/>
              <a:buAutoNum type="arabicPeriod" startAt="4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Ostateczna decyzja o zakończeniu działań należy do KDR.</a:t>
            </a:r>
          </a:p>
        </p:txBody>
      </p:sp>
    </p:spTree>
    <p:extLst>
      <p:ext uri="{BB962C8B-B14F-4D97-AF65-F5344CB8AC3E}">
        <p14:creationId xmlns:p14="http://schemas.microsoft.com/office/powerpoint/2010/main" val="1928072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9292B5-414B-4D07-BE27-40F047E38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7130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ELEMENTY DZIAŁAŃ – </a:t>
            </a:r>
            <a:r>
              <a:rPr lang="pl-PL" sz="3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zabezpieczenie terenu działań</a:t>
            </a:r>
            <a:r>
              <a:rPr lang="pl-PL" sz="3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666DF3-953A-4339-BB34-53C399062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2256"/>
            <a:ext cx="11049000" cy="4994707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Wygrodź taśmą, samochodem, poproś Policję – zapewnij sobie i poszkodowanym/świadkom komfort na ile to możliwe.</a:t>
            </a:r>
          </a:p>
          <a:p>
            <a:pPr marL="0" indent="0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Ustaw w widocznym miejscu dla korzystających z akwenu flagę „ALFA”:</a:t>
            </a:r>
          </a:p>
          <a:p>
            <a:pPr marL="0" indent="0" algn="ctr">
              <a:buNone/>
            </a:pPr>
            <a:r>
              <a:rPr lang="pl-PL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„mam nurka pod wodą; trzymajcie się z dala i idźcie powoli”</a:t>
            </a:r>
          </a:p>
          <a:p>
            <a:pPr marL="0" indent="0" algn="ctr">
              <a:buNone/>
            </a:pPr>
            <a:endParaRPr lang="pl-PL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pl-PL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pl-PL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UWAGA!!!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Flaga „ALFA” informuje użytkowników akwenu o tym, że nurkowie są pod wodą, a odległość jaką mają zachować od flagi określona jest jako bezpieczna – odległość </a:t>
            </a:r>
            <a:r>
              <a:rPr lang="pl-PL" sz="2400" i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 JEST </a:t>
            </a:r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wyrażona w metrach.</a:t>
            </a:r>
          </a:p>
          <a:p>
            <a:pPr marL="0" indent="0" algn="ctr">
              <a:buNone/>
            </a:pPr>
            <a:endParaRPr lang="pl-PL" i="1" dirty="0">
              <a:solidFill>
                <a:srgbClr val="FF0000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18B88FE-856D-4DC9-88AC-1567FF2BF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422" y="2954938"/>
            <a:ext cx="1284555" cy="94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67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na wolnym powietrzu, niebo, osoba, ubrania&#10;&#10;Opis wygenerowany automatycznie">
            <a:extLst>
              <a:ext uri="{FF2B5EF4-FFF2-40B4-BE49-F238E27FC236}">
                <a16:creationId xmlns:a16="http://schemas.microsoft.com/office/drawing/2014/main" id="{443A2B65-BF60-5232-6FE3-1A1740A756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89292B5-414B-4D07-BE27-40F047E38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3943" y="365125"/>
            <a:ext cx="4686299" cy="1899912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ELEMENTY DZIAŁAŃ – </a:t>
            </a:r>
            <a:r>
              <a:rPr lang="pl-PL" sz="3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zabezpieczenie ratowników</a:t>
            </a:r>
            <a:r>
              <a:rPr lang="pl-PL" sz="3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666DF3-953A-4339-BB34-53C399062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4502547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Działania podwodne 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do działań podwodnych zgodnie z zasadami konfiguracji sprzętu nurka SGRW-N z października 2023r.</a:t>
            </a:r>
          </a:p>
          <a:p>
            <a:pPr marL="0" indent="0">
              <a:buNone/>
            </a:pP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Działania nawodne 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kamizelka asekuracyjna/ubranie flotacyjne, nóż, gwizdek, odzież wierzchnia adekwatna do warunków atmosferycznych.</a:t>
            </a:r>
          </a:p>
          <a:p>
            <a:pPr>
              <a:buFontTx/>
              <a:buChar char="-"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744519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76C328-A8A9-4B54-9516-1BA395F6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450" y="365125"/>
            <a:ext cx="9010650" cy="1090049"/>
          </a:xfrm>
        </p:spPr>
        <p:txBody>
          <a:bodyPr>
            <a:noAutofit/>
          </a:bodyPr>
          <a:lstStyle/>
          <a:p>
            <a:pPr algn="ctr"/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ORGANIZACJA RATOWNICTWA WODNEGO W KSRG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A5E321-6B15-45E8-A4F2-DB43118F4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30029"/>
            <a:ext cx="10515600" cy="293791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pl-PL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Ratownictwo wodne realizowane na obszarach wodnych oraz obszarach objętych powodzią lub zalaniem, jak również na terenach zalodzonych polega na wykonywaniu czynności ratowniczych z zakresu ratownictwa medycznego, chemicznego, technicznego, wysokościowego lub gaszenia pożarów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224005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89292B5-414B-4D07-BE27-40F047E38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45810"/>
            <a:ext cx="5648519" cy="1325563"/>
          </a:xfrm>
        </p:spPr>
        <p:txBody>
          <a:bodyPr>
            <a:noAutofit/>
          </a:bodyPr>
          <a:lstStyle/>
          <a:p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ELEMENTY DZIAŁAŃ – </a:t>
            </a:r>
            <a:r>
              <a:rPr lang="pl-PL" sz="3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stanowisko do działań nurkowych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666DF3-953A-4339-BB34-53C399062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31" y="1927872"/>
            <a:ext cx="623365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Wyposażenie: </a:t>
            </a:r>
          </a:p>
          <a:p>
            <a:pPr>
              <a:buFontTx/>
              <a:buChar char="-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centralka do łączności podwodnej z podłączonymi </a:t>
            </a:r>
            <a:r>
              <a:rPr lang="pl-P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kablolinami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(przymocowane trwale do stałego elementu – łódź, pomost itp.),</a:t>
            </a:r>
          </a:p>
          <a:p>
            <a:pPr>
              <a:buFontTx/>
              <a:buChar char="-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tabele dekompresyjne, </a:t>
            </a:r>
          </a:p>
          <a:p>
            <a:pPr>
              <a:buFontTx/>
              <a:buChar char="-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instrukcja postępowania w razie wypadku wraz z aktualnymi numerami telefonów, </a:t>
            </a:r>
          </a:p>
          <a:p>
            <a:pPr>
              <a:buFontTx/>
              <a:buChar char="-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kompas, zegarek,</a:t>
            </a:r>
          </a:p>
          <a:p>
            <a:pPr>
              <a:buFontTx/>
              <a:buChar char="-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karty chronometrażu – nie są wymagane ale są elementem dobrej praktyki nurkowej</a:t>
            </a:r>
          </a:p>
          <a:p>
            <a:pPr marL="0" indent="0">
              <a:buNone/>
            </a:pPr>
            <a:endParaRPr lang="pl-PL" sz="1800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16" name="Oval 1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4" descr="Obraz zawierający obuwie, ubrania, ziemia, na wolnym powietrzu&#10;&#10;Opis wygenerowany automatycznie">
            <a:extLst>
              <a:ext uri="{FF2B5EF4-FFF2-40B4-BE49-F238E27FC236}">
                <a16:creationId xmlns:a16="http://schemas.microsoft.com/office/drawing/2014/main" id="{9B8D7595-7BF6-F6F2-F22E-54E56BA432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71" r="-3" b="12432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braz 5" descr="Obraz zawierający na wolnym powietrzu, obuwie, ziemia, Bagaż i torby&#10;&#10;Opis wygenerowany automatycznie">
            <a:extLst>
              <a:ext uri="{FF2B5EF4-FFF2-40B4-BE49-F238E27FC236}">
                <a16:creationId xmlns:a16="http://schemas.microsoft.com/office/drawing/2014/main" id="{CDB13881-D006-8D1A-B3BC-59A8B45B38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245" b="-4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73452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9292B5-414B-4D07-BE27-40F047E38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7130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ELEMENTY DZIAŁAŃ – </a:t>
            </a:r>
            <a:r>
              <a:rPr lang="pl-PL" sz="3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stanowisko do działań nurkowych c.d.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666DF3-953A-4339-BB34-53C399062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2256"/>
            <a:ext cx="10515600" cy="49947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pl-PL" sz="2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Brzeg, w miarę możliwości:</a:t>
            </a:r>
          </a:p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ustaw stanowisko w miejscu osłoniętym od warunków 	atmosferycznych (słońce, wiatr, deszcz itp.),</a:t>
            </a:r>
          </a:p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ustaw centralkę kilka metrów od linii brzegowej aby zapewnić centraliście i sygnaliście odpowiednią przestrzeń a nurkom optymalny dostęp do akwenu oraz ułatwić ekipie współpracę,</a:t>
            </a:r>
          </a:p>
          <a:p>
            <a:pPr algn="just">
              <a:buFont typeface="Calibri" panose="020B0604020202020204" pitchFamily="34" charset="0"/>
              <a:buChar char="-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stanowisko centralisty blisko miejsca działań, a nie wejścia do wody,</a:t>
            </a:r>
          </a:p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centralkę i </a:t>
            </a:r>
            <a:r>
              <a:rPr lang="pl-P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kabloliny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zabezpiecz do trwałego elementu na brzegu,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>
              <a:solidFill>
                <a:srgbClr val="0070C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2036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9292B5-414B-4D07-BE27-40F047E38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7130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ELEMENTY DZIAŁAŃ – </a:t>
            </a:r>
            <a:r>
              <a:rPr lang="pl-PL" sz="3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stanowisko do działań nurkowych c.d.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666DF3-953A-4339-BB34-53C399062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2256"/>
            <a:ext cx="10515600" cy="49947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pl-PL" sz="2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Łódź, w miarę możliwości:</a:t>
            </a:r>
          </a:p>
          <a:p>
            <a:pPr algn="just">
              <a:buFontTx/>
              <a:buChar char="-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dobrze zakotwicz łódź - najlepiej dwie kotwice – jedna z dziobu, druga od strony rufy. </a:t>
            </a:r>
          </a:p>
          <a:p>
            <a:pPr marL="0" indent="0" algn="just">
              <a:buNone/>
            </a:pPr>
            <a:r>
              <a:rPr lang="pl-PL" sz="2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rzece – w cofce:</a:t>
            </a:r>
          </a:p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ustaw stanowisko w miejscu osłoniętym od warunków atmosferycznych (słońce,    wiatr, deszcz itp.),</a:t>
            </a:r>
          </a:p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zabezpiecz elementy przed przemieszczeniem/zgubieniem - centralka, </a:t>
            </a:r>
            <a:r>
              <a:rPr lang="pl-P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kablolina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205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9292B5-414B-4D07-BE27-40F047E38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7130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ELEMENTY DZIAŁAŃ – </a:t>
            </a:r>
            <a:r>
              <a:rPr lang="pl-PL" sz="3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zadania nurka</a:t>
            </a:r>
            <a:endParaRPr lang="pl-PL" sz="30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666DF3-953A-4339-BB34-53C399062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2256"/>
            <a:ext cx="10515600" cy="499470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sz="26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Nurek:</a:t>
            </a:r>
          </a:p>
          <a:p>
            <a:pPr marL="0" indent="0" algn="just">
              <a:buNone/>
            </a:pPr>
            <a:r>
              <a:rPr lang="pl-PL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pl-PL" sz="2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przygotowanie sprzętu </a:t>
            </a:r>
            <a:r>
              <a:rPr lang="pl-PL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nurkowania (sprawdzenie poprawności działania i konfiguracji), poprawne ubranie się w sprzęt,</a:t>
            </a:r>
          </a:p>
          <a:p>
            <a:pPr marL="0" indent="0" algn="just">
              <a:buNone/>
            </a:pPr>
            <a:r>
              <a:rPr lang="pl-PL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pl-PL" sz="2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zgłoszenie „gotowości </a:t>
            </a:r>
            <a:r>
              <a:rPr lang="pl-PL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wejścia do wody” – poprzez łączność,</a:t>
            </a:r>
          </a:p>
          <a:p>
            <a:pPr marL="0" indent="0" algn="just">
              <a:buNone/>
            </a:pPr>
            <a:r>
              <a:rPr lang="pl-PL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pl-PL" sz="2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procedura zanurzenia kontrolnego</a:t>
            </a:r>
            <a:r>
              <a:rPr lang="pl-PL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0" indent="0" algn="just">
              <a:buNone/>
            </a:pPr>
            <a:r>
              <a:rPr lang="pl-PL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wyraźnie i na głos </a:t>
            </a:r>
            <a:r>
              <a:rPr lang="pl-PL" sz="2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przekazuje informacje </a:t>
            </a:r>
            <a:r>
              <a:rPr lang="pl-PL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„nurek w wodzie”, „nurek na powierzchni” itp.,</a:t>
            </a:r>
          </a:p>
          <a:p>
            <a:pPr marL="0" indent="0" algn="just">
              <a:buNone/>
            </a:pPr>
            <a:r>
              <a:rPr lang="pl-PL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stale </a:t>
            </a:r>
            <a:r>
              <a:rPr lang="pl-PL" sz="2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kontrolujący </a:t>
            </a:r>
            <a:r>
              <a:rPr lang="pl-PL" sz="26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kablolinę</a:t>
            </a:r>
            <a:r>
              <a:rPr lang="pl-PL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(trzyma w ręku, lekko naciągając),      	</a:t>
            </a:r>
          </a:p>
          <a:p>
            <a:pPr marL="0" indent="0" algn="just">
              <a:buNone/>
            </a:pPr>
            <a:r>
              <a:rPr lang="pl-PL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l-PL" sz="2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melduje o istotnych zmianach </a:t>
            </a:r>
            <a:r>
              <a:rPr lang="pl-PL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 wodą (samopoczucie, zaczepy, 	przejrzystość wody itp.),</a:t>
            </a:r>
          </a:p>
          <a:p>
            <a:pPr marL="0" indent="0" algn="just">
              <a:buNone/>
            </a:pPr>
            <a:r>
              <a:rPr lang="pl-PL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-powtarza/</a:t>
            </a:r>
            <a:r>
              <a:rPr lang="pl-PL" sz="2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potwierdza </a:t>
            </a:r>
            <a:r>
              <a:rPr lang="pl-PL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głos/pociągnięciem </a:t>
            </a:r>
            <a:r>
              <a:rPr lang="pl-PL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kabloliny</a:t>
            </a:r>
            <a:r>
              <a:rPr lang="pl-PL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wykonanie poleceń</a:t>
            </a:r>
            <a:r>
              <a:rPr lang="pl-PL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/komend NKPP.</a:t>
            </a:r>
          </a:p>
          <a:p>
            <a:pPr marL="0" indent="0">
              <a:buNone/>
            </a:pPr>
            <a:r>
              <a:rPr lang="pl-PL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284795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9292B5-414B-4D07-BE27-40F047E38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7130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ELEMENTY DZIAŁAŃ – </a:t>
            </a:r>
            <a:r>
              <a:rPr lang="pl-PL" sz="3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zadania sygnalisty</a:t>
            </a:r>
            <a:endParaRPr lang="pl-PL" sz="30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666DF3-953A-4339-BB34-53C399062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2256"/>
            <a:ext cx="10515600" cy="499470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Sygnalista:</a:t>
            </a:r>
          </a:p>
          <a:p>
            <a:pPr marL="0" indent="0" algn="just"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- sprawdza poprawność i kompletność przygotowania się nurka do wejścia do wody –  pomoc  przy ubieraniu,</a:t>
            </a:r>
          </a:p>
          <a:p>
            <a:pPr marL="0" indent="0" algn="just"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- łączy nurka oraz maskę z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kabloliną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sprawdza łączność,</a:t>
            </a:r>
          </a:p>
          <a:p>
            <a:pPr marL="0" indent="0" algn="just"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- współpracuje z centralistą przy organizowaniu stanowiska sygnalisty i centralisty, </a:t>
            </a:r>
          </a:p>
          <a:p>
            <a:pPr marL="0" indent="0" algn="just"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- przygotowanie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kabloliny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pracy (przewinięcie, zwijamy w ósemkę),</a:t>
            </a:r>
          </a:p>
          <a:p>
            <a:pPr marL="0" indent="0" algn="just"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- bezpieczne wprowadzenie nurka do wody oraz pomoc w wyjściu,</a:t>
            </a:r>
          </a:p>
          <a:p>
            <a:pPr marL="0" indent="0" algn="just"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stale kontrolujący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kablolinę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(trzyma lekko naciągniętą) obserwuje powierzchnię wody, melduje NKPP o istotnych zmianach na wodzie (łodzie, warunki, zły 	kierunek płynięcia nurka, nurek na powierzchni itp.), oraz podejrzeniu zaczepu nurka.</a:t>
            </a:r>
          </a:p>
          <a:p>
            <a:pPr marL="0" indent="0" algn="just"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powtarza/potwierdza na głos wykonanie poleceń/komend NKPP oraz sygnałów nurka,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2974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E24D5C-81DE-44F4-A14E-0AA0773D0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ELEMENTY DZIAŁAŃ – </a:t>
            </a:r>
            <a:r>
              <a:rPr lang="pl-PL" sz="30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zadania sygnalisty c.d.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27C920-9A0B-4762-B728-CBAEF964D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83089"/>
          </a:xfrm>
        </p:spPr>
        <p:txBody>
          <a:bodyPr/>
          <a:lstStyle/>
          <a:p>
            <a:pPr marL="0" lvl="0" indent="0" algn="just">
              <a:buNone/>
            </a:pPr>
            <a:r>
              <a:rPr lang="pl-PL" sz="2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wyraźnie i na głos przekazuje informacje „nurek w wodzie”, „nurek na 	powierzchni” itp.,</a:t>
            </a:r>
          </a:p>
          <a:p>
            <a:pPr marL="363538" lvl="0" indent="-188913" algn="just">
              <a:buNone/>
            </a:pP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jeden Sygnalista na jedną linę!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9186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9292B5-414B-4D07-BE27-40F047E38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3929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ELEMENTY DZIAŁAŃ – </a:t>
            </a:r>
            <a:r>
              <a:rPr lang="pl-PL" sz="3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zadania centralisty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666DF3-953A-4339-BB34-53C399062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2256"/>
            <a:ext cx="10515600" cy="49947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Centralista:</a:t>
            </a:r>
          </a:p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przygotowanie miejsca pracy w miejscu wskazanym przez NKPP – współpraca z sygnalistą,</a:t>
            </a:r>
          </a:p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zabezpieczenie sprzętu przed zagubieniem,</a:t>
            </a:r>
          </a:p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odpowiednie wyposażenie stanowiska pracy (kompas, karty chronometrażu, centralka, tabele dekompresyjne itp.),</a:t>
            </a:r>
          </a:p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wykonuje polecenia NKPP - powtarza komendy i ich wykonie na głos,</a:t>
            </a:r>
          </a:p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przekazuje istotne informacje pomiędzy zespołem a NKPP.</a:t>
            </a:r>
          </a:p>
        </p:txBody>
      </p:sp>
    </p:spTree>
    <p:extLst>
      <p:ext uri="{BB962C8B-B14F-4D97-AF65-F5344CB8AC3E}">
        <p14:creationId xmlns:p14="http://schemas.microsoft.com/office/powerpoint/2010/main" val="1755368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9292B5-414B-4D07-BE27-40F047E38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3929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ELEMENTY DZIAŁAŃ – </a:t>
            </a:r>
            <a:r>
              <a:rPr lang="pl-PL" sz="3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zadania NKPP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666DF3-953A-4339-BB34-53C399062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2256"/>
            <a:ext cx="10515600" cy="49947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NKPP:</a:t>
            </a:r>
          </a:p>
          <a:p>
            <a:pPr marL="0" indent="0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 - funkcję NKPP może pełnić nurek/mł. nurek wyznaczony rozkazem  dziennym (działania ratownicze) - Dowodzący </a:t>
            </a:r>
            <a:r>
              <a:rPr lang="pl-P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DziałaniemRatowniczym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SGRW-N, (DDR SGRW-N),</a:t>
            </a:r>
          </a:p>
          <a:p>
            <a:pPr marL="0" indent="0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- odpowiedzialny za całe działania na wodzie/pod wodą,</a:t>
            </a:r>
          </a:p>
          <a:p>
            <a:pPr marL="0" indent="0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- przeprowadza rozpoznanie (świadkowie, Policja itp.),</a:t>
            </a:r>
          </a:p>
          <a:p>
            <a:pPr marL="0" indent="0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- wskazuje miejsce pracy poszczególnych ratowników w zastępie,</a:t>
            </a:r>
          </a:p>
          <a:p>
            <a:pPr marL="0" indent="0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- głośno i wyraźnie przekazuje polecenia ratownikom,</a:t>
            </a:r>
          </a:p>
          <a:p>
            <a:pPr marL="0" indent="0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 - jako ostatni sprawdza gotowość sprzętu i nurka do wejścia pod wodę.</a:t>
            </a:r>
          </a:p>
        </p:txBody>
      </p:sp>
    </p:spTree>
    <p:extLst>
      <p:ext uri="{BB962C8B-B14F-4D97-AF65-F5344CB8AC3E}">
        <p14:creationId xmlns:p14="http://schemas.microsoft.com/office/powerpoint/2010/main" val="36973430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9292B5-414B-4D07-BE27-40F047E38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3929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ELEMENTY DZIAŁAŃ – </a:t>
            </a:r>
            <a:r>
              <a:rPr lang="pl-PL" sz="3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zadania kierowcy/operatora sprzętu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666DF3-953A-4339-BB34-53C399062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2256"/>
            <a:ext cx="10515600" cy="49947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Kierowca/operator sprzętu:</a:t>
            </a:r>
          </a:p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- obsługa sprzętu znajdującego się na samochodzie (</a:t>
            </a:r>
            <a:r>
              <a:rPr lang="pl-P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najaśnice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sprężarka itp.),</a:t>
            </a:r>
          </a:p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- wodowanie i operowanie łodzią,</a:t>
            </a:r>
          </a:p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  - wykonywanie zadań wskazanych przez NKPP w ramach swoich uprawnień i umiejętności,</a:t>
            </a:r>
          </a:p>
          <a:p>
            <a:pPr marL="449263" indent="-187325" algn="just">
              <a:buFontTx/>
              <a:buChar char="-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obsługa centrali łączności podwodnej, funkcja sygnalisty – zwłaszcza przy działaniach grupy poziomu A,</a:t>
            </a:r>
          </a:p>
          <a:p>
            <a:pPr marL="449263" indent="-187325" algn="just">
              <a:buFontTx/>
              <a:buChar char="-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sytuacji awaryjnej może pozostać jedyną osobą na powierzchni znającą obsługę centrali łączności i obsługę </a:t>
            </a:r>
            <a:r>
              <a:rPr lang="pl-P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kablolin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7775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76C328-A8A9-4B54-9516-1BA395F6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8772"/>
          </a:xfrm>
        </p:spPr>
        <p:txBody>
          <a:bodyPr>
            <a:noAutofit/>
          </a:bodyPr>
          <a:lstStyle/>
          <a:p>
            <a:pPr algn="ctr"/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DZIAŁANIA RATOWNICZE </a:t>
            </a:r>
            <a:r>
              <a:rPr lang="pl-PL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poszkodowany na powierzchni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A5E321-6B15-45E8-A4F2-DB43118F4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8529"/>
            <a:ext cx="10515600" cy="501445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Tx/>
              <a:buChar char="-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 zgłoszenia wynika, że poszkodowany utrzymuje się na powierzchni wody,</a:t>
            </a:r>
          </a:p>
          <a:p>
            <a:pPr>
              <a:buFontTx/>
              <a:buChar char="-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raczej małe prawdopodobieństwo wystąpienia tego rodzaju akcji dla SGRW-N – zakres podstawowy i „człowiek żaba”</a:t>
            </a:r>
          </a:p>
          <a:p>
            <a:pPr>
              <a:buFontTx/>
              <a:buChar char="-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sugerowany zestaw do nurkowania: maska </a:t>
            </a:r>
            <a:r>
              <a:rPr lang="pl-P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pełnotwarzowa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kablolina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oraz zestaw do nurkowania z pojedynczą butlą - większa mobilność (niż w </a:t>
            </a:r>
            <a:r>
              <a:rPr lang="pl-P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twinie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ale zachowujemy możliwość natychmiastowego zejścia pod wodę w przypadku zanurzenia się poszkodowanego pod wodę, np. podczas dopływania do niego,  </a:t>
            </a:r>
          </a:p>
          <a:p>
            <a:pPr marL="0" indent="0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 wyposażony nurek ma mieć możliwość szybkiego zejścia pod wodę za poszkodowanym oraz dać czas kolejnemu nurkowi na już „pełne” wyposażenie się w sprzęt a nie prowadzić typowe działania poszukiwawcze.</a:t>
            </a:r>
          </a:p>
        </p:txBody>
      </p:sp>
    </p:spTree>
    <p:extLst>
      <p:ext uri="{BB962C8B-B14F-4D97-AF65-F5344CB8AC3E}">
        <p14:creationId xmlns:p14="http://schemas.microsoft.com/office/powerpoint/2010/main" val="2000838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76C328-A8A9-4B54-9516-1BA395F6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174" y="365125"/>
            <a:ext cx="8553451" cy="1090049"/>
          </a:xfrm>
        </p:spPr>
        <p:txBody>
          <a:bodyPr>
            <a:noAutofit/>
          </a:bodyPr>
          <a:lstStyle/>
          <a:p>
            <a:pPr algn="ctr"/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ORGANIZACJA RATOWNICTWA WODNEGO W KSRG c.d.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A5E321-6B15-45E8-A4F2-DB43118F4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773427" cy="456315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4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Wyróżniamy dwa poziomy ratownictwa wodnego: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PODSTAWOWY – dotyczy powierzchni akwenów (w tym zalodzone oraz wody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szybkopłynące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powodziowe) oraz tego co zdołamy sięgnąć ręką lub jej przedłużeniem (np. bosak) pod powierzchnią akwenu. Wyjątek stanowi „nurkowanie ratownicze”.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SPECJALISTYCZNY – obejmuje zakres podstawowy działań pod powierzchnią wody – w toni oraz na dnie, przy użyciu sprzętu specjalistycznego nurkowego oraz sonarowego.</a:t>
            </a:r>
          </a:p>
        </p:txBody>
      </p:sp>
    </p:spTree>
    <p:extLst>
      <p:ext uri="{BB962C8B-B14F-4D97-AF65-F5344CB8AC3E}">
        <p14:creationId xmlns:p14="http://schemas.microsoft.com/office/powerpoint/2010/main" val="3028703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76C328-A8A9-4B54-9516-1BA395F6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8772"/>
          </a:xfrm>
        </p:spPr>
        <p:txBody>
          <a:bodyPr>
            <a:noAutofit/>
          </a:bodyPr>
          <a:lstStyle/>
          <a:p>
            <a:pPr algn="ctr"/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DZIAŁANIA RATOWNICZE </a:t>
            </a:r>
            <a:r>
              <a:rPr lang="pl-PL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poszkodowany na powierzchni c.d.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A5E321-6B15-45E8-A4F2-DB43118F4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8529"/>
            <a:ext cx="10515600" cy="50144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 dotarciu do poszkodowanego należy:</a:t>
            </a:r>
          </a:p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- złapać poszkodowanego i obrócić tyłem do siebie, uspokoić,</a:t>
            </a:r>
          </a:p>
          <a:p>
            <a:pPr marL="0" indent="0" algn="just">
              <a:buNone/>
              <a:tabLst>
                <a:tab pos="449263" algn="l"/>
              </a:tabLst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- przyjąć pozycję leżącą na plecach a poszkodowanego wciągnąć 	na siebie (nadać pływalność dodatnią – usta i nos </a:t>
            </a:r>
            <a:r>
              <a:rPr lang="pl-P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nadpowierzchnią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wody),</a:t>
            </a:r>
          </a:p>
          <a:p>
            <a:pPr marL="0" indent="0" algn="just">
              <a:buNone/>
              <a:tabLst>
                <a:tab pos="449263" algn="l"/>
              </a:tabLst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- przekazać poprzez łączność polecenie zwijania </a:t>
            </a:r>
            <a:r>
              <a:rPr lang="pl-P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kabloliny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lub nadać ręką sygnał „zwiń” – asekuracja wybiera </a:t>
            </a:r>
            <a:r>
              <a:rPr lang="pl-P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kablolinę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buNone/>
              <a:tabLst>
                <a:tab pos="449263" algn="l"/>
              </a:tabLst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Jeżeli poszkodowany znajdował się pod wodą poprzedź powyższe czynności wydobyciem go na powierzchnię.</a:t>
            </a:r>
          </a:p>
          <a:p>
            <a:pPr marL="0" indent="0" algn="just">
              <a:buNone/>
              <a:tabLst>
                <a:tab pos="449263" algn="l"/>
              </a:tabLst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Jeżeli jest możliwość (np. warunki na wodzie) i zachodzi taka konieczność rozpocznij wentylację poszkodowanego jeszcze w wodzie (po zdjęciu maski </a:t>
            </a:r>
            <a:r>
              <a:rPr lang="pl-P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pełnotwarzowej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</a:t>
            </a:r>
          </a:p>
        </p:txBody>
      </p:sp>
    </p:spTree>
    <p:extLst>
      <p:ext uri="{BB962C8B-B14F-4D97-AF65-F5344CB8AC3E}">
        <p14:creationId xmlns:p14="http://schemas.microsoft.com/office/powerpoint/2010/main" val="23549282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76C328-A8A9-4B54-9516-1BA395F6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8772"/>
          </a:xfrm>
        </p:spPr>
        <p:txBody>
          <a:bodyPr>
            <a:noAutofit/>
          </a:bodyPr>
          <a:lstStyle/>
          <a:p>
            <a:pPr algn="ctr"/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DZIAŁANIA RATOWNICZE </a:t>
            </a:r>
            <a:r>
              <a:rPr lang="pl-PL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poszkodowany na powierzchni c.d.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A5E321-6B15-45E8-A4F2-DB43118F4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8529"/>
            <a:ext cx="10515600" cy="5014452"/>
          </a:xfrm>
        </p:spPr>
        <p:txBody>
          <a:bodyPr/>
          <a:lstStyle/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 dotarciu do poszkodowanego należy:</a:t>
            </a:r>
          </a:p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- zanim nurek z poszkodowanym dotrze do miejsca ewakuacji wybierz to najbardziej dogodne oraz dostosuj sposób ewakuacji,</a:t>
            </a:r>
          </a:p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- docierając do miejsca ewakuacji poszkodowanego (brzeg, łódź, 	pomost itp.) postaraj się, aby z wody trafił prosto na deskę ortopedyczną – ewentualnie metoda wielu rąk,</a:t>
            </a:r>
          </a:p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- kontynuuj udzielanie KPP lub przekaż ZRM,</a:t>
            </a:r>
          </a:p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rozważ konieczność zastosowania tlenu, resuscytacji oraz 	postępowania przeciw hipotermii (nawet podczas gorących dni) – stosownie do stanu poszkodowanego.</a:t>
            </a:r>
          </a:p>
          <a:p>
            <a:pPr marL="0" indent="0">
              <a:buNone/>
            </a:pPr>
            <a:r>
              <a:rPr lang="pl-PL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460762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76C328-A8A9-4B54-9516-1BA395F6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8772"/>
          </a:xfrm>
        </p:spPr>
        <p:txBody>
          <a:bodyPr>
            <a:noAutofit/>
          </a:bodyPr>
          <a:lstStyle/>
          <a:p>
            <a:pPr algn="ctr"/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DZIAŁANIA RATOWNICZE </a:t>
            </a:r>
            <a:r>
              <a:rPr lang="pl-PL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poszkodowany pod powierzchnią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A5E321-6B15-45E8-A4F2-DB43118F4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8529"/>
            <a:ext cx="10515600" cy="5014452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podstawie informacji z rozpoznania określ jak najdokładniej prawdopodobne miejsce zatonięcia obiektu.</a:t>
            </a:r>
          </a:p>
          <a:p>
            <a:pPr marL="0" indent="0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Dobierz metodę poszukiwań do warunków działań (wahadłowa, okrężna).</a:t>
            </a:r>
          </a:p>
          <a:p>
            <a:pPr marL="0" indent="0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Jednocześnie wprowadź do pracy sonar dookólny, przy w miarę określonym obszarze poszukiwań (plaża, pomost, zacumowana łódź).</a:t>
            </a:r>
          </a:p>
          <a:p>
            <a:pPr marL="0" indent="0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 mniej sprecyzowanych obszarach poszukiwań skorzystaj z sonaru holowanego, ale w bezpiecznej odległości od nurka znajdującego się pod wodą, (możliwość kolizji „ryby” z nurkiem lub </a:t>
            </a:r>
            <a:r>
              <a:rPr lang="pl-P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kabloliną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44411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76C328-A8A9-4B54-9516-1BA395F6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8772"/>
          </a:xfrm>
        </p:spPr>
        <p:txBody>
          <a:bodyPr>
            <a:noAutofit/>
          </a:bodyPr>
          <a:lstStyle/>
          <a:p>
            <a:pPr algn="ctr"/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DZIAŁANIA RATOWNICZE </a:t>
            </a:r>
            <a:r>
              <a:rPr lang="pl-PL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poszkodowany pod powierzchnią c.d.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A5E321-6B15-45E8-A4F2-DB43118F4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8529"/>
            <a:ext cx="10515600" cy="50144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Kontynuuj przeszukiwanie w kierunku najbardziej prawdopodobnego miejsca znajdowania/przemieszczenia się obiektu.</a:t>
            </a:r>
          </a:p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 znalezieniu obiektu zapamiętaj maksymalnie dużo szczegółów 	dotyczących jego ułożenia oraz innych istotnych elementów.</a:t>
            </a:r>
          </a:p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Jeśli to możliwe wydobądź obiekt na powierzchnię lub go oznakuj (informacja do centralisty).</a:t>
            </a:r>
          </a:p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 wynurzeniu się na powierzchnię w miarę możliwości rozpocznij oddechy zastępcze (działania ratownicze).</a:t>
            </a:r>
          </a:p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 dotarciu do brzegu wdrożyć KPP, przeciwdziałać hipotermii, przekazać ZRM.</a:t>
            </a:r>
          </a:p>
        </p:txBody>
      </p:sp>
    </p:spTree>
    <p:extLst>
      <p:ext uri="{BB962C8B-B14F-4D97-AF65-F5344CB8AC3E}">
        <p14:creationId xmlns:p14="http://schemas.microsoft.com/office/powerpoint/2010/main" val="19169302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76C328-A8A9-4B54-9516-1BA395F6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8772"/>
          </a:xfrm>
        </p:spPr>
        <p:txBody>
          <a:bodyPr>
            <a:noAutofit/>
          </a:bodyPr>
          <a:lstStyle/>
          <a:p>
            <a:pPr algn="ctr"/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DZIAŁANIA RATOWNICZE </a:t>
            </a:r>
            <a:r>
              <a:rPr lang="pl-PL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pl-PL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przewrócona łódź na powierzchni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A5E321-6B15-45E8-A4F2-DB43118F4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8529"/>
            <a:ext cx="10515600" cy="540352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Zbierz informacje na temat: </a:t>
            </a:r>
          </a:p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poszkodowanych,</a:t>
            </a:r>
          </a:p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rodzaju łodzi (motorowa/żaglowa),  </a:t>
            </a:r>
          </a:p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- okoliczności zdarzenia (kolizja, silny wiatr).</a:t>
            </a:r>
          </a:p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Zwróć szczególną uwagę na zagrożenia od olinowania łodzi (cumy, takielunek) i/lub ożaglowania.</a:t>
            </a:r>
          </a:p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Pracując wokół przewróconej łodzi załóż, że w każdej chwili może zatonąć.</a:t>
            </a:r>
          </a:p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przypadku gdy łódź żaglowa leży na boku podłóż element wypornościowy pod top masztu (</a:t>
            </a:r>
            <a:r>
              <a:rPr lang="pl-P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kołoratunkowe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kamizelka asekuracyjna itp.).</a:t>
            </a:r>
          </a:p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Zabezpiecz łódź przed zatonięciem – np. balonami wypornościowymi typu zamkniętego lub zestawem poduszek niskiego ciśnienia wysokiego podnoszenia – montując do knag lub przez opasanie kadłuba, lub skorzystaj z metody napowietrzania kadłuba.</a:t>
            </a:r>
          </a:p>
        </p:txBody>
      </p:sp>
    </p:spTree>
    <p:extLst>
      <p:ext uri="{BB962C8B-B14F-4D97-AF65-F5344CB8AC3E}">
        <p14:creationId xmlns:p14="http://schemas.microsoft.com/office/powerpoint/2010/main" val="24526700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F309FA-9503-47F5-A82D-62FE08A8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DZIAŁANIA RATOWNICZE </a:t>
            </a:r>
            <a:r>
              <a:rPr lang="pl-PL" sz="3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pl-PL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przewrócona łódź na powierzchni c.d.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8570511-03D6-4612-8CC2-440757C5A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Przycumowanie przewróconej łodzi do łodzi ratowniczych - jeśli ich wyporność na to pozwala. Pamiętaj o możliwości szybkiego odcumowania przewróconej łodzi na wypadek jej zatonięcia.</a:t>
            </a:r>
          </a:p>
          <a:p>
            <a:pPr marL="0" lvl="0" indent="0" algn="just">
              <a:buNone/>
            </a:pP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Zabezpiecz łódź przed dryfowaniem, np. rzuć kotwicę,</a:t>
            </a:r>
          </a:p>
          <a:p>
            <a:pPr marL="0" lvl="0" indent="0" algn="just">
              <a:buNone/>
            </a:pP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Jeśli to możliwe, można odholować łódź na płytszą wodę (mieliznę) – nie przemieszczaj łodzi z poszkodowanymi w środku.</a:t>
            </a:r>
          </a:p>
        </p:txBody>
      </p:sp>
    </p:spTree>
    <p:extLst>
      <p:ext uri="{BB962C8B-B14F-4D97-AF65-F5344CB8AC3E}">
        <p14:creationId xmlns:p14="http://schemas.microsoft.com/office/powerpoint/2010/main" val="12397624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76C328-A8A9-4B54-9516-1BA395F6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8772"/>
          </a:xfrm>
        </p:spPr>
        <p:txBody>
          <a:bodyPr>
            <a:noAutofit/>
          </a:bodyPr>
          <a:lstStyle/>
          <a:p>
            <a:pPr algn="ctr"/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DZIAŁANIA RATOWNICZE </a:t>
            </a:r>
            <a:r>
              <a:rPr lang="pl-PL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pl-PL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przewrócona łódź na powierzchni c.d.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A5E321-6B15-45E8-A4F2-DB43118F4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9843"/>
            <a:ext cx="10515600" cy="5014452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  		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852261C8-9476-41D2-9BE9-988B94705E9B}"/>
              </a:ext>
            </a:extLst>
          </p:cNvPr>
          <p:cNvSpPr/>
          <p:nvPr/>
        </p:nvSpPr>
        <p:spPr>
          <a:xfrm>
            <a:off x="838199" y="1107767"/>
            <a:ext cx="10902043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przypadku poszkodowanych przebywających w kabinie przewietrz kabinę powietrzem z dodatkowego źródła – dodatkowa butla/zestaw od poduszek pneumatycznych.</a:t>
            </a:r>
          </a:p>
          <a:p>
            <a:pPr algn="just"/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Zanim podejmiesz ewakuację poszkodowanych z wnętrza łodzi:</a:t>
            </a:r>
          </a:p>
          <a:p>
            <a:pPr algn="just"/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- oczyść drogę dostępu i ewakuacji z elementów mogących ją zablokować, </a:t>
            </a:r>
          </a:p>
          <a:p>
            <a:pPr algn="just"/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- rozpoznaj czy możliwa będzie ewakuacja poszkodowanych ze względu na   gabaryty przejścia.</a:t>
            </a:r>
          </a:p>
          <a:p>
            <a:pPr algn="just"/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przewróconej łódki wchodź i wychodź tą samą drogą.</a:t>
            </a:r>
          </a:p>
          <a:p>
            <a:pPr algn="just"/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uwagi na mnogość zagrożeń - konieczna maska </a:t>
            </a:r>
            <a:r>
              <a:rPr lang="pl-P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pełnotwarzową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łączność głosowa Miej nóż w miejscu łatwo dostępnym.</a:t>
            </a:r>
          </a:p>
          <a:p>
            <a:pPr algn="just"/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Sposób ewakuacji uzależniony od stanu psychofizycznego poszkodowanych (agresja, lęk, splątanie, poczucie bezsilności i rezygnacji itp.)</a:t>
            </a:r>
            <a:r>
              <a:rPr lang="pl-PL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sz="2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8632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76C328-A8A9-4B54-9516-1BA395F6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8772"/>
          </a:xfrm>
        </p:spPr>
        <p:txBody>
          <a:bodyPr>
            <a:noAutofit/>
          </a:bodyPr>
          <a:lstStyle/>
          <a:p>
            <a:pPr algn="ctr"/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DZIAŁANIA RATOWNICZE </a:t>
            </a:r>
            <a:r>
              <a:rPr lang="pl-PL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pl-PL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łódź na dnie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A5E321-6B15-45E8-A4F2-DB43118F4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8529"/>
            <a:ext cx="10515600" cy="5014452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		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A5A4A55-5AED-45D3-B8DC-6801FF91CAA7}"/>
              </a:ext>
            </a:extLst>
          </p:cNvPr>
          <p:cNvSpPr/>
          <p:nvPr/>
        </p:nvSpPr>
        <p:spPr>
          <a:xfrm>
            <a:off x="838200" y="1117600"/>
            <a:ext cx="105156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Zbierz informacje na temat: </a:t>
            </a:r>
          </a:p>
          <a:p>
            <a:pPr algn="just"/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poszkodowanych,</a:t>
            </a:r>
          </a:p>
          <a:p>
            <a:pPr algn="just"/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rodzaju łodzi (motorowa/żaglowa),</a:t>
            </a:r>
          </a:p>
          <a:p>
            <a:pPr algn="just"/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okoliczności zdarzenia (kolizja, silny wiatr).</a:t>
            </a:r>
          </a:p>
          <a:p>
            <a:pPr algn="just"/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 wodą rozpoznaj głębokość, ułożenie wraku, dostęp do kabiny (poszkodowanych) itp.</a:t>
            </a:r>
          </a:p>
          <a:p>
            <a:pPr algn="just"/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Zwróć szczególną uwagę na zagrożenia od olinowania łodzi (cumy, 	takielunek) i/lub ożaglowania.</a:t>
            </a:r>
          </a:p>
          <a:p>
            <a:pPr algn="just"/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Oznakuj wrak boją z liną opustową – ułatwi powrót do wraku oraz transport 	sprzętu.</a:t>
            </a:r>
          </a:p>
          <a:p>
            <a:pPr algn="just"/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Ewentualne wycieki substancji zabezpiecz we własnym zakresie lub wezwij </a:t>
            </a:r>
            <a:r>
              <a:rPr lang="pl-P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SGRChem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pl-PL" sz="2600" dirty="0">
              <a:solidFill>
                <a:srgbClr val="00B0F0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42506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76C328-A8A9-4B54-9516-1BA395F6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8772"/>
          </a:xfrm>
        </p:spPr>
        <p:txBody>
          <a:bodyPr>
            <a:noAutofit/>
          </a:bodyPr>
          <a:lstStyle/>
          <a:p>
            <a:pPr algn="ctr"/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DZIAŁANIA RATOWNICZE </a:t>
            </a:r>
            <a:r>
              <a:rPr lang="pl-PL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pl-PL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łódź na dnie c.d.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A5E321-6B15-45E8-A4F2-DB43118F4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8529"/>
            <a:ext cx="10515600" cy="5014452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	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5BB86DE-F6FA-4B68-B730-EAAFFB810CEA}"/>
              </a:ext>
            </a:extLst>
          </p:cNvPr>
          <p:cNvSpPr/>
          <p:nvPr/>
        </p:nvSpPr>
        <p:spPr>
          <a:xfrm>
            <a:off x="838199" y="1185822"/>
            <a:ext cx="10402455" cy="313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Przeprowadź inspekcję obiektu oraz przekaż jakie są możliwości jego wydobycia (budowa, miejsca mocowania stropów, potencjalne zagrożenia).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Gdy obiekt posiada przestrzenie zamknięte (np. kabina) nie wpływaj do ich wnętrza – przy pomocy latarki oświetl wnętrze kabiny i dokonaj rozpoznania z zewnątrz.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miarę możliwości nie wpływaj do wnętrza łodzi a obiekt spróbuj wydobyć „przedłużeniem ręki” (np. bosak) i/lub skorzystaj z innych włazów.</a:t>
            </a:r>
            <a:endParaRPr lang="pl-PL" sz="24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razie konieczności penetracji wraku – nurek zabezpieczający w wodzie.</a:t>
            </a:r>
          </a:p>
        </p:txBody>
      </p:sp>
    </p:spTree>
    <p:extLst>
      <p:ext uri="{BB962C8B-B14F-4D97-AF65-F5344CB8AC3E}">
        <p14:creationId xmlns:p14="http://schemas.microsoft.com/office/powerpoint/2010/main" val="15589382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76C328-A8A9-4B54-9516-1BA395F6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0049"/>
          </a:xfrm>
        </p:spPr>
        <p:txBody>
          <a:bodyPr/>
          <a:lstStyle/>
          <a:p>
            <a:pPr algn="ctr"/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DZIAŁANIA RATOWNICZE </a:t>
            </a:r>
            <a:r>
              <a:rPr lang="pl-PL" sz="3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SGRW-N </a:t>
            </a:r>
            <a:r>
              <a:rPr lang="pl-PL" sz="30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podczas powodzi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A5E321-6B15-45E8-A4F2-DB43118F4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Zakres zadań podobny jak podczas "normalnych" </a:t>
            </a:r>
            <a:r>
              <a:rPr lang="pl-P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nurkowań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Woda powodziowa jest wodą potencjalnie skażoną - za każdym razem przeanalizuj jej "zdatność" do  przeprowadzenia nurkowania.</a:t>
            </a:r>
          </a:p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Powódź niesie ze sobą dużo stałych elementów stwarzających zagrożenie dla nurka – konieczna wzmożona obserwacja powierzchni i rota ratownicza.</a:t>
            </a:r>
          </a:p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Podczas pracy w prądzie - zasady identyczne jak przy nurkowaniu na rzekach.</a:t>
            </a:r>
          </a:p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Zadania typu uszczelniania wałów od strony mokrej, oczyszczanie przepustów itp. są bardzo niebezpieczne.</a:t>
            </a:r>
          </a:p>
        </p:txBody>
      </p:sp>
    </p:spTree>
    <p:extLst>
      <p:ext uri="{BB962C8B-B14F-4D97-AF65-F5344CB8AC3E}">
        <p14:creationId xmlns:p14="http://schemas.microsoft.com/office/powerpoint/2010/main" val="2917675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76C328-A8A9-4B54-9516-1BA395F6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956" y="365125"/>
            <a:ext cx="9166815" cy="1090049"/>
          </a:xfrm>
        </p:spPr>
        <p:txBody>
          <a:bodyPr>
            <a:noAutofit/>
          </a:bodyPr>
          <a:lstStyle/>
          <a:p>
            <a:pPr algn="ctr"/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ORGANIZACJA RATOWNICTWA WODNEGO W KSRG c.d.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A5E321-6B15-45E8-A4F2-DB43118F4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153" y="1505176"/>
            <a:ext cx="10852355" cy="498769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4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POZIOMY SGRW-N</a:t>
            </a:r>
          </a:p>
          <a:p>
            <a:pPr marL="538163" indent="309563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538163" algn="l"/>
              </a:tabLst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grupa składająca się z 12 ratowników (minimum 11 mł. nurków, 1 NKPP):</a:t>
            </a:r>
          </a:p>
          <a:p>
            <a:pPr marL="1339850" indent="-350838" algn="just">
              <a:lnSpc>
                <a:spcPct val="150000"/>
              </a:lnSpc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gotowość operacyjna 3 ratowników (minimum 2 mł. nurków, 1 kierowca - operator sprzętu (łódź). Jeden z nurków wyznaczony rozkazem dziennym jako DDR (Dowodzący Działaniami Ratowniczymi) SGRW-N).</a:t>
            </a:r>
          </a:p>
          <a:p>
            <a:pPr marL="901700" indent="-3635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grupa składająca się z 18 ratowników (minimum 12 mł. nurków, 6 KPP):</a:t>
            </a:r>
          </a:p>
          <a:p>
            <a:pPr marL="1339850" indent="-350838" algn="just">
              <a:lnSpc>
                <a:spcPct val="150000"/>
              </a:lnSpc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gotowość operacyjna 4 ratowników (minimum 2 mł. nurków, 1 NKPP i 1 kierowca – operator sprzętu).</a:t>
            </a:r>
          </a:p>
        </p:txBody>
      </p:sp>
    </p:spTree>
    <p:extLst>
      <p:ext uri="{BB962C8B-B14F-4D97-AF65-F5344CB8AC3E}">
        <p14:creationId xmlns:p14="http://schemas.microsoft.com/office/powerpoint/2010/main" val="35986431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76C328-A8A9-4B54-9516-1BA395F6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0049"/>
          </a:xfrm>
        </p:spPr>
        <p:txBody>
          <a:bodyPr>
            <a:normAutofit/>
          </a:bodyPr>
          <a:lstStyle/>
          <a:p>
            <a:pPr algn="ctr"/>
            <a:r>
              <a:rPr lang="pl-PL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DZIAŁANIA RATOWNICZE – </a:t>
            </a:r>
            <a:r>
              <a:rPr lang="pl-PL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pomoc drugiemu nurkowi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A5E321-6B15-45E8-A4F2-DB43118F4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 wodą zagrożenie dla zdrowia i życia nurka może być spowodowane zarówno czynnikami wewnętrznymi (stan zdrowia, choroby, udary etc.) jak i zewnętrznymi (związanymi z przeprowadzaniem nurkowania).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Czynniki zewnętrzne: przyciśnięcie, uwięźnięcie w przestrzeni (np. kadłub), zaplątanie, skaleczenie, zatrucie gazami, uraz ciśnieniowy itp.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sz="2400" dirty="0">
              <a:ea typeface="Calibri" panose="020F0502020204030204"/>
              <a:cs typeface="Calibri" panose="020F0502020204030204"/>
            </a:endParaRPr>
          </a:p>
          <a:p>
            <a:pPr>
              <a:buFont typeface="Calibri" panose="020B0604020202020204" pitchFamily="34" charset="0"/>
              <a:buChar char="-"/>
            </a:pPr>
            <a:endParaRPr lang="pl-PL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pl-PL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235477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76C328-A8A9-4B54-9516-1BA395F6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91" y="365126"/>
            <a:ext cx="11018982" cy="789420"/>
          </a:xfrm>
        </p:spPr>
        <p:txBody>
          <a:bodyPr>
            <a:normAutofit/>
          </a:bodyPr>
          <a:lstStyle/>
          <a:p>
            <a:pPr algn="ctr"/>
            <a:r>
              <a:rPr lang="pl-PL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DZIAŁANIA RATOWNICZE – </a:t>
            </a:r>
            <a:r>
              <a:rPr lang="pl-PL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pomoc drugiemu nurkowi </a:t>
            </a:r>
            <a:r>
              <a:rPr lang="pl-PL" sz="30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przytomnemu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A5E321-6B15-45E8-A4F2-DB43118F4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przypadku akcji szczególnie obciążających (wydobycie zwłok, głębokość) zwrócić szczególną uwagę na stan psychofizyczny nurka, aby nie dopuścić do sytuacji potencjalnie niebezpiecznej.</a:t>
            </a:r>
          </a:p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Procedura wydobycia nurka przytomnego (+ dzielenie się gazem).</a:t>
            </a:r>
          </a:p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Dostarczenie dodatkowego gazu nurkowi pod wodę (w przypadku gdy nie może wynurzyć się od razu na powierzchnię).</a:t>
            </a:r>
          </a:p>
          <a:p>
            <a:pPr>
              <a:buFontTx/>
              <a:buChar char="-"/>
            </a:pPr>
            <a:endParaRPr lang="pl-PL" sz="2400" dirty="0"/>
          </a:p>
          <a:p>
            <a:pPr>
              <a:buFontTx/>
              <a:buChar char="-"/>
            </a:pPr>
            <a:endParaRPr lang="pl-PL" sz="2400" dirty="0">
              <a:ea typeface="Calibri" panose="020F0502020204030204"/>
              <a:cs typeface="Calibri" panose="020F0502020204030204"/>
            </a:endParaRPr>
          </a:p>
          <a:p>
            <a:pPr>
              <a:buFont typeface="Calibri" panose="020B0604020202020204" pitchFamily="34" charset="0"/>
              <a:buChar char="-"/>
            </a:pPr>
            <a:endParaRPr lang="pl-PL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pl-PL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11029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76C328-A8A9-4B54-9516-1BA395F6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91" y="365126"/>
            <a:ext cx="11018982" cy="789420"/>
          </a:xfrm>
        </p:spPr>
        <p:txBody>
          <a:bodyPr>
            <a:noAutofit/>
          </a:bodyPr>
          <a:lstStyle/>
          <a:p>
            <a:pPr algn="ctr"/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DZIAŁANIA RATOWNICZE – </a:t>
            </a:r>
            <a:r>
              <a:rPr lang="pl-PL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pomoc drugiemu nurkowi </a:t>
            </a:r>
            <a:r>
              <a:rPr lang="pl-PL" sz="30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nieprzytomnemu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A5E321-6B15-45E8-A4F2-DB43118F4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4546"/>
            <a:ext cx="10515600" cy="48874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pl-PL" sz="2400" dirty="0"/>
          </a:p>
          <a:p>
            <a:pPr>
              <a:buFontTx/>
              <a:buChar char="-"/>
            </a:pPr>
            <a:endParaRPr lang="pl-PL" sz="2400" dirty="0">
              <a:ea typeface="Calibri" panose="020F0502020204030204"/>
              <a:cs typeface="Calibri" panose="020F0502020204030204"/>
            </a:endParaRPr>
          </a:p>
          <a:p>
            <a:pPr>
              <a:buFont typeface="Calibri" panose="020B0604020202020204" pitchFamily="34" charset="0"/>
              <a:buChar char="-"/>
            </a:pPr>
            <a:endParaRPr lang="pl-PL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pl-PL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3B8A6B63-87E6-4EBF-9756-871C45C605C8}"/>
              </a:ext>
            </a:extLst>
          </p:cNvPr>
          <p:cNvSpPr/>
          <p:nvPr/>
        </p:nvSpPr>
        <p:spPr>
          <a:xfrm>
            <a:off x="586509" y="1249463"/>
            <a:ext cx="11125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Procedura wydobycia nieprzytomnego nurka przez partnera lub wprowadzenie nurka asekuracyjnego/ratownika pod wodę.</a:t>
            </a:r>
          </a:p>
          <a:p>
            <a:pPr algn="just"/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(Odpowiedni chwyt – pod szelkę i za szelkę, udrożnienie dróg oddechowych, wydobycie na urządzeniu 	wypornościowym nieprzytomnego nurka),</a:t>
            </a:r>
          </a:p>
          <a:p>
            <a:pPr algn="just"/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przypadku omdlenia jednego nurka bez konkretnej przyczyny (znanej) trzeba założyć, że nieznana przyczyna (nieodpowiednia mieszanka oddechowa) może działać również na drugiego nurka, ale z opóźnieniem (inna tolerancja 	organizmu).</a:t>
            </a:r>
          </a:p>
          <a:p>
            <a:endParaRPr lang="pl-PL" sz="2400" dirty="0">
              <a:cs typeface="Calibri"/>
            </a:endParaRPr>
          </a:p>
          <a:p>
            <a:endParaRPr lang="pl-PL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97485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76C328-A8A9-4B54-9516-1BA395F6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91" y="365126"/>
            <a:ext cx="11018982" cy="789420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KPP </a:t>
            </a:r>
            <a:r>
              <a:rPr lang="pl-PL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pl-PL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powierzchni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A5E321-6B15-45E8-A4F2-DB43118F4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4546"/>
            <a:ext cx="10515600" cy="488748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 algn="just"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Nadanie pływalności dodatniej poszkodowanemu oraz sobie – pompowanie skrzydła i suchego skafandra.</a:t>
            </a:r>
          </a:p>
          <a:p>
            <a:pPr marL="0" indent="0" algn="just"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Nakazanie sygnalistom konieczności zwijania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kablolin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(szybko, ale z wyczuciem).</a:t>
            </a:r>
          </a:p>
          <a:p>
            <a:pPr marL="0" indent="0" algn="just"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przypadku zachowanego oddechu własnego pozostawić maskę pełną na twarzy (dotyczy też typowej maski nurkowej i automatu).</a:t>
            </a:r>
          </a:p>
          <a:p>
            <a:pPr marL="0" indent="0" algn="just"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Jeżeli automat jest wypluty nie wkładamy na siłę do ust.</a:t>
            </a:r>
          </a:p>
          <a:p>
            <a:pPr marL="0" indent="0" algn="just"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Jeżeli maska jest zdjęta, również nie zakładamy twarz.</a:t>
            </a:r>
          </a:p>
          <a:p>
            <a:pPr marL="0" indent="0" algn="just"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trakcie płynięcia do brzegu (holowania przez sygnalistów) rozpocznij rozpinanie nurka ze sprzętu (tak aby z niego nie "wypadł").</a:t>
            </a:r>
          </a:p>
          <a:p>
            <a:pPr marL="0" indent="0" algn="just"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 brzegu (na łodzi) ostateczne zdjęcie sprzętu z nurka (przecięcie szelek).</a:t>
            </a:r>
          </a:p>
          <a:p>
            <a:pPr marL="0" indent="0" algn="just"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Zdjęcie suchego skafandra przez jego rozcięcie (inna odzież jeśli potrzeba również).</a:t>
            </a:r>
          </a:p>
          <a:p>
            <a:pPr marL="0" indent="0" algn="just"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 najszybsza tlenoterapia.</a:t>
            </a:r>
          </a:p>
          <a:p>
            <a:pPr marL="0" indent="0" algn="just"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Istnieje, również konieczność zajęcia się partnerem nurkowym choćby ze względu na stan psychofizyczny.</a:t>
            </a:r>
          </a:p>
          <a:p>
            <a:pPr marL="0" indent="0">
              <a:buNone/>
            </a:pPr>
            <a:endParaRPr lang="pl-PL" sz="2400" dirty="0"/>
          </a:p>
          <a:p>
            <a:pPr>
              <a:buFontTx/>
              <a:buChar char="-"/>
            </a:pPr>
            <a:endParaRPr lang="pl-PL" sz="2400" dirty="0">
              <a:ea typeface="Calibri" panose="020F0502020204030204"/>
              <a:cs typeface="Calibri" panose="020F0502020204030204"/>
            </a:endParaRPr>
          </a:p>
          <a:p>
            <a:pPr>
              <a:buFont typeface="Calibri" panose="020B0604020202020204" pitchFamily="34" charset="0"/>
              <a:buChar char="-"/>
            </a:pPr>
            <a:endParaRPr lang="pl-PL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pl-PL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3B8A6B63-87E6-4EBF-9756-871C45C605C8}"/>
              </a:ext>
            </a:extLst>
          </p:cNvPr>
          <p:cNvSpPr/>
          <p:nvPr/>
        </p:nvSpPr>
        <p:spPr>
          <a:xfrm>
            <a:off x="586509" y="1249463"/>
            <a:ext cx="11125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dirty="0">
              <a:cs typeface="Calibri"/>
            </a:endParaRPr>
          </a:p>
          <a:p>
            <a:endParaRPr lang="pl-PL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92084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2D5E98-7AF1-41E7-9765-D897816E8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KPP </a:t>
            </a:r>
            <a:r>
              <a:rPr lang="pl-PL" sz="3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pl-PL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powierzchni c.d.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308C68-E820-4757-8C38-62A45E60F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Wdrożenie instrukcji postępowania - wypadek nurkowy.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8146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24E6C2-DEC0-4772-8E4E-ACF9BAA2CE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8765"/>
            <a:ext cx="9144000" cy="600362"/>
          </a:xfrm>
        </p:spPr>
        <p:txBody>
          <a:bodyPr>
            <a:normAutofit/>
          </a:bodyPr>
          <a:lstStyle/>
          <a:p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Lokalizacja poszukiwanych poszkodowanych 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98BE6C5-719F-4ABA-8DCC-1BA21476FC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1114" y="1439218"/>
            <a:ext cx="10613572" cy="47791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Metody nurkowe i </a:t>
            </a:r>
            <a:r>
              <a:rPr lang="pl-PL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nienurkowe</a:t>
            </a:r>
            <a:endParaRPr lang="pl-PL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pl-PL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Nienurkowe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przyrządowe - sonary, echosondy, kamery wielowiązkowe, kamery podwodne, ROV, bosak, </a:t>
            </a:r>
          </a:p>
          <a:p>
            <a:pPr algn="l"/>
            <a:endParaRPr lang="pl-PL" dirty="0">
              <a:cs typeface="Calibri" panose="020F0502020204030204"/>
            </a:endParaRPr>
          </a:p>
          <a:p>
            <a:pPr marL="342900" indent="-342900">
              <a:buFontTx/>
              <a:buChar char="-"/>
            </a:pPr>
            <a:endParaRPr lang="pl-PL" dirty="0"/>
          </a:p>
          <a:p>
            <a:pPr marL="342900" indent="-342900">
              <a:buFontTx/>
              <a:buChar char="-"/>
            </a:pPr>
            <a:endParaRPr lang="pl-PL" dirty="0">
              <a:cs typeface="Calibri"/>
            </a:endParaRPr>
          </a:p>
        </p:txBody>
      </p:sp>
      <p:pic>
        <p:nvPicPr>
          <p:cNvPr id="4" name="Obraz 4" descr="Obraz zawierający w pomieszczeniu, inżynieria, Warsztat, Narzędziownia&#10;&#10;Opis wygenerowany automatycznie">
            <a:extLst>
              <a:ext uri="{FF2B5EF4-FFF2-40B4-BE49-F238E27FC236}">
                <a16:creationId xmlns:a16="http://schemas.microsoft.com/office/drawing/2014/main" id="{C9289727-CA9F-5E29-F6F4-9BA885368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212" y="3108885"/>
            <a:ext cx="4109049" cy="3074174"/>
          </a:xfrm>
          <a:prstGeom prst="rect">
            <a:avLst/>
          </a:prstGeom>
        </p:spPr>
      </p:pic>
      <p:pic>
        <p:nvPicPr>
          <p:cNvPr id="5" name="Obraz 5" descr="Obraz zawierający krąg, kula, planeta, wir&#10;&#10;Opis wygenerowany automatycznie">
            <a:extLst>
              <a:ext uri="{FF2B5EF4-FFF2-40B4-BE49-F238E27FC236}">
                <a16:creationId xmlns:a16="http://schemas.microsoft.com/office/drawing/2014/main" id="{CD4D7AFC-B13F-DB48-D1D9-01360D3C0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243" y="3190976"/>
            <a:ext cx="2743200" cy="299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361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D8DC87-C547-1403-BCE0-757B4D46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125686" cy="817130"/>
          </a:xfrm>
        </p:spPr>
        <p:txBody>
          <a:bodyPr>
            <a:normAutofit/>
          </a:bodyPr>
          <a:lstStyle/>
          <a:p>
            <a:r>
              <a:rPr lang="pl-PL" sz="3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Metody </a:t>
            </a:r>
            <a:r>
              <a:rPr lang="pl-PL" sz="3000" b="1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nienurkowe</a:t>
            </a:r>
            <a:endParaRPr lang="pl-PL" sz="3000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C9FF8A-820E-1C95-F11E-412BEC2E9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Urządzenia echolokacyjne – sonar holowany, sonar dookólny, echosondy wielowiązkowe.</a:t>
            </a:r>
          </a:p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Kamera podwodna, ROV – używane głównie do potwierdzenia wskazania sonaru. W warunkach dobrej przejrzystości - mogą być użyte do poszukiwań.</a:t>
            </a:r>
          </a:p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ROV może zostać rozbudowany o sonar, manipulator-chwytak itp.</a:t>
            </a:r>
          </a:p>
        </p:txBody>
      </p:sp>
    </p:spTree>
    <p:extLst>
      <p:ext uri="{BB962C8B-B14F-4D97-AF65-F5344CB8AC3E}">
        <p14:creationId xmlns:p14="http://schemas.microsoft.com/office/powerpoint/2010/main" val="28328810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82076C-8137-29C9-3009-3A2459F98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537857" cy="1325563"/>
          </a:xfrm>
        </p:spPr>
        <p:txBody>
          <a:bodyPr>
            <a:normAutofit/>
          </a:bodyPr>
          <a:lstStyle/>
          <a:p>
            <a:r>
              <a:rPr lang="pl-PL" sz="3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Metody nurkowe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C90BDB-6515-8B58-236B-703F677E8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Przed przystąpieniem do poszukiwań nurkami – konieczne rozpoznanie dotyczące: głębokości, widoczności, przeszkód i potencjalnych zagrożeń pod wodą, rodzaju dna i jego profilu, prądu wody, zanieczyszczeń chemicznych.</a:t>
            </a:r>
          </a:p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Wyznaczenie obszaru poszukiwań - na powierzchni (boje, liny, punkty charakterystyczne).</a:t>
            </a:r>
          </a:p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podstawie powyższych - dobierz Siły i Środki oraz metody do przeprowadzenia poszukiwań.</a:t>
            </a:r>
          </a:p>
          <a:p>
            <a:pPr>
              <a:buFont typeface="Calibri" panose="020B0604020202020204" pitchFamily="34" charset="0"/>
              <a:buChar char="-"/>
            </a:pPr>
            <a:endParaRPr lang="pl-PL" dirty="0">
              <a:cs typeface="Calibri" panose="020F0502020204030204"/>
            </a:endParaRPr>
          </a:p>
          <a:p>
            <a:pPr>
              <a:buFont typeface="Calibri" panose="020B0604020202020204" pitchFamily="34" charset="0"/>
              <a:buChar char="-"/>
            </a:pPr>
            <a:endParaRPr lang="pl-PL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090813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31A800-1680-2F54-4304-7028238D0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21729" cy="1325563"/>
          </a:xfrm>
        </p:spPr>
        <p:txBody>
          <a:bodyPr/>
          <a:lstStyle/>
          <a:p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Metody nurkowe – wahadło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BC39AFA-9C18-9085-A616-49B798F9A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Nurek lub para nurków wypuszczana na </a:t>
            </a:r>
            <a:r>
              <a:rPr lang="pl-P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kablolinie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pl-P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kablolinach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Sygnalista blokuje wydawanie </a:t>
            </a:r>
            <a:r>
              <a:rPr lang="pl-P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kabloliny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Nurkowie ustawiają się pod kątem do liny i - naciągając ją - wykonują płynięcie w prawo bądź lewo.</a:t>
            </a:r>
          </a:p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 dopłynięciu do granicy wyznaczonego obszaru (bąble na powierzchni) pada polecenie zmiany kierunku.</a:t>
            </a:r>
          </a:p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Sygnalista wydaje zadaną długość liny, nurkowie wybierają luz. Po zblokowaniu liny przez sygnalistę nurkowie poruszają się w wyznaczonym kierunku; uwaga – unikamy wykonywania zwrotów poprzez przepływanie pod liną.</a:t>
            </a:r>
          </a:p>
          <a:p>
            <a:pPr marL="0" indent="0" algn="just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Możliwa modyfikacja – jeden z nurków osiada na dnie i przejmuje funkcję podwodnego sygnalisty; do poszukiwań za przeszkodami podwodnymi.</a:t>
            </a:r>
          </a:p>
        </p:txBody>
      </p:sp>
    </p:spTree>
    <p:extLst>
      <p:ext uri="{BB962C8B-B14F-4D97-AF65-F5344CB8AC3E}">
        <p14:creationId xmlns:p14="http://schemas.microsoft.com/office/powerpoint/2010/main" val="34359038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EC0D76-86F3-1FFB-BF7D-F4CD10632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Metody nurkowe – wahadło c.d.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BA0C50-604D-C0FE-0EAC-1A0F7DC9F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Zastosowanie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algn="ctr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raczej małe głębokości, płaskie dno, mała liczba przeszkód pod wodą.</a:t>
            </a:r>
          </a:p>
          <a:p>
            <a:pPr marL="0" indent="0" algn="ctr">
              <a:buNone/>
            </a:pPr>
            <a:endParaRPr lang="pl-PL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Zalety: </a:t>
            </a:r>
          </a:p>
          <a:p>
            <a:pPr marL="0" indent="0" algn="ctr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metoda mało czasochłonna w przygotowaniu, nieskomplikowana i nie wymagająca specjalistycznego sprzętu.</a:t>
            </a:r>
          </a:p>
          <a:p>
            <a:pPr marL="0" indent="0" algn="ctr">
              <a:buNone/>
            </a:pPr>
            <a:endParaRPr lang="pl-PL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Wady: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łatwo przeoczyć poszukiwany obiekt.</a:t>
            </a:r>
          </a:p>
        </p:txBody>
      </p:sp>
    </p:spTree>
    <p:extLst>
      <p:ext uri="{BB962C8B-B14F-4D97-AF65-F5344CB8AC3E}">
        <p14:creationId xmlns:p14="http://schemas.microsoft.com/office/powerpoint/2010/main" val="2662804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7746A2-EDEC-49A5-A4A9-B3702CE67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1" y="666296"/>
            <a:ext cx="10515600" cy="4351338"/>
          </a:xfrm>
        </p:spPr>
        <p:txBody>
          <a:bodyPr/>
          <a:lstStyle/>
          <a:p>
            <a:pPr marL="538163" lvl="0" indent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l-PL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ABC</a:t>
            </a: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grupa składająca się z 30 ratowników (minimum 12 mł. nurków, minimum 12 nurków, 6 KPP):</a:t>
            </a:r>
          </a:p>
          <a:p>
            <a:pPr marL="1339850" lvl="0" indent="-350838" algn="just">
              <a:lnSpc>
                <a:spcPct val="150000"/>
              </a:lnSpc>
            </a:pP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gotowość operacyjna 6 ratowników (minimum 2 mł. nurków, 2 nurków, 1 NKPP i 1 kierowca – operator sprzętu).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81565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31A800-1680-2F54-4304-7028238D0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13614" cy="1325563"/>
          </a:xfrm>
        </p:spPr>
        <p:txBody>
          <a:bodyPr/>
          <a:lstStyle/>
          <a:p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Metody nurkowe – okrężna</a:t>
            </a:r>
            <a:r>
              <a:rPr lang="pl-PL" dirty="0">
                <a:cs typeface="Calibri Light"/>
              </a:rPr>
              <a:t> 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BC39AFA-9C18-9085-A616-49B798F9A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 algn="just"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Metoda wymaga opuszczenia na linie obciążenia, które będzie służyło za punkt środkowy. </a:t>
            </a:r>
          </a:p>
          <a:p>
            <a:pPr marL="0" indent="0" algn="just"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Nurek przyczepia kołowrotek do punktu środkowego. </a:t>
            </a:r>
          </a:p>
          <a:p>
            <a:pPr marL="0" indent="0" algn="just"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Nurek, wydając linkę z kołowrotka, ustala sobie promień poszukiwań</a:t>
            </a:r>
          </a:p>
          <a:p>
            <a:pPr marL="0" indent="0" algn="just"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 dobrej widoczności - bierze namiar na kompasie na "punkt startowy"; przy braku widoczności naprowadzany bąblami przez zespół na powierzchni.</a:t>
            </a:r>
          </a:p>
          <a:p>
            <a:pPr marL="0" indent="0" algn="just"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 wykonaniu pełnego okręgu (namiar na kompasie, bąble na powierzchni) nurek wydaje linę zwiększając promień poszukiwań,</a:t>
            </a:r>
          </a:p>
          <a:p>
            <a:pPr marL="0" indent="0" algn="just"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 sprawdzeniu założonego obszaru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opustówkę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należy przestawić i szukać w kolejnym miejscu.</a:t>
            </a:r>
          </a:p>
          <a:p>
            <a:pPr marL="0" indent="0" algn="just"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przypadku konieczności podmiany nurka - kołowrotek zostaje na dnie, nurek po linie wraca do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opustówki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kolejny nurek kontynuuje poszukiwania z tego samego miejsca.</a:t>
            </a:r>
          </a:p>
        </p:txBody>
      </p:sp>
    </p:spTree>
    <p:extLst>
      <p:ext uri="{BB962C8B-B14F-4D97-AF65-F5344CB8AC3E}">
        <p14:creationId xmlns:p14="http://schemas.microsoft.com/office/powerpoint/2010/main" val="14415845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EC0D76-86F3-1FFB-BF7D-F4CD10632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29943" cy="1325563"/>
          </a:xfrm>
        </p:spPr>
        <p:txBody>
          <a:bodyPr>
            <a:normAutofit/>
          </a:bodyPr>
          <a:lstStyle/>
          <a:p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Metody nurkowe – okrężna c.d.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BA0C50-604D-C0FE-0EAC-1A0F7DC9F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Zastosowanie: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płaskie dno, możliwe wykorzystanie na większych głębokościach, brak zaczepów.</a:t>
            </a:r>
          </a:p>
          <a:p>
            <a:pPr marL="0" indent="0" algn="ctr">
              <a:buNone/>
            </a:pPr>
            <a:endParaRPr lang="pl-PL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Zalety: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Metoda niezbyt skomplikowana, w miarę dokładna.</a:t>
            </a:r>
          </a:p>
          <a:p>
            <a:pPr marL="0" indent="0" algn="ctr">
              <a:buNone/>
            </a:pPr>
            <a:endParaRPr lang="pl-PL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Wady: </a:t>
            </a:r>
          </a:p>
          <a:p>
            <a:pPr marL="0" indent="0" algn="ctr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wymaga dłuższego przygotowania - </a:t>
            </a:r>
            <a:r>
              <a:rPr lang="pl-P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opustówka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 dodatkowego sprzętu do obsługi pod wodą – kołowrotek, możliwość zaczepu o linę opustową.</a:t>
            </a:r>
          </a:p>
        </p:txBody>
      </p:sp>
    </p:spTree>
    <p:extLst>
      <p:ext uri="{BB962C8B-B14F-4D97-AF65-F5344CB8AC3E}">
        <p14:creationId xmlns:p14="http://schemas.microsoft.com/office/powerpoint/2010/main" val="25632885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34AB46-B138-BC9D-0865-3CCE80849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95157" cy="1325563"/>
          </a:xfrm>
        </p:spPr>
        <p:txBody>
          <a:bodyPr>
            <a:normAutofit/>
          </a:bodyPr>
          <a:lstStyle/>
          <a:p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Metody nurkowe – polami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4B0EF4-9F3B-D908-0561-3D6307879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Zastosowanie: </a:t>
            </a:r>
          </a:p>
          <a:p>
            <a:pPr marL="0" indent="0" algn="ctr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poszukiwanie małych obiektów.</a:t>
            </a:r>
          </a:p>
          <a:p>
            <a:pPr marL="0" indent="0" algn="ctr">
              <a:buNone/>
            </a:pPr>
            <a:endParaRPr lang="pl-PL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Zalety: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możliwość bardzo dokładnego przeszukania dna.</a:t>
            </a:r>
          </a:p>
          <a:p>
            <a:pPr marL="0" indent="0" algn="ctr">
              <a:buNone/>
            </a:pPr>
            <a:endParaRPr lang="pl-PL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Wady: </a:t>
            </a:r>
          </a:p>
          <a:p>
            <a:pPr marL="0" indent="0" algn="ctr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czasochłonna, konieczność użycia dużej ilości sprzętu, praca „po omacku” podnoszenie zamulenia.</a:t>
            </a:r>
          </a:p>
        </p:txBody>
      </p:sp>
    </p:spTree>
    <p:extLst>
      <p:ext uri="{BB962C8B-B14F-4D97-AF65-F5344CB8AC3E}">
        <p14:creationId xmlns:p14="http://schemas.microsoft.com/office/powerpoint/2010/main" val="15579291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4B0EF4-9F3B-D908-0561-3D630787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4256"/>
            <a:ext cx="10448636" cy="5181600"/>
          </a:xfrm>
        </p:spPr>
        <p:txBody>
          <a:bodyPr/>
          <a:lstStyle/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KONIEC</a:t>
            </a:r>
          </a:p>
        </p:txBody>
      </p:sp>
    </p:spTree>
    <p:extLst>
      <p:ext uri="{BB962C8B-B14F-4D97-AF65-F5344CB8AC3E}">
        <p14:creationId xmlns:p14="http://schemas.microsoft.com/office/powerpoint/2010/main" val="1286037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tekst, mapa, atlas, diagram&#10;&#10;Opis wygenerowany automatycznie">
            <a:extLst>
              <a:ext uri="{FF2B5EF4-FFF2-40B4-BE49-F238E27FC236}">
                <a16:creationId xmlns:a16="http://schemas.microsoft.com/office/drawing/2014/main" id="{7C1691D1-9497-EB94-A832-403EA7E85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3995" y="76999"/>
            <a:ext cx="9526382" cy="6704002"/>
          </a:xfrm>
        </p:spPr>
      </p:pic>
    </p:spTree>
    <p:extLst>
      <p:ext uri="{BB962C8B-B14F-4D97-AF65-F5344CB8AC3E}">
        <p14:creationId xmlns:p14="http://schemas.microsoft.com/office/powerpoint/2010/main" val="725434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tekst, mapa, atlas, diagram">
            <a:extLst>
              <a:ext uri="{FF2B5EF4-FFF2-40B4-BE49-F238E27FC236}">
                <a16:creationId xmlns:a16="http://schemas.microsoft.com/office/drawing/2014/main" id="{1DE08385-4D51-1A5D-5D73-2EBAF4A690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68956" y="283313"/>
            <a:ext cx="9103011" cy="639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5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tekst, mapa, atlas, diagram&#10;&#10;Opis wygenerowany automatycznie">
            <a:extLst>
              <a:ext uri="{FF2B5EF4-FFF2-40B4-BE49-F238E27FC236}">
                <a16:creationId xmlns:a16="http://schemas.microsoft.com/office/drawing/2014/main" id="{E6C79C93-2EDA-2A9E-F3AE-4D4DACD21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15649" y="124183"/>
            <a:ext cx="9344417" cy="6562599"/>
          </a:xfrm>
        </p:spPr>
      </p:pic>
    </p:spTree>
    <p:extLst>
      <p:ext uri="{BB962C8B-B14F-4D97-AF65-F5344CB8AC3E}">
        <p14:creationId xmlns:p14="http://schemas.microsoft.com/office/powerpoint/2010/main" val="170832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76C328-A8A9-4B54-9516-1BA395F6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662" y="365125"/>
            <a:ext cx="6488483" cy="1090049"/>
          </a:xfrm>
        </p:spPr>
        <p:txBody>
          <a:bodyPr>
            <a:noAutofit/>
          </a:bodyPr>
          <a:lstStyle/>
          <a:p>
            <a:pPr algn="ctr"/>
            <a:r>
              <a:rPr lang="pl-PL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ZGŁOSZENIE/DYSPONOWANIE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A5E321-6B15-45E8-A4F2-DB43118F4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5131"/>
            <a:ext cx="10515600" cy="484074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4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Dysponowanie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uzyskaj informacje dotyczące miejsca zdarzenia, dojazdu, tego </a:t>
            </a: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 się wydarzyło 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(utonięcie jednej osoby, przewrócona łódź, itp.),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gdzie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jezioro, rzeka, staw, czy miejsce jest w miarę określone (pomost, plaża) czy „otwarta woda”,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miarę możliwości </a:t>
            </a: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zadysponuj zastęp po uzyskaniu podstawowych informacji 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(co się stało, gdzie) o szczegóły dopytaj po chwili – skróci to czas dotarcia na miejsce (do poszkodowanego), dysponowanie zgodnie z zasadami.</a:t>
            </a:r>
          </a:p>
        </p:txBody>
      </p:sp>
    </p:spTree>
    <p:extLst>
      <p:ext uri="{BB962C8B-B14F-4D97-AF65-F5344CB8AC3E}">
        <p14:creationId xmlns:p14="http://schemas.microsoft.com/office/powerpoint/2010/main" val="309777958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EE7E2C9F272144DA26BEA835F05DAD4" ma:contentTypeVersion="10" ma:contentTypeDescription="Utwórz nowy dokument." ma:contentTypeScope="" ma:versionID="f6d31d3ccb2da36b2b7bf6c04601a50b">
  <xsd:schema xmlns:xsd="http://www.w3.org/2001/XMLSchema" xmlns:xs="http://www.w3.org/2001/XMLSchema" xmlns:p="http://schemas.microsoft.com/office/2006/metadata/properties" xmlns:ns2="0a6ba805-8d77-4e8b-a96b-503bf6373bfc" xmlns:ns3="2dc0f34e-853a-45c2-a131-6ab60d1aa962" targetNamespace="http://schemas.microsoft.com/office/2006/metadata/properties" ma:root="true" ma:fieldsID="7a3dc7fa624d64b44f304cd9efa33e62" ns2:_="" ns3:_="">
    <xsd:import namespace="0a6ba805-8d77-4e8b-a96b-503bf6373bfc"/>
    <xsd:import namespace="2dc0f34e-853a-45c2-a131-6ab60d1aa9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6ba805-8d77-4e8b-a96b-503bf6373b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c0f34e-853a-45c2-a131-6ab60d1aa96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CC399D-0F06-46BC-AA70-B0BE071C099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8CCE75A-C877-468A-8004-24D76CB4B7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6ba805-8d77-4e8b-a96b-503bf6373bfc"/>
    <ds:schemaRef ds:uri="2dc0f34e-853a-45c2-a131-6ab60d1aa9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DB9C7BB-4AF9-4F9A-BB4A-3679ECC0EA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7714</TotalTime>
  <Words>3750</Words>
  <Application>Microsoft Office PowerPoint</Application>
  <PresentationFormat>Panoramiczny</PresentationFormat>
  <Paragraphs>315</Paragraphs>
  <Slides>53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53</vt:i4>
      </vt:variant>
    </vt:vector>
  </HeadingPairs>
  <TitlesOfParts>
    <vt:vector size="58" baseType="lpstr">
      <vt:lpstr>Arial</vt:lpstr>
      <vt:lpstr>Calibri</vt:lpstr>
      <vt:lpstr>Calibri Light</vt:lpstr>
      <vt:lpstr>Wingdings</vt:lpstr>
      <vt:lpstr>Motyw pakietu Office</vt:lpstr>
      <vt:lpstr>Temat: Ratowanie życia, zdrowia, mienia na obszarach wodnych</vt:lpstr>
      <vt:lpstr>ORGANIZACJA RATOWNICTWA WODNEGO W KSRG</vt:lpstr>
      <vt:lpstr>ORGANIZACJA RATOWNICTWA WODNEGO W KSRG c.d.</vt:lpstr>
      <vt:lpstr>ORGANIZACJA RATOWNICTWA WODNEGO W KSRG c.d.</vt:lpstr>
      <vt:lpstr>Prezentacja programu PowerPoint</vt:lpstr>
      <vt:lpstr>Prezentacja programu PowerPoint</vt:lpstr>
      <vt:lpstr>Prezentacja programu PowerPoint</vt:lpstr>
      <vt:lpstr>Prezentacja programu PowerPoint</vt:lpstr>
      <vt:lpstr>ZGŁOSZENIE/DYSPONOWANIE</vt:lpstr>
      <vt:lpstr>DOJAZD</vt:lpstr>
      <vt:lpstr>ROZPOZNANIE</vt:lpstr>
      <vt:lpstr>ROZPOZNANIE c.d.</vt:lpstr>
      <vt:lpstr>ROZPOZNANIE c.d.</vt:lpstr>
      <vt:lpstr>ROZPOZNANIE c.d.</vt:lpstr>
      <vt:lpstr>ROZPOZNANIE c.d.</vt:lpstr>
      <vt:lpstr>ORGANIZACJA RATOWNICTWA WODNEGO W KSRG</vt:lpstr>
      <vt:lpstr>ORGANIZACJA RATOWNICTWA WODNEGO W KSRG c.d.</vt:lpstr>
      <vt:lpstr>ELEMENTY DZIAŁAŃ – zabezpieczenie terenu działań </vt:lpstr>
      <vt:lpstr>ELEMENTY DZIAŁAŃ – zabezpieczenie ratowników </vt:lpstr>
      <vt:lpstr>ELEMENTY DZIAŁAŃ – stanowisko do działań nurkowych </vt:lpstr>
      <vt:lpstr>ELEMENTY DZIAŁAŃ – stanowisko do działań nurkowych c.d. </vt:lpstr>
      <vt:lpstr>ELEMENTY DZIAŁAŃ – stanowisko do działań nurkowych c.d. </vt:lpstr>
      <vt:lpstr>ELEMENTY DZIAŁAŃ – zadania nurka</vt:lpstr>
      <vt:lpstr>ELEMENTY DZIAŁAŃ – zadania sygnalisty</vt:lpstr>
      <vt:lpstr>ELEMENTY DZIAŁAŃ – zadania sygnalisty c.d.</vt:lpstr>
      <vt:lpstr>ELEMENTY DZIAŁAŃ – zadania centralisty</vt:lpstr>
      <vt:lpstr>ELEMENTY DZIAŁAŃ – zadania NKPP</vt:lpstr>
      <vt:lpstr>ELEMENTY DZIAŁAŃ – zadania kierowcy/operatora sprzętu</vt:lpstr>
      <vt:lpstr>DZIAŁANIA RATOWNICZE - poszkodowany na powierzchni</vt:lpstr>
      <vt:lpstr>DZIAŁANIA RATOWNICZE - poszkodowany na powierzchni c.d.</vt:lpstr>
      <vt:lpstr>DZIAŁANIA RATOWNICZE - poszkodowany na powierzchni c.d.</vt:lpstr>
      <vt:lpstr>DZIAŁANIA RATOWNICZE - poszkodowany pod powierzchnią</vt:lpstr>
      <vt:lpstr>DZIAŁANIA RATOWNICZE - poszkodowany pod powierzchnią c.d.</vt:lpstr>
      <vt:lpstr>DZIAŁANIA RATOWNICZE – przewrócona łódź na powierzchni</vt:lpstr>
      <vt:lpstr>DZIAŁANIA RATOWNICZE – przewrócona łódź na powierzchni c.d.</vt:lpstr>
      <vt:lpstr>DZIAŁANIA RATOWNICZE – przewrócona łódź na powierzchni c.d.</vt:lpstr>
      <vt:lpstr>DZIAŁANIA RATOWNICZE – łódź na dnie</vt:lpstr>
      <vt:lpstr>DZIAŁANIA RATOWNICZE – łódź na dnie c.d.</vt:lpstr>
      <vt:lpstr>DZIAŁANIA RATOWNICZE SGRW-N podczas powodzi</vt:lpstr>
      <vt:lpstr>DZIAŁANIA RATOWNICZE – pomoc drugiemu nurkowi</vt:lpstr>
      <vt:lpstr>DZIAŁANIA RATOWNICZE – pomoc drugiemu nurkowi przytomnemu</vt:lpstr>
      <vt:lpstr>DZIAŁANIA RATOWNICZE – pomoc drugiemu nurkowi nieprzytomnemu</vt:lpstr>
      <vt:lpstr>KPP – na powierzchni</vt:lpstr>
      <vt:lpstr>KPP – na powierzchni c.d.</vt:lpstr>
      <vt:lpstr>Lokalizacja poszukiwanych poszkodowanych </vt:lpstr>
      <vt:lpstr>Metody nienurkowe</vt:lpstr>
      <vt:lpstr>Metody nurkowe</vt:lpstr>
      <vt:lpstr>Metody nurkowe – wahadło</vt:lpstr>
      <vt:lpstr>Metody nurkowe – wahadło c.d.</vt:lpstr>
      <vt:lpstr>Metody nurkowe – okrężna </vt:lpstr>
      <vt:lpstr>Metody nurkowe – okrężna c.d.</vt:lpstr>
      <vt:lpstr>Metody nurkowe – polami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Ratowanie życia, zdrowia, mienia na obszarach wodnych</dc:title>
  <dc:creator>G.Hipnarowicz (SP PSP)</dc:creator>
  <cp:lastModifiedBy>A.Dobosz (KG PSP)</cp:lastModifiedBy>
  <cp:revision>827</cp:revision>
  <dcterms:created xsi:type="dcterms:W3CDTF">2022-12-13T06:50:31Z</dcterms:created>
  <dcterms:modified xsi:type="dcterms:W3CDTF">2025-04-09T09:38:59Z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0x0101003EE7E2C9F272144DA26BEA835F05DAD4</vt:lpwstr>
  </property>
</Properties>
</file>