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2">
  <p:sldMasterIdLst>
    <p:sldMasterId id="2147483648" r:id="rId1"/>
  </p:sldMasterIdLst>
  <p:notesMasterIdLst>
    <p:notesMasterId r:id="rId12"/>
  </p:notesMasterIdLst>
  <p:sldIdLst>
    <p:sldId id="268" r:id="rId2"/>
    <p:sldId id="295" r:id="rId3"/>
    <p:sldId id="298" r:id="rId4"/>
    <p:sldId id="297" r:id="rId5"/>
    <p:sldId id="299" r:id="rId6"/>
    <p:sldId id="287" r:id="rId7"/>
    <p:sldId id="301" r:id="rId8"/>
    <p:sldId id="303" r:id="rId9"/>
    <p:sldId id="302" r:id="rId10"/>
    <p:sldId id="281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A545B2B-0F48-43AE-967D-C4D6C61F98D2}">
          <p14:sldIdLst>
            <p14:sldId id="268"/>
          </p14:sldIdLst>
        </p14:section>
        <p14:section name="Sekcja bez tytułu" id="{96E065F6-8828-45F3-AA20-1F24D70E0549}">
          <p14:sldIdLst>
            <p14:sldId id="295"/>
            <p14:sldId id="298"/>
            <p14:sldId id="297"/>
            <p14:sldId id="299"/>
            <p14:sldId id="287"/>
            <p14:sldId id="301"/>
            <p14:sldId id="303"/>
            <p14:sldId id="302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s-Płaza Katarzyna" initials="BK" lastIdx="1" clrIdx="0">
    <p:extLst>
      <p:ext uri="{19B8F6BF-5375-455C-9EA6-DF929625EA0E}">
        <p15:presenceInfo xmlns:p15="http://schemas.microsoft.com/office/powerpoint/2012/main" userId="S-1-5-21-3954371645-834304607-549911658-23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071" autoAdjust="0"/>
  </p:normalViewPr>
  <p:slideViewPr>
    <p:cSldViewPr snapToGrid="0">
      <p:cViewPr varScale="1">
        <p:scale>
          <a:sx n="51" d="100"/>
          <a:sy n="51" d="100"/>
        </p:scale>
        <p:origin x="1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19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BCBB9-6323-4E82-B921-6760B58887D3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5F869-136F-4565-ADDA-ED2DCB13D9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1963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>
                <a:solidFill>
                  <a:prstClr val="black"/>
                </a:solidFill>
              </a:rPr>
              <a:pPr/>
              <a:t>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53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>
                <a:solidFill>
                  <a:prstClr val="black"/>
                </a:solidFill>
              </a:rPr>
              <a:pPr/>
              <a:t>3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69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>
                <a:solidFill>
                  <a:prstClr val="black"/>
                </a:solidFill>
              </a:rPr>
              <a:pPr/>
              <a:t>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47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>
                <a:solidFill>
                  <a:prstClr val="black"/>
                </a:solidFill>
              </a:rPr>
              <a:pPr/>
              <a:t>5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26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4596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3177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5710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5F869-136F-4565-ADDA-ED2DCB13D954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6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D586B38-6B70-483A-AD8E-39C229FDF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521F3837-0283-4B27-803B-D4793100F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4237C2C-302A-47B2-AE37-F289C459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24331BA-51B3-440E-B4B7-E5211C8CE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87A2E5E5-B8C3-4ACB-8AF4-07C72C2F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614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5E8BEB8-34DC-4606-8FD2-DADB9ACED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08144E61-DC75-4826-91E8-68092427B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F35FF3E9-8663-494F-BE6A-45A36AED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BE4E3C20-E7FB-4EBE-AE2F-265834B1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49D1B94C-C963-4EF6-BF77-CCE069CD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985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75A91304-8B9B-4052-87C4-02640FCAF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91EDBE13-20ED-428A-B3F1-D34DEE5AE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5A4AC3F-D380-4EDA-B379-E08E2062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2FB2084A-3FFF-407F-B2CB-3121AE22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30E49D8C-9806-4748-9326-F60B5CEF1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80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06644B9-EAD6-4C6B-8A78-26C5DB285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164989D-3BA7-4EE4-BBFB-DE6EFD685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3CF15219-7816-4CF9-9B31-1F262F14A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85DFC89-55B9-4AA4-8582-CCA166AA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C20BE95A-69D4-40FB-AEC7-53C938A0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680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ACD1483-B3F6-4EE5-9627-F482C5CD8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E5A5F98B-CC9A-4D5E-8FB9-6029DD76B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9C3EA21-6034-4DDE-B655-59844296F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E515388-F730-4535-A6B9-74DF9285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0C31D2D4-293F-476A-A138-35CF7DE2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852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277B85C-28E7-481B-8EFB-12318F4F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B1CC4BD-0284-4716-934F-9952E3BFD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0046D5C5-6098-4C35-B313-DE523A4B4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EB0F1A32-233B-42D7-BACF-2E368F1E4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77AB8326-923C-4751-8E66-4ADB780B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0D45990F-6E1B-464E-8376-03B85EB2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70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3C6847C-8F88-4AB7-A34C-DB98F5E7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60802D3C-0AB2-4F7E-BFE6-AA8EE0442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4754F139-00DD-4B9C-8D32-D15C0E24E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C819C444-9CA3-4B6F-B721-33D17B3B7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8A4C6EDF-CB3A-45E9-A819-DA713AE9D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5A913900-1A1B-4796-856B-D4750ABE2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7900B717-B837-4E4F-B4D4-217B9135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BC181050-014A-4086-B9EE-DEC55AEF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712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1B3CC1A-25BB-4768-9D19-445E9EB7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C7A7671F-D3DA-4874-A5AA-2930D14F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E88F871E-2AD2-494C-9357-976A2935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7E87B3D5-CA7E-4781-94D6-0B74F48E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121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AFABDF12-E70D-4F1A-8D06-9A816F37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A3018C2-6FE8-41B0-8C55-4E33555E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5B3E55AF-AD59-4983-913F-4907CE83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44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1421E7E-4AF9-45CD-8660-B47838C8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5E85F3D-456E-4EDE-BB28-F8D0F6DCF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1E15090E-C429-4563-8733-30F3663B0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FCE65D7-C4C7-4491-B420-FE122AB3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9198650C-CCAA-47B1-990A-E577A050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79D9EB42-AA60-46E2-A615-B547456FB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263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79A9358-A448-4578-85E6-D0CCB6B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176848AF-AA46-489C-8F5E-16B26DF6B4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2D4038A2-0966-4E16-8B87-10AB7CC9D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2042C6F-E202-41E3-BDB3-3A5E4F442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FFEB7CC9-8E0F-409A-8476-5035976F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C8C23C6-3C39-4D02-B749-EC8D4603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413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52FD876B-501E-4B27-9E4D-B4539FCE5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3B1B1CE2-7C0F-4299-ACB6-5D8E75521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8D57D218-1405-43B4-80D6-F1DB598F2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1EFD7-0A53-4474-9315-1E29D5C69349}" type="datetimeFigureOut">
              <a:rPr lang="pl-PL" smtClean="0"/>
              <a:t>17.06.2020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CEAC4BB-74A9-4CA7-8058-DCDA25451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0E1BFEC-CD93-40CB-AD7E-B27484186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34319-F964-4FE0-A270-B6346EB3E1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3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57" y="347532"/>
            <a:ext cx="2475230" cy="1152525"/>
          </a:xfrm>
          <a:prstGeom prst="rect">
            <a:avLst/>
          </a:prstGeom>
          <a:noFill/>
        </p:spPr>
      </p:pic>
      <p:cxnSp>
        <p:nvCxnSpPr>
          <p:cNvPr id="3" name="Łącznik prosty 2"/>
          <p:cNvCxnSpPr/>
          <p:nvPr/>
        </p:nvCxnSpPr>
        <p:spPr>
          <a:xfrm>
            <a:off x="1615678" y="1681028"/>
            <a:ext cx="88531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1615678" y="2092022"/>
            <a:ext cx="91797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/>
              <a:t>Aktualizacja </a:t>
            </a:r>
            <a:r>
              <a:rPr lang="pl-PL" sz="3200" b="1" dirty="0" smtClean="0"/>
              <a:t>Planu </a:t>
            </a:r>
            <a:r>
              <a:rPr lang="pl-PL" sz="3200" b="1" dirty="0"/>
              <a:t>działań wszystkich resortów, służących realizacji założeń </a:t>
            </a:r>
            <a:r>
              <a:rPr lang="pl-PL" sz="3200" b="1" dirty="0" smtClean="0"/>
              <a:t>Programu Zintegrowanej Informatyzacji Państwa  </a:t>
            </a:r>
            <a:endParaRPr lang="pl-PL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8030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="" xmlns:a16="http://schemas.microsoft.com/office/drawing/2014/main" id="{DB26D1D0-2810-4276-951C-C75250A722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550" y="1969335"/>
            <a:ext cx="3435227" cy="295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1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46" y="210978"/>
            <a:ext cx="11209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600" b="1" dirty="0">
                <a:solidFill>
                  <a:srgbClr val="C00000"/>
                </a:solidFill>
                <a:cs typeface="Calibri" panose="020F0502020204030204" pitchFamily="34" charset="0"/>
              </a:rPr>
              <a:t>Program Zintegrowanej Informatyzacji Państwa </a:t>
            </a:r>
            <a:endParaRPr lang="pl-PL" altLang="pl-PL" sz="26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621846" y="814192"/>
            <a:ext cx="10538844" cy="5608641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200" dirty="0" smtClean="0"/>
              <a:t>Zaktualizowany </a:t>
            </a:r>
            <a:r>
              <a:rPr lang="pl-PL" sz="2200" i="1" dirty="0" smtClean="0"/>
              <a:t>Program </a:t>
            </a:r>
            <a:r>
              <a:rPr lang="pl-PL" sz="2200" i="1" dirty="0"/>
              <a:t>Zintegrowanej Informatyzacji </a:t>
            </a:r>
            <a:r>
              <a:rPr lang="pl-PL" sz="2200" i="1" dirty="0" smtClean="0"/>
              <a:t>Państwa </a:t>
            </a:r>
            <a:r>
              <a:rPr lang="pl-PL" sz="2200" dirty="0" smtClean="0"/>
              <a:t>został przyjęty uchwałą </a:t>
            </a:r>
          </a:p>
          <a:p>
            <a:pPr marL="0" indent="0" algn="just">
              <a:buNone/>
            </a:pPr>
            <a:r>
              <a:rPr lang="pl-PL" sz="2200" dirty="0" smtClean="0"/>
              <a:t>nr 109/2019  Rady Ministrów z dnia </a:t>
            </a:r>
            <a:r>
              <a:rPr lang="pl-PL" sz="2200" dirty="0"/>
              <a:t>24 września 2019 r. </a:t>
            </a:r>
            <a:endParaRPr lang="pl-PL" sz="2200" dirty="0" smtClean="0"/>
          </a:p>
          <a:p>
            <a:pPr marL="0" indent="0" algn="just">
              <a:buNone/>
            </a:pPr>
            <a:endParaRPr lang="pl-PL" sz="2200" dirty="0"/>
          </a:p>
          <a:p>
            <a:pPr marL="0" indent="0" algn="just">
              <a:buNone/>
            </a:pPr>
            <a:endParaRPr lang="pl-PL" sz="2200" dirty="0" smtClean="0"/>
          </a:p>
          <a:p>
            <a:pPr marL="0" indent="0" algn="just">
              <a:buNone/>
            </a:pPr>
            <a:r>
              <a:rPr lang="pl-PL" sz="2200" i="1" dirty="0"/>
              <a:t>Plan działań wszystkich resortów, służących realizacji założeń Programu </a:t>
            </a:r>
            <a:r>
              <a:rPr lang="pl-PL" sz="2200" dirty="0" smtClean="0"/>
              <a:t>stanowi </a:t>
            </a:r>
          </a:p>
          <a:p>
            <a:pPr marL="0" indent="0" algn="just">
              <a:buNone/>
            </a:pPr>
            <a:r>
              <a:rPr lang="pl-PL" sz="2200" dirty="0" smtClean="0"/>
              <a:t>Załącznik nr 2 do Programu.</a:t>
            </a:r>
          </a:p>
          <a:p>
            <a:pPr marL="0" indent="0" algn="just"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89652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46" y="210978"/>
            <a:ext cx="11209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600" b="1" dirty="0">
                <a:solidFill>
                  <a:srgbClr val="C00000"/>
                </a:solidFill>
                <a:cs typeface="Calibri" panose="020F0502020204030204" pitchFamily="34" charset="0"/>
              </a:rPr>
              <a:t>Plan działań wszystkich resortów, służących realizacji założeń Programu 2019 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621846" y="825500"/>
            <a:ext cx="11039886" cy="4864100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pl-PL" sz="2400" dirty="0" smtClean="0"/>
              <a:t>Plan zawiera </a:t>
            </a:r>
            <a:r>
              <a:rPr lang="pl-PL" sz="2400" b="1" dirty="0" smtClean="0"/>
              <a:t>122 projekty </a:t>
            </a:r>
            <a:r>
              <a:rPr lang="pl-PL" sz="2400" dirty="0" smtClean="0"/>
              <a:t>zgłoszone przez </a:t>
            </a:r>
            <a:r>
              <a:rPr lang="pl-PL" sz="2400" b="1" dirty="0" smtClean="0"/>
              <a:t>17 resortów i instytucji:</a:t>
            </a:r>
          </a:p>
          <a:p>
            <a:pPr marL="0" lvl="0" indent="0">
              <a:buNone/>
            </a:pPr>
            <a:endParaRPr lang="pl-PL" sz="2400" b="1" dirty="0" smtClean="0"/>
          </a:p>
          <a:p>
            <a:pPr marL="901700"/>
            <a:r>
              <a:rPr lang="pl-PL" sz="2400" dirty="0"/>
              <a:t>r</a:t>
            </a:r>
            <a:r>
              <a:rPr lang="pl-PL" sz="2400" dirty="0" smtClean="0"/>
              <a:t>ealizowanych jest </a:t>
            </a:r>
            <a:r>
              <a:rPr lang="pl-PL" sz="2400" b="1" dirty="0" smtClean="0"/>
              <a:t>99 projektów </a:t>
            </a:r>
          </a:p>
          <a:p>
            <a:pPr marL="901700"/>
            <a:r>
              <a:rPr lang="pl-PL" sz="2400" dirty="0"/>
              <a:t>z</a:t>
            </a:r>
            <a:r>
              <a:rPr lang="pl-PL" sz="2400" dirty="0" smtClean="0"/>
              <a:t>akończono realizację </a:t>
            </a:r>
            <a:r>
              <a:rPr lang="pl-PL" sz="2400" b="1" dirty="0" smtClean="0"/>
              <a:t>4 projektów</a:t>
            </a:r>
          </a:p>
          <a:p>
            <a:pPr marL="901700"/>
            <a:r>
              <a:rPr lang="pl-PL" sz="2400" dirty="0"/>
              <a:t>p</a:t>
            </a:r>
            <a:r>
              <a:rPr lang="pl-PL" sz="2400" dirty="0" smtClean="0"/>
              <a:t>lanowanych lub przygotowywanych jest </a:t>
            </a:r>
            <a:r>
              <a:rPr lang="pl-PL" sz="2400" b="1" dirty="0" smtClean="0"/>
              <a:t>19 projektów </a:t>
            </a:r>
            <a:endParaRPr lang="pl-PL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549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46" y="210978"/>
            <a:ext cx="11209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600" b="1" dirty="0">
                <a:solidFill>
                  <a:srgbClr val="C00000"/>
                </a:solidFill>
                <a:cs typeface="Calibri" panose="020F0502020204030204" pitchFamily="34" charset="0"/>
              </a:rPr>
              <a:t>Plan działań wszystkich resortów, służących realizacji założeń Programu 2019 </a:t>
            </a:r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549840"/>
              </p:ext>
            </p:extLst>
          </p:nvPr>
        </p:nvGraphicFramePr>
        <p:xfrm>
          <a:off x="622300" y="825500"/>
          <a:ext cx="10951749" cy="509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070"/>
                <a:gridCol w="1365337"/>
                <a:gridCol w="4459266"/>
                <a:gridCol w="1240076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Resort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</a:t>
                      </a:r>
                      <a:r>
                        <a:rPr lang="pl-PL" baseline="0" dirty="0" smtClean="0"/>
                        <a:t> projektów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Resort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</a:t>
                      </a:r>
                      <a:r>
                        <a:rPr lang="pl-PL" baseline="0" dirty="0" smtClean="0"/>
                        <a:t> projektów</a:t>
                      </a:r>
                      <a:endParaRPr lang="pl-PL" dirty="0"/>
                    </a:p>
                  </a:txBody>
                  <a:tcPr/>
                </a:tc>
              </a:tr>
              <a:tr h="363220"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Ministerstwo Cyfryzacji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Główny Urząd Statystyczny 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6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Zdrowia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Finansów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4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Kultury i Dziedzictwa Narodowego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Gospodarki Morskiej i Żeglugi Śródlądowej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Nauki i Szkolnictwa Wyższego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13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Rolnictwa i Rozwoju Wsi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Rozwoju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Środowiska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Ministerstwo Rodziny, Pracy i Polityki Społecznej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9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Edukacji Narodowej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2</a:t>
                      </a:r>
                      <a:endParaRPr lang="pl-PL" dirty="0"/>
                    </a:p>
                  </a:txBody>
                  <a:tcPr/>
                </a:tc>
              </a:tr>
              <a:tr h="690080"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Ministerstwo Spraw Wewnętrznych i Administracji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Obrony Narodowej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Sprawiedliwości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Urząd Regulacji Energetyki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Infrastruktury	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04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46" y="210978"/>
            <a:ext cx="11209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6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Aktualizacja </a:t>
            </a:r>
            <a:r>
              <a:rPr lang="pl-PL" altLang="pl-PL" sz="2600" b="1" dirty="0">
                <a:solidFill>
                  <a:srgbClr val="C00000"/>
                </a:solidFill>
                <a:cs typeface="Calibri" panose="020F0502020204030204" pitchFamily="34" charset="0"/>
              </a:rPr>
              <a:t>Planu </a:t>
            </a:r>
            <a:r>
              <a:rPr lang="pl-PL" altLang="pl-PL" sz="26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działań </a:t>
            </a:r>
            <a:r>
              <a:rPr lang="pl-PL" altLang="pl-PL" sz="2600" b="1" dirty="0">
                <a:solidFill>
                  <a:srgbClr val="C00000"/>
                </a:solidFill>
                <a:cs typeface="Calibri" panose="020F0502020204030204" pitchFamily="34" charset="0"/>
              </a:rPr>
              <a:t>wszystkich </a:t>
            </a:r>
            <a:r>
              <a:rPr lang="pl-PL" altLang="pl-PL" sz="26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resortów (…) </a:t>
            </a:r>
            <a:endParaRPr lang="pl-PL" altLang="pl-PL" sz="2600" b="1" dirty="0">
              <a:solidFill>
                <a:srgbClr val="C00000"/>
              </a:solidFill>
              <a:cs typeface="Calibri" panose="020F0502020204030204" pitchFamily="34" charset="0"/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621846" y="825500"/>
            <a:ext cx="11039886" cy="48641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dirty="0"/>
              <a:t>Pismo do resortów </a:t>
            </a:r>
            <a:r>
              <a:rPr lang="pl-PL" sz="2400" dirty="0" smtClean="0"/>
              <a:t>z prośbą o aktualizację statusu projektów obecnie wpisanych do Planu oraz zgłoszenie nowych przedsięwzięć zostało </a:t>
            </a:r>
            <a:r>
              <a:rPr lang="pl-PL" sz="2400" dirty="0"/>
              <a:t>przekazane 22 kwietnia 2020 r. z maksymalnym terminem odpowiedzi do 15 maja 2020 r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Do </a:t>
            </a:r>
            <a:r>
              <a:rPr lang="pl-PL" sz="2400" dirty="0" smtClean="0"/>
              <a:t>17 czerwca 2020 r. </a:t>
            </a:r>
            <a:r>
              <a:rPr lang="pl-PL" sz="2400" dirty="0"/>
              <a:t>odpowiedź nie nadeszła </a:t>
            </a:r>
            <a:r>
              <a:rPr lang="pl-PL" sz="2400" dirty="0" smtClean="0"/>
              <a:t>z:   </a:t>
            </a:r>
            <a:endParaRPr lang="pl-PL" sz="2400" dirty="0"/>
          </a:p>
          <a:p>
            <a:pPr marL="901700" lvl="0"/>
            <a:r>
              <a:rPr lang="pl-PL" sz="2400" dirty="0" smtClean="0"/>
              <a:t>Kancelarii </a:t>
            </a:r>
            <a:r>
              <a:rPr lang="pl-PL" sz="2400" dirty="0"/>
              <a:t>Prezesa Rady Ministrów (w PZIP z 2019 znajduje się 6 projektów GUS)</a:t>
            </a:r>
          </a:p>
          <a:p>
            <a:pPr marL="901700" lvl="0"/>
            <a:r>
              <a:rPr lang="pl-PL" sz="2400" dirty="0" smtClean="0"/>
              <a:t>Ministerstwa </a:t>
            </a:r>
            <a:r>
              <a:rPr lang="pl-PL" sz="2400" dirty="0"/>
              <a:t>Obrony Narodowej (w PZIP z 2019 znajduje się 2 projekty MON) </a:t>
            </a:r>
          </a:p>
          <a:p>
            <a:pPr marL="901700" lvl="0"/>
            <a:r>
              <a:rPr lang="pl-PL" sz="2400" dirty="0" smtClean="0"/>
              <a:t>Ministerstwa </a:t>
            </a:r>
            <a:r>
              <a:rPr lang="pl-PL" sz="2400" dirty="0"/>
              <a:t>Sportu </a:t>
            </a:r>
            <a:r>
              <a:rPr lang="pl-PL" sz="2400" dirty="0" smtClean="0"/>
              <a:t>(nie </a:t>
            </a:r>
            <a:r>
              <a:rPr lang="pl-PL" sz="2400" dirty="0"/>
              <a:t>ma projektów w </a:t>
            </a:r>
            <a:r>
              <a:rPr lang="pl-PL" sz="2400" dirty="0" smtClean="0"/>
              <a:t>PZIP)</a:t>
            </a:r>
            <a:endParaRPr lang="pl-PL" sz="2400" dirty="0"/>
          </a:p>
          <a:p>
            <a:pPr marL="901700" lvl="0"/>
            <a:r>
              <a:rPr lang="pl-PL" sz="2400" dirty="0" smtClean="0"/>
              <a:t>Ministerstwa </a:t>
            </a:r>
            <a:r>
              <a:rPr lang="pl-PL" sz="2400" dirty="0"/>
              <a:t>Spraw Zagranicznych </a:t>
            </a:r>
            <a:r>
              <a:rPr lang="pl-PL" sz="2400" dirty="0" smtClean="0"/>
              <a:t>(nie </a:t>
            </a:r>
            <a:r>
              <a:rPr lang="pl-PL" sz="2400" dirty="0"/>
              <a:t>ma projektów w </a:t>
            </a:r>
            <a:r>
              <a:rPr lang="pl-PL" sz="2400" dirty="0" smtClean="0"/>
              <a:t>PZIP)</a:t>
            </a:r>
            <a:endParaRPr lang="pl-PL" sz="2400" dirty="0"/>
          </a:p>
          <a:p>
            <a:pPr marL="0" lvl="0" indent="0">
              <a:buNone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61738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63" y="195590"/>
            <a:ext cx="65490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8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Podsumowanie zebranych danych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2545137" y="634215"/>
            <a:ext cx="6861910" cy="737384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pl-PL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12 resortów </a:t>
            </a:r>
            <a:r>
              <a:rPr lang="pl-PL" dirty="0" smtClean="0">
                <a:latin typeface="Calibri" panose="020F0502020204030204" pitchFamily="34" charset="0"/>
                <a:ea typeface="Calibri" panose="020F0502020204030204" pitchFamily="34" charset="0"/>
              </a:rPr>
              <a:t>zgłosiło </a:t>
            </a:r>
            <a:r>
              <a:rPr lang="pl-PL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100</a:t>
            </a:r>
            <a:r>
              <a:rPr lang="pl-PL" b="1" dirty="0" smtClean="0"/>
              <a:t> przedsięwzięć </a:t>
            </a:r>
            <a:endParaRPr lang="pl-PL" b="1" dirty="0"/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27420288"/>
              </p:ext>
            </p:extLst>
          </p:nvPr>
        </p:nvGraphicFramePr>
        <p:xfrm>
          <a:off x="621842" y="1202499"/>
          <a:ext cx="10902102" cy="5649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017"/>
                <a:gridCol w="1817017"/>
                <a:gridCol w="1817017"/>
                <a:gridCol w="1817017"/>
                <a:gridCol w="1817017"/>
                <a:gridCol w="1817017"/>
              </a:tblGrid>
              <a:tr h="625466"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Resort</a:t>
                      </a:r>
                      <a:endParaRPr lang="pl-P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Suma zgłoszonych projektów</a:t>
                      </a:r>
                      <a:endParaRPr lang="pl-P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Projekty przygotowywane</a:t>
                      </a:r>
                      <a:endParaRPr lang="pl-P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Projekty planowane</a:t>
                      </a:r>
                      <a:endParaRPr lang="pl-P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Projekty</a:t>
                      </a:r>
                    </a:p>
                    <a:p>
                      <a:r>
                        <a:rPr lang="pl-PL" sz="1300" dirty="0" smtClean="0"/>
                        <a:t>realizowane</a:t>
                      </a:r>
                      <a:endParaRPr lang="pl-P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300" dirty="0" smtClean="0"/>
                        <a:t>Uwagi </a:t>
                      </a:r>
                      <a:endParaRPr lang="pl-PL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Kultury i Dziedzictwa Narodowego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brak OSR dla 15 projektów 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Sprawiedliwości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brak </a:t>
                      </a:r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OSR </a:t>
                      </a:r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dla 12 projektów 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Cyfryzacji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brak </a:t>
                      </a:r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OSR </a:t>
                      </a:r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dla 9</a:t>
                      </a:r>
                      <a:r>
                        <a:rPr lang="pl-PL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projektów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Nauki i Szkolnictwa Wyższego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Gospodarki Morskiej i Żeglugi Śródlądowej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brak OSR dla 6 projektów 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Klimatu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Rolnictwa i Rozwoju Wsi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Edukacji Narodowej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brak danych (w tym OSR) dla 2 projektów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Środowiska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Rozwoju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Spraw Wewnętrznych i Administracji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Ministerstwo Zdrowia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5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63" y="-19853"/>
            <a:ext cx="106572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8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Podsumowanie zebranych danych – projekty których realizacja jeszcze się nie rozpoczęła  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488515" y="1202499"/>
            <a:ext cx="11173216" cy="801666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84 projekty </a:t>
            </a:r>
            <a:r>
              <a:rPr lang="pl-PL" dirty="0"/>
              <a:t>w fazach przygotowania </a:t>
            </a:r>
            <a:r>
              <a:rPr lang="pl-PL" dirty="0" smtClean="0"/>
              <a:t>(65) lub planowania (19) </a:t>
            </a:r>
            <a:r>
              <a:rPr lang="pl-PL" dirty="0"/>
              <a:t>zgłosiły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spcAft>
                <a:spcPts val="0"/>
              </a:spcAft>
              <a:buNone/>
            </a:pPr>
            <a:endParaRPr lang="pl-PL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83503"/>
              </p:ext>
            </p:extLst>
          </p:nvPr>
        </p:nvGraphicFramePr>
        <p:xfrm>
          <a:off x="728859" y="2159487"/>
          <a:ext cx="10281518" cy="298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5689"/>
                <a:gridCol w="2805829"/>
              </a:tblGrid>
              <a:tr h="358338">
                <a:tc>
                  <a:txBody>
                    <a:bodyPr/>
                    <a:lstStyle/>
                    <a:p>
                      <a:r>
                        <a:rPr lang="pl-PL" dirty="0" smtClean="0"/>
                        <a:t>Resort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projektów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r>
                        <a:rPr lang="pl-PL" dirty="0" smtClean="0"/>
                        <a:t>Ministerstwo Kultury i Dziedzictwa Narodowego 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48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Sprawiedliwości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16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Cyfryzacji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</a:t>
                      </a:r>
                      <a:endParaRPr lang="pl-PL" dirty="0"/>
                    </a:p>
                  </a:txBody>
                  <a:tcPr/>
                </a:tc>
              </a:tr>
              <a:tr h="421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Gospodarki Morskiej i Żeglugi Śródlądowej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6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Edukacji Narodowej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Środowiska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Rozwoju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6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63" y="195590"/>
            <a:ext cx="106572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8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Podsumowanie zebranych danych – projekty których realizacja trwa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488515" y="1202499"/>
            <a:ext cx="11173216" cy="801666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16 projektów </a:t>
            </a:r>
            <a:r>
              <a:rPr lang="pl-PL" dirty="0"/>
              <a:t>w </a:t>
            </a:r>
            <a:r>
              <a:rPr lang="pl-PL" dirty="0" smtClean="0"/>
              <a:t>fazie realizacji zgłosiło:</a:t>
            </a:r>
            <a:endParaRPr lang="pl-PL" dirty="0"/>
          </a:p>
          <a:p>
            <a:pPr marL="0" indent="0">
              <a:spcAft>
                <a:spcPts val="0"/>
              </a:spcAft>
              <a:buNone/>
            </a:pPr>
            <a:endParaRPr lang="pl-PL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957106"/>
              </p:ext>
            </p:extLst>
          </p:nvPr>
        </p:nvGraphicFramePr>
        <p:xfrm>
          <a:off x="728859" y="2159487"/>
          <a:ext cx="10281518" cy="261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5689"/>
                <a:gridCol w="2805829"/>
              </a:tblGrid>
              <a:tr h="358338">
                <a:tc>
                  <a:txBody>
                    <a:bodyPr/>
                    <a:lstStyle/>
                    <a:p>
                      <a:r>
                        <a:rPr lang="pl-PL" dirty="0" smtClean="0"/>
                        <a:t>Resort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projektów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Ministerstwo Nauki i Szkolnictwa Wyższego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7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lvl="0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Ministerstwo Klimatu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421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Ministerstwo Rolnictwa i Rozwoju Wsi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Ministerstwo Kultury i Dziedzictwa Narodowego 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Ministerstwo Spraw Wewnętrznych i Administracji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63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Ministerstwo Zdrowia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20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42"/>
            <a:ext cx="621846" cy="499915"/>
          </a:xfrm>
          <a:prstGeom prst="rect">
            <a:avLst/>
          </a:prstGeom>
        </p:spPr>
      </p:pic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E1C3C766-9D32-4331-B8DF-07F7910BF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63" y="195590"/>
            <a:ext cx="106823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8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Podsumowanie zebranych danych – brak nowych przedsięwzięć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310922" y="814192"/>
            <a:ext cx="10499039" cy="5711868"/>
          </a:xfrm>
        </p:spPr>
        <p:txBody>
          <a:bodyPr anchor="ctr">
            <a:normAutofit/>
          </a:bodyPr>
          <a:lstStyle/>
          <a:p>
            <a:r>
              <a:rPr lang="pl-PL" dirty="0" smtClean="0"/>
              <a:t>Kancelaria </a:t>
            </a:r>
            <a:r>
              <a:rPr lang="pl-PL" dirty="0"/>
              <a:t>Prezesa Rady Ministrów </a:t>
            </a:r>
            <a:r>
              <a:rPr lang="pl-PL" dirty="0" smtClean="0"/>
              <a:t>(w tym GUS) </a:t>
            </a:r>
            <a:endParaRPr lang="pl-PL" dirty="0"/>
          </a:p>
          <a:p>
            <a:r>
              <a:rPr lang="pl-PL" dirty="0" smtClean="0"/>
              <a:t>Ministerstwo </a:t>
            </a:r>
            <a:r>
              <a:rPr lang="pl-PL" dirty="0"/>
              <a:t>Aktywów Państwowych</a:t>
            </a:r>
          </a:p>
          <a:p>
            <a:r>
              <a:rPr lang="pl-PL" dirty="0" smtClean="0"/>
              <a:t>Ministerstwo </a:t>
            </a:r>
            <a:r>
              <a:rPr lang="pl-PL" dirty="0"/>
              <a:t>Finansów</a:t>
            </a:r>
          </a:p>
          <a:p>
            <a:r>
              <a:rPr lang="pl-PL" dirty="0" smtClean="0"/>
              <a:t>Ministerstwo </a:t>
            </a:r>
            <a:r>
              <a:rPr lang="pl-PL" dirty="0"/>
              <a:t>Funduszy i Polityki Regionalnej</a:t>
            </a:r>
          </a:p>
          <a:p>
            <a:r>
              <a:rPr lang="pl-PL" dirty="0" smtClean="0"/>
              <a:t>Ministerstwo </a:t>
            </a:r>
            <a:r>
              <a:rPr lang="pl-PL" dirty="0"/>
              <a:t>Infrastruktury</a:t>
            </a:r>
          </a:p>
          <a:p>
            <a:r>
              <a:rPr lang="pl-PL" dirty="0" smtClean="0"/>
              <a:t>Ministerstwo </a:t>
            </a:r>
            <a:r>
              <a:rPr lang="pl-PL" dirty="0"/>
              <a:t>Obrony Narodowej</a:t>
            </a:r>
          </a:p>
          <a:p>
            <a:r>
              <a:rPr lang="pl-PL" dirty="0" smtClean="0"/>
              <a:t>Ministerstwo </a:t>
            </a:r>
            <a:r>
              <a:rPr lang="pl-PL" dirty="0"/>
              <a:t>Rodziny, Pracy i Polityki Społecznej</a:t>
            </a:r>
          </a:p>
          <a:p>
            <a:r>
              <a:rPr lang="pl-PL" dirty="0" smtClean="0"/>
              <a:t>Ministerstwo </a:t>
            </a:r>
            <a:r>
              <a:rPr lang="pl-PL" dirty="0"/>
              <a:t>Sportu</a:t>
            </a:r>
          </a:p>
          <a:p>
            <a:r>
              <a:rPr lang="pl-PL" dirty="0" smtClean="0"/>
              <a:t>Ministerstwo </a:t>
            </a:r>
            <a:r>
              <a:rPr lang="pl-PL" dirty="0"/>
              <a:t>Spraw </a:t>
            </a:r>
            <a:r>
              <a:rPr lang="pl-PL" dirty="0" smtClean="0"/>
              <a:t>Zagranicznych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150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573</Words>
  <Application>Microsoft Office PowerPoint</Application>
  <PresentationFormat>Panoramiczny</PresentationFormat>
  <Paragraphs>195</Paragraphs>
  <Slides>10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Duszyńska Justyna</dc:creator>
  <cp:lastModifiedBy>Bis-Płaza Katarzyna</cp:lastModifiedBy>
  <cp:revision>175</cp:revision>
  <dcterms:created xsi:type="dcterms:W3CDTF">2018-05-22T20:30:02Z</dcterms:created>
  <dcterms:modified xsi:type="dcterms:W3CDTF">2020-06-17T06:54:24Z</dcterms:modified>
</cp:coreProperties>
</file>