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4" r:id="rId3"/>
    <p:sldId id="293" r:id="rId4"/>
    <p:sldId id="298" r:id="rId5"/>
    <p:sldId id="294" r:id="rId6"/>
    <p:sldId id="295" r:id="rId7"/>
    <p:sldId id="270" r:id="rId8"/>
    <p:sldId id="286" r:id="rId9"/>
    <p:sldId id="297" r:id="rId10"/>
    <p:sldId id="287" r:id="rId11"/>
    <p:sldId id="296" r:id="rId12"/>
    <p:sldId id="288" r:id="rId13"/>
    <p:sldId id="290" r:id="rId14"/>
    <p:sldId id="291" r:id="rId15"/>
    <p:sldId id="292" r:id="rId16"/>
    <p:sldId id="278" r:id="rId17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D11"/>
    <a:srgbClr val="D31145"/>
    <a:srgbClr val="808080"/>
    <a:srgbClr val="998B7D"/>
    <a:srgbClr val="FDB813"/>
    <a:srgbClr val="AB007C"/>
    <a:srgbClr val="E6B3D8"/>
    <a:srgbClr val="F0B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0978" autoAdjust="0"/>
  </p:normalViewPr>
  <p:slideViewPr>
    <p:cSldViewPr>
      <p:cViewPr>
        <p:scale>
          <a:sx n="114" d="100"/>
          <a:sy n="114" d="100"/>
        </p:scale>
        <p:origin x="-186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b="1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defRPr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First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residence permits granted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for education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reasons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c:rich>
      </c:tx>
      <c:layout>
        <c:manualLayout>
          <c:xMode val="edge"/>
          <c:yMode val="edge"/>
          <c:x val="0.15831587884570564"/>
          <c:y val="2.074950609352584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952863262106682E-2"/>
          <c:y val="0.13460196341820602"/>
          <c:w val="0.88961053311878158"/>
          <c:h val="0.78936128308975761"/>
        </c:manualLayout>
      </c:layout>
      <c:lineChart>
        <c:grouping val="standard"/>
        <c:varyColors val="0"/>
        <c:ser>
          <c:idx val="0"/>
          <c:order val="0"/>
          <c:tx>
            <c:strRef>
              <c:f>Blad1!$A$4</c:f>
              <c:strCache>
                <c:ptCount val="1"/>
                <c:pt idx="0">
                  <c:v>First permits for education reasons </c:v>
                </c:pt>
              </c:strCache>
            </c:strRef>
          </c:tx>
          <c:spPr>
            <a:ln w="50800">
              <a:solidFill>
                <a:srgbClr val="00B05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6550216045290075E-2"/>
                  <c:y val="5.4452535576855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18504037185833E-2"/>
                  <c:y val="4.4092323075213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370357893328469E-2"/>
                  <c:y val="5.087566028017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135992058230098E-2"/>
                  <c:y val="6.9005969033743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7280290242541774E-2"/>
                  <c:y val="3.730898587025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541558703752154E-2"/>
                  <c:y val="7.8996020644170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2506627101170383E-2"/>
                  <c:y val="0.100086606538667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473527632732169E-2"/>
                  <c:y val="-5.482244397087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4598161932624771E-2"/>
                  <c:y val="-3.8048802658290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924049060259735E-2"/>
                  <c:y val="7.0547716920342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Blad1!$B$3:$K$3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cat>
          <c:val>
            <c:numRef>
              <c:f>Blad1!$B$4:$K$4</c:f>
              <c:numCache>
                <c:formatCode>#,##0</c:formatCode>
                <c:ptCount val="10"/>
                <c:pt idx="0">
                  <c:v>4585</c:v>
                </c:pt>
                <c:pt idx="1">
                  <c:v>5509</c:v>
                </c:pt>
                <c:pt idx="2">
                  <c:v>6021</c:v>
                </c:pt>
                <c:pt idx="3">
                  <c:v>6837</c:v>
                </c:pt>
                <c:pt idx="4" formatCode="#\ ###\ ##0">
                  <c:v>7331</c:v>
                </c:pt>
                <c:pt idx="5" formatCode="#\ ###\ ##0">
                  <c:v>8920</c:v>
                </c:pt>
                <c:pt idx="6" formatCode="#\ ###\ ##0">
                  <c:v>11186</c:v>
                </c:pt>
                <c:pt idx="7" formatCode="#\ ###\ ##0">
                  <c:v>13487</c:v>
                </c:pt>
                <c:pt idx="8" formatCode="#\ ###\ ##0">
                  <c:v>14188</c:v>
                </c:pt>
                <c:pt idx="9" formatCode="#\ ###\ ##0">
                  <c:v>6836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794176"/>
        <c:axId val="103796096"/>
      </c:lineChart>
      <c:catAx>
        <c:axId val="103794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defRPr>
            </a:pPr>
            <a:endParaRPr lang="pl-PL"/>
          </a:p>
        </c:txPr>
        <c:crossAx val="103796096"/>
        <c:crosses val="autoZero"/>
        <c:auto val="1"/>
        <c:lblAlgn val="ctr"/>
        <c:lblOffset val="100"/>
        <c:noMultiLvlLbl val="0"/>
      </c:catAx>
      <c:valAx>
        <c:axId val="1037960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defRPr>
            </a:pPr>
            <a:endParaRPr lang="pl-PL"/>
          </a:p>
        </c:txPr>
        <c:crossAx val="1037941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noProof="0" smtClean="0"/>
              <a:t>Klicka här för att ändra format på bakgrundstexten</a:t>
            </a:r>
          </a:p>
          <a:p>
            <a:pPr lvl="1"/>
            <a:r>
              <a:rPr lang="sv-SE" altLang="sv-SE" noProof="0" smtClean="0"/>
              <a:t>Nivå två</a:t>
            </a:r>
          </a:p>
          <a:p>
            <a:pPr lvl="2"/>
            <a:r>
              <a:rPr lang="sv-SE" altLang="sv-SE" noProof="0" smtClean="0"/>
              <a:t>Nivå tre</a:t>
            </a:r>
          </a:p>
          <a:p>
            <a:pPr lvl="3"/>
            <a:r>
              <a:rPr lang="sv-SE" altLang="sv-SE" noProof="0" smtClean="0"/>
              <a:t>Nivå fyra</a:t>
            </a:r>
          </a:p>
          <a:p>
            <a:pPr lvl="4"/>
            <a:r>
              <a:rPr lang="sv-SE" altLang="sv-SE" noProof="0" smtClean="0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B9A93CF2-A972-40E9-8330-5DBEA5942C3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88397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a-DK" smtClean="0">
              <a:latin typeface="Times New Roman" pitchFamily="18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64B5DC-63AB-414F-9B15-5993647ED70B}" type="slidenum">
              <a:rPr lang="sv-SE" altLang="sv-SE" smtClean="0">
                <a:latin typeface="Times New Roman" pitchFamily="18" charset="0"/>
              </a:rPr>
              <a:pPr/>
              <a:t>4</a:t>
            </a:fld>
            <a:endParaRPr lang="sv-SE" altLang="sv-S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4B3D6-5985-41FA-9952-225E3A245946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354E0-8B12-457E-8FE6-71F91D8E380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7FB48-91AC-46BC-8719-9C758B425E20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BF77-314C-4968-B64F-2C84D4B94A14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Rubrik, text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038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iagram 3"/>
          <p:cNvSpPr>
            <a:spLocks noGrp="1"/>
          </p:cNvSpPr>
          <p:nvPr>
            <p:ph type="chart" sz="half" idx="2"/>
          </p:nvPr>
        </p:nvSpPr>
        <p:spPr>
          <a:xfrm>
            <a:off x="4648200" y="1676400"/>
            <a:ext cx="38100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6471E-CABE-4ECD-A4D0-F0AB66C3F37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Rubrik, diagram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sz="half" idx="1"/>
          </p:nvPr>
        </p:nvSpPr>
        <p:spPr>
          <a:xfrm>
            <a:off x="685800" y="1676400"/>
            <a:ext cx="38100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038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CE6D-1FD4-412F-B381-9EB88745E83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Rubrik och diagram eller organisations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SmartArt 2"/>
          <p:cNvSpPr>
            <a:spLocks noGrp="1"/>
          </p:cNvSpPr>
          <p:nvPr>
            <p:ph type="dgm" idx="1"/>
          </p:nvPr>
        </p:nvSpPr>
        <p:spPr>
          <a:xfrm>
            <a:off x="685800" y="1676400"/>
            <a:ext cx="77724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68DDF-85C9-4073-BE6E-155091D98C4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/>
          </p:nvPr>
        </p:nvSpPr>
        <p:spPr>
          <a:xfrm>
            <a:off x="685800" y="1676400"/>
            <a:ext cx="77724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EA02F-052A-4AB6-9420-88EC00E7E7E0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Rubrik, text och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038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ClipArt 3"/>
          <p:cNvSpPr>
            <a:spLocks noGrp="1"/>
          </p:cNvSpPr>
          <p:nvPr>
            <p:ph type="clipArt" sz="half" idx="2"/>
          </p:nvPr>
        </p:nvSpPr>
        <p:spPr>
          <a:xfrm>
            <a:off x="4648200" y="1676400"/>
            <a:ext cx="38100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92C72-DD38-4389-AA07-3E8C827705E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Rubrik, ClipArt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ClipArt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038600"/>
          </a:xfrm>
        </p:spPr>
        <p:txBody>
          <a:bodyPr/>
          <a:lstStyle/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0386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969D-6D55-46FF-BEC5-513FF091DEAA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A962B-29D6-4D57-9F2F-E8E83FED7686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0FEAD-D26B-482D-A57A-36CFA7EA5050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E314-50AF-40E1-8123-BA1C0F02135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8A665-5DEE-431B-92EA-C0797D648D9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6C817-CEAE-4F65-BA98-B94069B67C3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6E827-FAE4-4835-98D3-E637BAC551E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3E717-D2C4-4CDB-A09F-8FB84E3B62D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68BA7-A212-4030-82A2-E64000755CC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rgbClr val="A1968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0B2AA6-C472-4B8C-B72D-830CA6FEE6D5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pic>
        <p:nvPicPr>
          <p:cNvPr id="2" name="Picture 11" descr="H:\Dokument\NY GRAFISK HANDBOK\Originalbilder\vit_till OH.png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315200" y="6096000"/>
            <a:ext cx="1619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bakgrundsrubriken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A1968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728787"/>
          </a:xfrm>
        </p:spPr>
        <p:txBody>
          <a:bodyPr/>
          <a:lstStyle/>
          <a:p>
            <a:pPr eaLnBrk="1" hangingPunct="1"/>
            <a:r>
              <a:rPr lang="en-US" altLang="sv-SE" b="1" dirty="0" smtClean="0">
                <a:solidFill>
                  <a:srgbClr val="0070C0"/>
                </a:solidFill>
                <a:latin typeface="Calibri" pitchFamily="34" charset="0"/>
              </a:rPr>
              <a:t>Immigration of foreign students to the European Union – the case of Sweden</a:t>
            </a:r>
            <a:endParaRPr lang="en-US" altLang="sv-SE" sz="2800" b="1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36838"/>
            <a:ext cx="7772400" cy="30781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sv-SE" sz="1800" dirty="0" smtClean="0">
                <a:latin typeface="Calibri" pitchFamily="34" charset="0"/>
              </a:rPr>
              <a:t>EMN Conference 2012</a:t>
            </a:r>
          </a:p>
          <a:p>
            <a:pPr marL="0" indent="0" eaLnBrk="1" hangingPunct="1">
              <a:buFontTx/>
              <a:buNone/>
            </a:pPr>
            <a:r>
              <a:rPr lang="en-US" altLang="sv-SE" sz="1800" b="1" dirty="0" smtClean="0">
                <a:latin typeface="Calibri" pitchFamily="34" charset="0"/>
              </a:rPr>
              <a:t>Immigration of International Students to the EU</a:t>
            </a:r>
          </a:p>
          <a:p>
            <a:pPr marL="0" indent="0" eaLnBrk="1" hangingPunct="1">
              <a:buFontTx/>
              <a:buNone/>
            </a:pPr>
            <a:r>
              <a:rPr lang="en-US" altLang="sv-SE" sz="1800" dirty="0" smtClean="0">
                <a:latin typeface="Calibri" pitchFamily="34" charset="0"/>
              </a:rPr>
              <a:t>6 December 2012 </a:t>
            </a:r>
          </a:p>
          <a:p>
            <a:pPr marL="0" indent="0" eaLnBrk="1" hangingPunct="1">
              <a:buFontTx/>
              <a:buNone/>
            </a:pPr>
            <a:r>
              <a:rPr lang="en-US" altLang="sv-SE" sz="1800" dirty="0" smtClean="0">
                <a:latin typeface="Calibri" pitchFamily="34" charset="0"/>
              </a:rPr>
              <a:t>Warsaw Poland</a:t>
            </a:r>
          </a:p>
          <a:p>
            <a:pPr marL="0" indent="0" eaLnBrk="1" hangingPunct="1">
              <a:buFontTx/>
              <a:buNone/>
            </a:pPr>
            <a:endParaRPr lang="en-US" altLang="sv-SE" sz="20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endParaRPr lang="en-US" altLang="sv-SE" sz="20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Kjell </a:t>
            </a:r>
            <a:r>
              <a:rPr lang="en-US" altLang="sv-SE" sz="1600" dirty="0" err="1" smtClean="0">
                <a:latin typeface="Calibri" pitchFamily="34" charset="0"/>
              </a:rPr>
              <a:t>Ekfeldt</a:t>
            </a:r>
            <a:endParaRPr lang="en-US" altLang="sv-SE" sz="16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Swedish Migration Board, </a:t>
            </a:r>
            <a:r>
              <a:rPr lang="en-US" altLang="sv-SE" sz="1600" dirty="0" err="1" smtClean="0">
                <a:latin typeface="Calibri" pitchFamily="34" charset="0"/>
              </a:rPr>
              <a:t>Norrköping</a:t>
            </a:r>
            <a:endParaRPr lang="en-US" altLang="sv-SE" sz="16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National EMN contact point</a:t>
            </a:r>
            <a:endParaRPr lang="sv-SE" altLang="sv-SE" sz="1600" dirty="0" smtClean="0">
              <a:latin typeface="Calibri" pitchFamily="34" charset="0"/>
            </a:endParaRPr>
          </a:p>
        </p:txBody>
      </p:sp>
      <p:pic>
        <p:nvPicPr>
          <p:cNvPr id="2052" name="Bild 1" descr="logo-EMN_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2565400"/>
            <a:ext cx="2016125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Legal aspects: Access to labour market during and after studies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16113"/>
            <a:ext cx="7772400" cy="3600450"/>
          </a:xfrm>
        </p:spPr>
        <p:txBody>
          <a:bodyPr/>
          <a:lstStyle/>
          <a:p>
            <a:pPr marL="400050" eaLnBrk="1" hangingPunct="1">
              <a:defRPr/>
            </a:pPr>
            <a:r>
              <a:rPr lang="en-US" altLang="sv-SE" dirty="0">
                <a:latin typeface="Calibri" pitchFamily="34" charset="0"/>
              </a:rPr>
              <a:t>International students have full access to the Swedish </a:t>
            </a:r>
            <a:r>
              <a:rPr lang="en-US" altLang="sv-SE" dirty="0" err="1">
                <a:latin typeface="Calibri" pitchFamily="34" charset="0"/>
              </a:rPr>
              <a:t>labour</a:t>
            </a:r>
            <a:r>
              <a:rPr lang="en-US" altLang="sv-SE" dirty="0">
                <a:latin typeface="Calibri" pitchFamily="34" charset="0"/>
              </a:rPr>
              <a:t> </a:t>
            </a:r>
            <a:r>
              <a:rPr lang="en-US" altLang="sv-SE" dirty="0" smtClean="0">
                <a:latin typeface="Calibri" pitchFamily="34" charset="0"/>
              </a:rPr>
              <a:t>market</a:t>
            </a:r>
          </a:p>
          <a:p>
            <a:pPr marL="400050" eaLnBrk="1" hangingPunct="1">
              <a:defRPr/>
            </a:pPr>
            <a:endParaRPr lang="en-US" altLang="sv-SE" sz="1600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en-US" altLang="sv-SE" dirty="0">
                <a:latin typeface="Calibri" pitchFamily="34" charset="0"/>
              </a:rPr>
              <a:t>Change of status from student </a:t>
            </a:r>
            <a:r>
              <a:rPr lang="en-US" altLang="sv-SE" dirty="0" smtClean="0">
                <a:latin typeface="Calibri" pitchFamily="34" charset="0"/>
              </a:rPr>
              <a:t>permit to </a:t>
            </a:r>
            <a:r>
              <a:rPr lang="en-US" altLang="sv-SE" dirty="0">
                <a:latin typeface="Calibri" pitchFamily="34" charset="0"/>
              </a:rPr>
              <a:t>residence permit </a:t>
            </a:r>
            <a:r>
              <a:rPr lang="en-US" altLang="sv-SE" dirty="0" smtClean="0">
                <a:latin typeface="Calibri" pitchFamily="34" charset="0"/>
              </a:rPr>
              <a:t>for work </a:t>
            </a:r>
            <a:r>
              <a:rPr lang="en-US" altLang="sv-SE" dirty="0">
                <a:latin typeface="Calibri" pitchFamily="34" charset="0"/>
              </a:rPr>
              <a:t>is only possible when the applicant has a </a:t>
            </a:r>
            <a:r>
              <a:rPr lang="en-US" altLang="sv-SE" dirty="0" smtClean="0">
                <a:latin typeface="Calibri" pitchFamily="34" charset="0"/>
              </a:rPr>
              <a:t>job (or job offer) </a:t>
            </a:r>
            <a:r>
              <a:rPr lang="en-US" altLang="sv-SE" dirty="0">
                <a:latin typeface="Calibri" pitchFamily="34" charset="0"/>
              </a:rPr>
              <a:t>before </a:t>
            </a:r>
            <a:r>
              <a:rPr lang="en-US" altLang="sv-SE" dirty="0" smtClean="0">
                <a:latin typeface="Calibri" pitchFamily="34" charset="0"/>
              </a:rPr>
              <a:t>the </a:t>
            </a:r>
            <a:r>
              <a:rPr lang="en-US" altLang="sv-SE" dirty="0">
                <a:latin typeface="Calibri" pitchFamily="34" charset="0"/>
              </a:rPr>
              <a:t>student </a:t>
            </a:r>
            <a:r>
              <a:rPr lang="en-US" altLang="sv-SE" dirty="0" smtClean="0">
                <a:latin typeface="Calibri" pitchFamily="34" charset="0"/>
              </a:rPr>
              <a:t>permit expires</a:t>
            </a:r>
          </a:p>
          <a:p>
            <a:pPr eaLnBrk="1" hangingPunct="1">
              <a:defRPr/>
            </a:pPr>
            <a:endParaRPr lang="en-US" altLang="sv-SE" sz="1600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en-US" altLang="sv-SE" dirty="0" smtClean="0">
                <a:latin typeface="Calibri" pitchFamily="34" charset="0"/>
              </a:rPr>
              <a:t>Number of work permits issued to former students is increasing</a:t>
            </a:r>
            <a:endParaRPr lang="en-US" altLang="sv-SE" dirty="0">
              <a:latin typeface="Calibri" pitchFamily="34" charset="0"/>
            </a:endParaRPr>
          </a:p>
          <a:p>
            <a:pPr marL="400050" eaLnBrk="1" hangingPunct="1">
              <a:spcAft>
                <a:spcPts val="1200"/>
              </a:spcAft>
              <a:defRPr/>
            </a:pPr>
            <a:endParaRPr lang="en-US" altLang="sv-SE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7921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Trends: Change of status study </a:t>
            </a:r>
            <a:r>
              <a:rPr lang="en-US" altLang="sv-SE" sz="2400" b="1" smtClean="0">
                <a:solidFill>
                  <a:srgbClr val="0070C0"/>
                </a:solidFill>
                <a:latin typeface="Calibri" pitchFamily="34" charset="0"/>
              </a:rPr>
              <a:t>→ </a:t>
            </a:r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work</a:t>
            </a:r>
          </a:p>
        </p:txBody>
      </p:sp>
      <p:sp>
        <p:nvSpPr>
          <p:cNvPr id="11267" name="textruta 3"/>
          <p:cNvSpPr txBox="1">
            <a:spLocks noChangeArrowheads="1"/>
          </p:cNvSpPr>
          <p:nvPr/>
        </p:nvSpPr>
        <p:spPr bwMode="auto">
          <a:xfrm>
            <a:off x="733425" y="4797425"/>
            <a:ext cx="6502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600" b="1">
                <a:latin typeface="Calibri" pitchFamily="34" charset="0"/>
              </a:rPr>
              <a:t>Background</a:t>
            </a:r>
            <a:r>
              <a:rPr lang="sv-SE" sz="1600">
                <a:latin typeface="Calibri" pitchFamily="34" charset="0"/>
              </a:rPr>
              <a:t>: International students represent an important recruitment base for the education system, research and the labour market (Government Bill 2009/10:65) </a:t>
            </a:r>
            <a:endParaRPr lang="en-US" sz="1600">
              <a:latin typeface="Calibri" pitchFamily="34" charset="0"/>
            </a:endParaRPr>
          </a:p>
          <a:p>
            <a:endParaRPr lang="sv-SE" sz="1600">
              <a:latin typeface="Calibri" pitchFamily="34" charset="0"/>
            </a:endParaRP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3" y="1122363"/>
            <a:ext cx="5572125" cy="337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Legal aspects: Conditions for students’ dependents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9138"/>
            <a:ext cx="7772400" cy="3527425"/>
          </a:xfrm>
        </p:spPr>
        <p:txBody>
          <a:bodyPr/>
          <a:lstStyle/>
          <a:p>
            <a:pPr marL="400050" eaLnBrk="1" hangingPunct="1"/>
            <a:r>
              <a:rPr lang="en-US" altLang="sv-SE" smtClean="0">
                <a:latin typeface="Calibri" pitchFamily="34" charset="0"/>
              </a:rPr>
              <a:t>International students can be accompanied by spouses/partners and children.</a:t>
            </a:r>
          </a:p>
          <a:p>
            <a:pPr marL="400050" eaLnBrk="1" hangingPunct="1"/>
            <a:endParaRPr lang="en-US" altLang="sv-SE" sz="800" smtClean="0">
              <a:latin typeface="Calibri" pitchFamily="34" charset="0"/>
            </a:endParaRPr>
          </a:p>
          <a:p>
            <a:pPr marL="400050" eaLnBrk="1" hangingPunct="1"/>
            <a:r>
              <a:rPr lang="en-US" altLang="sv-SE" smtClean="0">
                <a:latin typeface="Calibri" pitchFamily="34" charset="0"/>
              </a:rPr>
              <a:t>20% of all residence permits for study reasons were granted to dependents in 2011</a:t>
            </a:r>
          </a:p>
          <a:p>
            <a:pPr marL="400050" eaLnBrk="1" hangingPunct="1"/>
            <a:endParaRPr lang="en-US" altLang="sv-SE" sz="800" smtClean="0">
              <a:latin typeface="Calibri" pitchFamily="34" charset="0"/>
            </a:endParaRPr>
          </a:p>
          <a:p>
            <a:pPr marL="400050" eaLnBrk="1" hangingPunct="1"/>
            <a:r>
              <a:rPr lang="en-US" altLang="sv-SE" smtClean="0">
                <a:latin typeface="Calibri" pitchFamily="34" charset="0"/>
              </a:rPr>
              <a:t>However: Applicants must prove that they are in possession of sufficient means to support their families; dependents are not allowed to work.</a:t>
            </a:r>
          </a:p>
          <a:p>
            <a:pPr marL="400050" eaLnBrk="1" hangingPunct="1"/>
            <a:endParaRPr lang="en-US" altLang="sv-SE" smtClean="0">
              <a:latin typeface="Calibri" pitchFamily="34" charset="0"/>
            </a:endParaRPr>
          </a:p>
          <a:p>
            <a:pPr marL="857250" lvl="2" indent="0" eaLnBrk="1" hangingPunct="1">
              <a:buFontTx/>
              <a:buNone/>
            </a:pPr>
            <a:endParaRPr lang="en-US" altLang="sv-SE" smtClean="0">
              <a:latin typeface="Calibri" pitchFamily="34" charset="0"/>
            </a:endParaRPr>
          </a:p>
          <a:p>
            <a:pPr marL="400050" eaLnBrk="1" hangingPunct="1">
              <a:spcAft>
                <a:spcPts val="1200"/>
              </a:spcAft>
            </a:pPr>
            <a:endParaRPr lang="en-US" altLang="sv-SE" sz="16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  <a:latin typeface="Calibri" pitchFamily="34" charset="0"/>
              </a:rPr>
              <a:t>Welcoming</a:t>
            </a:r>
            <a:r>
              <a:rPr lang="en-US" smtClean="0"/>
              <a:t> </a:t>
            </a:r>
            <a:r>
              <a:rPr lang="en-US" b="1" smtClean="0">
                <a:solidFill>
                  <a:srgbClr val="0070C0"/>
                </a:solidFill>
                <a:latin typeface="Calibri" pitchFamily="34" charset="0"/>
              </a:rPr>
              <a:t>international</a:t>
            </a:r>
            <a:r>
              <a:rPr lang="en-US" smtClean="0"/>
              <a:t> </a:t>
            </a:r>
            <a:r>
              <a:rPr lang="en-US" b="1" smtClean="0">
                <a:solidFill>
                  <a:srgbClr val="0070C0"/>
                </a:solidFill>
                <a:latin typeface="Calibri" pitchFamily="34" charset="0"/>
              </a:rPr>
              <a:t>students</a:t>
            </a:r>
            <a:r>
              <a:rPr lang="en-US" smtClean="0"/>
              <a:t> </a:t>
            </a:r>
            <a:r>
              <a:rPr lang="en-US" b="1" smtClean="0">
                <a:solidFill>
                  <a:srgbClr val="0070C0"/>
                </a:solidFill>
                <a:latin typeface="Calibri" pitchFamily="34" charset="0"/>
              </a:rPr>
              <a:t>in</a:t>
            </a:r>
            <a:r>
              <a:rPr lang="en-US" smtClean="0"/>
              <a:t> </a:t>
            </a:r>
            <a:r>
              <a:rPr lang="en-US" b="1" smtClean="0">
                <a:solidFill>
                  <a:srgbClr val="0070C0"/>
                </a:solidFill>
                <a:latin typeface="Calibri" pitchFamily="34" charset="0"/>
              </a:rPr>
              <a:t>Sweden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341438"/>
            <a:ext cx="3238500" cy="4464050"/>
          </a:xfrm>
        </p:spPr>
        <p:txBody>
          <a:bodyPr/>
          <a:lstStyle/>
          <a:p>
            <a:pPr marL="57150" indent="0" algn="ctr" eaLnBrk="1" hangingPunct="1">
              <a:buFontTx/>
              <a:buNone/>
              <a:defRPr/>
            </a:pPr>
            <a:r>
              <a:rPr lang="en-US" altLang="sv-SE" sz="5400" b="1" dirty="0" smtClean="0">
                <a:solidFill>
                  <a:srgbClr val="00B050"/>
                </a:solidFill>
                <a:latin typeface="Calibri" pitchFamily="34" charset="0"/>
              </a:rPr>
              <a:t>+</a:t>
            </a:r>
          </a:p>
          <a:p>
            <a:pPr marL="400050" eaLnBrk="1" hangingPunct="1">
              <a:defRPr/>
            </a:pPr>
            <a:r>
              <a:rPr lang="en-US" altLang="sv-SE" sz="2000" dirty="0" smtClean="0">
                <a:latin typeface="Calibri" pitchFamily="34" charset="0"/>
              </a:rPr>
              <a:t>Higher </a:t>
            </a:r>
            <a:r>
              <a:rPr lang="en-US" altLang="sv-SE" sz="2000" dirty="0">
                <a:latin typeface="Calibri" pitchFamily="34" charset="0"/>
              </a:rPr>
              <a:t>education institutions invest into more welcoming structures (such as </a:t>
            </a:r>
            <a:r>
              <a:rPr lang="en-US" altLang="sv-SE" sz="2000" dirty="0" smtClean="0">
                <a:latin typeface="Calibri" pitchFamily="34" charset="0"/>
              </a:rPr>
              <a:t>“welcome days”, guaranteed housing)</a:t>
            </a:r>
            <a:endParaRPr lang="en-US" altLang="sv-SE" sz="2000" dirty="0">
              <a:latin typeface="Calibri" pitchFamily="34" charset="0"/>
            </a:endParaRPr>
          </a:p>
          <a:p>
            <a:pPr marL="400050" eaLnBrk="1" hangingPunct="1">
              <a:defRPr/>
            </a:pPr>
            <a:r>
              <a:rPr lang="en-US" altLang="sv-SE" sz="2000" dirty="0">
                <a:latin typeface="Calibri" pitchFamily="34" charset="0"/>
              </a:rPr>
              <a:t>More and more education </a:t>
            </a:r>
            <a:r>
              <a:rPr lang="en-US" altLang="sv-SE" sz="2000" dirty="0" smtClean="0">
                <a:latin typeface="Calibri" pitchFamily="34" charset="0"/>
              </a:rPr>
              <a:t>offered </a:t>
            </a:r>
            <a:r>
              <a:rPr lang="en-US" altLang="sv-SE" sz="2000" dirty="0">
                <a:latin typeface="Calibri" pitchFamily="34" charset="0"/>
              </a:rPr>
              <a:t>in </a:t>
            </a:r>
            <a:r>
              <a:rPr lang="en-US" altLang="sv-SE" sz="2000" dirty="0" smtClean="0">
                <a:latin typeface="Calibri" pitchFamily="34" charset="0"/>
              </a:rPr>
              <a:t>English</a:t>
            </a:r>
          </a:p>
          <a:p>
            <a:pPr marL="400050" eaLnBrk="1" hangingPunct="1">
              <a:defRPr/>
            </a:pPr>
            <a:r>
              <a:rPr lang="en-US" altLang="sv-SE" sz="2000" dirty="0" smtClean="0">
                <a:latin typeface="Calibri" pitchFamily="34" charset="0"/>
              </a:rPr>
              <a:t>New scholarship schemes introduced in 2011</a:t>
            </a:r>
          </a:p>
          <a:p>
            <a:pPr>
              <a:defRPr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40200" y="1341438"/>
            <a:ext cx="4318000" cy="4373562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altLang="sv-SE" sz="5400" b="1" dirty="0" smtClean="0">
                <a:solidFill>
                  <a:srgbClr val="FF0000"/>
                </a:solidFill>
                <a:latin typeface="Calibri" pitchFamily="34" charset="0"/>
              </a:rPr>
              <a:t>-</a:t>
            </a:r>
          </a:p>
          <a:p>
            <a:pPr>
              <a:defRPr/>
            </a:pPr>
            <a:r>
              <a:rPr lang="en-US" altLang="sv-SE" sz="2000" dirty="0" smtClean="0">
                <a:latin typeface="Calibri" pitchFamily="34" charset="0"/>
              </a:rPr>
              <a:t>The number of scholarships is considered to be to small to counter-balance the effects of the introduction of tuition fees</a:t>
            </a:r>
          </a:p>
          <a:p>
            <a:pPr>
              <a:defRPr/>
            </a:pPr>
            <a:r>
              <a:rPr lang="en-US" altLang="sv-SE" sz="2000" dirty="0" smtClean="0">
                <a:latin typeface="Calibri" pitchFamily="34" charset="0"/>
              </a:rPr>
              <a:t>Persons staying in Sweden on a short-term basis are not registered in the population registry and are therefore not issued a personal identity number, which can lead to difficulties concerning bank accounts or mobile phones</a:t>
            </a:r>
          </a:p>
          <a:p>
            <a:pPr marL="0" indent="0" algn="ctr">
              <a:buFontTx/>
              <a:buNone/>
              <a:defRPr/>
            </a:pPr>
            <a:endParaRPr lang="sv-SE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Inter-agency cooperation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032250"/>
          </a:xfrm>
        </p:spPr>
        <p:txBody>
          <a:bodyPr/>
          <a:lstStyle/>
          <a:p>
            <a:pPr marL="400050" eaLnBrk="1" hangingPunct="1"/>
            <a:r>
              <a:rPr lang="en-US" altLang="sv-SE" b="1" smtClean="0">
                <a:latin typeface="Calibri" pitchFamily="34" charset="0"/>
              </a:rPr>
              <a:t>Forum for internationalisation </a:t>
            </a:r>
            <a:r>
              <a:rPr lang="en-US" altLang="sv-SE" smtClean="0">
                <a:latin typeface="Calibri" pitchFamily="34" charset="0"/>
              </a:rPr>
              <a:t>started in 2008</a:t>
            </a:r>
          </a:p>
          <a:p>
            <a:pPr marL="400050" eaLnBrk="1" hangingPunct="1"/>
            <a:r>
              <a:rPr lang="en-US" altLang="sv-SE" b="1" smtClean="0">
                <a:latin typeface="Calibri" pitchFamily="34" charset="0"/>
              </a:rPr>
              <a:t>Members</a:t>
            </a:r>
            <a:r>
              <a:rPr lang="en-US" altLang="sv-SE" smtClean="0">
                <a:latin typeface="Calibri" pitchFamily="34" charset="0"/>
              </a:rPr>
              <a:t>: Government ministries, agencies, representatives for higher education institutions, students’ union</a:t>
            </a:r>
          </a:p>
          <a:p>
            <a:pPr marL="400050" eaLnBrk="1" hangingPunct="1"/>
            <a:r>
              <a:rPr lang="en-US" altLang="sv-SE" b="1" smtClean="0">
                <a:latin typeface="Calibri" pitchFamily="34" charset="0"/>
              </a:rPr>
              <a:t>Objective</a:t>
            </a:r>
            <a:r>
              <a:rPr lang="en-US" altLang="sv-SE" smtClean="0">
                <a:latin typeface="Calibri" pitchFamily="34" charset="0"/>
              </a:rPr>
              <a:t>: Improve coordination between Swedish authorities and organizations dealing with the internationalization of higher education institutions </a:t>
            </a:r>
          </a:p>
          <a:p>
            <a:pPr marL="400050" eaLnBrk="1" hangingPunct="1"/>
            <a:r>
              <a:rPr lang="en-US" altLang="sv-SE" smtClean="0">
                <a:latin typeface="Calibri" pitchFamily="34" charset="0"/>
              </a:rPr>
              <a:t>Forum has identified and addressed a range of problems, such as problems pertaining to intra-EU mobility of third country national students</a:t>
            </a:r>
          </a:p>
          <a:p>
            <a:pPr marL="400050" eaLnBrk="1" hangingPunct="1"/>
            <a:endParaRPr lang="en-US" altLang="sv-SE" smtClean="0">
              <a:latin typeface="Calibri" pitchFamily="34" charset="0"/>
            </a:endParaRPr>
          </a:p>
          <a:p>
            <a:pPr marL="857250" lvl="2" indent="0" eaLnBrk="1" hangingPunct="1">
              <a:buFontTx/>
              <a:buNone/>
            </a:pPr>
            <a:endParaRPr lang="en-US" altLang="sv-SE" smtClean="0">
              <a:latin typeface="Calibri" pitchFamily="34" charset="0"/>
            </a:endParaRPr>
          </a:p>
          <a:p>
            <a:pPr marL="400050" eaLnBrk="1" hangingPunct="1">
              <a:spcAft>
                <a:spcPts val="1200"/>
              </a:spcAft>
            </a:pPr>
            <a:endParaRPr lang="en-US" altLang="sv-SE" sz="16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7030A0"/>
                </a:solidFill>
                <a:latin typeface="Calibri" pitchFamily="34" charset="0"/>
              </a:rPr>
              <a:t>Conclusions and future options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44675"/>
            <a:ext cx="7772400" cy="3671888"/>
          </a:xfrm>
        </p:spPr>
        <p:txBody>
          <a:bodyPr/>
          <a:lstStyle/>
          <a:p>
            <a:pPr marL="400050" eaLnBrk="1" hangingPunct="1"/>
            <a:r>
              <a:rPr lang="en-US" altLang="sv-SE" sz="2000" dirty="0" smtClean="0">
                <a:latin typeface="Calibri" pitchFamily="34" charset="0"/>
              </a:rPr>
              <a:t>Despite the new tuition fees, Sweden can be seen as an attractive destination</a:t>
            </a:r>
          </a:p>
          <a:p>
            <a:pPr marL="400050" eaLnBrk="1" hangingPunct="1"/>
            <a:r>
              <a:rPr lang="en-US" altLang="sv-SE" sz="2000" dirty="0" smtClean="0">
                <a:latin typeface="Calibri" pitchFamily="34" charset="0"/>
              </a:rPr>
              <a:t>However, several </a:t>
            </a:r>
            <a:r>
              <a:rPr lang="en-US" altLang="sv-SE" sz="2000" b="1" dirty="0" smtClean="0">
                <a:latin typeface="Calibri" pitchFamily="34" charset="0"/>
              </a:rPr>
              <a:t>improvements</a:t>
            </a:r>
            <a:r>
              <a:rPr lang="en-US" altLang="sv-SE" sz="2000" dirty="0" smtClean="0">
                <a:latin typeface="Calibri" pitchFamily="34" charset="0"/>
              </a:rPr>
              <a:t> could be envisaged: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Introduction of a residence permit for graduates to look for work after completion of studies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Work permit for students‘ dependents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Efforts to further speed up the application process for residence permits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Eradicate barriers to intra-EU mobility of third-country national students 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Further regional integration efforts and promotion and facilitation of contacts between international students and employers</a:t>
            </a:r>
          </a:p>
          <a:p>
            <a:pPr marL="800100" lvl="1" eaLnBrk="1" hangingPunct="1">
              <a:buFont typeface="Arial" charset="0"/>
              <a:buChar char="•"/>
            </a:pPr>
            <a:r>
              <a:rPr lang="en-US" altLang="sv-SE" sz="1600" dirty="0" smtClean="0">
                <a:latin typeface="Calibri" pitchFamily="34" charset="0"/>
              </a:rPr>
              <a:t>Expansion of exchange and scholarship programmes</a:t>
            </a:r>
          </a:p>
          <a:p>
            <a:pPr marL="400050" eaLnBrk="1" hangingPunct="1"/>
            <a:endParaRPr lang="en-US" altLang="sv-SE" dirty="0" smtClean="0">
              <a:latin typeface="Calibri" pitchFamily="34" charset="0"/>
            </a:endParaRPr>
          </a:p>
          <a:p>
            <a:pPr marL="857250" lvl="2" indent="0" eaLnBrk="1" hangingPunct="1">
              <a:buFontTx/>
              <a:buNone/>
            </a:pPr>
            <a:endParaRPr lang="en-US" altLang="sv-SE" dirty="0" smtClean="0">
              <a:latin typeface="Calibri" pitchFamily="34" charset="0"/>
            </a:endParaRPr>
          </a:p>
          <a:p>
            <a:pPr marL="400050" eaLnBrk="1" hangingPunct="1">
              <a:spcAft>
                <a:spcPts val="1200"/>
              </a:spcAft>
            </a:pPr>
            <a:endParaRPr lang="en-US" altLang="sv-SE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7772400" cy="1800225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Thank you for your attention!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644900"/>
            <a:ext cx="3525838" cy="20161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altLang="sv-SE" sz="18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Kjell </a:t>
            </a:r>
            <a:r>
              <a:rPr lang="en-US" altLang="sv-SE" sz="1600" dirty="0" err="1" smtClean="0">
                <a:latin typeface="Calibri" pitchFamily="34" charset="0"/>
              </a:rPr>
              <a:t>Ekfeldt</a:t>
            </a:r>
            <a:endParaRPr lang="en-US" altLang="sv-SE" sz="16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Swedish Migration Board, </a:t>
            </a:r>
            <a:r>
              <a:rPr lang="en-US" altLang="sv-SE" sz="1600" dirty="0" err="1" smtClean="0">
                <a:latin typeface="Calibri" pitchFamily="34" charset="0"/>
              </a:rPr>
              <a:t>Norrköping</a:t>
            </a:r>
            <a:endParaRPr lang="en-US" altLang="sv-SE" sz="1600" dirty="0" smtClean="0">
              <a:latin typeface="Calibri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National EMN contact point</a:t>
            </a:r>
          </a:p>
          <a:p>
            <a:pPr marL="0" indent="0" eaLnBrk="1" hangingPunct="1">
              <a:buFontTx/>
              <a:buNone/>
            </a:pPr>
            <a:r>
              <a:rPr lang="en-US" altLang="sv-SE" sz="1600" dirty="0" smtClean="0">
                <a:latin typeface="Calibri" pitchFamily="34" charset="0"/>
              </a:rPr>
              <a:t>kjell.ekfeldt@migrationsverket.se</a:t>
            </a:r>
          </a:p>
          <a:p>
            <a:pPr marL="0" indent="0" eaLnBrk="1" hangingPunct="1">
              <a:buFontTx/>
              <a:buNone/>
            </a:pPr>
            <a:r>
              <a:rPr lang="sv-SE" altLang="sv-SE" sz="1600" dirty="0" smtClean="0">
                <a:latin typeface="Calibri" pitchFamily="34" charset="0"/>
              </a:rPr>
              <a:t>+46 - 10 - 485 07 51</a:t>
            </a:r>
          </a:p>
        </p:txBody>
      </p:sp>
      <p:pic>
        <p:nvPicPr>
          <p:cNvPr id="12292" name="Bild 1" descr="logo-EMN_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205038"/>
            <a:ext cx="263683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Background: Number of third country national students coming to Sweden  </a:t>
            </a:r>
          </a:p>
        </p:txBody>
      </p:sp>
      <p:graphicFrame>
        <p:nvGraphicFramePr>
          <p:cNvPr id="9" name="Diagram 8"/>
          <p:cNvGraphicFramePr>
            <a:graphicFrameLocks/>
          </p:cNvGraphicFramePr>
          <p:nvPr/>
        </p:nvGraphicFramePr>
        <p:xfrm>
          <a:off x="611560" y="1556792"/>
          <a:ext cx="734481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6" name="textruta 6"/>
          <p:cNvSpPr txBox="1">
            <a:spLocks noChangeArrowheads="1"/>
          </p:cNvSpPr>
          <p:nvPr/>
        </p:nvSpPr>
        <p:spPr bwMode="auto">
          <a:xfrm>
            <a:off x="755576" y="4869160"/>
            <a:ext cx="74310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b="1" dirty="0">
                <a:latin typeface="Calibri" pitchFamily="34" charset="0"/>
              </a:rPr>
              <a:t>Source</a:t>
            </a:r>
            <a:r>
              <a:rPr lang="en-GB" sz="1400" dirty="0">
                <a:latin typeface="Calibri" pitchFamily="34" charset="0"/>
              </a:rPr>
              <a:t>: Swedish Migration Board; Figures include residence permits issued for studies at universities (2011: 73%), other studies (7%) and family members of students (20%)</a:t>
            </a:r>
          </a:p>
          <a:p>
            <a:r>
              <a:rPr lang="en-GB" sz="1400" dirty="0" smtClean="0">
                <a:latin typeface="Calibri" pitchFamily="34" charset="0"/>
              </a:rPr>
              <a:t>Figures for 2012 (Jan – Nov) was 6000.</a:t>
            </a:r>
            <a:endParaRPr lang="en-GB" sz="1400" dirty="0">
              <a:latin typeface="Calibri" pitchFamily="34" charset="0"/>
            </a:endParaRPr>
          </a:p>
          <a:p>
            <a:r>
              <a:rPr lang="en-GB" sz="1400" b="1" dirty="0">
                <a:latin typeface="Calibri" pitchFamily="34" charset="0"/>
              </a:rPr>
              <a:t>Main reason for decline 2011</a:t>
            </a:r>
            <a:r>
              <a:rPr lang="en-GB" sz="1400" dirty="0">
                <a:latin typeface="Calibri" pitchFamily="34" charset="0"/>
              </a:rPr>
              <a:t>: Introduction of student fees for third-country national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dirty="0" smtClean="0">
                <a:solidFill>
                  <a:srgbClr val="0070C0"/>
                </a:solidFill>
                <a:latin typeface="Calibri" pitchFamily="34" charset="0"/>
              </a:rPr>
              <a:t>Introduction of student fees (2011)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7772400" cy="4464496"/>
          </a:xfrm>
        </p:spPr>
        <p:txBody>
          <a:bodyPr/>
          <a:lstStyle/>
          <a:p>
            <a:pPr marL="400050" eaLnBrk="1" hangingPunct="1">
              <a:defRPr/>
            </a:pPr>
            <a:r>
              <a:rPr lang="en-US" altLang="sv-SE" b="1" dirty="0" smtClean="0">
                <a:latin typeface="Calibri" pitchFamily="34" charset="0"/>
              </a:rPr>
              <a:t>Tradition of free higher education in Sweden</a:t>
            </a:r>
          </a:p>
          <a:p>
            <a:pPr marL="400050" eaLnBrk="1" hangingPunct="1">
              <a:defRPr/>
            </a:pPr>
            <a:r>
              <a:rPr lang="en-US" altLang="sv-SE" sz="2200" dirty="0" smtClean="0">
                <a:latin typeface="Calibri" pitchFamily="34" charset="0"/>
              </a:rPr>
              <a:t>However: Universities should compete internationally for attracting students on the basis of high quality education, not on the basis of offering free studies</a:t>
            </a:r>
            <a:r>
              <a:rPr lang="en-US" altLang="sv-SE" dirty="0" smtClean="0">
                <a:latin typeface="Calibri" pitchFamily="34" charset="0"/>
              </a:rPr>
              <a:t>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sv-SE" dirty="0" smtClean="0">
                <a:latin typeface="Calibri" pitchFamily="34" charset="0"/>
              </a:rPr>
              <a:t>(</a:t>
            </a:r>
            <a:r>
              <a:rPr lang="en-US" altLang="sv-SE" dirty="0">
                <a:latin typeface="Calibri" pitchFamily="34" charset="0"/>
              </a:rPr>
              <a:t>Government Bill </a:t>
            </a:r>
            <a:r>
              <a:rPr lang="en-US" altLang="sv-SE" dirty="0" smtClean="0">
                <a:latin typeface="Calibri" pitchFamily="34" charset="0"/>
              </a:rPr>
              <a:t>2009/10:65)</a:t>
            </a:r>
          </a:p>
          <a:p>
            <a:pPr marL="400050" eaLnBrk="1" hangingPunct="1">
              <a:defRPr/>
            </a:pPr>
            <a:r>
              <a:rPr lang="en-US" altLang="sv-SE" sz="2200" dirty="0" smtClean="0">
                <a:latin typeface="Calibri" pitchFamily="34" charset="0"/>
              </a:rPr>
              <a:t>Since 2011, third country nationals who wish to study in Sweden have to pay tuition fees 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sv-SE" dirty="0" smtClean="0">
                <a:latin typeface="Calibri" pitchFamily="34" charset="0"/>
              </a:rPr>
              <a:t>Exceptions: students that take part in exchange programmes, doctoral students, persons who already have a residence permit</a:t>
            </a:r>
          </a:p>
          <a:p>
            <a:pPr marL="400050" eaLnBrk="1" hangingPunct="1">
              <a:defRPr/>
            </a:pPr>
            <a:r>
              <a:rPr lang="en-US" altLang="sv-SE" sz="2200" dirty="0" smtClean="0">
                <a:latin typeface="Calibri" pitchFamily="34" charset="0"/>
              </a:rPr>
              <a:t>Introduction of new scholarship programmes</a:t>
            </a:r>
          </a:p>
          <a:p>
            <a:pPr marL="400050" eaLnBrk="1" hangingPunct="1">
              <a:defRPr/>
            </a:pPr>
            <a:r>
              <a:rPr lang="en-US" altLang="sv-SE" sz="2200" dirty="0" smtClean="0">
                <a:latin typeface="Calibri" pitchFamily="34" charset="0"/>
              </a:rPr>
              <a:t>The fee is decided by each University </a:t>
            </a:r>
          </a:p>
          <a:p>
            <a:pPr marL="57150" indent="0" eaLnBrk="1" hangingPunct="1">
              <a:buFontTx/>
              <a:buNone/>
              <a:defRPr/>
            </a:pPr>
            <a:r>
              <a:rPr lang="en-US" altLang="sv-SE" sz="2200" dirty="0">
                <a:latin typeface="Calibri" pitchFamily="34" charset="0"/>
              </a:rPr>
              <a:t>	</a:t>
            </a:r>
            <a:r>
              <a:rPr lang="en-US" altLang="sv-SE" sz="1800" dirty="0" smtClean="0">
                <a:latin typeface="Calibri" pitchFamily="34" charset="0"/>
              </a:rPr>
              <a:t>(</a:t>
            </a:r>
            <a:r>
              <a:rPr lang="en-US" altLang="sv-SE" sz="1800" dirty="0" err="1" smtClean="0">
                <a:latin typeface="Calibri" pitchFamily="34" charset="0"/>
              </a:rPr>
              <a:t>approx</a:t>
            </a:r>
            <a:r>
              <a:rPr lang="en-US" altLang="sv-SE" sz="1800" dirty="0" smtClean="0">
                <a:latin typeface="Calibri" pitchFamily="34" charset="0"/>
              </a:rPr>
              <a:t> 11 000-16 000 €/year)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mtClean="0">
                <a:solidFill>
                  <a:srgbClr val="AB007C"/>
                </a:solidFill>
              </a:rPr>
              <a:t>Examples of required support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1676400"/>
          <a:ext cx="8208962" cy="2006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057272"/>
                <a:gridCol w="5151690"/>
              </a:tblGrid>
              <a:tr h="787660"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Study period</a:t>
                      </a:r>
                      <a:endParaRPr lang="en-US" sz="2000" b="1" noProof="0" dirty="0"/>
                    </a:p>
                  </a:txBody>
                  <a:tcPr marL="91443" marR="91443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You</a:t>
                      </a:r>
                      <a:r>
                        <a:rPr lang="en-US" sz="2000" b="1" baseline="0" noProof="0" dirty="0" smtClean="0"/>
                        <a:t> must have at least</a:t>
                      </a:r>
                      <a:endParaRPr lang="en-US" sz="2000" b="1" noProof="0" dirty="0"/>
                    </a:p>
                  </a:txBody>
                  <a:tcPr marL="91443" marR="91443" marT="45709" marB="45709" anchor="ctr"/>
                </a:tc>
              </a:tr>
              <a:tr h="685654">
                <a:tc>
                  <a:txBody>
                    <a:bodyPr/>
                    <a:lstStyle/>
                    <a:p>
                      <a:pPr algn="ctr"/>
                      <a:r>
                        <a:rPr lang="sv-SE" sz="1800" dirty="0" smtClean="0"/>
                        <a:t>12 months</a:t>
                      </a:r>
                      <a:endParaRPr lang="sv-SE" sz="1800" dirty="0"/>
                    </a:p>
                  </a:txBody>
                  <a:tcPr marL="91443" marR="91443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800" dirty="0" smtClean="0"/>
                        <a:t>10 x 7 300 = 73 000 SEK</a:t>
                      </a:r>
                      <a:endParaRPr lang="sv-SE" sz="1800" dirty="0"/>
                    </a:p>
                  </a:txBody>
                  <a:tcPr marL="91443" marR="91443" marT="45709" marB="45709" anchor="ctr"/>
                </a:tc>
              </a:tr>
              <a:tr h="533286">
                <a:tc>
                  <a:txBody>
                    <a:bodyPr/>
                    <a:lstStyle/>
                    <a:p>
                      <a:pPr algn="ctr"/>
                      <a:r>
                        <a:rPr lang="sv-SE" sz="1800" dirty="0" smtClean="0"/>
                        <a:t>24 months</a:t>
                      </a:r>
                      <a:endParaRPr lang="sv-SE" sz="1800" dirty="0"/>
                    </a:p>
                  </a:txBody>
                  <a:tcPr marL="91443" marR="91443" marT="45709" marB="45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800" dirty="0" smtClean="0"/>
                        <a:t>20 x 7 300 =</a:t>
                      </a:r>
                      <a:r>
                        <a:rPr lang="sv-SE" sz="1800" baseline="0" dirty="0" smtClean="0"/>
                        <a:t> 146 000 SEK</a:t>
                      </a:r>
                      <a:endParaRPr lang="sv-SE" sz="1800" dirty="0"/>
                    </a:p>
                  </a:txBody>
                  <a:tcPr marL="91443" marR="91443" marT="45709" marB="45709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Trends: Countries of origin 2011</a:t>
            </a:r>
          </a:p>
        </p:txBody>
      </p:sp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412875"/>
            <a:ext cx="7272338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6" name="textruta 1"/>
          <p:cNvSpPr txBox="1">
            <a:spLocks noChangeArrowheads="1"/>
          </p:cNvSpPr>
          <p:nvPr/>
        </p:nvSpPr>
        <p:spPr bwMode="auto">
          <a:xfrm>
            <a:off x="684213" y="5516563"/>
            <a:ext cx="72723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600" b="1">
                <a:latin typeface="Calibri" pitchFamily="34" charset="0"/>
              </a:rPr>
              <a:t>Source</a:t>
            </a:r>
            <a:r>
              <a:rPr lang="sv-SE" sz="1600">
                <a:latin typeface="Calibri" pitchFamily="34" charset="0"/>
              </a:rPr>
              <a:t>: Swedish Migration 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Trends: Popular study courses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827088" y="1557338"/>
            <a:ext cx="7632700" cy="3784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sv-SE" sz="1800" dirty="0">
                <a:latin typeface="Calibri" pitchFamily="34" charset="0"/>
                <a:cs typeface="+mn-cs"/>
              </a:rPr>
              <a:t>Most </a:t>
            </a:r>
            <a:r>
              <a:rPr lang="sv-SE" sz="1800" dirty="0" err="1">
                <a:latin typeface="Calibri" pitchFamily="34" charset="0"/>
                <a:cs typeface="+mn-cs"/>
              </a:rPr>
              <a:t>third</a:t>
            </a:r>
            <a:r>
              <a:rPr lang="sv-SE" sz="1800" dirty="0">
                <a:latin typeface="Calibri" pitchFamily="34" charset="0"/>
                <a:cs typeface="+mn-cs"/>
              </a:rPr>
              <a:t> country national students chose </a:t>
            </a:r>
            <a:r>
              <a:rPr lang="sv-SE" sz="1800" dirty="0" err="1">
                <a:latin typeface="Calibri" pitchFamily="34" charset="0"/>
                <a:cs typeface="+mn-cs"/>
              </a:rPr>
              <a:t>shorter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study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courses</a:t>
            </a:r>
            <a:r>
              <a:rPr lang="sv-SE" sz="1800" dirty="0">
                <a:latin typeface="Calibri" pitchFamily="34" charset="0"/>
                <a:cs typeface="+mn-cs"/>
              </a:rPr>
              <a:t>, </a:t>
            </a:r>
            <a:r>
              <a:rPr lang="sv-SE" sz="1800" dirty="0" err="1">
                <a:latin typeface="Calibri" pitchFamily="34" charset="0"/>
                <a:cs typeface="+mn-cs"/>
              </a:rPr>
              <a:t>such</a:t>
            </a:r>
            <a:r>
              <a:rPr lang="sv-SE" sz="1800" dirty="0">
                <a:latin typeface="Calibri" pitchFamily="34" charset="0"/>
                <a:cs typeface="+mn-cs"/>
              </a:rPr>
              <a:t> as </a:t>
            </a:r>
            <a:r>
              <a:rPr lang="sv-SE" sz="1800" b="1" dirty="0">
                <a:latin typeface="Calibri" pitchFamily="34" charset="0"/>
                <a:cs typeface="+mn-cs"/>
              </a:rPr>
              <a:t>master </a:t>
            </a:r>
            <a:r>
              <a:rPr lang="sv-SE" sz="1800" b="1" dirty="0" err="1">
                <a:latin typeface="Calibri" pitchFamily="34" charset="0"/>
                <a:cs typeface="+mn-cs"/>
              </a:rPr>
              <a:t>programmes</a:t>
            </a:r>
            <a:r>
              <a:rPr lang="sv-SE" sz="1800" b="1" dirty="0">
                <a:latin typeface="Calibri" pitchFamily="34" charset="0"/>
                <a:cs typeface="+mn-cs"/>
              </a:rPr>
              <a:t> </a:t>
            </a:r>
            <a:r>
              <a:rPr lang="sv-SE" sz="1800" dirty="0">
                <a:latin typeface="Calibri" pitchFamily="34" charset="0"/>
                <a:cs typeface="+mn-cs"/>
              </a:rPr>
              <a:t>(60%) or Swedish </a:t>
            </a:r>
            <a:r>
              <a:rPr lang="sv-SE" sz="1800" b="1" i="1" dirty="0">
                <a:latin typeface="Calibri" pitchFamily="34" charset="0"/>
                <a:cs typeface="+mn-cs"/>
              </a:rPr>
              <a:t>Magister</a:t>
            </a:r>
            <a:r>
              <a:rPr lang="sv-SE" sz="1800" b="1" dirty="0">
                <a:latin typeface="Calibri" pitchFamily="34" charset="0"/>
                <a:cs typeface="+mn-cs"/>
              </a:rPr>
              <a:t> </a:t>
            </a:r>
            <a:r>
              <a:rPr lang="sv-SE" sz="1800" b="1" dirty="0" err="1">
                <a:latin typeface="Calibri" pitchFamily="34" charset="0"/>
                <a:cs typeface="+mn-cs"/>
              </a:rPr>
              <a:t>programmes</a:t>
            </a:r>
            <a:r>
              <a:rPr lang="sv-SE" sz="1800" b="1" dirty="0">
                <a:latin typeface="Calibri" pitchFamily="34" charset="0"/>
                <a:cs typeface="+mn-cs"/>
              </a:rPr>
              <a:t> </a:t>
            </a:r>
            <a:r>
              <a:rPr lang="sv-SE" sz="1800" dirty="0">
                <a:latin typeface="Calibri" pitchFamily="34" charset="0"/>
                <a:cs typeface="+mn-cs"/>
              </a:rPr>
              <a:t>(23%)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sv-SE" sz="1800" dirty="0">
              <a:latin typeface="Calibri" pitchFamily="34" charset="0"/>
              <a:cs typeface="+mn-cs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sv-SE" sz="1800" dirty="0" err="1">
                <a:latin typeface="Calibri" pitchFamily="34" charset="0"/>
                <a:cs typeface="+mn-cs"/>
              </a:rPr>
              <a:t>Share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of</a:t>
            </a:r>
            <a:r>
              <a:rPr lang="sv-SE" sz="1800" dirty="0">
                <a:latin typeface="Calibri" pitchFamily="34" charset="0"/>
                <a:cs typeface="+mn-cs"/>
              </a:rPr>
              <a:t> international students in </a:t>
            </a:r>
            <a:r>
              <a:rPr lang="sv-SE" sz="1800" dirty="0" err="1">
                <a:latin typeface="Calibri" pitchFamily="34" charset="0"/>
                <a:cs typeface="+mn-cs"/>
              </a:rPr>
              <a:t>vocational</a:t>
            </a:r>
            <a:r>
              <a:rPr lang="sv-SE" sz="1800" dirty="0">
                <a:latin typeface="Calibri" pitchFamily="34" charset="0"/>
                <a:cs typeface="+mn-cs"/>
              </a:rPr>
              <a:t> (1%) and </a:t>
            </a:r>
            <a:r>
              <a:rPr lang="sv-SE" sz="1800" dirty="0" err="1">
                <a:latin typeface="Calibri" pitchFamily="34" charset="0"/>
                <a:cs typeface="+mn-cs"/>
              </a:rPr>
              <a:t>bachelor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programmes</a:t>
            </a:r>
            <a:r>
              <a:rPr lang="sv-SE" sz="1800" dirty="0">
                <a:latin typeface="Calibri" pitchFamily="34" charset="0"/>
                <a:cs typeface="+mn-cs"/>
              </a:rPr>
              <a:t> (8%) is </a:t>
            </a:r>
            <a:r>
              <a:rPr lang="sv-SE" sz="1800" dirty="0" err="1">
                <a:latin typeface="Calibri" pitchFamily="34" charset="0"/>
                <a:cs typeface="+mn-cs"/>
              </a:rPr>
              <a:t>smaller</a:t>
            </a:r>
            <a:endParaRPr lang="sv-SE" sz="1800" dirty="0">
              <a:latin typeface="Calibri" pitchFamily="34" charset="0"/>
              <a:cs typeface="+mn-cs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sv-SE" sz="1800" dirty="0">
              <a:latin typeface="Calibri" pitchFamily="34" charset="0"/>
              <a:cs typeface="+mn-cs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sv-SE" sz="1800" dirty="0">
                <a:latin typeface="Calibri" pitchFamily="34" charset="0"/>
                <a:cs typeface="+mn-cs"/>
              </a:rPr>
              <a:t>Studies </a:t>
            </a:r>
            <a:r>
              <a:rPr lang="sv-SE" sz="1800" dirty="0" err="1">
                <a:latin typeface="Calibri" pitchFamily="34" charset="0"/>
                <a:cs typeface="+mn-cs"/>
              </a:rPr>
              <a:t>within</a:t>
            </a:r>
            <a:r>
              <a:rPr lang="sv-SE" sz="1800" dirty="0">
                <a:latin typeface="Calibri" pitchFamily="34" charset="0"/>
                <a:cs typeface="+mn-cs"/>
              </a:rPr>
              <a:t> the areas of </a:t>
            </a:r>
            <a:r>
              <a:rPr lang="sv-SE" sz="1800" b="1" dirty="0">
                <a:latin typeface="Calibri" pitchFamily="34" charset="0"/>
                <a:cs typeface="+mn-cs"/>
              </a:rPr>
              <a:t>technology and </a:t>
            </a:r>
            <a:r>
              <a:rPr lang="sv-SE" sz="1800" b="1" dirty="0" err="1">
                <a:latin typeface="Calibri" pitchFamily="34" charset="0"/>
                <a:cs typeface="+mn-cs"/>
              </a:rPr>
              <a:t>manufacturing</a:t>
            </a:r>
            <a:r>
              <a:rPr lang="sv-SE" sz="1800" b="1" dirty="0">
                <a:latin typeface="Calibri" pitchFamily="34" charset="0"/>
                <a:cs typeface="+mn-cs"/>
              </a:rPr>
              <a:t> </a:t>
            </a:r>
            <a:r>
              <a:rPr lang="sv-SE" sz="1800" dirty="0">
                <a:latin typeface="Calibri" pitchFamily="34" charset="0"/>
                <a:cs typeface="+mn-cs"/>
              </a:rPr>
              <a:t>(34%) and </a:t>
            </a:r>
            <a:r>
              <a:rPr lang="sv-SE" sz="1800" b="1" dirty="0" err="1">
                <a:latin typeface="Calibri" pitchFamily="34" charset="0"/>
                <a:cs typeface="+mn-cs"/>
              </a:rPr>
              <a:t>natural</a:t>
            </a:r>
            <a:r>
              <a:rPr lang="sv-SE" sz="1800" b="1" dirty="0">
                <a:latin typeface="Calibri" pitchFamily="34" charset="0"/>
                <a:cs typeface="+mn-cs"/>
              </a:rPr>
              <a:t> </a:t>
            </a:r>
            <a:r>
              <a:rPr lang="sv-SE" sz="1800" b="1" dirty="0" err="1">
                <a:latin typeface="Calibri" pitchFamily="34" charset="0"/>
                <a:cs typeface="+mn-cs"/>
              </a:rPr>
              <a:t>sciences</a:t>
            </a:r>
            <a:r>
              <a:rPr lang="sv-SE" sz="1800" b="1" dirty="0">
                <a:latin typeface="Calibri" pitchFamily="34" charset="0"/>
                <a:cs typeface="+mn-cs"/>
              </a:rPr>
              <a:t>, </a:t>
            </a:r>
            <a:r>
              <a:rPr lang="sv-SE" sz="1800" b="1" dirty="0" err="1">
                <a:latin typeface="Calibri" pitchFamily="34" charset="0"/>
                <a:cs typeface="+mn-cs"/>
              </a:rPr>
              <a:t>mathematics</a:t>
            </a:r>
            <a:r>
              <a:rPr lang="sv-SE" sz="1800" b="1" dirty="0">
                <a:latin typeface="Calibri" pitchFamily="34" charset="0"/>
                <a:cs typeface="+mn-cs"/>
              </a:rPr>
              <a:t> and computer science</a:t>
            </a:r>
            <a:r>
              <a:rPr lang="sv-SE" sz="1800" dirty="0">
                <a:latin typeface="Calibri" pitchFamily="34" charset="0"/>
                <a:cs typeface="+mn-cs"/>
              </a:rPr>
              <a:t> (15%) </a:t>
            </a:r>
            <a:r>
              <a:rPr lang="sv-SE" sz="1800" dirty="0" err="1">
                <a:latin typeface="Calibri" pitchFamily="34" charset="0"/>
                <a:cs typeface="+mn-cs"/>
              </a:rPr>
              <a:t>are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among</a:t>
            </a:r>
            <a:r>
              <a:rPr lang="sv-SE" sz="1800" dirty="0">
                <a:latin typeface="Calibri" pitchFamily="34" charset="0"/>
                <a:cs typeface="+mn-cs"/>
              </a:rPr>
              <a:t> the </a:t>
            </a:r>
            <a:r>
              <a:rPr lang="sv-SE" sz="1800" dirty="0" err="1">
                <a:latin typeface="Calibri" pitchFamily="34" charset="0"/>
                <a:cs typeface="+mn-cs"/>
              </a:rPr>
              <a:t>most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popular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study</a:t>
            </a:r>
            <a:r>
              <a:rPr lang="sv-SE" sz="1800" dirty="0">
                <a:latin typeface="Calibri" pitchFamily="34" charset="0"/>
                <a:cs typeface="+mn-cs"/>
              </a:rPr>
              <a:t> </a:t>
            </a:r>
            <a:r>
              <a:rPr lang="sv-SE" sz="1800" dirty="0" err="1">
                <a:latin typeface="Calibri" pitchFamily="34" charset="0"/>
                <a:cs typeface="+mn-cs"/>
              </a:rPr>
              <a:t>subjects</a:t>
            </a:r>
            <a:endParaRPr lang="sv-SE" sz="1800" dirty="0">
              <a:latin typeface="Calibri" pitchFamily="34" charset="0"/>
              <a:cs typeface="+mn-cs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sv-SE" sz="1800" dirty="0">
              <a:latin typeface="Calibri" pitchFamily="34" charset="0"/>
              <a:cs typeface="+mn-cs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endParaRPr lang="sv-SE" sz="1800" dirty="0"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sv-SE" sz="1400" b="1" dirty="0">
                <a:latin typeface="Calibri" pitchFamily="34" charset="0"/>
                <a:cs typeface="+mn-cs"/>
              </a:rPr>
              <a:t>Source</a:t>
            </a:r>
            <a:r>
              <a:rPr lang="sv-SE" sz="1400" dirty="0">
                <a:latin typeface="Calibri" pitchFamily="34" charset="0"/>
                <a:cs typeface="+mn-cs"/>
              </a:rPr>
              <a:t>: Högskoleverket / Swedish National Agency for </a:t>
            </a:r>
            <a:r>
              <a:rPr lang="sv-SE" sz="1400" dirty="0" err="1">
                <a:latin typeface="Calibri" pitchFamily="34" charset="0"/>
                <a:cs typeface="+mn-cs"/>
              </a:rPr>
              <a:t>Higher</a:t>
            </a:r>
            <a:r>
              <a:rPr lang="sv-SE" sz="1400" dirty="0">
                <a:latin typeface="Calibri" pitchFamily="34" charset="0"/>
                <a:cs typeface="+mn-cs"/>
              </a:rPr>
              <a:t> </a:t>
            </a:r>
            <a:r>
              <a:rPr lang="sv-SE" sz="1400" dirty="0" err="1">
                <a:latin typeface="Calibri" pitchFamily="34" charset="0"/>
                <a:cs typeface="+mn-cs"/>
              </a:rPr>
              <a:t>Education</a:t>
            </a:r>
            <a:endParaRPr lang="sv-SE" sz="1400" dirty="0">
              <a:latin typeface="Calibri" pitchFamily="34" charset="0"/>
              <a:cs typeface="+mn-cs"/>
            </a:endParaRPr>
          </a:p>
          <a:p>
            <a:pPr>
              <a:defRPr/>
            </a:pPr>
            <a:endParaRPr lang="sv-SE" sz="1400" dirty="0">
              <a:latin typeface="Calibri" pitchFamily="34" charset="0"/>
              <a:cs typeface="+mn-cs"/>
            </a:endParaRPr>
          </a:p>
          <a:p>
            <a:pPr>
              <a:defRPr/>
            </a:pPr>
            <a:endParaRPr lang="sv-SE" sz="1400" dirty="0"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Marketing and recruitment strategies, information provision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44675"/>
            <a:ext cx="7772400" cy="3671888"/>
          </a:xfrm>
        </p:spPr>
        <p:txBody>
          <a:bodyPr/>
          <a:lstStyle/>
          <a:p>
            <a:pPr marL="400050" eaLnBrk="1" hangingPunct="1">
              <a:spcAft>
                <a:spcPts val="1200"/>
              </a:spcAft>
            </a:pPr>
            <a:r>
              <a:rPr lang="en-US" altLang="sv-SE" smtClean="0">
                <a:latin typeface="Calibri" pitchFamily="34" charset="0"/>
              </a:rPr>
              <a:t>Website </a:t>
            </a:r>
            <a:r>
              <a:rPr lang="en-US" altLang="sv-SE" b="1" smtClean="0">
                <a:solidFill>
                  <a:srgbClr val="7030A0"/>
                </a:solidFill>
                <a:latin typeface="Calibri" pitchFamily="34" charset="0"/>
              </a:rPr>
              <a:t>www.studyinsweden.se</a:t>
            </a:r>
            <a:r>
              <a:rPr lang="en-US" altLang="sv-SE" smtClean="0">
                <a:latin typeface="Calibri" pitchFamily="34" charset="0"/>
              </a:rPr>
              <a:t> serves as a portal and hub for information regarding studies in Sweden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mtClean="0">
                <a:latin typeface="Calibri" pitchFamily="34" charset="0"/>
              </a:rPr>
              <a:t>Marketing for Sweden as a study destination by the </a:t>
            </a:r>
            <a:r>
              <a:rPr lang="en-US" altLang="sv-SE" i="1" smtClean="0">
                <a:latin typeface="Calibri" pitchFamily="34" charset="0"/>
              </a:rPr>
              <a:t>Swedish Institute</a:t>
            </a:r>
            <a:r>
              <a:rPr lang="en-US" altLang="sv-SE" smtClean="0">
                <a:latin typeface="Calibri" pitchFamily="34" charset="0"/>
              </a:rPr>
              <a:t>, </a:t>
            </a:r>
            <a:r>
              <a:rPr lang="en-US" altLang="sv-SE" i="1" smtClean="0">
                <a:latin typeface="Calibri" pitchFamily="34" charset="0"/>
              </a:rPr>
              <a:t>Swedish missions abroad </a:t>
            </a:r>
            <a:r>
              <a:rPr lang="en-US" altLang="sv-SE" smtClean="0">
                <a:latin typeface="Calibri" pitchFamily="34" charset="0"/>
              </a:rPr>
              <a:t>and individual </a:t>
            </a:r>
            <a:r>
              <a:rPr lang="en-US" altLang="sv-SE" i="1" smtClean="0">
                <a:latin typeface="Calibri" pitchFamily="34" charset="0"/>
              </a:rPr>
              <a:t>higher education institutions </a:t>
            </a:r>
            <a:r>
              <a:rPr lang="en-US" altLang="sv-SE" smtClean="0">
                <a:latin typeface="Calibri" pitchFamily="34" charset="0"/>
              </a:rPr>
              <a:t>(such as through agents, education fairs, international offices and cooperation with foreign universities)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dirty="0" smtClean="0">
                <a:solidFill>
                  <a:srgbClr val="0070C0"/>
                </a:solidFill>
                <a:latin typeface="Calibri" pitchFamily="34" charset="0"/>
              </a:rPr>
              <a:t>Legal aspects: Residence permits, application procedures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05051"/>
          </a:xfrm>
        </p:spPr>
        <p:txBody>
          <a:bodyPr/>
          <a:lstStyle/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As a general rule, in Sweden, residence permits for study reasons must be applied for from abroad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Universities notify  the Migration Board when payment of registration and student fees have been made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Visas are only used for short-term stays and in exceptional circumstances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Since 2011, biometric identifiers must be given in person at a Swedish mission abroad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Visa free students have the possibility to leave their biometric identifiers after entering Sweden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Time from application to decision shall be as short as possible (government objective: three months)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No fast-tracking for special groups, but processing can be fast when applications are complete from the beginning</a:t>
            </a:r>
          </a:p>
          <a:p>
            <a:pPr marL="400050" eaLnBrk="1" hangingPunct="1">
              <a:spcAft>
                <a:spcPts val="1200"/>
              </a:spcAft>
            </a:pPr>
            <a:r>
              <a:rPr lang="en-US" altLang="sv-SE" sz="1400" dirty="0" smtClean="0">
                <a:latin typeface="Calibri" pitchFamily="34" charset="0"/>
              </a:rPr>
              <a:t>Possibility of applying for a residence permit via the internet for nationals of almost all countries</a:t>
            </a:r>
          </a:p>
          <a:p>
            <a:pPr marL="400050" eaLnBrk="1" hangingPunct="1">
              <a:spcAft>
                <a:spcPts val="1200"/>
              </a:spcAft>
            </a:pPr>
            <a:endParaRPr lang="en-US" altLang="sv-SE" sz="1400" dirty="0" smtClean="0">
              <a:latin typeface="Calibri" pitchFamily="34" charset="0"/>
            </a:endParaRPr>
          </a:p>
          <a:p>
            <a:pPr marL="400050" eaLnBrk="1" hangingPunct="1">
              <a:spcAft>
                <a:spcPts val="1200"/>
              </a:spcAft>
            </a:pPr>
            <a:endParaRPr lang="en-US" altLang="sv-SE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08062"/>
          </a:xfrm>
        </p:spPr>
        <p:txBody>
          <a:bodyPr/>
          <a:lstStyle/>
          <a:p>
            <a:pPr eaLnBrk="1" hangingPunct="1"/>
            <a:r>
              <a:rPr lang="en-US" altLang="sv-SE" b="1" smtClean="0">
                <a:solidFill>
                  <a:srgbClr val="0070C0"/>
                </a:solidFill>
                <a:latin typeface="Calibri" pitchFamily="34" charset="0"/>
              </a:rPr>
              <a:t>Legal bases for entry and stay of students from third countries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16113"/>
            <a:ext cx="7775575" cy="3313112"/>
          </a:xfrm>
        </p:spPr>
        <p:txBody>
          <a:bodyPr/>
          <a:lstStyle/>
          <a:p>
            <a:pPr marL="57150" indent="0" eaLnBrk="1" hangingPunct="1">
              <a:buFontTx/>
              <a:buNone/>
              <a:defRPr/>
            </a:pPr>
            <a:r>
              <a:rPr lang="en-US" altLang="sv-SE" b="1" dirty="0" smtClean="0">
                <a:latin typeface="Calibri" pitchFamily="34" charset="0"/>
              </a:rPr>
              <a:t>Duration of stay: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sv-SE" dirty="0" smtClean="0">
                <a:latin typeface="Calibri" pitchFamily="34" charset="0"/>
              </a:rPr>
              <a:t>At least one year or for the period of studies concerned, if this period is shorter </a:t>
            </a:r>
          </a:p>
          <a:p>
            <a:pPr marL="57150" indent="0" eaLnBrk="1" hangingPunct="1">
              <a:buFontTx/>
              <a:buNone/>
              <a:defRPr/>
            </a:pPr>
            <a:r>
              <a:rPr lang="en-US" altLang="sv-SE" b="1" dirty="0" smtClean="0">
                <a:latin typeface="Calibri" pitchFamily="34" charset="0"/>
              </a:rPr>
              <a:t>Extension of stay: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sv-SE" dirty="0" smtClean="0">
                <a:latin typeface="Calibri" pitchFamily="34" charset="0"/>
              </a:rPr>
              <a:t>At least one year (or for the period of studies concerned, if shorter).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sv-SE" dirty="0" smtClean="0">
                <a:latin typeface="Calibri" pitchFamily="34" charset="0"/>
              </a:rPr>
              <a:t>Conditions as above must be satisfied, but extension can be applied for from within Sweden.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sv-SE" dirty="0" smtClean="0">
                <a:latin typeface="Calibri" pitchFamily="34" charset="0"/>
              </a:rPr>
              <a:t>Student must also have made progress in studies (</a:t>
            </a:r>
            <a:r>
              <a:rPr lang="en-US" altLang="sv-SE" dirty="0">
                <a:latin typeface="Calibri" pitchFamily="34" charset="0"/>
              </a:rPr>
              <a:t>minimum </a:t>
            </a:r>
            <a:r>
              <a:rPr lang="en-US" altLang="sv-SE" dirty="0" smtClean="0">
                <a:latin typeface="Calibri" pitchFamily="34" charset="0"/>
              </a:rPr>
              <a:t>15 university credits </a:t>
            </a:r>
            <a:r>
              <a:rPr lang="en-US" altLang="sv-SE" dirty="0">
                <a:latin typeface="Calibri" pitchFamily="34" charset="0"/>
              </a:rPr>
              <a:t>during </a:t>
            </a:r>
            <a:r>
              <a:rPr lang="en-US" altLang="sv-SE" dirty="0" smtClean="0">
                <a:latin typeface="Calibri" pitchFamily="34" charset="0"/>
              </a:rPr>
              <a:t>first </a:t>
            </a:r>
            <a:r>
              <a:rPr lang="en-US" altLang="sv-SE" dirty="0">
                <a:latin typeface="Calibri" pitchFamily="34" charset="0"/>
              </a:rPr>
              <a:t>year, 22.5 during </a:t>
            </a:r>
            <a:r>
              <a:rPr lang="en-US" altLang="sv-SE" dirty="0" smtClean="0">
                <a:latin typeface="Calibri" pitchFamily="34" charset="0"/>
              </a:rPr>
              <a:t>second </a:t>
            </a:r>
            <a:r>
              <a:rPr lang="en-US" altLang="sv-SE" dirty="0">
                <a:latin typeface="Calibri" pitchFamily="34" charset="0"/>
              </a:rPr>
              <a:t>year, and 30 </a:t>
            </a:r>
            <a:r>
              <a:rPr lang="en-US" altLang="sv-SE" dirty="0" smtClean="0">
                <a:latin typeface="Calibri" pitchFamily="34" charset="0"/>
              </a:rPr>
              <a:t>during third </a:t>
            </a:r>
            <a:r>
              <a:rPr lang="en-US" altLang="sv-SE" dirty="0">
                <a:latin typeface="Calibri" pitchFamily="34" charset="0"/>
              </a:rPr>
              <a:t>and subsequent </a:t>
            </a:r>
            <a:r>
              <a:rPr lang="en-US" altLang="sv-SE" dirty="0" smtClean="0">
                <a:latin typeface="Calibri" pitchFamily="34" charset="0"/>
              </a:rPr>
              <a:t>years)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ABA00"/>
      </a:accent1>
      <a:accent2>
        <a:srgbClr val="FEEAB3"/>
      </a:accent2>
      <a:accent3>
        <a:srgbClr val="FFFFFF"/>
      </a:accent3>
      <a:accent4>
        <a:srgbClr val="000000"/>
      </a:accent4>
      <a:accent5>
        <a:srgbClr val="FCD9AA"/>
      </a:accent5>
      <a:accent6>
        <a:srgbClr val="E6D4A2"/>
      </a:accent6>
      <a:hlink>
        <a:srgbClr val="CCCCFF"/>
      </a:hlink>
      <a:folHlink>
        <a:srgbClr val="B2B2B2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FABA00"/>
    </a:accent1>
    <a:accent2>
      <a:srgbClr val="FEEAB3"/>
    </a:accent2>
    <a:accent3>
      <a:srgbClr val="FFFFFF"/>
    </a:accent3>
    <a:accent4>
      <a:srgbClr val="000000"/>
    </a:accent4>
    <a:accent5>
      <a:srgbClr val="FCD9AA"/>
    </a:accent5>
    <a:accent6>
      <a:srgbClr val="E6D4A2"/>
    </a:accent6>
    <a:hlink>
      <a:srgbClr val="CCCCFF"/>
    </a:hlink>
    <a:folHlink>
      <a:srgbClr val="B2B2B2"/>
    </a:folHlink>
  </a:clrScheme>
  <a:fontScheme name="Standardformgivning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1075</Words>
  <Application>Microsoft Office PowerPoint</Application>
  <PresentationFormat>Pokaz na ekranie (4:3)</PresentationFormat>
  <Paragraphs>118</Paragraphs>
  <Slides>16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Standardformgivning</vt:lpstr>
      <vt:lpstr>Immigration of foreign students to the European Union – the case of Sweden</vt:lpstr>
      <vt:lpstr>Background: Number of third country national students coming to Sweden  </vt:lpstr>
      <vt:lpstr>Introduction of student fees (2011)</vt:lpstr>
      <vt:lpstr>Examples of required support</vt:lpstr>
      <vt:lpstr>Trends: Countries of origin 2011</vt:lpstr>
      <vt:lpstr>Trends: Popular study courses</vt:lpstr>
      <vt:lpstr>Marketing and recruitment strategies, information provision</vt:lpstr>
      <vt:lpstr>Legal aspects: Residence permits, application procedures</vt:lpstr>
      <vt:lpstr>Legal bases for entry and stay of students from third countries</vt:lpstr>
      <vt:lpstr>Legal aspects: Access to labour market during and after studies</vt:lpstr>
      <vt:lpstr>Trends: Change of status study → work</vt:lpstr>
      <vt:lpstr>Legal aspects: Conditions for students’ dependents</vt:lpstr>
      <vt:lpstr>Welcoming international students in Sweden</vt:lpstr>
      <vt:lpstr>Inter-agency cooperation</vt:lpstr>
      <vt:lpstr>Conclusions and future options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Internationale Studenten</dc:title>
  <dc:creator>Bernd Parusel; Kjell Ekfeldt</dc:creator>
  <cp:lastModifiedBy>Łukaszczyk Karolina</cp:lastModifiedBy>
  <cp:revision>185</cp:revision>
  <dcterms:created xsi:type="dcterms:W3CDTF">2002-10-30T08:40:19Z</dcterms:created>
  <dcterms:modified xsi:type="dcterms:W3CDTF">2015-10-09T09:38:11Z</dcterms:modified>
</cp:coreProperties>
</file>