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59" r:id="rId6"/>
    <p:sldId id="272" r:id="rId7"/>
    <p:sldId id="260" r:id="rId8"/>
    <p:sldId id="263" r:id="rId9"/>
    <p:sldId id="262" r:id="rId10"/>
    <p:sldId id="261" r:id="rId11"/>
    <p:sldId id="273" r:id="rId12"/>
    <p:sldId id="269" r:id="rId13"/>
    <p:sldId id="271" r:id="rId14"/>
    <p:sldId id="268" r:id="rId15"/>
    <p:sldId id="267" r:id="rId16"/>
    <p:sldId id="274" r:id="rId17"/>
    <p:sldId id="258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7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53756694255167"/>
          <c:y val="5.5375962819226084E-2"/>
          <c:w val="0.72934714702256298"/>
          <c:h val="0.614796570324096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Planowane pierwotnie</c:v>
                </c:pt>
                <c:pt idx="1">
                  <c:v>Planowane po aneksie</c:v>
                </c:pt>
                <c:pt idx="2">
                  <c:v>Faktyczne</c:v>
                </c:pt>
              </c:strCache>
            </c:strRef>
          </c:cat>
          <c:val>
            <c:numRef>
              <c:f>Arkusz1!$B$2:$B$4</c:f>
              <c:numCache>
                <c:formatCode>#,##0.00</c:formatCode>
                <c:ptCount val="3"/>
                <c:pt idx="0">
                  <c:v>11349406.25</c:v>
                </c:pt>
                <c:pt idx="1">
                  <c:v>9302860.1999999993</c:v>
                </c:pt>
                <c:pt idx="2">
                  <c:v>7472996.5800000001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Planowane pierwotnie</c:v>
                </c:pt>
                <c:pt idx="1">
                  <c:v>Planowane po aneksie</c:v>
                </c:pt>
                <c:pt idx="2">
                  <c:v>Faktyczne</c:v>
                </c:pt>
              </c:strCache>
            </c:strRef>
          </c:cat>
          <c:val>
            <c:numRef>
              <c:f>Arkusz1!$C$2:$C$4</c:f>
              <c:numCache>
                <c:formatCode>#,##0.00</c:formatCode>
                <c:ptCount val="3"/>
                <c:pt idx="0">
                  <c:v>9605002.5</c:v>
                </c:pt>
                <c:pt idx="1">
                  <c:v>7852712.0800000001</c:v>
                </c:pt>
                <c:pt idx="2">
                  <c:v>6324397.0099999998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5323816"/>
        <c:axId val="275323424"/>
      </c:barChart>
      <c:catAx>
        <c:axId val="275323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75323424"/>
        <c:crosses val="autoZero"/>
        <c:auto val="1"/>
        <c:lblAlgn val="ctr"/>
        <c:lblOffset val="100"/>
        <c:noMultiLvlLbl val="0"/>
      </c:catAx>
      <c:valAx>
        <c:axId val="275323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7532381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dTable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C9E1A8-0174-4974-A664-ADB120FDDB65}" type="datetimeFigureOut">
              <a:rPr lang="pl-PL" smtClean="0"/>
              <a:t>17.06.2022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F29F3-F5DD-462F-85A5-F43D6DBE79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44177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F5EC9-B0ED-480D-94D2-DE629A72F8FB}" type="datetimeFigureOut">
              <a:rPr lang="pl-PL" smtClean="0"/>
              <a:t>17.06.2022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1AF75-B1CF-43D9-A716-4E751AE1D8A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6807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17.06.2022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42678" y="2126773"/>
            <a:ext cx="8040291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 smtClean="0">
                <a:solidFill>
                  <a:schemeClr val="bg1"/>
                </a:solidFill>
              </a:rPr>
              <a:t>Prezentacja </a:t>
            </a:r>
          </a:p>
          <a:p>
            <a:r>
              <a:rPr lang="pl-PL" sz="4800" b="1" dirty="0" smtClean="0">
                <a:solidFill>
                  <a:schemeClr val="bg1"/>
                </a:solidFill>
              </a:rPr>
              <a:t>Raportu końcowego </a:t>
            </a:r>
          </a:p>
          <a:p>
            <a:r>
              <a:rPr lang="pl-PL" sz="4800" b="1" dirty="0" smtClean="0">
                <a:solidFill>
                  <a:schemeClr val="bg1"/>
                </a:solidFill>
              </a:rPr>
              <a:t>projektu System EUREKA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459239"/>
              </p:ext>
            </p:extLst>
          </p:nvPr>
        </p:nvGraphicFramePr>
        <p:xfrm>
          <a:off x="695400" y="2347558"/>
          <a:ext cx="10826040" cy="35371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6824"/>
                <a:gridCol w="5389216"/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69453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Jednolite i aktualne stanowisko resortu finansów w zakresie sposobu interpretowania i stosowania przepisów prawa podatkowego/celnego,	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Użytkownicy w resorcie finansów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Interesariusze spoza resortu finansów w tym podatnicy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Skrócenie czasu dotarcia do aktualnych i jednolitych interpretacji i wykładni prawa podatkowego/celnego,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Użytkownicy w resorcie finansów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Interesariusze spoza resortu finansów w tym podatnicy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Zmniejszenie błędów w stosowaniu prawa podatkowego/celnego,	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Użytkownicy w resorcie finansów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Interesariusze spoza resortu finansów w tym podatnicy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Poprawa zaufania do administracji publicznej.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Administracja publiczna w szczególności resort finansów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73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339042"/>
              </p:ext>
            </p:extLst>
          </p:nvPr>
        </p:nvGraphicFramePr>
        <p:xfrm>
          <a:off x="695400" y="2360336"/>
          <a:ext cx="10801199" cy="33063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/>
                <a:gridCol w="7306938"/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Nazwa produktu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Usługa umożliwiająca dostęp do wiedzy podatkowej i celnej poprzez wyszukiwarkę Systemu EUREKA.</a:t>
                      </a:r>
                    </a:p>
                    <a:p>
                      <a:pPr algn="l"/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A2A, A2B i A2C, poziom dojrzałości 2.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400" b="0" i="1" kern="1200" baseline="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Klasa </a:t>
                      </a: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bezpieczeństwa wszystkich środowisk Systemu EUREKA została określona jako B3, zgodnie ze Standardami określania klasy bezpieczeństwa systemu informatycznego resortu finansów.</a:t>
                      </a:r>
                    </a:p>
                    <a:p>
                      <a:pPr algn="l"/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Zgodnie z ww. Standardami B# to klasa o bazowych wymaganiach bezpieczeństwa, spełnienie których realizowane jest w głównej mierze za pomocą środków dostępnych w ramach elementów infrastruktury środowiska IT Centrum Informatyki Resortu Finansów. Zgodnie z ww. standardami Klasa B3 jest klasą definiującą podstawowe wymagania bezpieczeństwa nakładane na systemu funkcjonujące w środowisku IT CIRF. System zakwalifikowany do tej klasy musi charakteryzować się spełnieniem co najmniej wymagań ujętych w Standardach w zakresie: ochrony kryptograficznej, uwierzytelniania i autoryzacji, separacji zasobów, rejestrowania, monitorowania i audytu zdarzeń, ochrony przed oprogramowaniem złośliwym, zdalnego dostępu, bezpieczeństwa </a:t>
                      </a: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styku</a:t>
                      </a:r>
                    </a:p>
                    <a:p>
                      <a:pPr algn="l"/>
                      <a:endParaRPr lang="pl-PL" sz="1400" b="0" i="1" kern="1200" baseline="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8221646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</a:t>
            </a:r>
            <a:r>
              <a:rPr lang="pl-PL" dirty="0" smtClean="0">
                <a:solidFill>
                  <a:srgbClr val="002060"/>
                </a:solidFill>
              </a:rPr>
              <a:t>: 5 lat od zatwierdzenie końcowego wniosku o płatność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Źródło </a:t>
            </a:r>
            <a:r>
              <a:rPr lang="pl-PL" dirty="0">
                <a:solidFill>
                  <a:srgbClr val="002060"/>
                </a:solidFill>
              </a:rPr>
              <a:t>finansowania utrzymania produktów projektu</a:t>
            </a:r>
            <a:r>
              <a:rPr lang="pl-PL" dirty="0" smtClean="0">
                <a:solidFill>
                  <a:srgbClr val="002060"/>
                </a:solidFill>
              </a:rPr>
              <a:t>: </a:t>
            </a:r>
          </a:p>
          <a:p>
            <a:pPr marL="266700">
              <a:spcBef>
                <a:spcPts val="800"/>
              </a:spcBef>
            </a:pPr>
            <a:r>
              <a:rPr lang="pl-PL" dirty="0">
                <a:solidFill>
                  <a:srgbClr val="002060"/>
                </a:solidFill>
              </a:rPr>
              <a:t>budżet państwa część 19 – Budżet, finanse publiczne i instytucje </a:t>
            </a:r>
            <a:r>
              <a:rPr lang="pl-PL" dirty="0" smtClean="0">
                <a:solidFill>
                  <a:srgbClr val="002060"/>
                </a:solidFill>
              </a:rPr>
              <a:t>finansowe</a:t>
            </a:r>
            <a:endParaRPr lang="pl-P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12098" y="122875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731976" y="2008207"/>
            <a:ext cx="8221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Najważniejsze </a:t>
            </a:r>
            <a:r>
              <a:rPr lang="pl-PL" dirty="0">
                <a:solidFill>
                  <a:srgbClr val="002060"/>
                </a:solidFill>
              </a:rPr>
              <a:t>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988658"/>
              </p:ext>
            </p:extLst>
          </p:nvPr>
        </p:nvGraphicFramePr>
        <p:xfrm>
          <a:off x="731976" y="2407880"/>
          <a:ext cx="10729194" cy="4079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8820"/>
                <a:gridCol w="1973580"/>
                <a:gridCol w="2339340"/>
                <a:gridCol w="382745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</a:t>
                      </a:r>
                      <a:r>
                        <a:rPr lang="pl-PL" sz="1400" b="0" i="1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zabezpieczenia środków finansowych na utrzymanie systemu po jego wdrożeniu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0" i="1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znikome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Zabezpieczenie środków </a:t>
                      </a:r>
                      <a:r>
                        <a:rPr lang="pl-PL" sz="1400" b="0" i="1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</a:t>
                      </a: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budżetach Beneficjenta na kolejne lata.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0" i="1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wykwalifikowanego zespołu do utrzymania systemu (grupa wsparcia technicznego)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0" i="1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0" i="1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0" i="1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Utrzymanie pracowników poprzez zapewnienie rozwoju zawodowego.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0" i="1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Monitowanie Kierownictwa </a:t>
                      </a: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CIRF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Ryzyko związane z utratą trwałości projektu po zakończeniu okresu obowiązkowej 5-letniej trwałości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znikoma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Przygotowanie i wdrożenie skutecznej formuły organizacyjnej i prawnej zapewniającej utrzymanie i zarządzanie systemem w przyjętych ramach budżetowych (i terminie związania umową o dofinansowanie) oraz uzgodnienie stabilnych źródeł utrzymania systemu po upływie okresu trwałości. Zapewnienie środków na eksploatację systemu. Ubezpieczenie środków trwałych w niezbędnym zakresie.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137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843022" y="1485064"/>
            <a:ext cx="9038987" cy="65502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System Informacji Celno-Skarbowej EUREKA</a:t>
            </a:r>
            <a:endParaRPr 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24277" y="2348880"/>
            <a:ext cx="1082193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</a:t>
            </a:r>
            <a:r>
              <a:rPr lang="pl-PL" dirty="0" smtClean="0">
                <a:solidFill>
                  <a:srgbClr val="002060"/>
                </a:solidFill>
              </a:rPr>
              <a:t>: Minister Finansów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</a:t>
            </a:r>
            <a:r>
              <a:rPr lang="pl-PL" dirty="0" smtClean="0">
                <a:solidFill>
                  <a:srgbClr val="002060"/>
                </a:solidFill>
              </a:rPr>
              <a:t>: </a:t>
            </a:r>
            <a:r>
              <a:rPr lang="pl-PL" dirty="0">
                <a:solidFill>
                  <a:srgbClr val="002060"/>
                </a:solidFill>
              </a:rPr>
              <a:t>Ministerstwo </a:t>
            </a:r>
            <a:r>
              <a:rPr lang="pl-PL" dirty="0" smtClean="0">
                <a:solidFill>
                  <a:srgbClr val="002060"/>
                </a:solidFill>
              </a:rPr>
              <a:t>Finansów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Partnerzy: brak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Źródło finansowania:</a:t>
            </a:r>
          </a:p>
          <a:p>
            <a:pPr marL="265113">
              <a:spcBef>
                <a:spcPts val="300"/>
              </a:spcBef>
            </a:pPr>
            <a:r>
              <a:rPr lang="pl-PL" dirty="0">
                <a:solidFill>
                  <a:srgbClr val="002060"/>
                </a:solidFill>
              </a:rPr>
              <a:t>Program Operacyjny Polska Cyfrowa na lata 2014–2020</a:t>
            </a:r>
          </a:p>
          <a:p>
            <a:pPr marL="265113">
              <a:spcBef>
                <a:spcPts val="300"/>
              </a:spcBef>
            </a:pPr>
            <a:r>
              <a:rPr lang="pl-PL" dirty="0">
                <a:solidFill>
                  <a:srgbClr val="002060"/>
                </a:solidFill>
              </a:rPr>
              <a:t>Oś priorytetowa nr 2 „E-administracja i otwarty </a:t>
            </a:r>
            <a:r>
              <a:rPr lang="pl-PL" dirty="0" smtClean="0">
                <a:solidFill>
                  <a:srgbClr val="002060"/>
                </a:solidFill>
              </a:rPr>
              <a:t>rząd”</a:t>
            </a:r>
          </a:p>
          <a:p>
            <a:pPr marL="265113">
              <a:spcBef>
                <a:spcPts val="300"/>
              </a:spcBef>
            </a:pPr>
            <a:r>
              <a:rPr lang="pl-PL" dirty="0" smtClean="0">
                <a:solidFill>
                  <a:srgbClr val="002060"/>
                </a:solidFill>
              </a:rPr>
              <a:t>Działanie nr 2.2 „Cyfryzacja procesów </a:t>
            </a:r>
            <a:r>
              <a:rPr lang="pl-PL" dirty="0" err="1" smtClean="0">
                <a:solidFill>
                  <a:srgbClr val="002060"/>
                </a:solidFill>
              </a:rPr>
              <a:t>back-office</a:t>
            </a:r>
            <a:r>
              <a:rPr lang="pl-PL" dirty="0" smtClean="0">
                <a:solidFill>
                  <a:srgbClr val="002060"/>
                </a:solidFill>
              </a:rPr>
              <a:t> w administracji rządowej”</a:t>
            </a:r>
          </a:p>
          <a:p>
            <a:pPr marL="265113">
              <a:spcBef>
                <a:spcPts val="300"/>
              </a:spcBef>
            </a:pPr>
            <a:r>
              <a:rPr lang="pl-PL" dirty="0" smtClean="0">
                <a:solidFill>
                  <a:srgbClr val="002060"/>
                </a:solidFill>
              </a:rPr>
              <a:t>Wkład </a:t>
            </a:r>
            <a:r>
              <a:rPr lang="pl-PL" dirty="0">
                <a:solidFill>
                  <a:srgbClr val="002060"/>
                </a:solidFill>
              </a:rPr>
              <a:t>krajowy – budżet państwa część 83 poz. 8 i część 19 – Budżet, finanse publiczne i instytucje finansowe</a:t>
            </a:r>
            <a:r>
              <a:rPr lang="pl-PL" dirty="0" smtClean="0">
                <a:solidFill>
                  <a:srgbClr val="002060"/>
                </a:solidFill>
              </a:rPr>
              <a:t>.</a:t>
            </a:r>
            <a:endParaRPr lang="pl-P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843022" y="1485063"/>
            <a:ext cx="8429445" cy="122413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sz="40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328742" y="2332472"/>
            <a:ext cx="11691467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rgbClr val="002060"/>
                </a:solidFill>
              </a:rPr>
              <a:t>Celem </a:t>
            </a:r>
            <a:r>
              <a:rPr lang="pl-PL" dirty="0">
                <a:solidFill>
                  <a:srgbClr val="002060"/>
                </a:solidFill>
              </a:rPr>
              <a:t>projektu jest usprawnienie funkcjonowania resortu finansów poprzez cyfryzację procesów </a:t>
            </a:r>
            <a:r>
              <a:rPr lang="pl-PL" dirty="0" err="1">
                <a:solidFill>
                  <a:srgbClr val="002060"/>
                </a:solidFill>
              </a:rPr>
              <a:t>back-office</a:t>
            </a:r>
            <a:r>
              <a:rPr lang="pl-PL" dirty="0">
                <a:solidFill>
                  <a:srgbClr val="002060"/>
                </a:solidFill>
              </a:rPr>
              <a:t> </a:t>
            </a:r>
            <a:r>
              <a:rPr lang="pl-PL" dirty="0" smtClean="0">
                <a:solidFill>
                  <a:srgbClr val="002060"/>
                </a:solidFill>
              </a:rPr>
              <a:t>w </a:t>
            </a:r>
            <a:r>
              <a:rPr lang="pl-PL" dirty="0">
                <a:solidFill>
                  <a:srgbClr val="002060"/>
                </a:solidFill>
              </a:rPr>
              <a:t>obszarze wytwarzania, udostępniania i rozpowszechniania informacji na temat jednolitego i aktualnego stanowiska organów administracji skarbowej w zakresie sposobu interpretowania i stosowania przepisów prawa </a:t>
            </a:r>
            <a:r>
              <a:rPr lang="pl-PL" dirty="0" smtClean="0">
                <a:solidFill>
                  <a:srgbClr val="002060"/>
                </a:solidFill>
              </a:rPr>
              <a:t>podatkowego i </a:t>
            </a:r>
            <a:r>
              <a:rPr lang="pl-PL" dirty="0">
                <a:solidFill>
                  <a:srgbClr val="002060"/>
                </a:solidFill>
              </a:rPr>
              <a:t>celnego poprzez  stworzenie sytemu zarządzania tą informacją, którego integralną częścią będzie jedno, spójne, kompleksowe i wiarygodne źródło tej informacji</a:t>
            </a:r>
            <a:r>
              <a:rPr lang="pl-PL" dirty="0" smtClean="0">
                <a:solidFill>
                  <a:srgbClr val="002060"/>
                </a:solidFill>
              </a:rPr>
              <a:t>:</a:t>
            </a:r>
          </a:p>
          <a:p>
            <a:endParaRPr lang="pl-PL" sz="10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zawierające </a:t>
            </a:r>
            <a:r>
              <a:rPr lang="pl-PL" dirty="0">
                <a:solidFill>
                  <a:srgbClr val="002060"/>
                </a:solidFill>
              </a:rPr>
              <a:t>jednolite i aktualne stanowisko na temat sposobu intepretowania przepisów prawa podatkowego i celnego,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zarządzane </a:t>
            </a:r>
            <a:r>
              <a:rPr lang="pl-PL" dirty="0">
                <a:solidFill>
                  <a:srgbClr val="002060"/>
                </a:solidFill>
              </a:rPr>
              <a:t>przez jeden podmiot i na bieżąco aktualizowane,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zapewniające </a:t>
            </a:r>
            <a:r>
              <a:rPr lang="pl-PL" dirty="0">
                <a:solidFill>
                  <a:srgbClr val="002060"/>
                </a:solidFill>
              </a:rPr>
              <a:t>dostęp do wiedzy podatkowej i celnej dla wszystkich pracowników resortu finansów, rozpowszechnianej następnie wśród podatników i innych zainteresowanych podmiotów</a:t>
            </a:r>
            <a:r>
              <a:rPr lang="pl-PL" dirty="0" smtClean="0">
                <a:solidFill>
                  <a:srgbClr val="002060"/>
                </a:solidFill>
              </a:rPr>
              <a:t>.</a:t>
            </a:r>
            <a:endParaRPr lang="pl-P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91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518187"/>
              </p:ext>
            </p:extLst>
          </p:nvPr>
        </p:nvGraphicFramePr>
        <p:xfrm>
          <a:off x="635726" y="2132856"/>
          <a:ext cx="10946674" cy="996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/>
                <a:gridCol w="4596371"/>
                <a:gridCol w="4666776"/>
              </a:tblGrid>
              <a:tr h="495197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Data rozpoczęcia </a:t>
                      </a:r>
                      <a:r>
                        <a:rPr lang="pl-PL" sz="1200" b="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realizacji projektu: 2019.04.01</a:t>
                      </a:r>
                      <a:endParaRPr lang="pl-PL" sz="1200" b="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Data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</a:rPr>
                        <a:t> zakończenia realizacji projektu: 2021-12-31</a:t>
                      </a:r>
                      <a:endParaRPr lang="pl-PL" sz="1200" b="0" dirty="0" smtClean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Rzeczywistą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data</a:t>
                      </a:r>
                      <a:r>
                        <a:rPr lang="pl-PL" sz="1200" i="1" baseline="0" dirty="0" smtClean="0">
                          <a:solidFill>
                            <a:srgbClr val="0070C0"/>
                          </a:solidFill>
                        </a:rPr>
                        <a:t> rozpoczęcia realizacji projektu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: 2019-04-01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Rzeczywista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data</a:t>
                      </a:r>
                      <a:r>
                        <a:rPr lang="pl-PL" sz="1200" i="1" baseline="0" dirty="0" smtClean="0">
                          <a:solidFill>
                            <a:srgbClr val="0070C0"/>
                          </a:solidFill>
                        </a:rPr>
                        <a:t> zakończenia rzeczowej realizacji projektu: 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</a:rPr>
                        <a:t>2021.12.31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3184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1888701413"/>
              </p:ext>
            </p:extLst>
          </p:nvPr>
        </p:nvGraphicFramePr>
        <p:xfrm>
          <a:off x="851799" y="3866576"/>
          <a:ext cx="10649243" cy="2611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327929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736579" y="2078525"/>
            <a:ext cx="1037967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Projekt realizowany był w dwóch fazach:</a:t>
            </a:r>
          </a:p>
          <a:p>
            <a:pPr>
              <a:spcBef>
                <a:spcPts val="600"/>
              </a:spcBef>
            </a:pP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 Faza przygotowawcza obejmująca:</a:t>
            </a:r>
          </a:p>
          <a:p>
            <a:pPr marL="285750" indent="-285750">
              <a:buFontTx/>
              <a:buChar char="-"/>
            </a:pP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o</a:t>
            </a: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pracowanie Studium Wykonalności,</a:t>
            </a:r>
          </a:p>
          <a:p>
            <a:pPr marL="285750" indent="-285750">
              <a:buFontTx/>
              <a:buChar char="-"/>
            </a:pP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z</a:t>
            </a: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łożenie wniosku o dofinansowanie,</a:t>
            </a:r>
          </a:p>
          <a:p>
            <a:pPr marL="285750" indent="-285750">
              <a:buFontTx/>
              <a:buChar char="-"/>
            </a:pP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podpisanie porozumienia o dofinansowanie,</a:t>
            </a:r>
          </a:p>
          <a:p>
            <a:pPr marL="285750" indent="-285750">
              <a:buFontTx/>
              <a:buChar char="-"/>
            </a:pP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o</a:t>
            </a: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pracowanie zasad funkcjonowania Systemu EUREKA.</a:t>
            </a:r>
          </a:p>
          <a:p>
            <a:pPr>
              <a:spcBef>
                <a:spcPts val="600"/>
              </a:spcBef>
            </a:pP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Wszystkie powyższe działania zostały zrealizowane.</a:t>
            </a:r>
          </a:p>
          <a:p>
            <a:pPr>
              <a:spcBef>
                <a:spcPts val="600"/>
              </a:spcBef>
            </a:pPr>
            <a:endParaRPr lang="pl-PL" sz="900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II Faza realizacji obejmująca:</a:t>
            </a:r>
          </a:p>
          <a:p>
            <a:pPr marL="285750" indent="-285750">
              <a:buFontTx/>
              <a:buChar char="-"/>
            </a:pP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opracowanie dokumentacji przetargowej,</a:t>
            </a:r>
          </a:p>
          <a:p>
            <a:pPr marL="285750" indent="-285750">
              <a:buFontTx/>
              <a:buChar char="-"/>
            </a:pP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przeprowadzenie postępowań przetargowych,</a:t>
            </a:r>
          </a:p>
          <a:p>
            <a:pPr marL="285750" indent="-285750">
              <a:buFontTx/>
              <a:buChar char="-"/>
            </a:pP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podpisanie umów na zakup elementów infrastruktury </a:t>
            </a: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dla Systemu EUREKA,</a:t>
            </a:r>
            <a:endParaRPr lang="pl-PL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przygotowanie </a:t>
            </a: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i</a:t>
            </a: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nfrastruktury </a:t>
            </a: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dla Systemu EUREKA,</a:t>
            </a:r>
            <a:endParaRPr lang="pl-PL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podpisanie umowy na wytworzenie Systemu EUREKA</a:t>
            </a: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,</a:t>
            </a:r>
            <a:endParaRPr lang="pl-PL" dirty="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30190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51384" y="2199975"/>
            <a:ext cx="10379676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II Faza realizacji cd.</a:t>
            </a:r>
            <a:endParaRPr lang="pl-PL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opracowanie projektu technicznego Systemu EUREKA,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utworzenie </a:t>
            </a: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inicjalnego zbioru dokumentów w Systemie EUREKA,</a:t>
            </a:r>
          </a:p>
          <a:p>
            <a:pPr marL="285750" indent="-285750">
              <a:buFontTx/>
              <a:buChar char="-"/>
            </a:pP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przeprowadzenie testów akceptacyjnych Systemu EUREKA,</a:t>
            </a:r>
          </a:p>
          <a:p>
            <a:pPr marL="285750" indent="-285750">
              <a:buFontTx/>
              <a:buChar char="-"/>
            </a:pP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przeszkolenie użytkowników i administratorów Systemu EUREKA,</a:t>
            </a:r>
          </a:p>
          <a:p>
            <a:pPr marL="285750" indent="-285750">
              <a:buFontTx/>
              <a:buChar char="-"/>
            </a:pP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produkcyjne uruchomienie Systemu EUREKA,</a:t>
            </a:r>
          </a:p>
          <a:p>
            <a:pPr marL="285750" indent="-285750">
              <a:buFontTx/>
              <a:buChar char="-"/>
            </a:pP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przeprowadzenie </a:t>
            </a: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kampanii informacyjnej Systemu EUREKA.</a:t>
            </a:r>
          </a:p>
          <a:p>
            <a:pPr>
              <a:spcBef>
                <a:spcPts val="600"/>
              </a:spcBef>
            </a:pP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Wszystkie powyższe działania zostały zrealizowane</a:t>
            </a: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endParaRPr lang="pl-PL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W stosunku do zaplanowanych wartości nie zostały osiągnięte wskaźniki dotyczące szkoleń. Przeszkolono 118 użytkowników zamiast 120 oraz 4 administratorów technicznych zamiast 6.</a:t>
            </a:r>
          </a:p>
        </p:txBody>
      </p:sp>
    </p:spTree>
    <p:extLst>
      <p:ext uri="{BB962C8B-B14F-4D97-AF65-F5344CB8AC3E}">
        <p14:creationId xmlns:p14="http://schemas.microsoft.com/office/powerpoint/2010/main" val="245810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356768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228675"/>
              </p:ext>
            </p:extLst>
          </p:nvPr>
        </p:nvGraphicFramePr>
        <p:xfrm>
          <a:off x="695401" y="2219542"/>
          <a:ext cx="10783008" cy="28076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/>
                <a:gridCol w="1366221"/>
                <a:gridCol w="1325434"/>
                <a:gridCol w="1858829"/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b="0" i="1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Wdrożony </a:t>
                      </a: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</a:t>
                      </a:r>
                      <a:r>
                        <a:rPr lang="pl-PL" sz="1400" b="0" i="1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EUREKA</a:t>
                      </a:r>
                    </a:p>
                  </a:txBody>
                  <a:tcPr marL="25200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2021-07-08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000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2021-10-14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000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400" b="0" i="1" kern="1200" baseline="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Informacje </a:t>
                      </a: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udostępniane dla użytkowników wewnętrznych i zewnętrznych obejmujące dokumenty zawierające stanowisko resortu finansów w zakresie interpretacji prawa podatkowego oraz celnego, a także broszury i inne materiały informacyjne dotyczące aktualnych przepisów prawa podatkowego i celnego </a:t>
                      </a:r>
                      <a:endParaRPr lang="pl-PL" sz="1400" b="0" i="1" kern="1200" baseline="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200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2021-07-08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000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2021-10-14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000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43" name="Prostokąt 42"/>
          <p:cNvSpPr/>
          <p:nvPr/>
        </p:nvSpPr>
        <p:spPr>
          <a:xfrm>
            <a:off x="6534521" y="3397341"/>
            <a:ext cx="2328373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err="1" smtClean="0">
                <a:solidFill>
                  <a:schemeClr val="bg1"/>
                </a:solidFill>
              </a:rPr>
              <a:t>InterDok</a:t>
            </a:r>
            <a:r>
              <a:rPr lang="pl-PL" sz="1000" i="1" dirty="0" smtClean="0">
                <a:solidFill>
                  <a:schemeClr val="bg1"/>
                </a:solidFill>
              </a:rPr>
              <a:t> – system kancelaryjny KIS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44" name="Prostokąt 43"/>
          <p:cNvSpPr/>
          <p:nvPr/>
        </p:nvSpPr>
        <p:spPr>
          <a:xfrm>
            <a:off x="6517422" y="2420887"/>
            <a:ext cx="2334847" cy="792088"/>
          </a:xfrm>
          <a:prstGeom prst="rect">
            <a:avLst/>
          </a:prstGeom>
          <a:solidFill>
            <a:srgbClr val="FF33CC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err="1" smtClean="0">
                <a:solidFill>
                  <a:schemeClr val="bg1"/>
                </a:solidFill>
              </a:rPr>
              <a:t>Contact</a:t>
            </a:r>
            <a:r>
              <a:rPr lang="pl-PL" sz="1000" i="1" dirty="0" smtClean="0">
                <a:solidFill>
                  <a:schemeClr val="bg1"/>
                </a:solidFill>
              </a:rPr>
              <a:t> Center – system do obsługi klientów KIS 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45" name="Prostokąt 44"/>
          <p:cNvSpPr/>
          <p:nvPr/>
        </p:nvSpPr>
        <p:spPr>
          <a:xfrm>
            <a:off x="4059898" y="2936391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i="1" dirty="0" smtClean="0">
                <a:solidFill>
                  <a:schemeClr val="tx2"/>
                </a:solidFill>
              </a:rPr>
              <a:t>System Informacji Celno-Skarbowej EUREKA</a:t>
            </a:r>
            <a:endParaRPr lang="pl-PL" sz="900" b="1" i="1" dirty="0">
              <a:solidFill>
                <a:schemeClr val="tx2"/>
              </a:solidFill>
            </a:endParaRPr>
          </a:p>
        </p:txBody>
      </p:sp>
      <p:sp>
        <p:nvSpPr>
          <p:cNvPr id="46" name="Prostokąt 45"/>
          <p:cNvSpPr/>
          <p:nvPr/>
        </p:nvSpPr>
        <p:spPr>
          <a:xfrm>
            <a:off x="717675" y="2420888"/>
            <a:ext cx="2334848" cy="79208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System Uzgodnień Stanowisk – wewnętrzny system KIS do uzgadniania rozbieżnych stanowisk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2" name="Prostokąt 61"/>
          <p:cNvSpPr/>
          <p:nvPr/>
        </p:nvSpPr>
        <p:spPr>
          <a:xfrm>
            <a:off x="6517422" y="5364970"/>
            <a:ext cx="2334848" cy="792088"/>
          </a:xfrm>
          <a:prstGeom prst="rect">
            <a:avLst/>
          </a:prstGeom>
          <a:solidFill>
            <a:srgbClr val="0070C0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Baza </a:t>
            </a:r>
            <a:r>
              <a:rPr lang="pl-PL" sz="1000" i="1" dirty="0">
                <a:solidFill>
                  <a:schemeClr val="bg1"/>
                </a:solidFill>
              </a:rPr>
              <a:t>Wiedzy </a:t>
            </a:r>
            <a:r>
              <a:rPr lang="pl-PL" sz="1000" i="1" dirty="0" smtClean="0">
                <a:solidFill>
                  <a:schemeClr val="bg1"/>
                </a:solidFill>
              </a:rPr>
              <a:t>Celnej – wew.. System KIS  wspierający udzielanie odpowiedzi w zakresie przepisów celnych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3" name="Prostokąt 62"/>
          <p:cNvSpPr/>
          <p:nvPr/>
        </p:nvSpPr>
        <p:spPr>
          <a:xfrm>
            <a:off x="6519766" y="4380085"/>
            <a:ext cx="2334848" cy="792088"/>
          </a:xfrm>
          <a:prstGeom prst="rect">
            <a:avLst/>
          </a:prstGeom>
          <a:solidFill>
            <a:srgbClr val="0071E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Monitoring SIP – wew.. System KIS  do monitorowania jednolitości publikowanych interpretacji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5" name="Prostokąt 64"/>
          <p:cNvSpPr/>
          <p:nvPr/>
        </p:nvSpPr>
        <p:spPr>
          <a:xfrm>
            <a:off x="709404" y="4389655"/>
            <a:ext cx="2334702" cy="792088"/>
          </a:xfrm>
          <a:prstGeom prst="rect">
            <a:avLst/>
          </a:prstGeom>
          <a:solidFill>
            <a:srgbClr val="0070C0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Poradnik Pytań i Odpowiedzi </a:t>
            </a:r>
            <a:r>
              <a:rPr lang="pl-PL" sz="1000" i="1" dirty="0">
                <a:solidFill>
                  <a:schemeClr val="bg1"/>
                </a:solidFill>
              </a:rPr>
              <a:t>wewnętrzny system </a:t>
            </a:r>
            <a:r>
              <a:rPr lang="pl-PL" sz="1000" i="1" dirty="0" smtClean="0">
                <a:solidFill>
                  <a:schemeClr val="bg1"/>
                </a:solidFill>
              </a:rPr>
              <a:t>IS zawierający inf. z zakresu prawa podatkowego</a:t>
            </a:r>
            <a:endParaRPr lang="pl-PL" sz="1000" dirty="0">
              <a:solidFill>
                <a:schemeClr val="bg1"/>
              </a:solidFill>
            </a:endParaRPr>
          </a:p>
          <a:p>
            <a:pPr algn="ctr"/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81" name="Prostokąt 80"/>
          <p:cNvSpPr/>
          <p:nvPr/>
        </p:nvSpPr>
        <p:spPr>
          <a:xfrm>
            <a:off x="717675" y="5376884"/>
            <a:ext cx="2334702" cy="792088"/>
          </a:xfrm>
          <a:prstGeom prst="rect">
            <a:avLst/>
          </a:prstGeom>
          <a:solidFill>
            <a:srgbClr val="0070C0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Książka Zeznań – wewnętrzny system IS zawierający inf. z zakresu zeznań podatkowych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84" name="pole tekstowe 83"/>
          <p:cNvSpPr txBox="1"/>
          <p:nvPr/>
        </p:nvSpPr>
        <p:spPr>
          <a:xfrm>
            <a:off x="9284043" y="2526487"/>
            <a:ext cx="2710249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</a:t>
            </a:r>
            <a:r>
              <a:rPr lang="pl-PL" sz="1200" dirty="0" smtClean="0">
                <a:solidFill>
                  <a:schemeClr val="tx2"/>
                </a:solidFill>
              </a:rPr>
              <a:t>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</a:t>
            </a:r>
            <a:r>
              <a:rPr lang="pl-PL" sz="1200" dirty="0" smtClean="0">
                <a:solidFill>
                  <a:schemeClr val="tx2"/>
                </a:solidFill>
              </a:rPr>
              <a:t>       wygaszony po </a:t>
            </a:r>
            <a:r>
              <a:rPr lang="pl-PL" sz="1200" dirty="0" err="1" smtClean="0">
                <a:solidFill>
                  <a:schemeClr val="tx2"/>
                </a:solidFill>
              </a:rPr>
              <a:t>zmigrowaniu</a:t>
            </a:r>
            <a:r>
              <a:rPr lang="pl-PL" sz="1200" dirty="0" smtClean="0">
                <a:solidFill>
                  <a:schemeClr val="tx2"/>
                </a:solidFill>
              </a:rPr>
              <a:t> danych</a:t>
            </a:r>
            <a:endParaRPr lang="pl-PL" sz="1200" dirty="0">
              <a:solidFill>
                <a:schemeClr val="tx2"/>
              </a:solidFill>
            </a:endParaRP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425431" y="2924944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425431" y="3138714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425431" y="3563895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7" name="Łącznik łamany 6"/>
          <p:cNvCxnSpPr/>
          <p:nvPr/>
        </p:nvCxnSpPr>
        <p:spPr>
          <a:xfrm rot="10800000" flipV="1">
            <a:off x="5553898" y="2672912"/>
            <a:ext cx="974148" cy="396032"/>
          </a:xfrm>
          <a:prstGeom prst="bentConnector3">
            <a:avLst>
              <a:gd name="adj1" fmla="val 58456"/>
            </a:avLst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Prostokąt 87"/>
          <p:cNvSpPr/>
          <p:nvPr/>
        </p:nvSpPr>
        <p:spPr>
          <a:xfrm>
            <a:off x="709405" y="3397341"/>
            <a:ext cx="2318854" cy="792088"/>
          </a:xfrm>
          <a:prstGeom prst="rect">
            <a:avLst/>
          </a:prstGeom>
          <a:solidFill>
            <a:srgbClr val="0070C0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System Informacji Podatkowej – ogólnodostępny resortowy system informacyjny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89" name="Prostokąt 88"/>
          <p:cNvSpPr/>
          <p:nvPr/>
        </p:nvSpPr>
        <p:spPr>
          <a:xfrm>
            <a:off x="3617550" y="5887519"/>
            <a:ext cx="2334699" cy="792088"/>
          </a:xfrm>
          <a:prstGeom prst="rect">
            <a:avLst/>
          </a:prstGeom>
          <a:solidFill>
            <a:srgbClr val="0070C0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Wiążąca Informacja Akcyzowa – ogólnodostępny system inf. </a:t>
            </a:r>
            <a:r>
              <a:rPr lang="pl-PL" sz="1000" i="1" dirty="0" err="1" smtClean="0">
                <a:solidFill>
                  <a:schemeClr val="bg1"/>
                </a:solidFill>
              </a:rPr>
              <a:t>o</a:t>
            </a:r>
            <a:r>
              <a:rPr lang="pl-PL" sz="1000" i="1" dirty="0" smtClean="0">
                <a:solidFill>
                  <a:schemeClr val="bg1"/>
                </a:solidFill>
              </a:rPr>
              <a:t> WIA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3" name="Łącznik łamany 2"/>
          <p:cNvCxnSpPr>
            <a:stCxn id="65" idx="3"/>
          </p:cNvCxnSpPr>
          <p:nvPr/>
        </p:nvCxnSpPr>
        <p:spPr>
          <a:xfrm flipV="1">
            <a:off x="3044106" y="3725768"/>
            <a:ext cx="1215594" cy="1059931"/>
          </a:xfrm>
          <a:prstGeom prst="bentConnector3">
            <a:avLst>
              <a:gd name="adj1" fmla="val 100826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łamany 5"/>
          <p:cNvCxnSpPr/>
          <p:nvPr/>
        </p:nvCxnSpPr>
        <p:spPr>
          <a:xfrm flipV="1">
            <a:off x="3086014" y="3732713"/>
            <a:ext cx="1421798" cy="204021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ze strzałką 12"/>
          <p:cNvCxnSpPr/>
          <p:nvPr/>
        </p:nvCxnSpPr>
        <p:spPr>
          <a:xfrm rot="-60000" flipV="1">
            <a:off x="4784900" y="3728479"/>
            <a:ext cx="21998" cy="215904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łamany 15"/>
          <p:cNvCxnSpPr>
            <a:stCxn id="63" idx="1"/>
          </p:cNvCxnSpPr>
          <p:nvPr/>
        </p:nvCxnSpPr>
        <p:spPr>
          <a:xfrm rot="10800000">
            <a:off x="5342236" y="3732713"/>
            <a:ext cx="1177530" cy="1043416"/>
          </a:xfrm>
          <a:prstGeom prst="bentConnector3">
            <a:avLst>
              <a:gd name="adj1" fmla="val 10037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łamany 17"/>
          <p:cNvCxnSpPr/>
          <p:nvPr/>
        </p:nvCxnSpPr>
        <p:spPr>
          <a:xfrm rot="16200000" flipV="1">
            <a:off x="4809859" y="3985009"/>
            <a:ext cx="2026180" cy="1525830"/>
          </a:xfrm>
          <a:prstGeom prst="bentConnector3">
            <a:avLst>
              <a:gd name="adj1" fmla="val -163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łamany 38"/>
          <p:cNvCxnSpPr/>
          <p:nvPr/>
        </p:nvCxnSpPr>
        <p:spPr>
          <a:xfrm>
            <a:off x="3051890" y="2690016"/>
            <a:ext cx="1008007" cy="358788"/>
          </a:xfrm>
          <a:prstGeom prst="bentConnector3">
            <a:avLst>
              <a:gd name="adj1" fmla="val 6225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łamany 40"/>
          <p:cNvCxnSpPr/>
          <p:nvPr/>
        </p:nvCxnSpPr>
        <p:spPr>
          <a:xfrm rot="10800000">
            <a:off x="3034733" y="2977789"/>
            <a:ext cx="1042413" cy="198022"/>
          </a:xfrm>
          <a:prstGeom prst="bentConnector3">
            <a:avLst>
              <a:gd name="adj1" fmla="val 6185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Łącznik łamany 46"/>
          <p:cNvCxnSpPr>
            <a:stCxn id="88" idx="3"/>
          </p:cNvCxnSpPr>
          <p:nvPr/>
        </p:nvCxnSpPr>
        <p:spPr>
          <a:xfrm flipV="1">
            <a:off x="3028259" y="3519010"/>
            <a:ext cx="1031638" cy="274375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łamany 71"/>
          <p:cNvCxnSpPr/>
          <p:nvPr/>
        </p:nvCxnSpPr>
        <p:spPr>
          <a:xfrm flipV="1">
            <a:off x="5553898" y="2986292"/>
            <a:ext cx="980623" cy="226685"/>
          </a:xfrm>
          <a:prstGeom prst="bentConnector3">
            <a:avLst>
              <a:gd name="adj1" fmla="val 62601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łamany 74"/>
          <p:cNvCxnSpPr/>
          <p:nvPr/>
        </p:nvCxnSpPr>
        <p:spPr>
          <a:xfrm rot="10800000">
            <a:off x="5561008" y="3464989"/>
            <a:ext cx="967041" cy="93755"/>
          </a:xfrm>
          <a:prstGeom prst="bentConnector3">
            <a:avLst>
              <a:gd name="adj1" fmla="val 34666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łamany 77"/>
          <p:cNvCxnSpPr/>
          <p:nvPr/>
        </p:nvCxnSpPr>
        <p:spPr>
          <a:xfrm>
            <a:off x="5527147" y="3618122"/>
            <a:ext cx="1041867" cy="312092"/>
          </a:xfrm>
          <a:prstGeom prst="bentConnector3">
            <a:avLst>
              <a:gd name="adj1" fmla="val 4288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Prostokąt 105"/>
          <p:cNvSpPr/>
          <p:nvPr/>
        </p:nvSpPr>
        <p:spPr>
          <a:xfrm>
            <a:off x="9425431" y="3352599"/>
            <a:ext cx="144016" cy="144000"/>
          </a:xfrm>
          <a:prstGeom prst="rect">
            <a:avLst/>
          </a:prstGeom>
          <a:solidFill>
            <a:srgbClr val="0071E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897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84666" y="12561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422819"/>
              </p:ext>
            </p:extLst>
          </p:nvPr>
        </p:nvGraphicFramePr>
        <p:xfrm>
          <a:off x="704545" y="2118958"/>
          <a:ext cx="10749037" cy="44002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01727"/>
                <a:gridCol w="1654904"/>
                <a:gridCol w="1688592"/>
                <a:gridCol w="3403814"/>
              </a:tblGrid>
              <a:tr h="7385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podmiotów, które usprawniły funkcjonowanie w zakresie objętym katalogiem rekomendacji dotyczących awansu cyfrowego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030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urzędów, które wdrożyły katalog rekomendacji dotyczących awansu cyfrowego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030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uruchomionych systemów teleinformatycznych w podmiotach wykonujących zadania publiczne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030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IT podmiotów wykonujących zadania publiczne objętych wsparciem szkoleniowym.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osoby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 będących pracownikami IT, objętych wsparciem szkoleniowym.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120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118</a:t>
                      </a:r>
                      <a:endParaRPr lang="pl-PL" sz="1400" b="0" i="1" kern="1200" baseline="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C71BAFAF9B91D4A85BB4287E0BB7317" ma:contentTypeVersion="" ma:contentTypeDescription="Utwórz nowy dokument." ma:contentTypeScope="" ma:versionID="1f0e2822291b0aecde0f4867f4cae20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openxmlformats.org/package/2006/metadata/core-properties"/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6E4079D-A7D6-46A8-9C8A-5D8EFB8B42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1204</TotalTime>
  <Words>1045</Words>
  <Application>Microsoft Office PowerPoint</Application>
  <PresentationFormat>Panoramiczny</PresentationFormat>
  <Paragraphs>154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85</cp:revision>
  <dcterms:created xsi:type="dcterms:W3CDTF">2017-01-27T12:50:17Z</dcterms:created>
  <dcterms:modified xsi:type="dcterms:W3CDTF">2022-06-17T07:10:13Z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0x010100FC71BAFAF9B91D4A85BB4287E0BB7317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MF\FLTH;Jasiun Leszek</vt:lpwstr>
  </property>
  <property fmtid="{D5CDD505-2E9C-101B-9397-08002B2CF9AE}" pid="5" name="MFClassificationDate">
    <vt:lpwstr>2022-01-10T10:07:38.9065495+01:00</vt:lpwstr>
  </property>
  <property fmtid="{D5CDD505-2E9C-101B-9397-08002B2CF9AE}" pid="6" name="MFClassifiedBySID">
    <vt:lpwstr>MF\S-1-5-21-1525952054-1005573771-2909822258-141654</vt:lpwstr>
  </property>
  <property fmtid="{D5CDD505-2E9C-101B-9397-08002B2CF9AE}" pid="7" name="MFGRNItemId">
    <vt:lpwstr>GRN-06ee652e-edc4-45fd-87cb-8660a6b81526</vt:lpwstr>
  </property>
  <property fmtid="{D5CDD505-2E9C-101B-9397-08002B2CF9AE}" pid="8" name="MFHash">
    <vt:lpwstr>rS+hanKmPLFjs6V+npNUgS1AWg+nyaxwLsFgRevjfIE=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