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notesMasterIdLst>
    <p:notesMasterId r:id="rId65"/>
  </p:notesMasterIdLst>
  <p:handoutMasterIdLst>
    <p:handoutMasterId r:id="rId66"/>
  </p:handoutMasterIdLst>
  <p:sldIdLst>
    <p:sldId id="279" r:id="rId6"/>
    <p:sldId id="299" r:id="rId7"/>
    <p:sldId id="301" r:id="rId8"/>
    <p:sldId id="304" r:id="rId9"/>
    <p:sldId id="333" r:id="rId10"/>
    <p:sldId id="291" r:id="rId11"/>
    <p:sldId id="303" r:id="rId12"/>
    <p:sldId id="302" r:id="rId13"/>
    <p:sldId id="292" r:id="rId14"/>
    <p:sldId id="322" r:id="rId15"/>
    <p:sldId id="305" r:id="rId16"/>
    <p:sldId id="300" r:id="rId17"/>
    <p:sldId id="306" r:id="rId18"/>
    <p:sldId id="307" r:id="rId19"/>
    <p:sldId id="308" r:id="rId20"/>
    <p:sldId id="313" r:id="rId21"/>
    <p:sldId id="314" r:id="rId22"/>
    <p:sldId id="362" r:id="rId23"/>
    <p:sldId id="321" r:id="rId24"/>
    <p:sldId id="319" r:id="rId25"/>
    <p:sldId id="320" r:id="rId26"/>
    <p:sldId id="323" r:id="rId27"/>
    <p:sldId id="324" r:id="rId28"/>
    <p:sldId id="325" r:id="rId29"/>
    <p:sldId id="326" r:id="rId30"/>
    <p:sldId id="327" r:id="rId31"/>
    <p:sldId id="287" r:id="rId32"/>
    <p:sldId id="328" r:id="rId33"/>
    <p:sldId id="329" r:id="rId34"/>
    <p:sldId id="330" r:id="rId35"/>
    <p:sldId id="334" r:id="rId36"/>
    <p:sldId id="342" r:id="rId37"/>
    <p:sldId id="337" r:id="rId38"/>
    <p:sldId id="335" r:id="rId39"/>
    <p:sldId id="339" r:id="rId40"/>
    <p:sldId id="356" r:id="rId41"/>
    <p:sldId id="355" r:id="rId42"/>
    <p:sldId id="363" r:id="rId43"/>
    <p:sldId id="340" r:id="rId44"/>
    <p:sldId id="357" r:id="rId45"/>
    <p:sldId id="358" r:id="rId46"/>
    <p:sldId id="361" r:id="rId47"/>
    <p:sldId id="360" r:id="rId48"/>
    <p:sldId id="359" r:id="rId49"/>
    <p:sldId id="341" r:id="rId50"/>
    <p:sldId id="278" r:id="rId51"/>
    <p:sldId id="338" r:id="rId52"/>
    <p:sldId id="352" r:id="rId53"/>
    <p:sldId id="343" r:id="rId54"/>
    <p:sldId id="345" r:id="rId55"/>
    <p:sldId id="353" r:id="rId56"/>
    <p:sldId id="346" r:id="rId57"/>
    <p:sldId id="347" r:id="rId58"/>
    <p:sldId id="348" r:id="rId59"/>
    <p:sldId id="354" r:id="rId60"/>
    <p:sldId id="290" r:id="rId61"/>
    <p:sldId id="349" r:id="rId62"/>
    <p:sldId id="350" r:id="rId63"/>
    <p:sldId id="351" r:id="rId64"/>
  </p:sldIdLst>
  <p:sldSz cx="12188825" cy="6858000"/>
  <p:notesSz cx="6858000" cy="9144000"/>
  <p:defaultTextStyle>
    <a:defPPr rtl="0">
      <a:defRPr lang="pl-pl"/>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6" autoAdjust="0"/>
    <p:restoredTop sz="87268" autoAdjust="0"/>
  </p:normalViewPr>
  <p:slideViewPr>
    <p:cSldViewPr>
      <p:cViewPr varScale="1">
        <p:scale>
          <a:sx n="83" d="100"/>
          <a:sy n="83" d="100"/>
        </p:scale>
        <p:origin x="854" y="72"/>
      </p:cViewPr>
      <p:guideLst>
        <p:guide orient="horz" pos="2160"/>
        <p:guide pos="3839"/>
      </p:guideLst>
    </p:cSldViewPr>
  </p:slideViewPr>
  <p:notesTextViewPr>
    <p:cViewPr>
      <p:scale>
        <a:sx n="3" d="2"/>
        <a:sy n="3" d="2"/>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Obraz slajdu — symbol zastępcz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ver</a:t>
            </a:r>
            <a:r>
              <a:rPr lang="pl-PL" dirty="0"/>
              <a:t>. 2025.11</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1</a:t>
            </a:fld>
            <a:endParaRPr lang="pl-PL"/>
          </a:p>
        </p:txBody>
      </p:sp>
    </p:spTree>
    <p:extLst>
      <p:ext uri="{BB962C8B-B14F-4D97-AF65-F5344CB8AC3E}">
        <p14:creationId xmlns:p14="http://schemas.microsoft.com/office/powerpoint/2010/main" val="342224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11</a:t>
            </a:fld>
            <a:endParaRPr lang="pl-PL"/>
          </a:p>
        </p:txBody>
      </p:sp>
    </p:spTree>
    <p:extLst>
      <p:ext uri="{BB962C8B-B14F-4D97-AF65-F5344CB8AC3E}">
        <p14:creationId xmlns:p14="http://schemas.microsoft.com/office/powerpoint/2010/main" val="363143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dirty="0"/>
              <a:t>Osoby potrzebujące szczególnej pomocy to takie osoby, które ze względu na swój stan zdrowia, wiek lub sytuację życiową nie są w stanie samodzielnie poradzić sobie w sytuacji zagrożenia i wymagają wsparcia innych osób lub instytucji.</a:t>
            </a:r>
            <a:r>
              <a:rPr lang="pl-PL" sz="1600" b="0" i="0" u="none" strike="noStrike" kern="1200" baseline="0" dirty="0">
                <a:solidFill>
                  <a:schemeClr val="tx1"/>
                </a:solidFill>
                <a:latin typeface="+mn-lt"/>
                <a:ea typeface="+mn-ea"/>
                <a:cs typeface="+mn-cs"/>
              </a:rPr>
              <a:t> Więcej informacji o tym, jak możesz wesprzeć osoby, które potrzebują szczególnej pomocy, uzyskasz w swoim urzędzie miasta lub gminy.</a:t>
            </a: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12</a:t>
            </a:fld>
            <a:endParaRPr lang="pl-PL"/>
          </a:p>
        </p:txBody>
      </p:sp>
    </p:spTree>
    <p:extLst>
      <p:ext uri="{BB962C8B-B14F-4D97-AF65-F5344CB8AC3E}">
        <p14:creationId xmlns:p14="http://schemas.microsoft.com/office/powerpoint/2010/main" val="395712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600" b="0" i="0" u="none" strike="noStrike" kern="1200" baseline="0" dirty="0">
                <a:solidFill>
                  <a:schemeClr val="tx1"/>
                </a:solidFill>
                <a:latin typeface="+mn-lt"/>
                <a:ea typeface="+mn-ea"/>
                <a:cs typeface="+mn-cs"/>
              </a:rPr>
              <a:t>Dzieci wyczuwają zdenerwowanie dorosłych i mogą niepokoić się informacjami, które docierają do nich z różnych źródeł. Rozmawiaj z dziećmi w sposób dostosowany do ich wieku i poziomu rozumienia.</a:t>
            </a: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13</a:t>
            </a:fld>
            <a:endParaRPr lang="pl-PL"/>
          </a:p>
        </p:txBody>
      </p:sp>
    </p:spTree>
    <p:extLst>
      <p:ext uri="{BB962C8B-B14F-4D97-AF65-F5344CB8AC3E}">
        <p14:creationId xmlns:p14="http://schemas.microsoft.com/office/powerpoint/2010/main" val="805399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F0309-3212-47D9-4BFD-476010C6D20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9563B09-356A-8B6A-62C8-9711B7726D6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081A9E7-1913-C5FF-9F8F-6D62B0C89180}"/>
              </a:ext>
            </a:extLst>
          </p:cNvPr>
          <p:cNvSpPr>
            <a:spLocks noGrp="1"/>
          </p:cNvSpPr>
          <p:nvPr>
            <p:ph type="body" idx="1"/>
          </p:nvPr>
        </p:nvSpPr>
        <p:spPr/>
        <p:txBody>
          <a:bodyPr/>
          <a:lstStyle/>
          <a:p>
            <a:r>
              <a:rPr lang="pl-PL" b="0" dirty="0"/>
              <a:t>Zwierzęta domowe podczas zagrożenia </a:t>
            </a:r>
            <a:r>
              <a:rPr lang="pl-PL" dirty="0"/>
              <a:t>to kwestia bezpieczeństwa nie tylko ludzi, ale też samych zwierząt. W sytuacjach kryzysowych należy uwzględniać ich potrzeby, aby chronić je przed stresem, urazami czy utratą życia.</a:t>
            </a:r>
          </a:p>
        </p:txBody>
      </p:sp>
      <p:sp>
        <p:nvSpPr>
          <p:cNvPr id="4" name="Symbol zastępczy numeru slajdu 3">
            <a:extLst>
              <a:ext uri="{FF2B5EF4-FFF2-40B4-BE49-F238E27FC236}">
                <a16:creationId xmlns:a16="http://schemas.microsoft.com/office/drawing/2014/main" id="{853B80F1-FAE5-0B92-25C4-98A6AB0C5E9A}"/>
              </a:ext>
            </a:extLst>
          </p:cNvPr>
          <p:cNvSpPr>
            <a:spLocks noGrp="1"/>
          </p:cNvSpPr>
          <p:nvPr>
            <p:ph type="sldNum" sz="quarter" idx="5"/>
          </p:nvPr>
        </p:nvSpPr>
        <p:spPr/>
        <p:txBody>
          <a:bodyPr/>
          <a:lstStyle/>
          <a:p>
            <a:pPr rtl="0"/>
            <a:fld id="{9E11EC53-F507-411E-9ADC-FBCFECE09D3D}" type="slidenum">
              <a:rPr lang="pl-PL" smtClean="0"/>
              <a:t>14</a:t>
            </a:fld>
            <a:endParaRPr lang="pl-PL"/>
          </a:p>
        </p:txBody>
      </p:sp>
    </p:spTree>
    <p:extLst>
      <p:ext uri="{BB962C8B-B14F-4D97-AF65-F5344CB8AC3E}">
        <p14:creationId xmlns:p14="http://schemas.microsoft.com/office/powerpoint/2010/main" val="2066196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0E33A-0AEC-7C95-C604-13144E9B8F6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C0B9779-5751-6960-D244-EB293FF028B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A1EAB94-B45D-6270-8B30-76CD4581CC82}"/>
              </a:ext>
            </a:extLst>
          </p:cNvPr>
          <p:cNvSpPr>
            <a:spLocks noGrp="1"/>
          </p:cNvSpPr>
          <p:nvPr>
            <p:ph type="body" idx="1"/>
          </p:nvPr>
        </p:nvSpPr>
        <p:spPr/>
        <p:txBody>
          <a:bodyPr/>
          <a:lstStyle/>
          <a:p>
            <a:r>
              <a:rPr lang="pl-PL" sz="1600" b="0" i="0" u="none" strike="noStrike" kern="1200" baseline="0" dirty="0">
                <a:solidFill>
                  <a:schemeClr val="tx1"/>
                </a:solidFill>
                <a:latin typeface="+mn-lt"/>
                <a:ea typeface="+mn-ea"/>
                <a:cs typeface="+mn-cs"/>
              </a:rPr>
              <a:t>Jeśli masz zwierzęta gospodarskie, zabezpiecz je na wypadek sytuacji kryzysowych, takich jak klęski żywiołowe lub przerwy w dostawie wody czy prądu.</a:t>
            </a:r>
            <a:endParaRPr lang="pl-PL" dirty="0"/>
          </a:p>
        </p:txBody>
      </p:sp>
      <p:sp>
        <p:nvSpPr>
          <p:cNvPr id="4" name="Symbol zastępczy numeru slajdu 3">
            <a:extLst>
              <a:ext uri="{FF2B5EF4-FFF2-40B4-BE49-F238E27FC236}">
                <a16:creationId xmlns:a16="http://schemas.microsoft.com/office/drawing/2014/main" id="{847D6D8F-E1D7-96F3-B234-C5B4C17F08C2}"/>
              </a:ext>
            </a:extLst>
          </p:cNvPr>
          <p:cNvSpPr>
            <a:spLocks noGrp="1"/>
          </p:cNvSpPr>
          <p:nvPr>
            <p:ph type="sldNum" sz="quarter" idx="5"/>
          </p:nvPr>
        </p:nvSpPr>
        <p:spPr/>
        <p:txBody>
          <a:bodyPr/>
          <a:lstStyle/>
          <a:p>
            <a:pPr rtl="0"/>
            <a:fld id="{9E11EC53-F507-411E-9ADC-FBCFECE09D3D}" type="slidenum">
              <a:rPr lang="pl-PL" smtClean="0"/>
              <a:t>15</a:t>
            </a:fld>
            <a:endParaRPr lang="pl-PL"/>
          </a:p>
        </p:txBody>
      </p:sp>
    </p:spTree>
    <p:extLst>
      <p:ext uri="{BB962C8B-B14F-4D97-AF65-F5344CB8AC3E}">
        <p14:creationId xmlns:p14="http://schemas.microsoft.com/office/powerpoint/2010/main" val="122398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18020-F30A-BCC2-91FC-0F6E4944971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6AC921D-C068-58E0-54FA-057DC6D87D7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6F67F3F-9F77-CBB0-6350-D133A24C9104}"/>
              </a:ext>
            </a:extLst>
          </p:cNvPr>
          <p:cNvSpPr>
            <a:spLocks noGrp="1"/>
          </p:cNvSpPr>
          <p:nvPr>
            <p:ph type="body" idx="1"/>
          </p:nvPr>
        </p:nvSpPr>
        <p:spPr/>
        <p:txBody>
          <a:bodyPr/>
          <a:lstStyle/>
          <a:p>
            <a:r>
              <a:rPr lang="pl-PL" b="1" dirty="0"/>
              <a:t>Samochód w czasie klęski żywiołowej</a:t>
            </a:r>
            <a:r>
              <a:rPr lang="pl-PL" dirty="0"/>
              <a:t> może być zarówno </a:t>
            </a:r>
            <a:r>
              <a:rPr lang="pl-PL" b="1" dirty="0"/>
              <a:t>narzędziem pomocnym</a:t>
            </a:r>
            <a:r>
              <a:rPr lang="pl-PL" dirty="0"/>
              <a:t>, jak i </a:t>
            </a:r>
            <a:r>
              <a:rPr lang="pl-PL" b="1" dirty="0"/>
              <a:t>zagrożeniem</a:t>
            </a:r>
            <a:r>
              <a:rPr lang="pl-PL" dirty="0"/>
              <a:t>, dlatego należy wiedzieć, jak go bezpiecznie wykorzystać.</a:t>
            </a:r>
          </a:p>
        </p:txBody>
      </p:sp>
      <p:sp>
        <p:nvSpPr>
          <p:cNvPr id="4" name="Symbol zastępczy numeru slajdu 3">
            <a:extLst>
              <a:ext uri="{FF2B5EF4-FFF2-40B4-BE49-F238E27FC236}">
                <a16:creationId xmlns:a16="http://schemas.microsoft.com/office/drawing/2014/main" id="{AF6516F6-44EA-D951-F607-1DB874868488}"/>
              </a:ext>
            </a:extLst>
          </p:cNvPr>
          <p:cNvSpPr>
            <a:spLocks noGrp="1"/>
          </p:cNvSpPr>
          <p:nvPr>
            <p:ph type="sldNum" sz="quarter" idx="5"/>
          </p:nvPr>
        </p:nvSpPr>
        <p:spPr/>
        <p:txBody>
          <a:bodyPr/>
          <a:lstStyle/>
          <a:p>
            <a:pPr rtl="0"/>
            <a:fld id="{9E11EC53-F507-411E-9ADC-FBCFECE09D3D}" type="slidenum">
              <a:rPr lang="pl-PL" smtClean="0"/>
              <a:t>16</a:t>
            </a:fld>
            <a:endParaRPr lang="pl-PL"/>
          </a:p>
        </p:txBody>
      </p:sp>
    </p:spTree>
    <p:extLst>
      <p:ext uri="{BB962C8B-B14F-4D97-AF65-F5344CB8AC3E}">
        <p14:creationId xmlns:p14="http://schemas.microsoft.com/office/powerpoint/2010/main" val="1857821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5219E-2AB4-A53A-218C-D14D67758AB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DD84F85-CE97-D270-3671-B85567EA033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656E192-367D-7521-8DB4-A2254F667A61}"/>
              </a:ext>
            </a:extLst>
          </p:cNvPr>
          <p:cNvSpPr>
            <a:spLocks noGrp="1"/>
          </p:cNvSpPr>
          <p:nvPr>
            <p:ph type="body" idx="1"/>
          </p:nvPr>
        </p:nvSpPr>
        <p:spPr/>
        <p:txBody>
          <a:bodyPr/>
          <a:lstStyle/>
          <a:p>
            <a:r>
              <a:rPr lang="pl-PL" b="1" dirty="0"/>
              <a:t>Przygotowanie mieszkania w czasie zagrożenia</a:t>
            </a:r>
            <a:r>
              <a:rPr lang="pl-PL" dirty="0"/>
              <a:t> polega na takim zabezpieczeniu i wyposażeniu lokalu, aby zwiększyć bezpieczeństwo jego mieszkańców oraz umożliwić przetrwanie i komfort w sytuacjach kryzysowych, np. powodzi, huraganu czy </a:t>
            </a:r>
            <a:r>
              <a:rPr lang="pl-PL" dirty="0" err="1"/>
              <a:t>blackout’u</a:t>
            </a:r>
            <a:r>
              <a:rPr lang="pl-PL" dirty="0"/>
              <a:t>.</a:t>
            </a:r>
          </a:p>
        </p:txBody>
      </p:sp>
      <p:sp>
        <p:nvSpPr>
          <p:cNvPr id="4" name="Symbol zastępczy numeru slajdu 3">
            <a:extLst>
              <a:ext uri="{FF2B5EF4-FFF2-40B4-BE49-F238E27FC236}">
                <a16:creationId xmlns:a16="http://schemas.microsoft.com/office/drawing/2014/main" id="{90959694-EB30-1E2C-4271-5738BF2DA574}"/>
              </a:ext>
            </a:extLst>
          </p:cNvPr>
          <p:cNvSpPr>
            <a:spLocks noGrp="1"/>
          </p:cNvSpPr>
          <p:nvPr>
            <p:ph type="sldNum" sz="quarter" idx="5"/>
          </p:nvPr>
        </p:nvSpPr>
        <p:spPr/>
        <p:txBody>
          <a:bodyPr/>
          <a:lstStyle/>
          <a:p>
            <a:pPr rtl="0"/>
            <a:fld id="{9E11EC53-F507-411E-9ADC-FBCFECE09D3D}" type="slidenum">
              <a:rPr lang="pl-PL" smtClean="0"/>
              <a:t>17</a:t>
            </a:fld>
            <a:endParaRPr lang="pl-PL"/>
          </a:p>
        </p:txBody>
      </p:sp>
    </p:spTree>
    <p:extLst>
      <p:ext uri="{BB962C8B-B14F-4D97-AF65-F5344CB8AC3E}">
        <p14:creationId xmlns:p14="http://schemas.microsoft.com/office/powerpoint/2010/main" val="31777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96B0C-345E-73AD-3F20-A842D2E830D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6FE4ED9-CCBC-4769-798B-772E62992BE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8A5B4CE-548D-562A-AFE2-C0772D211A22}"/>
              </a:ext>
            </a:extLst>
          </p:cNvPr>
          <p:cNvSpPr>
            <a:spLocks noGrp="1"/>
          </p:cNvSpPr>
          <p:nvPr>
            <p:ph type="body" idx="1"/>
          </p:nvPr>
        </p:nvSpPr>
        <p:spPr/>
        <p:txBody>
          <a:bodyPr/>
          <a:lstStyle/>
          <a:p>
            <a:r>
              <a:rPr lang="pl-PL" b="1" dirty="0"/>
              <a:t>W czasie przerwy w dostawie prądu:</a:t>
            </a:r>
          </a:p>
          <a:p>
            <a:pPr marL="342900" indent="-342900">
              <a:buFont typeface="+mj-lt"/>
              <a:buAutoNum type="arabicPeriod"/>
            </a:pPr>
            <a:r>
              <a:rPr lang="pl-PL" dirty="0"/>
              <a:t>Oszczędzaj ciepło, zbierz domowników w jednym pokoju</a:t>
            </a:r>
          </a:p>
          <a:p>
            <a:pPr marL="342900" indent="-342900">
              <a:buFont typeface="+mj-lt"/>
              <a:buAutoNum type="arabicPeriod"/>
            </a:pPr>
            <a:r>
              <a:rPr lang="pl-PL" dirty="0"/>
              <a:t>Ogranicz otwieranie lodówki i zamrażarki – dłużej utrzymają niską temperaturę.</a:t>
            </a:r>
          </a:p>
          <a:p>
            <a:pPr marL="342900" indent="-342900">
              <a:buFont typeface="+mj-lt"/>
              <a:buAutoNum type="arabicPeriod"/>
            </a:pPr>
            <a:r>
              <a:rPr lang="pl-PL" dirty="0"/>
              <a:t>Odłącz wszystkie urządzenia elektryczne od zasilania.</a:t>
            </a:r>
          </a:p>
          <a:p>
            <a:endParaRPr lang="pl-PL" dirty="0"/>
          </a:p>
        </p:txBody>
      </p:sp>
      <p:sp>
        <p:nvSpPr>
          <p:cNvPr id="4" name="Symbol zastępczy numeru slajdu 3">
            <a:extLst>
              <a:ext uri="{FF2B5EF4-FFF2-40B4-BE49-F238E27FC236}">
                <a16:creationId xmlns:a16="http://schemas.microsoft.com/office/drawing/2014/main" id="{6B85458E-87F6-EA9B-6C87-6DA9F710F7F5}"/>
              </a:ext>
            </a:extLst>
          </p:cNvPr>
          <p:cNvSpPr>
            <a:spLocks noGrp="1"/>
          </p:cNvSpPr>
          <p:nvPr>
            <p:ph type="sldNum" sz="quarter" idx="5"/>
          </p:nvPr>
        </p:nvSpPr>
        <p:spPr/>
        <p:txBody>
          <a:bodyPr/>
          <a:lstStyle/>
          <a:p>
            <a:pPr rtl="0"/>
            <a:fld id="{9E11EC53-F507-411E-9ADC-FBCFECE09D3D}" type="slidenum">
              <a:rPr lang="pl-PL" smtClean="0"/>
              <a:t>18</a:t>
            </a:fld>
            <a:endParaRPr lang="pl-PL"/>
          </a:p>
        </p:txBody>
      </p:sp>
    </p:spTree>
    <p:extLst>
      <p:ext uri="{BB962C8B-B14F-4D97-AF65-F5344CB8AC3E}">
        <p14:creationId xmlns:p14="http://schemas.microsoft.com/office/powerpoint/2010/main" val="47042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0BF0F-DB76-1F48-8109-0B935B4D375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9760B9A-DF5B-DBB2-661F-9048139A31B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0DFFACA-44CE-4B70-EEF0-5F37D4F818A9}"/>
              </a:ext>
            </a:extLst>
          </p:cNvPr>
          <p:cNvSpPr>
            <a:spLocks noGrp="1"/>
          </p:cNvSpPr>
          <p:nvPr>
            <p:ph type="body" idx="1"/>
          </p:nvPr>
        </p:nvSpPr>
        <p:spPr/>
        <p:txBody>
          <a:bodyPr/>
          <a:lstStyle/>
          <a:p>
            <a:r>
              <a:rPr lang="pl-PL" b="1" dirty="0"/>
              <a:t>Zapasy podczas zagrożenia</a:t>
            </a:r>
            <a:r>
              <a:rPr lang="pl-PL" dirty="0"/>
              <a:t> to niezbędne </a:t>
            </a:r>
            <a:r>
              <a:rPr lang="pl-PL" b="1" dirty="0"/>
              <a:t>produkty i przedmioty</a:t>
            </a:r>
            <a:r>
              <a:rPr lang="pl-PL" dirty="0"/>
              <a:t>, które pozwalają przetrwać sytuacje kryzysowe, gdy dostęp do sklepów lub usług może być utrudniony lub niemożliwy.</a:t>
            </a:r>
          </a:p>
        </p:txBody>
      </p:sp>
      <p:sp>
        <p:nvSpPr>
          <p:cNvPr id="4" name="Symbol zastępczy numeru slajdu 3">
            <a:extLst>
              <a:ext uri="{FF2B5EF4-FFF2-40B4-BE49-F238E27FC236}">
                <a16:creationId xmlns:a16="http://schemas.microsoft.com/office/drawing/2014/main" id="{E2A13E47-72ED-C7C4-18A4-81F652BC8A25}"/>
              </a:ext>
            </a:extLst>
          </p:cNvPr>
          <p:cNvSpPr>
            <a:spLocks noGrp="1"/>
          </p:cNvSpPr>
          <p:nvPr>
            <p:ph type="sldNum" sz="quarter" idx="5"/>
          </p:nvPr>
        </p:nvSpPr>
        <p:spPr/>
        <p:txBody>
          <a:bodyPr/>
          <a:lstStyle/>
          <a:p>
            <a:pPr rtl="0"/>
            <a:fld id="{9E11EC53-F507-411E-9ADC-FBCFECE09D3D}" type="slidenum">
              <a:rPr lang="pl-PL" smtClean="0"/>
              <a:t>19</a:t>
            </a:fld>
            <a:endParaRPr lang="pl-PL"/>
          </a:p>
        </p:txBody>
      </p:sp>
    </p:spTree>
    <p:extLst>
      <p:ext uri="{BB962C8B-B14F-4D97-AF65-F5344CB8AC3E}">
        <p14:creationId xmlns:p14="http://schemas.microsoft.com/office/powerpoint/2010/main" val="2450997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pl-PL" dirty="0"/>
              <a:t>Przygotowanie zapasów na 3 dni to rozsądny krok w razie </a:t>
            </a:r>
            <a:r>
              <a:rPr lang="pl-PL" b="1" dirty="0"/>
              <a:t>awarii prądu, klęski żywiołowej czy innego zagrożenia</a:t>
            </a:r>
            <a:r>
              <a:rPr lang="pl-PL" dirty="0"/>
              <a:t>. </a:t>
            </a:r>
            <a:r>
              <a:rPr lang="pl-PL" b="0" dirty="0"/>
              <a:t>Zapasy podczas zagrożenia </a:t>
            </a:r>
            <a:r>
              <a:rPr lang="pl-PL" dirty="0"/>
              <a:t>to niezbędne </a:t>
            </a:r>
            <a:r>
              <a:rPr lang="pl-PL" b="1" dirty="0"/>
              <a:t>produkty i przedmioty</a:t>
            </a:r>
            <a:r>
              <a:rPr lang="pl-PL" dirty="0"/>
              <a:t>, które pozwalają przetrwać sytuacje kryzysowe, gdy dostęp do sklepów lub usług może być utrudniony lub niemożliwy.</a:t>
            </a:r>
          </a:p>
          <a:p>
            <a:pPr marL="0" marR="0" lvl="0" indent="0" algn="l" defTabSz="1218987" rtl="0" eaLnBrk="1" fontAlgn="auto" latinLnBrk="0" hangingPunct="1">
              <a:lnSpc>
                <a:spcPct val="100000"/>
              </a:lnSpc>
              <a:spcBef>
                <a:spcPts val="0"/>
              </a:spcBef>
              <a:spcAft>
                <a:spcPts val="0"/>
              </a:spcAft>
              <a:buClrTx/>
              <a:buSzTx/>
              <a:buFontTx/>
              <a:buNone/>
              <a:tabLst/>
              <a:defRPr/>
            </a:pPr>
            <a:endParaRPr lang="pl-PL" dirty="0"/>
          </a:p>
          <a:p>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20</a:t>
            </a:fld>
            <a:endParaRPr lang="pl-PL"/>
          </a:p>
        </p:txBody>
      </p:sp>
    </p:spTree>
    <p:extLst>
      <p:ext uri="{BB962C8B-B14F-4D97-AF65-F5344CB8AC3E}">
        <p14:creationId xmlns:p14="http://schemas.microsoft.com/office/powerpoint/2010/main" val="422491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Konstrukcja systemu ochrony ludności została oparta głównie o już działające struktury w szczególności:</a:t>
            </a:r>
          </a:p>
          <a:p>
            <a:pPr marL="342900" indent="-342900">
              <a:buFont typeface="+mj-lt"/>
              <a:buAutoNum type="arabicPeriod"/>
            </a:pPr>
            <a:r>
              <a:rPr lang="pl-PL" b="1" dirty="0"/>
              <a:t>potencjał Państwowej Straży Pożarnej</a:t>
            </a:r>
            <a:r>
              <a:rPr lang="pl-PL" dirty="0"/>
              <a:t>, </a:t>
            </a:r>
            <a:r>
              <a:rPr lang="pl-PL" b="1" dirty="0"/>
              <a:t>Ochotniczych Straży Pożarnych</a:t>
            </a:r>
            <a:r>
              <a:rPr lang="pl-PL" dirty="0"/>
              <a:t>,</a:t>
            </a:r>
          </a:p>
          <a:p>
            <a:pPr marL="342900" indent="-342900">
              <a:buFont typeface="+mj-lt"/>
              <a:buAutoNum type="arabicPeriod"/>
            </a:pPr>
            <a:r>
              <a:rPr lang="pl-PL" dirty="0"/>
              <a:t>struktur zarządzania kryzysowego,</a:t>
            </a:r>
          </a:p>
          <a:p>
            <a:pPr marL="342900" indent="-342900">
              <a:buFont typeface="+mj-lt"/>
              <a:buAutoNum type="arabicPeriod"/>
            </a:pPr>
            <a:r>
              <a:rPr lang="pl-PL" dirty="0"/>
              <a:t>systemu powiadamiania ratunkowego,</a:t>
            </a:r>
          </a:p>
          <a:p>
            <a:pPr marL="342900" indent="-342900">
              <a:buFont typeface="+mj-lt"/>
              <a:buAutoNum type="arabicPeriod"/>
            </a:pPr>
            <a:r>
              <a:rPr lang="pl-PL" dirty="0"/>
              <a:t>Państwowego Ratownictwa Medycznego</a:t>
            </a:r>
          </a:p>
          <a:p>
            <a:pPr marL="342900" indent="-342900">
              <a:buFont typeface="+mj-lt"/>
              <a:buAutoNum type="arabicPeriod"/>
            </a:pPr>
            <a:r>
              <a:rPr lang="pl-PL" dirty="0"/>
              <a:t>oraz organizacji pozarządowych.</a:t>
            </a:r>
          </a:p>
          <a:p>
            <a:pPr marL="0" indent="0">
              <a:buFont typeface="+mj-lt"/>
              <a:buNone/>
            </a:pPr>
            <a:endParaRPr lang="pl-PL" dirty="0"/>
          </a:p>
          <a:p>
            <a:pPr marL="0" marR="0" lvl="0" indent="0" algn="l" defTabSz="1218987" rtl="0" eaLnBrk="1" fontAlgn="auto" latinLnBrk="0" hangingPunct="1">
              <a:lnSpc>
                <a:spcPct val="100000"/>
              </a:lnSpc>
              <a:spcBef>
                <a:spcPts val="0"/>
              </a:spcBef>
              <a:spcAft>
                <a:spcPts val="0"/>
              </a:spcAft>
              <a:buClrTx/>
              <a:buSzTx/>
              <a:buFont typeface="+mj-lt"/>
              <a:buNone/>
              <a:tabLst/>
              <a:defRPr/>
            </a:pPr>
            <a:r>
              <a:rPr lang="pl-PL" b="1" dirty="0"/>
              <a:t>System ochrony ludności </a:t>
            </a:r>
            <a:r>
              <a:rPr lang="pl-PL" dirty="0"/>
              <a:t>to zorganizowany zespół działań instytucji (w zapewnieniu sił i środków), którego celem jest </a:t>
            </a:r>
            <a:r>
              <a:rPr lang="pl-PL" b="1" dirty="0"/>
              <a:t>ochrona życia, zdrowia, mienia oraz środowiska</a:t>
            </a:r>
            <a:r>
              <a:rPr lang="pl-PL" dirty="0"/>
              <a:t> przed skutkami zagrożeń — zarówno </a:t>
            </a:r>
            <a:r>
              <a:rPr lang="pl-PL" b="1" dirty="0"/>
              <a:t>naturalnych (np. powodzie, pożary, epidemie)</a:t>
            </a:r>
            <a:r>
              <a:rPr lang="pl-PL" dirty="0"/>
              <a:t>, jak i </a:t>
            </a:r>
            <a:r>
              <a:rPr lang="pl-PL" b="1" dirty="0"/>
              <a:t>spowodowanych przez człowieka (np. awarie przemysłowe, konflikty zbrojne, terroryzm)</a:t>
            </a:r>
            <a:r>
              <a:rPr lang="pl-PL" dirty="0"/>
              <a:t>.</a:t>
            </a:r>
          </a:p>
          <a:p>
            <a:pPr marL="0" indent="0">
              <a:buFont typeface="+mj-lt"/>
              <a:buNone/>
            </a:pP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3</a:t>
            </a:fld>
            <a:endParaRPr lang="pl-PL"/>
          </a:p>
        </p:txBody>
      </p:sp>
    </p:spTree>
    <p:extLst>
      <p:ext uri="{BB962C8B-B14F-4D97-AF65-F5344CB8AC3E}">
        <p14:creationId xmlns:p14="http://schemas.microsoft.com/office/powerpoint/2010/main" val="2899738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8DDCA-8796-E84B-EB8E-21FF376B481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D61816E-7FC5-212F-F26F-AC53F545FE6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1E23C5F-3483-AF7D-D83A-4FDE9DA703B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4B6F6C2-9A75-9678-E5E0-4E9D9CC3F10C}"/>
              </a:ext>
            </a:extLst>
          </p:cNvPr>
          <p:cNvSpPr>
            <a:spLocks noGrp="1"/>
          </p:cNvSpPr>
          <p:nvPr>
            <p:ph type="sldNum" sz="quarter" idx="5"/>
          </p:nvPr>
        </p:nvSpPr>
        <p:spPr/>
        <p:txBody>
          <a:bodyPr/>
          <a:lstStyle/>
          <a:p>
            <a:pPr rtl="0"/>
            <a:fld id="{9E11EC53-F507-411E-9ADC-FBCFECE09D3D}" type="slidenum">
              <a:rPr lang="pl-PL" smtClean="0"/>
              <a:t>21</a:t>
            </a:fld>
            <a:endParaRPr lang="pl-PL"/>
          </a:p>
        </p:txBody>
      </p:sp>
    </p:spTree>
    <p:extLst>
      <p:ext uri="{BB962C8B-B14F-4D97-AF65-F5344CB8AC3E}">
        <p14:creationId xmlns:p14="http://schemas.microsoft.com/office/powerpoint/2010/main" val="1709316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34078-32F9-9C91-81B5-2B14A6BDED9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E779B3B-BD62-1AAF-ABAD-872E9B89782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98107BB-3481-6102-CEE6-AF07A224BF71}"/>
              </a:ext>
            </a:extLst>
          </p:cNvPr>
          <p:cNvSpPr>
            <a:spLocks noGrp="1"/>
          </p:cNvSpPr>
          <p:nvPr>
            <p:ph type="body" idx="1"/>
          </p:nvPr>
        </p:nvSpPr>
        <p:spPr/>
        <p:txBody>
          <a:bodyPr/>
          <a:lstStyle/>
          <a:p>
            <a:r>
              <a:rPr lang="pl-PL" b="1" dirty="0"/>
              <a:t>Ewakuacja podczas zagrożenia</a:t>
            </a:r>
            <a:r>
              <a:rPr lang="pl-PL" dirty="0"/>
              <a:t> to </a:t>
            </a:r>
            <a:r>
              <a:rPr lang="pl-PL" b="1" dirty="0"/>
              <a:t>planowe i bezpieczne opuszczenie miejsca zagrożonego</a:t>
            </a:r>
            <a:r>
              <a:rPr lang="pl-PL" dirty="0"/>
              <a:t> w celu ochrony życia i zdrowia ludzi.</a:t>
            </a:r>
          </a:p>
        </p:txBody>
      </p:sp>
      <p:sp>
        <p:nvSpPr>
          <p:cNvPr id="4" name="Symbol zastępczy numeru slajdu 3">
            <a:extLst>
              <a:ext uri="{FF2B5EF4-FFF2-40B4-BE49-F238E27FC236}">
                <a16:creationId xmlns:a16="http://schemas.microsoft.com/office/drawing/2014/main" id="{8F68B281-8786-C530-64EC-D8A90BACCC93}"/>
              </a:ext>
            </a:extLst>
          </p:cNvPr>
          <p:cNvSpPr>
            <a:spLocks noGrp="1"/>
          </p:cNvSpPr>
          <p:nvPr>
            <p:ph type="sldNum" sz="quarter" idx="5"/>
          </p:nvPr>
        </p:nvSpPr>
        <p:spPr/>
        <p:txBody>
          <a:bodyPr/>
          <a:lstStyle/>
          <a:p>
            <a:pPr rtl="0"/>
            <a:fld id="{9E11EC53-F507-411E-9ADC-FBCFECE09D3D}" type="slidenum">
              <a:rPr lang="pl-PL" smtClean="0"/>
              <a:t>22</a:t>
            </a:fld>
            <a:endParaRPr lang="pl-PL"/>
          </a:p>
        </p:txBody>
      </p:sp>
    </p:spTree>
    <p:extLst>
      <p:ext uri="{BB962C8B-B14F-4D97-AF65-F5344CB8AC3E}">
        <p14:creationId xmlns:p14="http://schemas.microsoft.com/office/powerpoint/2010/main" val="394658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4595-8AF0-D3DA-07E7-BB1CD82BCB9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621E96A-E8A6-1325-C898-E22AF33BF0F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E22493D-842A-1881-2F08-D668CE6EEC96}"/>
              </a:ext>
            </a:extLst>
          </p:cNvPr>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Do informowania o zagrożeniu służby wykorzystują:</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syreny alarmowe;</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megafony;</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media – radio, telewizję, Internet;</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Regionalny System Ostrzegania (RSO);</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Alerty RCB wysyłane na telefony komórkowe;</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bezpośredni kontakt.</a:t>
            </a:r>
            <a:endParaRPr lang="pl-PL" dirty="0"/>
          </a:p>
        </p:txBody>
      </p:sp>
      <p:sp>
        <p:nvSpPr>
          <p:cNvPr id="4" name="Symbol zastępczy numeru slajdu 3">
            <a:extLst>
              <a:ext uri="{FF2B5EF4-FFF2-40B4-BE49-F238E27FC236}">
                <a16:creationId xmlns:a16="http://schemas.microsoft.com/office/drawing/2014/main" id="{ED32721C-4131-204B-655B-984281C0D694}"/>
              </a:ext>
            </a:extLst>
          </p:cNvPr>
          <p:cNvSpPr>
            <a:spLocks noGrp="1"/>
          </p:cNvSpPr>
          <p:nvPr>
            <p:ph type="sldNum" sz="quarter" idx="5"/>
          </p:nvPr>
        </p:nvSpPr>
        <p:spPr/>
        <p:txBody>
          <a:bodyPr/>
          <a:lstStyle/>
          <a:p>
            <a:pPr rtl="0"/>
            <a:fld id="{9E11EC53-F507-411E-9ADC-FBCFECE09D3D}" type="slidenum">
              <a:rPr lang="pl-PL" smtClean="0"/>
              <a:t>23</a:t>
            </a:fld>
            <a:endParaRPr lang="pl-PL"/>
          </a:p>
        </p:txBody>
      </p:sp>
    </p:spTree>
    <p:extLst>
      <p:ext uri="{BB962C8B-B14F-4D97-AF65-F5344CB8AC3E}">
        <p14:creationId xmlns:p14="http://schemas.microsoft.com/office/powerpoint/2010/main" val="1420860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25C2D-22A0-DF9D-424A-72423CC8B94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A98C492-6179-5B10-DF2D-96DD3EB883D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0F37B63-1E20-7E9E-A2D1-922A31C1D416}"/>
              </a:ext>
            </a:extLst>
          </p:cNvPr>
          <p:cNvSpPr>
            <a:spLocks noGrp="1"/>
          </p:cNvSpPr>
          <p:nvPr>
            <p:ph type="body" idx="1"/>
          </p:nvPr>
        </p:nvSpPr>
        <p:spPr/>
        <p:txBody>
          <a:bodyPr/>
          <a:lstStyle/>
          <a:p>
            <a:r>
              <a:rPr lang="pl-PL" dirty="0"/>
              <a:t>W czasie ewakuacji najważniejsze jest </a:t>
            </a:r>
            <a:r>
              <a:rPr lang="pl-PL" b="1" dirty="0"/>
              <a:t>bezpieczeństwo, spokój i szybkie działanie zgodnie z instrukcjami władz</a:t>
            </a:r>
            <a:r>
              <a:rPr lang="pl-PL" dirty="0"/>
              <a:t>. Przygotowanie wcześniej niezbędnych rzeczy i planu ewakuacji znacznie zwiększa szanse na bezpieczne przejście do strefy bezpiecznej.</a:t>
            </a:r>
          </a:p>
        </p:txBody>
      </p:sp>
      <p:sp>
        <p:nvSpPr>
          <p:cNvPr id="4" name="Symbol zastępczy numeru slajdu 3">
            <a:extLst>
              <a:ext uri="{FF2B5EF4-FFF2-40B4-BE49-F238E27FC236}">
                <a16:creationId xmlns:a16="http://schemas.microsoft.com/office/drawing/2014/main" id="{2901A929-AF0B-50A3-5159-923755A767C5}"/>
              </a:ext>
            </a:extLst>
          </p:cNvPr>
          <p:cNvSpPr>
            <a:spLocks noGrp="1"/>
          </p:cNvSpPr>
          <p:nvPr>
            <p:ph type="sldNum" sz="quarter" idx="5"/>
          </p:nvPr>
        </p:nvSpPr>
        <p:spPr/>
        <p:txBody>
          <a:bodyPr/>
          <a:lstStyle/>
          <a:p>
            <a:pPr rtl="0"/>
            <a:fld id="{9E11EC53-F507-411E-9ADC-FBCFECE09D3D}" type="slidenum">
              <a:rPr lang="pl-PL" smtClean="0"/>
              <a:t>24</a:t>
            </a:fld>
            <a:endParaRPr lang="pl-PL"/>
          </a:p>
        </p:txBody>
      </p:sp>
    </p:spTree>
    <p:extLst>
      <p:ext uri="{BB962C8B-B14F-4D97-AF65-F5344CB8AC3E}">
        <p14:creationId xmlns:p14="http://schemas.microsoft.com/office/powerpoint/2010/main" val="672964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97FE8-226F-5211-439C-082D7833E23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421051B-53F9-5F95-46AF-34F177A20FF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60B4F8B-DE74-D4D8-E94D-9686C7B63EF0}"/>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30AB6CEF-4529-7542-BE83-90600D7A12EF}"/>
              </a:ext>
            </a:extLst>
          </p:cNvPr>
          <p:cNvSpPr>
            <a:spLocks noGrp="1"/>
          </p:cNvSpPr>
          <p:nvPr>
            <p:ph type="sldNum" sz="quarter" idx="5"/>
          </p:nvPr>
        </p:nvSpPr>
        <p:spPr/>
        <p:txBody>
          <a:bodyPr/>
          <a:lstStyle/>
          <a:p>
            <a:pPr rtl="0"/>
            <a:fld id="{9E11EC53-F507-411E-9ADC-FBCFECE09D3D}" type="slidenum">
              <a:rPr lang="pl-PL" smtClean="0"/>
              <a:t>25</a:t>
            </a:fld>
            <a:endParaRPr lang="pl-PL"/>
          </a:p>
        </p:txBody>
      </p:sp>
    </p:spTree>
    <p:extLst>
      <p:ext uri="{BB962C8B-B14F-4D97-AF65-F5344CB8AC3E}">
        <p14:creationId xmlns:p14="http://schemas.microsoft.com/office/powerpoint/2010/main" val="23717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6D97E-95A0-DC40-7BC7-ED82F5AA903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1300204-47A8-6479-C18C-9527DA20A06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D5AE791-C819-9C07-71E4-187AE639EA7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1249D730-864A-D3B8-FF72-15A2F8BE2224}"/>
              </a:ext>
            </a:extLst>
          </p:cNvPr>
          <p:cNvSpPr>
            <a:spLocks noGrp="1"/>
          </p:cNvSpPr>
          <p:nvPr>
            <p:ph type="sldNum" sz="quarter" idx="5"/>
          </p:nvPr>
        </p:nvSpPr>
        <p:spPr/>
        <p:txBody>
          <a:bodyPr/>
          <a:lstStyle/>
          <a:p>
            <a:pPr rtl="0"/>
            <a:fld id="{9E11EC53-F507-411E-9ADC-FBCFECE09D3D}" type="slidenum">
              <a:rPr lang="pl-PL" smtClean="0"/>
              <a:t>26</a:t>
            </a:fld>
            <a:endParaRPr lang="pl-PL"/>
          </a:p>
        </p:txBody>
      </p:sp>
    </p:spTree>
    <p:extLst>
      <p:ext uri="{BB962C8B-B14F-4D97-AF65-F5344CB8AC3E}">
        <p14:creationId xmlns:p14="http://schemas.microsoft.com/office/powerpoint/2010/main" val="3584564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Plecak ewakuacyjny</a:t>
            </a:r>
            <a:r>
              <a:rPr lang="pl-PL" dirty="0"/>
              <a:t> to </a:t>
            </a:r>
            <a:r>
              <a:rPr lang="pl-PL" b="1" dirty="0"/>
              <a:t>specjalnie przygotowany zestaw rzeczy niezbędnych do przetrwania w sytuacji zagrożenia</a:t>
            </a:r>
            <a:r>
              <a:rPr lang="pl-PL" dirty="0"/>
              <a:t>, który należy zabrać ze sobą podczas ewakuacji. Jego celem jest zapewnienie bezpieczeństwa, komfortu i podstawowych potrzeb w czasie, gdy dostęp do sklepów, wody czy leków może być ograniczony.</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27</a:t>
            </a:fld>
            <a:endParaRPr lang="pl-PL"/>
          </a:p>
        </p:txBody>
      </p:sp>
    </p:spTree>
    <p:extLst>
      <p:ext uri="{BB962C8B-B14F-4D97-AF65-F5344CB8AC3E}">
        <p14:creationId xmlns:p14="http://schemas.microsoft.com/office/powerpoint/2010/main" val="2238015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81187-2374-C0AC-9020-574DA7C3367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D26F21F-4BC2-53AC-4DA8-65FA59B76D6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0DB3CAB-44D4-D45D-8AE2-B0E9064B6387}"/>
              </a:ext>
            </a:extLst>
          </p:cNvPr>
          <p:cNvSpPr>
            <a:spLocks noGrp="1"/>
          </p:cNvSpPr>
          <p:nvPr>
            <p:ph type="body" idx="1"/>
          </p:nvPr>
        </p:nvSpPr>
        <p:spPr/>
        <p:txBody>
          <a:bodyPr/>
          <a:lstStyle/>
          <a:p>
            <a:r>
              <a:rPr lang="pl-PL" dirty="0"/>
              <a:t>To kluczowy element przygotowania na sytuacje awaryjne, gdy trzeba </a:t>
            </a:r>
            <a:r>
              <a:rPr lang="pl-PL" b="1" dirty="0"/>
              <a:t>opuścić dom w ciągu kilku minut</a:t>
            </a:r>
            <a:r>
              <a:rPr lang="pl-PL" dirty="0"/>
              <a:t> i przetrwać samodzielnie przez ok. 72 godziny.</a:t>
            </a:r>
          </a:p>
          <a:p>
            <a:r>
              <a:rPr lang="pl-PL" dirty="0"/>
              <a:t>Plecak 40–60 litrów, wygodny, </a:t>
            </a:r>
            <a:r>
              <a:rPr lang="pl-PL" b="1" dirty="0"/>
              <a:t>wodoodporny</a:t>
            </a:r>
            <a:r>
              <a:rPr lang="pl-PL" dirty="0"/>
              <a:t>.</a:t>
            </a:r>
          </a:p>
          <a:p>
            <a:r>
              <a:rPr lang="pl-PL" dirty="0"/>
              <a:t>Minimum </a:t>
            </a:r>
            <a:r>
              <a:rPr lang="pl-PL" b="1" dirty="0"/>
              <a:t>1,5–3 litry wody</a:t>
            </a:r>
            <a:r>
              <a:rPr lang="pl-PL" dirty="0"/>
              <a:t> w butelkach</a:t>
            </a:r>
          </a:p>
        </p:txBody>
      </p:sp>
      <p:sp>
        <p:nvSpPr>
          <p:cNvPr id="4" name="Symbol zastępczy numeru slajdu 3">
            <a:extLst>
              <a:ext uri="{FF2B5EF4-FFF2-40B4-BE49-F238E27FC236}">
                <a16:creationId xmlns:a16="http://schemas.microsoft.com/office/drawing/2014/main" id="{3CC22CAA-C6DD-D477-8C42-D5203ED08249}"/>
              </a:ext>
            </a:extLst>
          </p:cNvPr>
          <p:cNvSpPr>
            <a:spLocks noGrp="1"/>
          </p:cNvSpPr>
          <p:nvPr>
            <p:ph type="sldNum" sz="quarter" idx="5"/>
          </p:nvPr>
        </p:nvSpPr>
        <p:spPr/>
        <p:txBody>
          <a:bodyPr/>
          <a:lstStyle/>
          <a:p>
            <a:pPr rtl="0"/>
            <a:fld id="{9E11EC53-F507-411E-9ADC-FBCFECE09D3D}" type="slidenum">
              <a:rPr lang="pl-PL" smtClean="0"/>
              <a:t>28</a:t>
            </a:fld>
            <a:endParaRPr lang="pl-PL"/>
          </a:p>
        </p:txBody>
      </p:sp>
    </p:spTree>
    <p:extLst>
      <p:ext uri="{BB962C8B-B14F-4D97-AF65-F5344CB8AC3E}">
        <p14:creationId xmlns:p14="http://schemas.microsoft.com/office/powerpoint/2010/main" val="2787981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CD395-C81F-A8E7-9215-59EC9777AC1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6C9EA4C-0A28-A16A-40E3-E7CA7E8F7A4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33AA8F9-2D10-F66B-6D44-30D8B113EE0E}"/>
              </a:ext>
            </a:extLst>
          </p:cNvPr>
          <p:cNvSpPr>
            <a:spLocks noGrp="1"/>
          </p:cNvSpPr>
          <p:nvPr>
            <p:ph type="body" idx="1"/>
          </p:nvPr>
        </p:nvSpPr>
        <p:spPr/>
        <p:txBody>
          <a:bodyPr/>
          <a:lstStyle/>
          <a:p>
            <a:r>
              <a:rPr lang="pl-PL" b="1" dirty="0"/>
              <a:t>Walkie-talkie - </a:t>
            </a:r>
            <a:r>
              <a:rPr lang="pl-PL" dirty="0"/>
              <a:t>w otwartej przestrzeni zasięg walkie-talkie (typowe krótkofalówki dla konsumentów) mają zasięg około 2 do 5 kilometrów.</a:t>
            </a:r>
          </a:p>
          <a:p>
            <a:r>
              <a:rPr lang="pl-PL" dirty="0"/>
              <a:t>W mieście lub na terenach z dużą zabudową ten zasięg spada zwykle do około 1-2 kilometrów. </a:t>
            </a:r>
          </a:p>
        </p:txBody>
      </p:sp>
      <p:sp>
        <p:nvSpPr>
          <p:cNvPr id="4" name="Symbol zastępczy numeru slajdu 3">
            <a:extLst>
              <a:ext uri="{FF2B5EF4-FFF2-40B4-BE49-F238E27FC236}">
                <a16:creationId xmlns:a16="http://schemas.microsoft.com/office/drawing/2014/main" id="{21DBF99A-823C-960E-D10F-87CBCA56E13D}"/>
              </a:ext>
            </a:extLst>
          </p:cNvPr>
          <p:cNvSpPr>
            <a:spLocks noGrp="1"/>
          </p:cNvSpPr>
          <p:nvPr>
            <p:ph type="sldNum" sz="quarter" idx="5"/>
          </p:nvPr>
        </p:nvSpPr>
        <p:spPr/>
        <p:txBody>
          <a:bodyPr/>
          <a:lstStyle/>
          <a:p>
            <a:pPr rtl="0"/>
            <a:fld id="{9E11EC53-F507-411E-9ADC-FBCFECE09D3D}" type="slidenum">
              <a:rPr lang="pl-PL" smtClean="0"/>
              <a:t>29</a:t>
            </a:fld>
            <a:endParaRPr lang="pl-PL"/>
          </a:p>
        </p:txBody>
      </p:sp>
    </p:spTree>
    <p:extLst>
      <p:ext uri="{BB962C8B-B14F-4D97-AF65-F5344CB8AC3E}">
        <p14:creationId xmlns:p14="http://schemas.microsoft.com/office/powerpoint/2010/main" val="2658324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Schronienia</a:t>
            </a:r>
            <a:r>
              <a:rPr lang="pl-PL" dirty="0"/>
              <a:t> to specjalnie przygotowane miejsca, w których ludzie mogą </a:t>
            </a:r>
            <a:r>
              <a:rPr lang="pl-PL" b="1" dirty="0"/>
              <a:t>bezpiecznie przebywać podczas zagrożenia</a:t>
            </a:r>
            <a:r>
              <a:rPr lang="pl-PL" dirty="0"/>
              <a:t>, takiego jak powódź, huragan, pożar, skażenie chemiczne czy wojna.</a:t>
            </a:r>
          </a:p>
          <a:p>
            <a:r>
              <a:rPr lang="pl-PL" dirty="0"/>
              <a:t>Ich głównym celem jest </a:t>
            </a:r>
            <a:r>
              <a:rPr lang="pl-PL" b="1" dirty="0"/>
              <a:t>ochrona życia i zdrowia przed niebezpieczeństwem</a:t>
            </a:r>
            <a:r>
              <a:rPr lang="pl-PL" dirty="0"/>
              <a:t>.</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30</a:t>
            </a:fld>
            <a:endParaRPr lang="pl-PL"/>
          </a:p>
        </p:txBody>
      </p:sp>
    </p:spTree>
    <p:extLst>
      <p:ext uri="{BB962C8B-B14F-4D97-AF65-F5344CB8AC3E}">
        <p14:creationId xmlns:p14="http://schemas.microsoft.com/office/powerpoint/2010/main" val="247526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Ustawa o ochronie ludności i obronie cywilnej określa m.in.: </a:t>
            </a:r>
          </a:p>
          <a:p>
            <a:pPr marL="342900" indent="-342900">
              <a:buFont typeface="+mj-lt"/>
              <a:buAutoNum type="arabicPeriod"/>
            </a:pPr>
            <a:r>
              <a:rPr lang="pl-PL" dirty="0"/>
              <a:t>zadania ochrony ludności w czasie pokoju i w czasie wojny; </a:t>
            </a:r>
          </a:p>
          <a:p>
            <a:pPr marL="342900" indent="-342900">
              <a:buFont typeface="+mj-lt"/>
              <a:buAutoNum type="arabicPeriod"/>
            </a:pPr>
            <a:r>
              <a:rPr lang="pl-PL" dirty="0"/>
              <a:t>organy i podmioty realizujące zadania ochrony ludności;</a:t>
            </a:r>
          </a:p>
          <a:p>
            <a:pPr marL="342900" indent="-342900">
              <a:buFont typeface="+mj-lt"/>
              <a:buAutoNum type="arabicPeriod"/>
            </a:pPr>
            <a:r>
              <a:rPr lang="pl-PL" dirty="0"/>
              <a:t>zasady planowania ochrony ludności i obrony cywilnej;</a:t>
            </a:r>
          </a:p>
          <a:p>
            <a:pPr marL="342900" indent="-342900">
              <a:buFont typeface="+mj-lt"/>
              <a:buAutoNum type="arabicPeriod"/>
            </a:pPr>
            <a:r>
              <a:rPr lang="pl-PL" dirty="0"/>
              <a:t>zasady funkcjonowania systemu wykrywania zagrożeń oraz ostrzegania, powiadamiania i alarmowania o zagrożeniach;</a:t>
            </a:r>
          </a:p>
          <a:p>
            <a:pPr marL="342900" indent="-342900">
              <a:buFont typeface="+mj-lt"/>
              <a:buAutoNum type="arabicPeriod"/>
            </a:pPr>
            <a:r>
              <a:rPr lang="pl-PL" dirty="0"/>
              <a:t>zasady użytkowania i ewidencjonowania obiektów zbiorowej ochrony;</a:t>
            </a:r>
          </a:p>
          <a:p>
            <a:pPr marL="342900" indent="-342900">
              <a:buFont typeface="+mj-lt"/>
              <a:buAutoNum type="arabicPeriod"/>
            </a:pPr>
            <a:r>
              <a:rPr lang="pl-PL" dirty="0"/>
              <a:t>zasady funkcjonowania i organizację obrony cywilnej oraz sposób powoływania personelu do obrony cywilnej. </a:t>
            </a:r>
          </a:p>
          <a:p>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4</a:t>
            </a:fld>
            <a:endParaRPr lang="pl-PL"/>
          </a:p>
        </p:txBody>
      </p:sp>
    </p:spTree>
    <p:extLst>
      <p:ext uri="{BB962C8B-B14F-4D97-AF65-F5344CB8AC3E}">
        <p14:creationId xmlns:p14="http://schemas.microsoft.com/office/powerpoint/2010/main" val="1284429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4F00-0542-1C75-9585-70E60B52ED8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C417A7A-C125-7035-CF1E-A9BF58E6CE2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B0BD590-EDE0-8519-EAA9-C8FD3D04595B}"/>
              </a:ext>
            </a:extLst>
          </p:cNvPr>
          <p:cNvSpPr>
            <a:spLocks noGrp="1"/>
          </p:cNvSpPr>
          <p:nvPr>
            <p:ph type="body" idx="1"/>
          </p:nvPr>
        </p:nvSpPr>
        <p:spPr/>
        <p:txBody>
          <a:bodyPr/>
          <a:lstStyle/>
          <a:p>
            <a:r>
              <a:rPr lang="pl-PL" b="1" dirty="0"/>
              <a:t>Miejsce doraźnego schronienia </a:t>
            </a:r>
            <a:r>
              <a:rPr lang="pl-PL" dirty="0"/>
              <a:t>to miejsca, które mają zapewnić osłonę ludności w sytuacjach zagrożenia i są najczęściej lokalizowane poniżej poziomu gruntu.</a:t>
            </a:r>
          </a:p>
          <a:p>
            <a:r>
              <a:rPr lang="pl-PL" i="1" dirty="0"/>
              <a:t>np. parkingi, garaże, zagłębienia w budynkach. </a:t>
            </a:r>
          </a:p>
          <a:p>
            <a:r>
              <a:rPr lang="pl-PL" b="1" dirty="0"/>
              <a:t>W przeciwieństwie do schronów, </a:t>
            </a:r>
            <a:r>
              <a:rPr lang="pl-PL" dirty="0"/>
              <a:t>które są hermetyczne i mają specjalne urządzenia filtrujące, miejsca doraźnego schronienia nie muszą spełniać tak rygorystycznych wymagań konstrukcyjnych i technicznych.</a:t>
            </a:r>
          </a:p>
        </p:txBody>
      </p:sp>
      <p:sp>
        <p:nvSpPr>
          <p:cNvPr id="4" name="Symbol zastępczy numeru slajdu 3">
            <a:extLst>
              <a:ext uri="{FF2B5EF4-FFF2-40B4-BE49-F238E27FC236}">
                <a16:creationId xmlns:a16="http://schemas.microsoft.com/office/drawing/2014/main" id="{7B97182F-9339-E011-D14F-01CD729AD049}"/>
              </a:ext>
            </a:extLst>
          </p:cNvPr>
          <p:cNvSpPr>
            <a:spLocks noGrp="1"/>
          </p:cNvSpPr>
          <p:nvPr>
            <p:ph type="sldNum" sz="quarter" idx="5"/>
          </p:nvPr>
        </p:nvSpPr>
        <p:spPr/>
        <p:txBody>
          <a:bodyPr/>
          <a:lstStyle/>
          <a:p>
            <a:pPr rtl="0"/>
            <a:fld id="{9E11EC53-F507-411E-9ADC-FBCFECE09D3D}" type="slidenum">
              <a:rPr lang="pl-PL" smtClean="0"/>
              <a:t>31</a:t>
            </a:fld>
            <a:endParaRPr lang="pl-PL"/>
          </a:p>
        </p:txBody>
      </p:sp>
    </p:spTree>
    <p:extLst>
      <p:ext uri="{BB962C8B-B14F-4D97-AF65-F5344CB8AC3E}">
        <p14:creationId xmlns:p14="http://schemas.microsoft.com/office/powerpoint/2010/main" val="2592475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CB552-CEC0-4804-3013-22E9ABF0587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8E016A6-DB66-7206-3A48-FAEF12BB208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C9DDA2D-E505-A0C3-D7AD-442168DF6799}"/>
              </a:ext>
            </a:extLst>
          </p:cNvPr>
          <p:cNvSpPr>
            <a:spLocks noGrp="1"/>
          </p:cNvSpPr>
          <p:nvPr>
            <p:ph type="body" idx="1"/>
          </p:nvPr>
        </p:nvSpPr>
        <p:spPr/>
        <p:txBody>
          <a:bodyPr/>
          <a:lstStyle/>
          <a:p>
            <a:r>
              <a:rPr lang="pl-PL" b="1" dirty="0"/>
              <a:t>Zasada „dwóch ścian”</a:t>
            </a:r>
            <a:r>
              <a:rPr lang="pl-PL" dirty="0"/>
              <a:t> to prosta metoda zwiększenia bezpieczeństwa w czasie zagrożenia, </a:t>
            </a:r>
            <a:r>
              <a:rPr lang="pl-PL" b="1" i="1" dirty="0"/>
              <a:t>np. ostrzału, wybuchu, huraganu czy innych sytuacji kryzysowych.</a:t>
            </a:r>
          </a:p>
          <a:p>
            <a:r>
              <a:rPr lang="pl-PL" dirty="0"/>
              <a:t>Polega ona na tym, że </a:t>
            </a:r>
            <a:r>
              <a:rPr lang="pl-PL" b="1" dirty="0"/>
              <a:t>między tobą a źródłem zagrożenia znajdują się co najmniej dwie przegrody</a:t>
            </a:r>
            <a:r>
              <a:rPr lang="pl-PL" dirty="0"/>
              <a:t> (ściany bądź solidne konstrukcje), które mają </a:t>
            </a:r>
            <a:r>
              <a:rPr lang="pl-PL" b="1" dirty="0"/>
              <a:t>chronić życie i zdrowie</a:t>
            </a:r>
            <a:r>
              <a:rPr lang="pl-PL" dirty="0"/>
              <a:t>.</a:t>
            </a:r>
          </a:p>
        </p:txBody>
      </p:sp>
      <p:sp>
        <p:nvSpPr>
          <p:cNvPr id="4" name="Symbol zastępczy numeru slajdu 3">
            <a:extLst>
              <a:ext uri="{FF2B5EF4-FFF2-40B4-BE49-F238E27FC236}">
                <a16:creationId xmlns:a16="http://schemas.microsoft.com/office/drawing/2014/main" id="{EF999391-DF58-274E-2B8D-437DDACD04AC}"/>
              </a:ext>
            </a:extLst>
          </p:cNvPr>
          <p:cNvSpPr>
            <a:spLocks noGrp="1"/>
          </p:cNvSpPr>
          <p:nvPr>
            <p:ph type="sldNum" sz="quarter" idx="5"/>
          </p:nvPr>
        </p:nvSpPr>
        <p:spPr/>
        <p:txBody>
          <a:bodyPr/>
          <a:lstStyle/>
          <a:p>
            <a:pPr rtl="0"/>
            <a:fld id="{9E11EC53-F507-411E-9ADC-FBCFECE09D3D}" type="slidenum">
              <a:rPr lang="pl-PL" smtClean="0"/>
              <a:t>32</a:t>
            </a:fld>
            <a:endParaRPr lang="pl-PL"/>
          </a:p>
        </p:txBody>
      </p:sp>
    </p:spTree>
    <p:extLst>
      <p:ext uri="{BB962C8B-B14F-4D97-AF65-F5344CB8AC3E}">
        <p14:creationId xmlns:p14="http://schemas.microsoft.com/office/powerpoint/2010/main" val="837161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742E6-CAEA-5C79-451A-B7A63CE796B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3CC16B2-3E97-4282-4A25-5D0829D3BCC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DAF9F63-A626-7202-11CA-3382939F99E4}"/>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ACDD057-A62B-90D2-244B-C36035605433}"/>
              </a:ext>
            </a:extLst>
          </p:cNvPr>
          <p:cNvSpPr>
            <a:spLocks noGrp="1"/>
          </p:cNvSpPr>
          <p:nvPr>
            <p:ph type="sldNum" sz="quarter" idx="5"/>
          </p:nvPr>
        </p:nvSpPr>
        <p:spPr/>
        <p:txBody>
          <a:bodyPr/>
          <a:lstStyle/>
          <a:p>
            <a:pPr rtl="0"/>
            <a:fld id="{9E11EC53-F507-411E-9ADC-FBCFECE09D3D}" type="slidenum">
              <a:rPr lang="pl-PL" smtClean="0"/>
              <a:t>33</a:t>
            </a:fld>
            <a:endParaRPr lang="pl-PL"/>
          </a:p>
        </p:txBody>
      </p:sp>
    </p:spTree>
    <p:extLst>
      <p:ext uri="{BB962C8B-B14F-4D97-AF65-F5344CB8AC3E}">
        <p14:creationId xmlns:p14="http://schemas.microsoft.com/office/powerpoint/2010/main" val="2039106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88666-6EAF-ACB2-BE8F-16AC252D88B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68B5445-4761-632B-10E4-D29B0CBD66C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17D45C6-9F76-655B-761A-4E5D7170439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67CF7928-037F-6DE6-F9ED-5D89AE54A2FC}"/>
              </a:ext>
            </a:extLst>
          </p:cNvPr>
          <p:cNvSpPr>
            <a:spLocks noGrp="1"/>
          </p:cNvSpPr>
          <p:nvPr>
            <p:ph type="sldNum" sz="quarter" idx="5"/>
          </p:nvPr>
        </p:nvSpPr>
        <p:spPr/>
        <p:txBody>
          <a:bodyPr/>
          <a:lstStyle/>
          <a:p>
            <a:pPr rtl="0"/>
            <a:fld id="{9E11EC53-F507-411E-9ADC-FBCFECE09D3D}" type="slidenum">
              <a:rPr lang="pl-PL" smtClean="0"/>
              <a:t>34</a:t>
            </a:fld>
            <a:endParaRPr lang="pl-PL"/>
          </a:p>
        </p:txBody>
      </p:sp>
    </p:spTree>
    <p:extLst>
      <p:ext uri="{BB962C8B-B14F-4D97-AF65-F5344CB8AC3E}">
        <p14:creationId xmlns:p14="http://schemas.microsoft.com/office/powerpoint/2010/main" val="2233658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794D4-A806-4087-5EC4-1C75D19F313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521451E-4542-15DA-2033-EBACC271D98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46627C3-724B-8D2F-8E44-73714D1652E5}"/>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D996F52-70AA-0FFA-52AF-6803D296DECB}"/>
              </a:ext>
            </a:extLst>
          </p:cNvPr>
          <p:cNvSpPr>
            <a:spLocks noGrp="1"/>
          </p:cNvSpPr>
          <p:nvPr>
            <p:ph type="sldNum" sz="quarter" idx="5"/>
          </p:nvPr>
        </p:nvSpPr>
        <p:spPr/>
        <p:txBody>
          <a:bodyPr/>
          <a:lstStyle/>
          <a:p>
            <a:pPr rtl="0"/>
            <a:fld id="{9E11EC53-F507-411E-9ADC-FBCFECE09D3D}" type="slidenum">
              <a:rPr lang="pl-PL" smtClean="0"/>
              <a:t>35</a:t>
            </a:fld>
            <a:endParaRPr lang="pl-PL"/>
          </a:p>
        </p:txBody>
      </p:sp>
    </p:spTree>
    <p:extLst>
      <p:ext uri="{BB962C8B-B14F-4D97-AF65-F5344CB8AC3E}">
        <p14:creationId xmlns:p14="http://schemas.microsoft.com/office/powerpoint/2010/main" val="2805346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02401-E33D-B79E-5AE3-71E32C8A25E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7C96F6F-C20E-D7C8-2A22-8D915F3C627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D9C12A6-D7CB-E821-ED95-B2D76AA0C4F7}"/>
              </a:ext>
            </a:extLst>
          </p:cNvPr>
          <p:cNvSpPr>
            <a:spLocks noGrp="1"/>
          </p:cNvSpPr>
          <p:nvPr>
            <p:ph type="body" idx="1"/>
          </p:nvPr>
        </p:nvSpPr>
        <p:spPr/>
        <p:txBody>
          <a:bodyPr/>
          <a:lstStyle/>
          <a:p>
            <a:r>
              <a:rPr lang="pl-PL" dirty="0"/>
              <a:t>Informacje na podstawie ukraińskiej instrukcji postępowania w czasie ataku </a:t>
            </a:r>
            <a:r>
              <a:rPr lang="pl-PL" dirty="0" err="1"/>
              <a:t>drona</a:t>
            </a:r>
            <a:r>
              <a:rPr lang="pl-PL" dirty="0"/>
              <a:t> </a:t>
            </a:r>
            <a:r>
              <a:rPr lang="pl-PL" dirty="0" err="1"/>
              <a:t>Shahed</a:t>
            </a:r>
            <a:r>
              <a:rPr lang="pl-PL" dirty="0"/>
              <a:t>.</a:t>
            </a:r>
          </a:p>
        </p:txBody>
      </p:sp>
      <p:sp>
        <p:nvSpPr>
          <p:cNvPr id="4" name="Symbol zastępczy numeru slajdu 3">
            <a:extLst>
              <a:ext uri="{FF2B5EF4-FFF2-40B4-BE49-F238E27FC236}">
                <a16:creationId xmlns:a16="http://schemas.microsoft.com/office/drawing/2014/main" id="{FEA6ADE5-F1E5-09C6-FE34-C09DA88E0E50}"/>
              </a:ext>
            </a:extLst>
          </p:cNvPr>
          <p:cNvSpPr>
            <a:spLocks noGrp="1"/>
          </p:cNvSpPr>
          <p:nvPr>
            <p:ph type="sldNum" sz="quarter" idx="5"/>
          </p:nvPr>
        </p:nvSpPr>
        <p:spPr/>
        <p:txBody>
          <a:bodyPr/>
          <a:lstStyle/>
          <a:p>
            <a:pPr rtl="0"/>
            <a:fld id="{9E11EC53-F507-411E-9ADC-FBCFECE09D3D}" type="slidenum">
              <a:rPr lang="pl-PL" smtClean="0"/>
              <a:t>36</a:t>
            </a:fld>
            <a:endParaRPr lang="pl-PL"/>
          </a:p>
        </p:txBody>
      </p:sp>
    </p:spTree>
    <p:extLst>
      <p:ext uri="{BB962C8B-B14F-4D97-AF65-F5344CB8AC3E}">
        <p14:creationId xmlns:p14="http://schemas.microsoft.com/office/powerpoint/2010/main" val="749561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A24D3-73BB-7769-2261-6E0F090754A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356ACE7-4B26-76E3-5845-52967AF1195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81F634D-DAE5-A7E8-A65F-245D457AEECE}"/>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pl-PL" dirty="0"/>
              <a:t>Informacje na podstawie ukraińskiej instrukcji postępowania w czasie ataku </a:t>
            </a:r>
            <a:r>
              <a:rPr lang="pl-PL" dirty="0" err="1"/>
              <a:t>drona</a:t>
            </a:r>
            <a:r>
              <a:rPr lang="pl-PL" dirty="0"/>
              <a:t> </a:t>
            </a:r>
            <a:r>
              <a:rPr lang="pl-PL" dirty="0" err="1"/>
              <a:t>Shahed</a:t>
            </a:r>
            <a:r>
              <a:rPr lang="pl-PL" dirty="0"/>
              <a:t>.</a:t>
            </a:r>
          </a:p>
          <a:p>
            <a:endParaRPr lang="pl-PL" dirty="0"/>
          </a:p>
        </p:txBody>
      </p:sp>
      <p:sp>
        <p:nvSpPr>
          <p:cNvPr id="4" name="Symbol zastępczy numeru slajdu 3">
            <a:extLst>
              <a:ext uri="{FF2B5EF4-FFF2-40B4-BE49-F238E27FC236}">
                <a16:creationId xmlns:a16="http://schemas.microsoft.com/office/drawing/2014/main" id="{D3512FB6-5253-203E-0120-C750BF22A9FC}"/>
              </a:ext>
            </a:extLst>
          </p:cNvPr>
          <p:cNvSpPr>
            <a:spLocks noGrp="1"/>
          </p:cNvSpPr>
          <p:nvPr>
            <p:ph type="sldNum" sz="quarter" idx="5"/>
          </p:nvPr>
        </p:nvSpPr>
        <p:spPr/>
        <p:txBody>
          <a:bodyPr/>
          <a:lstStyle/>
          <a:p>
            <a:pPr rtl="0"/>
            <a:fld id="{9E11EC53-F507-411E-9ADC-FBCFECE09D3D}" type="slidenum">
              <a:rPr lang="pl-PL" smtClean="0"/>
              <a:t>37</a:t>
            </a:fld>
            <a:endParaRPr lang="pl-PL"/>
          </a:p>
        </p:txBody>
      </p:sp>
    </p:spTree>
    <p:extLst>
      <p:ext uri="{BB962C8B-B14F-4D97-AF65-F5344CB8AC3E}">
        <p14:creationId xmlns:p14="http://schemas.microsoft.com/office/powerpoint/2010/main" val="1226943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737F2-16CA-D2F8-D207-8E59A12A58D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46F595F-035F-EFCB-576A-6BDA2F6593E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7B47C4D-1F09-69CA-7D0B-ED451117F856}"/>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477DA904-914C-F233-4FDD-A74D4559AEAD}"/>
              </a:ext>
            </a:extLst>
          </p:cNvPr>
          <p:cNvSpPr>
            <a:spLocks noGrp="1"/>
          </p:cNvSpPr>
          <p:nvPr>
            <p:ph type="sldNum" sz="quarter" idx="5"/>
          </p:nvPr>
        </p:nvSpPr>
        <p:spPr/>
        <p:txBody>
          <a:bodyPr/>
          <a:lstStyle/>
          <a:p>
            <a:pPr rtl="0"/>
            <a:fld id="{9E11EC53-F507-411E-9ADC-FBCFECE09D3D}" type="slidenum">
              <a:rPr lang="pl-PL" smtClean="0"/>
              <a:t>38</a:t>
            </a:fld>
            <a:endParaRPr lang="pl-PL"/>
          </a:p>
        </p:txBody>
      </p:sp>
    </p:spTree>
    <p:extLst>
      <p:ext uri="{BB962C8B-B14F-4D97-AF65-F5344CB8AC3E}">
        <p14:creationId xmlns:p14="http://schemas.microsoft.com/office/powerpoint/2010/main" val="142458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047E7-6E16-811D-AA10-C3CFD5686F9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CBE5B47-05EA-8D2E-D265-DD4FBE8BDA3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FE9F80A-A98F-A6A5-510F-90B71D90B9E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70E8616-9D31-F34A-2B67-5C63E9B247C2}"/>
              </a:ext>
            </a:extLst>
          </p:cNvPr>
          <p:cNvSpPr>
            <a:spLocks noGrp="1"/>
          </p:cNvSpPr>
          <p:nvPr>
            <p:ph type="sldNum" sz="quarter" idx="5"/>
          </p:nvPr>
        </p:nvSpPr>
        <p:spPr/>
        <p:txBody>
          <a:bodyPr/>
          <a:lstStyle/>
          <a:p>
            <a:pPr rtl="0"/>
            <a:fld id="{9E11EC53-F507-411E-9ADC-FBCFECE09D3D}" type="slidenum">
              <a:rPr lang="pl-PL" smtClean="0"/>
              <a:t>39</a:t>
            </a:fld>
            <a:endParaRPr lang="pl-PL"/>
          </a:p>
        </p:txBody>
      </p:sp>
    </p:spTree>
    <p:extLst>
      <p:ext uri="{BB962C8B-B14F-4D97-AF65-F5344CB8AC3E}">
        <p14:creationId xmlns:p14="http://schemas.microsoft.com/office/powerpoint/2010/main" val="1392191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31FF8-2EAB-4C82-BD8C-D20A2A49576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6B114AA-46FA-FF8F-9CAA-93A572749F6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D9F3673-210F-A628-9EBB-7FA78512B951}"/>
              </a:ext>
            </a:extLst>
          </p:cNvPr>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„Autonomiczna czujka” </a:t>
            </a:r>
            <a:r>
              <a:rPr lang="pl-PL" sz="1600" b="0" i="0" u="none" strike="noStrike" kern="1200" baseline="0" dirty="0">
                <a:solidFill>
                  <a:schemeClr val="tx1"/>
                </a:solidFill>
                <a:latin typeface="+mn-lt"/>
                <a:ea typeface="+mn-ea"/>
                <a:cs typeface="+mn-cs"/>
              </a:rPr>
              <a:t>oznacza urządzenie zawierające w jednej obudowie wszystkie elementy, które są niezbędne do wykrycia określonego rodzaju zagrożenia oraz wygenerowania alarmu.</a:t>
            </a:r>
            <a:endParaRPr lang="pl-PL" sz="1600" b="1" i="0" u="none" strike="noStrike" kern="1200" baseline="0" dirty="0">
              <a:solidFill>
                <a:schemeClr val="tx1"/>
              </a:solidFill>
              <a:latin typeface="+mn-lt"/>
              <a:ea typeface="+mn-ea"/>
              <a:cs typeface="+mn-cs"/>
            </a:endParaRPr>
          </a:p>
          <a:p>
            <a:r>
              <a:rPr lang="pl-PL" sz="1600" b="1" i="0" u="none" strike="noStrike" kern="1200" baseline="0" dirty="0">
                <a:solidFill>
                  <a:schemeClr val="tx1"/>
                </a:solidFill>
                <a:latin typeface="+mn-lt"/>
                <a:ea typeface="+mn-ea"/>
                <a:cs typeface="+mn-cs"/>
              </a:rPr>
              <a:t>„Autonomiczna” </a:t>
            </a:r>
            <a:r>
              <a:rPr lang="pl-PL" sz="1600" b="0" i="0" u="none" strike="noStrike" kern="1200" baseline="0" dirty="0">
                <a:solidFill>
                  <a:schemeClr val="tx1"/>
                </a:solidFill>
                <a:latin typeface="+mn-lt"/>
                <a:ea typeface="+mn-ea"/>
                <a:cs typeface="+mn-cs"/>
              </a:rPr>
              <a:t>oznacza, że </a:t>
            </a:r>
            <a:r>
              <a:rPr lang="pl-PL" sz="1600" b="1" i="0" u="none" strike="noStrike" kern="1200" baseline="0" dirty="0">
                <a:solidFill>
                  <a:schemeClr val="tx1"/>
                </a:solidFill>
                <a:latin typeface="+mn-lt"/>
                <a:ea typeface="+mn-ea"/>
                <a:cs typeface="+mn-cs"/>
              </a:rPr>
              <a:t>działa niezależnie </a:t>
            </a:r>
            <a:r>
              <a:rPr lang="pl-PL" sz="1600" b="0" i="0" u="none" strike="noStrike" kern="1200" baseline="0" dirty="0">
                <a:solidFill>
                  <a:schemeClr val="tx1"/>
                </a:solidFill>
                <a:latin typeface="+mn-lt"/>
                <a:ea typeface="+mn-ea"/>
                <a:cs typeface="+mn-cs"/>
              </a:rPr>
              <a:t>– ma własne zasilanie (najczęściej bateria) i nie wymaga podłączenia do centralnej instalacji alarmowej.</a:t>
            </a:r>
          </a:p>
          <a:p>
            <a:r>
              <a:rPr lang="pl-PL" sz="1600" b="0" i="0" u="none" strike="noStrike" kern="1200" baseline="0" dirty="0">
                <a:solidFill>
                  <a:schemeClr val="tx1"/>
                </a:solidFill>
                <a:latin typeface="+mn-lt"/>
                <a:ea typeface="+mn-ea"/>
                <a:cs typeface="+mn-cs"/>
              </a:rPr>
              <a:t>Dzięki temu można ją łatwo zamontować w domu, mieszkaniu, garażu czy domku letniskowym.</a:t>
            </a:r>
            <a:endParaRPr lang="pl-PL" dirty="0"/>
          </a:p>
        </p:txBody>
      </p:sp>
      <p:sp>
        <p:nvSpPr>
          <p:cNvPr id="4" name="Symbol zastępczy numeru slajdu 3">
            <a:extLst>
              <a:ext uri="{FF2B5EF4-FFF2-40B4-BE49-F238E27FC236}">
                <a16:creationId xmlns:a16="http://schemas.microsoft.com/office/drawing/2014/main" id="{53ADF456-5354-9B5F-DC90-1B488C94DCB1}"/>
              </a:ext>
            </a:extLst>
          </p:cNvPr>
          <p:cNvSpPr>
            <a:spLocks noGrp="1"/>
          </p:cNvSpPr>
          <p:nvPr>
            <p:ph type="sldNum" sz="quarter" idx="5"/>
          </p:nvPr>
        </p:nvSpPr>
        <p:spPr/>
        <p:txBody>
          <a:bodyPr/>
          <a:lstStyle/>
          <a:p>
            <a:pPr rtl="0"/>
            <a:fld id="{9E11EC53-F507-411E-9ADC-FBCFECE09D3D}" type="slidenum">
              <a:rPr lang="pl-PL" smtClean="0"/>
              <a:t>40</a:t>
            </a:fld>
            <a:endParaRPr lang="pl-PL"/>
          </a:p>
        </p:txBody>
      </p:sp>
    </p:spTree>
    <p:extLst>
      <p:ext uri="{BB962C8B-B14F-4D97-AF65-F5344CB8AC3E}">
        <p14:creationId xmlns:p14="http://schemas.microsoft.com/office/powerpoint/2010/main" val="317635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2D12E-9308-5824-B7DE-17C37D9AB15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E9FFBD7-4FC5-2D9E-1A0C-117DF43BFBD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1D4304B-3B69-5943-6041-D7FFBD2F08E5}"/>
              </a:ext>
            </a:extLst>
          </p:cNvPr>
          <p:cNvSpPr>
            <a:spLocks noGrp="1"/>
          </p:cNvSpPr>
          <p:nvPr>
            <p:ph type="body" idx="1"/>
          </p:nvPr>
        </p:nvSpPr>
        <p:spPr/>
        <p:txBody>
          <a:bodyPr/>
          <a:lstStyle/>
          <a:p>
            <a:r>
              <a:rPr lang="pl-PL" b="1" dirty="0"/>
              <a:t>Co oznacza ten znak? </a:t>
            </a:r>
            <a:r>
              <a:rPr lang="pl-PL" b="0" dirty="0"/>
              <a:t>(wyjaśnienie znaku używanego na grafikach str. 6, str. 7 i str. 29)</a:t>
            </a:r>
            <a:endParaRPr lang="pl-PL" b="0" dirty="0">
              <a:effectLst/>
            </a:endParaRPr>
          </a:p>
          <a:p>
            <a:pPr marL="285750" indent="-285750">
              <a:buFont typeface="Arial" panose="020B0604020202020204" pitchFamily="34" charset="0"/>
              <a:buChar char="•"/>
            </a:pPr>
            <a:r>
              <a:rPr lang="pl-PL" b="1" dirty="0">
                <a:effectLst/>
              </a:rPr>
              <a:t>Ochrona: </a:t>
            </a:r>
            <a:r>
              <a:rPr lang="pl-PL" dirty="0">
                <a:effectLst/>
              </a:rPr>
              <a:t>Jest to międzynarodowy znak ochronny, oznaczający, że obiekty nim oznaczone nie podlegają atakom i konfiskacie w czasie konfliktu zbrojnego</a:t>
            </a:r>
          </a:p>
          <a:p>
            <a:pPr marL="285750" indent="-285750">
              <a:buFont typeface="Arial" panose="020B0604020202020204" pitchFamily="34" charset="0"/>
              <a:buChar char="•"/>
            </a:pPr>
            <a:r>
              <a:rPr lang="pl-PL" b="1" dirty="0">
                <a:effectLst/>
              </a:rPr>
              <a:t>Tożsamość:</a:t>
            </a:r>
            <a:r>
              <a:rPr lang="pl-PL" dirty="0">
                <a:effectLst/>
              </a:rPr>
              <a:t>  Służy do identyfikacji personelu i sprzętu organizacji obrony cywilnej, zapewniając im ochronę</a:t>
            </a:r>
          </a:p>
          <a:p>
            <a:pPr marL="285750" indent="-285750">
              <a:buFont typeface="Arial" panose="020B0604020202020204" pitchFamily="34" charset="0"/>
              <a:buChar char="•"/>
            </a:pPr>
            <a:r>
              <a:rPr lang="pl-PL" b="1" dirty="0">
                <a:effectLst/>
              </a:rPr>
              <a:t>Podstawa prawna:</a:t>
            </a:r>
            <a:r>
              <a:rPr lang="pl-PL" dirty="0">
                <a:effectLst/>
              </a:rPr>
              <a:t> Jego użycie zostało określone w Protokółach Dodatkowych do </a:t>
            </a:r>
            <a:r>
              <a:rPr lang="pl-PL" b="1" dirty="0">
                <a:effectLst/>
              </a:rPr>
              <a:t>Konwencji Genewskich z 1977 roku</a:t>
            </a:r>
          </a:p>
          <a:p>
            <a:pPr marL="0" indent="0">
              <a:buFont typeface="Arial" panose="020B0604020202020204" pitchFamily="34" charset="0"/>
              <a:buNone/>
            </a:pPr>
            <a:endParaRPr lang="pl-PL" dirty="0">
              <a:effectLst/>
            </a:endParaRPr>
          </a:p>
          <a:p>
            <a:pPr marL="0" indent="0">
              <a:buFont typeface="Arial" panose="020B0604020202020204" pitchFamily="34" charset="0"/>
              <a:buNone/>
            </a:pPr>
            <a:r>
              <a:rPr lang="pl-PL" dirty="0">
                <a:effectLst/>
              </a:rPr>
              <a:t>Na mocy norm prawa międzynarodowego, mienie oznaczone tym znakiem nie podlega konfiskacie przez obce wojska w czasie wojny.</a:t>
            </a:r>
          </a:p>
          <a:p>
            <a:pPr marL="285750" indent="-285750">
              <a:buFont typeface="Arial" panose="020B0604020202020204" pitchFamily="34" charset="0"/>
              <a:buChar char="•"/>
            </a:pPr>
            <a:endParaRPr lang="pl-PL" dirty="0">
              <a:effectLst/>
            </a:endParaRPr>
          </a:p>
          <a:p>
            <a:endParaRPr lang="pl-PL" dirty="0">
              <a:effectLst/>
            </a:endParaRPr>
          </a:p>
          <a:p>
            <a:endParaRPr lang="pl-PL" dirty="0"/>
          </a:p>
        </p:txBody>
      </p:sp>
      <p:sp>
        <p:nvSpPr>
          <p:cNvPr id="4" name="Symbol zastępczy numeru slajdu 3">
            <a:extLst>
              <a:ext uri="{FF2B5EF4-FFF2-40B4-BE49-F238E27FC236}">
                <a16:creationId xmlns:a16="http://schemas.microsoft.com/office/drawing/2014/main" id="{4DAD6605-4CA7-BD69-64B7-B6B2C1FCB52F}"/>
              </a:ext>
            </a:extLst>
          </p:cNvPr>
          <p:cNvSpPr>
            <a:spLocks noGrp="1"/>
          </p:cNvSpPr>
          <p:nvPr>
            <p:ph type="sldNum" sz="quarter" idx="5"/>
          </p:nvPr>
        </p:nvSpPr>
        <p:spPr/>
        <p:txBody>
          <a:bodyPr/>
          <a:lstStyle/>
          <a:p>
            <a:pPr rtl="0"/>
            <a:fld id="{9E11EC53-F507-411E-9ADC-FBCFECE09D3D}" type="slidenum">
              <a:rPr lang="pl-PL" smtClean="0"/>
              <a:t>5</a:t>
            </a:fld>
            <a:endParaRPr lang="pl-PL"/>
          </a:p>
        </p:txBody>
      </p:sp>
    </p:spTree>
    <p:extLst>
      <p:ext uri="{BB962C8B-B14F-4D97-AF65-F5344CB8AC3E}">
        <p14:creationId xmlns:p14="http://schemas.microsoft.com/office/powerpoint/2010/main" val="501236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DBEF4-5B3A-EE16-4849-1B1AEAE35D6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F4CA457-D21A-D47E-9288-711881DCC6A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7DFE909-672F-DC3C-47F6-C7FBFA990007}"/>
              </a:ext>
            </a:extLst>
          </p:cNvPr>
          <p:cNvSpPr>
            <a:spLocks noGrp="1"/>
          </p:cNvSpPr>
          <p:nvPr>
            <p:ph type="body" idx="1"/>
          </p:nvPr>
        </p:nvSpPr>
        <p:spPr/>
        <p:txBody>
          <a:bodyPr/>
          <a:lstStyle/>
          <a:p>
            <a:r>
              <a:rPr lang="pl-PL" sz="1600" b="0" i="0" u="none" strike="noStrike" kern="1200" baseline="0" dirty="0">
                <a:solidFill>
                  <a:schemeClr val="tx1"/>
                </a:solidFill>
                <a:latin typeface="+mn-lt"/>
                <a:ea typeface="+mn-ea"/>
                <a:cs typeface="+mn-cs"/>
              </a:rPr>
              <a:t>Dym wraz z ciepłym powietrzem oraz innymi produktami spalania dąży najkrótszą drogą do sufitu.</a:t>
            </a:r>
          </a:p>
          <a:p>
            <a:r>
              <a:rPr lang="pl-PL" sz="1600" b="0" i="0" u="none" strike="noStrike" kern="1200" baseline="0" dirty="0">
                <a:solidFill>
                  <a:schemeClr val="tx1"/>
                </a:solidFill>
                <a:latin typeface="+mn-lt"/>
                <a:ea typeface="+mn-ea"/>
                <a:cs typeface="+mn-cs"/>
              </a:rPr>
              <a:t>Rozprzestrzenia się poziomo po jego powierzchni i następnie zaczyna opadać.</a:t>
            </a:r>
          </a:p>
          <a:p>
            <a:r>
              <a:rPr lang="pl-PL" sz="1600" b="0" i="0" u="none" strike="noStrike" kern="1200" baseline="0" dirty="0">
                <a:solidFill>
                  <a:schemeClr val="tx1"/>
                </a:solidFill>
                <a:latin typeface="+mn-lt"/>
                <a:ea typeface="+mn-ea"/>
                <a:cs typeface="+mn-cs"/>
              </a:rPr>
              <a:t>Dlatego autonomiczną czuję dymu najlepiej </a:t>
            </a:r>
            <a:r>
              <a:rPr lang="pl-PL" sz="1600" b="1" i="0" u="none" strike="noStrike" kern="1200" baseline="0" dirty="0">
                <a:solidFill>
                  <a:schemeClr val="tx1"/>
                </a:solidFill>
                <a:latin typeface="+mn-lt"/>
                <a:ea typeface="+mn-ea"/>
                <a:cs typeface="+mn-cs"/>
              </a:rPr>
              <a:t>zamontuj na środku sufitu.</a:t>
            </a:r>
            <a:endParaRPr lang="pl-PL" dirty="0"/>
          </a:p>
        </p:txBody>
      </p:sp>
      <p:sp>
        <p:nvSpPr>
          <p:cNvPr id="4" name="Symbol zastępczy numeru slajdu 3">
            <a:extLst>
              <a:ext uri="{FF2B5EF4-FFF2-40B4-BE49-F238E27FC236}">
                <a16:creationId xmlns:a16="http://schemas.microsoft.com/office/drawing/2014/main" id="{96033ED1-70F7-79DB-D8C7-1602A90BC17D}"/>
              </a:ext>
            </a:extLst>
          </p:cNvPr>
          <p:cNvSpPr>
            <a:spLocks noGrp="1"/>
          </p:cNvSpPr>
          <p:nvPr>
            <p:ph type="sldNum" sz="quarter" idx="5"/>
          </p:nvPr>
        </p:nvSpPr>
        <p:spPr/>
        <p:txBody>
          <a:bodyPr/>
          <a:lstStyle/>
          <a:p>
            <a:pPr rtl="0"/>
            <a:fld id="{9E11EC53-F507-411E-9ADC-FBCFECE09D3D}" type="slidenum">
              <a:rPr lang="pl-PL" smtClean="0"/>
              <a:t>41</a:t>
            </a:fld>
            <a:endParaRPr lang="pl-PL"/>
          </a:p>
        </p:txBody>
      </p:sp>
    </p:spTree>
    <p:extLst>
      <p:ext uri="{BB962C8B-B14F-4D97-AF65-F5344CB8AC3E}">
        <p14:creationId xmlns:p14="http://schemas.microsoft.com/office/powerpoint/2010/main" val="2943305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55192-85AD-B2C9-3EA7-B5E655E60DF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5D4C495-DFA9-A48E-0599-C2770823985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A293ADB-C0AE-ED31-C540-7072C007D15A}"/>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1FAF2E5C-ABF0-1F23-EA11-A46CDC22E75C}"/>
              </a:ext>
            </a:extLst>
          </p:cNvPr>
          <p:cNvSpPr>
            <a:spLocks noGrp="1"/>
          </p:cNvSpPr>
          <p:nvPr>
            <p:ph type="sldNum" sz="quarter" idx="5"/>
          </p:nvPr>
        </p:nvSpPr>
        <p:spPr/>
        <p:txBody>
          <a:bodyPr/>
          <a:lstStyle/>
          <a:p>
            <a:pPr rtl="0"/>
            <a:fld id="{9E11EC53-F507-411E-9ADC-FBCFECE09D3D}" type="slidenum">
              <a:rPr lang="pl-PL" smtClean="0"/>
              <a:t>42</a:t>
            </a:fld>
            <a:endParaRPr lang="pl-PL"/>
          </a:p>
        </p:txBody>
      </p:sp>
    </p:spTree>
    <p:extLst>
      <p:ext uri="{BB962C8B-B14F-4D97-AF65-F5344CB8AC3E}">
        <p14:creationId xmlns:p14="http://schemas.microsoft.com/office/powerpoint/2010/main" val="748210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2E29-01F8-01A0-F71D-6EDC59ED977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8A2DE3C-5DE7-005A-0CCE-4689DCB54FF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05DE89C-B3DD-365B-EF82-CA828432731F}"/>
              </a:ext>
            </a:extLst>
          </p:cNvPr>
          <p:cNvSpPr>
            <a:spLocks noGrp="1"/>
          </p:cNvSpPr>
          <p:nvPr>
            <p:ph type="body" idx="1"/>
          </p:nvPr>
        </p:nvSpPr>
        <p:spPr/>
        <p:txBody>
          <a:bodyPr/>
          <a:lstStyle/>
          <a:p>
            <a:r>
              <a:rPr lang="pl-PL" sz="1600" b="0" i="0" u="none" strike="noStrike" kern="1200" baseline="0" dirty="0">
                <a:solidFill>
                  <a:schemeClr val="tx1"/>
                </a:solidFill>
                <a:latin typeface="+mn-lt"/>
                <a:ea typeface="+mn-ea"/>
                <a:cs typeface="+mn-cs"/>
              </a:rPr>
              <a:t>Aby zapewnić podstawową ochronę (tzw. „minimalną”) mieszkania lub domu wielokondygnacyjnego należy </a:t>
            </a:r>
            <a:r>
              <a:rPr lang="pl-PL" sz="1600" b="1" i="0" u="none" strike="noStrike" kern="1200" baseline="0" dirty="0">
                <a:solidFill>
                  <a:schemeClr val="tx1"/>
                </a:solidFill>
                <a:latin typeface="+mn-lt"/>
                <a:ea typeface="+mn-ea"/>
                <a:cs typeface="+mn-cs"/>
              </a:rPr>
              <a:t>umieścić co najmniej jedną autonomiczną czujkę dymu na każdym piętrze</a:t>
            </a:r>
            <a:r>
              <a:rPr lang="pl-PL" sz="1600" b="0" i="0" u="none" strike="noStrike" kern="1200" baseline="0" dirty="0">
                <a:solidFill>
                  <a:schemeClr val="tx1"/>
                </a:solidFill>
                <a:latin typeface="+mn-lt"/>
                <a:ea typeface="+mn-ea"/>
                <a:cs typeface="+mn-cs"/>
              </a:rPr>
              <a:t>. Czujka powinna być zamontowana na korytarzu, w bezpośrednim sąsiedztwie sypialni.</a:t>
            </a:r>
          </a:p>
          <a:p>
            <a:endParaRPr lang="pl-PL" sz="1600" b="0" i="0" u="none" strike="noStrike" kern="1200" baseline="0" dirty="0">
              <a:solidFill>
                <a:schemeClr val="tx1"/>
              </a:solidFill>
              <a:latin typeface="+mn-lt"/>
              <a:ea typeface="+mn-ea"/>
              <a:cs typeface="+mn-cs"/>
            </a:endParaRPr>
          </a:p>
          <a:p>
            <a:r>
              <a:rPr lang="pl-PL" sz="1600" b="0" i="0" u="none" strike="noStrike" kern="1200" baseline="0" dirty="0">
                <a:solidFill>
                  <a:schemeClr val="tx1"/>
                </a:solidFill>
                <a:latin typeface="+mn-lt"/>
                <a:ea typeface="+mn-ea"/>
                <a:cs typeface="+mn-cs"/>
              </a:rPr>
              <a:t>Jeśli posiadasz panele fotowoltaiczne, w garażu znajduje się „magazyn energii” - zalecane jest </a:t>
            </a:r>
            <a:r>
              <a:rPr lang="pl-PL" sz="1600" b="1" i="0" u="none" strike="noStrike" kern="1200" baseline="0" dirty="0">
                <a:solidFill>
                  <a:schemeClr val="tx1"/>
                </a:solidFill>
                <a:latin typeface="+mn-lt"/>
                <a:ea typeface="+mn-ea"/>
                <a:cs typeface="+mn-cs"/>
              </a:rPr>
              <a:t>umieszczenie autonomicznej czujki dymu z funkcją powiadamiania o zagrożeniu na </a:t>
            </a:r>
            <a:r>
              <a:rPr lang="pl-PL" sz="1600" b="1" i="0" u="none" strike="noStrike" kern="1200" baseline="0" dirty="0" err="1">
                <a:solidFill>
                  <a:schemeClr val="tx1"/>
                </a:solidFill>
                <a:latin typeface="+mn-lt"/>
                <a:ea typeface="+mn-ea"/>
                <a:cs typeface="+mn-cs"/>
              </a:rPr>
              <a:t>smartphonie</a:t>
            </a:r>
            <a:r>
              <a:rPr lang="pl-PL" sz="1600" b="1" i="0" u="none" strike="noStrike" kern="1200" baseline="0" dirty="0">
                <a:solidFill>
                  <a:schemeClr val="tx1"/>
                </a:solidFill>
                <a:latin typeface="+mn-lt"/>
                <a:ea typeface="+mn-ea"/>
                <a:cs typeface="+mn-cs"/>
              </a:rPr>
              <a:t>.</a:t>
            </a:r>
            <a:endParaRPr lang="pl-PL" dirty="0"/>
          </a:p>
        </p:txBody>
      </p:sp>
      <p:sp>
        <p:nvSpPr>
          <p:cNvPr id="4" name="Symbol zastępczy numeru slajdu 3">
            <a:extLst>
              <a:ext uri="{FF2B5EF4-FFF2-40B4-BE49-F238E27FC236}">
                <a16:creationId xmlns:a16="http://schemas.microsoft.com/office/drawing/2014/main" id="{A54D9F4B-E39A-E84D-C3B8-A3A86FED1090}"/>
              </a:ext>
            </a:extLst>
          </p:cNvPr>
          <p:cNvSpPr>
            <a:spLocks noGrp="1"/>
          </p:cNvSpPr>
          <p:nvPr>
            <p:ph type="sldNum" sz="quarter" idx="5"/>
          </p:nvPr>
        </p:nvSpPr>
        <p:spPr/>
        <p:txBody>
          <a:bodyPr/>
          <a:lstStyle/>
          <a:p>
            <a:pPr rtl="0"/>
            <a:fld id="{9E11EC53-F507-411E-9ADC-FBCFECE09D3D}" type="slidenum">
              <a:rPr lang="pl-PL" smtClean="0"/>
              <a:t>43</a:t>
            </a:fld>
            <a:endParaRPr lang="pl-PL"/>
          </a:p>
        </p:txBody>
      </p:sp>
    </p:spTree>
    <p:extLst>
      <p:ext uri="{BB962C8B-B14F-4D97-AF65-F5344CB8AC3E}">
        <p14:creationId xmlns:p14="http://schemas.microsoft.com/office/powerpoint/2010/main" val="3161871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74A0-60D0-D214-13D5-EEE30C1DA42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147716C-00ED-1A2E-022A-C810AC22B62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F12AB72-93F4-06D2-3141-79DBF0FE78E9}"/>
              </a:ext>
            </a:extLst>
          </p:cNvPr>
          <p:cNvSpPr>
            <a:spLocks noGrp="1"/>
          </p:cNvSpPr>
          <p:nvPr>
            <p:ph type="body" idx="1"/>
          </p:nvPr>
        </p:nvSpPr>
        <p:spPr/>
        <p:txBody>
          <a:bodyPr/>
          <a:lstStyle/>
          <a:p>
            <a:endParaRPr lang="pl-PL" sz="1600" dirty="0"/>
          </a:p>
        </p:txBody>
      </p:sp>
      <p:sp>
        <p:nvSpPr>
          <p:cNvPr id="4" name="Symbol zastępczy numeru slajdu 3">
            <a:extLst>
              <a:ext uri="{FF2B5EF4-FFF2-40B4-BE49-F238E27FC236}">
                <a16:creationId xmlns:a16="http://schemas.microsoft.com/office/drawing/2014/main" id="{DE660D65-7A29-2C4D-BECB-2F7C79609863}"/>
              </a:ext>
            </a:extLst>
          </p:cNvPr>
          <p:cNvSpPr>
            <a:spLocks noGrp="1"/>
          </p:cNvSpPr>
          <p:nvPr>
            <p:ph type="sldNum" sz="quarter" idx="5"/>
          </p:nvPr>
        </p:nvSpPr>
        <p:spPr/>
        <p:txBody>
          <a:bodyPr/>
          <a:lstStyle/>
          <a:p>
            <a:pPr rtl="0"/>
            <a:fld id="{9E11EC53-F507-411E-9ADC-FBCFECE09D3D}" type="slidenum">
              <a:rPr lang="pl-PL" smtClean="0"/>
              <a:t>44</a:t>
            </a:fld>
            <a:endParaRPr lang="pl-PL"/>
          </a:p>
        </p:txBody>
      </p:sp>
    </p:spTree>
    <p:extLst>
      <p:ext uri="{BB962C8B-B14F-4D97-AF65-F5344CB8AC3E}">
        <p14:creationId xmlns:p14="http://schemas.microsoft.com/office/powerpoint/2010/main" val="414737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A99FE-BF78-AAF9-3D44-BE055E7B719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58ADA2C-610B-2AB4-9D70-00F62274A30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BFF7B3D-F6E9-C99F-A240-C8FA376C3ABF}"/>
              </a:ext>
            </a:extLst>
          </p:cNvPr>
          <p:cNvSpPr>
            <a:spLocks noGrp="1"/>
          </p:cNvSpPr>
          <p:nvPr>
            <p:ph type="body" idx="1"/>
          </p:nvPr>
        </p:nvSpPr>
        <p:spPr/>
        <p:txBody>
          <a:bodyPr/>
          <a:lstStyle/>
          <a:p>
            <a:r>
              <a:rPr lang="pl-PL" dirty="0"/>
              <a:t>Gaszenie pożaru gaśnicą wymaga zachowania bezpieczeństwa i odpowiedniej techniki, aby było skuteczne. </a:t>
            </a:r>
          </a:p>
          <a:p>
            <a:r>
              <a:rPr lang="pl-PL" dirty="0"/>
              <a:t>Najczęściej używa się </a:t>
            </a:r>
            <a:r>
              <a:rPr lang="pl-PL" b="1" dirty="0"/>
              <a:t>gaśnic proszkowych, pianowych lub CO₂</a:t>
            </a:r>
            <a:r>
              <a:rPr lang="pl-PL" dirty="0"/>
              <a:t>, a każda ma swoje zastosowanie zależnie od typu pożaru. </a:t>
            </a:r>
          </a:p>
          <a:p>
            <a:endParaRPr lang="pl-PL" dirty="0"/>
          </a:p>
          <a:p>
            <a:r>
              <a:rPr lang="pl-PL" dirty="0"/>
              <a:t>Uniwersalny sposób korzystania z gaśnicy, który w praktyce stosuje się w większości sytuacji: </a:t>
            </a:r>
          </a:p>
          <a:p>
            <a:pPr marL="342900" indent="-342900">
              <a:buFont typeface="+mj-lt"/>
              <a:buAutoNum type="arabicPeriod"/>
            </a:pPr>
            <a:r>
              <a:rPr lang="pl-PL" b="1" dirty="0"/>
              <a:t>Przesuwaj strumień od lewej do prawej, pokrywając całą powierzchnię ognia u podstawy.</a:t>
            </a:r>
          </a:p>
          <a:p>
            <a:pPr marL="342900" indent="-342900">
              <a:buFont typeface="+mj-lt"/>
              <a:buAutoNum type="arabicPeriod"/>
            </a:pPr>
            <a:r>
              <a:rPr lang="pl-PL" dirty="0"/>
              <a:t>W zależności od wielkości płomienia odległość </a:t>
            </a:r>
            <a:r>
              <a:rPr lang="pl-PL" b="1" dirty="0"/>
              <a:t>2–3 metrów od ognia </a:t>
            </a:r>
            <a:r>
              <a:rPr lang="pl-PL" dirty="0"/>
              <a:t>i zbliżaj się stopniowo (w przykładzie pożar tłuszczu na patelni stąd min. 1 metr).</a:t>
            </a:r>
          </a:p>
          <a:p>
            <a:pPr marL="342900" indent="-342900">
              <a:buFont typeface="+mj-lt"/>
              <a:buAutoNum type="arabicPeriod"/>
            </a:pPr>
            <a:r>
              <a:rPr lang="pl-PL" dirty="0"/>
              <a:t>Po ugaszeniu ognia </a:t>
            </a:r>
            <a:r>
              <a:rPr lang="pl-PL" b="1" dirty="0"/>
              <a:t>obserwuj miejsce przez kilka minut </a:t>
            </a:r>
            <a:r>
              <a:rPr lang="pl-PL" dirty="0"/>
              <a:t>– ogień może się odnowić.</a:t>
            </a:r>
            <a:endParaRPr lang="pl-PL" b="1" dirty="0"/>
          </a:p>
        </p:txBody>
      </p:sp>
      <p:sp>
        <p:nvSpPr>
          <p:cNvPr id="4" name="Symbol zastępczy numeru slajdu 3">
            <a:extLst>
              <a:ext uri="{FF2B5EF4-FFF2-40B4-BE49-F238E27FC236}">
                <a16:creationId xmlns:a16="http://schemas.microsoft.com/office/drawing/2014/main" id="{5ECE68D7-3A53-3EDF-E4A6-8C7D753148AA}"/>
              </a:ext>
            </a:extLst>
          </p:cNvPr>
          <p:cNvSpPr>
            <a:spLocks noGrp="1"/>
          </p:cNvSpPr>
          <p:nvPr>
            <p:ph type="sldNum" sz="quarter" idx="5"/>
          </p:nvPr>
        </p:nvSpPr>
        <p:spPr/>
        <p:txBody>
          <a:bodyPr/>
          <a:lstStyle/>
          <a:p>
            <a:pPr rtl="0"/>
            <a:fld id="{9E11EC53-F507-411E-9ADC-FBCFECE09D3D}" type="slidenum">
              <a:rPr lang="pl-PL" smtClean="0"/>
              <a:t>45</a:t>
            </a:fld>
            <a:endParaRPr lang="pl-PL"/>
          </a:p>
        </p:txBody>
      </p:sp>
    </p:spTree>
    <p:extLst>
      <p:ext uri="{BB962C8B-B14F-4D97-AF65-F5344CB8AC3E}">
        <p14:creationId xmlns:p14="http://schemas.microsoft.com/office/powerpoint/2010/main" val="1724253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i="1" dirty="0"/>
              <a:t>str. 30 – bardziej przejrzyste zobrazowanie gaszenia grup pożarów</a:t>
            </a:r>
          </a:p>
          <a:p>
            <a:r>
              <a:rPr lang="pl-PL" dirty="0"/>
              <a:t>Grupy pożarów to klasyfikacja, która określa rodzaj płonącego materiału i dzieli się na grupy:</a:t>
            </a:r>
          </a:p>
          <a:p>
            <a:pPr marL="342900" indent="-342900">
              <a:buFont typeface="+mj-lt"/>
              <a:buAutoNum type="arabicPeriod"/>
            </a:pPr>
            <a:r>
              <a:rPr lang="pl-PL" sz="1200" b="1" dirty="0"/>
              <a:t>Grupa A:</a:t>
            </a:r>
            <a:r>
              <a:rPr lang="pl-PL" sz="1200" dirty="0"/>
              <a:t> Pożary materiałów stałych, zazwyczaj pochodzenia organicznego, przy których spalaniu występuje zjawisko żarzenia (np. drewno, papier, tkaniny). </a:t>
            </a:r>
          </a:p>
          <a:p>
            <a:pPr marL="342900" indent="-342900">
              <a:buFont typeface="+mj-lt"/>
              <a:buAutoNum type="arabicPeriod"/>
            </a:pPr>
            <a:r>
              <a:rPr lang="pl-PL" sz="1200" b="1" dirty="0"/>
              <a:t>Grupa B:</a:t>
            </a:r>
            <a:r>
              <a:rPr lang="pl-PL" sz="1200" dirty="0"/>
              <a:t> Pożary cieczy palnych oraz materiałów stałych, które ulegają topnieniu pod wpływem ciepła (np. benzyna, oleje, rozpuszczalniki, topiące się tworzywa sztuczne). </a:t>
            </a:r>
          </a:p>
          <a:p>
            <a:pPr marL="342900" indent="-342900">
              <a:buFont typeface="+mj-lt"/>
              <a:buAutoNum type="arabicPeriod"/>
            </a:pPr>
            <a:r>
              <a:rPr lang="pl-PL" sz="1200" b="1" dirty="0"/>
              <a:t>Grupa C:</a:t>
            </a:r>
            <a:r>
              <a:rPr lang="pl-PL" sz="1200" dirty="0"/>
              <a:t> Pożary gazów palnych (np. gaz ziemny, propan, acetylen, wodór). </a:t>
            </a:r>
          </a:p>
          <a:p>
            <a:pPr marL="342900" indent="-342900">
              <a:buFont typeface="+mj-lt"/>
              <a:buAutoNum type="arabicPeriod"/>
            </a:pPr>
            <a:r>
              <a:rPr lang="pl-PL" sz="1200" b="1" dirty="0"/>
              <a:t>Grupa D:</a:t>
            </a:r>
            <a:r>
              <a:rPr lang="pl-PL" sz="1200" dirty="0"/>
              <a:t> Pożary palnych metali (np. magnez, sód, potas, lit). </a:t>
            </a:r>
          </a:p>
          <a:p>
            <a:pPr marL="342900" indent="-342900">
              <a:buFont typeface="+mj-lt"/>
              <a:buAutoNum type="arabicPeriod"/>
            </a:pPr>
            <a:r>
              <a:rPr lang="pl-PL" sz="1200" b="1" dirty="0"/>
              <a:t>Grupa F:</a:t>
            </a:r>
            <a:r>
              <a:rPr lang="pl-PL" sz="1200" dirty="0"/>
              <a:t> Pożary tłuszczów i olejów w urządzeniach kuchennych (np. w restauracjach, w domach</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46</a:t>
            </a:fld>
            <a:endParaRPr lang="pl-PL"/>
          </a:p>
        </p:txBody>
      </p:sp>
    </p:spTree>
    <p:extLst>
      <p:ext uri="{BB962C8B-B14F-4D97-AF65-F5344CB8AC3E}">
        <p14:creationId xmlns:p14="http://schemas.microsoft.com/office/powerpoint/2010/main" val="3707007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304B0-F193-DFC3-A4DE-695F1AB4F09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DFDA9E3-DADF-E449-B209-550F7EC89CC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5B5E2E8-247E-E3EC-E562-5FC421F5BA30}"/>
              </a:ext>
            </a:extLst>
          </p:cNvPr>
          <p:cNvSpPr>
            <a:spLocks noGrp="1"/>
          </p:cNvSpPr>
          <p:nvPr>
            <p:ph type="body" idx="1"/>
          </p:nvPr>
        </p:nvSpPr>
        <p:spPr/>
        <p:txBody>
          <a:bodyPr/>
          <a:lstStyle/>
          <a:p>
            <a:r>
              <a:rPr lang="pl-PL" sz="1600" b="0" i="1" u="none" strike="noStrike" kern="1200" baseline="0" dirty="0">
                <a:solidFill>
                  <a:schemeClr val="tx1"/>
                </a:solidFill>
                <a:latin typeface="+mn-lt"/>
                <a:ea typeface="+mn-ea"/>
                <a:cs typeface="+mn-cs"/>
              </a:rPr>
              <a:t>str. 31 - Pożar</a:t>
            </a:r>
          </a:p>
          <a:p>
            <a:r>
              <a:rPr lang="pl-PL" sz="1600" b="1" i="0" u="none" strike="noStrike" kern="1200" baseline="0" dirty="0">
                <a:solidFill>
                  <a:schemeClr val="tx1"/>
                </a:solidFill>
                <a:latin typeface="+mn-lt"/>
                <a:ea typeface="+mn-ea"/>
                <a:cs typeface="+mn-cs"/>
              </a:rPr>
              <a:t>Pamiętaj: </a:t>
            </a:r>
            <a:r>
              <a:rPr lang="pl-PL" sz="1600" b="0" i="0" u="none" strike="noStrike" kern="1200" baseline="0" dirty="0">
                <a:solidFill>
                  <a:schemeClr val="tx1"/>
                </a:solidFill>
                <a:latin typeface="+mn-lt"/>
                <a:ea typeface="+mn-ea"/>
                <a:cs typeface="+mn-cs"/>
              </a:rPr>
              <a:t>Jeżeli jest to możliwe i bezpieczne, spróbuj podjąć działania gaśnicze.</a:t>
            </a:r>
            <a:endParaRPr lang="pl-PL" dirty="0"/>
          </a:p>
        </p:txBody>
      </p:sp>
      <p:sp>
        <p:nvSpPr>
          <p:cNvPr id="4" name="Symbol zastępczy numeru slajdu 3">
            <a:extLst>
              <a:ext uri="{FF2B5EF4-FFF2-40B4-BE49-F238E27FC236}">
                <a16:creationId xmlns:a16="http://schemas.microsoft.com/office/drawing/2014/main" id="{148831CA-8034-DF63-291A-4A06D535D281}"/>
              </a:ext>
            </a:extLst>
          </p:cNvPr>
          <p:cNvSpPr>
            <a:spLocks noGrp="1"/>
          </p:cNvSpPr>
          <p:nvPr>
            <p:ph type="sldNum" sz="quarter" idx="5"/>
          </p:nvPr>
        </p:nvSpPr>
        <p:spPr/>
        <p:txBody>
          <a:bodyPr/>
          <a:lstStyle/>
          <a:p>
            <a:pPr rtl="0"/>
            <a:fld id="{9E11EC53-F507-411E-9ADC-FBCFECE09D3D}" type="slidenum">
              <a:rPr lang="pl-PL" smtClean="0"/>
              <a:t>47</a:t>
            </a:fld>
            <a:endParaRPr lang="pl-PL"/>
          </a:p>
        </p:txBody>
      </p:sp>
    </p:spTree>
    <p:extLst>
      <p:ext uri="{BB962C8B-B14F-4D97-AF65-F5344CB8AC3E}">
        <p14:creationId xmlns:p14="http://schemas.microsoft.com/office/powerpoint/2010/main" val="2986891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7AF71-4833-686F-A1D5-CD22F9A4C85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5C5A6A8-50B8-1809-33F5-EBF47CC616B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3ADA350-20C9-4490-DDFA-B4BE522CDC2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C0B83017-F995-4540-38CF-AA9E32DF1EE5}"/>
              </a:ext>
            </a:extLst>
          </p:cNvPr>
          <p:cNvSpPr>
            <a:spLocks noGrp="1"/>
          </p:cNvSpPr>
          <p:nvPr>
            <p:ph type="sldNum" sz="quarter" idx="5"/>
          </p:nvPr>
        </p:nvSpPr>
        <p:spPr/>
        <p:txBody>
          <a:bodyPr/>
          <a:lstStyle/>
          <a:p>
            <a:pPr rtl="0"/>
            <a:fld id="{9E11EC53-F507-411E-9ADC-FBCFECE09D3D}" type="slidenum">
              <a:rPr lang="pl-PL" smtClean="0"/>
              <a:t>48</a:t>
            </a:fld>
            <a:endParaRPr lang="pl-PL"/>
          </a:p>
        </p:txBody>
      </p:sp>
    </p:spTree>
    <p:extLst>
      <p:ext uri="{BB962C8B-B14F-4D97-AF65-F5344CB8AC3E}">
        <p14:creationId xmlns:p14="http://schemas.microsoft.com/office/powerpoint/2010/main" val="3651077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E5E73-82B3-94E6-8B63-045D82A3341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24140C2-EE50-0AB4-70A6-834B58E0671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344855F-9F39-7516-15A9-49A0917E34A9}"/>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92C682DD-F610-B677-F8FE-9C4EE10202F2}"/>
              </a:ext>
            </a:extLst>
          </p:cNvPr>
          <p:cNvSpPr>
            <a:spLocks noGrp="1"/>
          </p:cNvSpPr>
          <p:nvPr>
            <p:ph type="sldNum" sz="quarter" idx="5"/>
          </p:nvPr>
        </p:nvSpPr>
        <p:spPr/>
        <p:txBody>
          <a:bodyPr/>
          <a:lstStyle/>
          <a:p>
            <a:pPr rtl="0"/>
            <a:fld id="{9E11EC53-F507-411E-9ADC-FBCFECE09D3D}" type="slidenum">
              <a:rPr lang="pl-PL" smtClean="0"/>
              <a:t>49</a:t>
            </a:fld>
            <a:endParaRPr lang="pl-PL"/>
          </a:p>
        </p:txBody>
      </p:sp>
    </p:spTree>
    <p:extLst>
      <p:ext uri="{BB962C8B-B14F-4D97-AF65-F5344CB8AC3E}">
        <p14:creationId xmlns:p14="http://schemas.microsoft.com/office/powerpoint/2010/main" val="3320749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90124-D4CE-41B9-D2D4-353D1C05674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B1AA949-BCA3-5EFC-3555-8564DBCBF6E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2C90CDE-13CC-AC30-D209-392D881EB66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97CA6488-9D91-2452-4457-CA4ADBE50106}"/>
              </a:ext>
            </a:extLst>
          </p:cNvPr>
          <p:cNvSpPr>
            <a:spLocks noGrp="1"/>
          </p:cNvSpPr>
          <p:nvPr>
            <p:ph type="sldNum" sz="quarter" idx="5"/>
          </p:nvPr>
        </p:nvSpPr>
        <p:spPr/>
        <p:txBody>
          <a:bodyPr/>
          <a:lstStyle/>
          <a:p>
            <a:pPr rtl="0"/>
            <a:fld id="{9E11EC53-F507-411E-9ADC-FBCFECE09D3D}" type="slidenum">
              <a:rPr lang="pl-PL" smtClean="0"/>
              <a:t>50</a:t>
            </a:fld>
            <a:endParaRPr lang="pl-PL"/>
          </a:p>
        </p:txBody>
      </p:sp>
    </p:spTree>
    <p:extLst>
      <p:ext uri="{BB962C8B-B14F-4D97-AF65-F5344CB8AC3E}">
        <p14:creationId xmlns:p14="http://schemas.microsoft.com/office/powerpoint/2010/main" val="244364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Rola </a:t>
            </a:r>
            <a:r>
              <a:rPr lang="pl-PL" b="0" dirty="0"/>
              <a:t>instytucji publicznych podczas zagrożenia </a:t>
            </a:r>
            <a:r>
              <a:rPr lang="pl-PL" dirty="0"/>
              <a:t>polega na </a:t>
            </a:r>
            <a:r>
              <a:rPr lang="pl-PL" b="1" dirty="0"/>
              <a:t>organizowaniu, koordynowaniu i prowadzeniu działań</a:t>
            </a:r>
            <a:r>
              <a:rPr lang="pl-PL" dirty="0"/>
              <a:t>, które mają chronić ludzi, mienie i środowisko oraz przywrócić normalne funkcjonowanie państwa po kryzysie.</a:t>
            </a:r>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6</a:t>
            </a:fld>
            <a:endParaRPr lang="pl-PL"/>
          </a:p>
        </p:txBody>
      </p:sp>
    </p:spTree>
    <p:extLst>
      <p:ext uri="{BB962C8B-B14F-4D97-AF65-F5344CB8AC3E}">
        <p14:creationId xmlns:p14="http://schemas.microsoft.com/office/powerpoint/2010/main" val="3735270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B3FA4-0DAF-4B84-919C-1D3681C1142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521EA75-64C3-3BAB-0EB2-2229D547109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F40C2BE-D0A5-6FE0-8E01-D99DB1FD1FE2}"/>
              </a:ext>
            </a:extLst>
          </p:cNvPr>
          <p:cNvSpPr>
            <a:spLocks noGrp="1"/>
          </p:cNvSpPr>
          <p:nvPr>
            <p:ph type="body" idx="1"/>
          </p:nvPr>
        </p:nvSpPr>
        <p:spPr/>
        <p:txBody>
          <a:bodyPr/>
          <a:lstStyle/>
          <a:p>
            <a:r>
              <a:rPr lang="pl-PL" dirty="0"/>
              <a:t>W sytuacjach kryzysowych (takich jak </a:t>
            </a:r>
            <a:r>
              <a:rPr lang="pl-PL" b="1" dirty="0"/>
              <a:t>powódź</a:t>
            </a:r>
            <a:r>
              <a:rPr lang="pl-PL" dirty="0"/>
              <a:t>) </a:t>
            </a:r>
            <a:r>
              <a:rPr lang="pl-PL" b="1" dirty="0"/>
              <a:t>flagi sygnalizacyjne</a:t>
            </a:r>
            <a:r>
              <a:rPr lang="pl-PL" dirty="0"/>
              <a:t> są prostym i skutecznym sposobem komunikacji z załogą śmigłowca ratunkowego, zwłaszcza gdy nie ma łączności radiowej.</a:t>
            </a:r>
          </a:p>
        </p:txBody>
      </p:sp>
      <p:sp>
        <p:nvSpPr>
          <p:cNvPr id="4" name="Symbol zastępczy numeru slajdu 3">
            <a:extLst>
              <a:ext uri="{FF2B5EF4-FFF2-40B4-BE49-F238E27FC236}">
                <a16:creationId xmlns:a16="http://schemas.microsoft.com/office/drawing/2014/main" id="{3FC74708-DB71-B53F-98ED-8B6DAC189429}"/>
              </a:ext>
            </a:extLst>
          </p:cNvPr>
          <p:cNvSpPr>
            <a:spLocks noGrp="1"/>
          </p:cNvSpPr>
          <p:nvPr>
            <p:ph type="sldNum" sz="quarter" idx="5"/>
          </p:nvPr>
        </p:nvSpPr>
        <p:spPr/>
        <p:txBody>
          <a:bodyPr/>
          <a:lstStyle/>
          <a:p>
            <a:pPr rtl="0"/>
            <a:fld id="{9E11EC53-F507-411E-9ADC-FBCFECE09D3D}" type="slidenum">
              <a:rPr lang="pl-PL" smtClean="0"/>
              <a:t>51</a:t>
            </a:fld>
            <a:endParaRPr lang="pl-PL"/>
          </a:p>
        </p:txBody>
      </p:sp>
    </p:spTree>
    <p:extLst>
      <p:ext uri="{BB962C8B-B14F-4D97-AF65-F5344CB8AC3E}">
        <p14:creationId xmlns:p14="http://schemas.microsoft.com/office/powerpoint/2010/main" val="2628400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AFE84-EFF1-880B-D9C3-495147290BD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2EE47BF-3959-0C53-1905-76CC8B42046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5B53617-5412-E652-83C2-39093A082FF3}"/>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F4F8EEC-CFCD-A342-C882-B9A520A43AFC}"/>
              </a:ext>
            </a:extLst>
          </p:cNvPr>
          <p:cNvSpPr>
            <a:spLocks noGrp="1"/>
          </p:cNvSpPr>
          <p:nvPr>
            <p:ph type="sldNum" sz="quarter" idx="5"/>
          </p:nvPr>
        </p:nvSpPr>
        <p:spPr/>
        <p:txBody>
          <a:bodyPr/>
          <a:lstStyle/>
          <a:p>
            <a:pPr rtl="0"/>
            <a:fld id="{9E11EC53-F507-411E-9ADC-FBCFECE09D3D}" type="slidenum">
              <a:rPr lang="pl-PL" smtClean="0"/>
              <a:t>52</a:t>
            </a:fld>
            <a:endParaRPr lang="pl-PL"/>
          </a:p>
        </p:txBody>
      </p:sp>
    </p:spTree>
    <p:extLst>
      <p:ext uri="{BB962C8B-B14F-4D97-AF65-F5344CB8AC3E}">
        <p14:creationId xmlns:p14="http://schemas.microsoft.com/office/powerpoint/2010/main" val="305758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DC87-F262-7353-B771-80FE92FFE2A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A64CF7F-CE28-9EB7-5401-F852CE4C63B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80F41CB-CD48-55B9-6A8F-5BB14515B6D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0CD3E4B8-9F3B-B265-6FB7-D900DDBCCB92}"/>
              </a:ext>
            </a:extLst>
          </p:cNvPr>
          <p:cNvSpPr>
            <a:spLocks noGrp="1"/>
          </p:cNvSpPr>
          <p:nvPr>
            <p:ph type="sldNum" sz="quarter" idx="5"/>
          </p:nvPr>
        </p:nvSpPr>
        <p:spPr/>
        <p:txBody>
          <a:bodyPr/>
          <a:lstStyle/>
          <a:p>
            <a:pPr rtl="0"/>
            <a:fld id="{9E11EC53-F507-411E-9ADC-FBCFECE09D3D}" type="slidenum">
              <a:rPr lang="pl-PL" smtClean="0"/>
              <a:t>53</a:t>
            </a:fld>
            <a:endParaRPr lang="pl-PL"/>
          </a:p>
        </p:txBody>
      </p:sp>
    </p:spTree>
    <p:extLst>
      <p:ext uri="{BB962C8B-B14F-4D97-AF65-F5344CB8AC3E}">
        <p14:creationId xmlns:p14="http://schemas.microsoft.com/office/powerpoint/2010/main" val="26446157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7B33-B528-3160-0487-F9F2C9EECCC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BB61D67-F3F3-CD5B-C471-D1E16BFEE0D0}"/>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72E2CA6-DE4D-4936-E6AE-03479344748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DF632003-CB2D-6EBF-C5A6-0B73E6D4419A}"/>
              </a:ext>
            </a:extLst>
          </p:cNvPr>
          <p:cNvSpPr>
            <a:spLocks noGrp="1"/>
          </p:cNvSpPr>
          <p:nvPr>
            <p:ph type="sldNum" sz="quarter" idx="5"/>
          </p:nvPr>
        </p:nvSpPr>
        <p:spPr/>
        <p:txBody>
          <a:bodyPr/>
          <a:lstStyle/>
          <a:p>
            <a:pPr rtl="0"/>
            <a:fld id="{9E11EC53-F507-411E-9ADC-FBCFECE09D3D}" type="slidenum">
              <a:rPr lang="pl-PL" smtClean="0"/>
              <a:t>54</a:t>
            </a:fld>
            <a:endParaRPr lang="pl-PL"/>
          </a:p>
        </p:txBody>
      </p:sp>
    </p:spTree>
    <p:extLst>
      <p:ext uri="{BB962C8B-B14F-4D97-AF65-F5344CB8AC3E}">
        <p14:creationId xmlns:p14="http://schemas.microsoft.com/office/powerpoint/2010/main" val="25331872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74C3E-A6CC-97D6-FDB3-7E7B2428270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BCA5940-2926-4AE6-6FD8-6EF67C30A9F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7977365-71F8-4F0F-0561-CC05D915624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8B7180CE-6A81-6237-5AE8-BD6482B6473A}"/>
              </a:ext>
            </a:extLst>
          </p:cNvPr>
          <p:cNvSpPr>
            <a:spLocks noGrp="1"/>
          </p:cNvSpPr>
          <p:nvPr>
            <p:ph type="sldNum" sz="quarter" idx="5"/>
          </p:nvPr>
        </p:nvSpPr>
        <p:spPr/>
        <p:txBody>
          <a:bodyPr/>
          <a:lstStyle/>
          <a:p>
            <a:pPr rtl="0"/>
            <a:fld id="{9E11EC53-F507-411E-9ADC-FBCFECE09D3D}" type="slidenum">
              <a:rPr lang="pl-PL" smtClean="0"/>
              <a:t>55</a:t>
            </a:fld>
            <a:endParaRPr lang="pl-PL"/>
          </a:p>
        </p:txBody>
      </p:sp>
    </p:spTree>
    <p:extLst>
      <p:ext uri="{BB962C8B-B14F-4D97-AF65-F5344CB8AC3E}">
        <p14:creationId xmlns:p14="http://schemas.microsoft.com/office/powerpoint/2010/main" val="31288117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dirty="0"/>
              <a:t>Sposób rozmowy z numerem </a:t>
            </a:r>
            <a:r>
              <a:rPr lang="pl-PL" b="1" dirty="0"/>
              <a:t>alarmowym 112 </a:t>
            </a:r>
            <a:r>
              <a:rPr lang="pl-PL" b="0" dirty="0"/>
              <a:t>może realnie zdecydować o szybkości i skuteczności pomocy.</a:t>
            </a:r>
          </a:p>
          <a:p>
            <a:endParaRPr lang="pl-PL" b="0" dirty="0"/>
          </a:p>
          <a:p>
            <a:r>
              <a:rPr lang="pl-PL" dirty="0"/>
              <a:t>Mów </a:t>
            </a:r>
            <a:r>
              <a:rPr lang="pl-PL" b="1" dirty="0"/>
              <a:t>spokojnie i wyraźnie</a:t>
            </a:r>
            <a:r>
              <a:rPr lang="pl-PL" dirty="0"/>
              <a:t> – operator jest po to, by Ci pomóc.</a:t>
            </a:r>
            <a:endParaRPr lang="pl-PL" b="0" dirty="0"/>
          </a:p>
          <a:p>
            <a:endParaRPr lang="pl-PL" b="0" dirty="0"/>
          </a:p>
          <a:p>
            <a:r>
              <a:rPr lang="pl-PL" b="1" dirty="0"/>
              <a:t>1. Gdzie! </a:t>
            </a:r>
            <a:r>
              <a:rPr lang="pl-PL" b="0" dirty="0"/>
              <a:t>- </a:t>
            </a:r>
            <a:r>
              <a:rPr lang="pl-PL" b="1" dirty="0"/>
              <a:t>To najważniejsza informacja!</a:t>
            </a:r>
          </a:p>
          <a:p>
            <a:r>
              <a:rPr lang="pl-PL" b="0" dirty="0"/>
              <a:t>Dokładna lokalizacja</a:t>
            </a:r>
            <a:r>
              <a:rPr lang="pl-PL" dirty="0"/>
              <a:t>: miejscowość, ulica, numer budynku lub charakterystyczny punkt (most, skrzyżowanie, sklep, przystanek itp.)</a:t>
            </a:r>
          </a:p>
          <a:p>
            <a:r>
              <a:rPr lang="pl-PL" dirty="0"/>
              <a:t>np.. </a:t>
            </a:r>
            <a:r>
              <a:rPr lang="pl-PL" i="1" dirty="0"/>
              <a:t>„Jestem w miejscowości Kępa, ulica Lipowa 12, obok sklepu Dino. W domu obok wybuchł pożar.”</a:t>
            </a:r>
          </a:p>
          <a:p>
            <a:endParaRPr lang="pl-PL" b="0" dirty="0"/>
          </a:p>
          <a:p>
            <a:r>
              <a:rPr lang="pl-PL" b="1" dirty="0"/>
              <a:t>2. Co się stało? - RODZAJ ZDARZENIA</a:t>
            </a:r>
          </a:p>
          <a:p>
            <a:r>
              <a:rPr lang="pl-PL" dirty="0"/>
              <a:t>np.. </a:t>
            </a:r>
            <a:r>
              <a:rPr lang="pl-PL" i="1" dirty="0"/>
              <a:t>„Pożar budynku / Wypadek samochodowy / Utonięcie / Zasłabnięcie / Powódź / Wyciek gazu / Wypadek z prądem”</a:t>
            </a:r>
          </a:p>
          <a:p>
            <a:r>
              <a:rPr lang="pl-PL" dirty="0"/>
              <a:t>Powiedz, czy sytuacja może się pogorszyć:</a:t>
            </a:r>
          </a:p>
          <a:p>
            <a:r>
              <a:rPr lang="pl-PL" i="1" dirty="0"/>
              <a:t>„Samochód dymi.”, „Wycieka paliwo.”, „Woda wciąż się podnosi.”</a:t>
            </a:r>
          </a:p>
          <a:p>
            <a:endParaRPr lang="pl-PL" b="0" i="1" dirty="0"/>
          </a:p>
          <a:p>
            <a:r>
              <a:rPr lang="pl-PL" b="1" dirty="0"/>
              <a:t>3. Ile jest poszkodowanych i w jakim są stanie?</a:t>
            </a:r>
          </a:p>
          <a:p>
            <a:r>
              <a:rPr lang="pl-PL" b="0" i="0" dirty="0"/>
              <a:t>np. </a:t>
            </a:r>
            <a:r>
              <a:rPr lang="pl-PL" i="1" dirty="0"/>
              <a:t>„Jedna osoba nieprzytomna, druga ranna w nogę.” </a:t>
            </a:r>
            <a:r>
              <a:rPr lang="pl-PL" i="0" dirty="0"/>
              <a:t>lub</a:t>
            </a:r>
            <a:r>
              <a:rPr lang="pl-PL" i="1" dirty="0"/>
              <a:t> „Dziecko oddycha, ale nie reaguje.”</a:t>
            </a:r>
          </a:p>
          <a:p>
            <a:endParaRPr lang="pl-PL" b="0" i="1" dirty="0"/>
          </a:p>
          <a:p>
            <a:r>
              <a:rPr lang="pl-PL" b="1" i="0" dirty="0"/>
              <a:t>4. </a:t>
            </a:r>
            <a:r>
              <a:rPr lang="pl-PL" b="1" dirty="0"/>
              <a:t>Kim jesteś i skąd dzwonisz?</a:t>
            </a:r>
          </a:p>
          <a:p>
            <a:r>
              <a:rPr lang="pl-PL" b="0" i="0" dirty="0"/>
              <a:t>Na końcu podaj: swoje imię i nazwisko, numer telefonu, z którego dzwonisz (jeśli nie wyświetla się automatycznie), możesz dodać: </a:t>
            </a:r>
            <a:r>
              <a:rPr lang="pl-PL" b="0" i="1" dirty="0"/>
              <a:t>„Zostanę na miejscu” </a:t>
            </a:r>
            <a:r>
              <a:rPr lang="pl-PL" b="0" i="0" dirty="0"/>
              <a:t>lub </a:t>
            </a:r>
            <a:r>
              <a:rPr lang="pl-PL" b="0" i="1" dirty="0"/>
              <a:t>„Znam poszkodowanego”.</a:t>
            </a:r>
          </a:p>
          <a:p>
            <a:r>
              <a:rPr lang="pl-PL" b="0" i="0" dirty="0"/>
              <a:t>np. </a:t>
            </a:r>
            <a:r>
              <a:rPr lang="pl-PL" i="1" dirty="0"/>
              <a:t>„Nazywam się Maciej Kowalski, dzwonię z numeru 600 123 456, jestem świadkiem zdarzenia i zostanę na miejscu.”</a:t>
            </a:r>
          </a:p>
          <a:p>
            <a:endParaRPr lang="pl-PL" b="0" i="1" dirty="0"/>
          </a:p>
          <a:p>
            <a:r>
              <a:rPr lang="pl-PL" dirty="0"/>
              <a:t>Operator może przekazać Ci </a:t>
            </a:r>
            <a:r>
              <a:rPr lang="pl-PL" b="1" dirty="0"/>
              <a:t>instrukcje udzielania pierwszej pomocy</a:t>
            </a:r>
            <a:r>
              <a:rPr lang="pl-PL" dirty="0"/>
              <a:t> – słuchaj i wykonuj. </a:t>
            </a:r>
            <a:r>
              <a:rPr lang="pl-PL" b="1" dirty="0"/>
              <a:t>Nie odkładaj słuchawki pierwszy!</a:t>
            </a:r>
            <a:endParaRPr lang="pl-PL" b="0" i="1"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56</a:t>
            </a:fld>
            <a:endParaRPr lang="pl-PL"/>
          </a:p>
        </p:txBody>
      </p:sp>
    </p:spTree>
    <p:extLst>
      <p:ext uri="{BB962C8B-B14F-4D97-AF65-F5344CB8AC3E}">
        <p14:creationId xmlns:p14="http://schemas.microsoft.com/office/powerpoint/2010/main" val="4184426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5AB76-7B7C-D7D9-D85C-A1B4EB2C325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DEE903D-6013-90BE-860B-CA28E38FBFA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26A2BBA-6245-7B92-46D4-D43F4D2B26DF}"/>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0DF66704-0588-53FE-BD0E-0363419D0A06}"/>
              </a:ext>
            </a:extLst>
          </p:cNvPr>
          <p:cNvSpPr>
            <a:spLocks noGrp="1"/>
          </p:cNvSpPr>
          <p:nvPr>
            <p:ph type="sldNum" sz="quarter" idx="5"/>
          </p:nvPr>
        </p:nvSpPr>
        <p:spPr/>
        <p:txBody>
          <a:bodyPr/>
          <a:lstStyle/>
          <a:p>
            <a:pPr rtl="0"/>
            <a:fld id="{9E11EC53-F507-411E-9ADC-FBCFECE09D3D}" type="slidenum">
              <a:rPr lang="pl-PL" smtClean="0"/>
              <a:t>57</a:t>
            </a:fld>
            <a:endParaRPr lang="pl-PL"/>
          </a:p>
        </p:txBody>
      </p:sp>
    </p:spTree>
    <p:extLst>
      <p:ext uri="{BB962C8B-B14F-4D97-AF65-F5344CB8AC3E}">
        <p14:creationId xmlns:p14="http://schemas.microsoft.com/office/powerpoint/2010/main" val="356698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9E257-D0E8-9486-436D-118B33F09A7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F5E4D2F-05A2-7DE8-AE9D-CE741AA8F4A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0A2D8CA-D625-B49D-69BE-66ABB691CCA2}"/>
              </a:ext>
            </a:extLst>
          </p:cNvPr>
          <p:cNvSpPr>
            <a:spLocks noGrp="1"/>
          </p:cNvSpPr>
          <p:nvPr>
            <p:ph type="body" idx="1"/>
          </p:nvPr>
        </p:nvSpPr>
        <p:spPr/>
        <p:txBody>
          <a:bodyPr/>
          <a:lstStyle/>
          <a:p>
            <a:pPr marL="0" indent="0">
              <a:buNone/>
            </a:pPr>
            <a:r>
              <a:rPr lang="pl-PL" b="0" dirty="0"/>
              <a:t>str. 41 podręcznika - wyjaśnienie czym jest: </a:t>
            </a:r>
            <a:r>
              <a:rPr lang="pl-PL" b="1" dirty="0"/>
              <a:t>„(…) zadbaj o bezpieczeństwo własne i poszkodowanego (…)</a:t>
            </a:r>
          </a:p>
          <a:p>
            <a:pPr marL="0" indent="0">
              <a:buNone/>
            </a:pPr>
            <a:endParaRPr lang="pl-PL" b="0" dirty="0"/>
          </a:p>
          <a:p>
            <a:pPr marL="0" indent="0">
              <a:buNone/>
            </a:pPr>
            <a:r>
              <a:rPr lang="pl-PL" b="1" dirty="0"/>
              <a:t>ZADBAJ O WŁASNE BEZPIECZEŃSTWO </a:t>
            </a:r>
            <a:r>
              <a:rPr lang="pl-PL" dirty="0"/>
              <a:t>- To zawsze </a:t>
            </a:r>
            <a:r>
              <a:rPr lang="pl-PL" b="1" dirty="0"/>
              <a:t>pierwszy krok!</a:t>
            </a:r>
          </a:p>
          <a:p>
            <a:pPr marL="0" indent="0">
              <a:buNone/>
            </a:pPr>
            <a:endParaRPr lang="pl-PL" dirty="0"/>
          </a:p>
          <a:p>
            <a:pPr marL="0" indent="0">
              <a:buNone/>
            </a:pPr>
            <a:r>
              <a:rPr lang="pl-PL" dirty="0"/>
              <a:t>1. </a:t>
            </a:r>
            <a:r>
              <a:rPr lang="pl-PL" b="1" dirty="0"/>
              <a:t>Oceń czy miejsce jest bezpieczne </a:t>
            </a:r>
            <a:r>
              <a:rPr lang="pl-PL" dirty="0"/>
              <a:t>zanim podejdziesz do poszkodowanego  (np. ruch uliczny, prąd, ogień, gaz, woda, lód).</a:t>
            </a:r>
          </a:p>
          <a:p>
            <a:pPr marL="0" indent="0">
              <a:buNone/>
            </a:pPr>
            <a:endParaRPr lang="pl-PL" dirty="0"/>
          </a:p>
          <a:p>
            <a:pPr marL="0" indent="0">
              <a:buNone/>
            </a:pPr>
            <a:r>
              <a:rPr lang="pl-PL" dirty="0"/>
              <a:t>2. </a:t>
            </a:r>
            <a:r>
              <a:rPr lang="pl-PL" b="1" dirty="0"/>
              <a:t>Jeśli nie jest to zabezpiecz teren</a:t>
            </a:r>
            <a:r>
              <a:rPr lang="pl-PL" dirty="0"/>
              <a:t> (trójkąt, światła awaryjne) lub </a:t>
            </a:r>
            <a:r>
              <a:rPr lang="pl-PL" b="1" dirty="0"/>
              <a:t>przenieś poszkodowanego w bezpieczne miejsce</a:t>
            </a:r>
            <a:r>
              <a:rPr lang="pl-PL" dirty="0"/>
              <a:t> </a:t>
            </a:r>
            <a:r>
              <a:rPr lang="pl-PL" i="0" dirty="0"/>
              <a:t>tylko jeśli musisz!</a:t>
            </a:r>
          </a:p>
          <a:p>
            <a:pPr marL="0" indent="0">
              <a:buNone/>
            </a:pPr>
            <a:endParaRPr lang="pl-PL" dirty="0"/>
          </a:p>
          <a:p>
            <a:pPr marL="0" indent="0">
              <a:buNone/>
            </a:pPr>
            <a:r>
              <a:rPr lang="pl-PL" dirty="0"/>
              <a:t>3. </a:t>
            </a:r>
            <a:r>
              <a:rPr lang="pl-PL" b="1" dirty="0"/>
              <a:t>Załóż rękawiczki jednorazowe </a:t>
            </a:r>
            <a:r>
              <a:rPr lang="pl-PL" dirty="0"/>
              <a:t>(jeśli masz) lub użyj np. foliowego worka jako bariery.</a:t>
            </a:r>
          </a:p>
        </p:txBody>
      </p:sp>
      <p:sp>
        <p:nvSpPr>
          <p:cNvPr id="4" name="Symbol zastępczy numeru slajdu 3">
            <a:extLst>
              <a:ext uri="{FF2B5EF4-FFF2-40B4-BE49-F238E27FC236}">
                <a16:creationId xmlns:a16="http://schemas.microsoft.com/office/drawing/2014/main" id="{62392AC7-7C5C-90A5-5238-2F834345BA2C}"/>
              </a:ext>
            </a:extLst>
          </p:cNvPr>
          <p:cNvSpPr>
            <a:spLocks noGrp="1"/>
          </p:cNvSpPr>
          <p:nvPr>
            <p:ph type="sldNum" sz="quarter" idx="5"/>
          </p:nvPr>
        </p:nvSpPr>
        <p:spPr/>
        <p:txBody>
          <a:bodyPr/>
          <a:lstStyle/>
          <a:p>
            <a:pPr rtl="0"/>
            <a:fld id="{9E11EC53-F507-411E-9ADC-FBCFECE09D3D}" type="slidenum">
              <a:rPr lang="pl-PL" smtClean="0"/>
              <a:t>58</a:t>
            </a:fld>
            <a:endParaRPr lang="pl-PL"/>
          </a:p>
        </p:txBody>
      </p:sp>
    </p:spTree>
    <p:extLst>
      <p:ext uri="{BB962C8B-B14F-4D97-AF65-F5344CB8AC3E}">
        <p14:creationId xmlns:p14="http://schemas.microsoft.com/office/powerpoint/2010/main" val="7986423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1A1C4-D751-47BA-2BF4-CED13D579CD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7A5BFCB-CB7A-C37B-1B52-5C1B05592D4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5D05A51-6DB0-A12F-4795-32882ECCB9BA}"/>
              </a:ext>
            </a:extLst>
          </p:cNvPr>
          <p:cNvSpPr>
            <a:spLocks noGrp="1"/>
          </p:cNvSpPr>
          <p:nvPr>
            <p:ph type="body" idx="1"/>
          </p:nvPr>
        </p:nvSpPr>
        <p:spPr/>
        <p:txBody>
          <a:bodyPr/>
          <a:lstStyle/>
          <a:p>
            <a:r>
              <a:rPr lang="pl-PL" b="1" dirty="0"/>
              <a:t>RSO</a:t>
            </a:r>
            <a:r>
              <a:rPr lang="pl-PL" dirty="0"/>
              <a:t> to skrót od </a:t>
            </a:r>
            <a:r>
              <a:rPr lang="pl-PL" b="1" dirty="0"/>
              <a:t>Regionalny System Ostrzegania</a:t>
            </a:r>
            <a:r>
              <a:rPr lang="pl-PL" dirty="0"/>
              <a:t> — to </a:t>
            </a:r>
            <a:r>
              <a:rPr lang="pl-PL" b="1" dirty="0"/>
              <a:t>oficjalna, darmowa aplikacja rządowa</a:t>
            </a:r>
            <a:r>
              <a:rPr lang="pl-PL" dirty="0"/>
              <a:t> służąca do </a:t>
            </a:r>
            <a:r>
              <a:rPr lang="pl-PL" b="0" dirty="0"/>
              <a:t>szybkiego informowania obywateli o zagrożeniach </a:t>
            </a:r>
            <a:r>
              <a:rPr lang="pl-PL" dirty="0"/>
              <a:t>na terenie Polski.</a:t>
            </a:r>
          </a:p>
        </p:txBody>
      </p:sp>
      <p:sp>
        <p:nvSpPr>
          <p:cNvPr id="4" name="Symbol zastępczy numeru slajdu 3">
            <a:extLst>
              <a:ext uri="{FF2B5EF4-FFF2-40B4-BE49-F238E27FC236}">
                <a16:creationId xmlns:a16="http://schemas.microsoft.com/office/drawing/2014/main" id="{162A48FE-1E2B-458B-8745-1F5C5F94DC63}"/>
              </a:ext>
            </a:extLst>
          </p:cNvPr>
          <p:cNvSpPr>
            <a:spLocks noGrp="1"/>
          </p:cNvSpPr>
          <p:nvPr>
            <p:ph type="sldNum" sz="quarter" idx="5"/>
          </p:nvPr>
        </p:nvSpPr>
        <p:spPr/>
        <p:txBody>
          <a:bodyPr/>
          <a:lstStyle/>
          <a:p>
            <a:pPr rtl="0"/>
            <a:fld id="{9E11EC53-F507-411E-9ADC-FBCFECE09D3D}" type="slidenum">
              <a:rPr lang="pl-PL" smtClean="0"/>
              <a:t>59</a:t>
            </a:fld>
            <a:endParaRPr lang="pl-PL"/>
          </a:p>
        </p:txBody>
      </p:sp>
    </p:spTree>
    <p:extLst>
      <p:ext uri="{BB962C8B-B14F-4D97-AF65-F5344CB8AC3E}">
        <p14:creationId xmlns:p14="http://schemas.microsoft.com/office/powerpoint/2010/main" val="5947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96127-F447-EA4D-0D4C-9D99C993B76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0E7A9C8-EAD9-D331-ECD2-01731F0CA02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7D5BAEB-0F8A-9C9C-A53B-A2843C93D1C7}"/>
              </a:ext>
            </a:extLst>
          </p:cNvPr>
          <p:cNvSpPr>
            <a:spLocks noGrp="1"/>
          </p:cNvSpPr>
          <p:nvPr>
            <p:ph type="body" idx="1"/>
          </p:nvPr>
        </p:nvSpPr>
        <p:spPr/>
        <p:txBody>
          <a:bodyPr/>
          <a:lstStyle/>
          <a:p>
            <a:r>
              <a:rPr lang="pl-PL" b="0" dirty="0"/>
              <a:t>Rola organizacji społecznych podczas zagrożenia </a:t>
            </a:r>
            <a:r>
              <a:rPr lang="pl-PL" dirty="0"/>
              <a:t>polega na </a:t>
            </a:r>
            <a:r>
              <a:rPr lang="pl-PL" b="1" dirty="0"/>
              <a:t>wspieraniu działań instytucji państwowych i samorządowych</a:t>
            </a:r>
            <a:r>
              <a:rPr lang="pl-PL" dirty="0"/>
              <a:t> oraz </a:t>
            </a:r>
            <a:r>
              <a:rPr lang="pl-PL" b="1" dirty="0"/>
              <a:t>udzielaniu bezpośredniej pomocy ludziom</a:t>
            </a:r>
            <a:r>
              <a:rPr lang="pl-PL" dirty="0"/>
              <a:t> dotkniętym skutkami zagrożeń.</a:t>
            </a:r>
          </a:p>
        </p:txBody>
      </p:sp>
      <p:sp>
        <p:nvSpPr>
          <p:cNvPr id="4" name="Symbol zastępczy numeru slajdu 3">
            <a:extLst>
              <a:ext uri="{FF2B5EF4-FFF2-40B4-BE49-F238E27FC236}">
                <a16:creationId xmlns:a16="http://schemas.microsoft.com/office/drawing/2014/main" id="{68E46441-5A51-9ECE-ECEB-D57003C4970B}"/>
              </a:ext>
            </a:extLst>
          </p:cNvPr>
          <p:cNvSpPr>
            <a:spLocks noGrp="1"/>
          </p:cNvSpPr>
          <p:nvPr>
            <p:ph type="sldNum" sz="quarter" idx="5"/>
          </p:nvPr>
        </p:nvSpPr>
        <p:spPr/>
        <p:txBody>
          <a:bodyPr/>
          <a:lstStyle/>
          <a:p>
            <a:pPr rtl="0"/>
            <a:fld id="{9E11EC53-F507-411E-9ADC-FBCFECE09D3D}" type="slidenum">
              <a:rPr lang="pl-PL" smtClean="0"/>
              <a:t>7</a:t>
            </a:fld>
            <a:endParaRPr lang="pl-PL"/>
          </a:p>
        </p:txBody>
      </p:sp>
    </p:spTree>
    <p:extLst>
      <p:ext uri="{BB962C8B-B14F-4D97-AF65-F5344CB8AC3E}">
        <p14:creationId xmlns:p14="http://schemas.microsoft.com/office/powerpoint/2010/main" val="23554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Siły zbrojne RP są gotowe do realizacji trzech rodzajów misji:</a:t>
            </a:r>
          </a:p>
          <a:p>
            <a:pPr marL="342900" indent="-342900">
              <a:buFont typeface="+mj-lt"/>
              <a:buAutoNum type="arabicPeriod"/>
            </a:pPr>
            <a:r>
              <a:rPr lang="pl-PL" sz="1600" b="0" i="0" u="none" strike="noStrike" kern="1200" baseline="0" dirty="0">
                <a:solidFill>
                  <a:schemeClr val="tx1"/>
                </a:solidFill>
                <a:latin typeface="+mn-lt"/>
                <a:ea typeface="+mn-ea"/>
                <a:cs typeface="+mn-cs"/>
              </a:rPr>
              <a:t>obrona państwa i przeciwstawianie się agresji w ramach sojuszy,</a:t>
            </a:r>
          </a:p>
          <a:p>
            <a:pPr marL="342900" indent="-342900">
              <a:buFont typeface="+mj-lt"/>
              <a:buAutoNum type="arabicPeriod"/>
            </a:pPr>
            <a:r>
              <a:rPr lang="pl-PL" sz="1600" b="0" i="0" u="none" strike="noStrike" kern="1200" baseline="0" dirty="0">
                <a:solidFill>
                  <a:schemeClr val="tx1"/>
                </a:solidFill>
                <a:latin typeface="+mn-lt"/>
                <a:ea typeface="+mn-ea"/>
                <a:cs typeface="+mn-cs"/>
              </a:rPr>
              <a:t>udział w procesie stabilizacji sytuacji międzynarodowej, kryzysowej i humanitarnej,</a:t>
            </a:r>
          </a:p>
          <a:p>
            <a:pPr marL="342900" indent="-342900">
              <a:buFont typeface="+mj-lt"/>
              <a:buAutoNum type="arabicPeriod"/>
            </a:pPr>
            <a:r>
              <a:rPr lang="pl-PL" sz="1600" b="0" i="0" u="none" strike="noStrike" kern="1200" baseline="0" dirty="0">
                <a:solidFill>
                  <a:schemeClr val="tx1"/>
                </a:solidFill>
                <a:latin typeface="+mn-lt"/>
                <a:ea typeface="+mn-ea"/>
                <a:cs typeface="+mn-cs"/>
              </a:rPr>
              <a:t>wspieranie bezpieczeństwa wewnętrznego i pomoc społeczeństwu.</a:t>
            </a:r>
          </a:p>
          <a:p>
            <a:pPr marL="342900" indent="-342900">
              <a:buFont typeface="+mj-lt"/>
              <a:buAutoNum type="arabicPeriod"/>
            </a:pPr>
            <a:endParaRPr lang="pl-PL" sz="1600" b="0" i="0" u="none" strike="noStrike" kern="1200" baseline="0" dirty="0">
              <a:solidFill>
                <a:schemeClr val="tx1"/>
              </a:solidFill>
              <a:latin typeface="+mn-lt"/>
              <a:ea typeface="+mn-ea"/>
              <a:cs typeface="+mn-cs"/>
            </a:endParaRPr>
          </a:p>
          <a:p>
            <a:r>
              <a:rPr lang="pl-PL" sz="1600" b="0" i="0" u="none" strike="noStrike" kern="1200" baseline="0" dirty="0">
                <a:solidFill>
                  <a:schemeClr val="tx1"/>
                </a:solidFill>
                <a:latin typeface="+mn-lt"/>
                <a:ea typeface="+mn-ea"/>
                <a:cs typeface="+mn-cs"/>
              </a:rPr>
              <a:t>Wojsko Polskie prowadzi dobrowolne szkolenia obronne dla wszystkich chętnych. Więcej informacji znajdziesz na stronie A wojsko-polskie.pl lub w Wojskowym Centrum Rekrutacji. </a:t>
            </a:r>
          </a:p>
          <a:p>
            <a:endParaRPr lang="pl-PL" sz="1600" b="0" i="0" u="none" strike="noStrike" kern="1200" baseline="0" dirty="0">
              <a:solidFill>
                <a:schemeClr val="tx1"/>
              </a:solidFill>
              <a:latin typeface="+mn-lt"/>
              <a:ea typeface="+mn-ea"/>
              <a:cs typeface="+mn-cs"/>
            </a:endParaRPr>
          </a:p>
          <a:p>
            <a:r>
              <a:rPr lang="pl-PL" sz="1600" b="0" i="0" u="none" strike="noStrike" kern="1200" baseline="0" dirty="0">
                <a:solidFill>
                  <a:schemeClr val="tx1"/>
                </a:solidFill>
                <a:latin typeface="+mn-lt"/>
                <a:ea typeface="+mn-ea"/>
                <a:cs typeface="+mn-cs"/>
              </a:rPr>
              <a:t>Jeśli chcesz podjąć służbę wojskową, do wyboru jest:</a:t>
            </a:r>
          </a:p>
          <a:p>
            <a:pPr marL="342900" indent="-342900">
              <a:buFont typeface="+mj-lt"/>
              <a:buAutoNum type="arabicPeriod"/>
            </a:pPr>
            <a:r>
              <a:rPr lang="pl-PL" sz="1600" b="1" i="0" u="none" strike="noStrike" kern="1200" baseline="0" dirty="0">
                <a:solidFill>
                  <a:schemeClr val="tx1"/>
                </a:solidFill>
                <a:latin typeface="+mn-lt"/>
                <a:ea typeface="+mn-ea"/>
                <a:cs typeface="+mn-cs"/>
              </a:rPr>
              <a:t>dobrowolna zasadnicza służba wojskowa </a:t>
            </a:r>
            <a:r>
              <a:rPr lang="pl-PL" sz="1600" b="0" i="0" u="none" strike="noStrike" kern="1200" baseline="0" dirty="0">
                <a:solidFill>
                  <a:schemeClr val="tx1"/>
                </a:solidFill>
                <a:latin typeface="+mn-lt"/>
                <a:ea typeface="+mn-ea"/>
                <a:cs typeface="+mn-cs"/>
              </a:rPr>
              <a:t>– do 12 miesięcy,</a:t>
            </a:r>
          </a:p>
          <a:p>
            <a:pPr marL="342900" indent="-342900">
              <a:buFont typeface="+mj-lt"/>
              <a:buAutoNum type="arabicPeriod"/>
            </a:pPr>
            <a:r>
              <a:rPr lang="pl-PL" sz="1600" b="1" i="0" u="none" strike="noStrike" kern="1200" baseline="0" dirty="0">
                <a:solidFill>
                  <a:schemeClr val="tx1"/>
                </a:solidFill>
                <a:latin typeface="+mn-lt"/>
                <a:ea typeface="+mn-ea"/>
                <a:cs typeface="+mn-cs"/>
              </a:rPr>
              <a:t>terytorialna służba wojskowa </a:t>
            </a:r>
            <a:r>
              <a:rPr lang="pl-PL" sz="1600" b="0" i="0" u="none" strike="noStrike" kern="1200" baseline="0" dirty="0">
                <a:solidFill>
                  <a:schemeClr val="tx1"/>
                </a:solidFill>
                <a:latin typeface="+mn-lt"/>
                <a:ea typeface="+mn-ea"/>
                <a:cs typeface="+mn-cs"/>
              </a:rPr>
              <a:t>– pełniona rotacyjnie i dyspozycyjnie, pozwala łączyć pracę lub naukę ze służbą,</a:t>
            </a:r>
          </a:p>
          <a:p>
            <a:pPr marL="342900" indent="-342900">
              <a:buFont typeface="+mj-lt"/>
              <a:buAutoNum type="arabicPeriod"/>
            </a:pPr>
            <a:r>
              <a:rPr lang="pl-PL" sz="1600" b="1" i="0" u="none" strike="noStrike" kern="1200" baseline="0" dirty="0">
                <a:solidFill>
                  <a:schemeClr val="tx1"/>
                </a:solidFill>
                <a:latin typeface="+mn-lt"/>
                <a:ea typeface="+mn-ea"/>
                <a:cs typeface="+mn-cs"/>
              </a:rPr>
              <a:t>aktywna rezerwa </a:t>
            </a:r>
            <a:r>
              <a:rPr lang="pl-PL" sz="1600" b="0" i="0" u="none" strike="noStrike" kern="1200" baseline="0" dirty="0">
                <a:solidFill>
                  <a:schemeClr val="tx1"/>
                </a:solidFill>
                <a:latin typeface="+mn-lt"/>
                <a:ea typeface="+mn-ea"/>
                <a:cs typeface="+mn-cs"/>
              </a:rPr>
              <a:t>(np. dla pracujących) – z elastycznym czasem służby,</a:t>
            </a:r>
          </a:p>
          <a:p>
            <a:pPr marL="342900" indent="-342900">
              <a:buFont typeface="+mj-lt"/>
              <a:buAutoNum type="arabicPeriod"/>
            </a:pPr>
            <a:r>
              <a:rPr lang="pl-PL" sz="1600" b="1" i="0" u="none" strike="noStrike" kern="1200" baseline="0" dirty="0">
                <a:solidFill>
                  <a:schemeClr val="tx1"/>
                </a:solidFill>
                <a:latin typeface="+mn-lt"/>
                <a:ea typeface="+mn-ea"/>
                <a:cs typeface="+mn-cs"/>
              </a:rPr>
              <a:t>zawodowa służba wojskowa </a:t>
            </a:r>
            <a:r>
              <a:rPr lang="pl-PL" sz="1600" b="0" i="0" u="none" strike="noStrike" kern="1200" baseline="0" dirty="0">
                <a:solidFill>
                  <a:schemeClr val="tx1"/>
                </a:solidFill>
                <a:latin typeface="+mn-lt"/>
                <a:ea typeface="+mn-ea"/>
                <a:cs typeface="+mn-cs"/>
              </a:rPr>
              <a:t>– na pełen etat.</a:t>
            </a: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8</a:t>
            </a:fld>
            <a:endParaRPr lang="pl-PL"/>
          </a:p>
        </p:txBody>
      </p:sp>
    </p:spTree>
    <p:extLst>
      <p:ext uri="{BB962C8B-B14F-4D97-AF65-F5344CB8AC3E}">
        <p14:creationId xmlns:p14="http://schemas.microsoft.com/office/powerpoint/2010/main" val="328520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Zostań wolontariuszem </a:t>
            </a:r>
            <a:r>
              <a:rPr lang="pl-PL" sz="1600" b="0" i="0" u="none" strike="noStrike" kern="1200" baseline="0" dirty="0">
                <a:solidFill>
                  <a:schemeClr val="tx1"/>
                </a:solidFill>
                <a:latin typeface="+mn-lt"/>
                <a:ea typeface="+mn-ea"/>
                <a:cs typeface="+mn-cs"/>
              </a:rPr>
              <a:t>i nieś wsparcie tam, gdzie jest najbardziej potrzebne. Do wolontariatu możesz zachęcić też przyjaciół lub sąsiadów.</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W czasie konfliktu zbrojnego nadal będziesz pracować w swoim zawodzie, chyba że otrzymasz inne zadania.</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Jeśli dostaniesz przydział mobilizacyjny do obrony cywilnej, zajmiesz się zadaniami, które pomogą chronić ludzi, mienie, infrastrukturę lub dobra kultury.</a:t>
            </a:r>
          </a:p>
          <a:p>
            <a:pPr marL="285750" indent="-285750">
              <a:buFont typeface="Arial" panose="020B0604020202020204" pitchFamily="34" charset="0"/>
              <a:buChar char="•"/>
            </a:pPr>
            <a:r>
              <a:rPr lang="pl-PL" sz="1600" b="0" i="0" u="none" strike="noStrike" kern="1200" baseline="0" dirty="0">
                <a:solidFill>
                  <a:schemeClr val="tx1"/>
                </a:solidFill>
                <a:latin typeface="+mn-lt"/>
                <a:ea typeface="+mn-ea"/>
                <a:cs typeface="+mn-cs"/>
              </a:rPr>
              <a:t>Do służby w obronie cywilnej możesz zgłosić się też jako ochotnik i wskazać, gdzie chcesz pełnić służbę. O szczegóły pytaj w urzędzie wojewódzkim.</a:t>
            </a:r>
            <a:endParaRPr lang="pl-PL" dirty="0"/>
          </a:p>
        </p:txBody>
      </p:sp>
      <p:sp>
        <p:nvSpPr>
          <p:cNvPr id="4" name="Symbol zastępczy numeru slajdu 3"/>
          <p:cNvSpPr>
            <a:spLocks noGrp="1"/>
          </p:cNvSpPr>
          <p:nvPr>
            <p:ph type="sldNum" sz="quarter" idx="5"/>
          </p:nvPr>
        </p:nvSpPr>
        <p:spPr/>
        <p:txBody>
          <a:bodyPr/>
          <a:lstStyle/>
          <a:p>
            <a:pPr rtl="0"/>
            <a:fld id="{9E11EC53-F507-411E-9ADC-FBCFECE09D3D}" type="slidenum">
              <a:rPr lang="pl-PL" smtClean="0"/>
              <a:t>9</a:t>
            </a:fld>
            <a:endParaRPr lang="pl-PL"/>
          </a:p>
        </p:txBody>
      </p:sp>
    </p:spTree>
    <p:extLst>
      <p:ext uri="{BB962C8B-B14F-4D97-AF65-F5344CB8AC3E}">
        <p14:creationId xmlns:p14="http://schemas.microsoft.com/office/powerpoint/2010/main" val="40105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7CBD6-F0D7-D3D6-AD84-C1186EB34C1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3609FAF-AC2C-8A00-E583-C09B152CF19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67E9672-C973-57EC-92AC-73DE51D8B521}"/>
              </a:ext>
            </a:extLst>
          </p:cNvPr>
          <p:cNvSpPr>
            <a:spLocks noGrp="1"/>
          </p:cNvSpPr>
          <p:nvPr>
            <p:ph type="body" idx="1"/>
          </p:nvPr>
        </p:nvSpPr>
        <p:spPr/>
        <p:txBody>
          <a:bodyPr/>
          <a:lstStyle/>
          <a:p>
            <a:r>
              <a:rPr lang="pl-PL" sz="1600" b="1" i="0" u="none" strike="noStrike" kern="1200" baseline="0" dirty="0">
                <a:solidFill>
                  <a:schemeClr val="tx1"/>
                </a:solidFill>
                <a:latin typeface="+mn-lt"/>
                <a:ea typeface="+mn-ea"/>
                <a:cs typeface="+mn-cs"/>
              </a:rPr>
              <a:t>Pamiętaj!</a:t>
            </a:r>
          </a:p>
          <a:p>
            <a:r>
              <a:rPr lang="pl-PL" sz="1600" b="0" i="0" u="none" strike="noStrike" kern="1200" baseline="0" dirty="0">
                <a:solidFill>
                  <a:schemeClr val="tx1"/>
                </a:solidFill>
                <a:latin typeface="+mn-lt"/>
                <a:ea typeface="+mn-ea"/>
                <a:cs typeface="+mn-cs"/>
              </a:rPr>
              <a:t>Jeśli uchylasz się od służby wojskowej, poniesiesz konsekwencje prawne bez względu na to, czy przebywasz w Polsce, czy za granicą.</a:t>
            </a:r>
            <a:endParaRPr lang="pl-PL" b="0" dirty="0"/>
          </a:p>
        </p:txBody>
      </p:sp>
      <p:sp>
        <p:nvSpPr>
          <p:cNvPr id="4" name="Symbol zastępczy numeru slajdu 3">
            <a:extLst>
              <a:ext uri="{FF2B5EF4-FFF2-40B4-BE49-F238E27FC236}">
                <a16:creationId xmlns:a16="http://schemas.microsoft.com/office/drawing/2014/main" id="{A6A33CF3-64DB-75AC-DC0F-BC399A0B229E}"/>
              </a:ext>
            </a:extLst>
          </p:cNvPr>
          <p:cNvSpPr>
            <a:spLocks noGrp="1"/>
          </p:cNvSpPr>
          <p:nvPr>
            <p:ph type="sldNum" sz="quarter" idx="5"/>
          </p:nvPr>
        </p:nvSpPr>
        <p:spPr/>
        <p:txBody>
          <a:bodyPr/>
          <a:lstStyle/>
          <a:p>
            <a:pPr rtl="0"/>
            <a:fld id="{9E11EC53-F507-411E-9ADC-FBCFECE09D3D}" type="slidenum">
              <a:rPr lang="pl-PL" smtClean="0"/>
              <a:t>10</a:t>
            </a:fld>
            <a:endParaRPr lang="pl-PL"/>
          </a:p>
        </p:txBody>
      </p:sp>
    </p:spTree>
    <p:extLst>
      <p:ext uri="{BB962C8B-B14F-4D97-AF65-F5344CB8AC3E}">
        <p14:creationId xmlns:p14="http://schemas.microsoft.com/office/powerpoint/2010/main" val="374669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62" name="Prostokąt 61"/>
          <p:cNvSpPr/>
          <p:nvPr/>
        </p:nvSpPr>
        <p:spPr bwMode="hidden">
          <a:xfrm>
            <a:off x="0" y="1905001"/>
            <a:ext cx="12188825" cy="2148252"/>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sz="3200">
              <a:solidFill>
                <a:schemeClr val="tx2"/>
              </a:solidFill>
            </a:endParaRPr>
          </a:p>
        </p:txBody>
      </p:sp>
      <p:sp>
        <p:nvSpPr>
          <p:cNvPr id="2" name="Tytuł 1"/>
          <p:cNvSpPr>
            <a:spLocks noGrp="1"/>
          </p:cNvSpPr>
          <p:nvPr>
            <p:ph type="ctrTitle"/>
          </p:nvPr>
        </p:nvSpPr>
        <p:spPr>
          <a:xfrm>
            <a:off x="1218883" y="1905002"/>
            <a:ext cx="9751060" cy="2147926"/>
          </a:xfrm>
        </p:spPr>
        <p:txBody>
          <a:bodyPr rtlCol="0" anchor="ctr">
            <a:normAutofit/>
          </a:bodyPr>
          <a:lstStyle>
            <a:lvl1pPr algn="ctr" rtl="0">
              <a:defRPr sz="4400" cap="all" normalizeH="0" baseline="0">
                <a:solidFill>
                  <a:schemeClr val="bg1"/>
                </a:solidFill>
              </a:defRPr>
            </a:lvl1pPr>
          </a:lstStyle>
          <a:p>
            <a:pPr rtl="0"/>
            <a:r>
              <a:rPr lang="pl-PL" dirty="0"/>
              <a:t>Kliknij, aby edytować styl</a:t>
            </a:r>
            <a:endParaRPr dirty="0"/>
          </a:p>
        </p:txBody>
      </p:sp>
      <p:sp>
        <p:nvSpPr>
          <p:cNvPr id="3" name="Podtytuł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pl-PL" dirty="0"/>
              <a:t>Kliknij, aby edytować styl wzorca podtytułu</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ywny obraz z podpisem">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pl-PL" dirty="0"/>
              <a:t>Kliknij, aby edytować styl</a:t>
            </a:r>
            <a:endParaRPr dirty="0"/>
          </a:p>
        </p:txBody>
      </p:sp>
      <p:sp>
        <p:nvSpPr>
          <p:cNvPr id="9" name="Prostokąt 8" descr="&#10;"/>
          <p:cNvSpPr/>
          <p:nvPr/>
        </p:nvSpPr>
        <p:spPr>
          <a:xfrm>
            <a:off x="0" y="-1115"/>
            <a:ext cx="7618016" cy="68591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130000"/>
              </a:lnSpc>
            </a:pPr>
            <a:endParaRPr dirty="0"/>
          </a:p>
        </p:txBody>
      </p:sp>
      <p:sp>
        <p:nvSpPr>
          <p:cNvPr id="3" name="Obraz — symbol zastępczy 2" descr="Pusty symbol zastępczy pozwalający dodać obraz. Kliknij symbol zastępczy i wybierz obraz, który chcesz dodać.&#10;"/>
          <p:cNvSpPr>
            <a:spLocks noGrp="1" noChangeAspect="1"/>
          </p:cNvSpPr>
          <p:nvPr>
            <p:ph type="pic" idx="1"/>
          </p:nvPr>
        </p:nvSpPr>
        <p:spPr>
          <a:xfrm>
            <a:off x="507868" y="482600"/>
            <a:ext cx="6602281" cy="5842001"/>
          </a:xfrm>
          <a:noFill/>
          <a:ln w="9525">
            <a:noFill/>
            <a:miter lim="800000"/>
          </a:ln>
          <a:effectLst/>
        </p:spPr>
        <p:txBody>
          <a:bodyPr rtlCol="0" anchor="ctr" anchorCtr="0">
            <a:normAutofit/>
          </a:bodyPr>
          <a:lstStyle>
            <a:lvl1pPr marL="0" indent="0" algn="l" rtl="0">
              <a:lnSpc>
                <a:spcPct val="130000"/>
              </a:lnSpc>
              <a:spcBef>
                <a:spcPts val="1200"/>
              </a:spcBef>
              <a:buClr>
                <a:schemeClr val="bg1"/>
              </a:buClr>
              <a:buFont typeface="Wingdings" panose="05000000000000000000" pitchFamily="2" charset="2"/>
              <a:buNone/>
              <a:defRPr sz="1800">
                <a:solidFill>
                  <a:schemeClr val="bg1"/>
                </a:solidFill>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l-PL" dirty="0"/>
              <a:t>Kliknij ikonę, aby dodać obraz</a:t>
            </a:r>
            <a:endParaRPr dirty="0"/>
          </a:p>
        </p:txBody>
      </p:sp>
      <p:sp>
        <p:nvSpPr>
          <p:cNvPr id="4" name="Tekst — symbol zastępczy 3"/>
          <p:cNvSpPr>
            <a:spLocks noGrp="1"/>
          </p:cNvSpPr>
          <p:nvPr>
            <p:ph type="body" sz="half" idx="2"/>
          </p:nvPr>
        </p:nvSpPr>
        <p:spPr>
          <a:xfrm>
            <a:off x="7821163" y="2108200"/>
            <a:ext cx="3961368" cy="4267200"/>
          </a:xfrm>
        </p:spPr>
        <p:txBody>
          <a:bodyPr rtlCol="0">
            <a:normAutofit/>
          </a:bodyPr>
          <a:lstStyle>
            <a:lvl1pPr marL="0" indent="0" algn="l" rtl="0">
              <a:lnSpc>
                <a:spcPct val="100000"/>
              </a:lnSpc>
              <a:spcBef>
                <a:spcPts val="12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dirty="0"/>
              <a:t>Kliknij, aby edytować style wzorca tekstu</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pionowy — symbol zastępczy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0040043" y="482599"/>
            <a:ext cx="1843982" cy="5791201"/>
          </a:xfrm>
        </p:spPr>
        <p:txBody>
          <a:bodyPr vert="eaVert" rtlCol="0"/>
          <a:lstStyle/>
          <a:p>
            <a:pPr rtl="0"/>
            <a:r>
              <a:rPr lang="pl-PL"/>
              <a:t>Kliknij, aby edytować styl</a:t>
            </a:r>
            <a:endParaRPr/>
          </a:p>
        </p:txBody>
      </p:sp>
      <p:sp>
        <p:nvSpPr>
          <p:cNvPr id="3" name="Tekst pionowy — symbol zastępczy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1908EC-E1C7-F6FE-B4B4-A8210DC70855}"/>
              </a:ext>
            </a:extLst>
          </p:cNvPr>
          <p:cNvSpPr>
            <a:spLocks noGrp="1"/>
          </p:cNvSpPr>
          <p:nvPr>
            <p:ph type="ctrTitle"/>
          </p:nvPr>
        </p:nvSpPr>
        <p:spPr>
          <a:xfrm>
            <a:off x="1524000" y="1122363"/>
            <a:ext cx="9140825"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9A419CB-4DAE-7991-16E9-3A936AD09A1A}"/>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F911D1B7-2A78-84C3-0481-97693EC37637}"/>
              </a:ext>
            </a:extLst>
          </p:cNvPr>
          <p:cNvSpPr>
            <a:spLocks noGrp="1"/>
          </p:cNvSpPr>
          <p:nvPr>
            <p:ph type="dt" sz="half" idx="10"/>
          </p:nvPr>
        </p:nvSpPr>
        <p:spPr/>
        <p:txBody>
          <a:bodyPr/>
          <a:lstStyle/>
          <a:p>
            <a:fld id="{B93335D8-C4A7-4FCA-A600-5BFE63C21ADD}" type="datetimeFigureOut">
              <a:rPr lang="pl-PL" smtClean="0"/>
              <a:t>05.02.2026</a:t>
            </a:fld>
            <a:endParaRPr lang="pl-PL"/>
          </a:p>
        </p:txBody>
      </p:sp>
      <p:sp>
        <p:nvSpPr>
          <p:cNvPr id="5" name="Symbol zastępczy stopki 4">
            <a:extLst>
              <a:ext uri="{FF2B5EF4-FFF2-40B4-BE49-F238E27FC236}">
                <a16:creationId xmlns:a16="http://schemas.microsoft.com/office/drawing/2014/main" id="{1DC02064-A2B5-8F79-F80C-82E2DE353AF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05006AF-A776-2B5E-00DD-ADF611D2981F}"/>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983202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A56B05-A866-6033-112F-0CF4FBB6152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10818CB-E832-9920-A30D-7E187FC001F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7012463-0CF1-283C-4B77-6017C4E56E81}"/>
              </a:ext>
            </a:extLst>
          </p:cNvPr>
          <p:cNvSpPr>
            <a:spLocks noGrp="1"/>
          </p:cNvSpPr>
          <p:nvPr>
            <p:ph type="dt" sz="half" idx="10"/>
          </p:nvPr>
        </p:nvSpPr>
        <p:spPr/>
        <p:txBody>
          <a:bodyPr/>
          <a:lstStyle/>
          <a:p>
            <a:fld id="{B93335D8-C4A7-4FCA-A600-5BFE63C21ADD}" type="datetimeFigureOut">
              <a:rPr lang="pl-PL" smtClean="0"/>
              <a:t>05.02.2026</a:t>
            </a:fld>
            <a:endParaRPr lang="pl-PL"/>
          </a:p>
        </p:txBody>
      </p:sp>
      <p:sp>
        <p:nvSpPr>
          <p:cNvPr id="5" name="Symbol zastępczy stopki 4">
            <a:extLst>
              <a:ext uri="{FF2B5EF4-FFF2-40B4-BE49-F238E27FC236}">
                <a16:creationId xmlns:a16="http://schemas.microsoft.com/office/drawing/2014/main" id="{68B752AC-219F-FB19-21C2-B70B9516A2E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1D41FBF-3553-90C2-DB82-64C84C04EA8C}"/>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065420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11782D-144A-8998-042C-C52E1DA9E0A0}"/>
              </a:ext>
            </a:extLst>
          </p:cNvPr>
          <p:cNvSpPr>
            <a:spLocks noGrp="1"/>
          </p:cNvSpPr>
          <p:nvPr>
            <p:ph type="title"/>
          </p:nvPr>
        </p:nvSpPr>
        <p:spPr>
          <a:xfrm>
            <a:off x="831850" y="1709738"/>
            <a:ext cx="10512425"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714B9DC-8D8E-7757-29FF-7F4EE7B3ED10}"/>
              </a:ext>
            </a:extLst>
          </p:cNvPr>
          <p:cNvSpPr>
            <a:spLocks noGrp="1"/>
          </p:cNvSpPr>
          <p:nvPr>
            <p:ph type="body" idx="1"/>
          </p:nvPr>
        </p:nvSpPr>
        <p:spPr>
          <a:xfrm>
            <a:off x="831850" y="4589463"/>
            <a:ext cx="105124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DF2DFCF-C1E8-249A-4F6B-0FE64D3E8764}"/>
              </a:ext>
            </a:extLst>
          </p:cNvPr>
          <p:cNvSpPr>
            <a:spLocks noGrp="1"/>
          </p:cNvSpPr>
          <p:nvPr>
            <p:ph type="dt" sz="half" idx="10"/>
          </p:nvPr>
        </p:nvSpPr>
        <p:spPr/>
        <p:txBody>
          <a:bodyPr/>
          <a:lstStyle/>
          <a:p>
            <a:fld id="{B93335D8-C4A7-4FCA-A600-5BFE63C21ADD}" type="datetimeFigureOut">
              <a:rPr lang="pl-PL" smtClean="0"/>
              <a:t>05.02.2026</a:t>
            </a:fld>
            <a:endParaRPr lang="pl-PL"/>
          </a:p>
        </p:txBody>
      </p:sp>
      <p:sp>
        <p:nvSpPr>
          <p:cNvPr id="5" name="Symbol zastępczy stopki 4">
            <a:extLst>
              <a:ext uri="{FF2B5EF4-FFF2-40B4-BE49-F238E27FC236}">
                <a16:creationId xmlns:a16="http://schemas.microsoft.com/office/drawing/2014/main" id="{2506CFFE-2035-207D-6FA7-FBC770A9AD2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FF11697-952D-C160-68BB-272FA3302F0E}"/>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46438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E6A257-560C-9EEC-B5C8-B149FD59A36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B448521-0E6A-1CAA-2D87-3D4563E58702}"/>
              </a:ext>
            </a:extLst>
          </p:cNvPr>
          <p:cNvSpPr>
            <a:spLocks noGrp="1"/>
          </p:cNvSpPr>
          <p:nvPr>
            <p:ph sz="half" idx="1"/>
          </p:nvPr>
        </p:nvSpPr>
        <p:spPr>
          <a:xfrm>
            <a:off x="838200" y="1825625"/>
            <a:ext cx="5180013"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67E48F8-C710-A0DF-6A84-CD1248212692}"/>
              </a:ext>
            </a:extLst>
          </p:cNvPr>
          <p:cNvSpPr>
            <a:spLocks noGrp="1"/>
          </p:cNvSpPr>
          <p:nvPr>
            <p:ph sz="half" idx="2"/>
          </p:nvPr>
        </p:nvSpPr>
        <p:spPr>
          <a:xfrm>
            <a:off x="6170613" y="1825625"/>
            <a:ext cx="5180012"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F598BCD-4ED0-4D3D-47ED-35CB209705AD}"/>
              </a:ext>
            </a:extLst>
          </p:cNvPr>
          <p:cNvSpPr>
            <a:spLocks noGrp="1"/>
          </p:cNvSpPr>
          <p:nvPr>
            <p:ph type="dt" sz="half" idx="10"/>
          </p:nvPr>
        </p:nvSpPr>
        <p:spPr/>
        <p:txBody>
          <a:bodyPr/>
          <a:lstStyle/>
          <a:p>
            <a:fld id="{B93335D8-C4A7-4FCA-A600-5BFE63C21ADD}" type="datetimeFigureOut">
              <a:rPr lang="pl-PL" smtClean="0"/>
              <a:t>05.02.2026</a:t>
            </a:fld>
            <a:endParaRPr lang="pl-PL"/>
          </a:p>
        </p:txBody>
      </p:sp>
      <p:sp>
        <p:nvSpPr>
          <p:cNvPr id="6" name="Symbol zastępczy stopki 5">
            <a:extLst>
              <a:ext uri="{FF2B5EF4-FFF2-40B4-BE49-F238E27FC236}">
                <a16:creationId xmlns:a16="http://schemas.microsoft.com/office/drawing/2014/main" id="{ABBF02D8-3B48-1DDE-F33B-7BDDA37E9CF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62840D4-F067-A2B9-DC32-B12B9856BCD7}"/>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55894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58000E-15EA-7ECC-F2F1-96F53C5A8615}"/>
              </a:ext>
            </a:extLst>
          </p:cNvPr>
          <p:cNvSpPr>
            <a:spLocks noGrp="1"/>
          </p:cNvSpPr>
          <p:nvPr>
            <p:ph type="title"/>
          </p:nvPr>
        </p:nvSpPr>
        <p:spPr>
          <a:xfrm>
            <a:off x="839788" y="365125"/>
            <a:ext cx="10512425"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165CF8B5-9A12-C8AD-1A1A-4248C77F808E}"/>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B76B025-96E9-1EEE-19FD-77E0D0ABE92A}"/>
              </a:ext>
            </a:extLst>
          </p:cNvPr>
          <p:cNvSpPr>
            <a:spLocks noGrp="1"/>
          </p:cNvSpPr>
          <p:nvPr>
            <p:ph sz="half" idx="2"/>
          </p:nvPr>
        </p:nvSpPr>
        <p:spPr>
          <a:xfrm>
            <a:off x="839788" y="2505075"/>
            <a:ext cx="51562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380D3EA1-53D1-666B-20C5-395F513FED80}"/>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F3D9A5B-FBD4-A00F-BD62-309408DC2072}"/>
              </a:ext>
            </a:extLst>
          </p:cNvPr>
          <p:cNvSpPr>
            <a:spLocks noGrp="1"/>
          </p:cNvSpPr>
          <p:nvPr>
            <p:ph sz="quarter" idx="4"/>
          </p:nvPr>
        </p:nvSpPr>
        <p:spPr>
          <a:xfrm>
            <a:off x="6170613" y="2505075"/>
            <a:ext cx="518160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F1D9C427-C0F5-0DD1-880E-BB5A10284BC4}"/>
              </a:ext>
            </a:extLst>
          </p:cNvPr>
          <p:cNvSpPr>
            <a:spLocks noGrp="1"/>
          </p:cNvSpPr>
          <p:nvPr>
            <p:ph type="dt" sz="half" idx="10"/>
          </p:nvPr>
        </p:nvSpPr>
        <p:spPr/>
        <p:txBody>
          <a:bodyPr/>
          <a:lstStyle/>
          <a:p>
            <a:fld id="{B93335D8-C4A7-4FCA-A600-5BFE63C21ADD}" type="datetimeFigureOut">
              <a:rPr lang="pl-PL" smtClean="0"/>
              <a:t>05.02.2026</a:t>
            </a:fld>
            <a:endParaRPr lang="pl-PL"/>
          </a:p>
        </p:txBody>
      </p:sp>
      <p:sp>
        <p:nvSpPr>
          <p:cNvPr id="8" name="Symbol zastępczy stopki 7">
            <a:extLst>
              <a:ext uri="{FF2B5EF4-FFF2-40B4-BE49-F238E27FC236}">
                <a16:creationId xmlns:a16="http://schemas.microsoft.com/office/drawing/2014/main" id="{7EACEC22-D80C-73CC-0252-9855816BF2F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90353B9-E7ED-AB1F-D68F-4CB2E4B9D602}"/>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365672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0778F8-3ADF-8693-0502-5E3493D2EB06}"/>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CCFBA66-2B4F-DF22-7184-3BD154B4EB0A}"/>
              </a:ext>
            </a:extLst>
          </p:cNvPr>
          <p:cNvSpPr>
            <a:spLocks noGrp="1"/>
          </p:cNvSpPr>
          <p:nvPr>
            <p:ph type="dt" sz="half" idx="10"/>
          </p:nvPr>
        </p:nvSpPr>
        <p:spPr/>
        <p:txBody>
          <a:bodyPr/>
          <a:lstStyle/>
          <a:p>
            <a:fld id="{B93335D8-C4A7-4FCA-A600-5BFE63C21ADD}" type="datetimeFigureOut">
              <a:rPr lang="pl-PL" smtClean="0"/>
              <a:t>05.02.2026</a:t>
            </a:fld>
            <a:endParaRPr lang="pl-PL"/>
          </a:p>
        </p:txBody>
      </p:sp>
      <p:sp>
        <p:nvSpPr>
          <p:cNvPr id="4" name="Symbol zastępczy stopki 3">
            <a:extLst>
              <a:ext uri="{FF2B5EF4-FFF2-40B4-BE49-F238E27FC236}">
                <a16:creationId xmlns:a16="http://schemas.microsoft.com/office/drawing/2014/main" id="{2751646C-B718-FB5F-6BFD-7C2267B70BD7}"/>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F7A1A5E-F665-F274-4A29-9C84F7844DA9}"/>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791034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9E7CEB8-D99A-29F5-AE60-EE883AEEF381}"/>
              </a:ext>
            </a:extLst>
          </p:cNvPr>
          <p:cNvSpPr>
            <a:spLocks noGrp="1"/>
          </p:cNvSpPr>
          <p:nvPr>
            <p:ph type="dt" sz="half" idx="10"/>
          </p:nvPr>
        </p:nvSpPr>
        <p:spPr/>
        <p:txBody>
          <a:bodyPr/>
          <a:lstStyle/>
          <a:p>
            <a:fld id="{B93335D8-C4A7-4FCA-A600-5BFE63C21ADD}" type="datetimeFigureOut">
              <a:rPr lang="pl-PL" smtClean="0"/>
              <a:t>05.02.2026</a:t>
            </a:fld>
            <a:endParaRPr lang="pl-PL"/>
          </a:p>
        </p:txBody>
      </p:sp>
      <p:sp>
        <p:nvSpPr>
          <p:cNvPr id="3" name="Symbol zastępczy stopki 2">
            <a:extLst>
              <a:ext uri="{FF2B5EF4-FFF2-40B4-BE49-F238E27FC236}">
                <a16:creationId xmlns:a16="http://schemas.microsoft.com/office/drawing/2014/main" id="{ABEFBC8C-B3DF-42A1-48F1-6AEC95369C3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A2D7AB84-D4C0-662B-1EE0-FB2D8DDF051D}"/>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83250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a:t>Kliknij, aby edytować styl</a:t>
            </a:r>
            <a:endParaRPr dirty="0"/>
          </a:p>
        </p:txBody>
      </p:sp>
      <p:sp>
        <p:nvSpPr>
          <p:cNvPr id="3" name="Zawartość — symbol zastępczy 2"/>
          <p:cNvSpPr>
            <a:spLocks noGrp="1"/>
          </p:cNvSpPr>
          <p:nvPr>
            <p:ph idx="1"/>
          </p:nvPr>
        </p:nvSpPr>
        <p:spPr/>
        <p:txBody>
          <a:bodyPr rtlCol="0">
            <a:normAutofit/>
          </a:bodyPr>
          <a:lstStyle>
            <a:lvl1pPr>
              <a:defRPr sz="1800"/>
            </a:lvl1pPr>
            <a:lvl2pPr>
              <a:defRPr sz="1600"/>
            </a:lvl2pPr>
            <a:lvl3pPr>
              <a:defRPr sz="1400"/>
            </a:lvl3pPr>
            <a:lvl4pPr>
              <a:defRPr sz="1200"/>
            </a:lvl4pPr>
            <a:lvl5pPr algn="l" rtl="0">
              <a:defRPr sz="1100"/>
            </a:lvl5pPr>
            <a:lvl6pPr algn="l" rtl="0">
              <a:defRPr/>
            </a:lvl6pPr>
            <a:lvl7pPr algn="l" rtl="0">
              <a:defRPr/>
            </a:lvl7pPr>
            <a:lvl8pPr algn="l" rtl="0">
              <a:defRPr/>
            </a:lvl8pPr>
            <a:lvl9pPr algn="l" rtl="0">
              <a:defRPr/>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898FD8-287A-10AE-B44F-DF29A9F770A1}"/>
              </a:ext>
            </a:extLst>
          </p:cNvPr>
          <p:cNvSpPr>
            <a:spLocks noGrp="1"/>
          </p:cNvSpPr>
          <p:nvPr>
            <p:ph type="title"/>
          </p:nvPr>
        </p:nvSpPr>
        <p:spPr>
          <a:xfrm>
            <a:off x="839788" y="457200"/>
            <a:ext cx="3930650"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CB3C92D-39D2-8D48-3C6F-F9EA8CA2BDAD}"/>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514D982-3F71-4879-2B5A-835F500CF533}"/>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E68B275-1AD8-A84E-C2A1-044A60C47E1D}"/>
              </a:ext>
            </a:extLst>
          </p:cNvPr>
          <p:cNvSpPr>
            <a:spLocks noGrp="1"/>
          </p:cNvSpPr>
          <p:nvPr>
            <p:ph type="dt" sz="half" idx="10"/>
          </p:nvPr>
        </p:nvSpPr>
        <p:spPr/>
        <p:txBody>
          <a:bodyPr/>
          <a:lstStyle/>
          <a:p>
            <a:fld id="{B93335D8-C4A7-4FCA-A600-5BFE63C21ADD}" type="datetimeFigureOut">
              <a:rPr lang="pl-PL" smtClean="0"/>
              <a:t>05.02.2026</a:t>
            </a:fld>
            <a:endParaRPr lang="pl-PL"/>
          </a:p>
        </p:txBody>
      </p:sp>
      <p:sp>
        <p:nvSpPr>
          <p:cNvPr id="6" name="Symbol zastępczy stopki 5">
            <a:extLst>
              <a:ext uri="{FF2B5EF4-FFF2-40B4-BE49-F238E27FC236}">
                <a16:creationId xmlns:a16="http://schemas.microsoft.com/office/drawing/2014/main" id="{4004F4ED-E58B-74E9-EA63-93158CE34C9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DA383FA-BF3D-038D-AF94-F2D3BBF1CFB7}"/>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100840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712451-04DE-1B5C-B87D-8C1810C9BFAE}"/>
              </a:ext>
            </a:extLst>
          </p:cNvPr>
          <p:cNvSpPr>
            <a:spLocks noGrp="1"/>
          </p:cNvSpPr>
          <p:nvPr>
            <p:ph type="title"/>
          </p:nvPr>
        </p:nvSpPr>
        <p:spPr>
          <a:xfrm>
            <a:off x="839788" y="457200"/>
            <a:ext cx="3930650"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A9E028C7-D8C5-4851-37E1-921F03A2B3EE}"/>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681427BC-84FB-ADB0-15C9-15A92431F3FD}"/>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9D281FB-245C-8EDD-7B4C-D3CECBD6D142}"/>
              </a:ext>
            </a:extLst>
          </p:cNvPr>
          <p:cNvSpPr>
            <a:spLocks noGrp="1"/>
          </p:cNvSpPr>
          <p:nvPr>
            <p:ph type="dt" sz="half" idx="10"/>
          </p:nvPr>
        </p:nvSpPr>
        <p:spPr/>
        <p:txBody>
          <a:bodyPr/>
          <a:lstStyle/>
          <a:p>
            <a:fld id="{B93335D8-C4A7-4FCA-A600-5BFE63C21ADD}" type="datetimeFigureOut">
              <a:rPr lang="pl-PL" smtClean="0"/>
              <a:t>05.02.2026</a:t>
            </a:fld>
            <a:endParaRPr lang="pl-PL"/>
          </a:p>
        </p:txBody>
      </p:sp>
      <p:sp>
        <p:nvSpPr>
          <p:cNvPr id="6" name="Symbol zastępczy stopki 5">
            <a:extLst>
              <a:ext uri="{FF2B5EF4-FFF2-40B4-BE49-F238E27FC236}">
                <a16:creationId xmlns:a16="http://schemas.microsoft.com/office/drawing/2014/main" id="{EBDD971D-AA09-DC45-9211-63D696EB9C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AB7F728-5942-859F-C9B5-7CB4BA610FF2}"/>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866255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8ED9CE-E0A2-C8D6-820A-C966441B30A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8BA854DD-E4F3-E335-E02D-C46E51D82D7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5820C0A-0624-17DB-28B0-011D43059024}"/>
              </a:ext>
            </a:extLst>
          </p:cNvPr>
          <p:cNvSpPr>
            <a:spLocks noGrp="1"/>
          </p:cNvSpPr>
          <p:nvPr>
            <p:ph type="dt" sz="half" idx="10"/>
          </p:nvPr>
        </p:nvSpPr>
        <p:spPr/>
        <p:txBody>
          <a:bodyPr/>
          <a:lstStyle/>
          <a:p>
            <a:fld id="{B93335D8-C4A7-4FCA-A600-5BFE63C21ADD}" type="datetimeFigureOut">
              <a:rPr lang="pl-PL" smtClean="0"/>
              <a:t>05.02.2026</a:t>
            </a:fld>
            <a:endParaRPr lang="pl-PL"/>
          </a:p>
        </p:txBody>
      </p:sp>
      <p:sp>
        <p:nvSpPr>
          <p:cNvPr id="5" name="Symbol zastępczy stopki 4">
            <a:extLst>
              <a:ext uri="{FF2B5EF4-FFF2-40B4-BE49-F238E27FC236}">
                <a16:creationId xmlns:a16="http://schemas.microsoft.com/office/drawing/2014/main" id="{C457585B-DFF4-F755-657B-CBFF51AA6ED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986C04D-E58D-612D-31A3-CC7C07554963}"/>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104991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199867E-2721-E193-D5FE-DD1DA93848EE}"/>
              </a:ext>
            </a:extLst>
          </p:cNvPr>
          <p:cNvSpPr>
            <a:spLocks noGrp="1"/>
          </p:cNvSpPr>
          <p:nvPr>
            <p:ph type="title" orient="vert"/>
          </p:nvPr>
        </p:nvSpPr>
        <p:spPr>
          <a:xfrm>
            <a:off x="8723313" y="365125"/>
            <a:ext cx="2627312"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0C0940C1-A8F2-8A43-CE16-2174F1A9EB1E}"/>
              </a:ext>
            </a:extLst>
          </p:cNvPr>
          <p:cNvSpPr>
            <a:spLocks noGrp="1"/>
          </p:cNvSpPr>
          <p:nvPr>
            <p:ph type="body" orient="vert" idx="1"/>
          </p:nvPr>
        </p:nvSpPr>
        <p:spPr>
          <a:xfrm>
            <a:off x="838200" y="365125"/>
            <a:ext cx="7732713"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E231B35-A4BB-D622-6B77-ED42E387575B}"/>
              </a:ext>
            </a:extLst>
          </p:cNvPr>
          <p:cNvSpPr>
            <a:spLocks noGrp="1"/>
          </p:cNvSpPr>
          <p:nvPr>
            <p:ph type="dt" sz="half" idx="10"/>
          </p:nvPr>
        </p:nvSpPr>
        <p:spPr/>
        <p:txBody>
          <a:bodyPr/>
          <a:lstStyle/>
          <a:p>
            <a:fld id="{B93335D8-C4A7-4FCA-A600-5BFE63C21ADD}" type="datetimeFigureOut">
              <a:rPr lang="pl-PL" smtClean="0"/>
              <a:t>05.02.2026</a:t>
            </a:fld>
            <a:endParaRPr lang="pl-PL"/>
          </a:p>
        </p:txBody>
      </p:sp>
      <p:sp>
        <p:nvSpPr>
          <p:cNvPr id="5" name="Symbol zastępczy stopki 4">
            <a:extLst>
              <a:ext uri="{FF2B5EF4-FFF2-40B4-BE49-F238E27FC236}">
                <a16:creationId xmlns:a16="http://schemas.microsoft.com/office/drawing/2014/main" id="{425D7EC8-5E17-9838-1760-8F305F4D0BA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9D5C96A-349B-722A-66E7-999945C3E5F7}"/>
              </a:ext>
            </a:extLst>
          </p:cNvPr>
          <p:cNvSpPr>
            <a:spLocks noGrp="1"/>
          </p:cNvSpPr>
          <p:nvPr>
            <p:ph type="sldNum" sz="quarter" idx="12"/>
          </p:nvPr>
        </p:nvSpPr>
        <p:spPr/>
        <p:txBody>
          <a:bodyPr/>
          <a:lstStyle/>
          <a:p>
            <a:fld id="{ADA764C8-A8C5-4401-84D4-B8FB77136865}" type="slidenum">
              <a:rPr lang="pl-PL" smtClean="0"/>
              <a:t>‹#›</a:t>
            </a:fld>
            <a:endParaRPr lang="pl-PL"/>
          </a:p>
        </p:txBody>
      </p:sp>
    </p:spTree>
    <p:extLst>
      <p:ext uri="{BB962C8B-B14F-4D97-AF65-F5344CB8AC3E}">
        <p14:creationId xmlns:p14="http://schemas.microsoft.com/office/powerpoint/2010/main" val="34471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1"/>
          <p:cNvSpPr>
            <a:spLocks noGrp="1"/>
          </p:cNvSpPr>
          <p:nvPr>
            <p:ph type="title"/>
          </p:nvPr>
        </p:nvSpPr>
        <p:spPr>
          <a:xfrm>
            <a:off x="914161" y="1268760"/>
            <a:ext cx="10360501" cy="1224136"/>
          </a:xfrm>
        </p:spPr>
        <p:txBody>
          <a:bodyPr rtlCol="0" anchor="t" anchorCtr="0">
            <a:noAutofit/>
          </a:bodyPr>
          <a:lstStyle>
            <a:lvl1pPr algn="ctr" rtl="0">
              <a:defRPr sz="4400" b="0" cap="all" baseline="0"/>
            </a:lvl1pPr>
          </a:lstStyle>
          <a:p>
            <a:pPr rtl="0"/>
            <a:r>
              <a:rPr lang="pl-PL" dirty="0"/>
              <a:t>Kliknij, aby edytować styl</a:t>
            </a:r>
            <a:endParaRPr dirty="0"/>
          </a:p>
        </p:txBody>
      </p:sp>
      <p:sp>
        <p:nvSpPr>
          <p:cNvPr id="3" name="Tekst — symbol zastępczy 2"/>
          <p:cNvSpPr>
            <a:spLocks noGrp="1"/>
          </p:cNvSpPr>
          <p:nvPr>
            <p:ph type="body" idx="1"/>
          </p:nvPr>
        </p:nvSpPr>
        <p:spPr>
          <a:xfrm>
            <a:off x="914161" y="2636912"/>
            <a:ext cx="10360501" cy="3600400"/>
          </a:xfrm>
        </p:spPr>
        <p:txBody>
          <a:bodyPr rtlCol="0" anchor="t" anchorCtr="0">
            <a:noAutofit/>
          </a:bodyPr>
          <a:lstStyle>
            <a:lvl1pPr marL="0" indent="0" algn="ctr" rtl="0">
              <a:lnSpc>
                <a:spcPct val="100000"/>
              </a:lnSpc>
              <a:spcBef>
                <a:spcPts val="0"/>
              </a:spcBef>
              <a:buClr>
                <a:schemeClr val="tx1"/>
              </a:buClr>
              <a:buFont typeface="+mj-lt"/>
              <a:buNone/>
              <a:defRPr sz="1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pl-PL" dirty="0"/>
              <a:t>Kliknij, aby edytować style wzorca tekstu</a:t>
            </a: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2016-06-24</a:t>
            </a:r>
            <a:endParaRPr/>
          </a:p>
        </p:txBody>
      </p:sp>
      <p:sp>
        <p:nvSpPr>
          <p:cNvPr id="6" name="Numer slajdu — symbol zastępczy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14162" y="482600"/>
            <a:ext cx="10360501" cy="1219202"/>
          </a:xfrm>
        </p:spPr>
        <p:txBody>
          <a:bodyPr rtlCol="0"/>
          <a:lstStyle>
            <a:lvl1pPr>
              <a:defRPr/>
            </a:lvl1pPr>
          </a:lstStyle>
          <a:p>
            <a:pPr rtl="0"/>
            <a:r>
              <a:rPr lang="pl-PL" dirty="0"/>
              <a:t>Kliknij, aby edytować styl</a:t>
            </a:r>
            <a:endParaRPr dirty="0"/>
          </a:p>
        </p:txBody>
      </p:sp>
      <p:sp>
        <p:nvSpPr>
          <p:cNvPr id="3" name="Zawartość — symbol zastępczy 2"/>
          <p:cNvSpPr>
            <a:spLocks noGrp="1"/>
          </p:cNvSpPr>
          <p:nvPr>
            <p:ph sz="half" idx="1"/>
          </p:nvPr>
        </p:nvSpPr>
        <p:spPr>
          <a:xfrm>
            <a:off x="914162" y="1803401"/>
            <a:ext cx="4977104" cy="4470400"/>
          </a:xfrm>
        </p:spPr>
        <p:txBody>
          <a:bodyPr rtlCol="0">
            <a:normAutofit/>
          </a:bodyPr>
          <a:lstStyle>
            <a:lvl1pPr algn="l" rtl="0">
              <a:defRPr sz="2000"/>
            </a:lvl1pPr>
            <a:lvl2pPr algn="l" rtl="0">
              <a:defRPr sz="1800"/>
            </a:lvl2pPr>
            <a:lvl3pPr algn="l" rtl="0">
              <a:defRPr sz="1600"/>
            </a:lvl3pPr>
            <a:lvl4pPr algn="l" rtl="0">
              <a:defRPr sz="1400"/>
            </a:lvl4pPr>
            <a:lvl5pPr algn="l" rtl="0">
              <a:defRPr sz="1200"/>
            </a:lvl5pPr>
            <a:lvl6pPr algn="l" rtl="0">
              <a:defRPr sz="1400"/>
            </a:lvl6pPr>
            <a:lvl7pPr marL="2669581" algn="l" rtl="0">
              <a:defRPr sz="1400"/>
            </a:lvl7pPr>
            <a:lvl8pPr marL="2669581" algn="l" rtl="0">
              <a:defRPr sz="1400"/>
            </a:lvl8pPr>
            <a:lvl9pPr marL="2669581" algn="l" rtl="0">
              <a:defRPr sz="140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4" name="Zawartość — symbol zastępczy 3"/>
          <p:cNvSpPr>
            <a:spLocks noGrp="1"/>
          </p:cNvSpPr>
          <p:nvPr>
            <p:ph sz="half" idx="2"/>
          </p:nvPr>
        </p:nvSpPr>
        <p:spPr>
          <a:xfrm>
            <a:off x="6297559" y="1803401"/>
            <a:ext cx="4977104" cy="4470400"/>
          </a:xfrm>
        </p:spPr>
        <p:txBody>
          <a:bodyPr rtlCol="0">
            <a:normAutofit/>
          </a:bodyPr>
          <a:lstStyle>
            <a:lvl1pPr algn="l" rtl="0">
              <a:defRPr sz="2000"/>
            </a:lvl1pPr>
            <a:lvl2pPr algn="l" rtl="0">
              <a:defRPr sz="1800"/>
            </a:lvl2pPr>
            <a:lvl3pPr algn="l" rtl="0">
              <a:defRPr sz="1600"/>
            </a:lvl3pPr>
            <a:lvl4pPr algn="l" rtl="0">
              <a:defRPr sz="1400"/>
            </a:lvl4pPr>
            <a:lvl5pPr algn="l" rtl="0">
              <a:defRPr sz="12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2016-06-24</a:t>
            </a:r>
            <a:endParaRPr/>
          </a:p>
        </p:txBody>
      </p:sp>
      <p:sp>
        <p:nvSpPr>
          <p:cNvPr id="7" name="Numer slajdu — symbol zastępczy 6"/>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l" rtl="0">
              <a:defRPr/>
            </a:lvl1pPr>
          </a:lstStyle>
          <a:p>
            <a:pPr rtl="0"/>
            <a:r>
              <a:rPr lang="pl-PL" dirty="0"/>
              <a:t>Kliknij, aby edytować styl</a:t>
            </a:r>
            <a:endParaRPr dirty="0"/>
          </a:p>
        </p:txBody>
      </p:sp>
      <p:sp>
        <p:nvSpPr>
          <p:cNvPr id="3" name="Tekst — symbol zastępczy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0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l-PL" dirty="0"/>
              <a:t>Kliknij, aby edytować style wzorca tekstu</a:t>
            </a:r>
          </a:p>
        </p:txBody>
      </p:sp>
      <p:sp>
        <p:nvSpPr>
          <p:cNvPr id="4" name="Zawartość — symbol zastępczy 3"/>
          <p:cNvSpPr>
            <a:spLocks noGrp="1"/>
          </p:cNvSpPr>
          <p:nvPr>
            <p:ph sz="half" idx="2"/>
          </p:nvPr>
        </p:nvSpPr>
        <p:spPr>
          <a:xfrm>
            <a:off x="914162" y="2717800"/>
            <a:ext cx="4977104" cy="3556000"/>
          </a:xfrm>
        </p:spPr>
        <p:txBody>
          <a:bodyPr rtlCol="0">
            <a:normAutofit/>
          </a:bodyPr>
          <a:lstStyle>
            <a:lvl1pPr algn="l" rtl="0">
              <a:defRPr sz="2000"/>
            </a:lvl1pPr>
            <a:lvl2pPr algn="l" rtl="0">
              <a:defRPr sz="1800"/>
            </a:lvl2pPr>
            <a:lvl3pPr algn="l" rtl="0">
              <a:defRPr sz="1600"/>
            </a:lvl3pPr>
            <a:lvl4pPr algn="l" rtl="0">
              <a:defRPr sz="1400"/>
            </a:lvl4pPr>
            <a:lvl5pPr algn="l" rtl="0">
              <a:defRPr sz="1200"/>
            </a:lvl5pPr>
            <a:lvl6pPr marL="2669581" algn="l" rtl="0">
              <a:defRPr sz="1400"/>
            </a:lvl6pPr>
            <a:lvl7pPr marL="2669581" algn="l" rtl="0">
              <a:defRPr sz="1400"/>
            </a:lvl7pPr>
            <a:lvl8pPr marL="2669581" algn="l" rtl="0">
              <a:defRPr sz="1400"/>
            </a:lvl8pPr>
            <a:lvl9pPr marL="2669581" algn="l" rtl="0">
              <a:defRPr sz="140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5" name="Tekst — symbol zastępczy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0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l-PL" dirty="0"/>
              <a:t>Kliknij, aby edytować style wzorca tekstu</a:t>
            </a:r>
          </a:p>
        </p:txBody>
      </p:sp>
      <p:sp>
        <p:nvSpPr>
          <p:cNvPr id="6" name="Zawartość — symbol zastępczy 5"/>
          <p:cNvSpPr>
            <a:spLocks noGrp="1"/>
          </p:cNvSpPr>
          <p:nvPr>
            <p:ph sz="quarter" idx="4"/>
          </p:nvPr>
        </p:nvSpPr>
        <p:spPr>
          <a:xfrm>
            <a:off x="6297559" y="2717800"/>
            <a:ext cx="4977104" cy="3556000"/>
          </a:xfrm>
        </p:spPr>
        <p:txBody>
          <a:bodyPr rtlCol="0">
            <a:normAutofit/>
          </a:bodyPr>
          <a:lstStyle>
            <a:lvl1pPr algn="l" rtl="0">
              <a:defRPr sz="2000"/>
            </a:lvl1pPr>
            <a:lvl2pPr algn="l" rtl="0">
              <a:defRPr sz="1800"/>
            </a:lvl2pPr>
            <a:lvl3pPr algn="l" rtl="0">
              <a:defRPr sz="1600"/>
            </a:lvl3pPr>
            <a:lvl4pPr algn="l" rtl="0">
              <a:defRPr sz="1400"/>
            </a:lvl4pPr>
            <a:lvl5pPr algn="l" rtl="0">
              <a:defRPr sz="12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8" name="Stopka — symbol zastępczy 7"/>
          <p:cNvSpPr>
            <a:spLocks noGrp="1"/>
          </p:cNvSpPr>
          <p:nvPr>
            <p:ph type="ftr" sz="quarter" idx="11"/>
          </p:nvPr>
        </p:nvSpPr>
        <p:spPr/>
        <p:txBody>
          <a:bodyPr rtlCol="0"/>
          <a:lstStyle/>
          <a:p>
            <a:pPr rtl="0"/>
            <a:endParaRPr/>
          </a:p>
        </p:txBody>
      </p:sp>
      <p:sp>
        <p:nvSpPr>
          <p:cNvPr id="7" name="Data — symbol zastępczy 6"/>
          <p:cNvSpPr>
            <a:spLocks noGrp="1"/>
          </p:cNvSpPr>
          <p:nvPr>
            <p:ph type="dt" sz="half" idx="10"/>
          </p:nvPr>
        </p:nvSpPr>
        <p:spPr/>
        <p:txBody>
          <a:bodyPr rtlCol="0"/>
          <a:lstStyle/>
          <a:p>
            <a:pPr rtl="0"/>
            <a:r>
              <a:rPr lang="en-US"/>
              <a:t>2016-06-24</a:t>
            </a:r>
            <a:endParaRPr/>
          </a:p>
        </p:txBody>
      </p:sp>
      <p:sp>
        <p:nvSpPr>
          <p:cNvPr id="9" name="Numer slajdu — symbol zastępczy 8"/>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lvl1pPr>
              <a:defRPr/>
            </a:lvl1pPr>
          </a:lstStyle>
          <a:p>
            <a:pPr rtl="0"/>
            <a:r>
              <a:rPr lang="pl-PL" dirty="0"/>
              <a:t>Kliknij, aby edytować Styl</a:t>
            </a:r>
            <a:endParaRPr dirty="0"/>
          </a:p>
        </p:txBody>
      </p:sp>
      <p:sp>
        <p:nvSpPr>
          <p:cNvPr id="4" name="Stopka — symbol zastępczy 3"/>
          <p:cNvSpPr>
            <a:spLocks noGrp="1"/>
          </p:cNvSpPr>
          <p:nvPr>
            <p:ph type="ftr" sz="quarter" idx="11"/>
          </p:nvPr>
        </p:nvSpPr>
        <p:spPr/>
        <p:txBody>
          <a:bodyPr rtlCol="0"/>
          <a:lstStyle/>
          <a:p>
            <a:pPr rtl="0"/>
            <a:endParaRPr/>
          </a:p>
        </p:txBody>
      </p:sp>
      <p:sp>
        <p:nvSpPr>
          <p:cNvPr id="3" name="Data — symbol zastępczy 2"/>
          <p:cNvSpPr>
            <a:spLocks noGrp="1"/>
          </p:cNvSpPr>
          <p:nvPr>
            <p:ph type="dt" sz="half" idx="10"/>
          </p:nvPr>
        </p:nvSpPr>
        <p:spPr/>
        <p:txBody>
          <a:bodyPr rtlCol="0"/>
          <a:lstStyle/>
          <a:p>
            <a:pPr rtl="0"/>
            <a:r>
              <a:rPr lang="en-US"/>
              <a:t>2016-06-24</a:t>
            </a:r>
            <a:endParaRPr/>
          </a:p>
        </p:txBody>
      </p:sp>
      <p:sp>
        <p:nvSpPr>
          <p:cNvPr id="5" name="Numer slajdu — symbol zastępczy 4"/>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pl-PL" dirty="0"/>
              <a:t>Kliknij, aby edytować styl</a:t>
            </a:r>
            <a:endParaRPr dirty="0"/>
          </a:p>
        </p:txBody>
      </p:sp>
      <p:sp>
        <p:nvSpPr>
          <p:cNvPr id="20" name="Prostokąt 19"/>
          <p:cNvSpPr/>
          <p:nvPr/>
        </p:nvSpPr>
        <p:spPr>
          <a:xfrm>
            <a:off x="0" y="-1115"/>
            <a:ext cx="7618016" cy="68591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dirty="0"/>
          </a:p>
        </p:txBody>
      </p:sp>
      <p:sp>
        <p:nvSpPr>
          <p:cNvPr id="3" name="Zawartość — symbol zastępczy 2"/>
          <p:cNvSpPr>
            <a:spLocks noGrp="1"/>
          </p:cNvSpPr>
          <p:nvPr>
            <p:ph idx="1"/>
          </p:nvPr>
        </p:nvSpPr>
        <p:spPr bwMode="white">
          <a:xfrm>
            <a:off x="507868" y="482600"/>
            <a:ext cx="6602280" cy="5842001"/>
          </a:xfrm>
        </p:spPr>
        <p:txBody>
          <a:bodyPr rtlCol="0" anchor="ctr" anchorCtr="0">
            <a:normAutofit/>
          </a:bodyPr>
          <a:lstStyle>
            <a:lvl1pPr marL="0" indent="0" algn="l" rtl="0">
              <a:lnSpc>
                <a:spcPct val="130000"/>
              </a:lnSpc>
              <a:spcBef>
                <a:spcPts val="1200"/>
              </a:spcBef>
              <a:buClr>
                <a:schemeClr val="bg1"/>
              </a:buClr>
              <a:buFont typeface="Wingdings" panose="05000000000000000000" pitchFamily="2" charset="2"/>
              <a:buNone/>
              <a:defRPr sz="1800">
                <a:solidFill>
                  <a:schemeClr val="bg1"/>
                </a:solidFill>
              </a:defRPr>
            </a:lvl1pPr>
            <a:lvl2pPr marL="548640" indent="-274320" algn="l" rtl="0">
              <a:lnSpc>
                <a:spcPct val="130000"/>
              </a:lnSpc>
              <a:spcBef>
                <a:spcPts val="1200"/>
              </a:spcBef>
              <a:buClr>
                <a:schemeClr val="bg1"/>
              </a:buClr>
              <a:buFont typeface="Wingdings" panose="05000000000000000000" pitchFamily="2" charset="2"/>
              <a:buChar char="§"/>
              <a:defRPr sz="1600">
                <a:solidFill>
                  <a:schemeClr val="bg1"/>
                </a:solidFill>
              </a:defRPr>
            </a:lvl2pPr>
            <a:lvl3pPr marL="822960" indent="-274320" algn="l" rtl="0">
              <a:lnSpc>
                <a:spcPct val="130000"/>
              </a:lnSpc>
              <a:spcBef>
                <a:spcPts val="1200"/>
              </a:spcBef>
              <a:buClr>
                <a:schemeClr val="bg1"/>
              </a:buClr>
              <a:buFont typeface="Wingdings" panose="05000000000000000000" pitchFamily="2" charset="2"/>
              <a:buChar char="§"/>
              <a:defRPr sz="1400">
                <a:solidFill>
                  <a:schemeClr val="bg1"/>
                </a:solidFill>
              </a:defRPr>
            </a:lvl3pPr>
            <a:lvl4pPr marL="1097280" indent="-274320" algn="l" rtl="0">
              <a:lnSpc>
                <a:spcPct val="130000"/>
              </a:lnSpc>
              <a:spcBef>
                <a:spcPts val="1200"/>
              </a:spcBef>
              <a:buClr>
                <a:schemeClr val="bg1"/>
              </a:buClr>
              <a:buFont typeface="Wingdings" panose="05000000000000000000" pitchFamily="2" charset="2"/>
              <a:buChar char="§"/>
              <a:defRPr sz="1200">
                <a:solidFill>
                  <a:schemeClr val="bg1"/>
                </a:solidFill>
              </a:defRPr>
            </a:lvl4pPr>
            <a:lvl5pPr marL="1371600" indent="-274320" algn="l" rtl="0">
              <a:lnSpc>
                <a:spcPct val="130000"/>
              </a:lnSpc>
              <a:spcBef>
                <a:spcPts val="1200"/>
              </a:spcBef>
              <a:buClr>
                <a:schemeClr val="bg1"/>
              </a:buClr>
              <a:buFont typeface="Wingdings" panose="05000000000000000000" pitchFamily="2" charset="2"/>
              <a:buChar char="§"/>
              <a:defRPr sz="1100">
                <a:solidFill>
                  <a:schemeClr val="bg1"/>
                </a:solidFill>
              </a:defRPr>
            </a:lvl5pPr>
            <a:lvl6pPr algn="l" rtl="0">
              <a:defRPr sz="1600"/>
            </a:lvl6pPr>
            <a:lvl7pPr algn="l" rtl="0">
              <a:defRPr sz="1600"/>
            </a:lvl7pPr>
            <a:lvl8pPr algn="l" rtl="0">
              <a:defRPr sz="1600"/>
            </a:lvl8pPr>
            <a:lvl9pPr algn="l" rtl="0">
              <a:defRPr sz="1600"/>
            </a:lvl9p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endParaRPr dirty="0"/>
          </a:p>
        </p:txBody>
      </p:sp>
      <p:sp>
        <p:nvSpPr>
          <p:cNvPr id="4" name="Tekst — symbol zastępczy 3"/>
          <p:cNvSpPr>
            <a:spLocks noGrp="1"/>
          </p:cNvSpPr>
          <p:nvPr>
            <p:ph type="body" sz="half" idx="2"/>
          </p:nvPr>
        </p:nvSpPr>
        <p:spPr>
          <a:xfrm>
            <a:off x="7821163" y="2108200"/>
            <a:ext cx="3961368" cy="4267200"/>
          </a:xfrm>
        </p:spPr>
        <p:txBody>
          <a:bodyPr rtlCol="0" anchor="t" anchorCtr="0">
            <a:normAutofit/>
          </a:bodyPr>
          <a:lstStyle>
            <a:lvl1pPr marL="0" indent="0" algn="l" rtl="0">
              <a:lnSpc>
                <a:spcPct val="100000"/>
              </a:lnSpc>
              <a:spcBef>
                <a:spcPts val="1200"/>
              </a:spcBef>
              <a:buNone/>
              <a:defRPr sz="18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dirty="0"/>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gradFill flip="none" rotWithShape="1">
          <a:gsLst>
            <a:gs pos="17000">
              <a:schemeClr val="bg2">
                <a:lumMod val="75000"/>
              </a:schemeClr>
            </a:gs>
            <a:gs pos="7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Trójkąt równoramienny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1"/>
          <p:cNvSpPr>
            <a:spLocks noGrp="1"/>
          </p:cNvSpPr>
          <p:nvPr>
            <p:ph type="title"/>
          </p:nvPr>
        </p:nvSpPr>
        <p:spPr>
          <a:xfrm>
            <a:off x="6399133" y="1468623"/>
            <a:ext cx="5180251" cy="1727200"/>
          </a:xfrm>
        </p:spPr>
        <p:txBody>
          <a:bodyPr rtlCol="0" anchor="b" anchorCtr="0">
            <a:normAutofit/>
          </a:bodyPr>
          <a:lstStyle>
            <a:lvl1pPr algn="l" rtl="0">
              <a:defRPr sz="3200" b="0"/>
            </a:lvl1pPr>
          </a:lstStyle>
          <a:p>
            <a:pPr rtl="0"/>
            <a:r>
              <a:rPr lang="pl-PL" dirty="0"/>
              <a:t>Kliknij, aby edytować styl</a:t>
            </a:r>
            <a:endParaRPr dirty="0"/>
          </a:p>
        </p:txBody>
      </p:sp>
      <p:sp>
        <p:nvSpPr>
          <p:cNvPr id="9" name="Prostokąt 8"/>
          <p:cNvSpPr/>
          <p:nvPr/>
        </p:nvSpPr>
        <p:spPr>
          <a:xfrm>
            <a:off x="0" y="-1115"/>
            <a:ext cx="6093594" cy="68591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Obraz — symbol zastępczy 2" descr="Pusty symbol zastępczy pozwalający dodać obraz. Kliknij symbol zastępczy i wybierz obraz, który chcesz dodać.&#10;"/>
          <p:cNvSpPr>
            <a:spLocks noGrp="1" noChangeAspect="1"/>
          </p:cNvSpPr>
          <p:nvPr>
            <p:ph type="pic" idx="1"/>
          </p:nvPr>
        </p:nvSpPr>
        <p:spPr>
          <a:xfrm>
            <a:off x="507869" y="482601"/>
            <a:ext cx="5077859" cy="5862706"/>
          </a:xfrm>
          <a:noFill/>
          <a:ln w="9525">
            <a:noFill/>
            <a:miter lim="800000"/>
          </a:ln>
          <a:effectLst/>
        </p:spPr>
        <p:txBody>
          <a:bodyPr rtlCol="0" anchor="ctr" anchorCtr="0">
            <a:normAutofit/>
          </a:bodyPr>
          <a:lstStyle>
            <a:lvl1pPr marL="0" indent="0" algn="l" rtl="0">
              <a:lnSpc>
                <a:spcPct val="130000"/>
              </a:lnSpc>
              <a:spcBef>
                <a:spcPts val="1200"/>
              </a:spcBef>
              <a:buClr>
                <a:schemeClr val="bg1"/>
              </a:buClr>
              <a:buFont typeface="Wingdings" panose="05000000000000000000" pitchFamily="2" charset="2"/>
              <a:buNone/>
              <a:defRPr sz="1800">
                <a:solidFill>
                  <a:schemeClr val="bg1"/>
                </a:solidFill>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l-PL" dirty="0"/>
              <a:t>Kliknij ikonę, aby dodać obraz</a:t>
            </a:r>
            <a:endParaRPr dirty="0"/>
          </a:p>
        </p:txBody>
      </p:sp>
      <p:sp>
        <p:nvSpPr>
          <p:cNvPr id="4" name="Tekst — symbol zastępczy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18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dirty="0"/>
              <a:t>Kliknij, aby edytować style wzorca tekstu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914162" y="482600"/>
            <a:ext cx="10360501" cy="1219200"/>
          </a:xfrm>
          <a:prstGeom prst="rect">
            <a:avLst/>
          </a:prstGeom>
          <a:effectLst/>
        </p:spPr>
        <p:txBody>
          <a:bodyPr vert="horz" lIns="121899" tIns="60949" rIns="121899" bIns="60949" rtlCol="0" anchor="t" anchorCtr="0">
            <a:normAutofit/>
          </a:bodyPr>
          <a:lstStyle/>
          <a:p>
            <a:pPr rtl="0"/>
            <a:r>
              <a:rPr lang="pl" dirty="0"/>
              <a:t>Kliknij, aby edytować styl wzorca tytułu</a:t>
            </a:r>
            <a:endParaRPr dirty="0"/>
          </a:p>
        </p:txBody>
      </p:sp>
      <p:sp>
        <p:nvSpPr>
          <p:cNvPr id="3" name="Tekst — symbol zastępczy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pl" dirty="0"/>
              <a:t>Edytuj style wzorca tekstu</a:t>
            </a:r>
          </a:p>
          <a:p>
            <a:pPr lvl="1" rtl="0"/>
            <a:r>
              <a:rPr lang="pl" dirty="0"/>
              <a:t>Drugi poziom</a:t>
            </a:r>
          </a:p>
          <a:p>
            <a:pPr lvl="2" rtl="0"/>
            <a:r>
              <a:rPr lang="pl" dirty="0"/>
              <a:t>Trzeci poziom</a:t>
            </a:r>
          </a:p>
          <a:p>
            <a:pPr lvl="3" rtl="0"/>
            <a:r>
              <a:rPr lang="pl" dirty="0"/>
              <a:t>Czwarty poziom</a:t>
            </a:r>
          </a:p>
          <a:p>
            <a:pPr lvl="4" rtl="0"/>
            <a:r>
              <a:rPr lang="pl" dirty="0"/>
              <a:t>Piąty poziom</a:t>
            </a:r>
            <a:endParaRPr dirty="0"/>
          </a:p>
        </p:txBody>
      </p:sp>
      <p:sp>
        <p:nvSpPr>
          <p:cNvPr id="5" name="Stopka — symbol zastępczy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a:p>
        </p:txBody>
      </p:sp>
      <p:sp>
        <p:nvSpPr>
          <p:cNvPr id="4" name="Data — symbol zastępczy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l" rtl="0">
              <a:defRPr sz="1100">
                <a:solidFill>
                  <a:schemeClr val="tx1"/>
                </a:solidFill>
              </a:defRPr>
            </a:lvl1pPr>
          </a:lstStyle>
          <a:p>
            <a:pPr rtl="0"/>
            <a:r>
              <a:rPr lang="en-US"/>
              <a:t>2016-06-24</a:t>
            </a:r>
            <a:endParaRPr/>
          </a:p>
        </p:txBody>
      </p:sp>
      <p:sp>
        <p:nvSpPr>
          <p:cNvPr id="6" name="Numer slajdu — symbol zastępczy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l" rtl="0">
              <a:defRPr sz="1100">
                <a:solidFill>
                  <a:schemeClr val="tx1"/>
                </a:solidFill>
              </a:defRPr>
            </a:lvl1pPr>
          </a:lstStyle>
          <a:p>
            <a:pPr rtl="0"/>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4201F0B-44B2-5723-5E29-1309B3254098}"/>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087A466-EC68-2BF4-070C-6C0B64B78723}"/>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D7C1A9B-26E9-564B-026F-11AC54FF1426}"/>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3335D8-C4A7-4FCA-A600-5BFE63C21ADD}" type="datetimeFigureOut">
              <a:rPr lang="pl-PL" smtClean="0"/>
              <a:t>05.02.2026</a:t>
            </a:fld>
            <a:endParaRPr lang="pl-PL"/>
          </a:p>
        </p:txBody>
      </p:sp>
      <p:sp>
        <p:nvSpPr>
          <p:cNvPr id="5" name="Symbol zastępczy stopki 4">
            <a:extLst>
              <a:ext uri="{FF2B5EF4-FFF2-40B4-BE49-F238E27FC236}">
                <a16:creationId xmlns:a16="http://schemas.microsoft.com/office/drawing/2014/main" id="{DBF7DC6A-A03E-2EED-5B82-481D11E4F463}"/>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2B80F0B3-F370-34C5-9ECD-EBBAB70BE415}"/>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A764C8-A8C5-4401-84D4-B8FB77136865}" type="slidenum">
              <a:rPr lang="pl-PL" smtClean="0"/>
              <a:t>‹#›</a:t>
            </a:fld>
            <a:endParaRPr lang="pl-PL"/>
          </a:p>
        </p:txBody>
      </p:sp>
    </p:spTree>
    <p:extLst>
      <p:ext uri="{BB962C8B-B14F-4D97-AF65-F5344CB8AC3E}">
        <p14:creationId xmlns:p14="http://schemas.microsoft.com/office/powerpoint/2010/main" val="37451252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8.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40.sv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42.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52.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52.sv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2.sv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12.png"/><Relationship Id="rId4" Type="http://schemas.openxmlformats.org/officeDocument/2006/relationships/image" Target="../media/image54.sv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56.sv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58.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64.sv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72.svg"/></Relationships>
</file>

<file path=ppt/slides/_rels/slide3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3.png"/><Relationship Id="rId7" Type="http://schemas.openxmlformats.org/officeDocument/2006/relationships/image" Target="../media/image50.sv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12.png"/><Relationship Id="rId4" Type="http://schemas.openxmlformats.org/officeDocument/2006/relationships/image" Target="../media/image74.svg"/><Relationship Id="rId9" Type="http://schemas.openxmlformats.org/officeDocument/2006/relationships/image" Target="../media/image76.svg"/></Relationships>
</file>

<file path=ppt/slides/_rels/slide3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2.png"/><Relationship Id="rId7" Type="http://schemas.openxmlformats.org/officeDocument/2006/relationships/image" Target="../media/image76.sv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75.png"/><Relationship Id="rId11" Type="http://schemas.openxmlformats.org/officeDocument/2006/relationships/image" Target="../media/image80.svg"/><Relationship Id="rId5" Type="http://schemas.openxmlformats.org/officeDocument/2006/relationships/image" Target="../media/image50.svg"/><Relationship Id="rId10" Type="http://schemas.openxmlformats.org/officeDocument/2006/relationships/image" Target="../media/image79.png"/><Relationship Id="rId4" Type="http://schemas.openxmlformats.org/officeDocument/2006/relationships/image" Target="../media/image49.png"/><Relationship Id="rId9" Type="http://schemas.openxmlformats.org/officeDocument/2006/relationships/image" Target="../media/image78.svg"/></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84.sv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83.png"/><Relationship Id="rId5" Type="http://schemas.openxmlformats.org/officeDocument/2006/relationships/image" Target="../media/image12.png"/><Relationship Id="rId4" Type="http://schemas.openxmlformats.org/officeDocument/2006/relationships/image" Target="../media/image82.svg"/><Relationship Id="rId9" Type="http://schemas.openxmlformats.org/officeDocument/2006/relationships/image" Target="../media/image86.sv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8.svg"/><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0.sv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4.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2.png"/><Relationship Id="rId7" Type="http://schemas.openxmlformats.org/officeDocument/2006/relationships/image" Target="../media/image98.sv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svg"/><Relationship Id="rId4" Type="http://schemas.openxmlformats.org/officeDocument/2006/relationships/image" Target="../media/image95.png"/><Relationship Id="rId9" Type="http://schemas.openxmlformats.org/officeDocument/2006/relationships/image" Target="../media/image100.sv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02.svg"/><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12.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6.sv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svg"/><Relationship Id="rId4" Type="http://schemas.openxmlformats.org/officeDocument/2006/relationships/image" Target="../media/image104.svg"/><Relationship Id="rId9" Type="http://schemas.openxmlformats.org/officeDocument/2006/relationships/image" Target="../media/image109.png"/></Relationships>
</file>

<file path=ppt/slides/_rels/slide46.xml.rels><?xml version="1.0" encoding="UTF-8" standalone="yes"?>
<Relationships xmlns="http://schemas.openxmlformats.org/package/2006/relationships"><Relationship Id="rId8" Type="http://schemas.openxmlformats.org/officeDocument/2006/relationships/image" Target="../media/image118.svg"/><Relationship Id="rId13" Type="http://schemas.openxmlformats.org/officeDocument/2006/relationships/image" Target="../media/image123.png"/><Relationship Id="rId18" Type="http://schemas.openxmlformats.org/officeDocument/2006/relationships/image" Target="../media/image128.svg"/><Relationship Id="rId3" Type="http://schemas.openxmlformats.org/officeDocument/2006/relationships/image" Target="../media/image113.png"/><Relationship Id="rId21" Type="http://schemas.openxmlformats.org/officeDocument/2006/relationships/image" Target="../media/image131.png"/><Relationship Id="rId7" Type="http://schemas.openxmlformats.org/officeDocument/2006/relationships/image" Target="../media/image117.png"/><Relationship Id="rId12" Type="http://schemas.openxmlformats.org/officeDocument/2006/relationships/image" Target="../media/image122.svg"/><Relationship Id="rId17" Type="http://schemas.openxmlformats.org/officeDocument/2006/relationships/image" Target="../media/image127.png"/><Relationship Id="rId2" Type="http://schemas.openxmlformats.org/officeDocument/2006/relationships/notesSlide" Target="../notesSlides/notesSlide45.xml"/><Relationship Id="rId16" Type="http://schemas.openxmlformats.org/officeDocument/2006/relationships/image" Target="../media/image126.svg"/><Relationship Id="rId20" Type="http://schemas.openxmlformats.org/officeDocument/2006/relationships/image" Target="../media/image130.svg"/><Relationship Id="rId1" Type="http://schemas.openxmlformats.org/officeDocument/2006/relationships/slideLayout" Target="../slideLayouts/slideLayout7.xml"/><Relationship Id="rId6" Type="http://schemas.openxmlformats.org/officeDocument/2006/relationships/image" Target="../media/image116.sv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image" Target="../media/image125.png"/><Relationship Id="rId23" Type="http://schemas.openxmlformats.org/officeDocument/2006/relationships/image" Target="../media/image12.png"/><Relationship Id="rId10" Type="http://schemas.openxmlformats.org/officeDocument/2006/relationships/image" Target="../media/image120.svg"/><Relationship Id="rId19" Type="http://schemas.openxmlformats.org/officeDocument/2006/relationships/image" Target="../media/image129.png"/><Relationship Id="rId4" Type="http://schemas.openxmlformats.org/officeDocument/2006/relationships/image" Target="../media/image114.svg"/><Relationship Id="rId9" Type="http://schemas.openxmlformats.org/officeDocument/2006/relationships/image" Target="../media/image119.png"/><Relationship Id="rId14" Type="http://schemas.openxmlformats.org/officeDocument/2006/relationships/image" Target="../media/image124.svg"/><Relationship Id="rId22" Type="http://schemas.openxmlformats.org/officeDocument/2006/relationships/image" Target="../media/image132.svg"/></Relationships>
</file>

<file path=ppt/slides/_rels/slide4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6.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34.svg"/></Relationships>
</file>

<file path=ppt/slides/_rels/slide4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7.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34.sv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9.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36.svg"/></Relationships>
</file>

<file path=ppt/slides/_rels/slide51.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image" Target="../media/image138.svg"/><Relationship Id="rId5" Type="http://schemas.openxmlformats.org/officeDocument/2006/relationships/image" Target="../media/image137.png"/><Relationship Id="rId4" Type="http://schemas.openxmlformats.org/officeDocument/2006/relationships/image" Target="../media/image136.svg"/></Relationships>
</file>

<file path=ppt/slides/_rels/slide52.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image" Target="../media/image142.svg"/><Relationship Id="rId11" Type="http://schemas.openxmlformats.org/officeDocument/2006/relationships/image" Target="../media/image12.png"/><Relationship Id="rId5" Type="http://schemas.openxmlformats.org/officeDocument/2006/relationships/image" Target="../media/image141.png"/><Relationship Id="rId10" Type="http://schemas.openxmlformats.org/officeDocument/2006/relationships/image" Target="../media/image136.svg"/><Relationship Id="rId4" Type="http://schemas.openxmlformats.org/officeDocument/2006/relationships/image" Target="../media/image140.svg"/><Relationship Id="rId9" Type="http://schemas.openxmlformats.org/officeDocument/2006/relationships/image" Target="../media/image135.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8.sv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svg"/><Relationship Id="rId4" Type="http://schemas.openxmlformats.org/officeDocument/2006/relationships/image" Target="../media/image145.png"/></Relationships>
</file>

<file path=ppt/slides/_rels/slide5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50.sv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154.svg"/><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openxmlformats.org/officeDocument/2006/relationships/image" Target="../media/image153.png"/><Relationship Id="rId5" Type="http://schemas.openxmlformats.org/officeDocument/2006/relationships/image" Target="../media/image12.png"/><Relationship Id="rId4" Type="http://schemas.openxmlformats.org/officeDocument/2006/relationships/image" Target="../media/image152.sv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60.svg"/><Relationship Id="rId13" Type="http://schemas.openxmlformats.org/officeDocument/2006/relationships/image" Target="../media/image165.png"/><Relationship Id="rId3" Type="http://schemas.openxmlformats.org/officeDocument/2006/relationships/image" Target="../media/image155.png"/><Relationship Id="rId7" Type="http://schemas.openxmlformats.org/officeDocument/2006/relationships/image" Target="../media/image159.png"/><Relationship Id="rId12" Type="http://schemas.openxmlformats.org/officeDocument/2006/relationships/image" Target="../media/image164.sv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58.svg"/><Relationship Id="rId11" Type="http://schemas.openxmlformats.org/officeDocument/2006/relationships/image" Target="../media/image163.png"/><Relationship Id="rId5" Type="http://schemas.openxmlformats.org/officeDocument/2006/relationships/image" Target="../media/image157.png"/><Relationship Id="rId15" Type="http://schemas.openxmlformats.org/officeDocument/2006/relationships/image" Target="../media/image12.png"/><Relationship Id="rId10" Type="http://schemas.openxmlformats.org/officeDocument/2006/relationships/image" Target="../media/image162.svg"/><Relationship Id="rId4" Type="http://schemas.openxmlformats.org/officeDocument/2006/relationships/image" Target="../media/image156.svg"/><Relationship Id="rId9" Type="http://schemas.openxmlformats.org/officeDocument/2006/relationships/image" Target="../media/image161.png"/><Relationship Id="rId14" Type="http://schemas.openxmlformats.org/officeDocument/2006/relationships/image" Target="../media/image166.svg"/></Relationships>
</file>

<file path=ppt/slides/_rels/slide5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8.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1218883" y="2132856"/>
            <a:ext cx="9751060" cy="1920072"/>
          </a:xfrm>
        </p:spPr>
        <p:txBody>
          <a:bodyPr rtlCol="0"/>
          <a:lstStyle/>
          <a:p>
            <a:pPr rtl="0"/>
            <a:r>
              <a:rPr lang="pl-PL" dirty="0"/>
              <a:t>P</a:t>
            </a:r>
            <a:r>
              <a:rPr lang="pl" dirty="0"/>
              <a:t>oradnik bezpieczeństwa</a:t>
            </a:r>
          </a:p>
        </p:txBody>
      </p:sp>
      <p:sp>
        <p:nvSpPr>
          <p:cNvPr id="2" name="Podtytuł 1"/>
          <p:cNvSpPr>
            <a:spLocks noGrp="1"/>
          </p:cNvSpPr>
          <p:nvPr>
            <p:ph type="subTitle" idx="1"/>
          </p:nvPr>
        </p:nvSpPr>
        <p:spPr/>
        <p:txBody>
          <a:bodyPr rtlCol="0">
            <a:normAutofit/>
          </a:bodyPr>
          <a:lstStyle/>
          <a:p>
            <a:pPr rtl="0"/>
            <a:r>
              <a:rPr lang="pl-PL" dirty="0"/>
              <a:t>kompendium wiedzy</a:t>
            </a:r>
            <a:endParaRPr lang="pl" dirty="0"/>
          </a:p>
        </p:txBody>
      </p:sp>
      <p:pic>
        <p:nvPicPr>
          <p:cNvPr id="4" name="Obraz 3" descr="Obraz zawierający godło, herb, symbol, logo&#10;&#10;Opis wygenerowany automatycznie">
            <a:extLst>
              <a:ext uri="{FF2B5EF4-FFF2-40B4-BE49-F238E27FC236}">
                <a16:creationId xmlns:a16="http://schemas.microsoft.com/office/drawing/2014/main" id="{16790856-674C-AC5B-643E-D7C80CCA5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6445" y="320826"/>
            <a:ext cx="1735934" cy="2235198"/>
          </a:xfrm>
          <a:prstGeom prst="rect">
            <a:avLst/>
          </a:prstGeom>
        </p:spPr>
      </p:pic>
      <p:pic>
        <p:nvPicPr>
          <p:cNvPr id="5" name="Grafika 4">
            <a:extLst>
              <a:ext uri="{FF2B5EF4-FFF2-40B4-BE49-F238E27FC236}">
                <a16:creationId xmlns:a16="http://schemas.microsoft.com/office/drawing/2014/main" id="{C6236586-C4B1-A2F5-810A-DEADDEA8F7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771" y="6065602"/>
            <a:ext cx="2108969" cy="466986"/>
          </a:xfrm>
          <a:prstGeom prst="rect">
            <a:avLst/>
          </a:prstGeom>
        </p:spPr>
      </p:pic>
      <p:pic>
        <p:nvPicPr>
          <p:cNvPr id="7" name="Grafika 6">
            <a:extLst>
              <a:ext uri="{FF2B5EF4-FFF2-40B4-BE49-F238E27FC236}">
                <a16:creationId xmlns:a16="http://schemas.microsoft.com/office/drawing/2014/main" id="{BBC91DDE-B13D-832D-83CC-66DA2F5087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25343" y="6065602"/>
            <a:ext cx="1385894" cy="466986"/>
          </a:xfrm>
          <a:prstGeom prst="rect">
            <a:avLst/>
          </a:prstGeom>
        </p:spPr>
      </p:pic>
      <p:pic>
        <p:nvPicPr>
          <p:cNvPr id="8" name="Grafika 7">
            <a:extLst>
              <a:ext uri="{FF2B5EF4-FFF2-40B4-BE49-F238E27FC236}">
                <a16:creationId xmlns:a16="http://schemas.microsoft.com/office/drawing/2014/main" id="{5A67EACD-8C68-E318-6FB7-98B0EF07EE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93840" y="6044336"/>
            <a:ext cx="796516" cy="440626"/>
          </a:xfrm>
          <a:prstGeom prst="rect">
            <a:avLst/>
          </a:prstGeom>
        </p:spPr>
      </p:pic>
      <p:pic>
        <p:nvPicPr>
          <p:cNvPr id="9" name="Grafika 8">
            <a:extLst>
              <a:ext uri="{FF2B5EF4-FFF2-40B4-BE49-F238E27FC236}">
                <a16:creationId xmlns:a16="http://schemas.microsoft.com/office/drawing/2014/main" id="{0DDF89AF-05D2-F8B7-6958-19E11576BA9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698352" y="3265632"/>
            <a:ext cx="3270981" cy="3337541"/>
          </a:xfrm>
          <a:prstGeom prst="rect">
            <a:avLst/>
          </a:prstGeom>
        </p:spPr>
      </p:pic>
      <p:sp>
        <p:nvSpPr>
          <p:cNvPr id="10" name="Text Placeholder 8">
            <a:extLst>
              <a:ext uri="{FF2B5EF4-FFF2-40B4-BE49-F238E27FC236}">
                <a16:creationId xmlns:a16="http://schemas.microsoft.com/office/drawing/2014/main" id="{F91D4203-46A8-5278-3D1D-A919AD5328CB}"/>
              </a:ext>
            </a:extLst>
          </p:cNvPr>
          <p:cNvSpPr txBox="1">
            <a:spLocks/>
          </p:cNvSpPr>
          <p:nvPr/>
        </p:nvSpPr>
        <p:spPr>
          <a:xfrm>
            <a:off x="9190756" y="245431"/>
            <a:ext cx="2644788" cy="43204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b="1" kern="1200" spc="300">
                <a:solidFill>
                  <a:schemeClr val="bg1">
                    <a:lumMod val="65000"/>
                  </a:schemeClr>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defTabSz="914378">
              <a:spcBef>
                <a:spcPts val="0"/>
              </a:spcBef>
            </a:pPr>
            <a:r>
              <a:rPr lang="pl-PL" sz="1100" b="0" spc="0" dirty="0">
                <a:solidFill>
                  <a:schemeClr val="tx1"/>
                </a:solidFill>
                <a:latin typeface="Open Sans" pitchFamily="2" charset="0"/>
                <a:ea typeface="Open Sans" pitchFamily="2" charset="0"/>
                <a:cs typeface="Open Sans" pitchFamily="2" charset="0"/>
              </a:rPr>
              <a:t>Wydział Prewencji Społecznej</a:t>
            </a:r>
          </a:p>
          <a:p>
            <a:pPr algn="r" defTabSz="914378">
              <a:spcBef>
                <a:spcPts val="0"/>
              </a:spcBef>
            </a:pPr>
            <a:r>
              <a:rPr lang="pl-PL" sz="1100" b="0" spc="0" dirty="0">
                <a:solidFill>
                  <a:schemeClr val="tx1"/>
                </a:solidFill>
                <a:latin typeface="Open Sans" pitchFamily="2" charset="0"/>
                <a:ea typeface="Open Sans" pitchFamily="2" charset="0"/>
                <a:cs typeface="Open Sans" pitchFamily="2" charset="0"/>
              </a:rPr>
              <a:t>Państwowej Straży Pożarnej</a:t>
            </a:r>
          </a:p>
        </p:txBody>
      </p:sp>
      <p:sp>
        <p:nvSpPr>
          <p:cNvPr id="11" name="Prostokąt 10">
            <a:extLst>
              <a:ext uri="{FF2B5EF4-FFF2-40B4-BE49-F238E27FC236}">
                <a16:creationId xmlns:a16="http://schemas.microsoft.com/office/drawing/2014/main" id="{C90E473D-1897-4344-376B-07E5E7F2A983}"/>
              </a:ext>
            </a:extLst>
          </p:cNvPr>
          <p:cNvSpPr/>
          <p:nvPr/>
        </p:nvSpPr>
        <p:spPr>
          <a:xfrm>
            <a:off x="11835544" y="260935"/>
            <a:ext cx="91516" cy="401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pl-PL" dirty="0">
              <a:solidFill>
                <a:prstClr val="white"/>
              </a:solidFill>
              <a:latin typeface="Calibri"/>
            </a:endParaRPr>
          </a:p>
        </p:txBody>
      </p:sp>
      <p:sp>
        <p:nvSpPr>
          <p:cNvPr id="12" name="Podtytuł 1">
            <a:extLst>
              <a:ext uri="{FF2B5EF4-FFF2-40B4-BE49-F238E27FC236}">
                <a16:creationId xmlns:a16="http://schemas.microsoft.com/office/drawing/2014/main" id="{604A7BD9-463C-C56D-7035-D22877CD0C70}"/>
              </a:ext>
            </a:extLst>
          </p:cNvPr>
          <p:cNvSpPr txBox="1">
            <a:spLocks/>
          </p:cNvSpPr>
          <p:nvPr/>
        </p:nvSpPr>
        <p:spPr>
          <a:xfrm>
            <a:off x="219492" y="5544238"/>
            <a:ext cx="5874920" cy="288528"/>
          </a:xfrm>
          <a:prstGeom prst="rect">
            <a:avLst/>
          </a:prstGeom>
        </p:spPr>
        <p:txBody>
          <a:bodyPr vert="horz" lIns="121899" tIns="60949" rIns="121899" bIns="60949" rtlCol="0">
            <a:normAutofit fontScale="85000" lnSpcReduction="20000"/>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16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14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2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1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pPr algn="l"/>
            <a:r>
              <a:rPr lang="pl-PL" sz="1800" dirty="0"/>
              <a:t>Na podstawie publikacji Poradnik Bezpieczeństwa wydanej przez:</a:t>
            </a:r>
            <a:endParaRPr lang="pl" sz="1800" dirty="0"/>
          </a:p>
        </p:txBody>
      </p:sp>
      <p:pic>
        <p:nvPicPr>
          <p:cNvPr id="13" name="Grafika 12">
            <a:extLst>
              <a:ext uri="{FF2B5EF4-FFF2-40B4-BE49-F238E27FC236}">
                <a16:creationId xmlns:a16="http://schemas.microsoft.com/office/drawing/2014/main" id="{460560F4-08BD-0210-AAB1-D4CF8BF2763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95782" y="6044336"/>
            <a:ext cx="1533193" cy="371320"/>
          </a:xfrm>
          <a:prstGeom prst="rect">
            <a:avLst/>
          </a:prstGeom>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A4A8F-D928-5127-0357-2DA0ACC7D6F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14AA58F-63F7-0AA5-0DA9-E6BF7024EC11}"/>
              </a:ext>
            </a:extLst>
          </p:cNvPr>
          <p:cNvSpPr>
            <a:spLocks noGrp="1"/>
          </p:cNvSpPr>
          <p:nvPr>
            <p:ph type="title"/>
          </p:nvPr>
        </p:nvSpPr>
        <p:spPr/>
        <p:txBody>
          <a:bodyPr/>
          <a:lstStyle/>
          <a:p>
            <a:r>
              <a:rPr lang="pl-PL" dirty="0"/>
              <a:t>Powszechna</a:t>
            </a:r>
            <a:br>
              <a:rPr lang="pl-PL" dirty="0"/>
            </a:br>
            <a:r>
              <a:rPr lang="pl-PL" dirty="0"/>
              <a:t>obrona kraju</a:t>
            </a:r>
          </a:p>
        </p:txBody>
      </p:sp>
      <p:sp>
        <p:nvSpPr>
          <p:cNvPr id="4" name="Symbol zastępczy tekstu 3">
            <a:extLst>
              <a:ext uri="{FF2B5EF4-FFF2-40B4-BE49-F238E27FC236}">
                <a16:creationId xmlns:a16="http://schemas.microsoft.com/office/drawing/2014/main" id="{B9381AB1-653D-9BB8-F64D-F3127EEB2B79}"/>
              </a:ext>
            </a:extLst>
          </p:cNvPr>
          <p:cNvSpPr>
            <a:spLocks noGrp="1"/>
          </p:cNvSpPr>
          <p:nvPr>
            <p:ph type="body" sz="half" idx="2"/>
          </p:nvPr>
        </p:nvSpPr>
        <p:spPr/>
        <p:txBody>
          <a:bodyPr/>
          <a:lstStyle/>
          <a:p>
            <a:r>
              <a:rPr lang="pl-PL" b="1" dirty="0"/>
              <a:t>Każdy obywatel Rzeczypospolitej Polskiej</a:t>
            </a:r>
            <a:r>
              <a:rPr lang="pl-PL" dirty="0"/>
              <a:t> </a:t>
            </a:r>
            <a:br>
              <a:rPr lang="pl-PL" dirty="0"/>
            </a:br>
            <a:r>
              <a:rPr lang="pl-PL" dirty="0"/>
              <a:t>ma konstytucyjny obowiązek obrony Ojczyzny. Bezpieczeństwo Polski nie zależy tylko od wojska, ale opiera się na szerokim zaangażowaniu mieszkańców naszego kraju.</a:t>
            </a:r>
          </a:p>
        </p:txBody>
      </p:sp>
      <p:cxnSp>
        <p:nvCxnSpPr>
          <p:cNvPr id="5" name="Łącznik prosty 4">
            <a:extLst>
              <a:ext uri="{FF2B5EF4-FFF2-40B4-BE49-F238E27FC236}">
                <a16:creationId xmlns:a16="http://schemas.microsoft.com/office/drawing/2014/main" id="{AA3226C9-5057-F58E-A6F3-6781CEE99D78}"/>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 name="Symbol zastępczy obrazu 5">
            <a:extLst>
              <a:ext uri="{FF2B5EF4-FFF2-40B4-BE49-F238E27FC236}">
                <a16:creationId xmlns:a16="http://schemas.microsoft.com/office/drawing/2014/main" id="{9D6D8BB7-5967-613E-09B7-F3710F1340FD}"/>
              </a:ext>
            </a:extLst>
          </p:cNvPr>
          <p:cNvSpPr>
            <a:spLocks noGrp="1"/>
          </p:cNvSpPr>
          <p:nvPr>
            <p:ph type="pic" idx="1"/>
          </p:nvPr>
        </p:nvSpPr>
        <p:spPr>
          <a:xfrm>
            <a:off x="458736" y="908723"/>
            <a:ext cx="5419651" cy="5904645"/>
          </a:xfrm>
        </p:spPr>
        <p:txBody>
          <a:bodyPr>
            <a:normAutofit/>
          </a:bodyPr>
          <a:lstStyle/>
          <a:p>
            <a:pPr algn="ctr"/>
            <a:r>
              <a:rPr lang="pl-PL" dirty="0"/>
              <a:t>W czasie zewnętrznego zagrożenia, w sytuacjach kryzysowych lub po ogłoszeniu stanu wojennego,</a:t>
            </a:r>
            <a:br>
              <a:rPr lang="pl-PL" dirty="0"/>
            </a:br>
            <a:r>
              <a:rPr lang="pl-PL" sz="2400" b="1" dirty="0"/>
              <a:t>państwo może Cię wezwać</a:t>
            </a:r>
            <a:br>
              <a:rPr lang="pl-PL" sz="2400" b="1" dirty="0"/>
            </a:br>
            <a:r>
              <a:rPr lang="pl-PL" sz="2400" b="1" dirty="0"/>
              <a:t>do udziału w działaniach obronnych</a:t>
            </a:r>
            <a:br>
              <a:rPr lang="pl-PL" sz="2400" b="1" dirty="0"/>
            </a:br>
            <a:r>
              <a:rPr lang="pl-PL" sz="2400" b="1" dirty="0"/>
              <a:t>i wspierających bezpieczeństwo</a:t>
            </a:r>
            <a:br>
              <a:rPr lang="pl-PL" sz="2400" b="1" dirty="0"/>
            </a:br>
            <a:r>
              <a:rPr lang="pl-PL" sz="2400" b="1" dirty="0"/>
              <a:t>publiczne.</a:t>
            </a:r>
          </a:p>
          <a:p>
            <a:pPr algn="ctr"/>
            <a:r>
              <a:rPr lang="pl-PL" dirty="0"/>
              <a:t>Może być to wykonywanie</a:t>
            </a:r>
            <a:br>
              <a:rPr lang="pl-PL" dirty="0"/>
            </a:br>
            <a:r>
              <a:rPr lang="pl-PL" dirty="0"/>
              <a:t>różnego rodzaju zadań na rzecz obrony,</a:t>
            </a:r>
            <a:br>
              <a:rPr lang="pl-PL" dirty="0"/>
            </a:br>
            <a:r>
              <a:rPr lang="pl-PL" dirty="0"/>
              <a:t>przyjęcie obowiązków związanych</a:t>
            </a:r>
            <a:br>
              <a:rPr lang="pl-PL" dirty="0"/>
            </a:br>
            <a:r>
              <a:rPr lang="pl-PL" dirty="0"/>
              <a:t>z nadanymi przydziałami mobilizacyjnymi</a:t>
            </a:r>
            <a:br>
              <a:rPr lang="pl-PL" dirty="0"/>
            </a:br>
            <a:r>
              <a:rPr lang="pl-PL" dirty="0"/>
              <a:t>lub pełnienie czynnej służby wojskowej.</a:t>
            </a:r>
            <a:endParaRPr lang="pl-PL" sz="1100" dirty="0"/>
          </a:p>
        </p:txBody>
      </p:sp>
      <p:graphicFrame>
        <p:nvGraphicFramePr>
          <p:cNvPr id="11" name="Tabela 10">
            <a:extLst>
              <a:ext uri="{FF2B5EF4-FFF2-40B4-BE49-F238E27FC236}">
                <a16:creationId xmlns:a16="http://schemas.microsoft.com/office/drawing/2014/main" id="{6630669A-F000-D5DA-8DFC-2DF14EAE6633}"/>
              </a:ext>
            </a:extLst>
          </p:cNvPr>
          <p:cNvGraphicFramePr>
            <a:graphicFrameLocks noGrp="1"/>
          </p:cNvGraphicFramePr>
          <p:nvPr>
            <p:extLst>
              <p:ext uri="{D42A27DB-BD31-4B8C-83A1-F6EECF244321}">
                <p14:modId xmlns:p14="http://schemas.microsoft.com/office/powerpoint/2010/main" val="2818915674"/>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3EF59D82-EDC9-8265-9539-19A2EDD66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41486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84A6-857B-8C11-4C42-555FB9571611}"/>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21F148A-9575-BE83-48AD-E0E84E4706FC}"/>
              </a:ext>
            </a:extLst>
          </p:cNvPr>
          <p:cNvSpPr>
            <a:spLocks noGrp="1"/>
          </p:cNvSpPr>
          <p:nvPr>
            <p:ph type="title"/>
          </p:nvPr>
        </p:nvSpPr>
        <p:spPr>
          <a:xfrm>
            <a:off x="914162" y="2636912"/>
            <a:ext cx="10360501" cy="792088"/>
          </a:xfrm>
        </p:spPr>
        <p:txBody>
          <a:bodyPr/>
          <a:lstStyle/>
          <a:p>
            <a:r>
              <a:rPr lang="pl-PL" dirty="0"/>
              <a:t>II. PRZYGOTOWANIE …</a:t>
            </a:r>
          </a:p>
        </p:txBody>
      </p:sp>
      <p:sp>
        <p:nvSpPr>
          <p:cNvPr id="6" name="Symbol zastępczy tekstu 5">
            <a:extLst>
              <a:ext uri="{FF2B5EF4-FFF2-40B4-BE49-F238E27FC236}">
                <a16:creationId xmlns:a16="http://schemas.microsoft.com/office/drawing/2014/main" id="{572B195E-8968-2045-D86C-97D5DA452326}"/>
              </a:ext>
            </a:extLst>
          </p:cNvPr>
          <p:cNvSpPr>
            <a:spLocks noGrp="1"/>
          </p:cNvSpPr>
          <p:nvPr>
            <p:ph type="body" idx="1"/>
          </p:nvPr>
        </p:nvSpPr>
        <p:spPr>
          <a:xfrm>
            <a:off x="914162" y="3501008"/>
            <a:ext cx="10360501" cy="2664296"/>
          </a:xfrm>
        </p:spPr>
        <p:txBody>
          <a:bodyPr/>
          <a:lstStyle/>
          <a:p>
            <a:r>
              <a:rPr lang="pl-PL" sz="2000" dirty="0"/>
              <a:t>… osób z niepełnosprawnością</a:t>
            </a:r>
          </a:p>
          <a:p>
            <a:r>
              <a:rPr lang="pl-PL" sz="2000" dirty="0"/>
              <a:t>… dzieci</a:t>
            </a:r>
          </a:p>
          <a:p>
            <a:r>
              <a:rPr lang="pl-PL" sz="2000" dirty="0"/>
              <a:t>… zwierząt, auta, mieszkania</a:t>
            </a:r>
          </a:p>
          <a:p>
            <a:pPr marL="457200" indent="-457200">
              <a:buAutoNum type="arabicPeriod"/>
            </a:pPr>
            <a:endParaRPr lang="pl-PL" sz="2000" dirty="0"/>
          </a:p>
          <a:p>
            <a:endParaRPr lang="pl-PL" sz="2800" dirty="0"/>
          </a:p>
        </p:txBody>
      </p:sp>
      <p:cxnSp>
        <p:nvCxnSpPr>
          <p:cNvPr id="7" name="Łącznik prosty 6">
            <a:extLst>
              <a:ext uri="{FF2B5EF4-FFF2-40B4-BE49-F238E27FC236}">
                <a16:creationId xmlns:a16="http://schemas.microsoft.com/office/drawing/2014/main" id="{08D1F445-86A2-027B-0E20-D525B1EEB5ED}"/>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544D1BE5-B499-43ED-F771-AD3E5FE3C2E0}"/>
              </a:ext>
            </a:extLst>
          </p:cNvPr>
          <p:cNvSpPr txBox="1"/>
          <p:nvPr/>
        </p:nvSpPr>
        <p:spPr>
          <a:xfrm>
            <a:off x="10732745" y="4781709"/>
            <a:ext cx="1231400" cy="549381"/>
          </a:xfrm>
          <a:prstGeom prst="rect">
            <a:avLst/>
          </a:prstGeom>
          <a:noFill/>
        </p:spPr>
        <p:txBody>
          <a:bodyPr wrap="square" rtlCol="0">
            <a:spAutoFit/>
          </a:bodyPr>
          <a:lstStyle/>
          <a:p>
            <a:pPr algn="ctr">
              <a:lnSpc>
                <a:spcPct val="90000"/>
              </a:lnSpc>
            </a:pPr>
            <a:r>
              <a:rPr lang="pl-PL" sz="1100" dirty="0"/>
              <a:t>poradnik</a:t>
            </a:r>
          </a:p>
          <a:p>
            <a:pPr algn="ctr">
              <a:lnSpc>
                <a:spcPct val="90000"/>
              </a:lnSpc>
            </a:pPr>
            <a:r>
              <a:rPr lang="pl-PL" sz="1100" dirty="0"/>
              <a:t>bezpiecznych</a:t>
            </a:r>
          </a:p>
          <a:p>
            <a:pPr algn="ctr">
              <a:lnSpc>
                <a:spcPct val="90000"/>
              </a:lnSpc>
            </a:pPr>
            <a:r>
              <a:rPr lang="pl-PL" sz="1100" dirty="0" err="1"/>
              <a:t>zachowań</a:t>
            </a:r>
            <a:endParaRPr lang="pl-PL" sz="1100" dirty="0"/>
          </a:p>
        </p:txBody>
      </p:sp>
      <p:grpSp>
        <p:nvGrpSpPr>
          <p:cNvPr id="13" name="Grupa 12">
            <a:extLst>
              <a:ext uri="{FF2B5EF4-FFF2-40B4-BE49-F238E27FC236}">
                <a16:creationId xmlns:a16="http://schemas.microsoft.com/office/drawing/2014/main" id="{5F5EFDDB-C879-A13B-ACBD-1B4A5E09603F}"/>
              </a:ext>
            </a:extLst>
          </p:cNvPr>
          <p:cNvGrpSpPr/>
          <p:nvPr/>
        </p:nvGrpSpPr>
        <p:grpSpPr>
          <a:xfrm>
            <a:off x="10732745" y="5403098"/>
            <a:ext cx="1203647" cy="1203647"/>
            <a:chOff x="8902724" y="5085184"/>
            <a:chExt cx="1430263" cy="1430263"/>
          </a:xfrm>
        </p:grpSpPr>
        <p:sp>
          <p:nvSpPr>
            <p:cNvPr id="9" name="Prostokąt: zaokrąglone rogi 8">
              <a:extLst>
                <a:ext uri="{FF2B5EF4-FFF2-40B4-BE49-F238E27FC236}">
                  <a16:creationId xmlns:a16="http://schemas.microsoft.com/office/drawing/2014/main" id="{451D0651-130C-ED40-C9E0-55440ABDF4C2}"/>
                </a:ext>
              </a:extLst>
            </p:cNvPr>
            <p:cNvSpPr/>
            <p:nvPr/>
          </p:nvSpPr>
          <p:spPr>
            <a:xfrm>
              <a:off x="8902724" y="5085184"/>
              <a:ext cx="1430263" cy="1430263"/>
            </a:xfrm>
            <a:prstGeom prst="roundRect">
              <a:avLst>
                <a:gd name="adj" fmla="val 6544"/>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2" name="Grafika 11">
              <a:extLst>
                <a:ext uri="{FF2B5EF4-FFF2-40B4-BE49-F238E27FC236}">
                  <a16:creationId xmlns:a16="http://schemas.microsoft.com/office/drawing/2014/main" id="{9E90CBB5-07B2-82FC-A77B-BFFDAF82AB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1284" y="5103744"/>
              <a:ext cx="1393143" cy="1393143"/>
            </a:xfrm>
            <a:prstGeom prst="rect">
              <a:avLst/>
            </a:prstGeom>
          </p:spPr>
        </p:pic>
      </p:grpSp>
      <p:graphicFrame>
        <p:nvGraphicFramePr>
          <p:cNvPr id="14" name="Tabela 13">
            <a:extLst>
              <a:ext uri="{FF2B5EF4-FFF2-40B4-BE49-F238E27FC236}">
                <a16:creationId xmlns:a16="http://schemas.microsoft.com/office/drawing/2014/main" id="{11FE1A0F-D992-6448-E0F4-2BE24729C68F}"/>
              </a:ext>
            </a:extLst>
          </p:cNvPr>
          <p:cNvGraphicFramePr>
            <a:graphicFrameLocks noGrp="1"/>
          </p:cNvGraphicFramePr>
          <p:nvPr>
            <p:extLst>
              <p:ext uri="{D42A27DB-BD31-4B8C-83A1-F6EECF244321}">
                <p14:modId xmlns:p14="http://schemas.microsoft.com/office/powerpoint/2010/main" val="2538566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5" name="Obraz 14" descr="Obraz zawierający godło, herb, symbol, logo&#10;&#10;Opis wygenerowany automatycznie">
            <a:extLst>
              <a:ext uri="{FF2B5EF4-FFF2-40B4-BE49-F238E27FC236}">
                <a16:creationId xmlns:a16="http://schemas.microsoft.com/office/drawing/2014/main" id="{A9342786-AC32-F3AA-9E68-C691A0706B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045134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FDBB-B990-2EF8-AD4F-9579A6C9E78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D0A2BD55-CCD9-0A93-DFB1-16447BCE1608}"/>
              </a:ext>
            </a:extLst>
          </p:cNvPr>
          <p:cNvSpPr>
            <a:spLocks noGrp="1"/>
          </p:cNvSpPr>
          <p:nvPr>
            <p:ph type="title"/>
          </p:nvPr>
        </p:nvSpPr>
        <p:spPr>
          <a:xfrm>
            <a:off x="7821163" y="482600"/>
            <a:ext cx="4142982" cy="1422400"/>
          </a:xfrm>
        </p:spPr>
        <p:txBody>
          <a:bodyPr>
            <a:normAutofit fontScale="90000"/>
          </a:bodyPr>
          <a:lstStyle/>
          <a:p>
            <a:r>
              <a:rPr lang="pl-PL" dirty="0"/>
              <a:t>Osoby potrzebujące</a:t>
            </a:r>
            <a:br>
              <a:rPr lang="pl-PL" dirty="0"/>
            </a:br>
            <a:r>
              <a:rPr lang="pl-PL" dirty="0"/>
              <a:t>szczególnej pomocy</a:t>
            </a:r>
          </a:p>
        </p:txBody>
      </p:sp>
      <p:sp>
        <p:nvSpPr>
          <p:cNvPr id="6" name="Symbol zastępczy obrazu 5">
            <a:extLst>
              <a:ext uri="{FF2B5EF4-FFF2-40B4-BE49-F238E27FC236}">
                <a16:creationId xmlns:a16="http://schemas.microsoft.com/office/drawing/2014/main" id="{C109AAD4-1AA7-2D77-E67C-883A93FC016E}"/>
              </a:ext>
            </a:extLst>
          </p:cNvPr>
          <p:cNvSpPr>
            <a:spLocks noGrp="1"/>
          </p:cNvSpPr>
          <p:nvPr>
            <p:ph type="pic" idx="1"/>
          </p:nvPr>
        </p:nvSpPr>
        <p:spPr>
          <a:xfrm>
            <a:off x="507868" y="908722"/>
            <a:ext cx="6666664" cy="5764682"/>
          </a:xfrm>
        </p:spPr>
        <p:txBody>
          <a:bodyPr>
            <a:normAutofit/>
          </a:bodyPr>
          <a:lstStyle/>
          <a:p>
            <a:pPr algn="ctr"/>
            <a:r>
              <a:rPr lang="pl-PL" dirty="0"/>
              <a:t>Nie wszyscy mogą być świadomi nadchodzącego zagrożenia, dlatego przekaż najważniejsze informacje</a:t>
            </a:r>
            <a:br>
              <a:rPr lang="pl-PL" dirty="0"/>
            </a:br>
            <a:r>
              <a:rPr lang="pl-PL" dirty="0"/>
              <a:t>i wyjaśnij, co trzeba zrobić.</a:t>
            </a:r>
          </a:p>
          <a:p>
            <a:pPr marL="285750" indent="-285750">
              <a:buFont typeface="Wingdings" panose="05000000000000000000" pitchFamily="2" charset="2"/>
              <a:buChar char="§"/>
            </a:pPr>
            <a:r>
              <a:rPr lang="pl-PL" sz="2400" b="1" dirty="0"/>
              <a:t>Ustal</a:t>
            </a:r>
            <a:r>
              <a:rPr lang="pl-PL" sz="2400" dirty="0"/>
              <a:t> </a:t>
            </a:r>
            <a:r>
              <a:rPr lang="pl-PL" dirty="0"/>
              <a:t>z osobą, którą wspierasz sposób </a:t>
            </a:r>
            <a:r>
              <a:rPr lang="pl-PL" sz="2400" b="1" dirty="0"/>
              <a:t>działania</a:t>
            </a:r>
            <a:br>
              <a:rPr lang="pl-PL" dirty="0"/>
            </a:br>
            <a:r>
              <a:rPr lang="pl-PL" dirty="0"/>
              <a:t>w sytuacji kryzysowej.</a:t>
            </a:r>
          </a:p>
          <a:p>
            <a:pPr marL="285750" indent="-285750">
              <a:buFont typeface="Wingdings" panose="05000000000000000000" pitchFamily="2" charset="2"/>
              <a:buChar char="§"/>
            </a:pPr>
            <a:r>
              <a:rPr lang="pl-PL" sz="2400" b="1" dirty="0"/>
              <a:t>Pomóż w przygotowaniach</a:t>
            </a:r>
            <a:br>
              <a:rPr lang="pl-PL" dirty="0"/>
            </a:br>
            <a:r>
              <a:rPr lang="pl-PL" dirty="0"/>
              <a:t>np. spakuj plecak ewakuacyjny dla osoby wspieranej, upewnij się, że ma zapas niezbędnych leków i baterii do urządzeń wspomagających (np. aparat słuchowy itp.).</a:t>
            </a:r>
          </a:p>
          <a:p>
            <a:pPr marL="285750" indent="-285750">
              <a:buFont typeface="Wingdings" panose="05000000000000000000" pitchFamily="2" charset="2"/>
              <a:buChar char="§"/>
            </a:pPr>
            <a:r>
              <a:rPr lang="pl-PL" dirty="0"/>
              <a:t>W razie nagłego zagrożenia </a:t>
            </a:r>
            <a:r>
              <a:rPr lang="pl-PL" sz="2400" b="1" dirty="0"/>
              <a:t>poinformuj służby ratownicze</a:t>
            </a:r>
            <a:r>
              <a:rPr lang="pl-PL" sz="2400" dirty="0"/>
              <a:t> </a:t>
            </a:r>
            <a:r>
              <a:rPr lang="pl-PL" dirty="0"/>
              <a:t>o osobie, która wymaga szczególnej pomocy podczas ewakuacji.</a:t>
            </a:r>
          </a:p>
        </p:txBody>
      </p:sp>
      <p:sp>
        <p:nvSpPr>
          <p:cNvPr id="7" name="Symbol zastępczy tekstu 6">
            <a:extLst>
              <a:ext uri="{FF2B5EF4-FFF2-40B4-BE49-F238E27FC236}">
                <a16:creationId xmlns:a16="http://schemas.microsoft.com/office/drawing/2014/main" id="{C14A435F-298A-1502-A939-47293236E28C}"/>
              </a:ext>
            </a:extLst>
          </p:cNvPr>
          <p:cNvSpPr>
            <a:spLocks noGrp="1"/>
          </p:cNvSpPr>
          <p:nvPr>
            <p:ph type="body" sz="half" idx="2"/>
          </p:nvPr>
        </p:nvSpPr>
        <p:spPr/>
        <p:txBody>
          <a:bodyPr/>
          <a:lstStyle/>
          <a:p>
            <a:r>
              <a:rPr lang="pl-PL" dirty="0"/>
              <a:t>W sytuacjach kryzysowych pomóż osobom starszym, chorym czy</a:t>
            </a:r>
            <a:br>
              <a:rPr lang="pl-PL" dirty="0"/>
            </a:br>
            <a:r>
              <a:rPr lang="pl-PL" dirty="0"/>
              <a:t>z niepełnosprawnościami.</a:t>
            </a:r>
          </a:p>
        </p:txBody>
      </p:sp>
      <p:cxnSp>
        <p:nvCxnSpPr>
          <p:cNvPr id="8" name="Łącznik prosty 7">
            <a:extLst>
              <a:ext uri="{FF2B5EF4-FFF2-40B4-BE49-F238E27FC236}">
                <a16:creationId xmlns:a16="http://schemas.microsoft.com/office/drawing/2014/main" id="{4E0DC478-44ED-4FE9-13B9-8B17BF654021}"/>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 name="Grafika 1">
            <a:extLst>
              <a:ext uri="{FF2B5EF4-FFF2-40B4-BE49-F238E27FC236}">
                <a16:creationId xmlns:a16="http://schemas.microsoft.com/office/drawing/2014/main" id="{E259C1B2-790F-D10F-FA15-115FDB271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2644" y="3621247"/>
            <a:ext cx="3691880" cy="2875407"/>
          </a:xfrm>
          <a:prstGeom prst="rect">
            <a:avLst/>
          </a:prstGeom>
        </p:spPr>
      </p:pic>
      <p:graphicFrame>
        <p:nvGraphicFramePr>
          <p:cNvPr id="12" name="Tabela 11">
            <a:extLst>
              <a:ext uri="{FF2B5EF4-FFF2-40B4-BE49-F238E27FC236}">
                <a16:creationId xmlns:a16="http://schemas.microsoft.com/office/drawing/2014/main" id="{E5766B51-6EB7-3BED-2C9D-FCD8893711B3}"/>
              </a:ext>
            </a:extLst>
          </p:cNvPr>
          <p:cNvGraphicFramePr>
            <a:graphicFrameLocks noGrp="1"/>
          </p:cNvGraphicFramePr>
          <p:nvPr>
            <p:extLst>
              <p:ext uri="{D42A27DB-BD31-4B8C-83A1-F6EECF244321}">
                <p14:modId xmlns:p14="http://schemas.microsoft.com/office/powerpoint/2010/main" val="163045580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79E7A81A-3E76-7E22-2159-F7C88CABBF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64379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A38EA-C3A0-9DB3-CB39-427D79A8961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0B8991C-4223-B1E6-95E1-4BD617500790}"/>
              </a:ext>
            </a:extLst>
          </p:cNvPr>
          <p:cNvSpPr>
            <a:spLocks noGrp="1"/>
          </p:cNvSpPr>
          <p:nvPr>
            <p:ph type="title"/>
          </p:nvPr>
        </p:nvSpPr>
        <p:spPr/>
        <p:txBody>
          <a:bodyPr>
            <a:normAutofit/>
          </a:bodyPr>
          <a:lstStyle/>
          <a:p>
            <a:r>
              <a:rPr lang="pl-PL" dirty="0"/>
              <a:t>ROZMOWA</a:t>
            </a:r>
            <a:br>
              <a:rPr lang="pl-PL" dirty="0"/>
            </a:br>
            <a:r>
              <a:rPr lang="pl-PL" dirty="0"/>
              <a:t>Z DZIEĆMI</a:t>
            </a:r>
          </a:p>
        </p:txBody>
      </p:sp>
      <p:sp>
        <p:nvSpPr>
          <p:cNvPr id="6" name="Symbol zastępczy obrazu 5">
            <a:extLst>
              <a:ext uri="{FF2B5EF4-FFF2-40B4-BE49-F238E27FC236}">
                <a16:creationId xmlns:a16="http://schemas.microsoft.com/office/drawing/2014/main" id="{7B8931B9-0F9B-51D1-26D0-2D0BE576840E}"/>
              </a:ext>
            </a:extLst>
          </p:cNvPr>
          <p:cNvSpPr>
            <a:spLocks noGrp="1"/>
          </p:cNvSpPr>
          <p:nvPr>
            <p:ph type="pic" idx="1"/>
          </p:nvPr>
        </p:nvSpPr>
        <p:spPr>
          <a:xfrm>
            <a:off x="507868" y="631180"/>
            <a:ext cx="6954696" cy="6226821"/>
          </a:xfrm>
        </p:spPr>
        <p:txBody>
          <a:bodyPr>
            <a:normAutofit lnSpcReduction="10000"/>
          </a:bodyPr>
          <a:lstStyle/>
          <a:p>
            <a:pPr marL="342900" indent="-342900">
              <a:buFont typeface="+mj-lt"/>
              <a:buAutoNum type="arabicParenR"/>
            </a:pPr>
            <a:r>
              <a:rPr lang="pl-PL" dirty="0"/>
              <a:t>Przygotuj się do rozmowy i zadbaj o </a:t>
            </a:r>
            <a:r>
              <a:rPr lang="pl-PL" sz="2400" b="1" dirty="0"/>
              <a:t>spokojną atmosferę</a:t>
            </a:r>
            <a:r>
              <a:rPr lang="pl-PL" dirty="0"/>
              <a:t>. Dowiedz się, co dziecko już wie i jak się z tym czuje.</a:t>
            </a:r>
          </a:p>
          <a:p>
            <a:pPr marL="342900" indent="-342900">
              <a:buFont typeface="+mj-lt"/>
              <a:buAutoNum type="arabicParenR"/>
            </a:pPr>
            <a:r>
              <a:rPr lang="pl-PL" dirty="0"/>
              <a:t>Na pytania odpowiadaj </a:t>
            </a:r>
            <a:r>
              <a:rPr lang="pl-PL" sz="2400" b="1" dirty="0"/>
              <a:t>szczerze, ale bez drastycznych szczegółów</a:t>
            </a:r>
            <a:r>
              <a:rPr lang="pl-PL" dirty="0"/>
              <a:t>. Jeżeli nie znasz odpowiedzi, możecie poszukać jej wspólnie.</a:t>
            </a:r>
          </a:p>
          <a:p>
            <a:pPr marL="342900" indent="-342900">
              <a:buFont typeface="+mj-lt"/>
              <a:buAutoNum type="arabicParenR"/>
            </a:pPr>
            <a:r>
              <a:rPr lang="pl-PL" dirty="0"/>
              <a:t>Obserwuj zachowanie dziecka i </a:t>
            </a:r>
            <a:r>
              <a:rPr lang="pl-PL" sz="2400" b="1" dirty="0"/>
              <a:t>reaguj na jego emocje</a:t>
            </a:r>
            <a:r>
              <a:rPr lang="pl-PL" dirty="0"/>
              <a:t>.</a:t>
            </a:r>
          </a:p>
          <a:p>
            <a:pPr marL="342900" indent="-342900">
              <a:buFont typeface="+mj-lt"/>
              <a:buAutoNum type="arabicParenR"/>
            </a:pPr>
            <a:r>
              <a:rPr lang="pl-PL" dirty="0"/>
              <a:t>Podkreśl, że nawet w trudnej sytuacji </a:t>
            </a:r>
            <a:r>
              <a:rPr lang="pl-PL" sz="2400" b="1" dirty="0"/>
              <a:t>możecie liczyć na pomoc i wsparcie</a:t>
            </a:r>
            <a:r>
              <a:rPr lang="pl-PL" b="1" dirty="0"/>
              <a:t> </a:t>
            </a:r>
            <a:r>
              <a:rPr lang="pl-PL" dirty="0"/>
              <a:t>rodziny oraz innych osób: sąsiadów, strażaków, policjantów, ratowników.</a:t>
            </a:r>
          </a:p>
          <a:p>
            <a:pPr marL="342900" indent="-342900">
              <a:buFont typeface="+mj-lt"/>
              <a:buAutoNum type="arabicParenR"/>
            </a:pPr>
            <a:r>
              <a:rPr lang="pl-PL" dirty="0"/>
              <a:t>Wytłumacz dziecku, jakie będzie miało </a:t>
            </a:r>
            <a:r>
              <a:rPr lang="pl-PL" sz="2400" b="1" dirty="0"/>
              <a:t>zadania</a:t>
            </a:r>
            <a:br>
              <a:rPr lang="pl-PL" sz="2400" b="1" dirty="0"/>
            </a:br>
            <a:r>
              <a:rPr lang="pl-PL" sz="2400" b="1" dirty="0"/>
              <a:t>w sytuacji kryzysowej</a:t>
            </a:r>
            <a:r>
              <a:rPr lang="pl-PL" sz="2000" b="1" dirty="0"/>
              <a:t> </a:t>
            </a:r>
            <a:r>
              <a:rPr lang="pl-PL" dirty="0"/>
              <a:t>i przećwiczcie je razem. </a:t>
            </a:r>
            <a:br>
              <a:rPr lang="pl-PL" dirty="0"/>
            </a:br>
            <a:r>
              <a:rPr lang="pl-PL" dirty="0"/>
              <a:t>Znając swoją rolę, dziecko poczuje się bezpieczniej.</a:t>
            </a:r>
          </a:p>
        </p:txBody>
      </p:sp>
      <p:sp>
        <p:nvSpPr>
          <p:cNvPr id="7" name="Symbol zastępczy tekstu 6">
            <a:extLst>
              <a:ext uri="{FF2B5EF4-FFF2-40B4-BE49-F238E27FC236}">
                <a16:creationId xmlns:a16="http://schemas.microsoft.com/office/drawing/2014/main" id="{271E0B3C-E039-04FA-BC72-9BC364B12F1F}"/>
              </a:ext>
            </a:extLst>
          </p:cNvPr>
          <p:cNvSpPr>
            <a:spLocks noGrp="1"/>
          </p:cNvSpPr>
          <p:nvPr>
            <p:ph type="body" sz="half" idx="2"/>
          </p:nvPr>
        </p:nvSpPr>
        <p:spPr/>
        <p:txBody>
          <a:bodyPr/>
          <a:lstStyle/>
          <a:p>
            <a:r>
              <a:rPr lang="pl-PL" dirty="0"/>
              <a:t>Bądź blisko, słuchaj i okazuj wsparcie. Twoja obecność i spokój pomogą dziecku odnaleźć się</a:t>
            </a:r>
            <a:br>
              <a:rPr lang="pl-PL" dirty="0"/>
            </a:br>
            <a:r>
              <a:rPr lang="pl-PL" dirty="0"/>
              <a:t>w trudnej sytuacji.</a:t>
            </a:r>
          </a:p>
        </p:txBody>
      </p:sp>
      <p:cxnSp>
        <p:nvCxnSpPr>
          <p:cNvPr id="8" name="Łącznik prosty 7">
            <a:extLst>
              <a:ext uri="{FF2B5EF4-FFF2-40B4-BE49-F238E27FC236}">
                <a16:creationId xmlns:a16="http://schemas.microsoft.com/office/drawing/2014/main" id="{1EECF4BA-7B93-B3CD-DC7A-351EA33EC08E}"/>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 name="Grafika 3">
            <a:extLst>
              <a:ext uri="{FF2B5EF4-FFF2-40B4-BE49-F238E27FC236}">
                <a16:creationId xmlns:a16="http://schemas.microsoft.com/office/drawing/2014/main" id="{6A78B969-5E76-356B-9F72-5558A615D163}"/>
              </a:ext>
            </a:extLst>
          </p:cNvPr>
          <p:cNvPicPr>
            <a:picLocks noChangeAspect="1"/>
          </p:cNvPicPr>
          <p:nvPr/>
        </p:nvPicPr>
        <p:blipFill>
          <a:blip r:embed="rId3">
            <a:extLst>
              <a:ext uri="{96DAC541-7B7A-43D3-8B79-37D633B846F1}">
                <asvg:svgBlip xmlns:asvg="http://schemas.microsoft.com/office/drawing/2016/SVG/main" r:embed="rId4"/>
              </a:ext>
            </a:extLst>
          </a:blip>
          <a:srcRect l="21053"/>
          <a:stretch>
            <a:fillRect/>
          </a:stretch>
        </p:blipFill>
        <p:spPr>
          <a:xfrm>
            <a:off x="7966620" y="3637343"/>
            <a:ext cx="4050211" cy="2631316"/>
          </a:xfrm>
          <a:prstGeom prst="rect">
            <a:avLst/>
          </a:prstGeom>
        </p:spPr>
      </p:pic>
      <p:graphicFrame>
        <p:nvGraphicFramePr>
          <p:cNvPr id="13" name="Tabela 12">
            <a:extLst>
              <a:ext uri="{FF2B5EF4-FFF2-40B4-BE49-F238E27FC236}">
                <a16:creationId xmlns:a16="http://schemas.microsoft.com/office/drawing/2014/main" id="{D72AAF24-C0C1-B472-9D51-E0AD8BD44590}"/>
              </a:ext>
            </a:extLst>
          </p:cNvPr>
          <p:cNvGraphicFramePr>
            <a:graphicFrameLocks noGrp="1"/>
          </p:cNvGraphicFramePr>
          <p:nvPr>
            <p:extLst>
              <p:ext uri="{D42A27DB-BD31-4B8C-83A1-F6EECF244321}">
                <p14:modId xmlns:p14="http://schemas.microsoft.com/office/powerpoint/2010/main" val="3151335550"/>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4" name="Obraz 13" descr="Obraz zawierający godło, herb, symbol, logo&#10;&#10;Opis wygenerowany automatycznie">
            <a:extLst>
              <a:ext uri="{FF2B5EF4-FFF2-40B4-BE49-F238E27FC236}">
                <a16:creationId xmlns:a16="http://schemas.microsoft.com/office/drawing/2014/main" id="{6D32CDB1-2EFF-CEC0-9FB7-2AE212D48B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048205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36FD3-10EC-F466-BF73-B7D981C5A74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5C214482-0994-53EB-73FA-F2CA3BF38103}"/>
              </a:ext>
            </a:extLst>
          </p:cNvPr>
          <p:cNvSpPr>
            <a:spLocks noGrp="1"/>
          </p:cNvSpPr>
          <p:nvPr>
            <p:ph type="title"/>
          </p:nvPr>
        </p:nvSpPr>
        <p:spPr/>
        <p:txBody>
          <a:bodyPr>
            <a:normAutofit/>
          </a:bodyPr>
          <a:lstStyle/>
          <a:p>
            <a:r>
              <a:rPr lang="pl-PL" dirty="0"/>
              <a:t>ZWIERZĘTA</a:t>
            </a:r>
            <a:br>
              <a:rPr lang="pl-PL" dirty="0"/>
            </a:br>
            <a:r>
              <a:rPr lang="pl-PL" dirty="0"/>
              <a:t>DOMOWE</a:t>
            </a:r>
          </a:p>
        </p:txBody>
      </p:sp>
      <p:sp>
        <p:nvSpPr>
          <p:cNvPr id="6" name="Symbol zastępczy obrazu 5">
            <a:extLst>
              <a:ext uri="{FF2B5EF4-FFF2-40B4-BE49-F238E27FC236}">
                <a16:creationId xmlns:a16="http://schemas.microsoft.com/office/drawing/2014/main" id="{FB5DC1D3-1C77-38D2-C11E-881412F2DBC2}"/>
              </a:ext>
            </a:extLst>
          </p:cNvPr>
          <p:cNvSpPr>
            <a:spLocks noGrp="1"/>
          </p:cNvSpPr>
          <p:nvPr>
            <p:ph type="pic" idx="1"/>
          </p:nvPr>
        </p:nvSpPr>
        <p:spPr>
          <a:xfrm>
            <a:off x="507868" y="980737"/>
            <a:ext cx="6882688" cy="5877264"/>
          </a:xfrm>
        </p:spPr>
        <p:txBody>
          <a:bodyPr>
            <a:normAutofit/>
          </a:bodyPr>
          <a:lstStyle/>
          <a:p>
            <a:pPr marL="342900" indent="-342900">
              <a:spcBef>
                <a:spcPts val="1800"/>
              </a:spcBef>
              <a:buFont typeface="+mj-lt"/>
              <a:buAutoNum type="arabicParenR"/>
            </a:pPr>
            <a:r>
              <a:rPr lang="pl-PL" dirty="0"/>
              <a:t>Przechowuj w jednym miejscu </a:t>
            </a:r>
            <a:r>
              <a:rPr lang="pl-PL" sz="2400" b="1" dirty="0"/>
              <a:t>dokumentację zdrowotną </a:t>
            </a:r>
            <a:r>
              <a:rPr lang="pl-PL" dirty="0"/>
              <a:t>zwierzęcia, potwierdzenia szczepień</a:t>
            </a:r>
            <a:br>
              <a:rPr lang="pl-PL" dirty="0"/>
            </a:br>
            <a:r>
              <a:rPr lang="pl-PL" dirty="0"/>
              <a:t>i informację o lekach.</a:t>
            </a:r>
          </a:p>
          <a:p>
            <a:pPr marL="342900" indent="-342900">
              <a:spcBef>
                <a:spcPts val="1800"/>
              </a:spcBef>
              <a:buFont typeface="+mj-lt"/>
              <a:buAutoNum type="arabicParenR"/>
            </a:pPr>
            <a:r>
              <a:rPr lang="pl-PL" dirty="0"/>
              <a:t>Przygotuj odpowiedni </a:t>
            </a:r>
            <a:r>
              <a:rPr lang="pl-PL" sz="2400" b="1" dirty="0"/>
              <a:t>sprzęt do transportu</a:t>
            </a:r>
            <a:r>
              <a:rPr lang="pl-PL" dirty="0"/>
              <a:t>:</a:t>
            </a:r>
            <a:br>
              <a:rPr lang="pl-PL" dirty="0"/>
            </a:br>
            <a:r>
              <a:rPr lang="pl-PL" dirty="0"/>
              <a:t>kaganiec, obrożę, szelki, smycz, transporter lub klatkę.</a:t>
            </a:r>
          </a:p>
          <a:p>
            <a:pPr marL="342900" indent="-342900">
              <a:spcBef>
                <a:spcPts val="1800"/>
              </a:spcBef>
              <a:buFont typeface="+mj-lt"/>
              <a:buAutoNum type="arabicParenR"/>
            </a:pPr>
            <a:r>
              <a:rPr lang="pl-PL" dirty="0"/>
              <a:t>Przygotuj </a:t>
            </a:r>
            <a:r>
              <a:rPr lang="pl-PL" sz="2400" b="1" dirty="0"/>
              <a:t>zapas karmy, wody pitnej i leków</a:t>
            </a:r>
            <a:br>
              <a:rPr lang="pl-PL" sz="2400" b="1" dirty="0"/>
            </a:br>
            <a:r>
              <a:rPr lang="pl-PL" dirty="0"/>
              <a:t>na kilka dni.</a:t>
            </a:r>
          </a:p>
          <a:p>
            <a:pPr marL="342900" indent="-342900">
              <a:spcBef>
                <a:spcPts val="1800"/>
              </a:spcBef>
              <a:buFont typeface="+mj-lt"/>
              <a:buAutoNum type="arabicParenR"/>
            </a:pPr>
            <a:r>
              <a:rPr lang="pl-PL" dirty="0"/>
              <a:t> </a:t>
            </a:r>
            <a:r>
              <a:rPr lang="pl-PL" sz="2400" b="1" dirty="0" err="1"/>
              <a:t>Zaczipuj</a:t>
            </a:r>
            <a:r>
              <a:rPr lang="pl-PL" sz="2400" b="1" dirty="0"/>
              <a:t> i zarejestruj</a:t>
            </a:r>
            <a:br>
              <a:rPr lang="pl-PL" sz="2400" b="1" dirty="0"/>
            </a:br>
            <a:r>
              <a:rPr lang="pl-PL" dirty="0"/>
              <a:t>swoje zwierzę w ogólnodostępnej bazie.</a:t>
            </a:r>
          </a:p>
          <a:p>
            <a:pPr marL="342900" indent="-342900">
              <a:spcBef>
                <a:spcPts val="1800"/>
              </a:spcBef>
              <a:buFont typeface="+mj-lt"/>
              <a:buAutoNum type="arabicParenR"/>
            </a:pPr>
            <a:r>
              <a:rPr lang="pl-PL" dirty="0"/>
              <a:t>Umieść przy obroży lub szelkach </a:t>
            </a:r>
            <a:r>
              <a:rPr lang="pl-PL" sz="2400" b="1" dirty="0"/>
              <a:t>dane kontaktowe właściciela</a:t>
            </a:r>
            <a:r>
              <a:rPr lang="pl-PL" dirty="0"/>
              <a:t>.</a:t>
            </a:r>
          </a:p>
        </p:txBody>
      </p:sp>
      <p:sp>
        <p:nvSpPr>
          <p:cNvPr id="7" name="Symbol zastępczy tekstu 6">
            <a:extLst>
              <a:ext uri="{FF2B5EF4-FFF2-40B4-BE49-F238E27FC236}">
                <a16:creationId xmlns:a16="http://schemas.microsoft.com/office/drawing/2014/main" id="{7FD15A6D-47AE-7F77-7B2E-0F3799006CA1}"/>
              </a:ext>
            </a:extLst>
          </p:cNvPr>
          <p:cNvSpPr>
            <a:spLocks noGrp="1"/>
          </p:cNvSpPr>
          <p:nvPr>
            <p:ph type="body" sz="half" idx="2"/>
          </p:nvPr>
        </p:nvSpPr>
        <p:spPr/>
        <p:txBody>
          <a:bodyPr>
            <a:normAutofit/>
          </a:bodyPr>
          <a:lstStyle/>
          <a:p>
            <a:r>
              <a:rPr lang="pl-PL" dirty="0"/>
              <a:t>W sytuacjach kryzysowych pamiętaj o zwierzętach.</a:t>
            </a:r>
            <a:endParaRPr lang="pl-PL" sz="1800" dirty="0"/>
          </a:p>
        </p:txBody>
      </p:sp>
      <p:cxnSp>
        <p:nvCxnSpPr>
          <p:cNvPr id="8" name="Łącznik prosty 7">
            <a:extLst>
              <a:ext uri="{FF2B5EF4-FFF2-40B4-BE49-F238E27FC236}">
                <a16:creationId xmlns:a16="http://schemas.microsoft.com/office/drawing/2014/main" id="{2E321C9A-F30D-FE3D-5048-B19273D2FB90}"/>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Grafika 9">
            <a:extLst>
              <a:ext uri="{FF2B5EF4-FFF2-40B4-BE49-F238E27FC236}">
                <a16:creationId xmlns:a16="http://schemas.microsoft.com/office/drawing/2014/main" id="{AE51707A-AEC1-D05D-E620-FD40A10C0019}"/>
              </a:ext>
            </a:extLst>
          </p:cNvPr>
          <p:cNvPicPr>
            <a:picLocks noChangeAspect="1"/>
          </p:cNvPicPr>
          <p:nvPr/>
        </p:nvPicPr>
        <p:blipFill>
          <a:blip r:embed="rId3">
            <a:extLst>
              <a:ext uri="{96DAC541-7B7A-43D3-8B79-37D633B846F1}">
                <asvg:svgBlip xmlns:asvg="http://schemas.microsoft.com/office/drawing/2016/SVG/main" r:embed="rId4"/>
              </a:ext>
            </a:extLst>
          </a:blip>
          <a:srcRect l="8972"/>
          <a:stretch>
            <a:fillRect/>
          </a:stretch>
        </p:blipFill>
        <p:spPr>
          <a:xfrm>
            <a:off x="7654775" y="3627179"/>
            <a:ext cx="4344706" cy="2651644"/>
          </a:xfrm>
          <a:prstGeom prst="rect">
            <a:avLst/>
          </a:prstGeom>
        </p:spPr>
      </p:pic>
      <p:graphicFrame>
        <p:nvGraphicFramePr>
          <p:cNvPr id="12" name="Tabela 11">
            <a:extLst>
              <a:ext uri="{FF2B5EF4-FFF2-40B4-BE49-F238E27FC236}">
                <a16:creationId xmlns:a16="http://schemas.microsoft.com/office/drawing/2014/main" id="{616608DE-708D-34DC-A4B5-9B5D0FF0EB10}"/>
              </a:ext>
            </a:extLst>
          </p:cNvPr>
          <p:cNvGraphicFramePr>
            <a:graphicFrameLocks noGrp="1"/>
          </p:cNvGraphicFramePr>
          <p:nvPr>
            <p:extLst>
              <p:ext uri="{D42A27DB-BD31-4B8C-83A1-F6EECF244321}">
                <p14:modId xmlns:p14="http://schemas.microsoft.com/office/powerpoint/2010/main" val="4623369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D3F86518-8AA7-3CC8-744A-48D8FE344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340369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6A464-2DB2-AF79-08BC-943BEA0DA1EE}"/>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8065C1E6-7A97-0B08-3EE2-FCCF379C526C}"/>
              </a:ext>
            </a:extLst>
          </p:cNvPr>
          <p:cNvSpPr>
            <a:spLocks noGrp="1"/>
          </p:cNvSpPr>
          <p:nvPr>
            <p:ph type="title"/>
          </p:nvPr>
        </p:nvSpPr>
        <p:spPr/>
        <p:txBody>
          <a:bodyPr>
            <a:normAutofit/>
          </a:bodyPr>
          <a:lstStyle/>
          <a:p>
            <a:r>
              <a:rPr lang="pl-PL" dirty="0"/>
              <a:t>ZWIERZĘTA GOSPODARSKIE</a:t>
            </a:r>
          </a:p>
        </p:txBody>
      </p:sp>
      <p:sp>
        <p:nvSpPr>
          <p:cNvPr id="6" name="Symbol zastępczy obrazu 5">
            <a:extLst>
              <a:ext uri="{FF2B5EF4-FFF2-40B4-BE49-F238E27FC236}">
                <a16:creationId xmlns:a16="http://schemas.microsoft.com/office/drawing/2014/main" id="{B705B28D-D01D-9796-5D86-EEFAC4ED32B8}"/>
              </a:ext>
            </a:extLst>
          </p:cNvPr>
          <p:cNvSpPr>
            <a:spLocks noGrp="1"/>
          </p:cNvSpPr>
          <p:nvPr>
            <p:ph type="pic" idx="1"/>
          </p:nvPr>
        </p:nvSpPr>
        <p:spPr>
          <a:xfrm>
            <a:off x="507868" y="1196751"/>
            <a:ext cx="6602281" cy="4032443"/>
          </a:xfrm>
        </p:spPr>
        <p:txBody>
          <a:bodyPr>
            <a:normAutofit/>
          </a:bodyPr>
          <a:lstStyle/>
          <a:p>
            <a:pPr marL="342900" indent="-342900">
              <a:buFont typeface="+mj-lt"/>
              <a:buAutoNum type="arabicParenR"/>
            </a:pPr>
            <a:r>
              <a:rPr lang="pl-PL" dirty="0"/>
              <a:t> </a:t>
            </a:r>
            <a:r>
              <a:rPr lang="pl-PL" sz="2400" b="1" dirty="0"/>
              <a:t>Przygotuj zapas paszy i wody na 14 dni</a:t>
            </a:r>
            <a:r>
              <a:rPr lang="pl-PL" sz="2400" dirty="0"/>
              <a:t>. </a:t>
            </a:r>
            <a:r>
              <a:rPr lang="pl-PL" dirty="0"/>
              <a:t>Zainstaluj zbiorniki na deszczówkę.</a:t>
            </a:r>
          </a:p>
          <a:p>
            <a:pPr marL="342900" indent="-342900">
              <a:buFont typeface="+mj-lt"/>
              <a:buAutoNum type="arabicParenR"/>
            </a:pPr>
            <a:r>
              <a:rPr lang="pl-PL" dirty="0"/>
              <a:t> </a:t>
            </a:r>
            <a:r>
              <a:rPr lang="pl-PL" sz="2400" b="1" dirty="0"/>
              <a:t>Oznakuj zwierzęta</a:t>
            </a:r>
            <a:r>
              <a:rPr lang="pl-PL" dirty="0"/>
              <a:t>, np. za pomocą kolczyków. </a:t>
            </a:r>
            <a:br>
              <a:rPr lang="pl-PL" dirty="0"/>
            </a:br>
            <a:r>
              <a:rPr lang="pl-PL" dirty="0"/>
              <a:t>W sytuacji awaryjnej namaluj na zwierzęciu znak farbą.</a:t>
            </a:r>
          </a:p>
          <a:p>
            <a:pPr marL="342900" indent="-342900">
              <a:buFont typeface="+mj-lt"/>
              <a:buAutoNum type="arabicParenR"/>
            </a:pPr>
            <a:r>
              <a:rPr lang="pl-PL" dirty="0"/>
              <a:t> </a:t>
            </a:r>
            <a:r>
              <a:rPr lang="pl-PL" sz="2400" b="1" dirty="0"/>
              <a:t>Przygotuj zwierzęta </a:t>
            </a:r>
            <a:r>
              <a:rPr lang="pl-PL" dirty="0"/>
              <a:t>do transportu natychmiast po ogłoszeniu przez służby nakazu ewakuacji.</a:t>
            </a:r>
          </a:p>
          <a:p>
            <a:pPr marL="342900" indent="-342900">
              <a:buFont typeface="+mj-lt"/>
              <a:buAutoNum type="arabicParenR"/>
            </a:pPr>
            <a:r>
              <a:rPr lang="pl-PL" dirty="0"/>
              <a:t> Jeśli ewakuacja nie jest możliwa, </a:t>
            </a:r>
            <a:r>
              <a:rPr lang="pl-PL" sz="2400" b="1" dirty="0"/>
              <a:t>poinformuj służby </a:t>
            </a:r>
            <a:r>
              <a:rPr lang="pl-PL" dirty="0"/>
              <a:t>ratownicze o pozostawionych zwierzętach.</a:t>
            </a:r>
          </a:p>
        </p:txBody>
      </p:sp>
      <p:sp>
        <p:nvSpPr>
          <p:cNvPr id="7" name="Symbol zastępczy tekstu 6">
            <a:extLst>
              <a:ext uri="{FF2B5EF4-FFF2-40B4-BE49-F238E27FC236}">
                <a16:creationId xmlns:a16="http://schemas.microsoft.com/office/drawing/2014/main" id="{25B31DA5-6C02-BF41-51D8-483624C67047}"/>
              </a:ext>
            </a:extLst>
          </p:cNvPr>
          <p:cNvSpPr>
            <a:spLocks noGrp="1"/>
          </p:cNvSpPr>
          <p:nvPr>
            <p:ph type="body" sz="half" idx="2"/>
          </p:nvPr>
        </p:nvSpPr>
        <p:spPr/>
        <p:txBody>
          <a:bodyPr>
            <a:normAutofit/>
          </a:bodyPr>
          <a:lstStyle/>
          <a:p>
            <a:r>
              <a:rPr lang="pl-PL" b="1" dirty="0"/>
              <a:t>Za ewakuację zwierząt odpowiada ich właściciel</a:t>
            </a:r>
            <a:r>
              <a:rPr lang="pl-PL" sz="1800" dirty="0"/>
              <a:t>,</a:t>
            </a:r>
            <a:br>
              <a:rPr lang="pl-PL" sz="1800" dirty="0"/>
            </a:br>
            <a:r>
              <a:rPr lang="pl-PL" sz="1800" dirty="0"/>
              <a:t>a koordynację ewakuacji prowadzi lokalne centrum zarządzania kryzysowego.</a:t>
            </a:r>
          </a:p>
        </p:txBody>
      </p:sp>
      <p:cxnSp>
        <p:nvCxnSpPr>
          <p:cNvPr id="8" name="Łącznik prosty 7">
            <a:extLst>
              <a:ext uri="{FF2B5EF4-FFF2-40B4-BE49-F238E27FC236}">
                <a16:creationId xmlns:a16="http://schemas.microsoft.com/office/drawing/2014/main" id="{1A866511-1FD2-3658-597C-FE8390C12C14}"/>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 name="Grafika 3">
            <a:extLst>
              <a:ext uri="{FF2B5EF4-FFF2-40B4-BE49-F238E27FC236}">
                <a16:creationId xmlns:a16="http://schemas.microsoft.com/office/drawing/2014/main" id="{731968DC-9FA5-11E5-EEBB-69AF972764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1896" y="3811836"/>
            <a:ext cx="3970898" cy="2861568"/>
          </a:xfrm>
          <a:prstGeom prst="rect">
            <a:avLst/>
          </a:prstGeom>
        </p:spPr>
      </p:pic>
      <p:graphicFrame>
        <p:nvGraphicFramePr>
          <p:cNvPr id="12" name="Tabela 11">
            <a:extLst>
              <a:ext uri="{FF2B5EF4-FFF2-40B4-BE49-F238E27FC236}">
                <a16:creationId xmlns:a16="http://schemas.microsoft.com/office/drawing/2014/main" id="{4C19A882-A0D1-2A1A-29C7-4A2E6FAE5B31}"/>
              </a:ext>
            </a:extLst>
          </p:cNvPr>
          <p:cNvGraphicFramePr>
            <a:graphicFrameLocks noGrp="1"/>
          </p:cNvGraphicFramePr>
          <p:nvPr>
            <p:extLst>
              <p:ext uri="{D42A27DB-BD31-4B8C-83A1-F6EECF244321}">
                <p14:modId xmlns:p14="http://schemas.microsoft.com/office/powerpoint/2010/main" val="294533460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8A6139CA-8A85-7CB1-B34E-1982776AB3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2" name="Prostokąt 1">
            <a:extLst>
              <a:ext uri="{FF2B5EF4-FFF2-40B4-BE49-F238E27FC236}">
                <a16:creationId xmlns:a16="http://schemas.microsoft.com/office/drawing/2014/main" id="{8CBBF97E-10F8-8CE6-1408-2B5A054F91E9}"/>
              </a:ext>
            </a:extLst>
          </p:cNvPr>
          <p:cNvSpPr/>
          <p:nvPr/>
        </p:nvSpPr>
        <p:spPr>
          <a:xfrm>
            <a:off x="909836" y="5445224"/>
            <a:ext cx="5904656" cy="861064"/>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bg1"/>
                </a:solidFill>
              </a:rPr>
              <a:t>Po dokładne informacje o sposobie ewakuacji zwierząt</a:t>
            </a:r>
            <a:br>
              <a:rPr lang="pl-PL" sz="1600" dirty="0">
                <a:solidFill>
                  <a:schemeClr val="bg1"/>
                </a:solidFill>
              </a:rPr>
            </a:br>
            <a:r>
              <a:rPr lang="pl-PL" sz="1600" dirty="0">
                <a:solidFill>
                  <a:schemeClr val="bg1"/>
                </a:solidFill>
              </a:rPr>
              <a:t>w Twojej okolicy zgłoś się do urzędu gminy.</a:t>
            </a:r>
            <a:endParaRPr lang="pl-PL" sz="1600" b="1" dirty="0">
              <a:solidFill>
                <a:schemeClr val="bg1"/>
              </a:solidFill>
            </a:endParaRPr>
          </a:p>
        </p:txBody>
      </p:sp>
    </p:spTree>
    <p:extLst>
      <p:ext uri="{BB962C8B-B14F-4D97-AF65-F5344CB8AC3E}">
        <p14:creationId xmlns:p14="http://schemas.microsoft.com/office/powerpoint/2010/main" val="147932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BBF94-AEC0-CE82-9A0E-E40DE6BD3834}"/>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30664FE2-63AF-CF94-E350-B88897497DAE}"/>
              </a:ext>
            </a:extLst>
          </p:cNvPr>
          <p:cNvSpPr>
            <a:spLocks noGrp="1"/>
          </p:cNvSpPr>
          <p:nvPr>
            <p:ph type="title"/>
          </p:nvPr>
        </p:nvSpPr>
        <p:spPr/>
        <p:txBody>
          <a:bodyPr>
            <a:normAutofit/>
          </a:bodyPr>
          <a:lstStyle/>
          <a:p>
            <a:r>
              <a:rPr lang="pl-PL" dirty="0"/>
              <a:t>TRANSPORT</a:t>
            </a:r>
          </a:p>
        </p:txBody>
      </p:sp>
      <p:sp>
        <p:nvSpPr>
          <p:cNvPr id="6" name="Symbol zastępczy obrazu 5">
            <a:extLst>
              <a:ext uri="{FF2B5EF4-FFF2-40B4-BE49-F238E27FC236}">
                <a16:creationId xmlns:a16="http://schemas.microsoft.com/office/drawing/2014/main" id="{E4BBB13F-D8C9-D893-35DF-73A288638799}"/>
              </a:ext>
            </a:extLst>
          </p:cNvPr>
          <p:cNvSpPr>
            <a:spLocks noGrp="1"/>
          </p:cNvSpPr>
          <p:nvPr>
            <p:ph type="pic" idx="1"/>
          </p:nvPr>
        </p:nvSpPr>
        <p:spPr>
          <a:xfrm>
            <a:off x="507868" y="908721"/>
            <a:ext cx="6602281" cy="5688631"/>
          </a:xfrm>
        </p:spPr>
        <p:txBody>
          <a:bodyPr>
            <a:normAutofit/>
          </a:bodyPr>
          <a:lstStyle/>
          <a:p>
            <a:pPr marL="342900" indent="-342900">
              <a:spcBef>
                <a:spcPts val="1200"/>
              </a:spcBef>
              <a:buFont typeface="+mj-lt"/>
              <a:buAutoNum type="arabicParenR"/>
            </a:pPr>
            <a:r>
              <a:rPr lang="pl-PL" dirty="0"/>
              <a:t>Jeżeli korzystasz z samochodu, pamiętaj, żeby był </a:t>
            </a:r>
            <a:r>
              <a:rPr lang="pl-PL" sz="2400" b="1" dirty="0"/>
              <a:t>sprawny technicznie i zatankowany</a:t>
            </a:r>
            <a:r>
              <a:rPr lang="pl-PL" dirty="0"/>
              <a:t>.</a:t>
            </a:r>
            <a:br>
              <a:rPr lang="pl-PL" dirty="0"/>
            </a:br>
            <a:r>
              <a:rPr lang="pl-PL" dirty="0"/>
              <a:t>Upewnij się, że masz apteczkę, gaśnicę i trójkąt ostrzegawczy, koło zapasowe, zestaw naprawczy, narzędzia do wymiany koła, kartę ratowniczą w pojeździe.</a:t>
            </a:r>
          </a:p>
          <a:p>
            <a:pPr marL="342900" indent="-342900">
              <a:spcBef>
                <a:spcPts val="1200"/>
              </a:spcBef>
              <a:buFont typeface="+mj-lt"/>
              <a:buAutoNum type="arabicParenR"/>
            </a:pPr>
            <a:r>
              <a:rPr lang="pl-PL" dirty="0"/>
              <a:t>Przygotuj </a:t>
            </a:r>
            <a:r>
              <a:rPr lang="pl-PL" sz="2400" b="1" dirty="0"/>
              <a:t>dodatkowe środki łączności</a:t>
            </a:r>
            <a:r>
              <a:rPr lang="pl-PL" dirty="0"/>
              <a:t>,</a:t>
            </a:r>
            <a:br>
              <a:rPr lang="pl-PL" dirty="0"/>
            </a:br>
            <a:r>
              <a:rPr lang="pl-PL" i="1" dirty="0"/>
              <a:t>np. CB radio, walkie-talkie.</a:t>
            </a:r>
          </a:p>
          <a:p>
            <a:pPr marL="342900" indent="-342900">
              <a:spcBef>
                <a:spcPts val="1200"/>
              </a:spcBef>
              <a:buFont typeface="+mj-lt"/>
              <a:buAutoNum type="arabicParenR"/>
            </a:pPr>
            <a:r>
              <a:rPr lang="pl-PL" dirty="0"/>
              <a:t>Miej przy sobie </a:t>
            </a:r>
            <a:r>
              <a:rPr lang="pl-PL" sz="2400" b="1" dirty="0"/>
              <a:t>papierową mapę </a:t>
            </a:r>
            <a:r>
              <a:rPr lang="pl-PL" dirty="0"/>
              <a:t>lub atlas samochodowy. Możesz wcześniej pobrać mapy offline. </a:t>
            </a:r>
            <a:r>
              <a:rPr lang="pl-PL" sz="2400" b="1" dirty="0"/>
              <a:t>System GPS może nie działać.</a:t>
            </a:r>
            <a:endParaRPr lang="pl-PL" dirty="0"/>
          </a:p>
        </p:txBody>
      </p:sp>
      <p:sp>
        <p:nvSpPr>
          <p:cNvPr id="7" name="Symbol zastępczy tekstu 6">
            <a:extLst>
              <a:ext uri="{FF2B5EF4-FFF2-40B4-BE49-F238E27FC236}">
                <a16:creationId xmlns:a16="http://schemas.microsoft.com/office/drawing/2014/main" id="{763BFE3E-1E6C-00D4-76BD-F73CF81CFE91}"/>
              </a:ext>
            </a:extLst>
          </p:cNvPr>
          <p:cNvSpPr>
            <a:spLocks noGrp="1"/>
          </p:cNvSpPr>
          <p:nvPr>
            <p:ph type="body" sz="half" idx="2"/>
          </p:nvPr>
        </p:nvSpPr>
        <p:spPr/>
        <p:txBody>
          <a:bodyPr>
            <a:normAutofit/>
          </a:bodyPr>
          <a:lstStyle/>
          <a:p>
            <a:r>
              <a:rPr lang="pl-PL" sz="1800" dirty="0"/>
              <a:t>W sytuacjach kryzysowych ogranicz korzystanie z samochodu.</a:t>
            </a:r>
            <a:br>
              <a:rPr lang="pl-PL" sz="1800" dirty="0"/>
            </a:br>
            <a:r>
              <a:rPr lang="pl-PL" sz="1800" dirty="0"/>
              <a:t>Drogi powinny być przejezdne</a:t>
            </a:r>
            <a:br>
              <a:rPr lang="pl-PL" sz="1800" dirty="0"/>
            </a:br>
            <a:r>
              <a:rPr lang="pl-PL" sz="1800" dirty="0"/>
              <a:t>dla służb ratowniczych</a:t>
            </a:r>
            <a:br>
              <a:rPr lang="pl-PL" sz="1800" dirty="0"/>
            </a:br>
            <a:r>
              <a:rPr lang="pl-PL" sz="1800" dirty="0"/>
              <a:t>i transportów wojskowych.</a:t>
            </a:r>
            <a:endParaRPr lang="pl-PL" sz="1600" dirty="0"/>
          </a:p>
        </p:txBody>
      </p:sp>
      <p:cxnSp>
        <p:nvCxnSpPr>
          <p:cNvPr id="8" name="Łącznik prosty 7">
            <a:extLst>
              <a:ext uri="{FF2B5EF4-FFF2-40B4-BE49-F238E27FC236}">
                <a16:creationId xmlns:a16="http://schemas.microsoft.com/office/drawing/2014/main" id="{E41F2E69-7B5A-0ABA-90A8-94079B3B1EA4}"/>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 name="Grafika 2">
            <a:extLst>
              <a:ext uri="{FF2B5EF4-FFF2-40B4-BE49-F238E27FC236}">
                <a16:creationId xmlns:a16="http://schemas.microsoft.com/office/drawing/2014/main" id="{661F0ED7-75D6-564C-4F10-8977202C58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707" y="3813512"/>
            <a:ext cx="3185313" cy="2816200"/>
          </a:xfrm>
          <a:prstGeom prst="rect">
            <a:avLst/>
          </a:prstGeom>
        </p:spPr>
      </p:pic>
      <p:graphicFrame>
        <p:nvGraphicFramePr>
          <p:cNvPr id="12" name="Tabela 11">
            <a:extLst>
              <a:ext uri="{FF2B5EF4-FFF2-40B4-BE49-F238E27FC236}">
                <a16:creationId xmlns:a16="http://schemas.microsoft.com/office/drawing/2014/main" id="{E4EEFB0D-A23A-B3EB-C7C9-AB0EBC85EB23}"/>
              </a:ext>
            </a:extLst>
          </p:cNvPr>
          <p:cNvGraphicFramePr>
            <a:graphicFrameLocks noGrp="1"/>
          </p:cNvGraphicFramePr>
          <p:nvPr>
            <p:extLst>
              <p:ext uri="{D42A27DB-BD31-4B8C-83A1-F6EECF244321}">
                <p14:modId xmlns:p14="http://schemas.microsoft.com/office/powerpoint/2010/main" val="2920255764"/>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48702634-A8C4-544D-5B7E-CE604EA868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91977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EE6A9-2963-D0D7-3B0F-BB7BA73869A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754C3C2-2110-4F51-F36E-58508A4BD233}"/>
              </a:ext>
            </a:extLst>
          </p:cNvPr>
          <p:cNvSpPr>
            <a:spLocks noGrp="1"/>
          </p:cNvSpPr>
          <p:nvPr>
            <p:ph type="title"/>
          </p:nvPr>
        </p:nvSpPr>
        <p:spPr/>
        <p:txBody>
          <a:bodyPr>
            <a:normAutofit/>
          </a:bodyPr>
          <a:lstStyle/>
          <a:p>
            <a:r>
              <a:rPr lang="pl-PL" dirty="0"/>
              <a:t>DOM LUB MIESZKANIE</a:t>
            </a:r>
          </a:p>
        </p:txBody>
      </p:sp>
      <p:cxnSp>
        <p:nvCxnSpPr>
          <p:cNvPr id="8" name="Łącznik prosty 7">
            <a:extLst>
              <a:ext uri="{FF2B5EF4-FFF2-40B4-BE49-F238E27FC236}">
                <a16:creationId xmlns:a16="http://schemas.microsoft.com/office/drawing/2014/main" id="{0D068BC4-5655-2266-3D6F-B4F2F3A7F906}"/>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 name="Symbol zastępczy obrazu 8">
            <a:extLst>
              <a:ext uri="{FF2B5EF4-FFF2-40B4-BE49-F238E27FC236}">
                <a16:creationId xmlns:a16="http://schemas.microsoft.com/office/drawing/2014/main" id="{70BA1578-E5A5-D07B-58A0-73D44D6D1754}"/>
              </a:ext>
            </a:extLst>
          </p:cNvPr>
          <p:cNvSpPr>
            <a:spLocks noGrp="1"/>
          </p:cNvSpPr>
          <p:nvPr>
            <p:ph type="pic" idx="1"/>
          </p:nvPr>
        </p:nvSpPr>
        <p:spPr>
          <a:xfrm>
            <a:off x="507868" y="665010"/>
            <a:ext cx="7098712" cy="6148365"/>
          </a:xfrm>
        </p:spPr>
        <p:txBody>
          <a:bodyPr>
            <a:noAutofit/>
          </a:bodyPr>
          <a:lstStyle/>
          <a:p>
            <a:pPr marL="342900" indent="-342900">
              <a:spcBef>
                <a:spcPts val="1200"/>
              </a:spcBef>
              <a:buFont typeface="+mj-lt"/>
              <a:buAutoNum type="arabicParenR"/>
            </a:pPr>
            <a:r>
              <a:rPr lang="pl-PL" dirty="0"/>
              <a:t>Przygotuj </a:t>
            </a:r>
            <a:r>
              <a:rPr lang="pl-PL" sz="2400" b="1" dirty="0"/>
              <a:t>przedmioty do uszczelniania</a:t>
            </a:r>
            <a:br>
              <a:rPr lang="pl-PL" sz="2400" b="1" dirty="0"/>
            </a:br>
            <a:r>
              <a:rPr lang="pl-PL" dirty="0"/>
              <a:t>i zabezpieczania okien i drzwi, </a:t>
            </a:r>
            <a:r>
              <a:rPr lang="pl-PL" i="1" dirty="0"/>
              <a:t>np. koce, ręczniki, taśmy.</a:t>
            </a:r>
            <a:endParaRPr lang="pl-PL" dirty="0"/>
          </a:p>
          <a:p>
            <a:pPr marL="342900" indent="-342900">
              <a:spcBef>
                <a:spcPts val="1200"/>
              </a:spcBef>
              <a:buFont typeface="+mj-lt"/>
              <a:buAutoNum type="arabicParenR"/>
            </a:pPr>
            <a:r>
              <a:rPr lang="pl-PL" dirty="0"/>
              <a:t> </a:t>
            </a:r>
            <a:r>
              <a:rPr lang="pl-PL" sz="2400" b="1" dirty="0"/>
              <a:t>Oznacz</a:t>
            </a:r>
            <a:r>
              <a:rPr lang="pl-PL" dirty="0"/>
              <a:t> w widoczny sposób, np. kolorowymi taśmami, </a:t>
            </a:r>
            <a:r>
              <a:rPr lang="pl-PL" sz="2400" b="1" dirty="0"/>
              <a:t>miejsca odcięcia gazu, prądu i wody</a:t>
            </a:r>
            <a:r>
              <a:rPr lang="pl-PL" dirty="0"/>
              <a:t>.</a:t>
            </a:r>
            <a:br>
              <a:rPr lang="pl-PL" dirty="0"/>
            </a:br>
            <a:r>
              <a:rPr lang="pl-PL" dirty="0"/>
              <a:t>Przećwicz z najbliższymi ich wyłączanie.</a:t>
            </a:r>
          </a:p>
          <a:p>
            <a:pPr marL="342900" indent="-342900">
              <a:spcBef>
                <a:spcPts val="1200"/>
              </a:spcBef>
              <a:buFont typeface="+mj-lt"/>
              <a:buAutoNum type="arabicParenR"/>
            </a:pPr>
            <a:r>
              <a:rPr lang="pl-PL" dirty="0"/>
              <a:t>Wyposaż dom w</a:t>
            </a:r>
            <a:r>
              <a:rPr lang="pl-PL" b="1" dirty="0"/>
              <a:t> </a:t>
            </a:r>
            <a:r>
              <a:rPr lang="pl-PL" sz="2400" b="1" dirty="0"/>
              <a:t>gaśnicę</a:t>
            </a:r>
            <a:r>
              <a:rPr lang="pl-PL" b="1" dirty="0"/>
              <a:t> </a:t>
            </a:r>
            <a:r>
              <a:rPr lang="pl-PL" dirty="0"/>
              <a:t>i </a:t>
            </a:r>
            <a:r>
              <a:rPr lang="pl-PL" sz="2400" b="1" dirty="0"/>
              <a:t>koc gaśniczy.</a:t>
            </a:r>
            <a:endParaRPr lang="pl-PL" dirty="0"/>
          </a:p>
          <a:p>
            <a:pPr marL="342900" indent="-342900">
              <a:spcBef>
                <a:spcPts val="1200"/>
              </a:spcBef>
              <a:buFont typeface="+mj-lt"/>
              <a:buAutoNum type="arabicParenR"/>
            </a:pPr>
            <a:r>
              <a:rPr lang="pl-PL" dirty="0"/>
              <a:t>Sprawdź, </a:t>
            </a:r>
            <a:r>
              <a:rPr lang="pl-PL" sz="2400" b="1" dirty="0"/>
              <a:t>które miejsce w domu jest najbezpieczniejsze</a:t>
            </a:r>
            <a:r>
              <a:rPr lang="pl-PL" dirty="0"/>
              <a:t>: z dala od okien, przy ścianach nośnych, w centralnych pomieszczeniach.</a:t>
            </a:r>
          </a:p>
          <a:p>
            <a:pPr marL="342900" indent="-342900">
              <a:spcBef>
                <a:spcPts val="1200"/>
              </a:spcBef>
              <a:buFont typeface="+mj-lt"/>
              <a:buAutoNum type="arabicParenR"/>
            </a:pPr>
            <a:r>
              <a:rPr lang="pl-PL" dirty="0"/>
              <a:t> </a:t>
            </a:r>
            <a:r>
              <a:rPr lang="pl-PL" sz="2400" b="1" dirty="0"/>
              <a:t>Zamontuj autonomiczne czujki dymu.</a:t>
            </a:r>
            <a:br>
              <a:rPr lang="pl-PL" sz="2400" b="1" dirty="0"/>
            </a:br>
            <a:r>
              <a:rPr lang="pl-PL" dirty="0"/>
              <a:t>Regularnie sprawdzaj ich stan techniczny.</a:t>
            </a:r>
          </a:p>
          <a:p>
            <a:pPr marL="342900" indent="-342900">
              <a:spcBef>
                <a:spcPts val="1200"/>
              </a:spcBef>
              <a:buFont typeface="+mj-lt"/>
              <a:buAutoNum type="arabicParenR"/>
            </a:pPr>
            <a:r>
              <a:rPr lang="pl-PL" dirty="0"/>
              <a:t>Usuń z korytarzy i klatek schodowych niepotrzebne przedmioty.</a:t>
            </a:r>
          </a:p>
        </p:txBody>
      </p:sp>
      <p:sp>
        <p:nvSpPr>
          <p:cNvPr id="3" name="Symbol zastępczy tekstu 6">
            <a:extLst>
              <a:ext uri="{FF2B5EF4-FFF2-40B4-BE49-F238E27FC236}">
                <a16:creationId xmlns:a16="http://schemas.microsoft.com/office/drawing/2014/main" id="{8751BB7C-61DE-347E-2706-20BFEB6B09C6}"/>
              </a:ext>
            </a:extLst>
          </p:cNvPr>
          <p:cNvSpPr>
            <a:spLocks noGrp="1"/>
          </p:cNvSpPr>
          <p:nvPr>
            <p:ph type="body" sz="half" idx="2"/>
          </p:nvPr>
        </p:nvSpPr>
        <p:spPr>
          <a:xfrm>
            <a:off x="7821163" y="2108200"/>
            <a:ext cx="3961368" cy="4267200"/>
          </a:xfrm>
        </p:spPr>
        <p:txBody>
          <a:bodyPr>
            <a:normAutofit/>
          </a:bodyPr>
          <a:lstStyle/>
          <a:p>
            <a:r>
              <a:rPr lang="pl-PL" sz="1800" dirty="0"/>
              <a:t>Przygotuj się na przerwy </a:t>
            </a:r>
            <a:br>
              <a:rPr lang="pl-PL" sz="1800" dirty="0"/>
            </a:br>
            <a:r>
              <a:rPr lang="pl-PL" sz="1800" dirty="0"/>
              <a:t>w dostawach wody, prądu, gazu i na brak dostępu do telefonu i Internetu.</a:t>
            </a:r>
            <a:endParaRPr lang="pl-PL" sz="1600" dirty="0"/>
          </a:p>
        </p:txBody>
      </p:sp>
      <p:pic>
        <p:nvPicPr>
          <p:cNvPr id="10" name="Grafika 9">
            <a:extLst>
              <a:ext uri="{FF2B5EF4-FFF2-40B4-BE49-F238E27FC236}">
                <a16:creationId xmlns:a16="http://schemas.microsoft.com/office/drawing/2014/main" id="{921D0FB1-2C53-62A7-C753-A7F567B92E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2712" y="3048625"/>
            <a:ext cx="3532684" cy="3660966"/>
          </a:xfrm>
          <a:prstGeom prst="rect">
            <a:avLst/>
          </a:prstGeom>
        </p:spPr>
      </p:pic>
      <p:graphicFrame>
        <p:nvGraphicFramePr>
          <p:cNvPr id="12" name="Tabela 11">
            <a:extLst>
              <a:ext uri="{FF2B5EF4-FFF2-40B4-BE49-F238E27FC236}">
                <a16:creationId xmlns:a16="http://schemas.microsoft.com/office/drawing/2014/main" id="{849137C2-4C43-4245-DCA0-5D78E4891D96}"/>
              </a:ext>
            </a:extLst>
          </p:cNvPr>
          <p:cNvGraphicFramePr>
            <a:graphicFrameLocks noGrp="1"/>
          </p:cNvGraphicFramePr>
          <p:nvPr>
            <p:extLst>
              <p:ext uri="{D42A27DB-BD31-4B8C-83A1-F6EECF244321}">
                <p14:modId xmlns:p14="http://schemas.microsoft.com/office/powerpoint/2010/main" val="169046169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D3D9BB81-B513-5A87-AD73-E152A75DF8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cxnSp>
        <p:nvCxnSpPr>
          <p:cNvPr id="15" name="Łącznik prosty 14">
            <a:extLst>
              <a:ext uri="{FF2B5EF4-FFF2-40B4-BE49-F238E27FC236}">
                <a16:creationId xmlns:a16="http://schemas.microsoft.com/office/drawing/2014/main" id="{B2E4B52B-DBC8-AC50-8C70-345B42724F5F}"/>
              </a:ext>
            </a:extLst>
          </p:cNvPr>
          <p:cNvCxnSpPr>
            <a:cxnSpLocks/>
          </p:cNvCxnSpPr>
          <p:nvPr/>
        </p:nvCxnSpPr>
        <p:spPr>
          <a:xfrm flipV="1">
            <a:off x="9622804" y="3338597"/>
            <a:ext cx="401823" cy="954499"/>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id="{6B7D1DCB-44C7-1C78-DB92-A3E25E9EA3C5}"/>
              </a:ext>
            </a:extLst>
          </p:cNvPr>
          <p:cNvCxnSpPr>
            <a:cxnSpLocks/>
          </p:cNvCxnSpPr>
          <p:nvPr/>
        </p:nvCxnSpPr>
        <p:spPr>
          <a:xfrm flipV="1">
            <a:off x="8902724" y="3338597"/>
            <a:ext cx="1121903" cy="735934"/>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sp>
        <p:nvSpPr>
          <p:cNvPr id="4" name="Prostokąt: zaokrąglone rogi 3">
            <a:extLst>
              <a:ext uri="{FF2B5EF4-FFF2-40B4-BE49-F238E27FC236}">
                <a16:creationId xmlns:a16="http://schemas.microsoft.com/office/drawing/2014/main" id="{3EC7F0B0-32C5-607D-4295-ABD191B1CC8F}"/>
              </a:ext>
            </a:extLst>
          </p:cNvPr>
          <p:cNvSpPr/>
          <p:nvPr/>
        </p:nvSpPr>
        <p:spPr>
          <a:xfrm>
            <a:off x="10024627" y="3126231"/>
            <a:ext cx="1739896" cy="424732"/>
          </a:xfrm>
          <a:prstGeom prst="round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dirty="0">
                <a:solidFill>
                  <a:schemeClr val="bg1"/>
                </a:solidFill>
              </a:rPr>
              <a:t>uszczelnienie</a:t>
            </a:r>
          </a:p>
          <a:p>
            <a:pPr algn="ctr">
              <a:lnSpc>
                <a:spcPct val="90000"/>
              </a:lnSpc>
            </a:pPr>
            <a:r>
              <a:rPr lang="pl-PL" sz="1200" dirty="0">
                <a:solidFill>
                  <a:schemeClr val="bg1"/>
                </a:solidFill>
              </a:rPr>
              <a:t>taśmą </a:t>
            </a:r>
          </a:p>
        </p:txBody>
      </p:sp>
    </p:spTree>
    <p:extLst>
      <p:ext uri="{BB962C8B-B14F-4D97-AF65-F5344CB8AC3E}">
        <p14:creationId xmlns:p14="http://schemas.microsoft.com/office/powerpoint/2010/main" val="896025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32658-B549-5DEE-3291-074270F9A35A}"/>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65FDF90-8B81-FD16-5FD4-0E083E56A8D6}"/>
              </a:ext>
            </a:extLst>
          </p:cNvPr>
          <p:cNvSpPr>
            <a:spLocks noGrp="1"/>
          </p:cNvSpPr>
          <p:nvPr>
            <p:ph type="title"/>
          </p:nvPr>
        </p:nvSpPr>
        <p:spPr/>
        <p:txBody>
          <a:bodyPr>
            <a:normAutofit/>
          </a:bodyPr>
          <a:lstStyle/>
          <a:p>
            <a:r>
              <a:rPr lang="pl-PL" dirty="0"/>
              <a:t>DŁUGOTRWAŁY BRAK PRĄDU</a:t>
            </a:r>
          </a:p>
        </p:txBody>
      </p:sp>
      <p:cxnSp>
        <p:nvCxnSpPr>
          <p:cNvPr id="8" name="Łącznik prosty 7">
            <a:extLst>
              <a:ext uri="{FF2B5EF4-FFF2-40B4-BE49-F238E27FC236}">
                <a16:creationId xmlns:a16="http://schemas.microsoft.com/office/drawing/2014/main" id="{C7BBD99E-376F-853E-EA7A-5C8089DAB878}"/>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 name="Symbol zastępczy obrazu 8">
            <a:extLst>
              <a:ext uri="{FF2B5EF4-FFF2-40B4-BE49-F238E27FC236}">
                <a16:creationId xmlns:a16="http://schemas.microsoft.com/office/drawing/2014/main" id="{18CAEF39-2732-A325-2EC3-63D64BE75FEB}"/>
              </a:ext>
            </a:extLst>
          </p:cNvPr>
          <p:cNvSpPr>
            <a:spLocks noGrp="1"/>
          </p:cNvSpPr>
          <p:nvPr>
            <p:ph type="pic" idx="1"/>
          </p:nvPr>
        </p:nvSpPr>
        <p:spPr>
          <a:xfrm>
            <a:off x="507868" y="665010"/>
            <a:ext cx="7098712" cy="6148365"/>
          </a:xfrm>
        </p:spPr>
        <p:txBody>
          <a:bodyPr>
            <a:noAutofit/>
          </a:bodyPr>
          <a:lstStyle/>
          <a:p>
            <a:pPr marL="342900" indent="-342900">
              <a:buFont typeface="+mj-lt"/>
              <a:buAutoNum type="arabicParenR"/>
            </a:pPr>
            <a:r>
              <a:rPr lang="pl-PL" dirty="0"/>
              <a:t> Przygotuj alternatywne źródła: </a:t>
            </a:r>
            <a:br>
              <a:rPr lang="pl-PL" dirty="0"/>
            </a:br>
            <a:r>
              <a:rPr lang="pl-PL" dirty="0"/>
              <a:t>światła (</a:t>
            </a:r>
            <a:r>
              <a:rPr lang="pl-PL" sz="2400" b="1" dirty="0"/>
              <a:t>latarki z zapasem baterii</a:t>
            </a:r>
            <a:r>
              <a:rPr lang="pl-PL" dirty="0"/>
              <a:t>), </a:t>
            </a:r>
            <a:br>
              <a:rPr lang="pl-PL" dirty="0"/>
            </a:br>
            <a:r>
              <a:rPr lang="pl-PL" dirty="0"/>
              <a:t>ogrzewania (</a:t>
            </a:r>
            <a:r>
              <a:rPr lang="pl-PL" sz="2400" b="1" dirty="0"/>
              <a:t>piecyk gazowy lub olejowy, kominek</a:t>
            </a:r>
            <a:r>
              <a:rPr lang="pl-PL" dirty="0"/>
              <a:t>), łączności (</a:t>
            </a:r>
            <a:r>
              <a:rPr lang="pl-PL" sz="2400" b="1" dirty="0"/>
              <a:t>radio na baterie</a:t>
            </a:r>
            <a:r>
              <a:rPr lang="pl-PL" dirty="0"/>
              <a:t>, krótkofalówki, CB radio).</a:t>
            </a:r>
          </a:p>
          <a:p>
            <a:pPr marL="342900" indent="-342900">
              <a:buFont typeface="+mj-lt"/>
              <a:buAutoNum type="arabicParenR"/>
            </a:pPr>
            <a:r>
              <a:rPr lang="pl-PL" dirty="0"/>
              <a:t> Rozważ zakup </a:t>
            </a:r>
            <a:r>
              <a:rPr lang="pl-PL" sz="2400" b="1" dirty="0"/>
              <a:t>agregatu prądotwórczego</a:t>
            </a:r>
          </a:p>
          <a:p>
            <a:pPr marL="342900" indent="-342900">
              <a:buFont typeface="+mj-lt"/>
              <a:buAutoNum type="arabicParenR"/>
            </a:pPr>
            <a:r>
              <a:rPr lang="pl-PL" sz="2400" dirty="0"/>
              <a:t> </a:t>
            </a:r>
            <a:r>
              <a:rPr lang="pl-PL" sz="2400" b="1" dirty="0"/>
              <a:t>Naładuj</a:t>
            </a:r>
            <a:r>
              <a:rPr lang="pl-PL" sz="2400" dirty="0"/>
              <a:t> </a:t>
            </a:r>
            <a:r>
              <a:rPr lang="pl-PL" sz="2400" b="1" dirty="0" err="1"/>
              <a:t>powerbanki</a:t>
            </a:r>
            <a:r>
              <a:rPr lang="pl-PL" dirty="0"/>
              <a:t>.</a:t>
            </a:r>
            <a:br>
              <a:rPr lang="pl-PL" dirty="0"/>
            </a:br>
            <a:r>
              <a:rPr lang="pl-PL" dirty="0"/>
              <a:t> Włącz w telefonie tryb oszczędzania energii.</a:t>
            </a:r>
          </a:p>
          <a:p>
            <a:pPr marL="342900" indent="-342900">
              <a:buFont typeface="+mj-lt"/>
              <a:buAutoNum type="arabicParenR"/>
            </a:pPr>
            <a:r>
              <a:rPr lang="pl-PL" dirty="0"/>
              <a:t> Przygotuj zapasy </a:t>
            </a:r>
            <a:r>
              <a:rPr lang="pl-PL" sz="2400" b="1" dirty="0"/>
              <a:t>żywności </a:t>
            </a:r>
            <a:r>
              <a:rPr lang="pl-PL" dirty="0"/>
              <a:t>gotowej do spożycia </a:t>
            </a:r>
            <a:r>
              <a:rPr lang="pl-PL" i="1" dirty="0"/>
              <a:t>(np. konserwy, suchary, batony)</a:t>
            </a:r>
            <a:r>
              <a:rPr lang="pl-PL" sz="2400" b="1" dirty="0"/>
              <a:t> i wody </a:t>
            </a:r>
            <a:r>
              <a:rPr lang="pl-PL" i="1" dirty="0"/>
              <a:t>(min. 3 litry dziennie na osobę).</a:t>
            </a:r>
          </a:p>
          <a:p>
            <a:pPr marL="342900" indent="-342900">
              <a:buFont typeface="+mj-lt"/>
              <a:buAutoNum type="arabicParenR"/>
            </a:pPr>
            <a:r>
              <a:rPr lang="pl-PL" dirty="0"/>
              <a:t> Miej przy sobie </a:t>
            </a:r>
            <a:r>
              <a:rPr lang="pl-PL" sz="2400" b="1" dirty="0"/>
              <a:t>zapas gotówki </a:t>
            </a:r>
            <a:r>
              <a:rPr lang="pl-PL" dirty="0"/>
              <a:t>w różnych nominałach</a:t>
            </a:r>
          </a:p>
        </p:txBody>
      </p:sp>
      <p:sp>
        <p:nvSpPr>
          <p:cNvPr id="3" name="Symbol zastępczy tekstu 6">
            <a:extLst>
              <a:ext uri="{FF2B5EF4-FFF2-40B4-BE49-F238E27FC236}">
                <a16:creationId xmlns:a16="http://schemas.microsoft.com/office/drawing/2014/main" id="{C77B2531-13FA-62C2-C22A-6BC934BE3AAE}"/>
              </a:ext>
            </a:extLst>
          </p:cNvPr>
          <p:cNvSpPr>
            <a:spLocks noGrp="1"/>
          </p:cNvSpPr>
          <p:nvPr>
            <p:ph type="body" sz="half" idx="2"/>
          </p:nvPr>
        </p:nvSpPr>
        <p:spPr>
          <a:xfrm>
            <a:off x="7821163" y="2108200"/>
            <a:ext cx="3961368" cy="4267200"/>
          </a:xfrm>
        </p:spPr>
        <p:txBody>
          <a:bodyPr>
            <a:normAutofit/>
          </a:bodyPr>
          <a:lstStyle/>
          <a:p>
            <a:r>
              <a:rPr lang="pl-PL" sz="1800" b="1" i="1" dirty="0"/>
              <a:t>ang. BLACKOUT</a:t>
            </a:r>
          </a:p>
          <a:p>
            <a:r>
              <a:rPr lang="pl-PL" sz="1800" dirty="0"/>
              <a:t>Stracisz wówczas dostęp do wody, ogrzewania, </a:t>
            </a:r>
            <a:r>
              <a:rPr lang="pl-PL" sz="1800" dirty="0" err="1"/>
              <a:t>internetu</a:t>
            </a:r>
            <a:r>
              <a:rPr lang="pl-PL" sz="1800" dirty="0"/>
              <a:t> i telefonu</a:t>
            </a:r>
            <a:br>
              <a:rPr lang="pl-PL" sz="1800" dirty="0"/>
            </a:br>
            <a:r>
              <a:rPr lang="pl-PL" sz="1800" dirty="0"/>
              <a:t>oraz możliwość płacenia kartą</a:t>
            </a:r>
            <a:endParaRPr lang="pl-PL" sz="1600" dirty="0"/>
          </a:p>
        </p:txBody>
      </p:sp>
      <p:graphicFrame>
        <p:nvGraphicFramePr>
          <p:cNvPr id="12" name="Tabela 11">
            <a:extLst>
              <a:ext uri="{FF2B5EF4-FFF2-40B4-BE49-F238E27FC236}">
                <a16:creationId xmlns:a16="http://schemas.microsoft.com/office/drawing/2014/main" id="{BB5D1A52-6A8C-278F-8083-C525EE0C355D}"/>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38500F96-478F-DDE7-4980-65C7B26C2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pic>
        <p:nvPicPr>
          <p:cNvPr id="6" name="Grafika 5">
            <a:extLst>
              <a:ext uri="{FF2B5EF4-FFF2-40B4-BE49-F238E27FC236}">
                <a16:creationId xmlns:a16="http://schemas.microsoft.com/office/drawing/2014/main" id="{A552E6F4-D2CA-3B65-B727-F4E65856AC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6461" y="4779227"/>
            <a:ext cx="3995271" cy="1422400"/>
          </a:xfrm>
          <a:prstGeom prst="rect">
            <a:avLst/>
          </a:prstGeom>
        </p:spPr>
      </p:pic>
      <p:sp>
        <p:nvSpPr>
          <p:cNvPr id="7" name="pole tekstowe 6">
            <a:extLst>
              <a:ext uri="{FF2B5EF4-FFF2-40B4-BE49-F238E27FC236}">
                <a16:creationId xmlns:a16="http://schemas.microsoft.com/office/drawing/2014/main" id="{8F138533-0045-2463-461E-B27069BFA741}"/>
              </a:ext>
            </a:extLst>
          </p:cNvPr>
          <p:cNvSpPr txBox="1"/>
          <p:nvPr/>
        </p:nvSpPr>
        <p:spPr>
          <a:xfrm>
            <a:off x="7811619" y="4678604"/>
            <a:ext cx="695255" cy="258532"/>
          </a:xfrm>
          <a:prstGeom prst="rect">
            <a:avLst/>
          </a:prstGeom>
          <a:noFill/>
        </p:spPr>
        <p:txBody>
          <a:bodyPr wrap="none" rtlCol="0">
            <a:spAutoFit/>
          </a:bodyPr>
          <a:lstStyle/>
          <a:p>
            <a:pPr>
              <a:lnSpc>
                <a:spcPct val="90000"/>
              </a:lnSpc>
            </a:pPr>
            <a:r>
              <a:rPr lang="pl-PL" sz="1200" b="1" dirty="0"/>
              <a:t>latarka</a:t>
            </a:r>
          </a:p>
        </p:txBody>
      </p:sp>
      <p:sp>
        <p:nvSpPr>
          <p:cNvPr id="11" name="pole tekstowe 10">
            <a:extLst>
              <a:ext uri="{FF2B5EF4-FFF2-40B4-BE49-F238E27FC236}">
                <a16:creationId xmlns:a16="http://schemas.microsoft.com/office/drawing/2014/main" id="{1DB2C027-2CB6-9783-DCF4-68C98AB110BB}"/>
              </a:ext>
            </a:extLst>
          </p:cNvPr>
          <p:cNvSpPr txBox="1"/>
          <p:nvPr/>
        </p:nvSpPr>
        <p:spPr>
          <a:xfrm>
            <a:off x="9046740" y="4512404"/>
            <a:ext cx="972895" cy="424732"/>
          </a:xfrm>
          <a:prstGeom prst="rect">
            <a:avLst/>
          </a:prstGeom>
          <a:noFill/>
        </p:spPr>
        <p:txBody>
          <a:bodyPr wrap="none" rtlCol="0">
            <a:spAutoFit/>
          </a:bodyPr>
          <a:lstStyle/>
          <a:p>
            <a:pPr>
              <a:lnSpc>
                <a:spcPct val="90000"/>
              </a:lnSpc>
            </a:pPr>
            <a:r>
              <a:rPr lang="pl-PL" sz="1200" b="1" dirty="0"/>
              <a:t>ładowarka</a:t>
            </a:r>
          </a:p>
          <a:p>
            <a:pPr>
              <a:lnSpc>
                <a:spcPct val="90000"/>
              </a:lnSpc>
            </a:pPr>
            <a:r>
              <a:rPr lang="pl-PL" sz="1200" b="1" dirty="0"/>
              <a:t>i baterie</a:t>
            </a:r>
          </a:p>
        </p:txBody>
      </p:sp>
      <p:sp>
        <p:nvSpPr>
          <p:cNvPr id="14" name="pole tekstowe 13">
            <a:extLst>
              <a:ext uri="{FF2B5EF4-FFF2-40B4-BE49-F238E27FC236}">
                <a16:creationId xmlns:a16="http://schemas.microsoft.com/office/drawing/2014/main" id="{12B731C0-3376-9315-E5D8-D008F1123D7E}"/>
              </a:ext>
            </a:extLst>
          </p:cNvPr>
          <p:cNvSpPr txBox="1"/>
          <p:nvPr/>
        </p:nvSpPr>
        <p:spPr>
          <a:xfrm>
            <a:off x="10726441" y="6095511"/>
            <a:ext cx="1165063" cy="424732"/>
          </a:xfrm>
          <a:prstGeom prst="rect">
            <a:avLst/>
          </a:prstGeom>
          <a:noFill/>
        </p:spPr>
        <p:txBody>
          <a:bodyPr wrap="none" rtlCol="0">
            <a:spAutoFit/>
          </a:bodyPr>
          <a:lstStyle/>
          <a:p>
            <a:pPr>
              <a:lnSpc>
                <a:spcPct val="90000"/>
              </a:lnSpc>
            </a:pPr>
            <a:r>
              <a:rPr lang="pl-PL" sz="1200" b="1" dirty="0"/>
              <a:t>agregat</a:t>
            </a:r>
          </a:p>
          <a:p>
            <a:pPr>
              <a:lnSpc>
                <a:spcPct val="90000"/>
              </a:lnSpc>
            </a:pPr>
            <a:r>
              <a:rPr lang="pl-PL" sz="1200" b="1" dirty="0"/>
              <a:t>prądotwórczy</a:t>
            </a:r>
          </a:p>
        </p:txBody>
      </p:sp>
      <p:sp>
        <p:nvSpPr>
          <p:cNvPr id="16" name="pole tekstowe 15">
            <a:extLst>
              <a:ext uri="{FF2B5EF4-FFF2-40B4-BE49-F238E27FC236}">
                <a16:creationId xmlns:a16="http://schemas.microsoft.com/office/drawing/2014/main" id="{32C045D0-98E0-F2F4-7B0E-2F11775F7A7E}"/>
              </a:ext>
            </a:extLst>
          </p:cNvPr>
          <p:cNvSpPr txBox="1"/>
          <p:nvPr/>
        </p:nvSpPr>
        <p:spPr>
          <a:xfrm>
            <a:off x="9096829" y="6222866"/>
            <a:ext cx="1339982" cy="258532"/>
          </a:xfrm>
          <a:prstGeom prst="rect">
            <a:avLst/>
          </a:prstGeom>
          <a:noFill/>
        </p:spPr>
        <p:txBody>
          <a:bodyPr wrap="none" rtlCol="0">
            <a:spAutoFit/>
          </a:bodyPr>
          <a:lstStyle/>
          <a:p>
            <a:pPr>
              <a:lnSpc>
                <a:spcPct val="90000"/>
              </a:lnSpc>
            </a:pPr>
            <a:r>
              <a:rPr lang="pl-PL" sz="1200" b="1" dirty="0"/>
              <a:t>latarka czołowa</a:t>
            </a:r>
          </a:p>
        </p:txBody>
      </p:sp>
      <p:sp>
        <p:nvSpPr>
          <p:cNvPr id="17" name="pole tekstowe 16">
            <a:extLst>
              <a:ext uri="{FF2B5EF4-FFF2-40B4-BE49-F238E27FC236}">
                <a16:creationId xmlns:a16="http://schemas.microsoft.com/office/drawing/2014/main" id="{DE1E145B-388E-3ACC-C3AD-865D5BDD73BA}"/>
              </a:ext>
            </a:extLst>
          </p:cNvPr>
          <p:cNvSpPr txBox="1"/>
          <p:nvPr/>
        </p:nvSpPr>
        <p:spPr>
          <a:xfrm>
            <a:off x="7743840" y="6209918"/>
            <a:ext cx="1347933" cy="258532"/>
          </a:xfrm>
          <a:prstGeom prst="rect">
            <a:avLst/>
          </a:prstGeom>
          <a:noFill/>
        </p:spPr>
        <p:txBody>
          <a:bodyPr wrap="none" rtlCol="0">
            <a:spAutoFit/>
          </a:bodyPr>
          <a:lstStyle/>
          <a:p>
            <a:pPr>
              <a:lnSpc>
                <a:spcPct val="90000"/>
              </a:lnSpc>
            </a:pPr>
            <a:r>
              <a:rPr lang="pl-PL" sz="1200" b="1" dirty="0"/>
              <a:t>radio na baterie</a:t>
            </a:r>
          </a:p>
        </p:txBody>
      </p:sp>
    </p:spTree>
    <p:extLst>
      <p:ext uri="{BB962C8B-B14F-4D97-AF65-F5344CB8AC3E}">
        <p14:creationId xmlns:p14="http://schemas.microsoft.com/office/powerpoint/2010/main" val="188816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8E69E-0E36-868C-F884-383910879EF3}"/>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658483CE-1150-EFCE-F5BC-89823A1BEFE7}"/>
              </a:ext>
            </a:extLst>
          </p:cNvPr>
          <p:cNvSpPr>
            <a:spLocks noGrp="1"/>
          </p:cNvSpPr>
          <p:nvPr>
            <p:ph type="title"/>
          </p:nvPr>
        </p:nvSpPr>
        <p:spPr>
          <a:xfrm>
            <a:off x="914162" y="2636912"/>
            <a:ext cx="10360501" cy="792088"/>
          </a:xfrm>
        </p:spPr>
        <p:txBody>
          <a:bodyPr/>
          <a:lstStyle/>
          <a:p>
            <a:r>
              <a:rPr lang="pl-PL" dirty="0"/>
              <a:t>III. ZAPASY</a:t>
            </a:r>
          </a:p>
        </p:txBody>
      </p:sp>
      <p:sp>
        <p:nvSpPr>
          <p:cNvPr id="6" name="Symbol zastępczy tekstu 5">
            <a:extLst>
              <a:ext uri="{FF2B5EF4-FFF2-40B4-BE49-F238E27FC236}">
                <a16:creationId xmlns:a16="http://schemas.microsoft.com/office/drawing/2014/main" id="{ADC2DB6E-CC49-8443-89A4-2C2E4E9DC7A5}"/>
              </a:ext>
            </a:extLst>
          </p:cNvPr>
          <p:cNvSpPr>
            <a:spLocks noGrp="1"/>
          </p:cNvSpPr>
          <p:nvPr>
            <p:ph type="body" idx="1"/>
          </p:nvPr>
        </p:nvSpPr>
        <p:spPr>
          <a:xfrm>
            <a:off x="914162" y="3501008"/>
            <a:ext cx="10360501" cy="2664296"/>
          </a:xfrm>
        </p:spPr>
        <p:txBody>
          <a:bodyPr/>
          <a:lstStyle/>
          <a:p>
            <a:r>
              <a:rPr lang="pl-PL" sz="2000" dirty="0"/>
              <a:t>Możesz zgromadzić zapasy trwałe</a:t>
            </a:r>
          </a:p>
          <a:p>
            <a:r>
              <a:rPr lang="pl-PL" sz="2400" b="1" dirty="0"/>
              <a:t>(produkty z długim terminem ważności)</a:t>
            </a:r>
          </a:p>
          <a:p>
            <a:r>
              <a:rPr lang="pl-PL" sz="2000" dirty="0"/>
              <a:t>i te, które będziesz częściowo zużywać i regularnie uzupełniać. </a:t>
            </a:r>
          </a:p>
          <a:p>
            <a:r>
              <a:rPr lang="pl-PL" sz="2000" dirty="0"/>
              <a:t>Przeglądaj zapasy raz na kilka miesięcy i sprawdzaj terminy przydatności.</a:t>
            </a:r>
          </a:p>
        </p:txBody>
      </p:sp>
      <p:cxnSp>
        <p:nvCxnSpPr>
          <p:cNvPr id="7" name="Łącznik prosty 6">
            <a:extLst>
              <a:ext uri="{FF2B5EF4-FFF2-40B4-BE49-F238E27FC236}">
                <a16:creationId xmlns:a16="http://schemas.microsoft.com/office/drawing/2014/main" id="{5636378E-9774-1A10-9BA2-DA24401D0AB4}"/>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0" name="Tabela 9">
            <a:extLst>
              <a:ext uri="{FF2B5EF4-FFF2-40B4-BE49-F238E27FC236}">
                <a16:creationId xmlns:a16="http://schemas.microsoft.com/office/drawing/2014/main" id="{70A01A68-BC6B-D380-6EB0-B0B190D68E40}"/>
              </a:ext>
            </a:extLst>
          </p:cNvPr>
          <p:cNvGraphicFramePr>
            <a:graphicFrameLocks noGrp="1"/>
          </p:cNvGraphicFramePr>
          <p:nvPr>
            <p:extLst>
              <p:ext uri="{D42A27DB-BD31-4B8C-83A1-F6EECF244321}">
                <p14:modId xmlns:p14="http://schemas.microsoft.com/office/powerpoint/2010/main" val="243051378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1" name="Obraz 10" descr="Obraz zawierający godło, herb, symbol, logo&#10;&#10;Opis wygenerowany automatycznie">
            <a:extLst>
              <a:ext uri="{FF2B5EF4-FFF2-40B4-BE49-F238E27FC236}">
                <a16:creationId xmlns:a16="http://schemas.microsoft.com/office/drawing/2014/main" id="{C9762EE9-DE3A-2FEA-0948-62FAFFB5D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282115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AF1D0C6B-5CFA-2D79-ABEF-168F7D2A3CE9}"/>
              </a:ext>
            </a:extLst>
          </p:cNvPr>
          <p:cNvSpPr>
            <a:spLocks noGrp="1"/>
          </p:cNvSpPr>
          <p:nvPr>
            <p:ph type="title"/>
          </p:nvPr>
        </p:nvSpPr>
        <p:spPr>
          <a:xfrm>
            <a:off x="914162" y="2636912"/>
            <a:ext cx="10360501" cy="792088"/>
          </a:xfrm>
        </p:spPr>
        <p:txBody>
          <a:bodyPr/>
          <a:lstStyle/>
          <a:p>
            <a:r>
              <a:rPr lang="pl-PL" dirty="0"/>
              <a:t>I. INSTYTUCJE PUBLICZNE</a:t>
            </a:r>
          </a:p>
        </p:txBody>
      </p:sp>
      <p:sp>
        <p:nvSpPr>
          <p:cNvPr id="6" name="Symbol zastępczy tekstu 5">
            <a:extLst>
              <a:ext uri="{FF2B5EF4-FFF2-40B4-BE49-F238E27FC236}">
                <a16:creationId xmlns:a16="http://schemas.microsoft.com/office/drawing/2014/main" id="{5B946D15-E47A-AA70-D511-97402322740B}"/>
              </a:ext>
            </a:extLst>
          </p:cNvPr>
          <p:cNvSpPr>
            <a:spLocks noGrp="1"/>
          </p:cNvSpPr>
          <p:nvPr>
            <p:ph type="body" idx="1"/>
          </p:nvPr>
        </p:nvSpPr>
        <p:spPr>
          <a:xfrm>
            <a:off x="914162" y="3501008"/>
            <a:ext cx="10360501" cy="2664296"/>
          </a:xfrm>
        </p:spPr>
        <p:txBody>
          <a:bodyPr/>
          <a:lstStyle/>
          <a:p>
            <a:pPr marL="514350" indent="-514350">
              <a:buAutoNum type="arabicPeriod"/>
            </a:pPr>
            <a:r>
              <a:rPr lang="pl-PL" sz="2000" dirty="0"/>
              <a:t>Czym są ochrona ludności i obrona cywilna?</a:t>
            </a:r>
          </a:p>
          <a:p>
            <a:pPr marL="514350" indent="-514350">
              <a:buAutoNum type="arabicPeriod"/>
            </a:pPr>
            <a:r>
              <a:rPr lang="pl-PL" sz="2000" dirty="0"/>
              <a:t>Kto jaką rolę pełni w czasie wojny?</a:t>
            </a:r>
          </a:p>
          <a:p>
            <a:pPr marL="457200" indent="-457200">
              <a:buAutoNum type="arabicPeriod"/>
            </a:pPr>
            <a:endParaRPr lang="pl-PL" sz="2000" dirty="0"/>
          </a:p>
          <a:p>
            <a:endParaRPr lang="pl-PL" sz="2800" dirty="0"/>
          </a:p>
        </p:txBody>
      </p:sp>
      <p:cxnSp>
        <p:nvCxnSpPr>
          <p:cNvPr id="7" name="Łącznik prosty 6">
            <a:extLst>
              <a:ext uri="{FF2B5EF4-FFF2-40B4-BE49-F238E27FC236}">
                <a16:creationId xmlns:a16="http://schemas.microsoft.com/office/drawing/2014/main" id="{05EF3C5E-188F-AFE4-062C-5FD38186490F}"/>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46" name="Tabela 45">
            <a:extLst>
              <a:ext uri="{FF2B5EF4-FFF2-40B4-BE49-F238E27FC236}">
                <a16:creationId xmlns:a16="http://schemas.microsoft.com/office/drawing/2014/main" id="{F616CF71-E3F3-B6A6-B7CA-070A31B21CD8}"/>
              </a:ext>
            </a:extLst>
          </p:cNvPr>
          <p:cNvGraphicFramePr>
            <a:graphicFrameLocks noGrp="1"/>
          </p:cNvGraphicFramePr>
          <p:nvPr>
            <p:extLst>
              <p:ext uri="{D42A27DB-BD31-4B8C-83A1-F6EECF244321}">
                <p14:modId xmlns:p14="http://schemas.microsoft.com/office/powerpoint/2010/main" val="385549290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E28814D9-9475-A147-768E-B32C5E4CFE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98036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DA99-E40B-23C1-2D75-7DD57AEBAA70}"/>
            </a:ext>
          </a:extLst>
        </p:cNvPr>
        <p:cNvGrpSpPr/>
        <p:nvPr/>
      </p:nvGrpSpPr>
      <p:grpSpPr>
        <a:xfrm>
          <a:off x="0" y="0"/>
          <a:ext cx="0" cy="0"/>
          <a:chOff x="0" y="0"/>
          <a:chExt cx="0" cy="0"/>
        </a:xfrm>
      </p:grpSpPr>
      <p:sp>
        <p:nvSpPr>
          <p:cNvPr id="8" name="Tytuł 4">
            <a:extLst>
              <a:ext uri="{FF2B5EF4-FFF2-40B4-BE49-F238E27FC236}">
                <a16:creationId xmlns:a16="http://schemas.microsoft.com/office/drawing/2014/main" id="{ABC78D59-FE23-6852-5F26-FC8BF835FC77}"/>
              </a:ext>
            </a:extLst>
          </p:cNvPr>
          <p:cNvSpPr>
            <a:spLocks noGrp="1"/>
          </p:cNvSpPr>
          <p:nvPr>
            <p:ph type="title"/>
          </p:nvPr>
        </p:nvSpPr>
        <p:spPr>
          <a:xfrm>
            <a:off x="6308996" y="482600"/>
            <a:ext cx="3961368" cy="1422400"/>
          </a:xfrm>
        </p:spPr>
        <p:txBody>
          <a:bodyPr>
            <a:normAutofit/>
          </a:bodyPr>
          <a:lstStyle/>
          <a:p>
            <a:r>
              <a:rPr lang="pl-PL" dirty="0"/>
              <a:t>ZAPASY DOMOWE NA MIN. 3 DNI</a:t>
            </a:r>
          </a:p>
        </p:txBody>
      </p:sp>
      <p:cxnSp>
        <p:nvCxnSpPr>
          <p:cNvPr id="9" name="Łącznik prosty 8">
            <a:extLst>
              <a:ext uri="{FF2B5EF4-FFF2-40B4-BE49-F238E27FC236}">
                <a16:creationId xmlns:a16="http://schemas.microsoft.com/office/drawing/2014/main" id="{462BCCD3-AA6A-7943-0226-20509B79E97C}"/>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obrazu 8">
            <a:extLst>
              <a:ext uri="{FF2B5EF4-FFF2-40B4-BE49-F238E27FC236}">
                <a16:creationId xmlns:a16="http://schemas.microsoft.com/office/drawing/2014/main" id="{7E73E369-22F8-2EC4-0970-3313155BA19B}"/>
              </a:ext>
            </a:extLst>
          </p:cNvPr>
          <p:cNvSpPr>
            <a:spLocks noGrp="1"/>
          </p:cNvSpPr>
          <p:nvPr>
            <p:ph type="pic" idx="1"/>
          </p:nvPr>
        </p:nvSpPr>
        <p:spPr>
          <a:xfrm>
            <a:off x="507868" y="679080"/>
            <a:ext cx="5445753" cy="5918272"/>
          </a:xfrm>
        </p:spPr>
        <p:txBody>
          <a:bodyPr>
            <a:normAutofit fontScale="92500" lnSpcReduction="10000"/>
          </a:bodyPr>
          <a:lstStyle/>
          <a:p>
            <a:pPr marL="285750" indent="-285750">
              <a:spcBef>
                <a:spcPts val="1200"/>
              </a:spcBef>
              <a:buFont typeface="Wingdings" panose="05000000000000000000" pitchFamily="2" charset="2"/>
              <a:buChar char="§"/>
            </a:pPr>
            <a:r>
              <a:rPr lang="pl-PL" sz="2600" b="1" dirty="0"/>
              <a:t>Jedzenie i picie:</a:t>
            </a:r>
            <a:br>
              <a:rPr lang="pl-PL" sz="2400" b="1" dirty="0"/>
            </a:br>
            <a:r>
              <a:rPr lang="pl-PL" sz="1900" dirty="0"/>
              <a:t>minimum 3 litry wody na osobę na dobę, żywność gotowa do spożycia.</a:t>
            </a:r>
          </a:p>
          <a:p>
            <a:pPr marL="285750" indent="-285750">
              <a:spcBef>
                <a:spcPts val="1200"/>
              </a:spcBef>
              <a:buFont typeface="Wingdings" panose="05000000000000000000" pitchFamily="2" charset="2"/>
              <a:buChar char="§"/>
            </a:pPr>
            <a:r>
              <a:rPr lang="pl-PL" sz="2600" b="1" dirty="0"/>
              <a:t>Apteczka:</a:t>
            </a:r>
            <a:br>
              <a:rPr lang="pl-PL" sz="2400" b="1" dirty="0"/>
            </a:br>
            <a:r>
              <a:rPr lang="pl-PL" sz="1900" dirty="0"/>
              <a:t>leki przyjmowane na stałe, przeciwbólowe, przeciwzapalne, przeciwwymiotne, przeciwbiegunkowe, gaza, bandaże, opatrunki</a:t>
            </a:r>
            <a:br>
              <a:rPr lang="pl-PL" sz="1900" dirty="0"/>
            </a:br>
            <a:r>
              <a:rPr lang="pl-PL" sz="1900" dirty="0"/>
              <a:t>na oparzenia, rękawiczki jednorazowe, środki antyseptyczne, opaska do tamowania krwotoków, termometr i nożyczki, maseczki FFP3,</a:t>
            </a:r>
            <a:br>
              <a:rPr lang="pl-PL" sz="1900" dirty="0"/>
            </a:br>
            <a:r>
              <a:rPr lang="pl-PL" sz="1900" dirty="0"/>
              <a:t>folia termiczna.</a:t>
            </a:r>
          </a:p>
          <a:p>
            <a:pPr marL="285750" indent="-285750">
              <a:spcBef>
                <a:spcPts val="1200"/>
              </a:spcBef>
              <a:buFont typeface="Wingdings" panose="05000000000000000000" pitchFamily="2" charset="2"/>
              <a:buChar char="§"/>
            </a:pPr>
            <a:r>
              <a:rPr lang="pl-PL" sz="2600" b="1" dirty="0"/>
              <a:t>Środki czystości i higieny osobistej: </a:t>
            </a:r>
            <a:br>
              <a:rPr lang="pl-PL" sz="2400" b="1" dirty="0"/>
            </a:br>
            <a:r>
              <a:rPr lang="pl-PL" sz="1900" dirty="0"/>
              <a:t>papier toaletowy, chusteczki nawilżane, podpaski, pieluchy, środki dezynfekujące, worki na śmieci, wiadro z pokrywą.</a:t>
            </a:r>
            <a:endParaRPr lang="pl-PL" dirty="0"/>
          </a:p>
        </p:txBody>
      </p:sp>
      <p:sp>
        <p:nvSpPr>
          <p:cNvPr id="4" name="pole tekstowe 3">
            <a:extLst>
              <a:ext uri="{FF2B5EF4-FFF2-40B4-BE49-F238E27FC236}">
                <a16:creationId xmlns:a16="http://schemas.microsoft.com/office/drawing/2014/main" id="{23A8C702-F528-8C37-7637-DEC98A17283F}"/>
              </a:ext>
            </a:extLst>
          </p:cNvPr>
          <p:cNvSpPr txBox="1"/>
          <p:nvPr/>
        </p:nvSpPr>
        <p:spPr>
          <a:xfrm>
            <a:off x="6733041" y="2492896"/>
            <a:ext cx="565604" cy="258532"/>
          </a:xfrm>
          <a:prstGeom prst="rect">
            <a:avLst/>
          </a:prstGeom>
          <a:noFill/>
        </p:spPr>
        <p:txBody>
          <a:bodyPr wrap="none" rtlCol="0">
            <a:spAutoFit/>
          </a:bodyPr>
          <a:lstStyle/>
          <a:p>
            <a:pPr>
              <a:lnSpc>
                <a:spcPct val="90000"/>
              </a:lnSpc>
            </a:pPr>
            <a:r>
              <a:rPr lang="pl-PL" sz="1200" b="1" dirty="0"/>
              <a:t>woda</a:t>
            </a:r>
          </a:p>
        </p:txBody>
      </p:sp>
      <p:sp>
        <p:nvSpPr>
          <p:cNvPr id="5" name="pole tekstowe 4">
            <a:extLst>
              <a:ext uri="{FF2B5EF4-FFF2-40B4-BE49-F238E27FC236}">
                <a16:creationId xmlns:a16="http://schemas.microsoft.com/office/drawing/2014/main" id="{3E3C980C-3AE5-E1F4-5F7C-F0EDD89791B7}"/>
              </a:ext>
            </a:extLst>
          </p:cNvPr>
          <p:cNvSpPr txBox="1"/>
          <p:nvPr/>
        </p:nvSpPr>
        <p:spPr>
          <a:xfrm>
            <a:off x="6874359" y="4830129"/>
            <a:ext cx="453970" cy="258532"/>
          </a:xfrm>
          <a:prstGeom prst="rect">
            <a:avLst/>
          </a:prstGeom>
          <a:noFill/>
        </p:spPr>
        <p:txBody>
          <a:bodyPr wrap="none" rtlCol="0">
            <a:spAutoFit/>
          </a:bodyPr>
          <a:lstStyle/>
          <a:p>
            <a:pPr>
              <a:lnSpc>
                <a:spcPct val="90000"/>
              </a:lnSpc>
            </a:pPr>
            <a:r>
              <a:rPr lang="pl-PL" sz="1200" b="1" dirty="0"/>
              <a:t>leki</a:t>
            </a:r>
          </a:p>
        </p:txBody>
      </p:sp>
      <p:sp>
        <p:nvSpPr>
          <p:cNvPr id="6" name="pole tekstowe 5">
            <a:extLst>
              <a:ext uri="{FF2B5EF4-FFF2-40B4-BE49-F238E27FC236}">
                <a16:creationId xmlns:a16="http://schemas.microsoft.com/office/drawing/2014/main" id="{9100501F-8B86-0D1E-C189-1E270622F050}"/>
              </a:ext>
            </a:extLst>
          </p:cNvPr>
          <p:cNvSpPr txBox="1"/>
          <p:nvPr/>
        </p:nvSpPr>
        <p:spPr>
          <a:xfrm>
            <a:off x="7298645" y="6428886"/>
            <a:ext cx="1376724" cy="424732"/>
          </a:xfrm>
          <a:prstGeom prst="rect">
            <a:avLst/>
          </a:prstGeom>
          <a:noFill/>
        </p:spPr>
        <p:txBody>
          <a:bodyPr wrap="none" rtlCol="0">
            <a:spAutoFit/>
          </a:bodyPr>
          <a:lstStyle/>
          <a:p>
            <a:pPr>
              <a:lnSpc>
                <a:spcPct val="90000"/>
              </a:lnSpc>
            </a:pPr>
            <a:r>
              <a:rPr lang="pl-PL" sz="1200" b="1" dirty="0"/>
              <a:t>środki czystości</a:t>
            </a:r>
            <a:br>
              <a:rPr lang="pl-PL" sz="1200" b="1" dirty="0"/>
            </a:br>
            <a:r>
              <a:rPr lang="pl-PL" sz="1200" b="1" dirty="0"/>
              <a:t>higieny osobistej</a:t>
            </a:r>
          </a:p>
        </p:txBody>
      </p:sp>
      <p:sp>
        <p:nvSpPr>
          <p:cNvPr id="7" name="pole tekstowe 6">
            <a:extLst>
              <a:ext uri="{FF2B5EF4-FFF2-40B4-BE49-F238E27FC236}">
                <a16:creationId xmlns:a16="http://schemas.microsoft.com/office/drawing/2014/main" id="{267BFDDD-10B6-8144-0E21-B4B42EB6D18A}"/>
              </a:ext>
            </a:extLst>
          </p:cNvPr>
          <p:cNvSpPr txBox="1"/>
          <p:nvPr/>
        </p:nvSpPr>
        <p:spPr>
          <a:xfrm>
            <a:off x="9982844" y="2107508"/>
            <a:ext cx="1348895" cy="258532"/>
          </a:xfrm>
          <a:prstGeom prst="rect">
            <a:avLst/>
          </a:prstGeom>
          <a:noFill/>
        </p:spPr>
        <p:txBody>
          <a:bodyPr wrap="none" rtlCol="0">
            <a:spAutoFit/>
          </a:bodyPr>
          <a:lstStyle/>
          <a:p>
            <a:pPr>
              <a:lnSpc>
                <a:spcPct val="90000"/>
              </a:lnSpc>
            </a:pPr>
            <a:r>
              <a:rPr lang="pl-PL" sz="1200" b="1" dirty="0"/>
              <a:t>zapasy żywności</a:t>
            </a:r>
          </a:p>
        </p:txBody>
      </p:sp>
      <p:sp>
        <p:nvSpPr>
          <p:cNvPr id="11" name="pole tekstowe 10">
            <a:extLst>
              <a:ext uri="{FF2B5EF4-FFF2-40B4-BE49-F238E27FC236}">
                <a16:creationId xmlns:a16="http://schemas.microsoft.com/office/drawing/2014/main" id="{606FC7FA-2E26-D9DD-8408-A47AAC6810D3}"/>
              </a:ext>
            </a:extLst>
          </p:cNvPr>
          <p:cNvSpPr txBox="1"/>
          <p:nvPr/>
        </p:nvSpPr>
        <p:spPr>
          <a:xfrm>
            <a:off x="11150545" y="4313064"/>
            <a:ext cx="968855" cy="646331"/>
          </a:xfrm>
          <a:prstGeom prst="rect">
            <a:avLst/>
          </a:prstGeom>
          <a:noFill/>
        </p:spPr>
        <p:txBody>
          <a:bodyPr wrap="none" rtlCol="0">
            <a:spAutoFit/>
          </a:bodyPr>
          <a:lstStyle/>
          <a:p>
            <a:r>
              <a:rPr lang="pl-PL" sz="1200" b="1" dirty="0"/>
              <a:t>opaska do</a:t>
            </a:r>
          </a:p>
          <a:p>
            <a:r>
              <a:rPr lang="pl-PL" sz="1200" b="1" dirty="0"/>
              <a:t>tamowania</a:t>
            </a:r>
          </a:p>
          <a:p>
            <a:r>
              <a:rPr lang="pl-PL" sz="1200" b="1" dirty="0"/>
              <a:t>krwotoku</a:t>
            </a:r>
          </a:p>
        </p:txBody>
      </p:sp>
      <p:sp>
        <p:nvSpPr>
          <p:cNvPr id="12" name="pole tekstowe 11">
            <a:extLst>
              <a:ext uri="{FF2B5EF4-FFF2-40B4-BE49-F238E27FC236}">
                <a16:creationId xmlns:a16="http://schemas.microsoft.com/office/drawing/2014/main" id="{409E95D2-FEC4-A91D-8F63-AF0DFF688EAC}"/>
              </a:ext>
            </a:extLst>
          </p:cNvPr>
          <p:cNvSpPr txBox="1"/>
          <p:nvPr/>
        </p:nvSpPr>
        <p:spPr>
          <a:xfrm>
            <a:off x="11150545" y="6324601"/>
            <a:ext cx="917559" cy="461665"/>
          </a:xfrm>
          <a:prstGeom prst="rect">
            <a:avLst/>
          </a:prstGeom>
          <a:noFill/>
        </p:spPr>
        <p:txBody>
          <a:bodyPr wrap="none" rtlCol="0">
            <a:spAutoFit/>
          </a:bodyPr>
          <a:lstStyle/>
          <a:p>
            <a:r>
              <a:rPr lang="pl-PL" sz="1200" b="1" dirty="0"/>
              <a:t>wiadro</a:t>
            </a:r>
          </a:p>
          <a:p>
            <a:r>
              <a:rPr lang="pl-PL" sz="1200" b="1" dirty="0"/>
              <a:t>z pokrywą</a:t>
            </a:r>
          </a:p>
        </p:txBody>
      </p:sp>
      <p:sp>
        <p:nvSpPr>
          <p:cNvPr id="13" name="pole tekstowe 12">
            <a:extLst>
              <a:ext uri="{FF2B5EF4-FFF2-40B4-BE49-F238E27FC236}">
                <a16:creationId xmlns:a16="http://schemas.microsoft.com/office/drawing/2014/main" id="{4ECC8957-0A82-A5B2-2060-254EFAD96AB8}"/>
              </a:ext>
            </a:extLst>
          </p:cNvPr>
          <p:cNvSpPr txBox="1"/>
          <p:nvPr/>
        </p:nvSpPr>
        <p:spPr>
          <a:xfrm>
            <a:off x="9838828" y="6325799"/>
            <a:ext cx="705065" cy="461665"/>
          </a:xfrm>
          <a:prstGeom prst="rect">
            <a:avLst/>
          </a:prstGeom>
          <a:noFill/>
        </p:spPr>
        <p:txBody>
          <a:bodyPr wrap="none" rtlCol="0">
            <a:spAutoFit/>
          </a:bodyPr>
          <a:lstStyle/>
          <a:p>
            <a:r>
              <a:rPr lang="pl-PL" sz="1200" b="1" dirty="0"/>
              <a:t>worki</a:t>
            </a:r>
          </a:p>
          <a:p>
            <a:r>
              <a:rPr lang="pl-PL" sz="1200" b="1" dirty="0"/>
              <a:t>foliowe</a:t>
            </a:r>
          </a:p>
        </p:txBody>
      </p:sp>
      <p:sp>
        <p:nvSpPr>
          <p:cNvPr id="14" name="pole tekstowe 13">
            <a:extLst>
              <a:ext uri="{FF2B5EF4-FFF2-40B4-BE49-F238E27FC236}">
                <a16:creationId xmlns:a16="http://schemas.microsoft.com/office/drawing/2014/main" id="{8826099A-A390-42A6-A75C-B0C5D35D0517}"/>
              </a:ext>
            </a:extLst>
          </p:cNvPr>
          <p:cNvSpPr txBox="1"/>
          <p:nvPr/>
        </p:nvSpPr>
        <p:spPr>
          <a:xfrm>
            <a:off x="9216869" y="4077072"/>
            <a:ext cx="812530" cy="276999"/>
          </a:xfrm>
          <a:prstGeom prst="rect">
            <a:avLst/>
          </a:prstGeom>
          <a:noFill/>
        </p:spPr>
        <p:txBody>
          <a:bodyPr wrap="none" rtlCol="0">
            <a:spAutoFit/>
          </a:bodyPr>
          <a:lstStyle/>
          <a:p>
            <a:r>
              <a:rPr lang="pl-PL" sz="1200" b="1" dirty="0"/>
              <a:t>apteczka</a:t>
            </a:r>
          </a:p>
        </p:txBody>
      </p:sp>
      <p:graphicFrame>
        <p:nvGraphicFramePr>
          <p:cNvPr id="19" name="Tabela 18">
            <a:extLst>
              <a:ext uri="{FF2B5EF4-FFF2-40B4-BE49-F238E27FC236}">
                <a16:creationId xmlns:a16="http://schemas.microsoft.com/office/drawing/2014/main" id="{1EB841DF-7E36-6CB5-1E08-652CFA0E9116}"/>
              </a:ext>
            </a:extLst>
          </p:cNvPr>
          <p:cNvGraphicFramePr>
            <a:graphicFrameLocks noGrp="1"/>
          </p:cNvGraphicFramePr>
          <p:nvPr>
            <p:extLst>
              <p:ext uri="{D42A27DB-BD31-4B8C-83A1-F6EECF244321}">
                <p14:modId xmlns:p14="http://schemas.microsoft.com/office/powerpoint/2010/main" val="11567221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0" name="Obraz 19" descr="Obraz zawierający godło, herb, symbol, logo&#10;&#10;Opis wygenerowany automatycznie">
            <a:extLst>
              <a:ext uri="{FF2B5EF4-FFF2-40B4-BE49-F238E27FC236}">
                <a16:creationId xmlns:a16="http://schemas.microsoft.com/office/drawing/2014/main" id="{B8BB6A85-46D7-026D-1969-619CEFD64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pic>
        <p:nvPicPr>
          <p:cNvPr id="16" name="Grafika 15">
            <a:extLst>
              <a:ext uri="{FF2B5EF4-FFF2-40B4-BE49-F238E27FC236}">
                <a16:creationId xmlns:a16="http://schemas.microsoft.com/office/drawing/2014/main" id="{D4C5A9AB-8F5F-0C7B-8A9E-DB88C26768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07493" y="2450557"/>
            <a:ext cx="4587520" cy="4045687"/>
          </a:xfrm>
          <a:prstGeom prst="rect">
            <a:avLst/>
          </a:prstGeom>
        </p:spPr>
      </p:pic>
    </p:spTree>
    <p:extLst>
      <p:ext uri="{BB962C8B-B14F-4D97-AF65-F5344CB8AC3E}">
        <p14:creationId xmlns:p14="http://schemas.microsoft.com/office/powerpoint/2010/main" val="184810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17827-E253-DB64-50B8-0C08660DB149}"/>
            </a:ext>
          </a:extLst>
        </p:cNvPr>
        <p:cNvGrpSpPr/>
        <p:nvPr/>
      </p:nvGrpSpPr>
      <p:grpSpPr>
        <a:xfrm>
          <a:off x="0" y="0"/>
          <a:ext cx="0" cy="0"/>
          <a:chOff x="0" y="0"/>
          <a:chExt cx="0" cy="0"/>
        </a:xfrm>
      </p:grpSpPr>
      <p:pic>
        <p:nvPicPr>
          <p:cNvPr id="4" name="Grafika 3">
            <a:extLst>
              <a:ext uri="{FF2B5EF4-FFF2-40B4-BE49-F238E27FC236}">
                <a16:creationId xmlns:a16="http://schemas.microsoft.com/office/drawing/2014/main" id="{AB335FAC-E32F-2921-0B78-0CE971F896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2576" y="2636912"/>
            <a:ext cx="5038381" cy="3306438"/>
          </a:xfrm>
          <a:prstGeom prst="rect">
            <a:avLst/>
          </a:prstGeom>
        </p:spPr>
      </p:pic>
      <p:sp>
        <p:nvSpPr>
          <p:cNvPr id="10" name="Symbol zastępczy obrazu 8">
            <a:extLst>
              <a:ext uri="{FF2B5EF4-FFF2-40B4-BE49-F238E27FC236}">
                <a16:creationId xmlns:a16="http://schemas.microsoft.com/office/drawing/2014/main" id="{A6F27436-F2AF-7EE4-C161-D95AA7D2522E}"/>
              </a:ext>
            </a:extLst>
          </p:cNvPr>
          <p:cNvSpPr>
            <a:spLocks noGrp="1"/>
          </p:cNvSpPr>
          <p:nvPr>
            <p:ph type="pic" idx="1"/>
          </p:nvPr>
        </p:nvSpPr>
        <p:spPr>
          <a:xfrm>
            <a:off x="507868" y="679080"/>
            <a:ext cx="5427434" cy="6011237"/>
          </a:xfrm>
        </p:spPr>
        <p:txBody>
          <a:bodyPr>
            <a:normAutofit/>
          </a:bodyPr>
          <a:lstStyle/>
          <a:p>
            <a:pPr marL="285750" indent="-285750">
              <a:spcBef>
                <a:spcPts val="1200"/>
              </a:spcBef>
              <a:buFont typeface="Wingdings" panose="05000000000000000000" pitchFamily="2" charset="2"/>
              <a:buChar char="§"/>
            </a:pPr>
            <a:r>
              <a:rPr lang="pl-PL" sz="2400" b="1" dirty="0"/>
              <a:t>Oświetlenie i łączność:</a:t>
            </a:r>
            <a:br>
              <a:rPr lang="pl-PL" sz="2400" b="1" dirty="0"/>
            </a:br>
            <a:r>
              <a:rPr lang="pl-PL" dirty="0"/>
              <a:t>latarka i radio na baterie lub na korbkę, naładowany telefon, ładowarka, </a:t>
            </a:r>
            <a:br>
              <a:rPr lang="pl-PL" dirty="0"/>
            </a:br>
            <a:r>
              <a:rPr lang="pl-PL" dirty="0"/>
              <a:t>naładowany </a:t>
            </a:r>
            <a:r>
              <a:rPr lang="pl-PL" dirty="0" err="1"/>
              <a:t>powerbank</a:t>
            </a:r>
            <a:r>
              <a:rPr lang="pl-PL" dirty="0"/>
              <a:t>, pasujące kable i baterie.</a:t>
            </a:r>
          </a:p>
          <a:p>
            <a:pPr marL="285750" indent="-285750">
              <a:spcBef>
                <a:spcPts val="1200"/>
              </a:spcBef>
              <a:buFont typeface="Wingdings" panose="05000000000000000000" pitchFamily="2" charset="2"/>
              <a:buChar char="§"/>
            </a:pPr>
            <a:r>
              <a:rPr lang="pl-PL" sz="2400" b="1" dirty="0"/>
              <a:t>Koce, śpiwory</a:t>
            </a:r>
            <a:br>
              <a:rPr lang="pl-PL" sz="2400" b="1" dirty="0"/>
            </a:br>
            <a:r>
              <a:rPr lang="pl-PL" dirty="0"/>
              <a:t>i ciepła odzież.</a:t>
            </a:r>
          </a:p>
          <a:p>
            <a:pPr marL="285750" indent="-285750">
              <a:spcBef>
                <a:spcPts val="1200"/>
              </a:spcBef>
              <a:buFont typeface="Wingdings" panose="05000000000000000000" pitchFamily="2" charset="2"/>
              <a:buChar char="§"/>
            </a:pPr>
            <a:r>
              <a:rPr lang="pl-PL" sz="2400" b="1" dirty="0"/>
              <a:t>Gotówka</a:t>
            </a:r>
            <a:br>
              <a:rPr lang="pl-PL" sz="2400" b="1" dirty="0"/>
            </a:br>
            <a:r>
              <a:rPr lang="pl-PL" dirty="0"/>
              <a:t>w różnych nominałach.</a:t>
            </a:r>
          </a:p>
          <a:p>
            <a:pPr marL="285750" indent="-285750">
              <a:spcBef>
                <a:spcPts val="1200"/>
              </a:spcBef>
              <a:buFont typeface="Wingdings" panose="05000000000000000000" pitchFamily="2" charset="2"/>
              <a:buChar char="§"/>
            </a:pPr>
            <a:r>
              <a:rPr lang="pl-PL" sz="2400" b="1" dirty="0"/>
              <a:t>Narzędzia i sprzęt:</a:t>
            </a:r>
            <a:br>
              <a:rPr lang="pl-PL" sz="2400" b="1" dirty="0"/>
            </a:br>
            <a:r>
              <a:rPr lang="pl-PL" dirty="0"/>
              <a:t>taśmy, folie, zestawy do uszczelniania.</a:t>
            </a:r>
          </a:p>
        </p:txBody>
      </p:sp>
      <p:sp>
        <p:nvSpPr>
          <p:cNvPr id="13" name="Tytuł 4">
            <a:extLst>
              <a:ext uri="{FF2B5EF4-FFF2-40B4-BE49-F238E27FC236}">
                <a16:creationId xmlns:a16="http://schemas.microsoft.com/office/drawing/2014/main" id="{A41C628A-95B0-6697-B172-0BBC68643EB2}"/>
              </a:ext>
            </a:extLst>
          </p:cNvPr>
          <p:cNvSpPr>
            <a:spLocks noGrp="1"/>
          </p:cNvSpPr>
          <p:nvPr>
            <p:ph type="title"/>
          </p:nvPr>
        </p:nvSpPr>
        <p:spPr>
          <a:xfrm>
            <a:off x="6308996" y="482600"/>
            <a:ext cx="3961368" cy="1422400"/>
          </a:xfrm>
        </p:spPr>
        <p:txBody>
          <a:bodyPr>
            <a:normAutofit/>
          </a:bodyPr>
          <a:lstStyle/>
          <a:p>
            <a:r>
              <a:rPr lang="pl-PL" dirty="0"/>
              <a:t>ZAPASY DOMOWE NA MIN. 3 DNI</a:t>
            </a:r>
          </a:p>
        </p:txBody>
      </p:sp>
      <p:cxnSp>
        <p:nvCxnSpPr>
          <p:cNvPr id="14" name="Łącznik prosty 13">
            <a:extLst>
              <a:ext uri="{FF2B5EF4-FFF2-40B4-BE49-F238E27FC236}">
                <a16:creationId xmlns:a16="http://schemas.microsoft.com/office/drawing/2014/main" id="{18E26AF4-0FCE-9E0A-2CF1-595B864C36EB}"/>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F50F2529-71F8-B456-DEA0-62287DDE313F}"/>
              </a:ext>
            </a:extLst>
          </p:cNvPr>
          <p:cNvSpPr txBox="1"/>
          <p:nvPr/>
        </p:nvSpPr>
        <p:spPr>
          <a:xfrm>
            <a:off x="6391389" y="2560936"/>
            <a:ext cx="640240" cy="461665"/>
          </a:xfrm>
          <a:prstGeom prst="rect">
            <a:avLst/>
          </a:prstGeom>
          <a:noFill/>
        </p:spPr>
        <p:txBody>
          <a:bodyPr wrap="none" rtlCol="0">
            <a:spAutoFit/>
          </a:bodyPr>
          <a:lstStyle/>
          <a:p>
            <a:r>
              <a:rPr lang="pl-PL" sz="1200" b="1" dirty="0"/>
              <a:t>ciepła</a:t>
            </a:r>
          </a:p>
          <a:p>
            <a:r>
              <a:rPr lang="pl-PL" sz="1200" b="1" dirty="0"/>
              <a:t>odzież</a:t>
            </a:r>
          </a:p>
        </p:txBody>
      </p:sp>
      <p:sp>
        <p:nvSpPr>
          <p:cNvPr id="16" name="pole tekstowe 15">
            <a:extLst>
              <a:ext uri="{FF2B5EF4-FFF2-40B4-BE49-F238E27FC236}">
                <a16:creationId xmlns:a16="http://schemas.microsoft.com/office/drawing/2014/main" id="{244E3BF8-49E8-E492-9D8F-CD1EFA0E0E13}"/>
              </a:ext>
            </a:extLst>
          </p:cNvPr>
          <p:cNvSpPr txBox="1"/>
          <p:nvPr/>
        </p:nvSpPr>
        <p:spPr>
          <a:xfrm>
            <a:off x="8319443" y="3507364"/>
            <a:ext cx="1347933" cy="258532"/>
          </a:xfrm>
          <a:prstGeom prst="rect">
            <a:avLst/>
          </a:prstGeom>
          <a:noFill/>
        </p:spPr>
        <p:txBody>
          <a:bodyPr wrap="none" rtlCol="0">
            <a:spAutoFit/>
          </a:bodyPr>
          <a:lstStyle/>
          <a:p>
            <a:pPr>
              <a:lnSpc>
                <a:spcPct val="90000"/>
              </a:lnSpc>
            </a:pPr>
            <a:r>
              <a:rPr lang="pl-PL" sz="1200" b="1" dirty="0"/>
              <a:t>radio na baterie</a:t>
            </a:r>
          </a:p>
        </p:txBody>
      </p:sp>
      <p:sp>
        <p:nvSpPr>
          <p:cNvPr id="17" name="pole tekstowe 16">
            <a:extLst>
              <a:ext uri="{FF2B5EF4-FFF2-40B4-BE49-F238E27FC236}">
                <a16:creationId xmlns:a16="http://schemas.microsoft.com/office/drawing/2014/main" id="{B90C340E-FF02-E287-53C6-B7F0B0CD1708}"/>
              </a:ext>
            </a:extLst>
          </p:cNvPr>
          <p:cNvSpPr txBox="1"/>
          <p:nvPr/>
        </p:nvSpPr>
        <p:spPr>
          <a:xfrm>
            <a:off x="8319443" y="4949936"/>
            <a:ext cx="695255" cy="258532"/>
          </a:xfrm>
          <a:prstGeom prst="rect">
            <a:avLst/>
          </a:prstGeom>
          <a:noFill/>
        </p:spPr>
        <p:txBody>
          <a:bodyPr wrap="none" rtlCol="0">
            <a:spAutoFit/>
          </a:bodyPr>
          <a:lstStyle/>
          <a:p>
            <a:pPr>
              <a:lnSpc>
                <a:spcPct val="90000"/>
              </a:lnSpc>
            </a:pPr>
            <a:r>
              <a:rPr lang="pl-PL" sz="1200" b="1" dirty="0"/>
              <a:t>latarka</a:t>
            </a:r>
          </a:p>
        </p:txBody>
      </p:sp>
      <p:sp>
        <p:nvSpPr>
          <p:cNvPr id="18" name="pole tekstowe 17">
            <a:extLst>
              <a:ext uri="{FF2B5EF4-FFF2-40B4-BE49-F238E27FC236}">
                <a16:creationId xmlns:a16="http://schemas.microsoft.com/office/drawing/2014/main" id="{2508B27A-439D-5B06-76AD-AD5E1DD879C4}"/>
              </a:ext>
            </a:extLst>
          </p:cNvPr>
          <p:cNvSpPr txBox="1"/>
          <p:nvPr/>
        </p:nvSpPr>
        <p:spPr>
          <a:xfrm>
            <a:off x="7487716" y="2881005"/>
            <a:ext cx="565604" cy="258532"/>
          </a:xfrm>
          <a:prstGeom prst="rect">
            <a:avLst/>
          </a:prstGeom>
          <a:noFill/>
        </p:spPr>
        <p:txBody>
          <a:bodyPr wrap="none" rtlCol="0">
            <a:spAutoFit/>
          </a:bodyPr>
          <a:lstStyle/>
          <a:p>
            <a:pPr>
              <a:lnSpc>
                <a:spcPct val="90000"/>
              </a:lnSpc>
            </a:pPr>
            <a:r>
              <a:rPr lang="pl-PL" sz="1200" b="1" dirty="0"/>
              <a:t>woda</a:t>
            </a:r>
          </a:p>
        </p:txBody>
      </p:sp>
      <p:sp>
        <p:nvSpPr>
          <p:cNvPr id="19" name="pole tekstowe 18">
            <a:extLst>
              <a:ext uri="{FF2B5EF4-FFF2-40B4-BE49-F238E27FC236}">
                <a16:creationId xmlns:a16="http://schemas.microsoft.com/office/drawing/2014/main" id="{6EA6A2F0-62D4-81F8-6AD5-40898A9CA7BF}"/>
              </a:ext>
            </a:extLst>
          </p:cNvPr>
          <p:cNvSpPr txBox="1"/>
          <p:nvPr/>
        </p:nvSpPr>
        <p:spPr>
          <a:xfrm>
            <a:off x="9097563" y="4691404"/>
            <a:ext cx="611065" cy="258532"/>
          </a:xfrm>
          <a:prstGeom prst="rect">
            <a:avLst/>
          </a:prstGeom>
          <a:noFill/>
        </p:spPr>
        <p:txBody>
          <a:bodyPr wrap="none" rtlCol="0">
            <a:spAutoFit/>
          </a:bodyPr>
          <a:lstStyle/>
          <a:p>
            <a:pPr>
              <a:lnSpc>
                <a:spcPct val="90000"/>
              </a:lnSpc>
            </a:pPr>
            <a:r>
              <a:rPr lang="pl-PL" sz="1200" b="1" dirty="0"/>
              <a:t>taśma</a:t>
            </a:r>
          </a:p>
        </p:txBody>
      </p:sp>
      <p:sp>
        <p:nvSpPr>
          <p:cNvPr id="20" name="pole tekstowe 19">
            <a:extLst>
              <a:ext uri="{FF2B5EF4-FFF2-40B4-BE49-F238E27FC236}">
                <a16:creationId xmlns:a16="http://schemas.microsoft.com/office/drawing/2014/main" id="{3A66FF06-EC10-B52B-E428-5549548B1F3E}"/>
              </a:ext>
            </a:extLst>
          </p:cNvPr>
          <p:cNvSpPr txBox="1"/>
          <p:nvPr/>
        </p:nvSpPr>
        <p:spPr>
          <a:xfrm>
            <a:off x="9335758" y="2368956"/>
            <a:ext cx="1103187" cy="424732"/>
          </a:xfrm>
          <a:prstGeom prst="rect">
            <a:avLst/>
          </a:prstGeom>
          <a:noFill/>
        </p:spPr>
        <p:txBody>
          <a:bodyPr wrap="none" rtlCol="0">
            <a:spAutoFit/>
          </a:bodyPr>
          <a:lstStyle/>
          <a:p>
            <a:pPr>
              <a:lnSpc>
                <a:spcPct val="90000"/>
              </a:lnSpc>
            </a:pPr>
            <a:r>
              <a:rPr lang="pl-PL" sz="1200" b="1" dirty="0"/>
              <a:t>świeczka</a:t>
            </a:r>
          </a:p>
          <a:p>
            <a:pPr>
              <a:lnSpc>
                <a:spcPct val="90000"/>
              </a:lnSpc>
            </a:pPr>
            <a:r>
              <a:rPr lang="pl-PL" sz="1200" b="1" dirty="0"/>
              <a:t>i zapalniczka</a:t>
            </a:r>
          </a:p>
        </p:txBody>
      </p:sp>
      <p:sp>
        <p:nvSpPr>
          <p:cNvPr id="21" name="pole tekstowe 20">
            <a:extLst>
              <a:ext uri="{FF2B5EF4-FFF2-40B4-BE49-F238E27FC236}">
                <a16:creationId xmlns:a16="http://schemas.microsoft.com/office/drawing/2014/main" id="{E81B5E84-93D3-9D7C-83D7-BDF3DC9746C1}"/>
              </a:ext>
            </a:extLst>
          </p:cNvPr>
          <p:cNvSpPr txBox="1"/>
          <p:nvPr/>
        </p:nvSpPr>
        <p:spPr>
          <a:xfrm>
            <a:off x="10289524" y="2714805"/>
            <a:ext cx="940835" cy="424732"/>
          </a:xfrm>
          <a:prstGeom prst="rect">
            <a:avLst/>
          </a:prstGeom>
          <a:noFill/>
        </p:spPr>
        <p:txBody>
          <a:bodyPr wrap="none" rtlCol="0">
            <a:spAutoFit/>
          </a:bodyPr>
          <a:lstStyle/>
          <a:p>
            <a:pPr>
              <a:lnSpc>
                <a:spcPct val="90000"/>
              </a:lnSpc>
            </a:pPr>
            <a:r>
              <a:rPr lang="pl-PL" sz="1200" b="1" dirty="0"/>
              <a:t>ładowarka</a:t>
            </a:r>
          </a:p>
          <a:p>
            <a:pPr>
              <a:lnSpc>
                <a:spcPct val="90000"/>
              </a:lnSpc>
            </a:pPr>
            <a:r>
              <a:rPr lang="pl-PL" sz="1200" b="1" dirty="0"/>
              <a:t>i baterie</a:t>
            </a:r>
          </a:p>
        </p:txBody>
      </p:sp>
      <p:sp>
        <p:nvSpPr>
          <p:cNvPr id="22" name="pole tekstowe 21">
            <a:extLst>
              <a:ext uri="{FF2B5EF4-FFF2-40B4-BE49-F238E27FC236}">
                <a16:creationId xmlns:a16="http://schemas.microsoft.com/office/drawing/2014/main" id="{255989FE-5FD8-558F-5338-9841544E94BB}"/>
              </a:ext>
            </a:extLst>
          </p:cNvPr>
          <p:cNvSpPr txBox="1"/>
          <p:nvPr/>
        </p:nvSpPr>
        <p:spPr>
          <a:xfrm>
            <a:off x="10359653" y="5890705"/>
            <a:ext cx="1165063" cy="424732"/>
          </a:xfrm>
          <a:prstGeom prst="rect">
            <a:avLst/>
          </a:prstGeom>
          <a:noFill/>
        </p:spPr>
        <p:txBody>
          <a:bodyPr wrap="none" rtlCol="0">
            <a:spAutoFit/>
          </a:bodyPr>
          <a:lstStyle/>
          <a:p>
            <a:pPr>
              <a:lnSpc>
                <a:spcPct val="90000"/>
              </a:lnSpc>
            </a:pPr>
            <a:r>
              <a:rPr lang="pl-PL" sz="1200" b="1" dirty="0"/>
              <a:t>agregat</a:t>
            </a:r>
          </a:p>
          <a:p>
            <a:pPr>
              <a:lnSpc>
                <a:spcPct val="90000"/>
              </a:lnSpc>
            </a:pPr>
            <a:r>
              <a:rPr lang="pl-PL" sz="1200" b="1" dirty="0"/>
              <a:t>prądotwórczy</a:t>
            </a:r>
          </a:p>
        </p:txBody>
      </p:sp>
      <p:sp>
        <p:nvSpPr>
          <p:cNvPr id="23" name="pole tekstowe 22">
            <a:extLst>
              <a:ext uri="{FF2B5EF4-FFF2-40B4-BE49-F238E27FC236}">
                <a16:creationId xmlns:a16="http://schemas.microsoft.com/office/drawing/2014/main" id="{3816D27B-A6BE-841F-102F-18B19094C0AE}"/>
              </a:ext>
            </a:extLst>
          </p:cNvPr>
          <p:cNvSpPr txBox="1"/>
          <p:nvPr/>
        </p:nvSpPr>
        <p:spPr>
          <a:xfrm>
            <a:off x="8914746" y="5875444"/>
            <a:ext cx="787010" cy="258532"/>
          </a:xfrm>
          <a:prstGeom prst="rect">
            <a:avLst/>
          </a:prstGeom>
          <a:noFill/>
        </p:spPr>
        <p:txBody>
          <a:bodyPr wrap="none" rtlCol="0">
            <a:spAutoFit/>
          </a:bodyPr>
          <a:lstStyle/>
          <a:p>
            <a:pPr>
              <a:lnSpc>
                <a:spcPct val="90000"/>
              </a:lnSpc>
            </a:pPr>
            <a:r>
              <a:rPr lang="pl-PL" sz="1200" b="1" dirty="0"/>
              <a:t>gotówka</a:t>
            </a:r>
          </a:p>
        </p:txBody>
      </p:sp>
      <p:sp>
        <p:nvSpPr>
          <p:cNvPr id="24" name="pole tekstowe 23">
            <a:extLst>
              <a:ext uri="{FF2B5EF4-FFF2-40B4-BE49-F238E27FC236}">
                <a16:creationId xmlns:a16="http://schemas.microsoft.com/office/drawing/2014/main" id="{BB059760-7F86-6E2D-4262-DC3F1501BCB3}"/>
              </a:ext>
            </a:extLst>
          </p:cNvPr>
          <p:cNvSpPr txBox="1"/>
          <p:nvPr/>
        </p:nvSpPr>
        <p:spPr>
          <a:xfrm>
            <a:off x="7519243" y="5883086"/>
            <a:ext cx="433708" cy="258532"/>
          </a:xfrm>
          <a:prstGeom prst="rect">
            <a:avLst/>
          </a:prstGeom>
          <a:noFill/>
        </p:spPr>
        <p:txBody>
          <a:bodyPr wrap="none" rtlCol="0">
            <a:spAutoFit/>
          </a:bodyPr>
          <a:lstStyle/>
          <a:p>
            <a:pPr>
              <a:lnSpc>
                <a:spcPct val="90000"/>
              </a:lnSpc>
            </a:pPr>
            <a:r>
              <a:rPr lang="pl-PL" sz="1200" b="1" dirty="0"/>
              <a:t>koc</a:t>
            </a:r>
          </a:p>
        </p:txBody>
      </p:sp>
      <p:graphicFrame>
        <p:nvGraphicFramePr>
          <p:cNvPr id="8" name="Tabela 7">
            <a:extLst>
              <a:ext uri="{FF2B5EF4-FFF2-40B4-BE49-F238E27FC236}">
                <a16:creationId xmlns:a16="http://schemas.microsoft.com/office/drawing/2014/main" id="{4CD26C72-FDD8-CD1A-4FBE-2A80C6BE0F30}"/>
              </a:ext>
            </a:extLst>
          </p:cNvPr>
          <p:cNvGraphicFramePr>
            <a:graphicFrameLocks noGrp="1"/>
          </p:cNvGraphicFramePr>
          <p:nvPr>
            <p:extLst>
              <p:ext uri="{D42A27DB-BD31-4B8C-83A1-F6EECF244321}">
                <p14:modId xmlns:p14="http://schemas.microsoft.com/office/powerpoint/2010/main" val="946616099"/>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9" name="Obraz 8" descr="Obraz zawierający godło, herb, symbol, logo&#10;&#10;Opis wygenerowany automatycznie">
            <a:extLst>
              <a:ext uri="{FF2B5EF4-FFF2-40B4-BE49-F238E27FC236}">
                <a16:creationId xmlns:a16="http://schemas.microsoft.com/office/drawing/2014/main" id="{9C61F85F-2C0F-48C5-8334-73E1E7A073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20499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8FDB1-5A2A-63DE-7E7A-9F27DD0A3709}"/>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8D7FCE9-1F14-E1FD-484E-80C09995206B}"/>
              </a:ext>
            </a:extLst>
          </p:cNvPr>
          <p:cNvSpPr>
            <a:spLocks noGrp="1"/>
          </p:cNvSpPr>
          <p:nvPr>
            <p:ph type="title"/>
          </p:nvPr>
        </p:nvSpPr>
        <p:spPr>
          <a:xfrm>
            <a:off x="914162" y="2636912"/>
            <a:ext cx="10360501" cy="792088"/>
          </a:xfrm>
        </p:spPr>
        <p:txBody>
          <a:bodyPr/>
          <a:lstStyle/>
          <a:p>
            <a:r>
              <a:rPr lang="pl-PL" dirty="0"/>
              <a:t>IV. EWAKUACJA</a:t>
            </a:r>
          </a:p>
        </p:txBody>
      </p:sp>
      <p:cxnSp>
        <p:nvCxnSpPr>
          <p:cNvPr id="7" name="Łącznik prosty 6">
            <a:extLst>
              <a:ext uri="{FF2B5EF4-FFF2-40B4-BE49-F238E27FC236}">
                <a16:creationId xmlns:a16="http://schemas.microsoft.com/office/drawing/2014/main" id="{7924491E-D5C9-E539-1B11-40D119B583A6}"/>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E33D6860-2AD4-9E95-2C77-3C33327CF871}"/>
              </a:ext>
            </a:extLst>
          </p:cNvPr>
          <p:cNvSpPr>
            <a:spLocks noGrp="1"/>
          </p:cNvSpPr>
          <p:nvPr>
            <p:ph type="body" idx="1"/>
          </p:nvPr>
        </p:nvSpPr>
        <p:spPr>
          <a:xfrm>
            <a:off x="914162" y="3501008"/>
            <a:ext cx="10360501" cy="2664296"/>
          </a:xfrm>
        </p:spPr>
        <p:txBody>
          <a:bodyPr/>
          <a:lstStyle/>
          <a:p>
            <a:r>
              <a:rPr lang="pl-PL" sz="2400" b="1" dirty="0"/>
              <a:t>Służby korzystają z sygnałów alarmowych</a:t>
            </a:r>
            <a:br>
              <a:rPr lang="pl-PL" sz="2400" b="1" dirty="0"/>
            </a:br>
            <a:r>
              <a:rPr lang="pl-PL" sz="2400" b="1" dirty="0"/>
              <a:t>i komunikatów ostrzegawczych</a:t>
            </a:r>
          </a:p>
          <a:p>
            <a:r>
              <a:rPr lang="pl-PL" dirty="0"/>
              <a:t>w sytuacji rzeczywistego zagrożenia lub do przeprowadzenia ćwiczeń.</a:t>
            </a:r>
          </a:p>
          <a:p>
            <a:r>
              <a:rPr lang="pl-PL" dirty="0"/>
              <a:t>O ćwiczeniach dowiesz się odpowiednio wcześniej.</a:t>
            </a:r>
            <a:endParaRPr lang="pl-PL" sz="2000" dirty="0"/>
          </a:p>
        </p:txBody>
      </p:sp>
      <p:graphicFrame>
        <p:nvGraphicFramePr>
          <p:cNvPr id="10" name="Tabela 9">
            <a:extLst>
              <a:ext uri="{FF2B5EF4-FFF2-40B4-BE49-F238E27FC236}">
                <a16:creationId xmlns:a16="http://schemas.microsoft.com/office/drawing/2014/main" id="{A858625B-31A0-CB1F-04DA-F1664FB0AC47}"/>
              </a:ext>
            </a:extLst>
          </p:cNvPr>
          <p:cNvGraphicFramePr>
            <a:graphicFrameLocks noGrp="1"/>
          </p:cNvGraphicFramePr>
          <p:nvPr>
            <p:extLst>
              <p:ext uri="{D42A27DB-BD31-4B8C-83A1-F6EECF244321}">
                <p14:modId xmlns:p14="http://schemas.microsoft.com/office/powerpoint/2010/main" val="152075553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1" name="Obraz 10" descr="Obraz zawierający godło, herb, symbol, logo&#10;&#10;Opis wygenerowany automatycznie">
            <a:extLst>
              <a:ext uri="{FF2B5EF4-FFF2-40B4-BE49-F238E27FC236}">
                <a16:creationId xmlns:a16="http://schemas.microsoft.com/office/drawing/2014/main" id="{DA21330B-33B5-E1BA-6939-CF1B237B40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558349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F2FD2-9AC3-5B4C-7D03-8E6016556AAF}"/>
            </a:ext>
          </a:extLst>
        </p:cNvPr>
        <p:cNvGrpSpPr/>
        <p:nvPr/>
      </p:nvGrpSpPr>
      <p:grpSpPr>
        <a:xfrm>
          <a:off x="0" y="0"/>
          <a:ext cx="0" cy="0"/>
          <a:chOff x="0" y="0"/>
          <a:chExt cx="0" cy="0"/>
        </a:xfrm>
      </p:grpSpPr>
      <p:sp>
        <p:nvSpPr>
          <p:cNvPr id="10" name="Symbol zastępczy tekstu 5">
            <a:extLst>
              <a:ext uri="{FF2B5EF4-FFF2-40B4-BE49-F238E27FC236}">
                <a16:creationId xmlns:a16="http://schemas.microsoft.com/office/drawing/2014/main" id="{CEA83B71-E423-FFDE-1A05-98B4FD4578F7}"/>
              </a:ext>
            </a:extLst>
          </p:cNvPr>
          <p:cNvSpPr txBox="1">
            <a:spLocks/>
          </p:cNvSpPr>
          <p:nvPr/>
        </p:nvSpPr>
        <p:spPr>
          <a:xfrm>
            <a:off x="1053852" y="0"/>
            <a:ext cx="5036236" cy="6858000"/>
          </a:xfrm>
          <a:prstGeom prst="rect">
            <a:avLst/>
          </a:prstGeom>
        </p:spPr>
        <p:txBody>
          <a:bodyPr vert="horz" lIns="121899" tIns="60949" rIns="121899" bIns="60949" rtlCol="0" anchor="ctr" anchorCtr="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20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00000"/>
              </a:lnSpc>
              <a:spcBef>
                <a:spcPts val="0"/>
              </a:spcBef>
              <a:buSzPct val="100000"/>
            </a:pPr>
            <a:r>
              <a:rPr lang="pl-PL" sz="2400" b="1" dirty="0">
                <a:solidFill>
                  <a:schemeClr val="bg1"/>
                </a:solidFill>
              </a:rPr>
              <a:t>ogłoszenie alarmu</a:t>
            </a:r>
            <a:br>
              <a:rPr lang="pl-PL" dirty="0">
                <a:solidFill>
                  <a:schemeClr val="bg1"/>
                </a:solidFill>
              </a:rPr>
            </a:br>
            <a:r>
              <a:rPr lang="pl-PL" sz="1800" dirty="0">
                <a:solidFill>
                  <a:schemeClr val="bg1"/>
                </a:solidFill>
              </a:rPr>
              <a:t>ciągły, modulowany dźwięk syreny</a:t>
            </a:r>
          </a:p>
          <a:p>
            <a:pPr>
              <a:lnSpc>
                <a:spcPct val="100000"/>
              </a:lnSpc>
              <a:spcBef>
                <a:spcPts val="0"/>
              </a:spcBef>
              <a:buSzPct val="100000"/>
            </a:pPr>
            <a:r>
              <a:rPr lang="pl-PL" sz="1800" dirty="0">
                <a:solidFill>
                  <a:schemeClr val="bg1"/>
                </a:solidFill>
              </a:rPr>
              <a:t>przez 3 minuty</a:t>
            </a: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endParaRPr lang="pl-PL" sz="1800" dirty="0">
              <a:solidFill>
                <a:schemeClr val="bg1"/>
              </a:solidFill>
            </a:endParaRPr>
          </a:p>
          <a:p>
            <a:pPr>
              <a:lnSpc>
                <a:spcPct val="100000"/>
              </a:lnSpc>
              <a:spcBef>
                <a:spcPts val="0"/>
              </a:spcBef>
              <a:buSzPct val="100000"/>
            </a:pPr>
            <a:r>
              <a:rPr lang="pl-PL" sz="2400" b="1" dirty="0">
                <a:solidFill>
                  <a:schemeClr val="bg1"/>
                </a:solidFill>
              </a:rPr>
              <a:t>odwołanie alarmu</a:t>
            </a:r>
            <a:br>
              <a:rPr lang="pl-PL" dirty="0">
                <a:solidFill>
                  <a:schemeClr val="bg1"/>
                </a:solidFill>
              </a:rPr>
            </a:br>
            <a:r>
              <a:rPr lang="pl-PL" sz="1800" dirty="0">
                <a:solidFill>
                  <a:schemeClr val="bg1"/>
                </a:solidFill>
              </a:rPr>
              <a:t>ciągły, jednostajny dźwięk syreny</a:t>
            </a:r>
          </a:p>
          <a:p>
            <a:pPr>
              <a:lnSpc>
                <a:spcPct val="100000"/>
              </a:lnSpc>
              <a:spcBef>
                <a:spcPts val="0"/>
              </a:spcBef>
              <a:buSzPct val="100000"/>
            </a:pPr>
            <a:r>
              <a:rPr lang="pl-PL" sz="1800" dirty="0">
                <a:solidFill>
                  <a:schemeClr val="bg1"/>
                </a:solidFill>
              </a:rPr>
              <a:t>przez 3 minuty</a:t>
            </a:r>
          </a:p>
        </p:txBody>
      </p:sp>
      <p:pic>
        <p:nvPicPr>
          <p:cNvPr id="7" name="Grafika 6">
            <a:extLst>
              <a:ext uri="{FF2B5EF4-FFF2-40B4-BE49-F238E27FC236}">
                <a16:creationId xmlns:a16="http://schemas.microsoft.com/office/drawing/2014/main" id="{AE32160D-54B9-AEE3-AD2C-D11BA91827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4130" y="5805264"/>
            <a:ext cx="3416520" cy="64060"/>
          </a:xfrm>
          <a:prstGeom prst="rect">
            <a:avLst/>
          </a:prstGeom>
        </p:spPr>
      </p:pic>
      <p:pic>
        <p:nvPicPr>
          <p:cNvPr id="9" name="Grafika 8">
            <a:extLst>
              <a:ext uri="{FF2B5EF4-FFF2-40B4-BE49-F238E27FC236}">
                <a16:creationId xmlns:a16="http://schemas.microsoft.com/office/drawing/2014/main" id="{082C6824-45A3-099C-A9EE-C8B75B2581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7868" y="3187439"/>
            <a:ext cx="3416539" cy="416391"/>
          </a:xfrm>
          <a:prstGeom prst="rect">
            <a:avLst/>
          </a:prstGeom>
        </p:spPr>
      </p:pic>
      <p:sp>
        <p:nvSpPr>
          <p:cNvPr id="16" name="pole tekstowe 15">
            <a:extLst>
              <a:ext uri="{FF2B5EF4-FFF2-40B4-BE49-F238E27FC236}">
                <a16:creationId xmlns:a16="http://schemas.microsoft.com/office/drawing/2014/main" id="{D6E07B23-1998-CEBA-F78E-6FB439073BEC}"/>
              </a:ext>
            </a:extLst>
          </p:cNvPr>
          <p:cNvSpPr txBox="1"/>
          <p:nvPr/>
        </p:nvSpPr>
        <p:spPr>
          <a:xfrm>
            <a:off x="602978" y="1556792"/>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7" name="pole tekstowe 16">
            <a:extLst>
              <a:ext uri="{FF2B5EF4-FFF2-40B4-BE49-F238E27FC236}">
                <a16:creationId xmlns:a16="http://schemas.microsoft.com/office/drawing/2014/main" id="{3E836E81-A2A1-1004-06FB-7E985B7FDED8}"/>
              </a:ext>
            </a:extLst>
          </p:cNvPr>
          <p:cNvSpPr txBox="1"/>
          <p:nvPr/>
        </p:nvSpPr>
        <p:spPr>
          <a:xfrm>
            <a:off x="602978" y="4093185"/>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pic>
        <p:nvPicPr>
          <p:cNvPr id="21" name="Grafika 20">
            <a:extLst>
              <a:ext uri="{FF2B5EF4-FFF2-40B4-BE49-F238E27FC236}">
                <a16:creationId xmlns:a16="http://schemas.microsoft.com/office/drawing/2014/main" id="{53BCE477-876B-0613-5058-3E254B0BE7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89769" y="4413702"/>
            <a:ext cx="1133697" cy="1316921"/>
          </a:xfrm>
          <a:prstGeom prst="rect">
            <a:avLst/>
          </a:prstGeom>
        </p:spPr>
      </p:pic>
      <p:sp>
        <p:nvSpPr>
          <p:cNvPr id="22" name="pole tekstowe 21">
            <a:extLst>
              <a:ext uri="{FF2B5EF4-FFF2-40B4-BE49-F238E27FC236}">
                <a16:creationId xmlns:a16="http://schemas.microsoft.com/office/drawing/2014/main" id="{1ABD0BB7-A6DB-09F4-1608-A8586579D635}"/>
              </a:ext>
            </a:extLst>
          </p:cNvPr>
          <p:cNvSpPr txBox="1"/>
          <p:nvPr/>
        </p:nvSpPr>
        <p:spPr>
          <a:xfrm>
            <a:off x="7822604" y="4941168"/>
            <a:ext cx="1344749" cy="369332"/>
          </a:xfrm>
          <a:prstGeom prst="rect">
            <a:avLst/>
          </a:prstGeom>
          <a:noFill/>
        </p:spPr>
        <p:txBody>
          <a:bodyPr wrap="square" rtlCol="0">
            <a:spAutoFit/>
          </a:bodyPr>
          <a:lstStyle/>
          <a:p>
            <a:pPr algn="ctr"/>
            <a:r>
              <a:rPr lang="pl-PL" sz="1800" b="1" dirty="0"/>
              <a:t>3 minuty</a:t>
            </a:r>
          </a:p>
        </p:txBody>
      </p:sp>
      <p:graphicFrame>
        <p:nvGraphicFramePr>
          <p:cNvPr id="11" name="Tabela 10">
            <a:extLst>
              <a:ext uri="{FF2B5EF4-FFF2-40B4-BE49-F238E27FC236}">
                <a16:creationId xmlns:a16="http://schemas.microsoft.com/office/drawing/2014/main" id="{9E2953A1-ED11-3811-5B6D-61F27C291DD2}"/>
              </a:ext>
            </a:extLst>
          </p:cNvPr>
          <p:cNvGraphicFramePr>
            <a:graphicFrameLocks noGrp="1"/>
          </p:cNvGraphicFramePr>
          <p:nvPr>
            <p:extLst>
              <p:ext uri="{D42A27DB-BD31-4B8C-83A1-F6EECF244321}">
                <p14:modId xmlns:p14="http://schemas.microsoft.com/office/powerpoint/2010/main" val="420118569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791C9F37-579E-9B9D-AB16-526409FE6E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3" name="Tytuł 4">
            <a:extLst>
              <a:ext uri="{FF2B5EF4-FFF2-40B4-BE49-F238E27FC236}">
                <a16:creationId xmlns:a16="http://schemas.microsoft.com/office/drawing/2014/main" id="{EE5ED399-A6D4-B319-C353-B6AC31088E08}"/>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SYGNAŁY ALARMOWE</a:t>
            </a:r>
          </a:p>
        </p:txBody>
      </p:sp>
      <p:cxnSp>
        <p:nvCxnSpPr>
          <p:cNvPr id="15" name="Łącznik prosty 14">
            <a:extLst>
              <a:ext uri="{FF2B5EF4-FFF2-40B4-BE49-F238E27FC236}">
                <a16:creationId xmlns:a16="http://schemas.microsoft.com/office/drawing/2014/main" id="{9AD937AB-645D-CA3F-C62D-6B606514B54D}"/>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 name="Symbol zastępczy tekstu 6">
            <a:extLst>
              <a:ext uri="{FF2B5EF4-FFF2-40B4-BE49-F238E27FC236}">
                <a16:creationId xmlns:a16="http://schemas.microsoft.com/office/drawing/2014/main" id="{5BF66F53-C5E9-769B-3DA9-0BDE5815DFD3}"/>
              </a:ext>
            </a:extLst>
          </p:cNvPr>
          <p:cNvSpPr txBox="1">
            <a:spLocks/>
          </p:cNvSpPr>
          <p:nvPr/>
        </p:nvSpPr>
        <p:spPr>
          <a:xfrm>
            <a:off x="6308996" y="2108200"/>
            <a:ext cx="5655149"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dirty="0"/>
              <a:t>W Polsce mamy </a:t>
            </a:r>
            <a:r>
              <a:rPr lang="pl-PL" sz="2400" b="1" dirty="0"/>
              <a:t>dwa rodzaje sygnałów alarmowych. </a:t>
            </a:r>
            <a:br>
              <a:rPr lang="pl-PL" sz="2400" b="1" dirty="0"/>
            </a:br>
            <a:r>
              <a:rPr lang="pl-PL" dirty="0"/>
              <a:t>Jeśli usłyszysz sygnał alarmowy, włącz radio</a:t>
            </a:r>
            <a:br>
              <a:rPr lang="pl-PL" dirty="0"/>
            </a:br>
            <a:r>
              <a:rPr lang="pl-PL" dirty="0"/>
              <a:t>lub telewizor i stosuj się do komunikatów.</a:t>
            </a:r>
          </a:p>
        </p:txBody>
      </p:sp>
    </p:spTree>
    <p:extLst>
      <p:ext uri="{BB962C8B-B14F-4D97-AF65-F5344CB8AC3E}">
        <p14:creationId xmlns:p14="http://schemas.microsoft.com/office/powerpoint/2010/main" val="2211869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068CD-07CE-6DE4-43C7-DFB0F42B1067}"/>
            </a:ext>
          </a:extLst>
        </p:cNvPr>
        <p:cNvGrpSpPr/>
        <p:nvPr/>
      </p:nvGrpSpPr>
      <p:grpSpPr>
        <a:xfrm>
          <a:off x="0" y="0"/>
          <a:ext cx="0" cy="0"/>
          <a:chOff x="0" y="0"/>
          <a:chExt cx="0" cy="0"/>
        </a:xfrm>
      </p:grpSpPr>
      <p:sp>
        <p:nvSpPr>
          <p:cNvPr id="3" name="Symbol zastępczy obrazu 8">
            <a:extLst>
              <a:ext uri="{FF2B5EF4-FFF2-40B4-BE49-F238E27FC236}">
                <a16:creationId xmlns:a16="http://schemas.microsoft.com/office/drawing/2014/main" id="{EBB44863-4125-225A-F2DB-AAA5B41497A0}"/>
              </a:ext>
            </a:extLst>
          </p:cNvPr>
          <p:cNvSpPr>
            <a:spLocks noGrp="1"/>
          </p:cNvSpPr>
          <p:nvPr>
            <p:ph type="pic" idx="1"/>
          </p:nvPr>
        </p:nvSpPr>
        <p:spPr>
          <a:xfrm>
            <a:off x="507868" y="836713"/>
            <a:ext cx="5427434" cy="6021284"/>
          </a:xfrm>
        </p:spPr>
        <p:txBody>
          <a:bodyPr>
            <a:normAutofit/>
          </a:bodyPr>
          <a:lstStyle/>
          <a:p>
            <a:pPr marL="457200" indent="-457200">
              <a:lnSpc>
                <a:spcPct val="120000"/>
              </a:lnSpc>
              <a:spcBef>
                <a:spcPts val="1800"/>
              </a:spcBef>
              <a:buFont typeface="+mj-lt"/>
              <a:buAutoNum type="arabicParenR"/>
            </a:pPr>
            <a:r>
              <a:rPr lang="pl-PL" dirty="0"/>
              <a:t> </a:t>
            </a:r>
            <a:r>
              <a:rPr lang="pl-PL" sz="2400" b="1" dirty="0"/>
              <a:t>Zamknij okna, dopływ wody, wyłącz urządzenia </a:t>
            </a:r>
            <a:r>
              <a:rPr lang="pl-PL" dirty="0"/>
              <a:t>elektryczne</a:t>
            </a:r>
            <a:br>
              <a:rPr lang="pl-PL" dirty="0"/>
            </a:br>
            <a:r>
              <a:rPr lang="pl-PL" dirty="0"/>
              <a:t>i gazowe, wygaś wszystkie źródła ognia</a:t>
            </a:r>
            <a:br>
              <a:rPr lang="pl-PL" dirty="0"/>
            </a:br>
            <a:r>
              <a:rPr lang="pl-PL" dirty="0"/>
              <a:t>(piec, kominek, kuchenka).</a:t>
            </a:r>
          </a:p>
          <a:p>
            <a:pPr marL="457200" indent="-457200">
              <a:lnSpc>
                <a:spcPct val="120000"/>
              </a:lnSpc>
              <a:spcBef>
                <a:spcPts val="1800"/>
              </a:spcBef>
              <a:buFont typeface="+mj-lt"/>
              <a:buAutoNum type="arabicParenR"/>
            </a:pPr>
            <a:r>
              <a:rPr lang="pl-PL" dirty="0"/>
              <a:t> </a:t>
            </a:r>
            <a:r>
              <a:rPr lang="pl-PL" sz="2400" b="1" dirty="0"/>
              <a:t>Ubierz się stosownie</a:t>
            </a:r>
            <a:r>
              <a:rPr lang="pl-PL" sz="2400" dirty="0"/>
              <a:t> </a:t>
            </a:r>
            <a:r>
              <a:rPr lang="pl-PL" dirty="0"/>
              <a:t>do warunków pogodowych.</a:t>
            </a:r>
          </a:p>
          <a:p>
            <a:pPr marL="457200" indent="-457200">
              <a:lnSpc>
                <a:spcPct val="120000"/>
              </a:lnSpc>
              <a:spcBef>
                <a:spcPts val="1800"/>
              </a:spcBef>
              <a:buFont typeface="+mj-lt"/>
              <a:buAutoNum type="arabicParenR"/>
            </a:pPr>
            <a:r>
              <a:rPr lang="pl-PL" dirty="0"/>
              <a:t>Upewnij się, że </a:t>
            </a:r>
            <a:r>
              <a:rPr lang="pl-PL" sz="2400" b="1" dirty="0"/>
              <a:t>dzieci mają przy sobie dane kontaktowe</a:t>
            </a:r>
            <a:r>
              <a:rPr lang="pl-PL" b="1" dirty="0"/>
              <a:t> </a:t>
            </a:r>
            <a:r>
              <a:rPr lang="pl-PL" dirty="0"/>
              <a:t>opiekuna oraz informacje medyczne.</a:t>
            </a:r>
          </a:p>
          <a:p>
            <a:pPr marL="457200" indent="-457200">
              <a:lnSpc>
                <a:spcPct val="120000"/>
              </a:lnSpc>
              <a:spcBef>
                <a:spcPts val="1800"/>
              </a:spcBef>
              <a:buFont typeface="+mj-lt"/>
              <a:buAutoNum type="arabicParenR"/>
            </a:pPr>
            <a:r>
              <a:rPr lang="pl-PL" dirty="0"/>
              <a:t>Sprawdź, czy sąsiedzi wiedzą o alarmie.</a:t>
            </a:r>
            <a:br>
              <a:rPr lang="pl-PL" dirty="0"/>
            </a:br>
            <a:r>
              <a:rPr lang="pl-PL" dirty="0"/>
              <a:t>W miarę możliwości</a:t>
            </a:r>
            <a:r>
              <a:rPr lang="pl-PL" sz="2400" dirty="0"/>
              <a:t> </a:t>
            </a:r>
            <a:r>
              <a:rPr lang="pl-PL" sz="2400" b="1" dirty="0"/>
              <a:t>pomóż osobom</a:t>
            </a:r>
            <a:br>
              <a:rPr lang="pl-PL" sz="2400" b="1" dirty="0"/>
            </a:br>
            <a:r>
              <a:rPr lang="pl-PL" sz="2400" b="1" dirty="0"/>
              <a:t>ze szczególnymi potrzebami</a:t>
            </a:r>
            <a:r>
              <a:rPr lang="pl-PL" dirty="0"/>
              <a:t>.</a:t>
            </a:r>
          </a:p>
        </p:txBody>
      </p:sp>
      <p:pic>
        <p:nvPicPr>
          <p:cNvPr id="15" name="Grafika 14">
            <a:extLst>
              <a:ext uri="{FF2B5EF4-FFF2-40B4-BE49-F238E27FC236}">
                <a16:creationId xmlns:a16="http://schemas.microsoft.com/office/drawing/2014/main" id="{82618D16-1C2B-2BDD-CE81-6788920AED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4572" y="3715872"/>
            <a:ext cx="3096344" cy="2963167"/>
          </a:xfrm>
          <a:prstGeom prst="rect">
            <a:avLst/>
          </a:prstGeom>
        </p:spPr>
      </p:pic>
      <p:graphicFrame>
        <p:nvGraphicFramePr>
          <p:cNvPr id="10" name="Tabela 9">
            <a:extLst>
              <a:ext uri="{FF2B5EF4-FFF2-40B4-BE49-F238E27FC236}">
                <a16:creationId xmlns:a16="http://schemas.microsoft.com/office/drawing/2014/main" id="{6CD69780-8076-295A-E777-B14D1EDE7ECB}"/>
              </a:ext>
            </a:extLst>
          </p:cNvPr>
          <p:cNvGraphicFramePr>
            <a:graphicFrameLocks noGrp="1"/>
          </p:cNvGraphicFramePr>
          <p:nvPr>
            <p:extLst>
              <p:ext uri="{D42A27DB-BD31-4B8C-83A1-F6EECF244321}">
                <p14:modId xmlns:p14="http://schemas.microsoft.com/office/powerpoint/2010/main" val="329160821"/>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1" name="Obraz 10" descr="Obraz zawierający godło, herb, symbol, logo&#10;&#10;Opis wygenerowany automatycznie">
            <a:extLst>
              <a:ext uri="{FF2B5EF4-FFF2-40B4-BE49-F238E27FC236}">
                <a16:creationId xmlns:a16="http://schemas.microsoft.com/office/drawing/2014/main" id="{3312C7AC-FAC9-EDDD-8C4E-4A95F62E55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2" name="Tytuł 4">
            <a:extLst>
              <a:ext uri="{FF2B5EF4-FFF2-40B4-BE49-F238E27FC236}">
                <a16:creationId xmlns:a16="http://schemas.microsoft.com/office/drawing/2014/main" id="{F6A7F3FA-05F9-C0BC-06C9-7BCA5DCE48B4}"/>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EWAKUACJA</a:t>
            </a:r>
          </a:p>
        </p:txBody>
      </p:sp>
      <p:cxnSp>
        <p:nvCxnSpPr>
          <p:cNvPr id="13" name="Łącznik prosty 12">
            <a:extLst>
              <a:ext uri="{FF2B5EF4-FFF2-40B4-BE49-F238E27FC236}">
                <a16:creationId xmlns:a16="http://schemas.microsoft.com/office/drawing/2014/main" id="{55BAA482-4C57-6014-E53D-B91EF86D4F74}"/>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 name="Symbol zastępczy tekstu 6">
            <a:extLst>
              <a:ext uri="{FF2B5EF4-FFF2-40B4-BE49-F238E27FC236}">
                <a16:creationId xmlns:a16="http://schemas.microsoft.com/office/drawing/2014/main" id="{2A3E43AD-7865-2049-EF43-36B986720247}"/>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dirty="0"/>
              <a:t>Jeżeli władze lub służby ratownicze zdecydują</a:t>
            </a:r>
            <a:br>
              <a:rPr lang="pl-PL" dirty="0"/>
            </a:br>
            <a:r>
              <a:rPr lang="pl-PL" dirty="0"/>
              <a:t>o ewakuacji, </a:t>
            </a:r>
            <a:r>
              <a:rPr lang="pl-PL" b="1" dirty="0"/>
              <a:t>bezwzględnie zastosuj się do poleceń</a:t>
            </a:r>
            <a:r>
              <a:rPr lang="pl-PL" dirty="0"/>
              <a:t>.</a:t>
            </a:r>
            <a:br>
              <a:rPr lang="pl-PL" dirty="0"/>
            </a:br>
            <a:r>
              <a:rPr lang="pl-PL" dirty="0"/>
              <a:t>Informacje będziesz dostawać na bieżąco ze stron rządowych, alertów RCB, RSO i mediów.</a:t>
            </a:r>
          </a:p>
        </p:txBody>
      </p:sp>
    </p:spTree>
    <p:extLst>
      <p:ext uri="{BB962C8B-B14F-4D97-AF65-F5344CB8AC3E}">
        <p14:creationId xmlns:p14="http://schemas.microsoft.com/office/powerpoint/2010/main" val="199304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CC560-11B8-34DE-9A40-9B1FBB3B50CE}"/>
            </a:ext>
          </a:extLst>
        </p:cNvPr>
        <p:cNvGrpSpPr/>
        <p:nvPr/>
      </p:nvGrpSpPr>
      <p:grpSpPr>
        <a:xfrm>
          <a:off x="0" y="0"/>
          <a:ext cx="0" cy="0"/>
          <a:chOff x="0" y="0"/>
          <a:chExt cx="0" cy="0"/>
        </a:xfrm>
      </p:grpSpPr>
      <p:sp>
        <p:nvSpPr>
          <p:cNvPr id="3" name="Symbol zastępczy obrazu 8">
            <a:extLst>
              <a:ext uri="{FF2B5EF4-FFF2-40B4-BE49-F238E27FC236}">
                <a16:creationId xmlns:a16="http://schemas.microsoft.com/office/drawing/2014/main" id="{15D16238-DA3A-40ED-B377-2092E21FB0A4}"/>
              </a:ext>
            </a:extLst>
          </p:cNvPr>
          <p:cNvSpPr>
            <a:spLocks noGrp="1"/>
          </p:cNvSpPr>
          <p:nvPr>
            <p:ph type="pic" idx="1"/>
          </p:nvPr>
        </p:nvSpPr>
        <p:spPr>
          <a:xfrm>
            <a:off x="507868" y="801864"/>
            <a:ext cx="5427434" cy="5888455"/>
          </a:xfrm>
        </p:spPr>
        <p:txBody>
          <a:bodyPr>
            <a:normAutofit/>
          </a:bodyPr>
          <a:lstStyle/>
          <a:p>
            <a:pPr marL="457200" indent="-457200">
              <a:lnSpc>
                <a:spcPct val="120000"/>
              </a:lnSpc>
              <a:spcBef>
                <a:spcPts val="1800"/>
              </a:spcBef>
              <a:buFont typeface="+mj-lt"/>
              <a:buAutoNum type="arabicParenR" startAt="5"/>
            </a:pPr>
            <a:r>
              <a:rPr lang="pl-PL" dirty="0"/>
              <a:t>Pamiętaj o </a:t>
            </a:r>
            <a:r>
              <a:rPr lang="pl-PL" b="1" dirty="0"/>
              <a:t>zwierzętach</a:t>
            </a:r>
            <a:r>
              <a:rPr lang="pl-PL" dirty="0"/>
              <a:t>, a jeśli ich ewakuacja nie jest możliwa, </a:t>
            </a:r>
            <a:r>
              <a:rPr lang="pl-PL" sz="2400" b="1" dirty="0"/>
              <a:t>zabezpiecz je</a:t>
            </a:r>
            <a:br>
              <a:rPr lang="pl-PL" sz="2400" b="1" dirty="0"/>
            </a:br>
            <a:r>
              <a:rPr lang="pl-PL" sz="2400" b="1" dirty="0"/>
              <a:t>i zapewnij im jedzenie i wodę</a:t>
            </a:r>
            <a:r>
              <a:rPr lang="pl-PL" dirty="0"/>
              <a:t>.</a:t>
            </a:r>
          </a:p>
          <a:p>
            <a:pPr marL="457200" indent="-457200">
              <a:lnSpc>
                <a:spcPct val="120000"/>
              </a:lnSpc>
              <a:spcBef>
                <a:spcPts val="1800"/>
              </a:spcBef>
              <a:buFont typeface="+mj-lt"/>
              <a:buAutoNum type="arabicParenR" startAt="5"/>
            </a:pPr>
            <a:r>
              <a:rPr lang="pl-PL" dirty="0"/>
              <a:t>Powiadom bliskich, że się ewakuujesz, w jaki sposób i dokąd.</a:t>
            </a:r>
          </a:p>
          <a:p>
            <a:pPr marL="457200" indent="-457200">
              <a:lnSpc>
                <a:spcPct val="120000"/>
              </a:lnSpc>
              <a:spcBef>
                <a:spcPts val="1800"/>
              </a:spcBef>
              <a:buFont typeface="+mj-lt"/>
              <a:buAutoNum type="arabicParenR" startAt="5"/>
            </a:pPr>
            <a:r>
              <a:rPr lang="pl-PL" dirty="0"/>
              <a:t>Zabierz </a:t>
            </a:r>
            <a:r>
              <a:rPr lang="pl-PL" sz="2400" b="1" dirty="0"/>
              <a:t>plecak ewakuacyjny</a:t>
            </a:r>
            <a:r>
              <a:rPr lang="pl-PL" dirty="0"/>
              <a:t>.</a:t>
            </a:r>
          </a:p>
          <a:p>
            <a:pPr marL="457200" indent="-457200">
              <a:lnSpc>
                <a:spcPct val="120000"/>
              </a:lnSpc>
              <a:spcBef>
                <a:spcPts val="1800"/>
              </a:spcBef>
              <a:buFont typeface="+mj-lt"/>
              <a:buAutoNum type="arabicParenR" startAt="5"/>
            </a:pPr>
            <a:r>
              <a:rPr lang="pl-PL" dirty="0"/>
              <a:t>Skorzystaj ze zorganizowanego transportu lub idź pieszo do wyznaczonego miejsca.</a:t>
            </a:r>
          </a:p>
          <a:p>
            <a:pPr marL="457200" indent="-457200">
              <a:lnSpc>
                <a:spcPct val="120000"/>
              </a:lnSpc>
              <a:spcBef>
                <a:spcPts val="1800"/>
              </a:spcBef>
              <a:buFont typeface="+mj-lt"/>
              <a:buAutoNum type="arabicParenR" startAt="5"/>
            </a:pPr>
            <a:r>
              <a:rPr lang="pl-PL" dirty="0"/>
              <a:t>Jeśli używasz samochodu, </a:t>
            </a:r>
            <a:r>
              <a:rPr lang="pl-PL" sz="2400" b="1" dirty="0"/>
              <a:t>nie blokuj dróg ewakuacyjnych</a:t>
            </a:r>
            <a:r>
              <a:rPr lang="pl-PL" dirty="0"/>
              <a:t>.</a:t>
            </a:r>
          </a:p>
        </p:txBody>
      </p:sp>
      <p:graphicFrame>
        <p:nvGraphicFramePr>
          <p:cNvPr id="6" name="Tabela 5">
            <a:extLst>
              <a:ext uri="{FF2B5EF4-FFF2-40B4-BE49-F238E27FC236}">
                <a16:creationId xmlns:a16="http://schemas.microsoft.com/office/drawing/2014/main" id="{75ECA598-DF1F-EA2B-34BC-19281B2353B3}"/>
              </a:ext>
            </a:extLst>
          </p:cNvPr>
          <p:cNvGraphicFramePr>
            <a:graphicFrameLocks noGrp="1"/>
          </p:cNvGraphicFramePr>
          <p:nvPr>
            <p:extLst>
              <p:ext uri="{D42A27DB-BD31-4B8C-83A1-F6EECF244321}">
                <p14:modId xmlns:p14="http://schemas.microsoft.com/office/powerpoint/2010/main" val="170742681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8" name="Obraz 7" descr="Obraz zawierający godło, herb, symbol, logo&#10;&#10;Opis wygenerowany automatycznie">
            <a:extLst>
              <a:ext uri="{FF2B5EF4-FFF2-40B4-BE49-F238E27FC236}">
                <a16:creationId xmlns:a16="http://schemas.microsoft.com/office/drawing/2014/main" id="{A546960C-9DDA-CB6D-3233-FDE8418249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6" name="Tytuł 4">
            <a:extLst>
              <a:ext uri="{FF2B5EF4-FFF2-40B4-BE49-F238E27FC236}">
                <a16:creationId xmlns:a16="http://schemas.microsoft.com/office/drawing/2014/main" id="{FA02F8C9-E423-74F4-B3B0-73CF5EF67480}"/>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EWAKUACJA</a:t>
            </a:r>
          </a:p>
        </p:txBody>
      </p:sp>
      <p:cxnSp>
        <p:nvCxnSpPr>
          <p:cNvPr id="17" name="Łącznik prosty 16">
            <a:extLst>
              <a:ext uri="{FF2B5EF4-FFF2-40B4-BE49-F238E27FC236}">
                <a16:creationId xmlns:a16="http://schemas.microsoft.com/office/drawing/2014/main" id="{B9ACE401-5CEA-6131-0E42-0F459341464B}"/>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9" name="Grafika 18">
            <a:extLst>
              <a:ext uri="{FF2B5EF4-FFF2-40B4-BE49-F238E27FC236}">
                <a16:creationId xmlns:a16="http://schemas.microsoft.com/office/drawing/2014/main" id="{048A981A-E704-F818-AD5B-3F9C4E1DEC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4572" y="3715872"/>
            <a:ext cx="3096344" cy="2963167"/>
          </a:xfrm>
          <a:prstGeom prst="rect">
            <a:avLst/>
          </a:prstGeom>
        </p:spPr>
      </p:pic>
      <p:sp>
        <p:nvSpPr>
          <p:cNvPr id="2" name="Symbol zastępczy tekstu 6">
            <a:extLst>
              <a:ext uri="{FF2B5EF4-FFF2-40B4-BE49-F238E27FC236}">
                <a16:creationId xmlns:a16="http://schemas.microsoft.com/office/drawing/2014/main" id="{6D77D111-5279-0A64-32D6-1E12825BBAC1}"/>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dirty="0"/>
              <a:t>Jeżeli władze lub służby ratownicze zdecydują</a:t>
            </a:r>
            <a:br>
              <a:rPr lang="pl-PL" dirty="0"/>
            </a:br>
            <a:r>
              <a:rPr lang="pl-PL" dirty="0"/>
              <a:t>o ewakuacji, </a:t>
            </a:r>
            <a:r>
              <a:rPr lang="pl-PL" b="1" dirty="0"/>
              <a:t>bezwzględnie zastosuj się do poleceń</a:t>
            </a:r>
            <a:r>
              <a:rPr lang="pl-PL" dirty="0"/>
              <a:t>.</a:t>
            </a:r>
            <a:br>
              <a:rPr lang="pl-PL" dirty="0"/>
            </a:br>
            <a:r>
              <a:rPr lang="pl-PL" dirty="0"/>
              <a:t>Informacje będziesz dostawać na bieżąco ze stron rządowych, alertów RCB, RSO i mediów.</a:t>
            </a:r>
          </a:p>
        </p:txBody>
      </p:sp>
    </p:spTree>
    <p:extLst>
      <p:ext uri="{BB962C8B-B14F-4D97-AF65-F5344CB8AC3E}">
        <p14:creationId xmlns:p14="http://schemas.microsoft.com/office/powerpoint/2010/main" val="3450899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0D8E2-532A-9289-1FE1-228045442395}"/>
            </a:ext>
          </a:extLst>
        </p:cNvPr>
        <p:cNvGrpSpPr/>
        <p:nvPr/>
      </p:nvGrpSpPr>
      <p:grpSpPr>
        <a:xfrm>
          <a:off x="0" y="0"/>
          <a:ext cx="0" cy="0"/>
          <a:chOff x="0" y="0"/>
          <a:chExt cx="0" cy="0"/>
        </a:xfrm>
      </p:grpSpPr>
      <p:sp>
        <p:nvSpPr>
          <p:cNvPr id="4" name="Prostokąt 3">
            <a:extLst>
              <a:ext uri="{FF2B5EF4-FFF2-40B4-BE49-F238E27FC236}">
                <a16:creationId xmlns:a16="http://schemas.microsoft.com/office/drawing/2014/main" id="{396B5402-3EBA-6287-71A7-78341273A798}"/>
              </a:ext>
            </a:extLst>
          </p:cNvPr>
          <p:cNvSpPr/>
          <p:nvPr/>
        </p:nvSpPr>
        <p:spPr>
          <a:xfrm>
            <a:off x="261764" y="2292130"/>
            <a:ext cx="5490989" cy="3369118"/>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pl-PL" b="1" dirty="0">
                <a:solidFill>
                  <a:schemeClr val="bg1"/>
                </a:solidFill>
              </a:rPr>
              <a:t>Nie oddawaj dokumentów</a:t>
            </a:r>
            <a:br>
              <a:rPr lang="pl-PL" sz="2000" dirty="0">
                <a:solidFill>
                  <a:schemeClr val="bg1"/>
                </a:solidFill>
              </a:rPr>
            </a:br>
            <a:r>
              <a:rPr lang="pl-PL" sz="2000" dirty="0">
                <a:solidFill>
                  <a:schemeClr val="bg1"/>
                </a:solidFill>
              </a:rPr>
              <a:t>osobom, które oferują pomoc lub transport.</a:t>
            </a:r>
          </a:p>
          <a:p>
            <a:pPr algn="ctr">
              <a:spcBef>
                <a:spcPts val="1200"/>
              </a:spcBef>
            </a:pPr>
            <a:r>
              <a:rPr lang="pl-PL" sz="2000" dirty="0">
                <a:solidFill>
                  <a:schemeClr val="bg1"/>
                </a:solidFill>
              </a:rPr>
              <a:t>Jeśli chcesz skorzystać z transportu,</a:t>
            </a:r>
            <a:br>
              <a:rPr lang="pl-PL" sz="2000" dirty="0">
                <a:solidFill>
                  <a:schemeClr val="bg1"/>
                </a:solidFill>
              </a:rPr>
            </a:br>
            <a:r>
              <a:rPr lang="pl-PL" sz="2000" dirty="0">
                <a:solidFill>
                  <a:schemeClr val="bg1"/>
                </a:solidFill>
              </a:rPr>
              <a:t>prześlij bliskim</a:t>
            </a:r>
            <a:br>
              <a:rPr lang="pl-PL" sz="2000" dirty="0">
                <a:solidFill>
                  <a:schemeClr val="bg1"/>
                </a:solidFill>
              </a:rPr>
            </a:br>
            <a:r>
              <a:rPr lang="pl-PL" b="1" dirty="0">
                <a:solidFill>
                  <a:schemeClr val="bg1"/>
                </a:solidFill>
              </a:rPr>
              <a:t>numer rejestracyjny pojazdu</a:t>
            </a:r>
            <a:r>
              <a:rPr lang="pl-PL" sz="2000" dirty="0">
                <a:solidFill>
                  <a:schemeClr val="bg1"/>
                </a:solidFill>
              </a:rPr>
              <a:t>,</a:t>
            </a:r>
            <a:br>
              <a:rPr lang="pl-PL" sz="2000" dirty="0">
                <a:solidFill>
                  <a:schemeClr val="bg1"/>
                </a:solidFill>
              </a:rPr>
            </a:br>
            <a:r>
              <a:rPr lang="pl-PL" sz="2000" dirty="0">
                <a:solidFill>
                  <a:schemeClr val="bg1"/>
                </a:solidFill>
              </a:rPr>
              <a:t>którym podróżujesz</a:t>
            </a:r>
            <a:br>
              <a:rPr lang="pl-PL" sz="2000" dirty="0">
                <a:solidFill>
                  <a:schemeClr val="bg1"/>
                </a:solidFill>
              </a:rPr>
            </a:br>
            <a:r>
              <a:rPr lang="pl-PL" sz="2000" dirty="0">
                <a:solidFill>
                  <a:schemeClr val="bg1"/>
                </a:solidFill>
              </a:rPr>
              <a:t>i </a:t>
            </a:r>
            <a:r>
              <a:rPr lang="pl-PL" b="1" dirty="0">
                <a:solidFill>
                  <a:schemeClr val="bg1"/>
                </a:solidFill>
              </a:rPr>
              <a:t>aktualny adres miejsca</a:t>
            </a:r>
            <a:r>
              <a:rPr lang="pl-PL" sz="2000" dirty="0">
                <a:solidFill>
                  <a:schemeClr val="bg1"/>
                </a:solidFill>
              </a:rPr>
              <a:t>,</a:t>
            </a:r>
            <a:br>
              <a:rPr lang="pl-PL" sz="2000" dirty="0">
                <a:solidFill>
                  <a:schemeClr val="bg1"/>
                </a:solidFill>
              </a:rPr>
            </a:br>
            <a:r>
              <a:rPr lang="pl-PL" sz="2000" dirty="0">
                <a:solidFill>
                  <a:schemeClr val="bg1"/>
                </a:solidFill>
              </a:rPr>
              <a:t>w którym jesteś.</a:t>
            </a:r>
          </a:p>
        </p:txBody>
      </p:sp>
      <p:sp>
        <p:nvSpPr>
          <p:cNvPr id="7" name="pole tekstowe 6">
            <a:extLst>
              <a:ext uri="{FF2B5EF4-FFF2-40B4-BE49-F238E27FC236}">
                <a16:creationId xmlns:a16="http://schemas.microsoft.com/office/drawing/2014/main" id="{FA903367-FCB9-70F2-6A06-37D7D977C5FF}"/>
              </a:ext>
            </a:extLst>
          </p:cNvPr>
          <p:cNvSpPr txBox="1"/>
          <p:nvPr/>
        </p:nvSpPr>
        <p:spPr>
          <a:xfrm>
            <a:off x="1773932" y="1628800"/>
            <a:ext cx="2480166" cy="480131"/>
          </a:xfrm>
          <a:prstGeom prst="rect">
            <a:avLst/>
          </a:prstGeom>
          <a:noFill/>
        </p:spPr>
        <p:txBody>
          <a:bodyPr wrap="none" rtlCol="0">
            <a:spAutoFit/>
          </a:bodyPr>
          <a:lstStyle/>
          <a:p>
            <a:pPr>
              <a:lnSpc>
                <a:spcPct val="90000"/>
              </a:lnSpc>
            </a:pPr>
            <a:r>
              <a:rPr lang="pl-PL" sz="2800" dirty="0">
                <a:solidFill>
                  <a:schemeClr val="bg1"/>
                </a:solidFill>
              </a:rPr>
              <a:t>P A M I Ę T A J?</a:t>
            </a:r>
          </a:p>
        </p:txBody>
      </p:sp>
      <p:pic>
        <p:nvPicPr>
          <p:cNvPr id="10" name="Grafika 9">
            <a:extLst>
              <a:ext uri="{FF2B5EF4-FFF2-40B4-BE49-F238E27FC236}">
                <a16:creationId xmlns:a16="http://schemas.microsoft.com/office/drawing/2014/main" id="{F36BE3B8-51A9-3424-522D-E23CAC021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9984" y="1136092"/>
            <a:ext cx="648072" cy="972108"/>
          </a:xfrm>
          <a:prstGeom prst="rect">
            <a:avLst/>
          </a:prstGeom>
        </p:spPr>
      </p:pic>
      <p:graphicFrame>
        <p:nvGraphicFramePr>
          <p:cNvPr id="12" name="Tabela 11">
            <a:extLst>
              <a:ext uri="{FF2B5EF4-FFF2-40B4-BE49-F238E27FC236}">
                <a16:creationId xmlns:a16="http://schemas.microsoft.com/office/drawing/2014/main" id="{061F7B3A-7039-1D46-A81D-65415F166E4E}"/>
              </a:ext>
            </a:extLst>
          </p:cNvPr>
          <p:cNvGraphicFramePr>
            <a:graphicFrameLocks noGrp="1"/>
          </p:cNvGraphicFramePr>
          <p:nvPr>
            <p:extLst>
              <p:ext uri="{D42A27DB-BD31-4B8C-83A1-F6EECF244321}">
                <p14:modId xmlns:p14="http://schemas.microsoft.com/office/powerpoint/2010/main" val="145142488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4" name="Obraz 13" descr="Obraz zawierający godło, herb, symbol, logo&#10;&#10;Opis wygenerowany automatycznie">
            <a:extLst>
              <a:ext uri="{FF2B5EF4-FFF2-40B4-BE49-F238E27FC236}">
                <a16:creationId xmlns:a16="http://schemas.microsoft.com/office/drawing/2014/main" id="{5953B75D-CE95-9171-42AC-0DED733F40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7" name="Tytuł 4">
            <a:extLst>
              <a:ext uri="{FF2B5EF4-FFF2-40B4-BE49-F238E27FC236}">
                <a16:creationId xmlns:a16="http://schemas.microsoft.com/office/drawing/2014/main" id="{982891B3-0849-6A58-06AA-E78219F4C80F}"/>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EWAKUACJA</a:t>
            </a:r>
          </a:p>
        </p:txBody>
      </p:sp>
      <p:cxnSp>
        <p:nvCxnSpPr>
          <p:cNvPr id="18" name="Łącznik prosty 17">
            <a:extLst>
              <a:ext uri="{FF2B5EF4-FFF2-40B4-BE49-F238E27FC236}">
                <a16:creationId xmlns:a16="http://schemas.microsoft.com/office/drawing/2014/main" id="{69AD00EE-BBB0-467A-B883-96FE222C8926}"/>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0" name="Grafika 19">
            <a:extLst>
              <a:ext uri="{FF2B5EF4-FFF2-40B4-BE49-F238E27FC236}">
                <a16:creationId xmlns:a16="http://schemas.microsoft.com/office/drawing/2014/main" id="{AF6EFD0A-602D-A8BB-9A62-75582AB205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4572" y="3715872"/>
            <a:ext cx="3096344" cy="2963167"/>
          </a:xfrm>
          <a:prstGeom prst="rect">
            <a:avLst/>
          </a:prstGeom>
        </p:spPr>
      </p:pic>
      <p:sp>
        <p:nvSpPr>
          <p:cNvPr id="2" name="Symbol zastępczy tekstu 6">
            <a:extLst>
              <a:ext uri="{FF2B5EF4-FFF2-40B4-BE49-F238E27FC236}">
                <a16:creationId xmlns:a16="http://schemas.microsoft.com/office/drawing/2014/main" id="{914DC8C2-8DA8-B4A9-9C11-DDF47CFF2281}"/>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dirty="0"/>
              <a:t>Jeżeli władze lub służby ratownicze zdecydują</a:t>
            </a:r>
            <a:br>
              <a:rPr lang="pl-PL" dirty="0"/>
            </a:br>
            <a:r>
              <a:rPr lang="pl-PL" dirty="0"/>
              <a:t>o ewakuacji, </a:t>
            </a:r>
            <a:r>
              <a:rPr lang="pl-PL" b="1" dirty="0"/>
              <a:t>bezwzględnie zastosuj się do poleceń</a:t>
            </a:r>
            <a:r>
              <a:rPr lang="pl-PL" dirty="0"/>
              <a:t>.</a:t>
            </a:r>
            <a:br>
              <a:rPr lang="pl-PL" dirty="0"/>
            </a:br>
            <a:r>
              <a:rPr lang="pl-PL" dirty="0"/>
              <a:t>Informacje będziesz dostawać na bieżąco ze stron rządowych, alertów RCB, RSO i mediów.</a:t>
            </a:r>
          </a:p>
        </p:txBody>
      </p:sp>
    </p:spTree>
    <p:extLst>
      <p:ext uri="{BB962C8B-B14F-4D97-AF65-F5344CB8AC3E}">
        <p14:creationId xmlns:p14="http://schemas.microsoft.com/office/powerpoint/2010/main" val="1319744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914162" y="2636912"/>
            <a:ext cx="10360501" cy="1219200"/>
          </a:xfrm>
        </p:spPr>
        <p:txBody>
          <a:bodyPr rtlCol="0"/>
          <a:lstStyle/>
          <a:p>
            <a:pPr algn="ctr" rtl="0"/>
            <a:r>
              <a:rPr lang="pl" dirty="0"/>
              <a:t>V. PLECAK EWAKUACYJNY</a:t>
            </a:r>
            <a:endParaRPr lang="en-US" dirty="0"/>
          </a:p>
        </p:txBody>
      </p:sp>
      <p:cxnSp>
        <p:nvCxnSpPr>
          <p:cNvPr id="2" name="Łącznik prosty 1">
            <a:extLst>
              <a:ext uri="{FF2B5EF4-FFF2-40B4-BE49-F238E27FC236}">
                <a16:creationId xmlns:a16="http://schemas.microsoft.com/office/drawing/2014/main" id="{646A4C8F-628C-04A6-4725-214D402DA18E}"/>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13E0CAA8-0D69-0ABF-40F1-50A2D7ED7A23}"/>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Przygotuj podręczny zestaw najbardziej potrzebnych rzeczy. </a:t>
            </a:r>
            <a:br>
              <a:rPr lang="pl-PL" dirty="0"/>
            </a:br>
            <a:r>
              <a:rPr lang="pl-PL" dirty="0"/>
              <a:t>Plecak ewakuacyjny powinien mieć każdy domownik, nawet dzieci.</a:t>
            </a:r>
            <a:endParaRPr lang="pl-PL" sz="2000" dirty="0"/>
          </a:p>
        </p:txBody>
      </p:sp>
      <p:graphicFrame>
        <p:nvGraphicFramePr>
          <p:cNvPr id="9" name="Tabela 8">
            <a:extLst>
              <a:ext uri="{FF2B5EF4-FFF2-40B4-BE49-F238E27FC236}">
                <a16:creationId xmlns:a16="http://schemas.microsoft.com/office/drawing/2014/main" id="{AA857B4E-2467-E700-C5CA-89167B4494C2}"/>
              </a:ext>
            </a:extLst>
          </p:cNvPr>
          <p:cNvGraphicFramePr>
            <a:graphicFrameLocks noGrp="1"/>
          </p:cNvGraphicFramePr>
          <p:nvPr>
            <p:extLst>
              <p:ext uri="{D42A27DB-BD31-4B8C-83A1-F6EECF244321}">
                <p14:modId xmlns:p14="http://schemas.microsoft.com/office/powerpoint/2010/main" val="424427230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2B0FAC03-8496-CE42-5DE6-B52DED334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669EF-7C23-5BBE-C3EB-D86709D10160}"/>
            </a:ext>
          </a:extLst>
        </p:cNvPr>
        <p:cNvGrpSpPr/>
        <p:nvPr/>
      </p:nvGrpSpPr>
      <p:grpSpPr>
        <a:xfrm>
          <a:off x="0" y="0"/>
          <a:ext cx="0" cy="0"/>
          <a:chOff x="0" y="0"/>
          <a:chExt cx="0" cy="0"/>
        </a:xfrm>
      </p:grpSpPr>
      <p:sp>
        <p:nvSpPr>
          <p:cNvPr id="13" name="Tytuł 4">
            <a:extLst>
              <a:ext uri="{FF2B5EF4-FFF2-40B4-BE49-F238E27FC236}">
                <a16:creationId xmlns:a16="http://schemas.microsoft.com/office/drawing/2014/main" id="{5E6B26E6-143A-9C1F-0C42-B1715B5BB088}"/>
              </a:ext>
            </a:extLst>
          </p:cNvPr>
          <p:cNvSpPr>
            <a:spLocks noGrp="1"/>
          </p:cNvSpPr>
          <p:nvPr>
            <p:ph type="title"/>
          </p:nvPr>
        </p:nvSpPr>
        <p:spPr>
          <a:xfrm>
            <a:off x="6308996" y="482600"/>
            <a:ext cx="3961368" cy="1422400"/>
          </a:xfrm>
        </p:spPr>
        <p:txBody>
          <a:bodyPr>
            <a:normAutofit/>
          </a:bodyPr>
          <a:lstStyle/>
          <a:p>
            <a:r>
              <a:rPr lang="pl-PL" dirty="0"/>
              <a:t>PLECAK EWAKUACYJNY</a:t>
            </a:r>
          </a:p>
        </p:txBody>
      </p:sp>
      <p:cxnSp>
        <p:nvCxnSpPr>
          <p:cNvPr id="14" name="Łącznik prosty 13">
            <a:extLst>
              <a:ext uri="{FF2B5EF4-FFF2-40B4-BE49-F238E27FC236}">
                <a16:creationId xmlns:a16="http://schemas.microsoft.com/office/drawing/2014/main" id="{3D286C00-27AD-54A1-0CD7-410396ABDC7E}"/>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36F68CD0-47D4-CA84-9B62-5965ED12C42E}"/>
              </a:ext>
            </a:extLst>
          </p:cNvPr>
          <p:cNvSpPr txBox="1"/>
          <p:nvPr/>
        </p:nvSpPr>
        <p:spPr>
          <a:xfrm>
            <a:off x="7264294" y="6198310"/>
            <a:ext cx="812530" cy="276999"/>
          </a:xfrm>
          <a:prstGeom prst="rect">
            <a:avLst/>
          </a:prstGeom>
          <a:noFill/>
        </p:spPr>
        <p:txBody>
          <a:bodyPr wrap="none" rtlCol="0">
            <a:spAutoFit/>
          </a:bodyPr>
          <a:lstStyle/>
          <a:p>
            <a:r>
              <a:rPr lang="pl-PL" sz="1200" b="1" dirty="0"/>
              <a:t>apteczka</a:t>
            </a:r>
          </a:p>
        </p:txBody>
      </p:sp>
      <p:pic>
        <p:nvPicPr>
          <p:cNvPr id="3" name="Grafika 2">
            <a:extLst>
              <a:ext uri="{FF2B5EF4-FFF2-40B4-BE49-F238E27FC236}">
                <a16:creationId xmlns:a16="http://schemas.microsoft.com/office/drawing/2014/main" id="{452202AA-D66B-36CE-FD4F-E5B9ACA1F5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1629" y="2072681"/>
            <a:ext cx="4456156" cy="4080492"/>
          </a:xfrm>
          <a:prstGeom prst="rect">
            <a:avLst/>
          </a:prstGeom>
        </p:spPr>
      </p:pic>
      <p:sp>
        <p:nvSpPr>
          <p:cNvPr id="5" name="pole tekstowe 4">
            <a:extLst>
              <a:ext uri="{FF2B5EF4-FFF2-40B4-BE49-F238E27FC236}">
                <a16:creationId xmlns:a16="http://schemas.microsoft.com/office/drawing/2014/main" id="{5A12A727-757C-D4C5-66BF-78C8812C8713}"/>
              </a:ext>
            </a:extLst>
          </p:cNvPr>
          <p:cNvSpPr txBox="1"/>
          <p:nvPr/>
        </p:nvSpPr>
        <p:spPr>
          <a:xfrm>
            <a:off x="8386863" y="6153172"/>
            <a:ext cx="1480919" cy="461665"/>
          </a:xfrm>
          <a:prstGeom prst="rect">
            <a:avLst/>
          </a:prstGeom>
          <a:noFill/>
        </p:spPr>
        <p:txBody>
          <a:bodyPr wrap="square" rtlCol="0">
            <a:spAutoFit/>
          </a:bodyPr>
          <a:lstStyle/>
          <a:p>
            <a:pPr algn="ctr"/>
            <a:r>
              <a:rPr lang="pl-PL" sz="1200" b="1" dirty="0"/>
              <a:t>filtr do</a:t>
            </a:r>
          </a:p>
          <a:p>
            <a:pPr algn="ctr"/>
            <a:r>
              <a:rPr lang="pl-PL" sz="1200" b="1" dirty="0"/>
              <a:t>uzdatniania wody</a:t>
            </a:r>
          </a:p>
        </p:txBody>
      </p:sp>
      <p:sp>
        <p:nvSpPr>
          <p:cNvPr id="6" name="pole tekstowe 5">
            <a:extLst>
              <a:ext uri="{FF2B5EF4-FFF2-40B4-BE49-F238E27FC236}">
                <a16:creationId xmlns:a16="http://schemas.microsoft.com/office/drawing/2014/main" id="{D50F4B2B-4F03-BB2F-89AE-1C9D1194EC6F}"/>
              </a:ext>
            </a:extLst>
          </p:cNvPr>
          <p:cNvSpPr txBox="1"/>
          <p:nvPr/>
        </p:nvSpPr>
        <p:spPr>
          <a:xfrm>
            <a:off x="7534572" y="3974427"/>
            <a:ext cx="1117101" cy="276999"/>
          </a:xfrm>
          <a:prstGeom prst="rect">
            <a:avLst/>
          </a:prstGeom>
          <a:noFill/>
        </p:spPr>
        <p:txBody>
          <a:bodyPr wrap="none" rtlCol="0">
            <a:spAutoFit/>
          </a:bodyPr>
          <a:lstStyle/>
          <a:p>
            <a:r>
              <a:rPr lang="pl-PL" sz="1200" b="1" dirty="0"/>
              <a:t>leki osobiste</a:t>
            </a:r>
          </a:p>
        </p:txBody>
      </p:sp>
      <p:sp>
        <p:nvSpPr>
          <p:cNvPr id="7" name="pole tekstowe 6">
            <a:extLst>
              <a:ext uri="{FF2B5EF4-FFF2-40B4-BE49-F238E27FC236}">
                <a16:creationId xmlns:a16="http://schemas.microsoft.com/office/drawing/2014/main" id="{BA8E3AAD-072C-29BD-C6E1-DA80BF40B59D}"/>
              </a:ext>
            </a:extLst>
          </p:cNvPr>
          <p:cNvSpPr txBox="1"/>
          <p:nvPr/>
        </p:nvSpPr>
        <p:spPr>
          <a:xfrm>
            <a:off x="6120248" y="4722168"/>
            <a:ext cx="991875" cy="461665"/>
          </a:xfrm>
          <a:prstGeom prst="rect">
            <a:avLst/>
          </a:prstGeom>
          <a:noFill/>
        </p:spPr>
        <p:txBody>
          <a:bodyPr wrap="none" rtlCol="0">
            <a:spAutoFit/>
          </a:bodyPr>
          <a:lstStyle/>
          <a:p>
            <a:pPr algn="r"/>
            <a:r>
              <a:rPr lang="pl-PL" sz="1200" b="1" dirty="0"/>
              <a:t>środki do </a:t>
            </a:r>
          </a:p>
          <a:p>
            <a:pPr algn="r"/>
            <a:r>
              <a:rPr lang="pl-PL" sz="1200" b="1" dirty="0"/>
              <a:t>dezynfekcji</a:t>
            </a:r>
          </a:p>
        </p:txBody>
      </p:sp>
      <p:sp>
        <p:nvSpPr>
          <p:cNvPr id="8" name="pole tekstowe 7">
            <a:extLst>
              <a:ext uri="{FF2B5EF4-FFF2-40B4-BE49-F238E27FC236}">
                <a16:creationId xmlns:a16="http://schemas.microsoft.com/office/drawing/2014/main" id="{C471F4B8-A1C9-2E6A-8893-D63FC05BCA84}"/>
              </a:ext>
            </a:extLst>
          </p:cNvPr>
          <p:cNvSpPr txBox="1"/>
          <p:nvPr/>
        </p:nvSpPr>
        <p:spPr>
          <a:xfrm>
            <a:off x="9154616" y="3849275"/>
            <a:ext cx="1347933" cy="276999"/>
          </a:xfrm>
          <a:prstGeom prst="rect">
            <a:avLst/>
          </a:prstGeom>
          <a:noFill/>
        </p:spPr>
        <p:txBody>
          <a:bodyPr wrap="none" rtlCol="0">
            <a:spAutoFit/>
          </a:bodyPr>
          <a:lstStyle/>
          <a:p>
            <a:r>
              <a:rPr lang="pl-PL" sz="1200" b="1" dirty="0"/>
              <a:t>radio na baterie</a:t>
            </a:r>
          </a:p>
        </p:txBody>
      </p:sp>
      <p:sp>
        <p:nvSpPr>
          <p:cNvPr id="9" name="pole tekstowe 8">
            <a:extLst>
              <a:ext uri="{FF2B5EF4-FFF2-40B4-BE49-F238E27FC236}">
                <a16:creationId xmlns:a16="http://schemas.microsoft.com/office/drawing/2014/main" id="{298A51F3-4E82-9DB8-730C-960C6E9B4400}"/>
              </a:ext>
            </a:extLst>
          </p:cNvPr>
          <p:cNvSpPr txBox="1"/>
          <p:nvPr/>
        </p:nvSpPr>
        <p:spPr>
          <a:xfrm>
            <a:off x="10630916" y="3198167"/>
            <a:ext cx="1215717" cy="461665"/>
          </a:xfrm>
          <a:prstGeom prst="rect">
            <a:avLst/>
          </a:prstGeom>
          <a:noFill/>
        </p:spPr>
        <p:txBody>
          <a:bodyPr wrap="none" rtlCol="0">
            <a:spAutoFit/>
          </a:bodyPr>
          <a:lstStyle/>
          <a:p>
            <a:r>
              <a:rPr lang="pl-PL" sz="1200" b="1" dirty="0"/>
              <a:t>zabezpieczone</a:t>
            </a:r>
          </a:p>
          <a:p>
            <a:r>
              <a:rPr lang="pl-PL" sz="1200" b="1" dirty="0"/>
              <a:t>dokumenty</a:t>
            </a:r>
          </a:p>
        </p:txBody>
      </p:sp>
      <p:sp>
        <p:nvSpPr>
          <p:cNvPr id="11" name="pole tekstowe 10">
            <a:extLst>
              <a:ext uri="{FF2B5EF4-FFF2-40B4-BE49-F238E27FC236}">
                <a16:creationId xmlns:a16="http://schemas.microsoft.com/office/drawing/2014/main" id="{DCEBAB6D-151A-9064-61DE-89C746C842E0}"/>
              </a:ext>
            </a:extLst>
          </p:cNvPr>
          <p:cNvSpPr txBox="1"/>
          <p:nvPr/>
        </p:nvSpPr>
        <p:spPr>
          <a:xfrm>
            <a:off x="10454459" y="6191382"/>
            <a:ext cx="1561518" cy="461665"/>
          </a:xfrm>
          <a:prstGeom prst="rect">
            <a:avLst/>
          </a:prstGeom>
          <a:noFill/>
        </p:spPr>
        <p:txBody>
          <a:bodyPr wrap="none" rtlCol="0">
            <a:spAutoFit/>
          </a:bodyPr>
          <a:lstStyle/>
          <a:p>
            <a:pPr algn="r"/>
            <a:r>
              <a:rPr lang="pl-PL" sz="1200" b="1" dirty="0"/>
              <a:t>kopie dokumentów</a:t>
            </a:r>
          </a:p>
          <a:p>
            <a:pPr algn="r"/>
            <a:r>
              <a:rPr lang="pl-PL" sz="1200" b="1" dirty="0"/>
              <a:t>na </a:t>
            </a:r>
            <a:r>
              <a:rPr lang="pl-PL" sz="1200" b="1" dirty="0" err="1"/>
              <a:t>PenDrive</a:t>
            </a:r>
            <a:endParaRPr lang="pl-PL" sz="1200" b="1" dirty="0"/>
          </a:p>
        </p:txBody>
      </p:sp>
      <p:sp>
        <p:nvSpPr>
          <p:cNvPr id="12" name="pole tekstowe 11">
            <a:extLst>
              <a:ext uri="{FF2B5EF4-FFF2-40B4-BE49-F238E27FC236}">
                <a16:creationId xmlns:a16="http://schemas.microsoft.com/office/drawing/2014/main" id="{8FB7D513-7BD3-690B-E14A-F0527C265FA1}"/>
              </a:ext>
            </a:extLst>
          </p:cNvPr>
          <p:cNvSpPr txBox="1"/>
          <p:nvPr/>
        </p:nvSpPr>
        <p:spPr>
          <a:xfrm>
            <a:off x="11287452" y="5045333"/>
            <a:ext cx="787010" cy="276999"/>
          </a:xfrm>
          <a:prstGeom prst="rect">
            <a:avLst/>
          </a:prstGeom>
          <a:noFill/>
        </p:spPr>
        <p:txBody>
          <a:bodyPr wrap="none" rtlCol="0">
            <a:spAutoFit/>
          </a:bodyPr>
          <a:lstStyle/>
          <a:p>
            <a:r>
              <a:rPr lang="pl-PL" sz="1200" b="1" dirty="0"/>
              <a:t>gotówka</a:t>
            </a:r>
          </a:p>
        </p:txBody>
      </p:sp>
      <p:sp>
        <p:nvSpPr>
          <p:cNvPr id="28" name="Symbol zastępczy obrazu 8">
            <a:extLst>
              <a:ext uri="{FF2B5EF4-FFF2-40B4-BE49-F238E27FC236}">
                <a16:creationId xmlns:a16="http://schemas.microsoft.com/office/drawing/2014/main" id="{17DA6289-03F5-0688-4F77-D206494224F1}"/>
              </a:ext>
            </a:extLst>
          </p:cNvPr>
          <p:cNvSpPr>
            <a:spLocks noGrp="1"/>
          </p:cNvSpPr>
          <p:nvPr>
            <p:ph type="pic" idx="1"/>
          </p:nvPr>
        </p:nvSpPr>
        <p:spPr>
          <a:xfrm>
            <a:off x="507868" y="980731"/>
            <a:ext cx="5427434" cy="5343870"/>
          </a:xfrm>
        </p:spPr>
        <p:txBody>
          <a:bodyPr>
            <a:normAutofit/>
          </a:bodyPr>
          <a:lstStyle/>
          <a:p>
            <a:pPr marL="285750" indent="-285750">
              <a:buFont typeface="Wingdings" panose="05000000000000000000" pitchFamily="2" charset="2"/>
              <a:buChar char="§"/>
            </a:pPr>
            <a:r>
              <a:rPr lang="pl-PL" sz="2400" b="1" dirty="0"/>
              <a:t>Woda butelkowana</a:t>
            </a:r>
            <a:r>
              <a:rPr lang="pl-PL" dirty="0"/>
              <a:t>, filtry lub tabletki</a:t>
            </a:r>
            <a:br>
              <a:rPr lang="pl-PL" dirty="0"/>
            </a:br>
            <a:r>
              <a:rPr lang="pl-PL" dirty="0"/>
              <a:t>do uzdatniania wody.</a:t>
            </a:r>
          </a:p>
          <a:p>
            <a:pPr marL="285750" indent="-285750">
              <a:buFont typeface="Wingdings" panose="05000000000000000000" pitchFamily="2" charset="2"/>
              <a:buChar char="§"/>
            </a:pPr>
            <a:r>
              <a:rPr lang="pl-PL" sz="2400" b="1" dirty="0"/>
              <a:t>Apteczka</a:t>
            </a:r>
            <a:r>
              <a:rPr lang="pl-PL" dirty="0"/>
              <a:t> i leki osobiste, środki higieniczne</a:t>
            </a:r>
            <a:br>
              <a:rPr lang="pl-PL" dirty="0"/>
            </a:br>
            <a:r>
              <a:rPr lang="pl-PL" dirty="0"/>
              <a:t>i do dezynfekcji.</a:t>
            </a:r>
          </a:p>
          <a:p>
            <a:pPr marL="285750" indent="-285750">
              <a:buFont typeface="Wingdings" panose="05000000000000000000" pitchFamily="2" charset="2"/>
              <a:buChar char="§"/>
            </a:pPr>
            <a:r>
              <a:rPr lang="pl-PL" sz="2400" b="1" dirty="0"/>
              <a:t>Dokumenty</a:t>
            </a:r>
            <a:r>
              <a:rPr lang="pl-PL" dirty="0"/>
              <a:t>, kopie na </a:t>
            </a:r>
            <a:r>
              <a:rPr lang="pl-PL" dirty="0" err="1"/>
              <a:t>pendrivie</a:t>
            </a:r>
            <a:r>
              <a:rPr lang="pl-PL" dirty="0"/>
              <a:t> i gotówka</a:t>
            </a:r>
            <a:br>
              <a:rPr lang="pl-PL" dirty="0"/>
            </a:br>
            <a:r>
              <a:rPr lang="pl-PL" dirty="0"/>
              <a:t>w różnych nominałach.</a:t>
            </a:r>
          </a:p>
          <a:p>
            <a:pPr marL="285750" indent="-285750">
              <a:buFont typeface="Wingdings" panose="05000000000000000000" pitchFamily="2" charset="2"/>
              <a:buChar char="§"/>
            </a:pPr>
            <a:r>
              <a:rPr lang="pl-PL" sz="2400" b="1" dirty="0"/>
              <a:t>Latarka i radio </a:t>
            </a:r>
            <a:r>
              <a:rPr lang="pl-PL" dirty="0"/>
              <a:t>na baterie lub na korbkę, naładowany telefon i </a:t>
            </a:r>
            <a:r>
              <a:rPr lang="pl-PL" dirty="0" err="1"/>
              <a:t>powerbank</a:t>
            </a:r>
            <a:r>
              <a:rPr lang="pl-PL" dirty="0"/>
              <a:t>, ładowarka, pasujące kable i zapasowe baterie.</a:t>
            </a:r>
          </a:p>
        </p:txBody>
      </p:sp>
      <p:sp>
        <p:nvSpPr>
          <p:cNvPr id="29" name="pole tekstowe 28">
            <a:extLst>
              <a:ext uri="{FF2B5EF4-FFF2-40B4-BE49-F238E27FC236}">
                <a16:creationId xmlns:a16="http://schemas.microsoft.com/office/drawing/2014/main" id="{FADD956E-4923-9DAD-EF30-F6340097F7EE}"/>
              </a:ext>
            </a:extLst>
          </p:cNvPr>
          <p:cNvSpPr txBox="1"/>
          <p:nvPr/>
        </p:nvSpPr>
        <p:spPr>
          <a:xfrm>
            <a:off x="9304527" y="4740547"/>
            <a:ext cx="695255" cy="276999"/>
          </a:xfrm>
          <a:prstGeom prst="rect">
            <a:avLst/>
          </a:prstGeom>
          <a:noFill/>
        </p:spPr>
        <p:txBody>
          <a:bodyPr wrap="none" rtlCol="0">
            <a:spAutoFit/>
          </a:bodyPr>
          <a:lstStyle/>
          <a:p>
            <a:r>
              <a:rPr lang="pl-PL" sz="1200" b="1" dirty="0"/>
              <a:t>latarka</a:t>
            </a:r>
          </a:p>
        </p:txBody>
      </p:sp>
      <p:graphicFrame>
        <p:nvGraphicFramePr>
          <p:cNvPr id="18" name="Tabela 17">
            <a:extLst>
              <a:ext uri="{FF2B5EF4-FFF2-40B4-BE49-F238E27FC236}">
                <a16:creationId xmlns:a16="http://schemas.microsoft.com/office/drawing/2014/main" id="{60896CFD-8F2C-56EB-6DD9-4115B6B1BD0C}"/>
              </a:ext>
            </a:extLst>
          </p:cNvPr>
          <p:cNvGraphicFramePr>
            <a:graphicFrameLocks noGrp="1"/>
          </p:cNvGraphicFramePr>
          <p:nvPr>
            <p:extLst>
              <p:ext uri="{D42A27DB-BD31-4B8C-83A1-F6EECF244321}">
                <p14:modId xmlns:p14="http://schemas.microsoft.com/office/powerpoint/2010/main" val="302227897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9" name="Obraz 18" descr="Obraz zawierający godło, herb, symbol, logo&#10;&#10;Opis wygenerowany automatycznie">
            <a:extLst>
              <a:ext uri="{FF2B5EF4-FFF2-40B4-BE49-F238E27FC236}">
                <a16:creationId xmlns:a16="http://schemas.microsoft.com/office/drawing/2014/main" id="{8AD27D9F-59D5-B382-61F9-22BD7C52FD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8539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41459-BE75-0BAA-FDDE-7054BE1F8063}"/>
            </a:ext>
          </a:extLst>
        </p:cNvPr>
        <p:cNvGrpSpPr/>
        <p:nvPr/>
      </p:nvGrpSpPr>
      <p:grpSpPr>
        <a:xfrm>
          <a:off x="0" y="0"/>
          <a:ext cx="0" cy="0"/>
          <a:chOff x="0" y="0"/>
          <a:chExt cx="0" cy="0"/>
        </a:xfrm>
      </p:grpSpPr>
      <p:sp>
        <p:nvSpPr>
          <p:cNvPr id="10" name="Symbol zastępczy obrazu 8">
            <a:extLst>
              <a:ext uri="{FF2B5EF4-FFF2-40B4-BE49-F238E27FC236}">
                <a16:creationId xmlns:a16="http://schemas.microsoft.com/office/drawing/2014/main" id="{E19362D7-19E2-DA8E-8519-6D70C15A713C}"/>
              </a:ext>
            </a:extLst>
          </p:cNvPr>
          <p:cNvSpPr>
            <a:spLocks noGrp="1"/>
          </p:cNvSpPr>
          <p:nvPr>
            <p:ph type="pic" idx="1"/>
          </p:nvPr>
        </p:nvSpPr>
        <p:spPr>
          <a:xfrm>
            <a:off x="507868" y="908720"/>
            <a:ext cx="5427434" cy="5697503"/>
          </a:xfrm>
        </p:spPr>
        <p:txBody>
          <a:bodyPr>
            <a:normAutofit/>
          </a:bodyPr>
          <a:lstStyle/>
          <a:p>
            <a:pPr marL="285750" indent="-285750">
              <a:buFont typeface="Wingdings" panose="05000000000000000000" pitchFamily="2" charset="2"/>
              <a:buChar char="§"/>
            </a:pPr>
            <a:r>
              <a:rPr lang="pl-PL" dirty="0"/>
              <a:t> Scyzoryk lub multitool, zapalniczka, worki na śmieci, mapy drukowane.</a:t>
            </a:r>
          </a:p>
          <a:p>
            <a:pPr marL="285750" indent="-285750">
              <a:buFont typeface="Wingdings" panose="05000000000000000000" pitchFamily="2" charset="2"/>
              <a:buChar char="§"/>
            </a:pPr>
            <a:r>
              <a:rPr lang="pl-PL" dirty="0"/>
              <a:t> </a:t>
            </a:r>
            <a:r>
              <a:rPr lang="pl-PL" sz="2400" b="1" dirty="0"/>
              <a:t>Żywność </a:t>
            </a:r>
            <a:r>
              <a:rPr lang="pl-PL" sz="2400" b="1" dirty="0" err="1"/>
              <a:t>wysokoodżywcza</a:t>
            </a:r>
            <a:r>
              <a:rPr lang="pl-PL" sz="2400" b="1" dirty="0"/>
              <a:t> </a:t>
            </a:r>
            <a:r>
              <a:rPr lang="pl-PL" dirty="0"/>
              <a:t>gotowa do spożycia (batony energetyczne, suszone owoce, bakalie itp.).</a:t>
            </a:r>
          </a:p>
          <a:p>
            <a:pPr marL="285750" indent="-285750">
              <a:buFont typeface="Wingdings" panose="05000000000000000000" pitchFamily="2" charset="2"/>
              <a:buChar char="§"/>
            </a:pPr>
            <a:r>
              <a:rPr lang="pl-PL" dirty="0"/>
              <a:t> Ważna rzecz osobista, np. </a:t>
            </a:r>
            <a:r>
              <a:rPr lang="pl-PL" sz="2400" b="1" dirty="0"/>
              <a:t>zdjęcie</a:t>
            </a:r>
            <a:r>
              <a:rPr lang="pl-PL" dirty="0"/>
              <a:t>, pamiątka rodzinna.</a:t>
            </a:r>
          </a:p>
          <a:p>
            <a:pPr marL="285750" indent="-285750">
              <a:buFont typeface="Wingdings" panose="05000000000000000000" pitchFamily="2" charset="2"/>
              <a:buChar char="§"/>
            </a:pPr>
            <a:r>
              <a:rPr lang="pl-PL" b="1" dirty="0"/>
              <a:t> </a:t>
            </a:r>
            <a:r>
              <a:rPr lang="pl-PL" sz="2400" b="1" dirty="0"/>
              <a:t>Ubranie </a:t>
            </a:r>
            <a:r>
              <a:rPr lang="pl-PL" dirty="0"/>
              <a:t>dopasowane do pory roku, odzież przeciwdeszczowa, śpiwór, karimata, folia termiczna.</a:t>
            </a:r>
          </a:p>
          <a:p>
            <a:pPr marL="285750" indent="-285750">
              <a:buFont typeface="Wingdings" panose="05000000000000000000" pitchFamily="2" charset="2"/>
              <a:buChar char="§"/>
            </a:pPr>
            <a:r>
              <a:rPr lang="pl-PL" dirty="0"/>
              <a:t> Alternatywna łączność (np. walkie-talkie).</a:t>
            </a:r>
          </a:p>
        </p:txBody>
      </p:sp>
      <p:sp>
        <p:nvSpPr>
          <p:cNvPr id="13" name="Tytuł 4">
            <a:extLst>
              <a:ext uri="{FF2B5EF4-FFF2-40B4-BE49-F238E27FC236}">
                <a16:creationId xmlns:a16="http://schemas.microsoft.com/office/drawing/2014/main" id="{759650AC-49DF-FF95-9638-554A496159AD}"/>
              </a:ext>
            </a:extLst>
          </p:cNvPr>
          <p:cNvSpPr>
            <a:spLocks noGrp="1"/>
          </p:cNvSpPr>
          <p:nvPr>
            <p:ph type="title"/>
          </p:nvPr>
        </p:nvSpPr>
        <p:spPr>
          <a:xfrm>
            <a:off x="6308996" y="482600"/>
            <a:ext cx="3961368" cy="1422400"/>
          </a:xfrm>
        </p:spPr>
        <p:txBody>
          <a:bodyPr>
            <a:normAutofit/>
          </a:bodyPr>
          <a:lstStyle/>
          <a:p>
            <a:r>
              <a:rPr lang="pl-PL" dirty="0"/>
              <a:t>PLECAK EWAKUACYJNY</a:t>
            </a:r>
          </a:p>
        </p:txBody>
      </p:sp>
      <p:cxnSp>
        <p:nvCxnSpPr>
          <p:cNvPr id="14" name="Łącznik prosty 13">
            <a:extLst>
              <a:ext uri="{FF2B5EF4-FFF2-40B4-BE49-F238E27FC236}">
                <a16:creationId xmlns:a16="http://schemas.microsoft.com/office/drawing/2014/main" id="{5A51FD1D-CB45-887B-AF18-3F9BC77C2E8C}"/>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CDDEC15B-1ACD-EADE-0B45-730A25891284}"/>
              </a:ext>
            </a:extLst>
          </p:cNvPr>
          <p:cNvSpPr txBox="1"/>
          <p:nvPr/>
        </p:nvSpPr>
        <p:spPr>
          <a:xfrm>
            <a:off x="6323143" y="4399376"/>
            <a:ext cx="1099147" cy="646331"/>
          </a:xfrm>
          <a:prstGeom prst="rect">
            <a:avLst/>
          </a:prstGeom>
          <a:noFill/>
        </p:spPr>
        <p:txBody>
          <a:bodyPr wrap="none" rtlCol="0">
            <a:spAutoFit/>
          </a:bodyPr>
          <a:lstStyle/>
          <a:p>
            <a:r>
              <a:rPr lang="pl-PL" sz="1200" b="1" dirty="0"/>
              <a:t>ubranie</a:t>
            </a:r>
          </a:p>
          <a:p>
            <a:r>
              <a:rPr lang="pl-PL" sz="1200" b="1" dirty="0"/>
              <a:t>dopasowane</a:t>
            </a:r>
          </a:p>
          <a:p>
            <a:r>
              <a:rPr lang="pl-PL" sz="1200" b="1" dirty="0"/>
              <a:t>do pory roku</a:t>
            </a:r>
          </a:p>
        </p:txBody>
      </p:sp>
      <p:pic>
        <p:nvPicPr>
          <p:cNvPr id="4" name="Grafika 3">
            <a:extLst>
              <a:ext uri="{FF2B5EF4-FFF2-40B4-BE49-F238E27FC236}">
                <a16:creationId xmlns:a16="http://schemas.microsoft.com/office/drawing/2014/main" id="{43D7D5BA-6033-76EC-85FB-497E44E32C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2573" y="2203004"/>
            <a:ext cx="3456384" cy="4037934"/>
          </a:xfrm>
          <a:prstGeom prst="rect">
            <a:avLst/>
          </a:prstGeom>
        </p:spPr>
      </p:pic>
      <p:sp>
        <p:nvSpPr>
          <p:cNvPr id="5" name="pole tekstowe 4">
            <a:extLst>
              <a:ext uri="{FF2B5EF4-FFF2-40B4-BE49-F238E27FC236}">
                <a16:creationId xmlns:a16="http://schemas.microsoft.com/office/drawing/2014/main" id="{F5C971CA-C088-8B02-4551-304ACCA9F58F}"/>
              </a:ext>
            </a:extLst>
          </p:cNvPr>
          <p:cNvSpPr txBox="1"/>
          <p:nvPr/>
        </p:nvSpPr>
        <p:spPr>
          <a:xfrm>
            <a:off x="7803044" y="1957423"/>
            <a:ext cx="812787" cy="276999"/>
          </a:xfrm>
          <a:prstGeom prst="rect">
            <a:avLst/>
          </a:prstGeom>
          <a:noFill/>
        </p:spPr>
        <p:txBody>
          <a:bodyPr wrap="none" rtlCol="0">
            <a:spAutoFit/>
          </a:bodyPr>
          <a:lstStyle/>
          <a:p>
            <a:r>
              <a:rPr lang="pl-PL" sz="1200" b="1" dirty="0"/>
              <a:t>scyzoryk</a:t>
            </a:r>
          </a:p>
        </p:txBody>
      </p:sp>
      <p:sp>
        <p:nvSpPr>
          <p:cNvPr id="6" name="pole tekstowe 5">
            <a:extLst>
              <a:ext uri="{FF2B5EF4-FFF2-40B4-BE49-F238E27FC236}">
                <a16:creationId xmlns:a16="http://schemas.microsoft.com/office/drawing/2014/main" id="{C0B70556-F0E8-DD8E-D6E7-0990BBFDAA78}"/>
              </a:ext>
            </a:extLst>
          </p:cNvPr>
          <p:cNvSpPr txBox="1"/>
          <p:nvPr/>
        </p:nvSpPr>
        <p:spPr>
          <a:xfrm>
            <a:off x="10717144" y="2771223"/>
            <a:ext cx="1354757" cy="1015663"/>
          </a:xfrm>
          <a:prstGeom prst="rect">
            <a:avLst/>
          </a:prstGeom>
          <a:noFill/>
        </p:spPr>
        <p:txBody>
          <a:bodyPr wrap="square" rtlCol="0">
            <a:spAutoFit/>
          </a:bodyPr>
          <a:lstStyle/>
          <a:p>
            <a:pPr algn="ctr"/>
            <a:r>
              <a:rPr lang="pl-PL" sz="1200" b="1" dirty="0"/>
              <a:t>zdjęcia bliskich</a:t>
            </a:r>
          </a:p>
          <a:p>
            <a:pPr algn="ctr"/>
            <a:r>
              <a:rPr lang="pl-PL" sz="1200" b="1" dirty="0"/>
              <a:t>(bardzo ważne</a:t>
            </a:r>
          </a:p>
          <a:p>
            <a:pPr algn="ctr"/>
            <a:r>
              <a:rPr lang="pl-PL" sz="1200" b="1" dirty="0"/>
              <a:t>w przypadku</a:t>
            </a:r>
          </a:p>
          <a:p>
            <a:pPr algn="ctr"/>
            <a:r>
              <a:rPr lang="pl-PL" sz="1200" b="1" dirty="0"/>
              <a:t>gdy zaczniesz </a:t>
            </a:r>
          </a:p>
          <a:p>
            <a:pPr algn="ctr"/>
            <a:r>
              <a:rPr lang="pl-PL" sz="1200" b="1" dirty="0"/>
              <a:t>kogoś szukać)</a:t>
            </a:r>
          </a:p>
        </p:txBody>
      </p:sp>
      <p:sp>
        <p:nvSpPr>
          <p:cNvPr id="7" name="pole tekstowe 6">
            <a:extLst>
              <a:ext uri="{FF2B5EF4-FFF2-40B4-BE49-F238E27FC236}">
                <a16:creationId xmlns:a16="http://schemas.microsoft.com/office/drawing/2014/main" id="{8A2D663B-F1C2-B1B9-3462-F70D4EE45D5A}"/>
              </a:ext>
            </a:extLst>
          </p:cNvPr>
          <p:cNvSpPr txBox="1"/>
          <p:nvPr/>
        </p:nvSpPr>
        <p:spPr>
          <a:xfrm>
            <a:off x="8811823" y="2107904"/>
            <a:ext cx="1458541" cy="461665"/>
          </a:xfrm>
          <a:prstGeom prst="rect">
            <a:avLst/>
          </a:prstGeom>
          <a:noFill/>
        </p:spPr>
        <p:txBody>
          <a:bodyPr wrap="none" rtlCol="0">
            <a:spAutoFit/>
          </a:bodyPr>
          <a:lstStyle/>
          <a:p>
            <a:pPr algn="ctr"/>
            <a:r>
              <a:rPr lang="pl-PL" sz="1200" b="1" dirty="0"/>
              <a:t>żywność</a:t>
            </a:r>
          </a:p>
          <a:p>
            <a:pPr algn="ctr"/>
            <a:r>
              <a:rPr lang="pl-PL" sz="1200" b="1" dirty="0" err="1"/>
              <a:t>wysokoodżywcza</a:t>
            </a:r>
            <a:endParaRPr lang="pl-PL" sz="1200" b="1" dirty="0"/>
          </a:p>
        </p:txBody>
      </p:sp>
      <p:sp>
        <p:nvSpPr>
          <p:cNvPr id="8" name="pole tekstowe 7">
            <a:extLst>
              <a:ext uri="{FF2B5EF4-FFF2-40B4-BE49-F238E27FC236}">
                <a16:creationId xmlns:a16="http://schemas.microsoft.com/office/drawing/2014/main" id="{C2102878-C7B5-EEED-C687-78C818AE06C8}"/>
              </a:ext>
            </a:extLst>
          </p:cNvPr>
          <p:cNvSpPr txBox="1"/>
          <p:nvPr/>
        </p:nvSpPr>
        <p:spPr>
          <a:xfrm>
            <a:off x="6430485" y="2856314"/>
            <a:ext cx="1318759" cy="276999"/>
          </a:xfrm>
          <a:prstGeom prst="rect">
            <a:avLst/>
          </a:prstGeom>
          <a:noFill/>
        </p:spPr>
        <p:txBody>
          <a:bodyPr wrap="none" rtlCol="0">
            <a:spAutoFit/>
          </a:bodyPr>
          <a:lstStyle/>
          <a:p>
            <a:r>
              <a:rPr lang="pl-PL" sz="1200" b="1" dirty="0"/>
              <a:t>worki na śmieci</a:t>
            </a:r>
          </a:p>
        </p:txBody>
      </p:sp>
      <p:sp>
        <p:nvSpPr>
          <p:cNvPr id="9" name="pole tekstowe 8">
            <a:extLst>
              <a:ext uri="{FF2B5EF4-FFF2-40B4-BE49-F238E27FC236}">
                <a16:creationId xmlns:a16="http://schemas.microsoft.com/office/drawing/2014/main" id="{FD5D8B80-2FCE-26C2-CB42-6861B60200E0}"/>
              </a:ext>
            </a:extLst>
          </p:cNvPr>
          <p:cNvSpPr txBox="1"/>
          <p:nvPr/>
        </p:nvSpPr>
        <p:spPr>
          <a:xfrm>
            <a:off x="8054879" y="2917198"/>
            <a:ext cx="1021433" cy="276999"/>
          </a:xfrm>
          <a:prstGeom prst="rect">
            <a:avLst/>
          </a:prstGeom>
          <a:noFill/>
        </p:spPr>
        <p:txBody>
          <a:bodyPr wrap="none" rtlCol="0">
            <a:spAutoFit/>
          </a:bodyPr>
          <a:lstStyle/>
          <a:p>
            <a:r>
              <a:rPr lang="pl-PL" sz="1200" b="1" dirty="0"/>
              <a:t>zapalniczka</a:t>
            </a:r>
          </a:p>
        </p:txBody>
      </p:sp>
      <p:sp>
        <p:nvSpPr>
          <p:cNvPr id="11" name="pole tekstowe 10">
            <a:extLst>
              <a:ext uri="{FF2B5EF4-FFF2-40B4-BE49-F238E27FC236}">
                <a16:creationId xmlns:a16="http://schemas.microsoft.com/office/drawing/2014/main" id="{C45AFAC6-1FE8-433E-E809-ECD913994163}"/>
              </a:ext>
            </a:extLst>
          </p:cNvPr>
          <p:cNvSpPr txBox="1"/>
          <p:nvPr/>
        </p:nvSpPr>
        <p:spPr>
          <a:xfrm>
            <a:off x="7989527" y="6141132"/>
            <a:ext cx="895886" cy="461665"/>
          </a:xfrm>
          <a:prstGeom prst="rect">
            <a:avLst/>
          </a:prstGeom>
          <a:noFill/>
        </p:spPr>
        <p:txBody>
          <a:bodyPr wrap="none" rtlCol="0">
            <a:spAutoFit/>
          </a:bodyPr>
          <a:lstStyle/>
          <a:p>
            <a:pPr algn="ctr"/>
            <a:r>
              <a:rPr lang="pl-PL" sz="1200" b="1" dirty="0"/>
              <a:t>folia</a:t>
            </a:r>
          </a:p>
          <a:p>
            <a:pPr algn="ctr"/>
            <a:r>
              <a:rPr lang="pl-PL" sz="1200" b="1" dirty="0"/>
              <a:t>termiczna</a:t>
            </a:r>
          </a:p>
        </p:txBody>
      </p:sp>
      <p:sp>
        <p:nvSpPr>
          <p:cNvPr id="12" name="pole tekstowe 11">
            <a:extLst>
              <a:ext uri="{FF2B5EF4-FFF2-40B4-BE49-F238E27FC236}">
                <a16:creationId xmlns:a16="http://schemas.microsoft.com/office/drawing/2014/main" id="{2C868434-70F3-6C23-2230-D230B6E72F5C}"/>
              </a:ext>
            </a:extLst>
          </p:cNvPr>
          <p:cNvSpPr txBox="1"/>
          <p:nvPr/>
        </p:nvSpPr>
        <p:spPr>
          <a:xfrm>
            <a:off x="9783071" y="6285174"/>
            <a:ext cx="832279" cy="276999"/>
          </a:xfrm>
          <a:prstGeom prst="rect">
            <a:avLst/>
          </a:prstGeom>
          <a:noFill/>
        </p:spPr>
        <p:txBody>
          <a:bodyPr wrap="none" rtlCol="0">
            <a:spAutoFit/>
          </a:bodyPr>
          <a:lstStyle/>
          <a:p>
            <a:r>
              <a:rPr lang="pl-PL" sz="1200" b="1" dirty="0"/>
              <a:t>karimata</a:t>
            </a:r>
          </a:p>
        </p:txBody>
      </p:sp>
      <p:sp>
        <p:nvSpPr>
          <p:cNvPr id="16" name="pole tekstowe 15">
            <a:extLst>
              <a:ext uri="{FF2B5EF4-FFF2-40B4-BE49-F238E27FC236}">
                <a16:creationId xmlns:a16="http://schemas.microsoft.com/office/drawing/2014/main" id="{34A38A8B-C2CE-E9E5-660C-9F3C4DC3D880}"/>
              </a:ext>
            </a:extLst>
          </p:cNvPr>
          <p:cNvSpPr txBox="1"/>
          <p:nvPr/>
        </p:nvSpPr>
        <p:spPr>
          <a:xfrm>
            <a:off x="10615350" y="4761307"/>
            <a:ext cx="669607" cy="276999"/>
          </a:xfrm>
          <a:prstGeom prst="rect">
            <a:avLst/>
          </a:prstGeom>
          <a:noFill/>
        </p:spPr>
        <p:txBody>
          <a:bodyPr wrap="none" rtlCol="0">
            <a:spAutoFit/>
          </a:bodyPr>
          <a:lstStyle/>
          <a:p>
            <a:r>
              <a:rPr lang="pl-PL" sz="1200" b="1" dirty="0"/>
              <a:t>śpiwór</a:t>
            </a:r>
          </a:p>
        </p:txBody>
      </p:sp>
      <p:sp>
        <p:nvSpPr>
          <p:cNvPr id="17" name="pole tekstowe 16">
            <a:extLst>
              <a:ext uri="{FF2B5EF4-FFF2-40B4-BE49-F238E27FC236}">
                <a16:creationId xmlns:a16="http://schemas.microsoft.com/office/drawing/2014/main" id="{6B1D7CA1-641D-299A-E2DB-C5875B047696}"/>
              </a:ext>
            </a:extLst>
          </p:cNvPr>
          <p:cNvSpPr txBox="1"/>
          <p:nvPr/>
        </p:nvSpPr>
        <p:spPr>
          <a:xfrm>
            <a:off x="8630933" y="3741292"/>
            <a:ext cx="575799" cy="276999"/>
          </a:xfrm>
          <a:prstGeom prst="rect">
            <a:avLst/>
          </a:prstGeom>
          <a:noFill/>
        </p:spPr>
        <p:txBody>
          <a:bodyPr wrap="none" rtlCol="0">
            <a:spAutoFit/>
          </a:bodyPr>
          <a:lstStyle/>
          <a:p>
            <a:r>
              <a:rPr lang="pl-PL" sz="1200" b="1" dirty="0"/>
              <a:t>mapa</a:t>
            </a:r>
          </a:p>
        </p:txBody>
      </p:sp>
      <p:graphicFrame>
        <p:nvGraphicFramePr>
          <p:cNvPr id="21" name="Tabela 20">
            <a:extLst>
              <a:ext uri="{FF2B5EF4-FFF2-40B4-BE49-F238E27FC236}">
                <a16:creationId xmlns:a16="http://schemas.microsoft.com/office/drawing/2014/main" id="{91577869-42F9-82CE-F08C-14FA62B4B585}"/>
              </a:ext>
            </a:extLst>
          </p:cNvPr>
          <p:cNvGraphicFramePr>
            <a:graphicFrameLocks noGrp="1"/>
          </p:cNvGraphicFramePr>
          <p:nvPr>
            <p:extLst>
              <p:ext uri="{D42A27DB-BD31-4B8C-83A1-F6EECF244321}">
                <p14:modId xmlns:p14="http://schemas.microsoft.com/office/powerpoint/2010/main" val="35082647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2" name="Obraz 21" descr="Obraz zawierający godło, herb, symbol, logo&#10;&#10;Opis wygenerowany automatycznie">
            <a:extLst>
              <a:ext uri="{FF2B5EF4-FFF2-40B4-BE49-F238E27FC236}">
                <a16:creationId xmlns:a16="http://schemas.microsoft.com/office/drawing/2014/main" id="{B942E134-491F-F488-AFBA-1C5A9EB098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497200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795CA-D17E-CC70-2738-A7A9EFD2D6E6}"/>
            </a:ext>
          </a:extLst>
        </p:cNvPr>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EA11AD23-566C-0662-91C1-3DDE39068957}"/>
              </a:ext>
            </a:extLst>
          </p:cNvPr>
          <p:cNvSpPr>
            <a:spLocks noGrp="1"/>
          </p:cNvSpPr>
          <p:nvPr>
            <p:ph type="body" idx="1"/>
          </p:nvPr>
        </p:nvSpPr>
        <p:spPr>
          <a:xfrm>
            <a:off x="914162" y="2409861"/>
            <a:ext cx="10360501" cy="4619539"/>
          </a:xfrm>
        </p:spPr>
        <p:txBody>
          <a:bodyPr/>
          <a:lstStyle/>
          <a:p>
            <a:pPr algn="l"/>
            <a:r>
              <a:rPr lang="pl-PL" sz="2400" dirty="0"/>
              <a:t>W czasie pokoju w Polsce działa </a:t>
            </a:r>
            <a:r>
              <a:rPr lang="pl-PL" sz="3200" b="1" dirty="0"/>
              <a:t>system ochrony ludności</a:t>
            </a:r>
            <a:r>
              <a:rPr lang="pl-PL" sz="2400" dirty="0"/>
              <a:t>.  </a:t>
            </a:r>
          </a:p>
          <a:p>
            <a:pPr algn="l"/>
            <a:r>
              <a:rPr lang="pl-PL" sz="2400" dirty="0"/>
              <a:t>Jego zadaniem jest zapewnienie bezpieczeństwa:</a:t>
            </a:r>
          </a:p>
          <a:p>
            <a:pPr algn="l"/>
            <a:endParaRPr lang="pl-PL" sz="2400" dirty="0"/>
          </a:p>
          <a:p>
            <a:pPr marL="541338" indent="-285750" algn="l">
              <a:buFont typeface="Wingdings" panose="05000000000000000000" pitchFamily="2" charset="2"/>
              <a:buChar char="§"/>
            </a:pPr>
            <a:r>
              <a:rPr lang="pl-PL" sz="2400" dirty="0"/>
              <a:t>ludziom, ich zdrowiu i mieniu,</a:t>
            </a:r>
          </a:p>
          <a:p>
            <a:pPr marL="541338" indent="-285750" algn="l">
              <a:buFont typeface="Wingdings" panose="05000000000000000000" pitchFamily="2" charset="2"/>
              <a:buChar char="§"/>
            </a:pPr>
            <a:r>
              <a:rPr lang="pl-PL" sz="2400" dirty="0"/>
              <a:t>ważnej infrastrukturze,</a:t>
            </a:r>
          </a:p>
          <a:p>
            <a:pPr marL="541338" indent="-285750" algn="l">
              <a:buFont typeface="Wingdings" panose="05000000000000000000" pitchFamily="2" charset="2"/>
              <a:buChar char="§"/>
            </a:pPr>
            <a:r>
              <a:rPr lang="pl-PL" sz="2400" dirty="0"/>
              <a:t>środowisku,</a:t>
            </a:r>
          </a:p>
          <a:p>
            <a:pPr marL="541338" indent="-285750" algn="l">
              <a:buFont typeface="Wingdings" panose="05000000000000000000" pitchFamily="2" charset="2"/>
              <a:buChar char="§"/>
            </a:pPr>
            <a:r>
              <a:rPr lang="pl-PL" sz="2400" dirty="0"/>
              <a:t>zwierzętom,</a:t>
            </a:r>
          </a:p>
          <a:p>
            <a:pPr marL="541338" indent="-285750" algn="l">
              <a:buFont typeface="Wingdings" panose="05000000000000000000" pitchFamily="2" charset="2"/>
              <a:buChar char="§"/>
            </a:pPr>
            <a:r>
              <a:rPr lang="pl-PL" sz="2400" dirty="0"/>
              <a:t>i dobrom kultury.</a:t>
            </a:r>
          </a:p>
          <a:p>
            <a:pPr algn="r"/>
            <a:endParaRPr lang="pl-PL" dirty="0"/>
          </a:p>
          <a:p>
            <a:pPr algn="l"/>
            <a:r>
              <a:rPr lang="pl-PL" sz="2400" dirty="0"/>
              <a:t>Jeśli zostanie </a:t>
            </a:r>
            <a:r>
              <a:rPr lang="pl-PL" sz="2400" b="1" dirty="0"/>
              <a:t>ogłoszony stan wojenny </a:t>
            </a:r>
            <a:r>
              <a:rPr lang="pl-PL" sz="2400" dirty="0"/>
              <a:t>lub </a:t>
            </a:r>
            <a:r>
              <a:rPr lang="pl-PL" sz="2400" b="1" dirty="0"/>
              <a:t>wybuchnie wojna </a:t>
            </a:r>
            <a:r>
              <a:rPr lang="pl-PL" sz="2400" dirty="0"/>
              <a:t>…  </a:t>
            </a:r>
            <a:endParaRPr lang="pl-PL" sz="3600" dirty="0"/>
          </a:p>
        </p:txBody>
      </p:sp>
      <p:sp>
        <p:nvSpPr>
          <p:cNvPr id="4" name="Tytuł 4">
            <a:extLst>
              <a:ext uri="{FF2B5EF4-FFF2-40B4-BE49-F238E27FC236}">
                <a16:creationId xmlns:a16="http://schemas.microsoft.com/office/drawing/2014/main" id="{19F70940-3770-9EEC-043B-6188C3E6EE00}"/>
              </a:ext>
            </a:extLst>
          </p:cNvPr>
          <p:cNvSpPr>
            <a:spLocks noGrp="1"/>
          </p:cNvSpPr>
          <p:nvPr>
            <p:ph type="title"/>
          </p:nvPr>
        </p:nvSpPr>
        <p:spPr>
          <a:xfrm>
            <a:off x="45740" y="1268761"/>
            <a:ext cx="12143085" cy="792088"/>
          </a:xfrm>
        </p:spPr>
        <p:txBody>
          <a:bodyPr/>
          <a:lstStyle/>
          <a:p>
            <a:r>
              <a:rPr lang="pl-PL" dirty="0"/>
              <a:t>SYSTEM OCHRONY LUDNOŚCI</a:t>
            </a:r>
          </a:p>
        </p:txBody>
      </p:sp>
      <p:cxnSp>
        <p:nvCxnSpPr>
          <p:cNvPr id="8" name="Łącznik prosty 7">
            <a:extLst>
              <a:ext uri="{FF2B5EF4-FFF2-40B4-BE49-F238E27FC236}">
                <a16:creationId xmlns:a16="http://schemas.microsoft.com/office/drawing/2014/main" id="{6E32DBCE-BCA8-9D71-B7A9-AF38893656BD}"/>
              </a:ext>
            </a:extLst>
          </p:cNvPr>
          <p:cNvCxnSpPr>
            <a:cxnSpLocks/>
          </p:cNvCxnSpPr>
          <p:nvPr/>
        </p:nvCxnSpPr>
        <p:spPr>
          <a:xfrm>
            <a:off x="1917948" y="1988841"/>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4490D1C0-F795-60DB-92C4-7E59C2F805D5}"/>
              </a:ext>
            </a:extLst>
          </p:cNvPr>
          <p:cNvSpPr txBox="1"/>
          <p:nvPr/>
        </p:nvSpPr>
        <p:spPr>
          <a:xfrm>
            <a:off x="10270875" y="4617261"/>
            <a:ext cx="1656184" cy="397032"/>
          </a:xfrm>
          <a:prstGeom prst="rect">
            <a:avLst/>
          </a:prstGeom>
          <a:noFill/>
        </p:spPr>
        <p:txBody>
          <a:bodyPr wrap="square" rtlCol="0">
            <a:spAutoFit/>
          </a:bodyPr>
          <a:lstStyle/>
          <a:p>
            <a:pPr algn="ctr">
              <a:lnSpc>
                <a:spcPct val="90000"/>
              </a:lnSpc>
            </a:pPr>
            <a:r>
              <a:rPr lang="pl-PL" sz="1100" dirty="0"/>
              <a:t>ochrona ludności</a:t>
            </a:r>
            <a:br>
              <a:rPr lang="pl-PL" sz="1100" dirty="0"/>
            </a:br>
            <a:r>
              <a:rPr lang="pl-PL" sz="1100" dirty="0"/>
              <a:t>i obrona cywilna</a:t>
            </a:r>
          </a:p>
        </p:txBody>
      </p:sp>
      <p:grpSp>
        <p:nvGrpSpPr>
          <p:cNvPr id="2" name="Grupa 1">
            <a:extLst>
              <a:ext uri="{FF2B5EF4-FFF2-40B4-BE49-F238E27FC236}">
                <a16:creationId xmlns:a16="http://schemas.microsoft.com/office/drawing/2014/main" id="{A63E1BE6-3640-FC82-166E-30262AD2DF3D}"/>
              </a:ext>
            </a:extLst>
          </p:cNvPr>
          <p:cNvGrpSpPr/>
          <p:nvPr/>
        </p:nvGrpSpPr>
        <p:grpSpPr>
          <a:xfrm>
            <a:off x="10383836" y="5057721"/>
            <a:ext cx="1430263" cy="1430263"/>
            <a:chOff x="10414892" y="5157192"/>
            <a:chExt cx="1430263" cy="1430263"/>
          </a:xfrm>
        </p:grpSpPr>
        <p:sp>
          <p:nvSpPr>
            <p:cNvPr id="3" name="Prostokąt: zaokrąglone rogi 2">
              <a:extLst>
                <a:ext uri="{FF2B5EF4-FFF2-40B4-BE49-F238E27FC236}">
                  <a16:creationId xmlns:a16="http://schemas.microsoft.com/office/drawing/2014/main" id="{A21F8BD3-C44B-44BA-C852-3FEA515BCF9B}"/>
                </a:ext>
              </a:extLst>
            </p:cNvPr>
            <p:cNvSpPr/>
            <p:nvPr/>
          </p:nvSpPr>
          <p:spPr>
            <a:xfrm>
              <a:off x="10414892" y="5157192"/>
              <a:ext cx="1430263" cy="1430263"/>
            </a:xfrm>
            <a:prstGeom prst="roundRect">
              <a:avLst>
                <a:gd name="adj" fmla="val 6544"/>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Grafika 4">
              <a:extLst>
                <a:ext uri="{FF2B5EF4-FFF2-40B4-BE49-F238E27FC236}">
                  <a16:creationId xmlns:a16="http://schemas.microsoft.com/office/drawing/2014/main" id="{AA805F39-2365-C2B0-99E3-7EE4BE6E75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522904" y="5265204"/>
              <a:ext cx="1214239" cy="1214239"/>
            </a:xfrm>
            <a:prstGeom prst="rect">
              <a:avLst/>
            </a:prstGeom>
          </p:spPr>
        </p:pic>
      </p:grpSp>
      <p:graphicFrame>
        <p:nvGraphicFramePr>
          <p:cNvPr id="13" name="Tabela 12">
            <a:extLst>
              <a:ext uri="{FF2B5EF4-FFF2-40B4-BE49-F238E27FC236}">
                <a16:creationId xmlns:a16="http://schemas.microsoft.com/office/drawing/2014/main" id="{6D8FFC31-259F-6710-632B-6E43D78CB24C}"/>
              </a:ext>
            </a:extLst>
          </p:cNvPr>
          <p:cNvGraphicFramePr>
            <a:graphicFrameLocks noGrp="1"/>
          </p:cNvGraphicFramePr>
          <p:nvPr>
            <p:extLst>
              <p:ext uri="{D42A27DB-BD31-4B8C-83A1-F6EECF244321}">
                <p14:modId xmlns:p14="http://schemas.microsoft.com/office/powerpoint/2010/main" val="159437009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5" name="Obraz 14" descr="Obraz zawierający godło, herb, symbol, logo&#10;&#10;Opis wygenerowany automatycznie">
            <a:extLst>
              <a:ext uri="{FF2B5EF4-FFF2-40B4-BE49-F238E27FC236}">
                <a16:creationId xmlns:a16="http://schemas.microsoft.com/office/drawing/2014/main" id="{124029FE-9757-3F35-2105-A64D74B77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283610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65A70-F692-A2A2-165C-5FBF5DFE6DF3}"/>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68C1B089-A94C-4956-F035-B84B34B2E39C}"/>
              </a:ext>
            </a:extLst>
          </p:cNvPr>
          <p:cNvSpPr>
            <a:spLocks noGrp="1"/>
          </p:cNvSpPr>
          <p:nvPr>
            <p:ph type="title"/>
          </p:nvPr>
        </p:nvSpPr>
        <p:spPr>
          <a:xfrm>
            <a:off x="914162" y="2636912"/>
            <a:ext cx="10360501" cy="1219200"/>
          </a:xfrm>
        </p:spPr>
        <p:txBody>
          <a:bodyPr rtlCol="0"/>
          <a:lstStyle/>
          <a:p>
            <a:pPr algn="ctr" rtl="0"/>
            <a:r>
              <a:rPr lang="pl" dirty="0"/>
              <a:t>VI. SCHRONIENIA</a:t>
            </a:r>
            <a:endParaRPr lang="en-US" dirty="0"/>
          </a:p>
        </p:txBody>
      </p:sp>
      <p:cxnSp>
        <p:nvCxnSpPr>
          <p:cNvPr id="2" name="Łącznik prosty 1">
            <a:extLst>
              <a:ext uri="{FF2B5EF4-FFF2-40B4-BE49-F238E27FC236}">
                <a16:creationId xmlns:a16="http://schemas.microsoft.com/office/drawing/2014/main" id="{DE4AD894-487B-D750-0106-07ECD03024B9}"/>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B9532257-E807-C9BC-4FD1-C5990CA831E7}"/>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Schrony, a miejsca doraźnego schronienia?</a:t>
            </a:r>
            <a:endParaRPr lang="pl-PL" sz="2000" b="1" dirty="0"/>
          </a:p>
        </p:txBody>
      </p:sp>
      <p:graphicFrame>
        <p:nvGraphicFramePr>
          <p:cNvPr id="9" name="Tabela 8">
            <a:extLst>
              <a:ext uri="{FF2B5EF4-FFF2-40B4-BE49-F238E27FC236}">
                <a16:creationId xmlns:a16="http://schemas.microsoft.com/office/drawing/2014/main" id="{30545AD6-C837-F245-7241-75328669C13F}"/>
              </a:ext>
            </a:extLst>
          </p:cNvPr>
          <p:cNvGraphicFramePr>
            <a:graphicFrameLocks noGrp="1"/>
          </p:cNvGraphicFramePr>
          <p:nvPr>
            <p:extLst>
              <p:ext uri="{D42A27DB-BD31-4B8C-83A1-F6EECF244321}">
                <p14:modId xmlns:p14="http://schemas.microsoft.com/office/powerpoint/2010/main" val="79960961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06893AE5-FB2B-00F6-B9DD-5AA2D6212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249025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611AE-1A1A-0F35-FA92-9A4A7F992EFB}"/>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7D7D1238-0FDE-169A-35A7-9A4BEF290E70}"/>
              </a:ext>
            </a:extLst>
          </p:cNvPr>
          <p:cNvSpPr>
            <a:spLocks noGrp="1"/>
          </p:cNvSpPr>
          <p:nvPr>
            <p:ph type="pic" idx="1"/>
          </p:nvPr>
        </p:nvSpPr>
        <p:spPr>
          <a:xfrm>
            <a:off x="507869" y="4221087"/>
            <a:ext cx="5514535" cy="2281719"/>
          </a:xfrm>
        </p:spPr>
        <p:txBody>
          <a:bodyPr>
            <a:noAutofit/>
          </a:bodyPr>
          <a:lstStyle/>
          <a:p>
            <a:pPr>
              <a:spcBef>
                <a:spcPts val="0"/>
              </a:spcBef>
            </a:pPr>
            <a:r>
              <a:rPr lang="pl-PL" dirty="0"/>
              <a:t>Informacje o lokalizacji miejsc schronienia znajdziesz:</a:t>
            </a:r>
          </a:p>
          <a:p>
            <a:pPr marL="285750" indent="-285750">
              <a:spcBef>
                <a:spcPts val="0"/>
              </a:spcBef>
              <a:buFont typeface="Wingdings" panose="05000000000000000000" pitchFamily="2" charset="2"/>
              <a:buChar char="§"/>
            </a:pPr>
            <a:r>
              <a:rPr lang="pl-PL" dirty="0"/>
              <a:t>w </a:t>
            </a:r>
            <a:r>
              <a:rPr lang="pl-PL" b="1" dirty="0"/>
              <a:t>urzędzie gminy</a:t>
            </a:r>
            <a:r>
              <a:rPr lang="pl-PL" dirty="0"/>
              <a:t>,</a:t>
            </a:r>
          </a:p>
          <a:p>
            <a:pPr marL="285750" indent="-285750">
              <a:spcBef>
                <a:spcPts val="0"/>
              </a:spcBef>
              <a:buFont typeface="Wingdings" panose="05000000000000000000" pitchFamily="2" charset="2"/>
              <a:buChar char="§"/>
            </a:pPr>
            <a:r>
              <a:rPr lang="pl-PL" dirty="0"/>
              <a:t>jednostce </a:t>
            </a:r>
            <a:r>
              <a:rPr lang="pl-PL" b="1" dirty="0"/>
              <a:t>Państwowej Straży Pożarnej </a:t>
            </a:r>
            <a:r>
              <a:rPr lang="pl-PL" dirty="0"/>
              <a:t>lub </a:t>
            </a:r>
            <a:r>
              <a:rPr lang="pl-PL" b="1" dirty="0"/>
              <a:t>Ochotniczej Straży Pożarnej,</a:t>
            </a:r>
          </a:p>
          <a:p>
            <a:pPr marL="285750" indent="-285750">
              <a:spcBef>
                <a:spcPts val="0"/>
              </a:spcBef>
              <a:buFont typeface="Wingdings" panose="05000000000000000000" pitchFamily="2" charset="2"/>
              <a:buChar char="§"/>
            </a:pPr>
            <a:r>
              <a:rPr lang="pl-PL" dirty="0"/>
              <a:t>na stronie </a:t>
            </a:r>
            <a:r>
              <a:rPr lang="pl-PL" b="1" dirty="0"/>
              <a:t>www.gov.pl/kgpsp</a:t>
            </a:r>
          </a:p>
          <a:p>
            <a:pPr algn="ctr"/>
            <a:endParaRPr lang="pl-PL" dirty="0"/>
          </a:p>
        </p:txBody>
      </p:sp>
      <p:sp>
        <p:nvSpPr>
          <p:cNvPr id="2" name="Tytuł 4">
            <a:extLst>
              <a:ext uri="{FF2B5EF4-FFF2-40B4-BE49-F238E27FC236}">
                <a16:creationId xmlns:a16="http://schemas.microsoft.com/office/drawing/2014/main" id="{FEF81AA7-EF62-FEA1-410B-A01E3DFA1058}"/>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3" name="Łącznik prosty 2">
            <a:extLst>
              <a:ext uri="{FF2B5EF4-FFF2-40B4-BE49-F238E27FC236}">
                <a16:creationId xmlns:a16="http://schemas.microsoft.com/office/drawing/2014/main" id="{37E86820-4EFD-8483-F0B5-6FD47C3C4C28}"/>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4" name="Grafika 23">
            <a:extLst>
              <a:ext uri="{FF2B5EF4-FFF2-40B4-BE49-F238E27FC236}">
                <a16:creationId xmlns:a16="http://schemas.microsoft.com/office/drawing/2014/main" id="{20EEC172-5F95-4E25-2099-E1AF3465C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1964" y="2002557"/>
            <a:ext cx="1756996" cy="1872208"/>
          </a:xfrm>
          <a:prstGeom prst="rect">
            <a:avLst/>
          </a:prstGeom>
        </p:spPr>
      </p:pic>
      <p:pic>
        <p:nvPicPr>
          <p:cNvPr id="25" name="Grafika 24">
            <a:extLst>
              <a:ext uri="{FF2B5EF4-FFF2-40B4-BE49-F238E27FC236}">
                <a16:creationId xmlns:a16="http://schemas.microsoft.com/office/drawing/2014/main" id="{F84A8F44-28C1-72F0-FD98-29A6E00F27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8768" y="4941168"/>
            <a:ext cx="3721960" cy="1824845"/>
          </a:xfrm>
          <a:prstGeom prst="rect">
            <a:avLst/>
          </a:prstGeom>
        </p:spPr>
      </p:pic>
      <p:sp>
        <p:nvSpPr>
          <p:cNvPr id="10" name="Symbol zastępczy obrazu 4">
            <a:extLst>
              <a:ext uri="{FF2B5EF4-FFF2-40B4-BE49-F238E27FC236}">
                <a16:creationId xmlns:a16="http://schemas.microsoft.com/office/drawing/2014/main" id="{6DD0F940-7CE4-D871-CFEC-78D500A57D47}"/>
              </a:ext>
            </a:extLst>
          </p:cNvPr>
          <p:cNvSpPr txBox="1">
            <a:spLocks/>
          </p:cNvSpPr>
          <p:nvPr/>
        </p:nvSpPr>
        <p:spPr>
          <a:xfrm>
            <a:off x="507869" y="1052740"/>
            <a:ext cx="5010479" cy="852260"/>
          </a:xfrm>
          <a:prstGeom prst="rect">
            <a:avLst/>
          </a:prstGeom>
          <a:noFill/>
          <a:ln w="9525">
            <a:noFill/>
            <a:miter lim="800000"/>
          </a:ln>
          <a:effectLst/>
        </p:spPr>
        <p:txBody>
          <a:bodyPr vert="horz" lIns="121899" tIns="60949" rIns="121899" bIns="60949" rtlCol="0" anchor="ctr" anchorCtr="0">
            <a:noAutofit/>
          </a:bodyPr>
          <a:lstStyle>
            <a:lvl1pPr marL="0" indent="0" algn="l" defTabSz="1218987" rtl="0" eaLnBrk="1" latinLnBrk="0" hangingPunct="1">
              <a:lnSpc>
                <a:spcPct val="130000"/>
              </a:lnSpc>
              <a:spcBef>
                <a:spcPts val="1200"/>
              </a:spcBef>
              <a:buClr>
                <a:schemeClr val="bg1"/>
              </a:buClr>
              <a:buSzPct val="90000"/>
              <a:buFont typeface="Wingdings" panose="05000000000000000000" pitchFamily="2" charset="2"/>
              <a:buNone/>
              <a:defRPr sz="1800" kern="1200">
                <a:solidFill>
                  <a:schemeClr val="bg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37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32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9pPr>
          </a:lstStyle>
          <a:p>
            <a:pPr algn="ctr"/>
            <a:r>
              <a:rPr lang="pl-PL" dirty="0"/>
              <a:t>Schronienia są oznaczone</a:t>
            </a:r>
            <a:br>
              <a:rPr lang="pl-PL" dirty="0"/>
            </a:br>
            <a:r>
              <a:rPr lang="pl-PL" dirty="0"/>
              <a:t>specjalnym znakiem graficznym</a:t>
            </a:r>
          </a:p>
        </p:txBody>
      </p:sp>
      <p:graphicFrame>
        <p:nvGraphicFramePr>
          <p:cNvPr id="11" name="Tabela 10">
            <a:extLst>
              <a:ext uri="{FF2B5EF4-FFF2-40B4-BE49-F238E27FC236}">
                <a16:creationId xmlns:a16="http://schemas.microsoft.com/office/drawing/2014/main" id="{ED4C5023-8CCC-9FBB-8DDE-0A818D6CAB7E}"/>
              </a:ext>
            </a:extLst>
          </p:cNvPr>
          <p:cNvGraphicFramePr>
            <a:graphicFrameLocks noGrp="1"/>
          </p:cNvGraphicFramePr>
          <p:nvPr>
            <p:extLst>
              <p:ext uri="{D42A27DB-BD31-4B8C-83A1-F6EECF244321}">
                <p14:modId xmlns:p14="http://schemas.microsoft.com/office/powerpoint/2010/main" val="305920865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51EB479B-E8C3-C08C-4914-EB558C9A31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3" name="Symbol zastępczy tekstu 6">
            <a:extLst>
              <a:ext uri="{FF2B5EF4-FFF2-40B4-BE49-F238E27FC236}">
                <a16:creationId xmlns:a16="http://schemas.microsoft.com/office/drawing/2014/main" id="{8D95E8F9-D767-E53A-6404-6C3A179AC769}"/>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r>
              <a:rPr lang="pl-PL" sz="2400" b="1" dirty="0"/>
              <a:t>Schron</a:t>
            </a:r>
            <a:r>
              <a:rPr lang="pl-PL" dirty="0"/>
              <a:t> to budowla ochronna o konstrukcji zamkniętej i hermetycznej, wyposażona w systemy filtrowentylacyjne lub pochłaniacze regeneracyjne.</a:t>
            </a:r>
          </a:p>
          <a:p>
            <a:pPr>
              <a:lnSpc>
                <a:spcPct val="120000"/>
              </a:lnSpc>
              <a:spcBef>
                <a:spcPts val="1800"/>
              </a:spcBef>
            </a:pPr>
            <a:r>
              <a:rPr lang="pl-PL" sz="2400" b="1" dirty="0"/>
              <a:t>Miejsca doraźnego schronienia</a:t>
            </a:r>
            <a:br>
              <a:rPr lang="pl-PL" sz="2400" b="1" dirty="0"/>
            </a:br>
            <a:r>
              <a:rPr lang="pl-PL" dirty="0"/>
              <a:t>to obiekty budowlane przystosowane</a:t>
            </a:r>
            <a:br>
              <a:rPr lang="pl-PL" dirty="0"/>
            </a:br>
            <a:r>
              <a:rPr lang="pl-PL" dirty="0"/>
              <a:t>do tymczasowego, krótkotrwałego ukrycia ludzi. </a:t>
            </a:r>
          </a:p>
        </p:txBody>
      </p:sp>
    </p:spTree>
    <p:extLst>
      <p:ext uri="{BB962C8B-B14F-4D97-AF65-F5344CB8AC3E}">
        <p14:creationId xmlns:p14="http://schemas.microsoft.com/office/powerpoint/2010/main" val="575682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68E13-A8EC-F1F5-8586-D532F43D92F3}"/>
            </a:ext>
          </a:extLst>
        </p:cNvPr>
        <p:cNvGrpSpPr/>
        <p:nvPr/>
      </p:nvGrpSpPr>
      <p:grpSpPr>
        <a:xfrm>
          <a:off x="0" y="0"/>
          <a:ext cx="0" cy="0"/>
          <a:chOff x="0" y="0"/>
          <a:chExt cx="0" cy="0"/>
        </a:xfrm>
      </p:grpSpPr>
      <p:pic>
        <p:nvPicPr>
          <p:cNvPr id="57" name="Grafika 56">
            <a:extLst>
              <a:ext uri="{FF2B5EF4-FFF2-40B4-BE49-F238E27FC236}">
                <a16:creationId xmlns:a16="http://schemas.microsoft.com/office/drawing/2014/main" id="{A447ACBA-5999-E852-6761-FB0E8AA8BD1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5820" y="3689601"/>
            <a:ext cx="4649724" cy="3012657"/>
          </a:xfrm>
          <a:prstGeom prst="rect">
            <a:avLst/>
          </a:prstGeom>
        </p:spPr>
      </p:pic>
      <p:sp>
        <p:nvSpPr>
          <p:cNvPr id="5" name="Symbol zastępczy obrazu 4">
            <a:extLst>
              <a:ext uri="{FF2B5EF4-FFF2-40B4-BE49-F238E27FC236}">
                <a16:creationId xmlns:a16="http://schemas.microsoft.com/office/drawing/2014/main" id="{12E31332-4EB3-5AC2-B77A-95C29D24C086}"/>
              </a:ext>
            </a:extLst>
          </p:cNvPr>
          <p:cNvSpPr>
            <a:spLocks noGrp="1"/>
          </p:cNvSpPr>
          <p:nvPr>
            <p:ph type="pic" idx="1"/>
          </p:nvPr>
        </p:nvSpPr>
        <p:spPr>
          <a:xfrm>
            <a:off x="507870" y="764706"/>
            <a:ext cx="5123698" cy="2202620"/>
          </a:xfrm>
        </p:spPr>
        <p:txBody>
          <a:bodyPr>
            <a:noAutofit/>
          </a:bodyPr>
          <a:lstStyle/>
          <a:p>
            <a:pPr algn="ctr">
              <a:lnSpc>
                <a:spcPct val="120000"/>
              </a:lnSpc>
              <a:spcBef>
                <a:spcPts val="0"/>
              </a:spcBef>
            </a:pPr>
            <a:r>
              <a:rPr lang="pl-PL" dirty="0"/>
              <a:t>Jeśli nie możesz ukryć się w oznaczonym miejscu schronienia, zostań w domu</a:t>
            </a:r>
            <a:br>
              <a:rPr lang="pl-PL" sz="2400" dirty="0"/>
            </a:br>
            <a:r>
              <a:rPr lang="pl-PL" sz="2000" b="1" dirty="0"/>
              <a:t>z dala od okien, przy ścianach nośnych,</a:t>
            </a:r>
            <a:br>
              <a:rPr lang="pl-PL" sz="2000" b="1" dirty="0"/>
            </a:br>
            <a:r>
              <a:rPr lang="pl-PL" sz="2000" b="1" dirty="0"/>
              <a:t>w centralnych pomieszczeniach.</a:t>
            </a:r>
            <a:br>
              <a:rPr lang="pl-PL" sz="2400" b="1" dirty="0"/>
            </a:br>
            <a:r>
              <a:rPr lang="pl-PL" i="1" dirty="0"/>
              <a:t>(np. korytarz, łazienka bez okien)</a:t>
            </a:r>
          </a:p>
        </p:txBody>
      </p:sp>
      <p:sp>
        <p:nvSpPr>
          <p:cNvPr id="26" name="pole tekstowe 25">
            <a:extLst>
              <a:ext uri="{FF2B5EF4-FFF2-40B4-BE49-F238E27FC236}">
                <a16:creationId xmlns:a16="http://schemas.microsoft.com/office/drawing/2014/main" id="{3427DEFE-D8E8-15BF-427B-3906EE60AAF7}"/>
              </a:ext>
            </a:extLst>
          </p:cNvPr>
          <p:cNvSpPr txBox="1"/>
          <p:nvPr/>
        </p:nvSpPr>
        <p:spPr>
          <a:xfrm>
            <a:off x="3007953" y="6461952"/>
            <a:ext cx="535724" cy="276999"/>
          </a:xfrm>
          <a:prstGeom prst="rect">
            <a:avLst/>
          </a:prstGeom>
          <a:noFill/>
        </p:spPr>
        <p:txBody>
          <a:bodyPr wrap="none" rtlCol="0">
            <a:spAutoFit/>
          </a:bodyPr>
          <a:lstStyle/>
          <a:p>
            <a:r>
              <a:rPr lang="pl-PL" sz="1200" dirty="0">
                <a:solidFill>
                  <a:schemeClr val="bg1"/>
                </a:solidFill>
              </a:rPr>
              <a:t>salon</a:t>
            </a:r>
          </a:p>
        </p:txBody>
      </p:sp>
      <p:sp>
        <p:nvSpPr>
          <p:cNvPr id="27" name="pole tekstowe 26">
            <a:extLst>
              <a:ext uri="{FF2B5EF4-FFF2-40B4-BE49-F238E27FC236}">
                <a16:creationId xmlns:a16="http://schemas.microsoft.com/office/drawing/2014/main" id="{8A407D2F-AB62-DE49-19B9-D32921BEBF5A}"/>
              </a:ext>
            </a:extLst>
          </p:cNvPr>
          <p:cNvSpPr txBox="1"/>
          <p:nvPr/>
        </p:nvSpPr>
        <p:spPr>
          <a:xfrm>
            <a:off x="101979" y="6461952"/>
            <a:ext cx="776623" cy="276999"/>
          </a:xfrm>
          <a:prstGeom prst="rect">
            <a:avLst/>
          </a:prstGeom>
          <a:noFill/>
        </p:spPr>
        <p:txBody>
          <a:bodyPr wrap="none" rtlCol="0">
            <a:spAutoFit/>
          </a:bodyPr>
          <a:lstStyle/>
          <a:p>
            <a:r>
              <a:rPr lang="pl-PL" sz="1200" dirty="0">
                <a:solidFill>
                  <a:schemeClr val="bg1"/>
                </a:solidFill>
              </a:rPr>
              <a:t>sypialnia</a:t>
            </a:r>
          </a:p>
        </p:txBody>
      </p:sp>
      <p:sp>
        <p:nvSpPr>
          <p:cNvPr id="28" name="pole tekstowe 27">
            <a:extLst>
              <a:ext uri="{FF2B5EF4-FFF2-40B4-BE49-F238E27FC236}">
                <a16:creationId xmlns:a16="http://schemas.microsoft.com/office/drawing/2014/main" id="{4DD55A93-C17C-F6CA-6266-873A45CED27A}"/>
              </a:ext>
            </a:extLst>
          </p:cNvPr>
          <p:cNvSpPr txBox="1"/>
          <p:nvPr/>
        </p:nvSpPr>
        <p:spPr>
          <a:xfrm>
            <a:off x="1584230" y="6461952"/>
            <a:ext cx="746295" cy="276999"/>
          </a:xfrm>
          <a:prstGeom prst="rect">
            <a:avLst/>
          </a:prstGeom>
          <a:noFill/>
        </p:spPr>
        <p:txBody>
          <a:bodyPr wrap="none" rtlCol="0">
            <a:spAutoFit/>
          </a:bodyPr>
          <a:lstStyle/>
          <a:p>
            <a:r>
              <a:rPr lang="pl-PL" sz="1200" dirty="0">
                <a:solidFill>
                  <a:schemeClr val="bg1"/>
                </a:solidFill>
              </a:rPr>
              <a:t>korytarz</a:t>
            </a:r>
          </a:p>
        </p:txBody>
      </p:sp>
      <p:sp>
        <p:nvSpPr>
          <p:cNvPr id="2" name="Tytuł 4">
            <a:extLst>
              <a:ext uri="{FF2B5EF4-FFF2-40B4-BE49-F238E27FC236}">
                <a16:creationId xmlns:a16="http://schemas.microsoft.com/office/drawing/2014/main" id="{1323BC54-3EB3-4EDC-4461-E0321144CBA9}"/>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3" name="Łącznik prosty 2">
            <a:extLst>
              <a:ext uri="{FF2B5EF4-FFF2-40B4-BE49-F238E27FC236}">
                <a16:creationId xmlns:a16="http://schemas.microsoft.com/office/drawing/2014/main" id="{6BE99F07-8958-EFAF-C11F-D45984E61680}"/>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40B0E7CE-D415-3336-0BF1-5CF1EAC5EB9C}"/>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jesteś w budynku …</a:t>
            </a:r>
            <a:br>
              <a:rPr lang="pl-PL" dirty="0"/>
            </a:br>
            <a:br>
              <a:rPr lang="pl-PL" dirty="0"/>
            </a:br>
            <a:r>
              <a:rPr lang="pl-PL" sz="2400" b="1" dirty="0"/>
              <a:t>Zasada „dwóch ścian”.</a:t>
            </a:r>
          </a:p>
          <a:p>
            <a:pPr marL="285750" indent="-285750">
              <a:lnSpc>
                <a:spcPct val="120000"/>
              </a:lnSpc>
              <a:buFont typeface="Wingdings" panose="05000000000000000000" pitchFamily="2" charset="2"/>
              <a:buChar char="§"/>
            </a:pPr>
            <a:r>
              <a:rPr lang="pl-PL" sz="2400" b="1" dirty="0"/>
              <a:t>Przemieść się do centralnych pomieszczeń </a:t>
            </a:r>
            <a:r>
              <a:rPr lang="pl-PL" dirty="0"/>
              <a:t>budynku, oddzielonych</a:t>
            </a:r>
            <a:br>
              <a:rPr lang="pl-PL" dirty="0"/>
            </a:br>
            <a:r>
              <a:rPr lang="pl-PL" dirty="0"/>
              <a:t>co najmniej dwiema pełnymi ścianami</a:t>
            </a:r>
            <a:br>
              <a:rPr lang="pl-PL" dirty="0"/>
            </a:br>
            <a:r>
              <a:rPr lang="pl-PL" dirty="0"/>
              <a:t>od elewacji z oknami.</a:t>
            </a:r>
          </a:p>
          <a:p>
            <a:pPr marL="285750" indent="-285750">
              <a:lnSpc>
                <a:spcPct val="120000"/>
              </a:lnSpc>
              <a:buFont typeface="Wingdings" panose="05000000000000000000" pitchFamily="2" charset="2"/>
              <a:buChar char="§"/>
            </a:pPr>
            <a:r>
              <a:rPr lang="pl-PL" sz="2400" b="1" dirty="0"/>
              <a:t>Usiądź nisko </a:t>
            </a:r>
            <a:r>
              <a:rPr lang="pl-PL" dirty="0"/>
              <a:t>przy ścianie nośnej.</a:t>
            </a:r>
          </a:p>
          <a:p>
            <a:pPr>
              <a:lnSpc>
                <a:spcPct val="120000"/>
              </a:lnSpc>
              <a:spcBef>
                <a:spcPts val="1800"/>
              </a:spcBef>
            </a:pPr>
            <a:endParaRPr lang="pl-PL" dirty="0"/>
          </a:p>
        </p:txBody>
      </p:sp>
      <p:graphicFrame>
        <p:nvGraphicFramePr>
          <p:cNvPr id="11" name="Tabela 10">
            <a:extLst>
              <a:ext uri="{FF2B5EF4-FFF2-40B4-BE49-F238E27FC236}">
                <a16:creationId xmlns:a16="http://schemas.microsoft.com/office/drawing/2014/main" id="{53C9EFB9-C0A3-5EA2-CFF7-30DA619F38AB}"/>
              </a:ext>
            </a:extLst>
          </p:cNvPr>
          <p:cNvGraphicFramePr>
            <a:graphicFrameLocks noGrp="1"/>
          </p:cNvGraphicFramePr>
          <p:nvPr>
            <p:extLst>
              <p:ext uri="{D42A27DB-BD31-4B8C-83A1-F6EECF244321}">
                <p14:modId xmlns:p14="http://schemas.microsoft.com/office/powerpoint/2010/main" val="94792059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D12AED1C-B3E1-251B-E56A-5F5433116F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cxnSp>
        <p:nvCxnSpPr>
          <p:cNvPr id="13" name="Łącznik prosty 12">
            <a:extLst>
              <a:ext uri="{FF2B5EF4-FFF2-40B4-BE49-F238E27FC236}">
                <a16:creationId xmlns:a16="http://schemas.microsoft.com/office/drawing/2014/main" id="{A34BFE21-B24D-E40C-7C4E-38388C7A8E3B}"/>
              </a:ext>
            </a:extLst>
          </p:cNvPr>
          <p:cNvCxnSpPr>
            <a:cxnSpLocks/>
            <a:endCxn id="40" idx="3"/>
          </p:cNvCxnSpPr>
          <p:nvPr/>
        </p:nvCxnSpPr>
        <p:spPr>
          <a:xfrm flipH="1">
            <a:off x="1172887" y="5328695"/>
            <a:ext cx="303245" cy="212366"/>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cxnSp>
        <p:nvCxnSpPr>
          <p:cNvPr id="36" name="Łącznik prosty 35">
            <a:extLst>
              <a:ext uri="{FF2B5EF4-FFF2-40B4-BE49-F238E27FC236}">
                <a16:creationId xmlns:a16="http://schemas.microsoft.com/office/drawing/2014/main" id="{66410463-7F44-A9F7-DB3A-622554540C7B}"/>
              </a:ext>
            </a:extLst>
          </p:cNvPr>
          <p:cNvCxnSpPr>
            <a:cxnSpLocks/>
            <a:endCxn id="37" idx="2"/>
          </p:cNvCxnSpPr>
          <p:nvPr/>
        </p:nvCxnSpPr>
        <p:spPr>
          <a:xfrm flipH="1" flipV="1">
            <a:off x="4771353" y="3396234"/>
            <a:ext cx="1" cy="896862"/>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sp>
        <p:nvSpPr>
          <p:cNvPr id="37" name="Prostokąt: zaokrąglone rogi 36">
            <a:extLst>
              <a:ext uri="{FF2B5EF4-FFF2-40B4-BE49-F238E27FC236}">
                <a16:creationId xmlns:a16="http://schemas.microsoft.com/office/drawing/2014/main" id="{B00D92E2-319A-4EB0-1E00-1AE9D230DBFD}"/>
              </a:ext>
            </a:extLst>
          </p:cNvPr>
          <p:cNvSpPr/>
          <p:nvPr/>
        </p:nvSpPr>
        <p:spPr>
          <a:xfrm>
            <a:off x="3901405" y="2971502"/>
            <a:ext cx="1739896" cy="424732"/>
          </a:xfrm>
          <a:prstGeom prst="roundRect">
            <a:avLst/>
          </a:prstGeom>
          <a:solidFill>
            <a:schemeClr val="bg2"/>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b="1" dirty="0">
                <a:solidFill>
                  <a:schemeClr val="tx1"/>
                </a:solidFill>
              </a:rPr>
              <a:t>okna</a:t>
            </a:r>
            <a:r>
              <a:rPr lang="pl-PL" sz="1200" dirty="0">
                <a:solidFill>
                  <a:schemeClr val="tx1"/>
                </a:solidFill>
              </a:rPr>
              <a:t> - uszczelnienie</a:t>
            </a:r>
          </a:p>
          <a:p>
            <a:pPr algn="ctr">
              <a:lnSpc>
                <a:spcPct val="90000"/>
              </a:lnSpc>
            </a:pPr>
            <a:r>
              <a:rPr lang="pl-PL" sz="1200" dirty="0">
                <a:solidFill>
                  <a:schemeClr val="tx1"/>
                </a:solidFill>
              </a:rPr>
              <a:t>taśmą </a:t>
            </a:r>
          </a:p>
        </p:txBody>
      </p:sp>
      <p:sp>
        <p:nvSpPr>
          <p:cNvPr id="40" name="Prostokąt: zaokrąglone rogi 39">
            <a:extLst>
              <a:ext uri="{FF2B5EF4-FFF2-40B4-BE49-F238E27FC236}">
                <a16:creationId xmlns:a16="http://schemas.microsoft.com/office/drawing/2014/main" id="{42B6F83D-CB56-DE5E-9A43-E0B3F26AA2C0}"/>
              </a:ext>
            </a:extLst>
          </p:cNvPr>
          <p:cNvSpPr/>
          <p:nvPr/>
        </p:nvSpPr>
        <p:spPr>
          <a:xfrm>
            <a:off x="358753" y="5328695"/>
            <a:ext cx="814134" cy="424732"/>
          </a:xfrm>
          <a:prstGeom prst="round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dirty="0">
                <a:solidFill>
                  <a:schemeClr val="bg1"/>
                </a:solidFill>
              </a:rPr>
              <a:t>ściana</a:t>
            </a:r>
          </a:p>
          <a:p>
            <a:pPr algn="ctr">
              <a:lnSpc>
                <a:spcPct val="90000"/>
              </a:lnSpc>
            </a:pPr>
            <a:r>
              <a:rPr lang="pl-PL" sz="1200" dirty="0">
                <a:solidFill>
                  <a:schemeClr val="bg1"/>
                </a:solidFill>
              </a:rPr>
              <a:t>nośna</a:t>
            </a:r>
          </a:p>
        </p:txBody>
      </p:sp>
      <p:sp>
        <p:nvSpPr>
          <p:cNvPr id="41" name="Prostokąt: zaokrąglone rogi 40">
            <a:extLst>
              <a:ext uri="{FF2B5EF4-FFF2-40B4-BE49-F238E27FC236}">
                <a16:creationId xmlns:a16="http://schemas.microsoft.com/office/drawing/2014/main" id="{38FB9EF0-553C-79E9-8AE4-AA30EBFB62D7}"/>
              </a:ext>
            </a:extLst>
          </p:cNvPr>
          <p:cNvSpPr/>
          <p:nvPr/>
        </p:nvSpPr>
        <p:spPr>
          <a:xfrm>
            <a:off x="1268057" y="2971502"/>
            <a:ext cx="1739896" cy="424732"/>
          </a:xfrm>
          <a:prstGeom prst="roundRect">
            <a:avLst/>
          </a:prstGeom>
          <a:solidFill>
            <a:schemeClr val="bg2"/>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b="1" dirty="0">
                <a:solidFill>
                  <a:schemeClr val="tx1"/>
                </a:solidFill>
              </a:rPr>
              <a:t>drzwi</a:t>
            </a:r>
            <a:r>
              <a:rPr lang="pl-PL" sz="1200" dirty="0">
                <a:solidFill>
                  <a:schemeClr val="tx1"/>
                </a:solidFill>
              </a:rPr>
              <a:t> - uszczelnienie</a:t>
            </a:r>
          </a:p>
          <a:p>
            <a:pPr algn="ctr">
              <a:lnSpc>
                <a:spcPct val="90000"/>
              </a:lnSpc>
            </a:pPr>
            <a:r>
              <a:rPr lang="pl-PL" sz="1200" dirty="0">
                <a:solidFill>
                  <a:schemeClr val="tx1"/>
                </a:solidFill>
              </a:rPr>
              <a:t>ręcznikiem i taśmą</a:t>
            </a:r>
          </a:p>
        </p:txBody>
      </p:sp>
      <p:cxnSp>
        <p:nvCxnSpPr>
          <p:cNvPr id="61" name="Łącznik prosty 60">
            <a:extLst>
              <a:ext uri="{FF2B5EF4-FFF2-40B4-BE49-F238E27FC236}">
                <a16:creationId xmlns:a16="http://schemas.microsoft.com/office/drawing/2014/main" id="{9F582C37-B603-9E5F-BC1C-0202D45F1663}"/>
              </a:ext>
            </a:extLst>
          </p:cNvPr>
          <p:cNvCxnSpPr>
            <a:cxnSpLocks/>
            <a:endCxn id="41" idx="2"/>
          </p:cNvCxnSpPr>
          <p:nvPr/>
        </p:nvCxnSpPr>
        <p:spPr>
          <a:xfrm flipV="1">
            <a:off x="2097231" y="3396234"/>
            <a:ext cx="40774" cy="1472926"/>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572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67F31-34A6-397D-23B3-6F0DEC3A15FE}"/>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7DE604D0-CEF7-F522-7313-E80996FCF3C5}"/>
              </a:ext>
            </a:extLst>
          </p:cNvPr>
          <p:cNvGraphicFramePr>
            <a:graphicFrameLocks noGrp="1"/>
          </p:cNvGraphicFramePr>
          <p:nvPr>
            <p:extLst>
              <p:ext uri="{D42A27DB-BD31-4B8C-83A1-F6EECF244321}">
                <p14:modId xmlns:p14="http://schemas.microsoft.com/office/powerpoint/2010/main" val="390653657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sp>
        <p:nvSpPr>
          <p:cNvPr id="5" name="Symbol zastępczy obrazu 4">
            <a:extLst>
              <a:ext uri="{FF2B5EF4-FFF2-40B4-BE49-F238E27FC236}">
                <a16:creationId xmlns:a16="http://schemas.microsoft.com/office/drawing/2014/main" id="{6B79ECCD-CAC5-8998-1A82-B97C76780433}"/>
              </a:ext>
            </a:extLst>
          </p:cNvPr>
          <p:cNvSpPr>
            <a:spLocks noGrp="1"/>
          </p:cNvSpPr>
          <p:nvPr>
            <p:ph type="pic" idx="1"/>
          </p:nvPr>
        </p:nvSpPr>
        <p:spPr>
          <a:xfrm>
            <a:off x="404627" y="908722"/>
            <a:ext cx="5599934" cy="4680518"/>
          </a:xfrm>
        </p:spPr>
        <p:txBody>
          <a:bodyPr>
            <a:normAutofit/>
          </a:bodyPr>
          <a:lstStyle/>
          <a:p>
            <a:pPr marL="342900" indent="-342900">
              <a:buFont typeface="+mj-lt"/>
              <a:buAutoNum type="arabicPeriod"/>
            </a:pPr>
            <a:r>
              <a:rPr lang="pl-PL" sz="2400" b="1" dirty="0"/>
              <a:t>Zatrzymaj się</a:t>
            </a:r>
            <a:br>
              <a:rPr lang="pl-PL" sz="2400" b="1" dirty="0"/>
            </a:br>
            <a:r>
              <a:rPr lang="pl-PL" dirty="0"/>
              <a:t>(zachowaj bezpieczeństwo ruchu).</a:t>
            </a:r>
          </a:p>
          <a:p>
            <a:pPr marL="342900" indent="-342900">
              <a:buFont typeface="+mj-lt"/>
              <a:buAutoNum type="arabicPeriod"/>
            </a:pPr>
            <a:r>
              <a:rPr lang="pl-PL" sz="2400" b="1" dirty="0"/>
              <a:t>Opuść pojazd </a:t>
            </a:r>
            <a:r>
              <a:rPr lang="pl-PL" dirty="0"/>
              <a:t>i poszukaj najbliższej osłony wg zasady „dwóch ścian”:</a:t>
            </a:r>
          </a:p>
          <a:p>
            <a:pPr marL="625475" indent="-342900">
              <a:buFont typeface="Wingdings" panose="05000000000000000000" pitchFamily="2" charset="2"/>
              <a:buChar char="§"/>
            </a:pPr>
            <a:r>
              <a:rPr lang="pl-PL" b="1" dirty="0"/>
              <a:t>Przemieść się do centralnych pomieszczeń </a:t>
            </a:r>
            <a:r>
              <a:rPr lang="pl-PL" dirty="0"/>
              <a:t>budynku, oddzielonych co najmniej dwiema pełnymi ścianami od elewacji z oknami</a:t>
            </a:r>
            <a:br>
              <a:rPr lang="pl-PL" dirty="0"/>
            </a:br>
            <a:r>
              <a:rPr lang="pl-PL" dirty="0"/>
              <a:t>(</a:t>
            </a:r>
            <a:r>
              <a:rPr lang="pl-PL" i="1" dirty="0"/>
              <a:t>np. korytarz, łazienka bez okien</a:t>
            </a:r>
            <a:r>
              <a:rPr lang="pl-PL" dirty="0"/>
              <a:t>).</a:t>
            </a:r>
          </a:p>
          <a:p>
            <a:pPr marL="625475" indent="-342900">
              <a:buFont typeface="Wingdings" panose="05000000000000000000" pitchFamily="2" charset="2"/>
              <a:buChar char="§"/>
            </a:pPr>
            <a:r>
              <a:rPr lang="pl-PL" b="1" dirty="0"/>
              <a:t>Usiądź nisko przy ścianie nośnej</a:t>
            </a:r>
            <a:r>
              <a:rPr lang="pl-PL" dirty="0"/>
              <a:t>.</a:t>
            </a:r>
          </a:p>
        </p:txBody>
      </p:sp>
      <p:sp>
        <p:nvSpPr>
          <p:cNvPr id="6" name="Tytuł 4">
            <a:extLst>
              <a:ext uri="{FF2B5EF4-FFF2-40B4-BE49-F238E27FC236}">
                <a16:creationId xmlns:a16="http://schemas.microsoft.com/office/drawing/2014/main" id="{29BEAB9C-4AE5-3A51-69E0-0537A5B79CC6}"/>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7" name="Łącznik prosty 6">
            <a:extLst>
              <a:ext uri="{FF2B5EF4-FFF2-40B4-BE49-F238E27FC236}">
                <a16:creationId xmlns:a16="http://schemas.microsoft.com/office/drawing/2014/main" id="{6D616CD0-BBB8-121E-2D5E-92CCEBFCD1E1}"/>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Grafika 9">
            <a:extLst>
              <a:ext uri="{FF2B5EF4-FFF2-40B4-BE49-F238E27FC236}">
                <a16:creationId xmlns:a16="http://schemas.microsoft.com/office/drawing/2014/main" id="{8905EA31-CE31-E20C-2334-04C6E09B8A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1598" y="3410654"/>
            <a:ext cx="5385655" cy="2389410"/>
          </a:xfrm>
          <a:prstGeom prst="rect">
            <a:avLst/>
          </a:prstGeom>
        </p:spPr>
      </p:pic>
      <p:cxnSp>
        <p:nvCxnSpPr>
          <p:cNvPr id="3" name="Łącznik prosty 2">
            <a:extLst>
              <a:ext uri="{FF2B5EF4-FFF2-40B4-BE49-F238E27FC236}">
                <a16:creationId xmlns:a16="http://schemas.microsoft.com/office/drawing/2014/main" id="{2BE7597E-E851-8C01-336E-E6D8D41CAEA1}"/>
              </a:ext>
            </a:extLst>
          </p:cNvPr>
          <p:cNvCxnSpPr>
            <a:cxnSpLocks/>
          </p:cNvCxnSpPr>
          <p:nvPr/>
        </p:nvCxnSpPr>
        <p:spPr>
          <a:xfrm flipH="1">
            <a:off x="0" y="559706"/>
            <a:ext cx="12188824"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pic>
        <p:nvPicPr>
          <p:cNvPr id="13" name="Obraz 12" descr="Obraz zawierający godło, herb, symbol, logo&#10;&#10;Opis wygenerowany automatycznie">
            <a:extLst>
              <a:ext uri="{FF2B5EF4-FFF2-40B4-BE49-F238E27FC236}">
                <a16:creationId xmlns:a16="http://schemas.microsoft.com/office/drawing/2014/main" id="{3F0044E9-FEC3-95B9-D992-6A196F5080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15" name="Symbol zastępczy tekstu 6">
            <a:extLst>
              <a:ext uri="{FF2B5EF4-FFF2-40B4-BE49-F238E27FC236}">
                <a16:creationId xmlns:a16="http://schemas.microsoft.com/office/drawing/2014/main" id="{A1E53B00-DE4A-A73F-EC5B-7220BF9794AF}"/>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jedziesz pojazdem …</a:t>
            </a:r>
          </a:p>
        </p:txBody>
      </p:sp>
      <p:sp>
        <p:nvSpPr>
          <p:cNvPr id="8" name="Prostokąt 7">
            <a:extLst>
              <a:ext uri="{FF2B5EF4-FFF2-40B4-BE49-F238E27FC236}">
                <a16:creationId xmlns:a16="http://schemas.microsoft.com/office/drawing/2014/main" id="{FD05E397-E9D5-B63B-004A-7AAB6EE689A5}"/>
              </a:ext>
            </a:extLst>
          </p:cNvPr>
          <p:cNvSpPr/>
          <p:nvPr/>
        </p:nvSpPr>
        <p:spPr>
          <a:xfrm>
            <a:off x="981844" y="5589240"/>
            <a:ext cx="4176464" cy="858896"/>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rPr>
              <a:t>PAMIĘTAJ!</a:t>
            </a:r>
            <a:br>
              <a:rPr lang="pl-PL" sz="1600" dirty="0">
                <a:solidFill>
                  <a:schemeClr val="bg1"/>
                </a:solidFill>
              </a:rPr>
            </a:br>
            <a:r>
              <a:rPr lang="pl-PL" sz="1800" dirty="0">
                <a:solidFill>
                  <a:schemeClr val="bg1"/>
                </a:solidFill>
              </a:rPr>
              <a:t>Pojazd nie chroni przed odłamkami.</a:t>
            </a:r>
            <a:endParaRPr lang="pl-PL" sz="2000" b="1" dirty="0">
              <a:solidFill>
                <a:schemeClr val="bg1"/>
              </a:solidFill>
            </a:endParaRPr>
          </a:p>
        </p:txBody>
      </p:sp>
    </p:spTree>
    <p:extLst>
      <p:ext uri="{BB962C8B-B14F-4D97-AF65-F5344CB8AC3E}">
        <p14:creationId xmlns:p14="http://schemas.microsoft.com/office/powerpoint/2010/main" val="128570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87833-22D5-3E0A-8721-9F843A89563D}"/>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E15DAC78-6D67-80E3-6296-A147E9DD0463}"/>
              </a:ext>
            </a:extLst>
          </p:cNvPr>
          <p:cNvGraphicFramePr>
            <a:graphicFrameLocks noGrp="1"/>
          </p:cNvGraphicFramePr>
          <p:nvPr>
            <p:extLst>
              <p:ext uri="{D42A27DB-BD31-4B8C-83A1-F6EECF244321}">
                <p14:modId xmlns:p14="http://schemas.microsoft.com/office/powerpoint/2010/main" val="415433231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sp>
        <p:nvSpPr>
          <p:cNvPr id="5" name="Symbol zastępczy obrazu 4">
            <a:extLst>
              <a:ext uri="{FF2B5EF4-FFF2-40B4-BE49-F238E27FC236}">
                <a16:creationId xmlns:a16="http://schemas.microsoft.com/office/drawing/2014/main" id="{0F065E0B-B95F-630F-5A5D-13EC5D88AF90}"/>
              </a:ext>
            </a:extLst>
          </p:cNvPr>
          <p:cNvSpPr>
            <a:spLocks noGrp="1"/>
          </p:cNvSpPr>
          <p:nvPr>
            <p:ph type="pic" idx="1"/>
          </p:nvPr>
        </p:nvSpPr>
        <p:spPr>
          <a:xfrm>
            <a:off x="404627" y="3941417"/>
            <a:ext cx="5599934" cy="2592286"/>
          </a:xfrm>
        </p:spPr>
        <p:txBody>
          <a:bodyPr>
            <a:normAutofit/>
          </a:bodyPr>
          <a:lstStyle/>
          <a:p>
            <a:pPr algn="ctr"/>
            <a:r>
              <a:rPr lang="pl-PL" dirty="0"/>
              <a:t>Jeśli jesteś poza domem, szukaj miejsc,</a:t>
            </a:r>
            <a:br>
              <a:rPr lang="pl-PL" dirty="0"/>
            </a:br>
            <a:r>
              <a:rPr lang="pl-PL" dirty="0"/>
              <a:t>które zapewniają minimum ochrony </a:t>
            </a:r>
            <a:br>
              <a:rPr lang="pl-PL" dirty="0"/>
            </a:br>
            <a:r>
              <a:rPr lang="pl-PL" sz="2400" b="1" dirty="0"/>
              <a:t>(najniższe kondygnacje budynków,</a:t>
            </a:r>
            <a:br>
              <a:rPr lang="pl-PL" sz="2400" b="1" dirty="0"/>
            </a:br>
            <a:r>
              <a:rPr lang="pl-PL" sz="2400" b="1" dirty="0"/>
              <a:t>w tym piwnice, garaże podziemne, tunele, przejścia podziemne).</a:t>
            </a:r>
          </a:p>
        </p:txBody>
      </p:sp>
      <p:sp>
        <p:nvSpPr>
          <p:cNvPr id="17" name="Symbol zastępczy tekstu 3">
            <a:extLst>
              <a:ext uri="{FF2B5EF4-FFF2-40B4-BE49-F238E27FC236}">
                <a16:creationId xmlns:a16="http://schemas.microsoft.com/office/drawing/2014/main" id="{3C94BE93-70C5-A930-65A3-0682F8A6B2D0}"/>
              </a:ext>
            </a:extLst>
          </p:cNvPr>
          <p:cNvSpPr txBox="1">
            <a:spLocks/>
          </p:cNvSpPr>
          <p:nvPr/>
        </p:nvSpPr>
        <p:spPr>
          <a:xfrm>
            <a:off x="6189290" y="6237312"/>
            <a:ext cx="5599935" cy="3168352"/>
          </a:xfrm>
          <a:prstGeom prst="rect">
            <a:avLst/>
          </a:prstGeom>
        </p:spPr>
        <p:txBody>
          <a:bodyPr vert="horz" lIns="121899" tIns="60949" rIns="121899" bIns="60949" rtlCol="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endParaRPr lang="pl-PL" dirty="0"/>
          </a:p>
        </p:txBody>
      </p:sp>
      <p:pic>
        <p:nvPicPr>
          <p:cNvPr id="18" name="Grafika 17">
            <a:extLst>
              <a:ext uri="{FF2B5EF4-FFF2-40B4-BE49-F238E27FC236}">
                <a16:creationId xmlns:a16="http://schemas.microsoft.com/office/drawing/2014/main" id="{5DB97824-ACE3-9744-834E-473B628DE8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8013" y="804774"/>
            <a:ext cx="2808312" cy="3082293"/>
          </a:xfrm>
          <a:prstGeom prst="rect">
            <a:avLst/>
          </a:prstGeom>
        </p:spPr>
      </p:pic>
      <p:sp>
        <p:nvSpPr>
          <p:cNvPr id="6" name="Tytuł 4">
            <a:extLst>
              <a:ext uri="{FF2B5EF4-FFF2-40B4-BE49-F238E27FC236}">
                <a16:creationId xmlns:a16="http://schemas.microsoft.com/office/drawing/2014/main" id="{464C0F07-BBE4-3C32-ED95-8B48DEEB4547}"/>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7" name="Łącznik prosty 6">
            <a:extLst>
              <a:ext uri="{FF2B5EF4-FFF2-40B4-BE49-F238E27FC236}">
                <a16:creationId xmlns:a16="http://schemas.microsoft.com/office/drawing/2014/main" id="{06A27927-9B78-F10C-C715-3E65811FEFE5}"/>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A0516592-E2FB-0D0C-643E-36B36AE93C60}"/>
              </a:ext>
            </a:extLst>
          </p:cNvPr>
          <p:cNvSpPr>
            <a:spLocks noGrp="1"/>
          </p:cNvSpPr>
          <p:nvPr>
            <p:ph type="body" sz="half" idx="2"/>
          </p:nvPr>
        </p:nvSpPr>
        <p:spPr>
          <a:xfrm>
            <a:off x="6308996" y="2061170"/>
            <a:ext cx="5473535" cy="4267200"/>
          </a:xfrm>
        </p:spPr>
        <p:txBody>
          <a:bodyPr>
            <a:normAutofit/>
          </a:bodyPr>
          <a:lstStyle/>
          <a:p>
            <a:pPr>
              <a:lnSpc>
                <a:spcPct val="120000"/>
              </a:lnSpc>
              <a:spcBef>
                <a:spcPts val="1800"/>
              </a:spcBef>
            </a:pPr>
            <a:r>
              <a:rPr lang="pl-PL" dirty="0"/>
              <a:t>Jeśli jesteś na zewnątrz …</a:t>
            </a:r>
          </a:p>
          <a:p>
            <a:pPr>
              <a:lnSpc>
                <a:spcPct val="120000"/>
              </a:lnSpc>
              <a:spcBef>
                <a:spcPts val="1800"/>
              </a:spcBef>
            </a:pPr>
            <a:r>
              <a:rPr lang="pl-PL" dirty="0"/>
              <a:t>Nawet zwykłe zagłębienia terenu zapewniają lepszą ochronę niż przebywanie na otwartej przestrzeni.</a:t>
            </a:r>
          </a:p>
        </p:txBody>
      </p:sp>
      <p:pic>
        <p:nvPicPr>
          <p:cNvPr id="19" name="Grafika 18">
            <a:extLst>
              <a:ext uri="{FF2B5EF4-FFF2-40B4-BE49-F238E27FC236}">
                <a16:creationId xmlns:a16="http://schemas.microsoft.com/office/drawing/2014/main" id="{5A41D2B7-2F03-DBDE-FD49-49AD7E32AA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78588" y="4085432"/>
            <a:ext cx="3174752" cy="2304256"/>
          </a:xfrm>
          <a:prstGeom prst="rect">
            <a:avLst/>
          </a:prstGeom>
        </p:spPr>
      </p:pic>
      <p:pic>
        <p:nvPicPr>
          <p:cNvPr id="12" name="Obraz 11" descr="Obraz zawierający godło, herb, symbol, logo&#10;&#10;Opis wygenerowany automatycznie">
            <a:extLst>
              <a:ext uri="{FF2B5EF4-FFF2-40B4-BE49-F238E27FC236}">
                <a16:creationId xmlns:a16="http://schemas.microsoft.com/office/drawing/2014/main" id="{814A9167-5C10-CE41-C0EB-77E1948EF2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73758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BA2A9-AF4E-4AD3-7E81-5EA3D059EAA3}"/>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F9342047-7B0B-F4A4-5A4C-C1D0A2ED1CAD}"/>
              </a:ext>
            </a:extLst>
          </p:cNvPr>
          <p:cNvSpPr>
            <a:spLocks noGrp="1"/>
          </p:cNvSpPr>
          <p:nvPr>
            <p:ph type="pic" idx="1"/>
          </p:nvPr>
        </p:nvSpPr>
        <p:spPr>
          <a:xfrm>
            <a:off x="404626" y="1988840"/>
            <a:ext cx="5689785" cy="3600399"/>
          </a:xfrm>
        </p:spPr>
        <p:txBody>
          <a:bodyPr>
            <a:normAutofit/>
          </a:bodyPr>
          <a:lstStyle/>
          <a:p>
            <a:pPr marL="342900" indent="-342900">
              <a:buFont typeface="+mj-lt"/>
              <a:buAutoNum type="arabicParenR"/>
            </a:pPr>
            <a:r>
              <a:rPr lang="pl-PL" dirty="0"/>
              <a:t> </a:t>
            </a:r>
            <a:r>
              <a:rPr lang="pl-PL" sz="2400" b="1" dirty="0"/>
              <a:t>Padnij na ziemię </a:t>
            </a:r>
            <a:br>
              <a:rPr lang="pl-PL" sz="2400" b="1" dirty="0"/>
            </a:br>
            <a:r>
              <a:rPr lang="pl-PL" dirty="0"/>
              <a:t>najlepiej w zagłębieniu – i osłoń głowę.</a:t>
            </a:r>
          </a:p>
          <a:p>
            <a:pPr marL="342900" indent="-342900">
              <a:buFont typeface="+mj-lt"/>
              <a:buAutoNum type="arabicParenR"/>
            </a:pPr>
            <a:r>
              <a:rPr lang="pl-PL" dirty="0"/>
              <a:t> </a:t>
            </a:r>
            <a:r>
              <a:rPr lang="pl-PL" sz="2400" b="1" dirty="0"/>
              <a:t>Nie wychodź ze schronienia</a:t>
            </a:r>
            <a:br>
              <a:rPr lang="pl-PL" sz="2400" b="1" dirty="0"/>
            </a:br>
            <a:r>
              <a:rPr lang="pl-PL" dirty="0"/>
              <a:t>zbyt szybko.</a:t>
            </a:r>
          </a:p>
          <a:p>
            <a:pPr marL="342900" indent="-342900">
              <a:buFont typeface="+mj-lt"/>
              <a:buAutoNum type="arabicParenR"/>
            </a:pPr>
            <a:r>
              <a:rPr lang="pl-PL" dirty="0"/>
              <a:t> Nie przeciążaj linii telefonicznych</a:t>
            </a:r>
            <a:br>
              <a:rPr lang="pl-PL" dirty="0"/>
            </a:br>
            <a:r>
              <a:rPr lang="pl-PL" dirty="0"/>
              <a:t>– </a:t>
            </a:r>
            <a:r>
              <a:rPr lang="pl-PL" sz="2400" b="1" dirty="0"/>
              <a:t>korzystaj z SMS-ów</a:t>
            </a:r>
            <a:r>
              <a:rPr lang="pl-PL" dirty="0"/>
              <a:t>.</a:t>
            </a:r>
            <a:endParaRPr lang="pl-PL" sz="2400" b="1" dirty="0"/>
          </a:p>
        </p:txBody>
      </p:sp>
      <p:sp>
        <p:nvSpPr>
          <p:cNvPr id="17" name="Symbol zastępczy tekstu 3">
            <a:extLst>
              <a:ext uri="{FF2B5EF4-FFF2-40B4-BE49-F238E27FC236}">
                <a16:creationId xmlns:a16="http://schemas.microsoft.com/office/drawing/2014/main" id="{839A323C-F0B4-7F8F-A627-CF2C372C81CC}"/>
              </a:ext>
            </a:extLst>
          </p:cNvPr>
          <p:cNvSpPr txBox="1">
            <a:spLocks/>
          </p:cNvSpPr>
          <p:nvPr/>
        </p:nvSpPr>
        <p:spPr>
          <a:xfrm>
            <a:off x="6189290" y="6237312"/>
            <a:ext cx="5599935" cy="3168352"/>
          </a:xfrm>
          <a:prstGeom prst="rect">
            <a:avLst/>
          </a:prstGeom>
        </p:spPr>
        <p:txBody>
          <a:bodyPr vert="horz" lIns="121899" tIns="60949" rIns="121899" bIns="60949" rtlCol="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spcBef>
                <a:spcPts val="1800"/>
              </a:spcBef>
            </a:pPr>
            <a:endParaRPr lang="pl-PL" dirty="0"/>
          </a:p>
        </p:txBody>
      </p:sp>
      <p:cxnSp>
        <p:nvCxnSpPr>
          <p:cNvPr id="7" name="Łącznik prosty 6">
            <a:extLst>
              <a:ext uri="{FF2B5EF4-FFF2-40B4-BE49-F238E27FC236}">
                <a16:creationId xmlns:a16="http://schemas.microsoft.com/office/drawing/2014/main" id="{703D6A80-8243-8C9F-9F5E-17603DB216AD}"/>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Grafika 9">
            <a:extLst>
              <a:ext uri="{FF2B5EF4-FFF2-40B4-BE49-F238E27FC236}">
                <a16:creationId xmlns:a16="http://schemas.microsoft.com/office/drawing/2014/main" id="{3D985C83-CC3E-F24B-6FC8-1A87A6AAA7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2484" y="3225174"/>
            <a:ext cx="4827522" cy="3448230"/>
          </a:xfrm>
          <a:prstGeom prst="rect">
            <a:avLst/>
          </a:prstGeom>
        </p:spPr>
      </p:pic>
      <p:graphicFrame>
        <p:nvGraphicFramePr>
          <p:cNvPr id="11" name="Tabela 10">
            <a:extLst>
              <a:ext uri="{FF2B5EF4-FFF2-40B4-BE49-F238E27FC236}">
                <a16:creationId xmlns:a16="http://schemas.microsoft.com/office/drawing/2014/main" id="{E7537307-5EE5-6A95-DF70-8786C4BBCCF2}"/>
              </a:ext>
            </a:extLst>
          </p:cNvPr>
          <p:cNvGraphicFramePr>
            <a:graphicFrameLocks noGrp="1"/>
          </p:cNvGraphicFramePr>
          <p:nvPr>
            <p:extLst>
              <p:ext uri="{D42A27DB-BD31-4B8C-83A1-F6EECF244321}">
                <p14:modId xmlns:p14="http://schemas.microsoft.com/office/powerpoint/2010/main" val="248280116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86FE64AD-F56D-43D3-93AB-E608FC47B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2" name="Tytuł 4">
            <a:extLst>
              <a:ext uri="{FF2B5EF4-FFF2-40B4-BE49-F238E27FC236}">
                <a16:creationId xmlns:a16="http://schemas.microsoft.com/office/drawing/2014/main" id="{5E641318-AC35-92CD-2FBD-D9627A3A1604}"/>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sp>
        <p:nvSpPr>
          <p:cNvPr id="3" name="Symbol zastępczy tekstu 6">
            <a:extLst>
              <a:ext uri="{FF2B5EF4-FFF2-40B4-BE49-F238E27FC236}">
                <a16:creationId xmlns:a16="http://schemas.microsoft.com/office/drawing/2014/main" id="{E075DA07-7EFB-A25D-D052-B51FC5027C36}"/>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słyszysz eksplozję …</a:t>
            </a:r>
          </a:p>
        </p:txBody>
      </p:sp>
    </p:spTree>
    <p:extLst>
      <p:ext uri="{BB962C8B-B14F-4D97-AF65-F5344CB8AC3E}">
        <p14:creationId xmlns:p14="http://schemas.microsoft.com/office/powerpoint/2010/main" val="287443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F223F-F839-8ED9-BB1B-8FFB36839523}"/>
            </a:ext>
          </a:extLst>
        </p:cNvPr>
        <p:cNvGrpSpPr/>
        <p:nvPr/>
      </p:nvGrpSpPr>
      <p:grpSpPr>
        <a:xfrm>
          <a:off x="0" y="0"/>
          <a:ext cx="0" cy="0"/>
          <a:chOff x="0" y="0"/>
          <a:chExt cx="0" cy="0"/>
        </a:xfrm>
      </p:grpSpPr>
      <p:pic>
        <p:nvPicPr>
          <p:cNvPr id="5" name="Grafika 4">
            <a:extLst>
              <a:ext uri="{FF2B5EF4-FFF2-40B4-BE49-F238E27FC236}">
                <a16:creationId xmlns:a16="http://schemas.microsoft.com/office/drawing/2014/main" id="{87B75DA6-D419-B64B-B51B-07B79C5E9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74732" y="2935272"/>
            <a:ext cx="3214093" cy="4420661"/>
          </a:xfrm>
          <a:prstGeom prst="rect">
            <a:avLst/>
          </a:prstGeom>
        </p:spPr>
      </p:pic>
      <p:sp>
        <p:nvSpPr>
          <p:cNvPr id="2" name="Tytuł 4">
            <a:extLst>
              <a:ext uri="{FF2B5EF4-FFF2-40B4-BE49-F238E27FC236}">
                <a16:creationId xmlns:a16="http://schemas.microsoft.com/office/drawing/2014/main" id="{4A9AC589-BD52-5560-B453-7A7D62662C65}"/>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3" name="Łącznik prosty 2">
            <a:extLst>
              <a:ext uri="{FF2B5EF4-FFF2-40B4-BE49-F238E27FC236}">
                <a16:creationId xmlns:a16="http://schemas.microsoft.com/office/drawing/2014/main" id="{9455A629-64B4-C94E-12C3-4E09522986EB}"/>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1" name="Tabela 10">
            <a:extLst>
              <a:ext uri="{FF2B5EF4-FFF2-40B4-BE49-F238E27FC236}">
                <a16:creationId xmlns:a16="http://schemas.microsoft.com/office/drawing/2014/main" id="{36EAADEB-8BF7-A62B-F28C-9A78C779F40F}"/>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CA7A4A60-A0B9-9FD9-1779-F53167B5BA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7" name="Symbol zastępczy obrazu 4">
            <a:extLst>
              <a:ext uri="{FF2B5EF4-FFF2-40B4-BE49-F238E27FC236}">
                <a16:creationId xmlns:a16="http://schemas.microsoft.com/office/drawing/2014/main" id="{3813DD78-819C-EBCC-D260-26BC8C060DB3}"/>
              </a:ext>
            </a:extLst>
          </p:cNvPr>
          <p:cNvSpPr txBox="1">
            <a:spLocks/>
          </p:cNvSpPr>
          <p:nvPr/>
        </p:nvSpPr>
        <p:spPr>
          <a:xfrm>
            <a:off x="507869" y="555436"/>
            <a:ext cx="5473534" cy="6302564"/>
          </a:xfrm>
          <a:prstGeom prst="rect">
            <a:avLst/>
          </a:prstGeom>
          <a:noFill/>
          <a:ln w="9525">
            <a:noFill/>
            <a:miter lim="800000"/>
          </a:ln>
          <a:effectLst/>
        </p:spPr>
        <p:txBody>
          <a:bodyPr vert="horz" lIns="121899" tIns="60949" rIns="121899" bIns="60949" rtlCol="0" anchor="ctr" anchorCtr="0">
            <a:noAutofit/>
          </a:bodyPr>
          <a:lstStyle>
            <a:lvl1pPr marL="0" indent="0" algn="l" defTabSz="1218987" rtl="0" eaLnBrk="1" latinLnBrk="0" hangingPunct="1">
              <a:lnSpc>
                <a:spcPct val="130000"/>
              </a:lnSpc>
              <a:spcBef>
                <a:spcPts val="1200"/>
              </a:spcBef>
              <a:buClr>
                <a:schemeClr val="bg1"/>
              </a:buClr>
              <a:buSzPct val="90000"/>
              <a:buFont typeface="Wingdings" panose="05000000000000000000" pitchFamily="2" charset="2"/>
              <a:buNone/>
              <a:defRPr sz="1800" kern="1200">
                <a:solidFill>
                  <a:schemeClr val="bg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37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32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9pPr>
          </a:lstStyle>
          <a:p>
            <a:pPr marL="342900" indent="-342900">
              <a:buFont typeface="+mj-lt"/>
              <a:buAutoNum type="arabicParenR"/>
            </a:pPr>
            <a:r>
              <a:rPr lang="pl-PL" dirty="0"/>
              <a:t> </a:t>
            </a:r>
            <a:r>
              <a:rPr lang="pl-PL" sz="2000" b="1" dirty="0"/>
              <a:t>SŁYSZYSZ DŹWIĘK?</a:t>
            </a:r>
            <a:br>
              <a:rPr lang="pl-PL" sz="2000" b="1" dirty="0"/>
            </a:br>
            <a:r>
              <a:rPr lang="pl-PL" sz="1400" dirty="0"/>
              <a:t>Nie analizuj! Nie zastanawiaj się!</a:t>
            </a:r>
            <a:br>
              <a:rPr lang="pl-PL" sz="1400" dirty="0"/>
            </a:br>
            <a:r>
              <a:rPr lang="pl-PL" sz="1400" dirty="0"/>
              <a:t>Za 30 sekund może być już nad Twoim dachem.</a:t>
            </a:r>
          </a:p>
          <a:p>
            <a:pPr marL="342900" indent="-342900">
              <a:buFont typeface="+mj-lt"/>
              <a:buAutoNum type="arabicParenR"/>
            </a:pPr>
            <a:r>
              <a:rPr lang="pl-PL" dirty="0"/>
              <a:t> </a:t>
            </a:r>
            <a:r>
              <a:rPr lang="pl-PL" b="1" dirty="0"/>
              <a:t>NIE NAGRYWAJ!</a:t>
            </a:r>
            <a:br>
              <a:rPr lang="pl-PL" b="1" dirty="0"/>
            </a:br>
            <a:r>
              <a:rPr lang="pl-PL" sz="1400" dirty="0"/>
              <a:t>Żadne nagranie nie jest warte Twojego życia.</a:t>
            </a:r>
          </a:p>
          <a:p>
            <a:pPr marL="342900" indent="-342900">
              <a:buFont typeface="+mj-lt"/>
              <a:buAutoNum type="arabicParenR"/>
            </a:pPr>
            <a:r>
              <a:rPr lang="pl-PL" dirty="0"/>
              <a:t> </a:t>
            </a:r>
            <a:r>
              <a:rPr lang="pl-PL" b="1" dirty="0"/>
              <a:t>ODEJDŹ OD OKNA!</a:t>
            </a:r>
            <a:br>
              <a:rPr lang="pl-PL" dirty="0"/>
            </a:br>
            <a:r>
              <a:rPr lang="pl-PL" sz="1400" dirty="0"/>
              <a:t>Szkło rozpryskuje się jak ostrza. Okno to najniebezpieczniejsze miejsce. Odejdź jak najdalej. Najlepiej w głąb mieszkania</a:t>
            </a:r>
            <a:r>
              <a:rPr lang="pl-PL" sz="1200" dirty="0"/>
              <a:t>.</a:t>
            </a:r>
          </a:p>
          <a:p>
            <a:pPr marL="342900" indent="-342900">
              <a:buFont typeface="+mj-lt"/>
              <a:buAutoNum type="arabicParenR"/>
            </a:pPr>
            <a:r>
              <a:rPr lang="pl-PL" dirty="0"/>
              <a:t> </a:t>
            </a:r>
            <a:r>
              <a:rPr lang="pl-PL" sz="2000" b="1" dirty="0"/>
              <a:t>ZNAJDŹ DWIE ŚCIANY!</a:t>
            </a:r>
            <a:br>
              <a:rPr lang="pl-PL" sz="2000" b="1" dirty="0"/>
            </a:br>
            <a:r>
              <a:rPr lang="pl-PL" sz="1400" dirty="0"/>
              <a:t>Między Tobą a ulicą powinny być co najmniej dwie ściany nośne: </a:t>
            </a:r>
            <a:br>
              <a:rPr lang="pl-PL" sz="1400" dirty="0"/>
            </a:br>
            <a:r>
              <a:rPr lang="pl-PL" sz="1400" dirty="0"/>
              <a:t>- </a:t>
            </a:r>
            <a:r>
              <a:rPr lang="pl-PL" sz="1400" i="1" dirty="0"/>
              <a:t>Kuchnia z oknami 	– </a:t>
            </a:r>
            <a:r>
              <a:rPr lang="pl-PL" sz="1400" b="1" i="1" dirty="0"/>
              <a:t>nie</a:t>
            </a:r>
            <a:r>
              <a:rPr lang="pl-PL" sz="1400" i="1" dirty="0"/>
              <a:t>. </a:t>
            </a:r>
            <a:br>
              <a:rPr lang="pl-PL" sz="1400" i="1" dirty="0"/>
            </a:br>
            <a:r>
              <a:rPr lang="pl-PL" sz="1400" i="1" dirty="0"/>
              <a:t>- Łazienka bez okien 	– </a:t>
            </a:r>
            <a:r>
              <a:rPr lang="pl-PL" sz="1400" b="1" i="1" dirty="0"/>
              <a:t>tak</a:t>
            </a:r>
            <a:r>
              <a:rPr lang="pl-PL" sz="1400" i="1" dirty="0"/>
              <a:t>. </a:t>
            </a:r>
            <a:br>
              <a:rPr lang="pl-PL" sz="1400" i="1" dirty="0"/>
            </a:br>
            <a:r>
              <a:rPr lang="pl-PL" sz="1400" i="1" dirty="0"/>
              <a:t>- Korytarz 		–</a:t>
            </a:r>
            <a:r>
              <a:rPr lang="pl-PL" sz="1400" b="1" i="1" dirty="0"/>
              <a:t> idealnie</a:t>
            </a:r>
            <a:r>
              <a:rPr lang="pl-PL" sz="1400" i="1" dirty="0"/>
              <a:t>.</a:t>
            </a:r>
          </a:p>
          <a:p>
            <a:pPr marL="342900" indent="-342900">
              <a:buFont typeface="+mj-lt"/>
              <a:buAutoNum type="arabicParenR"/>
            </a:pPr>
            <a:r>
              <a:rPr lang="pl-PL" dirty="0"/>
              <a:t> </a:t>
            </a:r>
            <a:r>
              <a:rPr lang="pl-PL" sz="2000" b="1" dirty="0"/>
              <a:t>NA PODŁOGĘ! BEZ SŁÓW! BEZ PYTAŃ</a:t>
            </a:r>
            <a:r>
              <a:rPr lang="pl-PL" b="1" dirty="0"/>
              <a:t>!</a:t>
            </a:r>
            <a:br>
              <a:rPr lang="pl-PL" dirty="0"/>
            </a:br>
            <a:br>
              <a:rPr lang="pl-PL" sz="1400" dirty="0"/>
            </a:br>
            <a:endParaRPr lang="pl-PL" sz="1200" dirty="0"/>
          </a:p>
        </p:txBody>
      </p:sp>
      <p:sp>
        <p:nvSpPr>
          <p:cNvPr id="10" name="Symbol zastępczy tekstu 6">
            <a:extLst>
              <a:ext uri="{FF2B5EF4-FFF2-40B4-BE49-F238E27FC236}">
                <a16:creationId xmlns:a16="http://schemas.microsoft.com/office/drawing/2014/main" id="{DC85CCA1-785A-0E2B-5781-E538467F20B7}"/>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słyszysz niski, przypominający buczenie</a:t>
            </a:r>
            <a:br>
              <a:rPr lang="pl-PL" dirty="0"/>
            </a:br>
            <a:r>
              <a:rPr lang="pl-PL" dirty="0"/>
              <a:t>„dźwięk kosiarki” – działaj natychmiast!</a:t>
            </a:r>
            <a:br>
              <a:rPr lang="pl-PL" dirty="0"/>
            </a:br>
            <a:endParaRPr lang="pl-PL" dirty="0"/>
          </a:p>
        </p:txBody>
      </p:sp>
      <p:pic>
        <p:nvPicPr>
          <p:cNvPr id="24" name="Grafika 23">
            <a:extLst>
              <a:ext uri="{FF2B5EF4-FFF2-40B4-BE49-F238E27FC236}">
                <a16:creationId xmlns:a16="http://schemas.microsoft.com/office/drawing/2014/main" id="{AA18E659-4A82-08E3-56B4-90E7589A62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4453" y="5434041"/>
            <a:ext cx="910764" cy="1057958"/>
          </a:xfrm>
          <a:prstGeom prst="rect">
            <a:avLst/>
          </a:prstGeom>
        </p:spPr>
      </p:pic>
      <p:sp>
        <p:nvSpPr>
          <p:cNvPr id="25" name="pole tekstowe 24">
            <a:extLst>
              <a:ext uri="{FF2B5EF4-FFF2-40B4-BE49-F238E27FC236}">
                <a16:creationId xmlns:a16="http://schemas.microsoft.com/office/drawing/2014/main" id="{41C2E736-93C5-C4FC-AE0F-727DF81666C4}"/>
              </a:ext>
            </a:extLst>
          </p:cNvPr>
          <p:cNvSpPr txBox="1"/>
          <p:nvPr/>
        </p:nvSpPr>
        <p:spPr>
          <a:xfrm>
            <a:off x="7393702" y="5855434"/>
            <a:ext cx="1344749" cy="369332"/>
          </a:xfrm>
          <a:prstGeom prst="rect">
            <a:avLst/>
          </a:prstGeom>
          <a:noFill/>
        </p:spPr>
        <p:txBody>
          <a:bodyPr wrap="square" rtlCol="0">
            <a:spAutoFit/>
          </a:bodyPr>
          <a:lstStyle/>
          <a:p>
            <a:pPr algn="ctr"/>
            <a:r>
              <a:rPr lang="pl-PL" sz="1800" b="1" dirty="0"/>
              <a:t>30 sekund</a:t>
            </a:r>
          </a:p>
        </p:txBody>
      </p:sp>
      <p:sp>
        <p:nvSpPr>
          <p:cNvPr id="28" name="Owal 27">
            <a:extLst>
              <a:ext uri="{FF2B5EF4-FFF2-40B4-BE49-F238E27FC236}">
                <a16:creationId xmlns:a16="http://schemas.microsoft.com/office/drawing/2014/main" id="{6795F688-AF4B-412F-9DF2-126E92FF8CA1}"/>
              </a:ext>
            </a:extLst>
          </p:cNvPr>
          <p:cNvSpPr/>
          <p:nvPr/>
        </p:nvSpPr>
        <p:spPr>
          <a:xfrm>
            <a:off x="10417873" y="5786165"/>
            <a:ext cx="429148" cy="429148"/>
          </a:xfrm>
          <a:prstGeom prst="ellipse">
            <a:avLst/>
          </a:prstGeom>
          <a:solidFill>
            <a:srgbClr val="FF0000"/>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tx1"/>
                </a:solidFill>
              </a:rPr>
              <a:t>1</a:t>
            </a:r>
          </a:p>
        </p:txBody>
      </p:sp>
      <p:pic>
        <p:nvPicPr>
          <p:cNvPr id="20" name="Grafika 19">
            <a:extLst>
              <a:ext uri="{FF2B5EF4-FFF2-40B4-BE49-F238E27FC236}">
                <a16:creationId xmlns:a16="http://schemas.microsoft.com/office/drawing/2014/main" id="{4CFFD658-F95D-1C19-B876-3B8E72A87D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26165" y="3029070"/>
            <a:ext cx="1679560" cy="1057958"/>
          </a:xfrm>
          <a:prstGeom prst="rect">
            <a:avLst/>
          </a:prstGeom>
        </p:spPr>
      </p:pic>
      <p:sp>
        <p:nvSpPr>
          <p:cNvPr id="32" name="Prostokąt 31">
            <a:extLst>
              <a:ext uri="{FF2B5EF4-FFF2-40B4-BE49-F238E27FC236}">
                <a16:creationId xmlns:a16="http://schemas.microsoft.com/office/drawing/2014/main" id="{22F12A8D-DCA5-E394-07EE-0D7F26EE48DE}"/>
              </a:ext>
            </a:extLst>
          </p:cNvPr>
          <p:cNvSpPr/>
          <p:nvPr/>
        </p:nvSpPr>
        <p:spPr>
          <a:xfrm>
            <a:off x="1049513" y="6040100"/>
            <a:ext cx="4176464" cy="524927"/>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Połóż się i osłoń głowę rękami.</a:t>
            </a:r>
          </a:p>
        </p:txBody>
      </p:sp>
      <p:sp>
        <p:nvSpPr>
          <p:cNvPr id="35" name="Owal 34">
            <a:extLst>
              <a:ext uri="{FF2B5EF4-FFF2-40B4-BE49-F238E27FC236}">
                <a16:creationId xmlns:a16="http://schemas.microsoft.com/office/drawing/2014/main" id="{9138F6E7-B2FF-D1C4-2646-2F2AA22CA261}"/>
              </a:ext>
            </a:extLst>
          </p:cNvPr>
          <p:cNvSpPr/>
          <p:nvPr/>
        </p:nvSpPr>
        <p:spPr>
          <a:xfrm>
            <a:off x="11449816" y="4293096"/>
            <a:ext cx="429148" cy="429148"/>
          </a:xfrm>
          <a:prstGeom prst="ellipse">
            <a:avLst/>
          </a:prstGeom>
          <a:solidFill>
            <a:srgbClr val="FF0000"/>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tx1"/>
                </a:solidFill>
              </a:rPr>
              <a:t>2</a:t>
            </a:r>
          </a:p>
        </p:txBody>
      </p:sp>
      <p:cxnSp>
        <p:nvCxnSpPr>
          <p:cNvPr id="42" name="Łącznik prosty 41">
            <a:extLst>
              <a:ext uri="{FF2B5EF4-FFF2-40B4-BE49-F238E27FC236}">
                <a16:creationId xmlns:a16="http://schemas.microsoft.com/office/drawing/2014/main" id="{3E34208D-6D97-BB97-FCB2-9F7274841571}"/>
              </a:ext>
            </a:extLst>
          </p:cNvPr>
          <p:cNvCxnSpPr>
            <a:cxnSpLocks/>
            <a:endCxn id="43" idx="2"/>
          </p:cNvCxnSpPr>
          <p:nvPr/>
        </p:nvCxnSpPr>
        <p:spPr>
          <a:xfrm flipV="1">
            <a:off x="10656708" y="3618695"/>
            <a:ext cx="0" cy="1178457"/>
          </a:xfrm>
          <a:prstGeom prst="line">
            <a:avLst/>
          </a:prstGeom>
          <a:ln w="19050">
            <a:solidFill>
              <a:schemeClr val="bg1"/>
            </a:solidFill>
            <a:miter lim="800000"/>
            <a:headEnd type="oval"/>
          </a:ln>
        </p:spPr>
        <p:style>
          <a:lnRef idx="1">
            <a:schemeClr val="accent1"/>
          </a:lnRef>
          <a:fillRef idx="0">
            <a:schemeClr val="accent1"/>
          </a:fillRef>
          <a:effectRef idx="0">
            <a:schemeClr val="accent1"/>
          </a:effectRef>
          <a:fontRef idx="minor">
            <a:schemeClr val="tx1"/>
          </a:fontRef>
        </p:style>
      </p:cxnSp>
      <p:sp>
        <p:nvSpPr>
          <p:cNvPr id="43" name="Prostokąt: zaokrąglone rogi 42">
            <a:extLst>
              <a:ext uri="{FF2B5EF4-FFF2-40B4-BE49-F238E27FC236}">
                <a16:creationId xmlns:a16="http://schemas.microsoft.com/office/drawing/2014/main" id="{375EC8FF-A628-A3EB-63DF-693DDDBFB4E2}"/>
              </a:ext>
            </a:extLst>
          </p:cNvPr>
          <p:cNvSpPr/>
          <p:nvPr/>
        </p:nvSpPr>
        <p:spPr>
          <a:xfrm>
            <a:off x="10249641" y="3193963"/>
            <a:ext cx="814134" cy="424732"/>
          </a:xfrm>
          <a:prstGeom prst="round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pl-PL" sz="1200" dirty="0">
                <a:solidFill>
                  <a:schemeClr val="bg1"/>
                </a:solidFill>
              </a:rPr>
              <a:t>ściana</a:t>
            </a:r>
          </a:p>
          <a:p>
            <a:pPr algn="ctr">
              <a:lnSpc>
                <a:spcPct val="90000"/>
              </a:lnSpc>
            </a:pPr>
            <a:r>
              <a:rPr lang="pl-PL" sz="1200" dirty="0">
                <a:solidFill>
                  <a:schemeClr val="bg1"/>
                </a:solidFill>
              </a:rPr>
              <a:t>nośna</a:t>
            </a:r>
          </a:p>
        </p:txBody>
      </p:sp>
    </p:spTree>
    <p:extLst>
      <p:ext uri="{BB962C8B-B14F-4D97-AF65-F5344CB8AC3E}">
        <p14:creationId xmlns:p14="http://schemas.microsoft.com/office/powerpoint/2010/main" val="1627337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DFC59-C747-8507-B36B-9D6C54EAD917}"/>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DA58F9CA-4AE8-DE90-615E-13F69FDDFC4A}"/>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SCHRONIENIA</a:t>
            </a:r>
          </a:p>
        </p:txBody>
      </p:sp>
      <p:cxnSp>
        <p:nvCxnSpPr>
          <p:cNvPr id="3" name="Łącznik prosty 2">
            <a:extLst>
              <a:ext uri="{FF2B5EF4-FFF2-40B4-BE49-F238E27FC236}">
                <a16:creationId xmlns:a16="http://schemas.microsoft.com/office/drawing/2014/main" id="{AED7E165-2983-367A-2803-AC4DD689CCB0}"/>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1" name="Tabela 10">
            <a:extLst>
              <a:ext uri="{FF2B5EF4-FFF2-40B4-BE49-F238E27FC236}">
                <a16:creationId xmlns:a16="http://schemas.microsoft.com/office/drawing/2014/main" id="{36C81BC3-DF9E-8ACD-8C11-35FC6B7D1508}"/>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A03B549D-D360-0D8F-50B1-5F6F6F9C9A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7" name="Symbol zastępczy obrazu 4">
            <a:extLst>
              <a:ext uri="{FF2B5EF4-FFF2-40B4-BE49-F238E27FC236}">
                <a16:creationId xmlns:a16="http://schemas.microsoft.com/office/drawing/2014/main" id="{D18F800A-3745-8A5A-2886-F3383D266DDE}"/>
              </a:ext>
            </a:extLst>
          </p:cNvPr>
          <p:cNvSpPr txBox="1">
            <a:spLocks/>
          </p:cNvSpPr>
          <p:nvPr/>
        </p:nvSpPr>
        <p:spPr>
          <a:xfrm>
            <a:off x="507868" y="665010"/>
            <a:ext cx="5543427" cy="6148367"/>
          </a:xfrm>
          <a:prstGeom prst="rect">
            <a:avLst/>
          </a:prstGeom>
          <a:noFill/>
          <a:ln w="9525">
            <a:noFill/>
            <a:miter lim="800000"/>
          </a:ln>
          <a:effectLst/>
        </p:spPr>
        <p:txBody>
          <a:bodyPr vert="horz" lIns="121899" tIns="60949" rIns="121899" bIns="60949" rtlCol="0" anchor="ctr" anchorCtr="0">
            <a:noAutofit/>
          </a:bodyPr>
          <a:lstStyle>
            <a:lvl1pPr marL="0" indent="0" algn="l" defTabSz="1218987" rtl="0" eaLnBrk="1" latinLnBrk="0" hangingPunct="1">
              <a:lnSpc>
                <a:spcPct val="130000"/>
              </a:lnSpc>
              <a:spcBef>
                <a:spcPts val="1200"/>
              </a:spcBef>
              <a:buClr>
                <a:schemeClr val="bg1"/>
              </a:buClr>
              <a:buSzPct val="90000"/>
              <a:buFont typeface="Wingdings" panose="05000000000000000000" pitchFamily="2" charset="2"/>
              <a:buNone/>
              <a:defRPr sz="1800" kern="1200">
                <a:solidFill>
                  <a:schemeClr val="bg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37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32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9pPr>
          </a:lstStyle>
          <a:p>
            <a:pPr marL="342900" indent="-342900">
              <a:buFont typeface="+mj-lt"/>
              <a:buAutoNum type="arabicParenR" startAt="6"/>
            </a:pPr>
            <a:r>
              <a:rPr lang="pl-PL" dirty="0"/>
              <a:t> </a:t>
            </a:r>
            <a:r>
              <a:rPr lang="pl-PL" sz="2000" b="1" dirty="0"/>
              <a:t>JESTEŚ NA ZEWNĄTRZ?</a:t>
            </a:r>
            <a:br>
              <a:rPr lang="pl-PL" sz="2000" b="1" dirty="0"/>
            </a:br>
            <a:br>
              <a:rPr lang="pl-PL" sz="2000" b="1" dirty="0"/>
            </a:br>
            <a:br>
              <a:rPr lang="pl-PL" sz="2000" b="1" dirty="0"/>
            </a:br>
            <a:r>
              <a:rPr lang="pl-PL" sz="1400" b="1" dirty="0"/>
              <a:t>Najlepiej </a:t>
            </a:r>
            <a:r>
              <a:rPr lang="pl-PL" sz="1400" dirty="0"/>
              <a:t>– za betonową ścianą lub w jakimkolwiek zagłębieniu. </a:t>
            </a:r>
            <a:r>
              <a:rPr lang="pl-PL" sz="1400" b="1" dirty="0"/>
              <a:t>Jeśli niczego nie ma </a:t>
            </a:r>
            <a:r>
              <a:rPr lang="pl-PL" sz="1400" dirty="0"/>
              <a:t>– po prostu padnij na ziemię.</a:t>
            </a:r>
          </a:p>
          <a:p>
            <a:pPr marL="342900" indent="-342900">
              <a:buFont typeface="+mj-lt"/>
              <a:buAutoNum type="arabicParenR" startAt="6"/>
            </a:pPr>
            <a:r>
              <a:rPr lang="pl-PL" dirty="0"/>
              <a:t> </a:t>
            </a:r>
            <a:r>
              <a:rPr lang="pl-PL" b="1" dirty="0"/>
              <a:t>W SAMOCHODZIE? </a:t>
            </a:r>
            <a:r>
              <a:rPr lang="pl-PL" sz="1200" dirty="0"/>
              <a:t>– STAŃ SIĘ NIEWIDZIALNY</a:t>
            </a:r>
            <a:br>
              <a:rPr lang="pl-PL" sz="1200" dirty="0"/>
            </a:br>
            <a:r>
              <a:rPr lang="pl-PL" sz="1400" b="1" dirty="0"/>
              <a:t>Zgaś silnik, wyłącz światła. </a:t>
            </a:r>
            <a:r>
              <a:rPr lang="pl-PL" sz="1400" dirty="0"/>
              <a:t>Opuść pojazd. Szukaj schronienia: przejście podziemne, zagłębienie terenu, betonowa osłona.</a:t>
            </a:r>
            <a:br>
              <a:rPr lang="pl-PL" sz="1400" dirty="0"/>
            </a:br>
            <a:r>
              <a:rPr lang="pl-PL" sz="1400" b="1" dirty="0"/>
              <a:t>Jeśli niczego nie ma </a:t>
            </a:r>
            <a:r>
              <a:rPr lang="pl-PL" sz="1400" dirty="0"/>
              <a:t>– połóż się przy krawężniku, obok samochodu lub pod nim. Światło i ruch to orientacja dla dronów.</a:t>
            </a:r>
          </a:p>
          <a:p>
            <a:pPr marL="342900" indent="-342900">
              <a:buFont typeface="+mj-lt"/>
              <a:buAutoNum type="arabicParenR" startAt="6"/>
            </a:pPr>
            <a:r>
              <a:rPr lang="pl-PL" dirty="0"/>
              <a:t> </a:t>
            </a:r>
            <a:r>
              <a:rPr lang="pl-PL" b="1" dirty="0"/>
              <a:t>ZATKAJ USZY, OTWÓRZ USTA </a:t>
            </a:r>
            <a:br>
              <a:rPr lang="pl-PL" dirty="0"/>
            </a:br>
            <a:r>
              <a:rPr lang="pl-PL" sz="1400" dirty="0"/>
              <a:t>To ochrona przed falą uderzeniową.</a:t>
            </a:r>
            <a:br>
              <a:rPr lang="pl-PL" sz="1400" dirty="0"/>
            </a:br>
            <a:r>
              <a:rPr lang="pl-PL" sz="1400" dirty="0"/>
              <a:t>Prosty gest, który może uratować Twój słuch i płuca.</a:t>
            </a:r>
          </a:p>
          <a:p>
            <a:pPr marL="342900" indent="-342900">
              <a:buFont typeface="+mj-lt"/>
              <a:buAutoNum type="arabicParenR" startAt="6"/>
            </a:pPr>
            <a:r>
              <a:rPr lang="pl-PL" dirty="0"/>
              <a:t> </a:t>
            </a:r>
            <a:r>
              <a:rPr lang="pl-PL" b="1" dirty="0"/>
              <a:t>NIE RUSZAJ SIĘ, DOPÓKI NIE BĘDZIE CISZY PRZEZ MINIMUM 10 MINUT</a:t>
            </a:r>
            <a:br>
              <a:rPr lang="pl-PL" b="1" dirty="0"/>
            </a:br>
            <a:r>
              <a:rPr lang="pl-PL" sz="1400" dirty="0"/>
              <a:t>Drugi nalot bywa najgroźniejszy. Cisza po pierwszej eksplozji</a:t>
            </a:r>
            <a:br>
              <a:rPr lang="pl-PL" sz="1400" dirty="0"/>
            </a:br>
            <a:r>
              <a:rPr lang="pl-PL" sz="1400" dirty="0"/>
              <a:t>to pułapka. Wytrzymaj. Leż spokojnie.</a:t>
            </a:r>
            <a:endParaRPr lang="pl-PL" sz="1200" dirty="0"/>
          </a:p>
        </p:txBody>
      </p:sp>
      <p:sp>
        <p:nvSpPr>
          <p:cNvPr id="14" name="Symbol zastępczy tekstu 6">
            <a:extLst>
              <a:ext uri="{FF2B5EF4-FFF2-40B4-BE49-F238E27FC236}">
                <a16:creationId xmlns:a16="http://schemas.microsoft.com/office/drawing/2014/main" id="{08E8191E-F140-9B3A-6835-A5196DBC74B4}"/>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Jeśli słyszysz niski, przypominający buczenie</a:t>
            </a:r>
            <a:br>
              <a:rPr lang="pl-PL" dirty="0"/>
            </a:br>
            <a:r>
              <a:rPr lang="pl-PL" dirty="0"/>
              <a:t>„dźwięk kosiarki” – działaj natychmiast!</a:t>
            </a:r>
            <a:br>
              <a:rPr lang="pl-PL" dirty="0"/>
            </a:br>
            <a:endParaRPr lang="pl-PL" dirty="0"/>
          </a:p>
        </p:txBody>
      </p:sp>
      <p:sp>
        <p:nvSpPr>
          <p:cNvPr id="4" name="Prostokąt 3">
            <a:extLst>
              <a:ext uri="{FF2B5EF4-FFF2-40B4-BE49-F238E27FC236}">
                <a16:creationId xmlns:a16="http://schemas.microsoft.com/office/drawing/2014/main" id="{1E6F2DF3-880E-F604-13C6-4CC576083E0B}"/>
              </a:ext>
            </a:extLst>
          </p:cNvPr>
          <p:cNvSpPr/>
          <p:nvPr/>
        </p:nvSpPr>
        <p:spPr>
          <a:xfrm>
            <a:off x="933071" y="1378491"/>
            <a:ext cx="4623130" cy="524927"/>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dirty="0">
                <a:solidFill>
                  <a:schemeClr val="bg1"/>
                </a:solidFill>
              </a:rPr>
              <a:t>Przykucnij, szukaj ochrony z betonu.</a:t>
            </a:r>
          </a:p>
        </p:txBody>
      </p:sp>
      <p:pic>
        <p:nvPicPr>
          <p:cNvPr id="20" name="Grafika 19">
            <a:extLst>
              <a:ext uri="{FF2B5EF4-FFF2-40B4-BE49-F238E27FC236}">
                <a16:creationId xmlns:a16="http://schemas.microsoft.com/office/drawing/2014/main" id="{1709FBEC-17C2-E2AE-AEF5-E350CEB9FD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4453" y="5434041"/>
            <a:ext cx="910764" cy="1057958"/>
          </a:xfrm>
          <a:prstGeom prst="rect">
            <a:avLst/>
          </a:prstGeom>
        </p:spPr>
      </p:pic>
      <p:sp>
        <p:nvSpPr>
          <p:cNvPr id="21" name="pole tekstowe 20">
            <a:extLst>
              <a:ext uri="{FF2B5EF4-FFF2-40B4-BE49-F238E27FC236}">
                <a16:creationId xmlns:a16="http://schemas.microsoft.com/office/drawing/2014/main" id="{119043FB-6D2A-A013-0DCC-A1B682440860}"/>
              </a:ext>
            </a:extLst>
          </p:cNvPr>
          <p:cNvSpPr txBox="1"/>
          <p:nvPr/>
        </p:nvSpPr>
        <p:spPr>
          <a:xfrm>
            <a:off x="7393702" y="5855434"/>
            <a:ext cx="1344749" cy="369332"/>
          </a:xfrm>
          <a:prstGeom prst="rect">
            <a:avLst/>
          </a:prstGeom>
          <a:noFill/>
        </p:spPr>
        <p:txBody>
          <a:bodyPr wrap="square" rtlCol="0">
            <a:spAutoFit/>
          </a:bodyPr>
          <a:lstStyle/>
          <a:p>
            <a:pPr algn="ctr"/>
            <a:r>
              <a:rPr lang="pl-PL" sz="1800" b="1" dirty="0"/>
              <a:t>30 sekund</a:t>
            </a:r>
          </a:p>
        </p:txBody>
      </p:sp>
      <p:pic>
        <p:nvPicPr>
          <p:cNvPr id="24" name="Grafika 23">
            <a:extLst>
              <a:ext uri="{FF2B5EF4-FFF2-40B4-BE49-F238E27FC236}">
                <a16:creationId xmlns:a16="http://schemas.microsoft.com/office/drawing/2014/main" id="{6DBA312C-3521-ACB2-065F-CBBE1323F9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5036" y="3012626"/>
            <a:ext cx="1679560" cy="1057958"/>
          </a:xfrm>
          <a:prstGeom prst="rect">
            <a:avLst/>
          </a:prstGeom>
        </p:spPr>
      </p:pic>
      <p:pic>
        <p:nvPicPr>
          <p:cNvPr id="16" name="Grafika 15">
            <a:extLst>
              <a:ext uri="{FF2B5EF4-FFF2-40B4-BE49-F238E27FC236}">
                <a16:creationId xmlns:a16="http://schemas.microsoft.com/office/drawing/2014/main" id="{695B7AB6-27D8-3872-C962-8431BC9CA3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34787" y="1758147"/>
            <a:ext cx="5092339" cy="4617253"/>
          </a:xfrm>
          <a:prstGeom prst="rect">
            <a:avLst/>
          </a:prstGeom>
        </p:spPr>
      </p:pic>
      <p:pic>
        <p:nvPicPr>
          <p:cNvPr id="22" name="Grafika 21">
            <a:extLst>
              <a:ext uri="{FF2B5EF4-FFF2-40B4-BE49-F238E27FC236}">
                <a16:creationId xmlns:a16="http://schemas.microsoft.com/office/drawing/2014/main" id="{FF337D2C-48B7-9016-1C0E-F7D138AD27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03850" y="4492080"/>
            <a:ext cx="960392" cy="1363354"/>
          </a:xfrm>
          <a:prstGeom prst="rect">
            <a:avLst/>
          </a:prstGeom>
        </p:spPr>
      </p:pic>
    </p:spTree>
    <p:extLst>
      <p:ext uri="{BB962C8B-B14F-4D97-AF65-F5344CB8AC3E}">
        <p14:creationId xmlns:p14="http://schemas.microsoft.com/office/powerpoint/2010/main" val="3062096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70FF-0178-52C0-786E-154B31CDD071}"/>
            </a:ext>
          </a:extLst>
        </p:cNvPr>
        <p:cNvGrpSpPr/>
        <p:nvPr/>
      </p:nvGrpSpPr>
      <p:grpSpPr>
        <a:xfrm>
          <a:off x="0" y="0"/>
          <a:ext cx="0" cy="0"/>
          <a:chOff x="0" y="0"/>
          <a:chExt cx="0" cy="0"/>
        </a:xfrm>
      </p:grpSpPr>
      <p:pic>
        <p:nvPicPr>
          <p:cNvPr id="25" name="Grafika 24">
            <a:extLst>
              <a:ext uri="{FF2B5EF4-FFF2-40B4-BE49-F238E27FC236}">
                <a16:creationId xmlns:a16="http://schemas.microsoft.com/office/drawing/2014/main" id="{5771E711-7D53-5363-BBFA-CDEA584B89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7886" y="4287439"/>
            <a:ext cx="3473378" cy="2031216"/>
          </a:xfrm>
          <a:prstGeom prst="rect">
            <a:avLst/>
          </a:prstGeom>
        </p:spPr>
      </p:pic>
      <p:sp>
        <p:nvSpPr>
          <p:cNvPr id="26" name="Prostokąt 25">
            <a:extLst>
              <a:ext uri="{FF2B5EF4-FFF2-40B4-BE49-F238E27FC236}">
                <a16:creationId xmlns:a16="http://schemas.microsoft.com/office/drawing/2014/main" id="{FFBEA4C7-122E-021E-7412-2150419D988F}"/>
              </a:ext>
            </a:extLst>
          </p:cNvPr>
          <p:cNvSpPr/>
          <p:nvPr/>
        </p:nvSpPr>
        <p:spPr>
          <a:xfrm>
            <a:off x="7200326" y="6167489"/>
            <a:ext cx="4988499" cy="458374"/>
          </a:xfrm>
          <a:prstGeom prst="rect">
            <a:avLst/>
          </a:prstGeom>
          <a:solidFill>
            <a:schemeClr val="bg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4">
            <a:extLst>
              <a:ext uri="{FF2B5EF4-FFF2-40B4-BE49-F238E27FC236}">
                <a16:creationId xmlns:a16="http://schemas.microsoft.com/office/drawing/2014/main" id="{8B7D89A8-49E9-27F4-CA26-C2D7238FF8EA}"/>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Gdzie się ukryć?</a:t>
            </a:r>
          </a:p>
        </p:txBody>
      </p:sp>
      <p:cxnSp>
        <p:nvCxnSpPr>
          <p:cNvPr id="3" name="Łącznik prosty 2">
            <a:extLst>
              <a:ext uri="{FF2B5EF4-FFF2-40B4-BE49-F238E27FC236}">
                <a16:creationId xmlns:a16="http://schemas.microsoft.com/office/drawing/2014/main" id="{3A2ED6F7-A388-7096-9233-276E0AAC10B9}"/>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1" name="Tabela 10">
            <a:extLst>
              <a:ext uri="{FF2B5EF4-FFF2-40B4-BE49-F238E27FC236}">
                <a16:creationId xmlns:a16="http://schemas.microsoft.com/office/drawing/2014/main" id="{7C6F5CFF-9537-10D7-5EBC-FCD4C7B1AC5F}"/>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2" name="Obraz 11" descr="Obraz zawierający godło, herb, symbol, logo&#10;&#10;Opis wygenerowany automatycznie">
            <a:extLst>
              <a:ext uri="{FF2B5EF4-FFF2-40B4-BE49-F238E27FC236}">
                <a16:creationId xmlns:a16="http://schemas.microsoft.com/office/drawing/2014/main" id="{EE70B4E7-A6A4-F9A6-D6BC-0F989B39B9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7" name="Symbol zastępczy obrazu 4">
            <a:extLst>
              <a:ext uri="{FF2B5EF4-FFF2-40B4-BE49-F238E27FC236}">
                <a16:creationId xmlns:a16="http://schemas.microsoft.com/office/drawing/2014/main" id="{D8FC0E69-ED49-A888-E305-644B85E86347}"/>
              </a:ext>
            </a:extLst>
          </p:cNvPr>
          <p:cNvSpPr txBox="1">
            <a:spLocks/>
          </p:cNvSpPr>
          <p:nvPr/>
        </p:nvSpPr>
        <p:spPr>
          <a:xfrm>
            <a:off x="507868" y="665009"/>
            <a:ext cx="4836285" cy="6192991"/>
          </a:xfrm>
          <a:prstGeom prst="rect">
            <a:avLst/>
          </a:prstGeom>
          <a:noFill/>
          <a:ln w="9525">
            <a:noFill/>
            <a:miter lim="800000"/>
          </a:ln>
          <a:effectLst/>
        </p:spPr>
        <p:txBody>
          <a:bodyPr vert="horz" lIns="121899" tIns="60949" rIns="121899" bIns="60949" rtlCol="0" anchor="ctr" anchorCtr="0">
            <a:noAutofit/>
          </a:bodyPr>
          <a:lstStyle>
            <a:lvl1pPr marL="0" indent="0" algn="l" defTabSz="1218987" rtl="0" eaLnBrk="1" latinLnBrk="0" hangingPunct="1">
              <a:lnSpc>
                <a:spcPct val="130000"/>
              </a:lnSpc>
              <a:spcBef>
                <a:spcPts val="1200"/>
              </a:spcBef>
              <a:buClr>
                <a:schemeClr val="bg1"/>
              </a:buClr>
              <a:buSzPct val="90000"/>
              <a:buFont typeface="Wingdings" panose="05000000000000000000" pitchFamily="2" charset="2"/>
              <a:buNone/>
              <a:defRPr sz="1800" kern="1200">
                <a:solidFill>
                  <a:schemeClr val="bg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37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32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27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2700" kern="1200">
                <a:solidFill>
                  <a:schemeClr val="tx1"/>
                </a:solidFill>
                <a:latin typeface="+mn-lt"/>
                <a:ea typeface="+mn-ea"/>
                <a:cs typeface="+mn-cs"/>
              </a:defRPr>
            </a:lvl9pPr>
          </a:lstStyle>
          <a:p>
            <a:pPr algn="ctr"/>
            <a:r>
              <a:rPr lang="pl-PL" sz="1400" dirty="0"/>
              <a:t>Aplikacja w krótkim czasie</a:t>
            </a:r>
            <a:br>
              <a:rPr lang="pl-PL" sz="1400" dirty="0"/>
            </a:br>
            <a:r>
              <a:rPr lang="pl-PL" b="1" dirty="0"/>
              <a:t>wskaże najbliższe punkty schronienia</a:t>
            </a:r>
            <a:br>
              <a:rPr lang="pl-PL" sz="1400" dirty="0"/>
            </a:br>
            <a:r>
              <a:rPr lang="pl-PL" sz="1400" dirty="0"/>
              <a:t>dla Ciebie i Twoich bliskich!</a:t>
            </a:r>
          </a:p>
          <a:p>
            <a:endParaRPr lang="pl-PL" sz="1400" dirty="0"/>
          </a:p>
          <a:p>
            <a:r>
              <a:rPr lang="pl-PL" sz="1400" dirty="0"/>
              <a:t>o aplikacji …</a:t>
            </a:r>
          </a:p>
          <a:p>
            <a:pPr marL="285750" indent="-285750">
              <a:buFont typeface="Wingdings" panose="05000000000000000000" pitchFamily="2" charset="2"/>
              <a:buChar char="§"/>
            </a:pPr>
            <a:r>
              <a:rPr lang="pl-PL" sz="1400" dirty="0"/>
              <a:t>to wykaz </a:t>
            </a:r>
            <a:r>
              <a:rPr lang="pl-PL" b="1" dirty="0"/>
              <a:t>punktów schronienia</a:t>
            </a:r>
            <a:br>
              <a:rPr lang="pl-PL" b="1" dirty="0"/>
            </a:br>
            <a:r>
              <a:rPr lang="pl-PL" sz="1400" dirty="0"/>
              <a:t>czyli przestrzeni mogących zapewnić podstawową osłonę dzięki masywnej konstrukcji lub położeniu</a:t>
            </a:r>
            <a:br>
              <a:rPr lang="pl-PL" sz="1400" dirty="0"/>
            </a:br>
            <a:r>
              <a:rPr lang="pl-PL" sz="1400" dirty="0"/>
              <a:t>pod ziemią </a:t>
            </a:r>
            <a:r>
              <a:rPr lang="pl-PL" sz="1400" i="1" dirty="0"/>
              <a:t>(np. przejścia podziemne, tunele, garaże podziemne, piwnice budynków użyteczności publicznej)</a:t>
            </a:r>
          </a:p>
          <a:p>
            <a:pPr marL="285750" indent="-285750">
              <a:buFont typeface="Wingdings" panose="05000000000000000000" pitchFamily="2" charset="2"/>
              <a:buChar char="§"/>
            </a:pPr>
            <a:r>
              <a:rPr lang="pl-PL" b="1" dirty="0"/>
              <a:t>wykaz miejsc </a:t>
            </a:r>
            <a:r>
              <a:rPr lang="pl-PL" sz="1400" dirty="0"/>
              <a:t>jest weryfikowany przez</a:t>
            </a:r>
            <a:br>
              <a:rPr lang="pl-PL" sz="1400" dirty="0"/>
            </a:br>
            <a:r>
              <a:rPr lang="pl-PL" b="1" dirty="0"/>
              <a:t>Państwową Straż Pożarną</a:t>
            </a:r>
            <a:br>
              <a:rPr lang="pl-PL" sz="1400" b="1" dirty="0"/>
            </a:br>
            <a:r>
              <a:rPr lang="pl-PL" sz="1400" dirty="0"/>
              <a:t>i upoważnione </a:t>
            </a:r>
            <a:r>
              <a:rPr lang="pl-PL" b="1" dirty="0"/>
              <a:t>organy ochrony ludności</a:t>
            </a:r>
          </a:p>
          <a:p>
            <a:pPr marL="285750" indent="-285750">
              <a:buFont typeface="Wingdings" panose="05000000000000000000" pitchFamily="2" charset="2"/>
              <a:buChar char="§"/>
            </a:pPr>
            <a:r>
              <a:rPr lang="pl-PL" sz="1400" dirty="0"/>
              <a:t>aplikacja </a:t>
            </a:r>
            <a:r>
              <a:rPr lang="pl-PL" b="1" dirty="0"/>
              <a:t>działa także offline </a:t>
            </a:r>
            <a:r>
              <a:rPr lang="pl-PL" sz="1400" dirty="0"/>
              <a:t>(bez Internetu)</a:t>
            </a:r>
            <a:br>
              <a:rPr lang="pl-PL" sz="1400" dirty="0"/>
            </a:br>
            <a:r>
              <a:rPr lang="pl-PL" sz="1400" dirty="0"/>
              <a:t>– po pobraniu danych</a:t>
            </a:r>
          </a:p>
        </p:txBody>
      </p:sp>
      <p:sp>
        <p:nvSpPr>
          <p:cNvPr id="14" name="Symbol zastępczy tekstu 6">
            <a:extLst>
              <a:ext uri="{FF2B5EF4-FFF2-40B4-BE49-F238E27FC236}">
                <a16:creationId xmlns:a16="http://schemas.microsoft.com/office/drawing/2014/main" id="{289E374D-9BB3-9C8B-09C4-6D4F3699F814}"/>
              </a:ext>
            </a:extLst>
          </p:cNvPr>
          <p:cNvSpPr>
            <a:spLocks noGrp="1"/>
          </p:cNvSpPr>
          <p:nvPr>
            <p:ph type="body" sz="half" idx="2"/>
          </p:nvPr>
        </p:nvSpPr>
        <p:spPr>
          <a:xfrm>
            <a:off x="6308996" y="2108200"/>
            <a:ext cx="5473535" cy="4267200"/>
          </a:xfrm>
        </p:spPr>
        <p:txBody>
          <a:bodyPr>
            <a:normAutofit/>
          </a:bodyPr>
          <a:lstStyle/>
          <a:p>
            <a:pPr>
              <a:lnSpc>
                <a:spcPct val="120000"/>
              </a:lnSpc>
            </a:pPr>
            <a:r>
              <a:rPr lang="pl-PL" dirty="0"/>
              <a:t>punkty schronienia w Polsce</a:t>
            </a:r>
          </a:p>
          <a:p>
            <a:pPr>
              <a:lnSpc>
                <a:spcPct val="120000"/>
              </a:lnSpc>
            </a:pPr>
            <a:endParaRPr lang="pl-PL" dirty="0"/>
          </a:p>
        </p:txBody>
      </p:sp>
      <p:pic>
        <p:nvPicPr>
          <p:cNvPr id="6" name="Grafika 5">
            <a:extLst>
              <a:ext uri="{FF2B5EF4-FFF2-40B4-BE49-F238E27FC236}">
                <a16:creationId xmlns:a16="http://schemas.microsoft.com/office/drawing/2014/main" id="{F3D9936E-7D5F-A525-7E79-784014A3B7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9443" y="2653976"/>
            <a:ext cx="1430263" cy="1430263"/>
          </a:xfrm>
          <a:prstGeom prst="rect">
            <a:avLst/>
          </a:prstGeom>
        </p:spPr>
      </p:pic>
      <p:pic>
        <p:nvPicPr>
          <p:cNvPr id="15" name="Grafika 14">
            <a:extLst>
              <a:ext uri="{FF2B5EF4-FFF2-40B4-BE49-F238E27FC236}">
                <a16:creationId xmlns:a16="http://schemas.microsoft.com/office/drawing/2014/main" id="{D0784D2B-9296-4DAF-C0DC-5E34EDF73B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4312" y="2780928"/>
            <a:ext cx="1794801" cy="3253077"/>
          </a:xfrm>
          <a:prstGeom prst="rect">
            <a:avLst/>
          </a:prstGeom>
        </p:spPr>
      </p:pic>
      <p:sp>
        <p:nvSpPr>
          <p:cNvPr id="17" name="pole tekstowe 16">
            <a:extLst>
              <a:ext uri="{FF2B5EF4-FFF2-40B4-BE49-F238E27FC236}">
                <a16:creationId xmlns:a16="http://schemas.microsoft.com/office/drawing/2014/main" id="{66983DA2-8F6F-75D3-23FE-ADD4EEFDE9C2}"/>
              </a:ext>
            </a:extLst>
          </p:cNvPr>
          <p:cNvSpPr txBox="1"/>
          <p:nvPr/>
        </p:nvSpPr>
        <p:spPr>
          <a:xfrm>
            <a:off x="7403166" y="6237312"/>
            <a:ext cx="4688912" cy="369332"/>
          </a:xfrm>
          <a:prstGeom prst="rect">
            <a:avLst/>
          </a:prstGeom>
          <a:noFill/>
        </p:spPr>
        <p:txBody>
          <a:bodyPr wrap="none" rtlCol="0">
            <a:spAutoFit/>
          </a:bodyPr>
          <a:lstStyle/>
          <a:p>
            <a:pPr>
              <a:lnSpc>
                <a:spcPct val="90000"/>
              </a:lnSpc>
            </a:pPr>
            <a:r>
              <a:rPr lang="pl-PL" sz="2000" spc="600" dirty="0"/>
              <a:t>https://gdziesieukryc.pl</a:t>
            </a:r>
          </a:p>
        </p:txBody>
      </p:sp>
    </p:spTree>
    <p:extLst>
      <p:ext uri="{BB962C8B-B14F-4D97-AF65-F5344CB8AC3E}">
        <p14:creationId xmlns:p14="http://schemas.microsoft.com/office/powerpoint/2010/main" val="2233168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379BB-F907-24FC-413B-797C5D2D61A8}"/>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9258EBB7-2D9C-8FB2-C5D0-33FDC3B6A2B6}"/>
              </a:ext>
            </a:extLst>
          </p:cNvPr>
          <p:cNvSpPr>
            <a:spLocks noGrp="1"/>
          </p:cNvSpPr>
          <p:nvPr>
            <p:ph type="title"/>
          </p:nvPr>
        </p:nvSpPr>
        <p:spPr>
          <a:xfrm>
            <a:off x="914162" y="2636912"/>
            <a:ext cx="10360501" cy="1219200"/>
          </a:xfrm>
        </p:spPr>
        <p:txBody>
          <a:bodyPr rtlCol="0"/>
          <a:lstStyle/>
          <a:p>
            <a:pPr algn="ctr" rtl="0"/>
            <a:r>
              <a:rPr lang="pl" dirty="0"/>
              <a:t>VII. POŻAR</a:t>
            </a:r>
            <a:endParaRPr lang="en-US" dirty="0"/>
          </a:p>
        </p:txBody>
      </p:sp>
      <p:cxnSp>
        <p:nvCxnSpPr>
          <p:cNvPr id="2" name="Łącznik prosty 1">
            <a:extLst>
              <a:ext uri="{FF2B5EF4-FFF2-40B4-BE49-F238E27FC236}">
                <a16:creationId xmlns:a16="http://schemas.microsoft.com/office/drawing/2014/main" id="{87FE9229-979D-F2A0-DEA8-D63F29235D6B}"/>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E062A27F-05DF-C293-97BF-A0F4D1307869}"/>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Czym jest urządzenie do wykrywania pożaru?</a:t>
            </a:r>
          </a:p>
          <a:p>
            <a:pPr marL="0" indent="0" algn="ctr">
              <a:lnSpc>
                <a:spcPct val="100000"/>
              </a:lnSpc>
              <a:spcBef>
                <a:spcPts val="0"/>
              </a:spcBef>
              <a:buNone/>
            </a:pPr>
            <a:r>
              <a:rPr lang="pl-PL" dirty="0"/>
              <a:t>Gdzie je zamontować?</a:t>
            </a:r>
          </a:p>
          <a:p>
            <a:pPr marL="0" indent="0" algn="ctr">
              <a:lnSpc>
                <a:spcPct val="100000"/>
              </a:lnSpc>
              <a:spcBef>
                <a:spcPts val="0"/>
              </a:spcBef>
              <a:buNone/>
            </a:pPr>
            <a:r>
              <a:rPr lang="pl-PL" dirty="0"/>
              <a:t>Instrukcja gaszenia pożarów podręcznym sprzętem gaśniczym.</a:t>
            </a:r>
          </a:p>
          <a:p>
            <a:pPr marL="0" indent="0" algn="ctr">
              <a:lnSpc>
                <a:spcPct val="100000"/>
              </a:lnSpc>
              <a:spcBef>
                <a:spcPts val="0"/>
              </a:spcBef>
              <a:buNone/>
            </a:pPr>
            <a:r>
              <a:rPr lang="pl-PL" dirty="0"/>
              <a:t>Grupy pożarów.</a:t>
            </a:r>
          </a:p>
        </p:txBody>
      </p:sp>
      <p:graphicFrame>
        <p:nvGraphicFramePr>
          <p:cNvPr id="9" name="Tabela 8">
            <a:extLst>
              <a:ext uri="{FF2B5EF4-FFF2-40B4-BE49-F238E27FC236}">
                <a16:creationId xmlns:a16="http://schemas.microsoft.com/office/drawing/2014/main" id="{9DA990BC-C6CB-0103-AF06-F28DF2ECAF73}"/>
              </a:ext>
            </a:extLst>
          </p:cNvPr>
          <p:cNvGraphicFramePr>
            <a:graphicFrameLocks noGrp="1"/>
          </p:cNvGraphicFramePr>
          <p:nvPr>
            <p:extLst>
              <p:ext uri="{D42A27DB-BD31-4B8C-83A1-F6EECF244321}">
                <p14:modId xmlns:p14="http://schemas.microsoft.com/office/powerpoint/2010/main" val="53130197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4A5D9E32-9CE5-8242-B0F4-902DEBD11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3974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C8459-C4C2-69EB-BD2B-8EFDA9EDF48F}"/>
            </a:ext>
          </a:extLst>
        </p:cNvPr>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48BCDE74-FFD9-32D6-47ED-60A7866AB88C}"/>
              </a:ext>
            </a:extLst>
          </p:cNvPr>
          <p:cNvSpPr>
            <a:spLocks noGrp="1"/>
          </p:cNvSpPr>
          <p:nvPr>
            <p:ph type="body" idx="1"/>
          </p:nvPr>
        </p:nvSpPr>
        <p:spPr>
          <a:xfrm>
            <a:off x="765820" y="2132856"/>
            <a:ext cx="10729192" cy="4392488"/>
          </a:xfrm>
        </p:spPr>
        <p:txBody>
          <a:bodyPr/>
          <a:lstStyle/>
          <a:p>
            <a:r>
              <a:rPr lang="pl-PL" sz="2400" dirty="0"/>
              <a:t>… system ten automatycznie przekształca się w </a:t>
            </a:r>
            <a:r>
              <a:rPr lang="pl-PL" sz="2400" b="1" dirty="0"/>
              <a:t>obronę cywilną.</a:t>
            </a:r>
            <a:br>
              <a:rPr lang="pl-PL" sz="2400" b="1" dirty="0"/>
            </a:br>
            <a:endParaRPr lang="pl-PL" sz="2400" b="1" dirty="0"/>
          </a:p>
          <a:p>
            <a:r>
              <a:rPr lang="pl-PL" sz="2400" dirty="0"/>
              <a:t>Obronę przed zagrożeniem zewnętrznym równolegle prowadzi Wojsko Polskie.</a:t>
            </a:r>
            <a:br>
              <a:rPr lang="pl-PL" sz="2000" dirty="0"/>
            </a:br>
            <a:endParaRPr lang="pl-PL" sz="2400" dirty="0"/>
          </a:p>
          <a:p>
            <a:r>
              <a:rPr lang="pl-PL" sz="2800" b="1" dirty="0"/>
              <a:t>Obrona cywilna </a:t>
            </a:r>
            <a:r>
              <a:rPr lang="pl-PL" sz="2000" dirty="0"/>
              <a:t>nie jest częścią Sił Zbrojnych.</a:t>
            </a:r>
          </a:p>
          <a:p>
            <a:r>
              <a:rPr lang="pl-PL" sz="2800" b="1" dirty="0"/>
              <a:t>Obrona cywilna </a:t>
            </a:r>
            <a:r>
              <a:rPr lang="pl-PL" sz="2000" dirty="0"/>
              <a:t>ma chronić nas wszystkich przed zagrożeniami</a:t>
            </a:r>
            <a:br>
              <a:rPr lang="pl-PL" sz="2000" dirty="0"/>
            </a:br>
            <a:r>
              <a:rPr lang="pl-PL" sz="2000" dirty="0"/>
              <a:t>związanymi z działaniami wojennymi i ich skutkami.</a:t>
            </a:r>
          </a:p>
          <a:p>
            <a:endParaRPr lang="pl-PL" sz="2400" dirty="0"/>
          </a:p>
          <a:p>
            <a:r>
              <a:rPr lang="pl-PL" sz="2000" dirty="0"/>
              <a:t>Odpowiedzialność za przetrwanie</a:t>
            </a:r>
          </a:p>
          <a:p>
            <a:r>
              <a:rPr lang="pl-PL" sz="2000" dirty="0"/>
              <a:t>i ograniczenie skutków kryzysu</a:t>
            </a:r>
          </a:p>
          <a:p>
            <a:r>
              <a:rPr lang="pl-PL" sz="2000" dirty="0"/>
              <a:t>nie spoczywa wyłącznie na władzach</a:t>
            </a:r>
          </a:p>
          <a:p>
            <a:r>
              <a:rPr lang="pl-PL" sz="2000" dirty="0"/>
              <a:t>– </a:t>
            </a:r>
            <a:r>
              <a:rPr lang="pl-PL" sz="2400" b="1" dirty="0"/>
              <a:t>to nasze wspólne zadanie</a:t>
            </a:r>
            <a:r>
              <a:rPr lang="pl-PL" sz="2000" dirty="0"/>
              <a:t>.</a:t>
            </a:r>
            <a:endParaRPr lang="pl-PL" sz="3200" dirty="0"/>
          </a:p>
        </p:txBody>
      </p:sp>
      <p:sp>
        <p:nvSpPr>
          <p:cNvPr id="4" name="Tytuł 4">
            <a:extLst>
              <a:ext uri="{FF2B5EF4-FFF2-40B4-BE49-F238E27FC236}">
                <a16:creationId xmlns:a16="http://schemas.microsoft.com/office/drawing/2014/main" id="{D5AB58E4-C0C0-62F1-1FEF-EB7EC079CB31}"/>
              </a:ext>
            </a:extLst>
          </p:cNvPr>
          <p:cNvSpPr>
            <a:spLocks noGrp="1"/>
          </p:cNvSpPr>
          <p:nvPr>
            <p:ph type="title"/>
          </p:nvPr>
        </p:nvSpPr>
        <p:spPr>
          <a:xfrm>
            <a:off x="45740" y="1268760"/>
            <a:ext cx="12143085" cy="792088"/>
          </a:xfrm>
        </p:spPr>
        <p:txBody>
          <a:bodyPr/>
          <a:lstStyle/>
          <a:p>
            <a:r>
              <a:rPr lang="pl-PL" dirty="0"/>
              <a:t>OBRONA CYWILNA</a:t>
            </a:r>
          </a:p>
        </p:txBody>
      </p:sp>
      <p:cxnSp>
        <p:nvCxnSpPr>
          <p:cNvPr id="8" name="Łącznik prosty 7">
            <a:extLst>
              <a:ext uri="{FF2B5EF4-FFF2-40B4-BE49-F238E27FC236}">
                <a16:creationId xmlns:a16="http://schemas.microsoft.com/office/drawing/2014/main" id="{E5D22D11-46A5-56AD-57EA-06044BC7263D}"/>
              </a:ext>
            </a:extLst>
          </p:cNvPr>
          <p:cNvCxnSpPr>
            <a:cxnSpLocks/>
          </p:cNvCxnSpPr>
          <p:nvPr/>
        </p:nvCxnSpPr>
        <p:spPr>
          <a:xfrm>
            <a:off x="1917948" y="1988840"/>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Prostokąt 1">
            <a:extLst>
              <a:ext uri="{FF2B5EF4-FFF2-40B4-BE49-F238E27FC236}">
                <a16:creationId xmlns:a16="http://schemas.microsoft.com/office/drawing/2014/main" id="{2FC84966-C82C-3AB2-3AD7-54CAF8370801}"/>
              </a:ext>
            </a:extLst>
          </p:cNvPr>
          <p:cNvSpPr/>
          <p:nvPr/>
        </p:nvSpPr>
        <p:spPr>
          <a:xfrm>
            <a:off x="3862164" y="5013176"/>
            <a:ext cx="4481736" cy="1511051"/>
          </a:xfrm>
          <a:prstGeom prst="rect">
            <a:avLst/>
          </a:prstGeom>
          <a:no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0E364D3E-88DB-16D5-7CDF-4F1FA477F573}"/>
              </a:ext>
            </a:extLst>
          </p:cNvPr>
          <p:cNvSpPr txBox="1"/>
          <p:nvPr/>
        </p:nvSpPr>
        <p:spPr>
          <a:xfrm>
            <a:off x="10270875" y="4617261"/>
            <a:ext cx="1656184" cy="397032"/>
          </a:xfrm>
          <a:prstGeom prst="rect">
            <a:avLst/>
          </a:prstGeom>
          <a:noFill/>
        </p:spPr>
        <p:txBody>
          <a:bodyPr wrap="square" rtlCol="0">
            <a:spAutoFit/>
          </a:bodyPr>
          <a:lstStyle/>
          <a:p>
            <a:pPr algn="ctr">
              <a:lnSpc>
                <a:spcPct val="90000"/>
              </a:lnSpc>
            </a:pPr>
            <a:r>
              <a:rPr lang="pl-PL" sz="1100" dirty="0"/>
              <a:t>ochrona ludności</a:t>
            </a:r>
            <a:br>
              <a:rPr lang="pl-PL" sz="1100" dirty="0"/>
            </a:br>
            <a:r>
              <a:rPr lang="pl-PL" sz="1100" dirty="0"/>
              <a:t>i obrona cywilna</a:t>
            </a:r>
          </a:p>
        </p:txBody>
      </p:sp>
      <p:grpSp>
        <p:nvGrpSpPr>
          <p:cNvPr id="12" name="Grupa 11">
            <a:extLst>
              <a:ext uri="{FF2B5EF4-FFF2-40B4-BE49-F238E27FC236}">
                <a16:creationId xmlns:a16="http://schemas.microsoft.com/office/drawing/2014/main" id="{4AB02589-1F2F-A1DF-2C31-3392634E94AE}"/>
              </a:ext>
            </a:extLst>
          </p:cNvPr>
          <p:cNvGrpSpPr/>
          <p:nvPr/>
        </p:nvGrpSpPr>
        <p:grpSpPr>
          <a:xfrm>
            <a:off x="10383836" y="5057721"/>
            <a:ext cx="1430263" cy="1430263"/>
            <a:chOff x="10414892" y="5157192"/>
            <a:chExt cx="1430263" cy="1430263"/>
          </a:xfrm>
        </p:grpSpPr>
        <p:sp>
          <p:nvSpPr>
            <p:cNvPr id="13" name="Prostokąt: zaokrąglone rogi 12">
              <a:extLst>
                <a:ext uri="{FF2B5EF4-FFF2-40B4-BE49-F238E27FC236}">
                  <a16:creationId xmlns:a16="http://schemas.microsoft.com/office/drawing/2014/main" id="{691C0BD3-D306-73BE-4EC0-9F9E5A3CD12B}"/>
                </a:ext>
              </a:extLst>
            </p:cNvPr>
            <p:cNvSpPr/>
            <p:nvPr/>
          </p:nvSpPr>
          <p:spPr>
            <a:xfrm>
              <a:off x="10414892" y="5157192"/>
              <a:ext cx="1430263" cy="1430263"/>
            </a:xfrm>
            <a:prstGeom prst="roundRect">
              <a:avLst>
                <a:gd name="adj" fmla="val 6544"/>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4" name="Grafika 13">
              <a:extLst>
                <a:ext uri="{FF2B5EF4-FFF2-40B4-BE49-F238E27FC236}">
                  <a16:creationId xmlns:a16="http://schemas.microsoft.com/office/drawing/2014/main" id="{B038EF15-33FE-F6DA-7EB8-CC03C54F6D6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522904" y="5265204"/>
              <a:ext cx="1214239" cy="1214239"/>
            </a:xfrm>
            <a:prstGeom prst="rect">
              <a:avLst/>
            </a:prstGeom>
          </p:spPr>
        </p:pic>
      </p:grpSp>
      <p:graphicFrame>
        <p:nvGraphicFramePr>
          <p:cNvPr id="11" name="Tabela 10">
            <a:extLst>
              <a:ext uri="{FF2B5EF4-FFF2-40B4-BE49-F238E27FC236}">
                <a16:creationId xmlns:a16="http://schemas.microsoft.com/office/drawing/2014/main" id="{9D34286D-A402-2A42-7A14-2AA95D47873C}"/>
              </a:ext>
            </a:extLst>
          </p:cNvPr>
          <p:cNvGraphicFramePr>
            <a:graphicFrameLocks noGrp="1"/>
          </p:cNvGraphicFramePr>
          <p:nvPr>
            <p:extLst>
              <p:ext uri="{D42A27DB-BD31-4B8C-83A1-F6EECF244321}">
                <p14:modId xmlns:p14="http://schemas.microsoft.com/office/powerpoint/2010/main" val="385181438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6" name="Obraz 15" descr="Obraz zawierający godło, herb, symbol, logo&#10;&#10;Opis wygenerowany automatycznie">
            <a:extLst>
              <a:ext uri="{FF2B5EF4-FFF2-40B4-BE49-F238E27FC236}">
                <a16:creationId xmlns:a16="http://schemas.microsoft.com/office/drawing/2014/main" id="{FB2C594D-D0D2-5879-0216-68DECBEF2C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566653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F7607-3708-1624-7427-6B040F13F92A}"/>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930E3099-B626-BBAB-12A0-89A4166E2123}"/>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7A494B2D-39B5-6E54-AC32-BFAE5AE3E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DF7445BE-EFEE-C987-EA91-1CA0F22BA376}"/>
              </a:ext>
            </a:extLst>
          </p:cNvPr>
          <p:cNvSpPr txBox="1"/>
          <p:nvPr/>
        </p:nvSpPr>
        <p:spPr>
          <a:xfrm>
            <a:off x="765820" y="2420888"/>
            <a:ext cx="5544616" cy="3077766"/>
          </a:xfrm>
          <a:prstGeom prst="rect">
            <a:avLst/>
          </a:prstGeom>
          <a:noFill/>
        </p:spPr>
        <p:txBody>
          <a:bodyPr wrap="square" rtlCol="0">
            <a:spAutoFit/>
          </a:bodyPr>
          <a:lstStyle/>
          <a:p>
            <a:r>
              <a:rPr lang="pl-PL" sz="2800" b="1" dirty="0"/>
              <a:t>Autonomiczna czujka dymu</a:t>
            </a:r>
            <a:br>
              <a:rPr lang="pl-PL" sz="2800" b="1" dirty="0"/>
            </a:br>
            <a:endParaRPr lang="pl-PL" sz="2800" b="1" dirty="0"/>
          </a:p>
          <a:p>
            <a:r>
              <a:rPr lang="pl-PL" sz="1800" dirty="0"/>
              <a:t>to urządzenie sygnalizujące obecność dymu</a:t>
            </a:r>
            <a:br>
              <a:rPr lang="pl-PL" sz="1800" dirty="0"/>
            </a:br>
            <a:r>
              <a:rPr lang="pl-PL" sz="1800" dirty="0"/>
              <a:t>w pomieszczeniu, które daje wczesne</a:t>
            </a:r>
            <a:br>
              <a:rPr lang="pl-PL" sz="1800" dirty="0"/>
            </a:br>
            <a:r>
              <a:rPr lang="pl-PL" sz="1800" dirty="0"/>
              <a:t>ostrzeżenie o pożarze. </a:t>
            </a:r>
          </a:p>
          <a:p>
            <a:endParaRPr lang="pl-PL" sz="1800" dirty="0"/>
          </a:p>
          <a:p>
            <a:r>
              <a:rPr lang="pl-PL" sz="1800" dirty="0"/>
              <a:t>Ostrzeżenie to </a:t>
            </a:r>
            <a:r>
              <a:rPr lang="pl-PL" b="1" dirty="0"/>
              <a:t>umożliwia szybką ewakuację</a:t>
            </a:r>
            <a:r>
              <a:rPr lang="pl-PL" sz="1800" b="1" dirty="0"/>
              <a:t> </a:t>
            </a:r>
            <a:r>
              <a:rPr lang="pl-PL" sz="1800" dirty="0"/>
              <a:t>lub podjęcie, w miarę możliwości, działań gaśniczych.</a:t>
            </a:r>
            <a:endParaRPr lang="pl-PL" dirty="0"/>
          </a:p>
        </p:txBody>
      </p:sp>
      <p:pic>
        <p:nvPicPr>
          <p:cNvPr id="15" name="Grafika 14">
            <a:extLst>
              <a:ext uri="{FF2B5EF4-FFF2-40B4-BE49-F238E27FC236}">
                <a16:creationId xmlns:a16="http://schemas.microsoft.com/office/drawing/2014/main" id="{9C0DD72E-14B1-6B6D-3194-DE6D6D9D83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4452" y="857409"/>
            <a:ext cx="5334000" cy="5391150"/>
          </a:xfrm>
          <a:prstGeom prst="rect">
            <a:avLst/>
          </a:prstGeom>
        </p:spPr>
      </p:pic>
    </p:spTree>
    <p:extLst>
      <p:ext uri="{BB962C8B-B14F-4D97-AF65-F5344CB8AC3E}">
        <p14:creationId xmlns:p14="http://schemas.microsoft.com/office/powerpoint/2010/main" val="318676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EA31-3103-2780-1D43-D257CBD6AEBC}"/>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96918836-835D-E308-DD3B-AE5C98EE73EA}"/>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86BE9B5B-9620-C22E-EC76-B231EC25DC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95D0E566-8FDE-3A48-B939-5B155F3A1F1E}"/>
              </a:ext>
            </a:extLst>
          </p:cNvPr>
          <p:cNvSpPr txBox="1"/>
          <p:nvPr/>
        </p:nvSpPr>
        <p:spPr>
          <a:xfrm>
            <a:off x="765820" y="2420888"/>
            <a:ext cx="4824535" cy="2985433"/>
          </a:xfrm>
          <a:prstGeom prst="rect">
            <a:avLst/>
          </a:prstGeom>
          <a:noFill/>
        </p:spPr>
        <p:txBody>
          <a:bodyPr wrap="square" rtlCol="0">
            <a:spAutoFit/>
          </a:bodyPr>
          <a:lstStyle/>
          <a:p>
            <a:r>
              <a:rPr lang="pl-PL" sz="2800" b="1" dirty="0"/>
              <a:t>Autonomiczna czujka dymu </a:t>
            </a:r>
          </a:p>
          <a:p>
            <a:endParaRPr lang="pl-PL" sz="2800" b="1" dirty="0"/>
          </a:p>
          <a:p>
            <a:r>
              <a:rPr lang="pl-PL" sz="1800" dirty="0"/>
              <a:t>Dym wraz z ciepłym powietrzem oraz innymi produktami spalania dąży najkrótszą drogą</a:t>
            </a:r>
            <a:br>
              <a:rPr lang="pl-PL" sz="1800" dirty="0"/>
            </a:br>
            <a:r>
              <a:rPr lang="pl-PL" sz="1800" dirty="0"/>
              <a:t>do sufitu, rozprzestrzenia się poziomo</a:t>
            </a:r>
            <a:br>
              <a:rPr lang="pl-PL" sz="1800" dirty="0"/>
            </a:br>
            <a:r>
              <a:rPr lang="pl-PL" sz="1800" dirty="0"/>
              <a:t>po jego powierzchni i zaczyna opadać. </a:t>
            </a:r>
          </a:p>
          <a:p>
            <a:endParaRPr lang="pl-PL" sz="1800" dirty="0"/>
          </a:p>
          <a:p>
            <a:r>
              <a:rPr lang="pl-PL" sz="1800" dirty="0"/>
              <a:t>Dlatego autonomiczną czujkę dymu najlepiej </a:t>
            </a:r>
            <a:r>
              <a:rPr lang="pl-PL" b="1" dirty="0"/>
              <a:t>zamontuj na środku sufitu</a:t>
            </a:r>
            <a:r>
              <a:rPr lang="pl-PL" sz="1800" dirty="0"/>
              <a:t>.</a:t>
            </a:r>
            <a:endParaRPr lang="pl-PL" dirty="0"/>
          </a:p>
        </p:txBody>
      </p:sp>
      <p:pic>
        <p:nvPicPr>
          <p:cNvPr id="4" name="Grafika 3">
            <a:extLst>
              <a:ext uri="{FF2B5EF4-FFF2-40B4-BE49-F238E27FC236}">
                <a16:creationId xmlns:a16="http://schemas.microsoft.com/office/drawing/2014/main" id="{AFB8318C-7F98-CC71-A412-B977759489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73795" y="1484784"/>
            <a:ext cx="5779493" cy="4603360"/>
          </a:xfrm>
          <a:prstGeom prst="rect">
            <a:avLst/>
          </a:prstGeom>
        </p:spPr>
      </p:pic>
    </p:spTree>
    <p:extLst>
      <p:ext uri="{BB962C8B-B14F-4D97-AF65-F5344CB8AC3E}">
        <p14:creationId xmlns:p14="http://schemas.microsoft.com/office/powerpoint/2010/main" val="2227854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87B03-31F8-436B-6516-B507D0C6EA3A}"/>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FD6A4E0E-673A-019C-40BE-950F8EE51925}"/>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149284EA-C986-5572-93F8-BB2C9F7CA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9DD8CD4B-6EF9-B69B-D204-89A041172383}"/>
              </a:ext>
            </a:extLst>
          </p:cNvPr>
          <p:cNvSpPr txBox="1"/>
          <p:nvPr/>
        </p:nvSpPr>
        <p:spPr>
          <a:xfrm>
            <a:off x="765820" y="2420888"/>
            <a:ext cx="6264696" cy="1231106"/>
          </a:xfrm>
          <a:prstGeom prst="rect">
            <a:avLst/>
          </a:prstGeom>
          <a:noFill/>
        </p:spPr>
        <p:txBody>
          <a:bodyPr wrap="square" rtlCol="0">
            <a:spAutoFit/>
          </a:bodyPr>
          <a:lstStyle/>
          <a:p>
            <a:r>
              <a:rPr lang="pl-PL" sz="2800" b="1" dirty="0"/>
              <a:t>Autonomiczna czujka dymu</a:t>
            </a:r>
          </a:p>
          <a:p>
            <a:endParaRPr lang="pl-PL" sz="2800" dirty="0"/>
          </a:p>
          <a:p>
            <a:r>
              <a:rPr lang="pl-PL" sz="1800" dirty="0"/>
              <a:t>Montaż na powierzchniach niepłaskich.</a:t>
            </a:r>
          </a:p>
        </p:txBody>
      </p:sp>
      <p:pic>
        <p:nvPicPr>
          <p:cNvPr id="8" name="Grafika 7">
            <a:extLst>
              <a:ext uri="{FF2B5EF4-FFF2-40B4-BE49-F238E27FC236}">
                <a16:creationId xmlns:a16="http://schemas.microsoft.com/office/drawing/2014/main" id="{CD68DF19-DC91-8B5F-E81B-EA963699A5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0894" y="4423763"/>
            <a:ext cx="5028684" cy="2187365"/>
          </a:xfrm>
          <a:prstGeom prst="rect">
            <a:avLst/>
          </a:prstGeom>
        </p:spPr>
      </p:pic>
      <p:pic>
        <p:nvPicPr>
          <p:cNvPr id="12" name="Grafika 11">
            <a:extLst>
              <a:ext uri="{FF2B5EF4-FFF2-40B4-BE49-F238E27FC236}">
                <a16:creationId xmlns:a16="http://schemas.microsoft.com/office/drawing/2014/main" id="{4390B167-56DF-535B-7900-56A32FEFD8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4454" y="1066194"/>
            <a:ext cx="4968551" cy="2736085"/>
          </a:xfrm>
          <a:prstGeom prst="rect">
            <a:avLst/>
          </a:prstGeom>
        </p:spPr>
      </p:pic>
    </p:spTree>
    <p:extLst>
      <p:ext uri="{BB962C8B-B14F-4D97-AF65-F5344CB8AC3E}">
        <p14:creationId xmlns:p14="http://schemas.microsoft.com/office/powerpoint/2010/main" val="333054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B274E-24F7-A602-2032-9CD7AE16B22B}"/>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DA45EE27-F509-8188-F672-1212585FDE3B}"/>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E796FF67-BB82-80EA-7A56-F58F3377F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76C1ED41-B216-53F6-2BCC-C7011A45B2E2}"/>
              </a:ext>
            </a:extLst>
          </p:cNvPr>
          <p:cNvSpPr txBox="1"/>
          <p:nvPr/>
        </p:nvSpPr>
        <p:spPr>
          <a:xfrm>
            <a:off x="765820" y="2420888"/>
            <a:ext cx="6264696" cy="2369880"/>
          </a:xfrm>
          <a:prstGeom prst="rect">
            <a:avLst/>
          </a:prstGeom>
          <a:noFill/>
        </p:spPr>
        <p:txBody>
          <a:bodyPr wrap="square" rtlCol="0">
            <a:spAutoFit/>
          </a:bodyPr>
          <a:lstStyle/>
          <a:p>
            <a:r>
              <a:rPr lang="pl-PL" sz="2800" b="1" dirty="0"/>
              <a:t>Autonomiczna czujka dymu</a:t>
            </a:r>
            <a:endParaRPr lang="pl-PL" sz="1800" dirty="0"/>
          </a:p>
          <a:p>
            <a:endParaRPr lang="pl-PL" sz="1800" dirty="0"/>
          </a:p>
          <a:p>
            <a:r>
              <a:rPr lang="pl-PL" sz="1800" dirty="0"/>
              <a:t>W mieszkaniu i domu wielokondygnacyjnym by zapewnić podstawową ochronę (tzw. „minimalną”) należy umieścić </a:t>
            </a:r>
            <a:br>
              <a:rPr lang="pl-PL" sz="1800" dirty="0"/>
            </a:br>
            <a:br>
              <a:rPr lang="pl-PL" sz="1800" dirty="0"/>
            </a:br>
            <a:r>
              <a:rPr lang="pl-PL" b="1" dirty="0"/>
              <a:t>co najmniej jedną autonomiczną czujkę dymu na każdym piętrze. </a:t>
            </a:r>
          </a:p>
        </p:txBody>
      </p:sp>
      <p:pic>
        <p:nvPicPr>
          <p:cNvPr id="5" name="Grafika 4">
            <a:extLst>
              <a:ext uri="{FF2B5EF4-FFF2-40B4-BE49-F238E27FC236}">
                <a16:creationId xmlns:a16="http://schemas.microsoft.com/office/drawing/2014/main" id="{24B6670E-EC8A-6316-5A5C-84034719CB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46540" y="1214516"/>
            <a:ext cx="4631108" cy="3546524"/>
          </a:xfrm>
          <a:prstGeom prst="rect">
            <a:avLst/>
          </a:prstGeom>
        </p:spPr>
      </p:pic>
      <p:pic>
        <p:nvPicPr>
          <p:cNvPr id="11" name="Grafika 10">
            <a:extLst>
              <a:ext uri="{FF2B5EF4-FFF2-40B4-BE49-F238E27FC236}">
                <a16:creationId xmlns:a16="http://schemas.microsoft.com/office/drawing/2014/main" id="{1971792D-41C8-43F2-72B8-E991FB37C7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67217" y="5442885"/>
            <a:ext cx="946659" cy="1008633"/>
          </a:xfrm>
          <a:prstGeom prst="rect">
            <a:avLst/>
          </a:prstGeom>
        </p:spPr>
      </p:pic>
      <p:sp>
        <p:nvSpPr>
          <p:cNvPr id="12" name="pole tekstowe 11">
            <a:extLst>
              <a:ext uri="{FF2B5EF4-FFF2-40B4-BE49-F238E27FC236}">
                <a16:creationId xmlns:a16="http://schemas.microsoft.com/office/drawing/2014/main" id="{2B5261C6-8E0C-6398-6DA9-11F0AE728350}"/>
              </a:ext>
            </a:extLst>
          </p:cNvPr>
          <p:cNvSpPr txBox="1"/>
          <p:nvPr/>
        </p:nvSpPr>
        <p:spPr>
          <a:xfrm>
            <a:off x="4654252" y="5331322"/>
            <a:ext cx="6264696" cy="1200329"/>
          </a:xfrm>
          <a:prstGeom prst="rect">
            <a:avLst/>
          </a:prstGeom>
          <a:noFill/>
        </p:spPr>
        <p:txBody>
          <a:bodyPr wrap="square" rtlCol="0">
            <a:spAutoFit/>
          </a:bodyPr>
          <a:lstStyle/>
          <a:p>
            <a:pPr algn="r"/>
            <a:r>
              <a:rPr lang="pl-PL" sz="1800" dirty="0"/>
              <a:t>Jeśli posiadasz panele fotowoltaiczne,</a:t>
            </a:r>
          </a:p>
          <a:p>
            <a:pPr algn="r"/>
            <a:r>
              <a:rPr lang="pl-PL" sz="1800" dirty="0"/>
              <a:t>w garażu znajduje się „magazyn energii”</a:t>
            </a:r>
          </a:p>
          <a:p>
            <a:pPr algn="r"/>
            <a:r>
              <a:rPr lang="pl-PL" sz="1800" dirty="0"/>
              <a:t>zalecane jest </a:t>
            </a:r>
            <a:r>
              <a:rPr lang="pl-PL" sz="1800" b="1" dirty="0"/>
              <a:t>umieszczenie autonomicznej czujki dymu</a:t>
            </a:r>
          </a:p>
          <a:p>
            <a:pPr algn="r"/>
            <a:r>
              <a:rPr lang="pl-PL" sz="1800" b="1" dirty="0"/>
              <a:t>z funkcją powiadamiania o zagrożeniu na </a:t>
            </a:r>
            <a:r>
              <a:rPr lang="pl-PL" sz="1800" b="1" dirty="0" err="1"/>
              <a:t>smartphonie</a:t>
            </a:r>
            <a:r>
              <a:rPr lang="pl-PL" sz="1800" b="1" dirty="0"/>
              <a:t>.</a:t>
            </a:r>
            <a:endParaRPr lang="pl-PL" sz="1800" dirty="0"/>
          </a:p>
        </p:txBody>
      </p:sp>
      <p:pic>
        <p:nvPicPr>
          <p:cNvPr id="18" name="Grafika 17">
            <a:extLst>
              <a:ext uri="{FF2B5EF4-FFF2-40B4-BE49-F238E27FC236}">
                <a16:creationId xmlns:a16="http://schemas.microsoft.com/office/drawing/2014/main" id="{EAFE6FBD-2A5F-1D28-EAF2-827AB89108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175527">
            <a:off x="11545048" y="4446253"/>
            <a:ext cx="507105" cy="693933"/>
          </a:xfrm>
          <a:prstGeom prst="rect">
            <a:avLst/>
          </a:prstGeom>
        </p:spPr>
      </p:pic>
    </p:spTree>
    <p:extLst>
      <p:ext uri="{BB962C8B-B14F-4D97-AF65-F5344CB8AC3E}">
        <p14:creationId xmlns:p14="http://schemas.microsoft.com/office/powerpoint/2010/main" val="4022289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8DB0-8735-354F-BDD0-43490ACB4CB8}"/>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743B3BB8-2912-EADB-8712-024A985405E9}"/>
              </a:ext>
            </a:extLst>
          </p:cNvPr>
          <p:cNvGraphicFramePr>
            <a:graphicFrameLocks noGrp="1"/>
          </p:cNvGraphicFramePr>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7984ADDD-C141-6B6F-3B92-4AA41FD4E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6" name="pole tekstowe 5">
            <a:extLst>
              <a:ext uri="{FF2B5EF4-FFF2-40B4-BE49-F238E27FC236}">
                <a16:creationId xmlns:a16="http://schemas.microsoft.com/office/drawing/2014/main" id="{50790564-57B9-20BF-B7FA-FFC1900F11E0}"/>
              </a:ext>
            </a:extLst>
          </p:cNvPr>
          <p:cNvSpPr txBox="1"/>
          <p:nvPr/>
        </p:nvSpPr>
        <p:spPr>
          <a:xfrm>
            <a:off x="765820" y="2420888"/>
            <a:ext cx="5688632" cy="2985433"/>
          </a:xfrm>
          <a:prstGeom prst="rect">
            <a:avLst/>
          </a:prstGeom>
          <a:noFill/>
        </p:spPr>
        <p:txBody>
          <a:bodyPr wrap="square" rtlCol="0">
            <a:spAutoFit/>
          </a:bodyPr>
          <a:lstStyle/>
          <a:p>
            <a:r>
              <a:rPr lang="pl-PL" sz="2800" b="1" dirty="0"/>
              <a:t>Autonomiczną czujkę dymu </a:t>
            </a:r>
          </a:p>
          <a:p>
            <a:endParaRPr lang="pl-PL" sz="2800" b="1" dirty="0"/>
          </a:p>
          <a:p>
            <a:r>
              <a:rPr lang="pl-PL" sz="1800" dirty="0"/>
              <a:t>montuj w takich miejscach, aby</a:t>
            </a:r>
            <a:br>
              <a:rPr lang="pl-PL" sz="1800" dirty="0"/>
            </a:br>
            <a:endParaRPr lang="pl-PL" sz="1800" dirty="0"/>
          </a:p>
          <a:p>
            <a:r>
              <a:rPr lang="pl-PL" b="1" dirty="0"/>
              <a:t>chroniona była „droga ewakuacyjna”.</a:t>
            </a:r>
          </a:p>
          <a:p>
            <a:endParaRPr lang="pl-PL" sz="1800" dirty="0"/>
          </a:p>
          <a:p>
            <a:r>
              <a:rPr lang="pl-PL" sz="1800" dirty="0"/>
              <a:t>czyli ciąg komunikacyjny mieszkania bądź domu umożliwiający bezpieczne opuszczenie</a:t>
            </a:r>
          </a:p>
          <a:p>
            <a:r>
              <a:rPr lang="pl-PL" sz="1800" dirty="0"/>
              <a:t>w razie zagrożenia.</a:t>
            </a:r>
            <a:endParaRPr lang="pl-PL" sz="1800" b="1" dirty="0"/>
          </a:p>
        </p:txBody>
      </p:sp>
      <p:pic>
        <p:nvPicPr>
          <p:cNvPr id="4" name="Grafika 3">
            <a:extLst>
              <a:ext uri="{FF2B5EF4-FFF2-40B4-BE49-F238E27FC236}">
                <a16:creationId xmlns:a16="http://schemas.microsoft.com/office/drawing/2014/main" id="{270EF6B5-E357-2D5F-DF86-2114323FEE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98468" y="2060848"/>
            <a:ext cx="5106141" cy="3562141"/>
          </a:xfrm>
          <a:prstGeom prst="rect">
            <a:avLst/>
          </a:prstGeom>
        </p:spPr>
      </p:pic>
      <p:sp>
        <p:nvSpPr>
          <p:cNvPr id="3" name="pole tekstowe 2">
            <a:extLst>
              <a:ext uri="{FF2B5EF4-FFF2-40B4-BE49-F238E27FC236}">
                <a16:creationId xmlns:a16="http://schemas.microsoft.com/office/drawing/2014/main" id="{9C5FE3D5-FD07-6FA1-61C3-1BED721368E9}"/>
              </a:ext>
            </a:extLst>
          </p:cNvPr>
          <p:cNvSpPr txBox="1"/>
          <p:nvPr/>
        </p:nvSpPr>
        <p:spPr>
          <a:xfrm>
            <a:off x="5662364" y="5877272"/>
            <a:ext cx="6102926" cy="646331"/>
          </a:xfrm>
          <a:prstGeom prst="rect">
            <a:avLst/>
          </a:prstGeom>
          <a:noFill/>
        </p:spPr>
        <p:txBody>
          <a:bodyPr wrap="square">
            <a:spAutoFit/>
          </a:bodyPr>
          <a:lstStyle/>
          <a:p>
            <a:pPr algn="r"/>
            <a:r>
              <a:rPr lang="pl-PL" sz="1800" dirty="0"/>
              <a:t>Czujka powinna być zamontowana na korytarzu,</a:t>
            </a:r>
            <a:br>
              <a:rPr lang="pl-PL" sz="1800" dirty="0"/>
            </a:br>
            <a:r>
              <a:rPr lang="pl-PL" sz="1800" dirty="0"/>
              <a:t>w bezpośrednim sąsiedztwie sypialni.</a:t>
            </a:r>
          </a:p>
        </p:txBody>
      </p:sp>
    </p:spTree>
    <p:extLst>
      <p:ext uri="{BB962C8B-B14F-4D97-AF65-F5344CB8AC3E}">
        <p14:creationId xmlns:p14="http://schemas.microsoft.com/office/powerpoint/2010/main" val="2193859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15FFD-6265-DA84-F7F1-EE8FDA256F03}"/>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E0EA4282-3F66-082A-F86A-C67AEE9CE790}"/>
              </a:ext>
            </a:extLst>
          </p:cNvPr>
          <p:cNvSpPr txBox="1"/>
          <p:nvPr/>
        </p:nvSpPr>
        <p:spPr>
          <a:xfrm>
            <a:off x="322604" y="2754462"/>
            <a:ext cx="2367046" cy="678071"/>
          </a:xfrm>
          <a:prstGeom prst="rect">
            <a:avLst/>
          </a:prstGeom>
          <a:noFill/>
        </p:spPr>
        <p:txBody>
          <a:bodyPr wrap="square" rtlCol="0">
            <a:spAutoFit/>
          </a:bodyPr>
          <a:lstStyle/>
          <a:p>
            <a:pPr algn="ctr">
              <a:lnSpc>
                <a:spcPct val="110000"/>
              </a:lnSpc>
            </a:pPr>
            <a:r>
              <a:rPr lang="pl-PL" sz="1800" dirty="0"/>
              <a:t>oceń</a:t>
            </a:r>
          </a:p>
          <a:p>
            <a:pPr algn="ctr">
              <a:lnSpc>
                <a:spcPct val="110000"/>
              </a:lnSpc>
            </a:pPr>
            <a:r>
              <a:rPr lang="pl-PL" sz="1800" dirty="0"/>
              <a:t>rodzaj pożaru</a:t>
            </a:r>
          </a:p>
        </p:txBody>
      </p:sp>
      <p:sp>
        <p:nvSpPr>
          <p:cNvPr id="11" name="pole tekstowe 10">
            <a:extLst>
              <a:ext uri="{FF2B5EF4-FFF2-40B4-BE49-F238E27FC236}">
                <a16:creationId xmlns:a16="http://schemas.microsoft.com/office/drawing/2014/main" id="{BD7607A8-9768-4C13-48B6-572D4C4502BE}"/>
              </a:ext>
            </a:extLst>
          </p:cNvPr>
          <p:cNvSpPr txBox="1"/>
          <p:nvPr/>
        </p:nvSpPr>
        <p:spPr>
          <a:xfrm>
            <a:off x="2796937" y="5633396"/>
            <a:ext cx="6264696" cy="982770"/>
          </a:xfrm>
          <a:prstGeom prst="rect">
            <a:avLst/>
          </a:prstGeom>
          <a:noFill/>
        </p:spPr>
        <p:txBody>
          <a:bodyPr wrap="square" rtlCol="0">
            <a:spAutoFit/>
          </a:bodyPr>
          <a:lstStyle/>
          <a:p>
            <a:pPr algn="ctr">
              <a:lnSpc>
                <a:spcPct val="110000"/>
              </a:lnSpc>
            </a:pPr>
            <a:r>
              <a:rPr lang="pl-PL" sz="1800" dirty="0"/>
              <a:t>naciśnij dźwignię i omiataj źródło ognia środkiem</a:t>
            </a:r>
          </a:p>
          <a:p>
            <a:pPr algn="ctr">
              <a:lnSpc>
                <a:spcPct val="110000"/>
              </a:lnSpc>
            </a:pPr>
            <a:r>
              <a:rPr lang="pl-PL" sz="1800" dirty="0"/>
              <a:t>gaśniczym (ruchy lewo-prawo), aż pożar zostanie</a:t>
            </a:r>
          </a:p>
          <a:p>
            <a:pPr algn="ctr">
              <a:lnSpc>
                <a:spcPct val="110000"/>
              </a:lnSpc>
            </a:pPr>
            <a:r>
              <a:rPr lang="pl-PL" sz="1800" dirty="0"/>
              <a:t>ugaszony.  </a:t>
            </a:r>
            <a:r>
              <a:rPr lang="pl-PL" sz="1800" dirty="0">
                <a:solidFill>
                  <a:srgbClr val="FFFF00"/>
                </a:solidFill>
                <a:highlight>
                  <a:srgbClr val="C0C0C0"/>
                </a:highlight>
              </a:rPr>
              <a:t> </a:t>
            </a:r>
            <a:r>
              <a:rPr lang="pl-PL" sz="1800" b="1" dirty="0">
                <a:solidFill>
                  <a:schemeClr val="bg1"/>
                </a:solidFill>
                <a:highlight>
                  <a:srgbClr val="C0C0C0"/>
                </a:highlight>
              </a:rPr>
              <a:t>Gaśnicy używaj w pozycji pionowej </a:t>
            </a:r>
            <a:r>
              <a:rPr lang="pl-PL" sz="1800" dirty="0"/>
              <a:t>!</a:t>
            </a:r>
          </a:p>
        </p:txBody>
      </p:sp>
      <p:sp>
        <p:nvSpPr>
          <p:cNvPr id="12" name="pole tekstowe 11">
            <a:extLst>
              <a:ext uri="{FF2B5EF4-FFF2-40B4-BE49-F238E27FC236}">
                <a16:creationId xmlns:a16="http://schemas.microsoft.com/office/drawing/2014/main" id="{F648CF3A-D691-627D-E1BE-938DE07982B2}"/>
              </a:ext>
            </a:extLst>
          </p:cNvPr>
          <p:cNvSpPr txBox="1"/>
          <p:nvPr/>
        </p:nvSpPr>
        <p:spPr>
          <a:xfrm>
            <a:off x="371004" y="5657842"/>
            <a:ext cx="2189115" cy="678071"/>
          </a:xfrm>
          <a:prstGeom prst="rect">
            <a:avLst/>
          </a:prstGeom>
          <a:noFill/>
        </p:spPr>
        <p:txBody>
          <a:bodyPr wrap="square" rtlCol="0">
            <a:spAutoFit/>
          </a:bodyPr>
          <a:lstStyle/>
          <a:p>
            <a:pPr algn="ctr">
              <a:lnSpc>
                <a:spcPct val="110000"/>
              </a:lnSpc>
            </a:pPr>
            <a:r>
              <a:rPr lang="pl-PL" sz="1800" dirty="0"/>
              <a:t>wyciągnij</a:t>
            </a:r>
          </a:p>
          <a:p>
            <a:pPr algn="ctr">
              <a:lnSpc>
                <a:spcPct val="110000"/>
              </a:lnSpc>
            </a:pPr>
            <a:r>
              <a:rPr lang="pl-PL" sz="1800" dirty="0"/>
              <a:t>zawleczkę</a:t>
            </a:r>
          </a:p>
        </p:txBody>
      </p:sp>
      <p:sp>
        <p:nvSpPr>
          <p:cNvPr id="14" name="pole tekstowe 13">
            <a:extLst>
              <a:ext uri="{FF2B5EF4-FFF2-40B4-BE49-F238E27FC236}">
                <a16:creationId xmlns:a16="http://schemas.microsoft.com/office/drawing/2014/main" id="{5B08B5C4-0F41-BEFD-EFA3-3542A3E5228B}"/>
              </a:ext>
            </a:extLst>
          </p:cNvPr>
          <p:cNvSpPr txBox="1"/>
          <p:nvPr/>
        </p:nvSpPr>
        <p:spPr>
          <a:xfrm>
            <a:off x="7972787" y="2754462"/>
            <a:ext cx="1594552" cy="982770"/>
          </a:xfrm>
          <a:prstGeom prst="rect">
            <a:avLst/>
          </a:prstGeom>
          <a:noFill/>
        </p:spPr>
        <p:txBody>
          <a:bodyPr wrap="square" rtlCol="0">
            <a:spAutoFit/>
          </a:bodyPr>
          <a:lstStyle/>
          <a:p>
            <a:pPr algn="ctr">
              <a:lnSpc>
                <a:spcPct val="110000"/>
              </a:lnSpc>
            </a:pPr>
            <a:r>
              <a:rPr lang="pl-PL" sz="1800" dirty="0"/>
              <a:t>dobierz odpowiedni </a:t>
            </a:r>
          </a:p>
          <a:p>
            <a:pPr algn="ctr">
              <a:lnSpc>
                <a:spcPct val="110000"/>
              </a:lnSpc>
            </a:pPr>
            <a:r>
              <a:rPr lang="pl-PL" sz="1800" dirty="0"/>
              <a:t>typ gaśnicy</a:t>
            </a:r>
          </a:p>
        </p:txBody>
      </p:sp>
      <p:sp>
        <p:nvSpPr>
          <p:cNvPr id="15" name="pole tekstowe 14">
            <a:extLst>
              <a:ext uri="{FF2B5EF4-FFF2-40B4-BE49-F238E27FC236}">
                <a16:creationId xmlns:a16="http://schemas.microsoft.com/office/drawing/2014/main" id="{5082CFB8-7D43-1C81-2982-6EDC5769FBE2}"/>
              </a:ext>
            </a:extLst>
          </p:cNvPr>
          <p:cNvSpPr txBox="1"/>
          <p:nvPr/>
        </p:nvSpPr>
        <p:spPr>
          <a:xfrm>
            <a:off x="4339942" y="2754462"/>
            <a:ext cx="2053834" cy="982770"/>
          </a:xfrm>
          <a:prstGeom prst="rect">
            <a:avLst/>
          </a:prstGeom>
          <a:noFill/>
        </p:spPr>
        <p:txBody>
          <a:bodyPr wrap="square" rtlCol="0">
            <a:spAutoFit/>
          </a:bodyPr>
          <a:lstStyle/>
          <a:p>
            <a:pPr algn="ctr">
              <a:lnSpc>
                <a:spcPct val="110000"/>
              </a:lnSpc>
            </a:pPr>
            <a:r>
              <a:rPr lang="pl-PL" sz="1800" dirty="0"/>
              <a:t>jeśli to możliwe,</a:t>
            </a:r>
          </a:p>
          <a:p>
            <a:pPr algn="ctr">
              <a:lnSpc>
                <a:spcPct val="110000"/>
              </a:lnSpc>
            </a:pPr>
            <a:r>
              <a:rPr lang="pl-PL" sz="1800" dirty="0"/>
              <a:t>odłącz urządzenie</a:t>
            </a:r>
          </a:p>
          <a:p>
            <a:pPr algn="ctr">
              <a:lnSpc>
                <a:spcPct val="110000"/>
              </a:lnSpc>
            </a:pPr>
            <a:r>
              <a:rPr lang="pl-PL" sz="1800" dirty="0"/>
              <a:t>od źródła zasilania</a:t>
            </a:r>
          </a:p>
        </p:txBody>
      </p:sp>
      <p:pic>
        <p:nvPicPr>
          <p:cNvPr id="9" name="Grafika 8">
            <a:extLst>
              <a:ext uri="{FF2B5EF4-FFF2-40B4-BE49-F238E27FC236}">
                <a16:creationId xmlns:a16="http://schemas.microsoft.com/office/drawing/2014/main" id="{27BC76DE-D5AC-C57B-D479-8E0514CCB35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3734" y="747478"/>
            <a:ext cx="2750320" cy="1633648"/>
          </a:xfrm>
          <a:prstGeom prst="rect">
            <a:avLst/>
          </a:prstGeom>
        </p:spPr>
      </p:pic>
      <p:pic>
        <p:nvPicPr>
          <p:cNvPr id="13" name="Grafika 12">
            <a:extLst>
              <a:ext uri="{FF2B5EF4-FFF2-40B4-BE49-F238E27FC236}">
                <a16:creationId xmlns:a16="http://schemas.microsoft.com/office/drawing/2014/main" id="{12351625-923B-8972-81A8-436DF2B569A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725473" y="1023204"/>
            <a:ext cx="2343150" cy="1285875"/>
          </a:xfrm>
          <a:prstGeom prst="rect">
            <a:avLst/>
          </a:prstGeom>
        </p:spPr>
      </p:pic>
      <p:pic>
        <p:nvPicPr>
          <p:cNvPr id="17" name="Grafika 16">
            <a:extLst>
              <a:ext uri="{FF2B5EF4-FFF2-40B4-BE49-F238E27FC236}">
                <a16:creationId xmlns:a16="http://schemas.microsoft.com/office/drawing/2014/main" id="{BA22AFEB-524F-05C1-01D0-47952A3C69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89043" y="1074178"/>
            <a:ext cx="1695686" cy="2295380"/>
          </a:xfrm>
          <a:prstGeom prst="rect">
            <a:avLst/>
          </a:prstGeom>
        </p:spPr>
      </p:pic>
      <p:pic>
        <p:nvPicPr>
          <p:cNvPr id="19" name="Grafika 18">
            <a:extLst>
              <a:ext uri="{FF2B5EF4-FFF2-40B4-BE49-F238E27FC236}">
                <a16:creationId xmlns:a16="http://schemas.microsoft.com/office/drawing/2014/main" id="{B826FB40-46E3-38FC-6727-9EC744906F4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0267" y="3909493"/>
            <a:ext cx="1732545" cy="1732545"/>
          </a:xfrm>
          <a:prstGeom prst="rect">
            <a:avLst/>
          </a:prstGeom>
        </p:spPr>
      </p:pic>
      <p:pic>
        <p:nvPicPr>
          <p:cNvPr id="24" name="Grafika 23">
            <a:extLst>
              <a:ext uri="{FF2B5EF4-FFF2-40B4-BE49-F238E27FC236}">
                <a16:creationId xmlns:a16="http://schemas.microsoft.com/office/drawing/2014/main" id="{C8787DE8-84C4-5908-D805-EC3E5E3C098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438038" y="3669286"/>
            <a:ext cx="5526107" cy="2275023"/>
          </a:xfrm>
          <a:prstGeom prst="rect">
            <a:avLst/>
          </a:prstGeom>
        </p:spPr>
      </p:pic>
      <p:cxnSp>
        <p:nvCxnSpPr>
          <p:cNvPr id="26" name="Łącznik prosty 25">
            <a:extLst>
              <a:ext uri="{FF2B5EF4-FFF2-40B4-BE49-F238E27FC236}">
                <a16:creationId xmlns:a16="http://schemas.microsoft.com/office/drawing/2014/main" id="{A9B478E2-91D2-DED2-76EA-F5675C9113C4}"/>
              </a:ext>
            </a:extLst>
          </p:cNvPr>
          <p:cNvCxnSpPr>
            <a:cxnSpLocks/>
            <a:stCxn id="28" idx="6"/>
          </p:cNvCxnSpPr>
          <p:nvPr/>
        </p:nvCxnSpPr>
        <p:spPr>
          <a:xfrm flipV="1">
            <a:off x="1796580" y="2441372"/>
            <a:ext cx="5389838" cy="1"/>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8" name="Owal 27">
            <a:extLst>
              <a:ext uri="{FF2B5EF4-FFF2-40B4-BE49-F238E27FC236}">
                <a16:creationId xmlns:a16="http://schemas.microsoft.com/office/drawing/2014/main" id="{D3C6B0AC-2CBB-6FEC-F20A-3750AEBB9EE6}"/>
              </a:ext>
            </a:extLst>
          </p:cNvPr>
          <p:cNvSpPr/>
          <p:nvPr/>
        </p:nvSpPr>
        <p:spPr>
          <a:xfrm>
            <a:off x="1161071" y="2123618"/>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1</a:t>
            </a:r>
          </a:p>
        </p:txBody>
      </p:sp>
      <p:sp>
        <p:nvSpPr>
          <p:cNvPr id="30" name="Łuk 29">
            <a:extLst>
              <a:ext uri="{FF2B5EF4-FFF2-40B4-BE49-F238E27FC236}">
                <a16:creationId xmlns:a16="http://schemas.microsoft.com/office/drawing/2014/main" id="{15C295AA-9A58-CDCD-5E8C-632EA39983A1}"/>
              </a:ext>
            </a:extLst>
          </p:cNvPr>
          <p:cNvSpPr/>
          <p:nvPr/>
        </p:nvSpPr>
        <p:spPr>
          <a:xfrm>
            <a:off x="6572919" y="2440946"/>
            <a:ext cx="1198734" cy="1198734"/>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1" name="Łuk 30">
            <a:extLst>
              <a:ext uri="{FF2B5EF4-FFF2-40B4-BE49-F238E27FC236}">
                <a16:creationId xmlns:a16="http://schemas.microsoft.com/office/drawing/2014/main" id="{2E96963C-D049-19EA-57A6-06C948E6FB08}"/>
              </a:ext>
            </a:extLst>
          </p:cNvPr>
          <p:cNvSpPr/>
          <p:nvPr/>
        </p:nvSpPr>
        <p:spPr>
          <a:xfrm rot="5400000">
            <a:off x="6587051" y="2742407"/>
            <a:ext cx="1198734" cy="1198734"/>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37" name="Łącznik prosty 36">
            <a:extLst>
              <a:ext uri="{FF2B5EF4-FFF2-40B4-BE49-F238E27FC236}">
                <a16:creationId xmlns:a16="http://schemas.microsoft.com/office/drawing/2014/main" id="{696E8903-34CD-5749-08BC-75EB616DFB2E}"/>
              </a:ext>
            </a:extLst>
          </p:cNvPr>
          <p:cNvCxnSpPr>
            <a:cxnSpLocks/>
            <a:stCxn id="40" idx="2"/>
            <a:endCxn id="31" idx="2"/>
          </p:cNvCxnSpPr>
          <p:nvPr/>
        </p:nvCxnSpPr>
        <p:spPr>
          <a:xfrm>
            <a:off x="3370945" y="3940289"/>
            <a:ext cx="3815473" cy="852"/>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9" name="Łuk 38">
            <a:extLst>
              <a:ext uri="{FF2B5EF4-FFF2-40B4-BE49-F238E27FC236}">
                <a16:creationId xmlns:a16="http://schemas.microsoft.com/office/drawing/2014/main" id="{C1E51D8C-73F3-9FF0-3229-79512A3513CC}"/>
              </a:ext>
            </a:extLst>
          </p:cNvPr>
          <p:cNvSpPr/>
          <p:nvPr/>
        </p:nvSpPr>
        <p:spPr>
          <a:xfrm rot="10800000">
            <a:off x="2771578" y="4175677"/>
            <a:ext cx="1198734" cy="1198734"/>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0" name="Łuk 39">
            <a:extLst>
              <a:ext uri="{FF2B5EF4-FFF2-40B4-BE49-F238E27FC236}">
                <a16:creationId xmlns:a16="http://schemas.microsoft.com/office/drawing/2014/main" id="{5243B3ED-7AE7-A4CE-324B-0389F228714F}"/>
              </a:ext>
            </a:extLst>
          </p:cNvPr>
          <p:cNvSpPr/>
          <p:nvPr/>
        </p:nvSpPr>
        <p:spPr>
          <a:xfrm rot="16200000">
            <a:off x="2771578" y="3940289"/>
            <a:ext cx="1198734" cy="1198734"/>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41" name="Łącznik prosty 40">
            <a:extLst>
              <a:ext uri="{FF2B5EF4-FFF2-40B4-BE49-F238E27FC236}">
                <a16:creationId xmlns:a16="http://schemas.microsoft.com/office/drawing/2014/main" id="{6BE036D1-DA86-2877-6B87-FFDE8B464CBC}"/>
              </a:ext>
            </a:extLst>
          </p:cNvPr>
          <p:cNvCxnSpPr>
            <a:cxnSpLocks/>
            <a:stCxn id="39" idx="0"/>
          </p:cNvCxnSpPr>
          <p:nvPr/>
        </p:nvCxnSpPr>
        <p:spPr>
          <a:xfrm>
            <a:off x="3370945" y="5374411"/>
            <a:ext cx="2723463"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3" name="Owal 42">
            <a:extLst>
              <a:ext uri="{FF2B5EF4-FFF2-40B4-BE49-F238E27FC236}">
                <a16:creationId xmlns:a16="http://schemas.microsoft.com/office/drawing/2014/main" id="{1F0A82B9-CB04-9C54-71DD-2B314115B8E0}"/>
              </a:ext>
            </a:extLst>
          </p:cNvPr>
          <p:cNvSpPr/>
          <p:nvPr/>
        </p:nvSpPr>
        <p:spPr>
          <a:xfrm>
            <a:off x="5052955" y="2107799"/>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2</a:t>
            </a:r>
          </a:p>
        </p:txBody>
      </p:sp>
      <p:sp>
        <p:nvSpPr>
          <p:cNvPr id="44" name="Owal 43">
            <a:extLst>
              <a:ext uri="{FF2B5EF4-FFF2-40B4-BE49-F238E27FC236}">
                <a16:creationId xmlns:a16="http://schemas.microsoft.com/office/drawing/2014/main" id="{AE5855A4-3666-572F-415D-47CC12B754BE}"/>
              </a:ext>
            </a:extLst>
          </p:cNvPr>
          <p:cNvSpPr/>
          <p:nvPr/>
        </p:nvSpPr>
        <p:spPr>
          <a:xfrm>
            <a:off x="7444918" y="2894958"/>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3</a:t>
            </a:r>
          </a:p>
        </p:txBody>
      </p:sp>
      <p:sp>
        <p:nvSpPr>
          <p:cNvPr id="45" name="Owal 44">
            <a:extLst>
              <a:ext uri="{FF2B5EF4-FFF2-40B4-BE49-F238E27FC236}">
                <a16:creationId xmlns:a16="http://schemas.microsoft.com/office/drawing/2014/main" id="{81009D76-B765-1176-D848-5E25F3F1A718}"/>
              </a:ext>
            </a:extLst>
          </p:cNvPr>
          <p:cNvSpPr/>
          <p:nvPr/>
        </p:nvSpPr>
        <p:spPr>
          <a:xfrm>
            <a:off x="2479183" y="4344839"/>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4</a:t>
            </a:r>
          </a:p>
        </p:txBody>
      </p:sp>
      <p:sp>
        <p:nvSpPr>
          <p:cNvPr id="48" name="Owal 47">
            <a:extLst>
              <a:ext uri="{FF2B5EF4-FFF2-40B4-BE49-F238E27FC236}">
                <a16:creationId xmlns:a16="http://schemas.microsoft.com/office/drawing/2014/main" id="{9086C9A0-706E-040C-6F1E-6AC43CED09AF}"/>
              </a:ext>
            </a:extLst>
          </p:cNvPr>
          <p:cNvSpPr/>
          <p:nvPr/>
        </p:nvSpPr>
        <p:spPr>
          <a:xfrm>
            <a:off x="5684120" y="5040444"/>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5</a:t>
            </a:r>
          </a:p>
        </p:txBody>
      </p:sp>
      <p:cxnSp>
        <p:nvCxnSpPr>
          <p:cNvPr id="50" name="Łącznik prosty ze strzałką 49">
            <a:extLst>
              <a:ext uri="{FF2B5EF4-FFF2-40B4-BE49-F238E27FC236}">
                <a16:creationId xmlns:a16="http://schemas.microsoft.com/office/drawing/2014/main" id="{FC800E37-EBA4-ACF1-B0BA-A6751D29CAA2}"/>
              </a:ext>
            </a:extLst>
          </p:cNvPr>
          <p:cNvCxnSpPr/>
          <p:nvPr/>
        </p:nvCxnSpPr>
        <p:spPr>
          <a:xfrm>
            <a:off x="8489893" y="5517651"/>
            <a:ext cx="1440506" cy="0"/>
          </a:xfrm>
          <a:prstGeom prst="straightConnector1">
            <a:avLst/>
          </a:prstGeom>
          <a:ln w="19050">
            <a:solidFill>
              <a:schemeClr val="tx1"/>
            </a:solidFill>
            <a:prstDash val="dash"/>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pole tekstowe 54">
            <a:extLst>
              <a:ext uri="{FF2B5EF4-FFF2-40B4-BE49-F238E27FC236}">
                <a16:creationId xmlns:a16="http://schemas.microsoft.com/office/drawing/2014/main" id="{8D13847E-7B19-EB49-F21B-27632C59D1F8}"/>
              </a:ext>
            </a:extLst>
          </p:cNvPr>
          <p:cNvSpPr txBox="1"/>
          <p:nvPr/>
        </p:nvSpPr>
        <p:spPr>
          <a:xfrm>
            <a:off x="8589043" y="5555481"/>
            <a:ext cx="1700245" cy="341632"/>
          </a:xfrm>
          <a:prstGeom prst="rect">
            <a:avLst/>
          </a:prstGeom>
          <a:noFill/>
        </p:spPr>
        <p:txBody>
          <a:bodyPr wrap="square" rtlCol="0">
            <a:spAutoFit/>
          </a:bodyPr>
          <a:lstStyle/>
          <a:p>
            <a:pPr>
              <a:lnSpc>
                <a:spcPct val="90000"/>
              </a:lnSpc>
            </a:pPr>
            <a:r>
              <a:rPr lang="pl-PL" sz="1800" dirty="0"/>
              <a:t>min. 1 metr</a:t>
            </a:r>
          </a:p>
        </p:txBody>
      </p:sp>
      <p:cxnSp>
        <p:nvCxnSpPr>
          <p:cNvPr id="59" name="Łącznik prosty 58">
            <a:extLst>
              <a:ext uri="{FF2B5EF4-FFF2-40B4-BE49-F238E27FC236}">
                <a16:creationId xmlns:a16="http://schemas.microsoft.com/office/drawing/2014/main" id="{26B01C1A-E879-E238-C15F-4AB919A13B1C}"/>
              </a:ext>
            </a:extLst>
          </p:cNvPr>
          <p:cNvCxnSpPr>
            <a:cxnSpLocks/>
          </p:cNvCxnSpPr>
          <p:nvPr/>
        </p:nvCxnSpPr>
        <p:spPr>
          <a:xfrm>
            <a:off x="8475996" y="5437874"/>
            <a:ext cx="0" cy="15955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1" name="Łącznik prosty 60">
            <a:extLst>
              <a:ext uri="{FF2B5EF4-FFF2-40B4-BE49-F238E27FC236}">
                <a16:creationId xmlns:a16="http://schemas.microsoft.com/office/drawing/2014/main" id="{E19F1765-43AF-A1BA-61FF-F21CBBA44105}"/>
              </a:ext>
            </a:extLst>
          </p:cNvPr>
          <p:cNvCxnSpPr>
            <a:cxnSpLocks/>
          </p:cNvCxnSpPr>
          <p:nvPr/>
        </p:nvCxnSpPr>
        <p:spPr>
          <a:xfrm>
            <a:off x="9949449" y="5437874"/>
            <a:ext cx="0" cy="15955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65" name="Tabela 64">
            <a:extLst>
              <a:ext uri="{FF2B5EF4-FFF2-40B4-BE49-F238E27FC236}">
                <a16:creationId xmlns:a16="http://schemas.microsoft.com/office/drawing/2014/main" id="{E5C393EC-9A0F-C7FE-E95A-40B5C0C7D5C1}"/>
              </a:ext>
            </a:extLst>
          </p:cNvPr>
          <p:cNvGraphicFramePr>
            <a:graphicFrameLocks noGrp="1"/>
          </p:cNvGraphicFramePr>
          <p:nvPr>
            <p:extLst>
              <p:ext uri="{D42A27DB-BD31-4B8C-83A1-F6EECF244321}">
                <p14:modId xmlns:p14="http://schemas.microsoft.com/office/powerpoint/2010/main" val="1770348024"/>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74" name="Obraz 73" descr="Obraz zawierający godło, herb, symbol, logo&#10;&#10;Opis wygenerowany automatycznie">
            <a:extLst>
              <a:ext uri="{FF2B5EF4-FFF2-40B4-BE49-F238E27FC236}">
                <a16:creationId xmlns:a16="http://schemas.microsoft.com/office/drawing/2014/main" id="{0A7305D1-605B-5B65-9B69-FA452A3938C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07984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fika 37">
            <a:extLst>
              <a:ext uri="{FF2B5EF4-FFF2-40B4-BE49-F238E27FC236}">
                <a16:creationId xmlns:a16="http://schemas.microsoft.com/office/drawing/2014/main" id="{2D95963B-9D7D-2E5D-4E30-5EEDC547463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25916" y="3428153"/>
            <a:ext cx="1034416" cy="727323"/>
          </a:xfrm>
          <a:prstGeom prst="rect">
            <a:avLst/>
          </a:prstGeom>
        </p:spPr>
      </p:pic>
      <p:pic>
        <p:nvPicPr>
          <p:cNvPr id="39" name="Grafika 38">
            <a:extLst>
              <a:ext uri="{FF2B5EF4-FFF2-40B4-BE49-F238E27FC236}">
                <a16:creationId xmlns:a16="http://schemas.microsoft.com/office/drawing/2014/main" id="{073D8C99-B36D-FF2B-0373-BD54809158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25916" y="4743004"/>
            <a:ext cx="1034416" cy="727323"/>
          </a:xfrm>
          <a:prstGeom prst="rect">
            <a:avLst/>
          </a:prstGeom>
        </p:spPr>
      </p:pic>
      <p:pic>
        <p:nvPicPr>
          <p:cNvPr id="40" name="Grafika 39">
            <a:extLst>
              <a:ext uri="{FF2B5EF4-FFF2-40B4-BE49-F238E27FC236}">
                <a16:creationId xmlns:a16="http://schemas.microsoft.com/office/drawing/2014/main" id="{B5E4B2E4-AEBC-0B04-CDFD-0EC62E32900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19824" y="5913226"/>
            <a:ext cx="1034416" cy="727323"/>
          </a:xfrm>
          <a:prstGeom prst="rect">
            <a:avLst/>
          </a:prstGeom>
        </p:spPr>
      </p:pic>
      <p:pic>
        <p:nvPicPr>
          <p:cNvPr id="36" name="Grafika 35">
            <a:extLst>
              <a:ext uri="{FF2B5EF4-FFF2-40B4-BE49-F238E27FC236}">
                <a16:creationId xmlns:a16="http://schemas.microsoft.com/office/drawing/2014/main" id="{2C596C57-B4AE-F51C-14E6-6D975C10138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25916" y="2146427"/>
            <a:ext cx="1034416" cy="727323"/>
          </a:xfrm>
          <a:prstGeom prst="rect">
            <a:avLst/>
          </a:prstGeom>
        </p:spPr>
      </p:pic>
      <p:pic>
        <p:nvPicPr>
          <p:cNvPr id="8" name="Grafika 7">
            <a:extLst>
              <a:ext uri="{FF2B5EF4-FFF2-40B4-BE49-F238E27FC236}">
                <a16:creationId xmlns:a16="http://schemas.microsoft.com/office/drawing/2014/main" id="{F18D9C86-818E-F68C-1B4D-B5FB09AB39B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319609" y="5723895"/>
            <a:ext cx="462359" cy="1073184"/>
          </a:xfrm>
          <a:prstGeom prst="rect">
            <a:avLst/>
          </a:prstGeom>
        </p:spPr>
      </p:pic>
      <p:pic>
        <p:nvPicPr>
          <p:cNvPr id="9" name="Grafika 8">
            <a:extLst>
              <a:ext uri="{FF2B5EF4-FFF2-40B4-BE49-F238E27FC236}">
                <a16:creationId xmlns:a16="http://schemas.microsoft.com/office/drawing/2014/main" id="{33185216-D5A6-19C5-19AB-27A656CD6F9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28335" y="4512216"/>
            <a:ext cx="462359" cy="1073184"/>
          </a:xfrm>
          <a:prstGeom prst="rect">
            <a:avLst/>
          </a:prstGeom>
        </p:spPr>
      </p:pic>
      <p:pic>
        <p:nvPicPr>
          <p:cNvPr id="10" name="Grafika 9">
            <a:extLst>
              <a:ext uri="{FF2B5EF4-FFF2-40B4-BE49-F238E27FC236}">
                <a16:creationId xmlns:a16="http://schemas.microsoft.com/office/drawing/2014/main" id="{EDFF899C-87A7-A0D3-F784-F82BC657FDC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19610" y="3221515"/>
            <a:ext cx="462359" cy="1073181"/>
          </a:xfrm>
          <a:prstGeom prst="rect">
            <a:avLst/>
          </a:prstGeom>
        </p:spPr>
      </p:pic>
      <p:pic>
        <p:nvPicPr>
          <p:cNvPr id="11" name="Grafika 10">
            <a:extLst>
              <a:ext uri="{FF2B5EF4-FFF2-40B4-BE49-F238E27FC236}">
                <a16:creationId xmlns:a16="http://schemas.microsoft.com/office/drawing/2014/main" id="{D8531C71-88CA-9636-A9CA-23C04278326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327040" y="1832332"/>
            <a:ext cx="462359" cy="1073181"/>
          </a:xfrm>
          <a:prstGeom prst="rect">
            <a:avLst/>
          </a:prstGeom>
        </p:spPr>
      </p:pic>
      <p:pic>
        <p:nvPicPr>
          <p:cNvPr id="83" name="Grafika 82">
            <a:extLst>
              <a:ext uri="{FF2B5EF4-FFF2-40B4-BE49-F238E27FC236}">
                <a16:creationId xmlns:a16="http://schemas.microsoft.com/office/drawing/2014/main" id="{113FED09-73A8-B092-EF95-76FFEAE0DD7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32435" y="3313548"/>
            <a:ext cx="631139" cy="855543"/>
          </a:xfrm>
          <a:prstGeom prst="rect">
            <a:avLst/>
          </a:prstGeom>
        </p:spPr>
      </p:pic>
      <p:pic>
        <p:nvPicPr>
          <p:cNvPr id="13" name="Grafika 12">
            <a:extLst>
              <a:ext uri="{FF2B5EF4-FFF2-40B4-BE49-F238E27FC236}">
                <a16:creationId xmlns:a16="http://schemas.microsoft.com/office/drawing/2014/main" id="{83E62032-CAB1-F532-5E0C-32CD070DF20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28926" y="4622721"/>
            <a:ext cx="631139" cy="855543"/>
          </a:xfrm>
          <a:prstGeom prst="rect">
            <a:avLst/>
          </a:prstGeom>
        </p:spPr>
      </p:pic>
      <p:pic>
        <p:nvPicPr>
          <p:cNvPr id="14" name="Grafika 13">
            <a:extLst>
              <a:ext uri="{FF2B5EF4-FFF2-40B4-BE49-F238E27FC236}">
                <a16:creationId xmlns:a16="http://schemas.microsoft.com/office/drawing/2014/main" id="{E436E178-5868-AC77-2A71-5F2A1D44A89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25579" y="5878728"/>
            <a:ext cx="631139" cy="855543"/>
          </a:xfrm>
          <a:prstGeom prst="rect">
            <a:avLst/>
          </a:prstGeom>
        </p:spPr>
      </p:pic>
      <p:pic>
        <p:nvPicPr>
          <p:cNvPr id="15" name="Grafika 14">
            <a:extLst>
              <a:ext uri="{FF2B5EF4-FFF2-40B4-BE49-F238E27FC236}">
                <a16:creationId xmlns:a16="http://schemas.microsoft.com/office/drawing/2014/main" id="{646D7D88-3DDE-E52B-DC1E-62BE9592C01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032435" y="2041029"/>
            <a:ext cx="631139" cy="855543"/>
          </a:xfrm>
          <a:prstGeom prst="rect">
            <a:avLst/>
          </a:prstGeom>
        </p:spPr>
      </p:pic>
      <p:sp>
        <p:nvSpPr>
          <p:cNvPr id="12" name="pole tekstowe 11">
            <a:extLst>
              <a:ext uri="{FF2B5EF4-FFF2-40B4-BE49-F238E27FC236}">
                <a16:creationId xmlns:a16="http://schemas.microsoft.com/office/drawing/2014/main" id="{D2C4C483-1A2F-66FD-FDB8-E3607ACDB581}"/>
              </a:ext>
            </a:extLst>
          </p:cNvPr>
          <p:cNvSpPr txBox="1"/>
          <p:nvPr/>
        </p:nvSpPr>
        <p:spPr>
          <a:xfrm>
            <a:off x="1673795" y="2080492"/>
            <a:ext cx="4928628" cy="646331"/>
          </a:xfrm>
          <a:prstGeom prst="rect">
            <a:avLst/>
          </a:prstGeom>
          <a:noFill/>
        </p:spPr>
        <p:txBody>
          <a:bodyPr wrap="square" rtlCol="0">
            <a:spAutoFit/>
          </a:bodyPr>
          <a:lstStyle/>
          <a:p>
            <a:pPr>
              <a:lnSpc>
                <a:spcPct val="90000"/>
              </a:lnSpc>
            </a:pPr>
            <a:r>
              <a:rPr lang="pl-PL" b="1" dirty="0"/>
              <a:t>materiały stałe</a:t>
            </a:r>
          </a:p>
          <a:p>
            <a:pPr>
              <a:lnSpc>
                <a:spcPct val="90000"/>
              </a:lnSpc>
            </a:pPr>
            <a:r>
              <a:rPr lang="pl-PL" sz="1600" dirty="0"/>
              <a:t>(drewno, węgiel, papier, tkanina, słoma)</a:t>
            </a:r>
          </a:p>
        </p:txBody>
      </p:sp>
      <p:pic>
        <p:nvPicPr>
          <p:cNvPr id="18" name="Grafika 17">
            <a:extLst>
              <a:ext uri="{FF2B5EF4-FFF2-40B4-BE49-F238E27FC236}">
                <a16:creationId xmlns:a16="http://schemas.microsoft.com/office/drawing/2014/main" id="{8F6F4A41-CDD8-C70D-650F-C373A831AE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1485" y="2028009"/>
            <a:ext cx="876763" cy="863774"/>
          </a:xfrm>
          <a:prstGeom prst="rect">
            <a:avLst/>
          </a:prstGeom>
        </p:spPr>
      </p:pic>
      <p:pic>
        <p:nvPicPr>
          <p:cNvPr id="20" name="Grafika 19">
            <a:extLst>
              <a:ext uri="{FF2B5EF4-FFF2-40B4-BE49-F238E27FC236}">
                <a16:creationId xmlns:a16="http://schemas.microsoft.com/office/drawing/2014/main" id="{1AF6D3CA-8AF1-8DD7-231D-DF6C3F029F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1485" y="3279299"/>
            <a:ext cx="876763" cy="863774"/>
          </a:xfrm>
          <a:prstGeom prst="rect">
            <a:avLst/>
          </a:prstGeom>
        </p:spPr>
      </p:pic>
      <p:pic>
        <p:nvPicPr>
          <p:cNvPr id="22" name="Grafika 21">
            <a:extLst>
              <a:ext uri="{FF2B5EF4-FFF2-40B4-BE49-F238E27FC236}">
                <a16:creationId xmlns:a16="http://schemas.microsoft.com/office/drawing/2014/main" id="{939BAE13-0023-DF05-BC51-5B8C0CE2A9E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1485" y="4530589"/>
            <a:ext cx="876763" cy="863774"/>
          </a:xfrm>
          <a:prstGeom prst="rect">
            <a:avLst/>
          </a:prstGeom>
        </p:spPr>
      </p:pic>
      <p:pic>
        <p:nvPicPr>
          <p:cNvPr id="24" name="Grafika 23">
            <a:extLst>
              <a:ext uri="{FF2B5EF4-FFF2-40B4-BE49-F238E27FC236}">
                <a16:creationId xmlns:a16="http://schemas.microsoft.com/office/drawing/2014/main" id="{C47CA10C-A2A5-DCF9-EEB5-CB4F17DA07B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1485" y="5781879"/>
            <a:ext cx="876763" cy="863774"/>
          </a:xfrm>
          <a:prstGeom prst="rect">
            <a:avLst/>
          </a:prstGeom>
        </p:spPr>
      </p:pic>
      <p:sp>
        <p:nvSpPr>
          <p:cNvPr id="25" name="pole tekstowe 24">
            <a:extLst>
              <a:ext uri="{FF2B5EF4-FFF2-40B4-BE49-F238E27FC236}">
                <a16:creationId xmlns:a16="http://schemas.microsoft.com/office/drawing/2014/main" id="{6C2D4EF7-B269-0034-C964-1E7F6082BC0A}"/>
              </a:ext>
            </a:extLst>
          </p:cNvPr>
          <p:cNvSpPr txBox="1"/>
          <p:nvPr/>
        </p:nvSpPr>
        <p:spPr>
          <a:xfrm>
            <a:off x="1673795" y="3356158"/>
            <a:ext cx="5009674" cy="646331"/>
          </a:xfrm>
          <a:prstGeom prst="rect">
            <a:avLst/>
          </a:prstGeom>
          <a:noFill/>
        </p:spPr>
        <p:txBody>
          <a:bodyPr wrap="square" rtlCol="0">
            <a:spAutoFit/>
          </a:bodyPr>
          <a:lstStyle/>
          <a:p>
            <a:pPr>
              <a:lnSpc>
                <a:spcPct val="90000"/>
              </a:lnSpc>
            </a:pPr>
            <a:r>
              <a:rPr lang="pl-PL" b="1" dirty="0"/>
              <a:t>ciecze i materiały topiące się </a:t>
            </a:r>
          </a:p>
          <a:p>
            <a:pPr>
              <a:lnSpc>
                <a:spcPct val="90000"/>
              </a:lnSpc>
            </a:pPr>
            <a:r>
              <a:rPr lang="pl-PL" sz="1600" dirty="0"/>
              <a:t>(nafta, benzyna, alkohol, farba, lakier, rozpuszczalnik)</a:t>
            </a:r>
          </a:p>
        </p:txBody>
      </p:sp>
      <p:sp>
        <p:nvSpPr>
          <p:cNvPr id="26" name="pole tekstowe 25">
            <a:extLst>
              <a:ext uri="{FF2B5EF4-FFF2-40B4-BE49-F238E27FC236}">
                <a16:creationId xmlns:a16="http://schemas.microsoft.com/office/drawing/2014/main" id="{B058E28A-6720-67AD-C3DC-4267CA7DB872}"/>
              </a:ext>
            </a:extLst>
          </p:cNvPr>
          <p:cNvSpPr txBox="1"/>
          <p:nvPr/>
        </p:nvSpPr>
        <p:spPr>
          <a:xfrm>
            <a:off x="1673795" y="4633746"/>
            <a:ext cx="4818904" cy="646331"/>
          </a:xfrm>
          <a:prstGeom prst="rect">
            <a:avLst/>
          </a:prstGeom>
          <a:noFill/>
        </p:spPr>
        <p:txBody>
          <a:bodyPr wrap="square" rtlCol="0">
            <a:spAutoFit/>
          </a:bodyPr>
          <a:lstStyle/>
          <a:p>
            <a:pPr>
              <a:lnSpc>
                <a:spcPct val="90000"/>
              </a:lnSpc>
            </a:pPr>
            <a:r>
              <a:rPr lang="pl-PL" b="1" dirty="0"/>
              <a:t>gazy</a:t>
            </a:r>
          </a:p>
          <a:p>
            <a:pPr>
              <a:lnSpc>
                <a:spcPct val="90000"/>
              </a:lnSpc>
            </a:pPr>
            <a:r>
              <a:rPr lang="pl-PL" sz="1600" dirty="0"/>
              <a:t>(gaz miejski, metan, propan)</a:t>
            </a:r>
          </a:p>
        </p:txBody>
      </p:sp>
      <p:sp>
        <p:nvSpPr>
          <p:cNvPr id="27" name="pole tekstowe 26">
            <a:extLst>
              <a:ext uri="{FF2B5EF4-FFF2-40B4-BE49-F238E27FC236}">
                <a16:creationId xmlns:a16="http://schemas.microsoft.com/office/drawing/2014/main" id="{9677D4D4-5EB9-0BC7-E447-DC59649676CA}"/>
              </a:ext>
            </a:extLst>
          </p:cNvPr>
          <p:cNvSpPr txBox="1"/>
          <p:nvPr/>
        </p:nvSpPr>
        <p:spPr>
          <a:xfrm>
            <a:off x="1673795" y="5928634"/>
            <a:ext cx="4693212" cy="646331"/>
          </a:xfrm>
          <a:prstGeom prst="rect">
            <a:avLst/>
          </a:prstGeom>
          <a:noFill/>
        </p:spPr>
        <p:txBody>
          <a:bodyPr wrap="square" rtlCol="0">
            <a:spAutoFit/>
          </a:bodyPr>
          <a:lstStyle/>
          <a:p>
            <a:pPr>
              <a:lnSpc>
                <a:spcPct val="90000"/>
              </a:lnSpc>
            </a:pPr>
            <a:r>
              <a:rPr lang="pl-PL" b="1" dirty="0"/>
              <a:t>tłuszcze i oleje </a:t>
            </a:r>
          </a:p>
          <a:p>
            <a:pPr>
              <a:lnSpc>
                <a:spcPct val="90000"/>
              </a:lnSpc>
            </a:pPr>
            <a:r>
              <a:rPr lang="pl-PL" sz="1600" dirty="0"/>
              <a:t>(olej z patelni)</a:t>
            </a:r>
          </a:p>
        </p:txBody>
      </p:sp>
      <p:cxnSp>
        <p:nvCxnSpPr>
          <p:cNvPr id="32" name="Łącznik prosty 31">
            <a:extLst>
              <a:ext uri="{FF2B5EF4-FFF2-40B4-BE49-F238E27FC236}">
                <a16:creationId xmlns:a16="http://schemas.microsoft.com/office/drawing/2014/main" id="{23D89D2D-A460-451B-8844-8C40A563C0C3}"/>
              </a:ext>
            </a:extLst>
          </p:cNvPr>
          <p:cNvCxnSpPr>
            <a:cxnSpLocks/>
          </p:cNvCxnSpPr>
          <p:nvPr/>
        </p:nvCxnSpPr>
        <p:spPr>
          <a:xfrm>
            <a:off x="380061" y="3071936"/>
            <a:ext cx="11428699" cy="0"/>
          </a:xfrm>
          <a:prstGeom prst="line">
            <a:avLst/>
          </a:prstGeom>
          <a:ln w="19050">
            <a:solidFill>
              <a:schemeClr val="tx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Łącznik prosty 32">
            <a:extLst>
              <a:ext uri="{FF2B5EF4-FFF2-40B4-BE49-F238E27FC236}">
                <a16:creationId xmlns:a16="http://schemas.microsoft.com/office/drawing/2014/main" id="{79AFF33C-6F21-375D-2F86-CA0EA3731814}"/>
              </a:ext>
            </a:extLst>
          </p:cNvPr>
          <p:cNvCxnSpPr>
            <a:cxnSpLocks/>
          </p:cNvCxnSpPr>
          <p:nvPr/>
        </p:nvCxnSpPr>
        <p:spPr>
          <a:xfrm>
            <a:off x="380061" y="4372746"/>
            <a:ext cx="11428699" cy="0"/>
          </a:xfrm>
          <a:prstGeom prst="line">
            <a:avLst/>
          </a:prstGeom>
          <a:ln w="19050">
            <a:solidFill>
              <a:schemeClr val="tx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a16="http://schemas.microsoft.com/office/drawing/2014/main" id="{91822E6F-8F23-9A7C-0FE8-FAE2820A96FF}"/>
              </a:ext>
            </a:extLst>
          </p:cNvPr>
          <p:cNvCxnSpPr>
            <a:cxnSpLocks/>
          </p:cNvCxnSpPr>
          <p:nvPr/>
        </p:nvCxnSpPr>
        <p:spPr>
          <a:xfrm>
            <a:off x="380061" y="5673557"/>
            <a:ext cx="11428699" cy="0"/>
          </a:xfrm>
          <a:prstGeom prst="line">
            <a:avLst/>
          </a:prstGeom>
          <a:ln w="19050">
            <a:solidFill>
              <a:schemeClr val="tx1">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98" name="Grafika 97">
            <a:extLst>
              <a:ext uri="{FF2B5EF4-FFF2-40B4-BE49-F238E27FC236}">
                <a16:creationId xmlns:a16="http://schemas.microsoft.com/office/drawing/2014/main" id="{809DE918-6926-D17E-90CF-28DF3CE49F6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22127" y="6213766"/>
            <a:ext cx="477790" cy="477790"/>
          </a:xfrm>
          <a:prstGeom prst="rect">
            <a:avLst/>
          </a:prstGeom>
          <a:effectLst>
            <a:outerShdw blurRad="50800" dist="38100" dir="10800000" algn="r" rotWithShape="0">
              <a:prstClr val="black">
                <a:alpha val="40000"/>
              </a:prstClr>
            </a:outerShdw>
          </a:effectLst>
        </p:spPr>
      </p:pic>
      <p:pic>
        <p:nvPicPr>
          <p:cNvPr id="105" name="Grafika 104">
            <a:extLst>
              <a:ext uri="{FF2B5EF4-FFF2-40B4-BE49-F238E27FC236}">
                <a16:creationId xmlns:a16="http://schemas.microsoft.com/office/drawing/2014/main" id="{F660BEA9-30B8-0DB5-7828-C792C1D6B8B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591169" y="6213766"/>
            <a:ext cx="477790" cy="477790"/>
          </a:xfrm>
          <a:prstGeom prst="rect">
            <a:avLst/>
          </a:prstGeom>
          <a:effectLst>
            <a:outerShdw blurRad="50800" dist="38100" dir="10800000" algn="r" rotWithShape="0">
              <a:prstClr val="black">
                <a:alpha val="40000"/>
              </a:prstClr>
            </a:outerShdw>
          </a:effectLst>
        </p:spPr>
      </p:pic>
      <p:pic>
        <p:nvPicPr>
          <p:cNvPr id="106" name="Grafika 105">
            <a:extLst>
              <a:ext uri="{FF2B5EF4-FFF2-40B4-BE49-F238E27FC236}">
                <a16:creationId xmlns:a16="http://schemas.microsoft.com/office/drawing/2014/main" id="{6B7E5559-49B9-2CE5-CEB4-A1449ADE331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57230" y="6213766"/>
            <a:ext cx="477790" cy="477790"/>
          </a:xfrm>
          <a:prstGeom prst="rect">
            <a:avLst/>
          </a:prstGeom>
          <a:effectLst>
            <a:outerShdw blurRad="50800" dist="38100" dir="10800000" algn="r" rotWithShape="0">
              <a:prstClr val="black">
                <a:alpha val="40000"/>
              </a:prstClr>
            </a:outerShdw>
          </a:effectLst>
        </p:spPr>
      </p:pic>
      <p:pic>
        <p:nvPicPr>
          <p:cNvPr id="108" name="Grafika 107">
            <a:extLst>
              <a:ext uri="{FF2B5EF4-FFF2-40B4-BE49-F238E27FC236}">
                <a16:creationId xmlns:a16="http://schemas.microsoft.com/office/drawing/2014/main" id="{E7AF9079-7460-E66E-F52D-196891351C8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359188" y="1007725"/>
            <a:ext cx="262879" cy="262879"/>
          </a:xfrm>
          <a:prstGeom prst="rect">
            <a:avLst/>
          </a:prstGeom>
          <a:effectLst>
            <a:outerShdw blurRad="50800" dist="38100" dir="10800000" algn="r" rotWithShape="0">
              <a:prstClr val="black">
                <a:alpha val="40000"/>
              </a:prstClr>
            </a:outerShdw>
          </a:effectLst>
        </p:spPr>
      </p:pic>
      <p:pic>
        <p:nvPicPr>
          <p:cNvPr id="109" name="Grafika 108">
            <a:extLst>
              <a:ext uri="{FF2B5EF4-FFF2-40B4-BE49-F238E27FC236}">
                <a16:creationId xmlns:a16="http://schemas.microsoft.com/office/drawing/2014/main" id="{D90F8F7F-9B74-B668-7377-360BA7B76BB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359187" y="1296102"/>
            <a:ext cx="262879" cy="262879"/>
          </a:xfrm>
          <a:prstGeom prst="rect">
            <a:avLst/>
          </a:prstGeom>
          <a:effectLst>
            <a:outerShdw blurRad="50800" dist="38100" dir="10800000" algn="r" rotWithShape="0">
              <a:prstClr val="black">
                <a:alpha val="40000"/>
              </a:prstClr>
            </a:outerShdw>
          </a:effectLst>
        </p:spPr>
      </p:pic>
      <p:sp>
        <p:nvSpPr>
          <p:cNvPr id="110" name="pole tekstowe 109">
            <a:extLst>
              <a:ext uri="{FF2B5EF4-FFF2-40B4-BE49-F238E27FC236}">
                <a16:creationId xmlns:a16="http://schemas.microsoft.com/office/drawing/2014/main" id="{D5F59236-770D-78B7-FA95-710DF3AAEAA4}"/>
              </a:ext>
            </a:extLst>
          </p:cNvPr>
          <p:cNvSpPr txBox="1"/>
          <p:nvPr/>
        </p:nvSpPr>
        <p:spPr>
          <a:xfrm>
            <a:off x="9838828" y="1028947"/>
            <a:ext cx="1520359" cy="535531"/>
          </a:xfrm>
          <a:prstGeom prst="rect">
            <a:avLst/>
          </a:prstGeom>
          <a:noFill/>
        </p:spPr>
        <p:txBody>
          <a:bodyPr wrap="square" rtlCol="0">
            <a:spAutoFit/>
          </a:bodyPr>
          <a:lstStyle/>
          <a:p>
            <a:pPr algn="r">
              <a:lnSpc>
                <a:spcPct val="90000"/>
              </a:lnSpc>
            </a:pPr>
            <a:r>
              <a:rPr lang="pl-PL" sz="1000" b="1" dirty="0"/>
              <a:t>można stosować</a:t>
            </a:r>
          </a:p>
          <a:p>
            <a:pPr algn="r">
              <a:lnSpc>
                <a:spcPct val="90000"/>
              </a:lnSpc>
            </a:pPr>
            <a:endParaRPr lang="pl-PL" sz="200" b="1" dirty="0"/>
          </a:p>
          <a:p>
            <a:pPr algn="r">
              <a:lnSpc>
                <a:spcPct val="90000"/>
              </a:lnSpc>
            </a:pPr>
            <a:endParaRPr lang="pl-PL" sz="1000" b="1" dirty="0"/>
          </a:p>
          <a:p>
            <a:pPr algn="r">
              <a:lnSpc>
                <a:spcPct val="90000"/>
              </a:lnSpc>
            </a:pPr>
            <a:r>
              <a:rPr lang="pl-PL" sz="1000" b="1" dirty="0"/>
              <a:t>nie można stosować</a:t>
            </a:r>
            <a:endParaRPr lang="pl-PL" sz="1000" dirty="0"/>
          </a:p>
        </p:txBody>
      </p:sp>
      <p:pic>
        <p:nvPicPr>
          <p:cNvPr id="16" name="Grafika 15">
            <a:extLst>
              <a:ext uri="{FF2B5EF4-FFF2-40B4-BE49-F238E27FC236}">
                <a16:creationId xmlns:a16="http://schemas.microsoft.com/office/drawing/2014/main" id="{15CAC34C-5904-C35D-F118-80FFDF4F9C4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10175" y="4971502"/>
            <a:ext cx="477790" cy="477790"/>
          </a:xfrm>
          <a:prstGeom prst="rect">
            <a:avLst/>
          </a:prstGeom>
          <a:effectLst>
            <a:outerShdw blurRad="50800" dist="38100" dir="10800000" algn="r" rotWithShape="0">
              <a:prstClr val="black">
                <a:alpha val="40000"/>
              </a:prstClr>
            </a:outerShdw>
          </a:effectLst>
        </p:spPr>
      </p:pic>
      <p:pic>
        <p:nvPicPr>
          <p:cNvPr id="17" name="Grafika 16">
            <a:extLst>
              <a:ext uri="{FF2B5EF4-FFF2-40B4-BE49-F238E27FC236}">
                <a16:creationId xmlns:a16="http://schemas.microsoft.com/office/drawing/2014/main" id="{B5B0E57A-6D34-1EEB-0A0B-FDBF53FAB8B1}"/>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9579217" y="4971502"/>
            <a:ext cx="477790" cy="477790"/>
          </a:xfrm>
          <a:prstGeom prst="rect">
            <a:avLst/>
          </a:prstGeom>
          <a:effectLst>
            <a:outerShdw blurRad="50800" dist="38100" dir="10800000" algn="r" rotWithShape="0">
              <a:prstClr val="black">
                <a:alpha val="40000"/>
              </a:prstClr>
            </a:outerShdw>
          </a:effectLst>
        </p:spPr>
      </p:pic>
      <p:pic>
        <p:nvPicPr>
          <p:cNvPr id="19" name="Grafika 18">
            <a:extLst>
              <a:ext uri="{FF2B5EF4-FFF2-40B4-BE49-F238E27FC236}">
                <a16:creationId xmlns:a16="http://schemas.microsoft.com/office/drawing/2014/main" id="{BE12F873-6EE8-461B-7145-2D607E61934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45278" y="4971502"/>
            <a:ext cx="477790" cy="477790"/>
          </a:xfrm>
          <a:prstGeom prst="rect">
            <a:avLst/>
          </a:prstGeom>
          <a:effectLst>
            <a:outerShdw blurRad="50800" dist="38100" dir="10800000" algn="r" rotWithShape="0">
              <a:prstClr val="black">
                <a:alpha val="40000"/>
              </a:prstClr>
            </a:outerShdw>
          </a:effectLst>
        </p:spPr>
      </p:pic>
      <p:pic>
        <p:nvPicPr>
          <p:cNvPr id="21" name="Grafika 20">
            <a:extLst>
              <a:ext uri="{FF2B5EF4-FFF2-40B4-BE49-F238E27FC236}">
                <a16:creationId xmlns:a16="http://schemas.microsoft.com/office/drawing/2014/main" id="{15D35893-FE52-9FFC-4C09-B0987AA1AF8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90603" y="3705551"/>
            <a:ext cx="477790" cy="477790"/>
          </a:xfrm>
          <a:prstGeom prst="rect">
            <a:avLst/>
          </a:prstGeom>
          <a:effectLst>
            <a:outerShdw blurRad="50800" dist="38100" dir="10800000" algn="r" rotWithShape="0">
              <a:prstClr val="black">
                <a:alpha val="40000"/>
              </a:prstClr>
            </a:outerShdw>
          </a:effectLst>
        </p:spPr>
      </p:pic>
      <p:pic>
        <p:nvPicPr>
          <p:cNvPr id="23" name="Grafika 22">
            <a:extLst>
              <a:ext uri="{FF2B5EF4-FFF2-40B4-BE49-F238E27FC236}">
                <a16:creationId xmlns:a16="http://schemas.microsoft.com/office/drawing/2014/main" id="{3B195F76-19E6-A904-A9FF-6BD3F5547186}"/>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9559645" y="3705551"/>
            <a:ext cx="477790" cy="477790"/>
          </a:xfrm>
          <a:prstGeom prst="rect">
            <a:avLst/>
          </a:prstGeom>
          <a:effectLst>
            <a:outerShdw blurRad="50800" dist="38100" dir="10800000" algn="r" rotWithShape="0">
              <a:prstClr val="black">
                <a:alpha val="40000"/>
              </a:prstClr>
            </a:outerShdw>
          </a:effectLst>
        </p:spPr>
      </p:pic>
      <p:pic>
        <p:nvPicPr>
          <p:cNvPr id="28" name="Grafika 27">
            <a:extLst>
              <a:ext uri="{FF2B5EF4-FFF2-40B4-BE49-F238E27FC236}">
                <a16:creationId xmlns:a16="http://schemas.microsoft.com/office/drawing/2014/main" id="{DF115DD4-CDAC-F349-9D81-024774AE562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25706" y="3705551"/>
            <a:ext cx="477790" cy="477790"/>
          </a:xfrm>
          <a:prstGeom prst="rect">
            <a:avLst/>
          </a:prstGeom>
          <a:effectLst>
            <a:outerShdw blurRad="50800" dist="38100" dir="10800000" algn="r" rotWithShape="0">
              <a:prstClr val="black">
                <a:alpha val="40000"/>
              </a:prstClr>
            </a:outerShdw>
          </a:effectLst>
        </p:spPr>
      </p:pic>
      <p:pic>
        <p:nvPicPr>
          <p:cNvPr id="29" name="Grafika 28">
            <a:extLst>
              <a:ext uri="{FF2B5EF4-FFF2-40B4-BE49-F238E27FC236}">
                <a16:creationId xmlns:a16="http://schemas.microsoft.com/office/drawing/2014/main" id="{1946C33C-A549-2123-2030-91DF1BB22B9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90603" y="2396195"/>
            <a:ext cx="477790" cy="477790"/>
          </a:xfrm>
          <a:prstGeom prst="rect">
            <a:avLst/>
          </a:prstGeom>
          <a:effectLst>
            <a:outerShdw blurRad="50800" dist="38100" dir="10800000" algn="r" rotWithShape="0">
              <a:prstClr val="black">
                <a:alpha val="40000"/>
              </a:prstClr>
            </a:outerShdw>
          </a:effectLst>
        </p:spPr>
      </p:pic>
      <p:pic>
        <p:nvPicPr>
          <p:cNvPr id="30" name="Grafika 29">
            <a:extLst>
              <a:ext uri="{FF2B5EF4-FFF2-40B4-BE49-F238E27FC236}">
                <a16:creationId xmlns:a16="http://schemas.microsoft.com/office/drawing/2014/main" id="{3252E9AD-2420-C72C-FC02-77905C5EB61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559645" y="2396195"/>
            <a:ext cx="477790" cy="477790"/>
          </a:xfrm>
          <a:prstGeom prst="rect">
            <a:avLst/>
          </a:prstGeom>
          <a:effectLst>
            <a:outerShdw blurRad="50800" dist="38100" dir="10800000" algn="r" rotWithShape="0">
              <a:prstClr val="black">
                <a:alpha val="40000"/>
              </a:prstClr>
            </a:outerShdw>
          </a:effectLst>
        </p:spPr>
      </p:pic>
      <p:pic>
        <p:nvPicPr>
          <p:cNvPr id="31" name="Grafika 30">
            <a:extLst>
              <a:ext uri="{FF2B5EF4-FFF2-40B4-BE49-F238E27FC236}">
                <a16:creationId xmlns:a16="http://schemas.microsoft.com/office/drawing/2014/main" id="{9DD36480-62A1-4C52-BD82-6308A9D7F4C8}"/>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1225706" y="2396195"/>
            <a:ext cx="477790" cy="477790"/>
          </a:xfrm>
          <a:prstGeom prst="rect">
            <a:avLst/>
          </a:prstGeom>
          <a:effectLst>
            <a:outerShdw blurRad="50800" dist="38100" dir="10800000" algn="r" rotWithShape="0">
              <a:prstClr val="black">
                <a:alpha val="40000"/>
              </a:prstClr>
            </a:outerShdw>
          </a:effectLst>
        </p:spPr>
      </p:pic>
      <p:graphicFrame>
        <p:nvGraphicFramePr>
          <p:cNvPr id="42" name="Tabela 41">
            <a:extLst>
              <a:ext uri="{FF2B5EF4-FFF2-40B4-BE49-F238E27FC236}">
                <a16:creationId xmlns:a16="http://schemas.microsoft.com/office/drawing/2014/main" id="{741605F5-3D0E-EC63-B0FD-13CAE77D2AA8}"/>
              </a:ext>
            </a:extLst>
          </p:cNvPr>
          <p:cNvGraphicFramePr>
            <a:graphicFrameLocks noGrp="1"/>
          </p:cNvGraphicFramePr>
          <p:nvPr>
            <p:extLst>
              <p:ext uri="{D42A27DB-BD31-4B8C-83A1-F6EECF244321}">
                <p14:modId xmlns:p14="http://schemas.microsoft.com/office/powerpoint/2010/main" val="897324793"/>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45" name="Obraz 44" descr="Obraz zawierający godło, herb, symbol, logo&#10;&#10;Opis wygenerowany automatycznie">
            <a:extLst>
              <a:ext uri="{FF2B5EF4-FFF2-40B4-BE49-F238E27FC236}">
                <a16:creationId xmlns:a16="http://schemas.microsoft.com/office/drawing/2014/main" id="{90DEE4A2-AE5C-5BB2-65C7-50BDA3734D6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36900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2170B-2E52-A0FA-8956-CAF1688D7A50}"/>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058542E2-5A5D-9774-462A-C0E5EC455CD8}"/>
              </a:ext>
            </a:extLst>
          </p:cNvPr>
          <p:cNvSpPr>
            <a:spLocks noGrp="1"/>
          </p:cNvSpPr>
          <p:nvPr>
            <p:ph type="pic" idx="1"/>
          </p:nvPr>
        </p:nvSpPr>
        <p:spPr>
          <a:xfrm>
            <a:off x="86005" y="980730"/>
            <a:ext cx="6094412" cy="5472602"/>
          </a:xfrm>
        </p:spPr>
        <p:txBody>
          <a:bodyPr>
            <a:noAutofit/>
          </a:bodyPr>
          <a:lstStyle/>
          <a:p>
            <a:pPr marL="342900" indent="-342900">
              <a:buFont typeface="+mj-lt"/>
              <a:buAutoNum type="arabicParenR"/>
            </a:pPr>
            <a:r>
              <a:rPr lang="pl-PL" dirty="0"/>
              <a:t> Zadzwoń pod </a:t>
            </a:r>
            <a:r>
              <a:rPr lang="pl-PL" sz="2400" b="1" dirty="0"/>
              <a:t>numer alarmowy 112</a:t>
            </a:r>
            <a:r>
              <a:rPr lang="pl-PL" dirty="0"/>
              <a:t>,</a:t>
            </a:r>
            <a:br>
              <a:rPr lang="pl-PL" dirty="0"/>
            </a:br>
            <a:r>
              <a:rPr lang="pl-PL" dirty="0"/>
              <a:t>aby wezwać straż pożarną.</a:t>
            </a:r>
            <a:br>
              <a:rPr lang="pl-PL" dirty="0"/>
            </a:br>
            <a:endParaRPr lang="pl-PL" dirty="0"/>
          </a:p>
          <a:p>
            <a:pPr marL="342900" indent="-342900">
              <a:buFont typeface="+mj-lt"/>
              <a:buAutoNum type="arabicParenR"/>
            </a:pPr>
            <a:r>
              <a:rPr lang="pl-PL" dirty="0"/>
              <a:t> </a:t>
            </a:r>
            <a:r>
              <a:rPr lang="pl-PL" sz="2400" b="1" dirty="0"/>
              <a:t>Próbuj ugasić ogień</a:t>
            </a:r>
            <a:r>
              <a:rPr lang="pl-PL" dirty="0"/>
              <a:t>,</a:t>
            </a:r>
            <a:br>
              <a:rPr lang="pl-PL" dirty="0"/>
            </a:br>
            <a:r>
              <a:rPr lang="pl-PL" dirty="0"/>
              <a:t>jeśli jest nieduży.</a:t>
            </a:r>
            <a:br>
              <a:rPr lang="pl-PL" dirty="0"/>
            </a:br>
            <a:endParaRPr lang="pl-PL" dirty="0"/>
          </a:p>
          <a:p>
            <a:pPr marL="342900" indent="-342900">
              <a:buFont typeface="+mj-lt"/>
              <a:buAutoNum type="arabicParenR"/>
            </a:pPr>
            <a:r>
              <a:rPr lang="pl-PL" dirty="0"/>
              <a:t> </a:t>
            </a:r>
            <a:r>
              <a:rPr lang="pl-PL" sz="2400" b="1" dirty="0"/>
              <a:t>Zakręć główny zawór gazu</a:t>
            </a:r>
            <a:r>
              <a:rPr lang="pl-PL" sz="2400" dirty="0"/>
              <a:t> i </a:t>
            </a:r>
            <a:r>
              <a:rPr lang="pl-PL" sz="2400" b="1" dirty="0"/>
              <a:t>wyłącz główne wyłączniki prądu</a:t>
            </a:r>
            <a:r>
              <a:rPr lang="pl-PL" sz="2400" dirty="0"/>
              <a:t> </a:t>
            </a:r>
            <a:br>
              <a:rPr lang="pl-PL" sz="2400" dirty="0"/>
            </a:br>
            <a:r>
              <a:rPr lang="pl-PL" dirty="0"/>
              <a:t>– o ile to bezpieczne. </a:t>
            </a:r>
          </a:p>
        </p:txBody>
      </p:sp>
      <p:sp>
        <p:nvSpPr>
          <p:cNvPr id="2" name="Tytuł 4">
            <a:extLst>
              <a:ext uri="{FF2B5EF4-FFF2-40B4-BE49-F238E27FC236}">
                <a16:creationId xmlns:a16="http://schemas.microsoft.com/office/drawing/2014/main" id="{9A335037-44D0-5B25-806C-55BD1FEB070C}"/>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GDY ZAUWAŻYSZ POŻAR?</a:t>
            </a:r>
          </a:p>
        </p:txBody>
      </p:sp>
      <p:cxnSp>
        <p:nvCxnSpPr>
          <p:cNvPr id="3" name="Łącznik prosty 2">
            <a:extLst>
              <a:ext uri="{FF2B5EF4-FFF2-40B4-BE49-F238E27FC236}">
                <a16:creationId xmlns:a16="http://schemas.microsoft.com/office/drawing/2014/main" id="{1731A70B-13CC-CCDC-6BE4-8A161DA778AC}"/>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2CF2D7C7-47F3-0613-2143-49C52272AF76}"/>
              </a:ext>
            </a:extLst>
          </p:cNvPr>
          <p:cNvSpPr>
            <a:spLocks noGrp="1"/>
          </p:cNvSpPr>
          <p:nvPr>
            <p:ph type="body" sz="half" idx="2"/>
          </p:nvPr>
        </p:nvSpPr>
        <p:spPr>
          <a:xfrm>
            <a:off x="6308996" y="2108200"/>
            <a:ext cx="5473535" cy="4267200"/>
          </a:xfrm>
        </p:spPr>
        <p:txBody>
          <a:bodyPr>
            <a:normAutofit/>
          </a:bodyPr>
          <a:lstStyle/>
          <a:p>
            <a:pPr>
              <a:lnSpc>
                <a:spcPct val="120000"/>
              </a:lnSpc>
              <a:spcBef>
                <a:spcPts val="1800"/>
              </a:spcBef>
            </a:pPr>
            <a:r>
              <a:rPr lang="pl-PL" dirty="0"/>
              <a:t>W czasie pożaru nie używaj windy!</a:t>
            </a:r>
            <a:br>
              <a:rPr lang="pl-PL" dirty="0"/>
            </a:br>
            <a:r>
              <a:rPr lang="pl-PL" dirty="0"/>
              <a:t>Korzystaj tylko ze schodów!</a:t>
            </a:r>
          </a:p>
        </p:txBody>
      </p:sp>
      <p:pic>
        <p:nvPicPr>
          <p:cNvPr id="4" name="Grafika 3">
            <a:extLst>
              <a:ext uri="{FF2B5EF4-FFF2-40B4-BE49-F238E27FC236}">
                <a16:creationId xmlns:a16="http://schemas.microsoft.com/office/drawing/2014/main" id="{D4FA6FA3-DD3A-15D2-749A-A262373AE1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86454" flipH="1">
            <a:off x="8781667" y="5568825"/>
            <a:ext cx="1072762" cy="705942"/>
          </a:xfrm>
          <a:prstGeom prst="rect">
            <a:avLst/>
          </a:prstGeom>
        </p:spPr>
      </p:pic>
      <p:sp>
        <p:nvSpPr>
          <p:cNvPr id="9" name="Znak „niedozwolone” 8">
            <a:extLst>
              <a:ext uri="{FF2B5EF4-FFF2-40B4-BE49-F238E27FC236}">
                <a16:creationId xmlns:a16="http://schemas.microsoft.com/office/drawing/2014/main" id="{319E9F71-124C-8C62-02C2-BFB9B546F5E9}"/>
              </a:ext>
            </a:extLst>
          </p:cNvPr>
          <p:cNvSpPr/>
          <p:nvPr/>
        </p:nvSpPr>
        <p:spPr>
          <a:xfrm>
            <a:off x="8614692" y="5264992"/>
            <a:ext cx="1313608" cy="1313608"/>
          </a:xfrm>
          <a:prstGeom prst="noSmoking">
            <a:avLst>
              <a:gd name="adj" fmla="val 11096"/>
            </a:avLst>
          </a:prstGeom>
          <a:solidFill>
            <a:srgbClr val="FF000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Prostokąt 13">
            <a:extLst>
              <a:ext uri="{FF2B5EF4-FFF2-40B4-BE49-F238E27FC236}">
                <a16:creationId xmlns:a16="http://schemas.microsoft.com/office/drawing/2014/main" id="{01A3465A-CA6A-8C88-A50A-83D83395BFCD}"/>
              </a:ext>
            </a:extLst>
          </p:cNvPr>
          <p:cNvSpPr/>
          <p:nvPr/>
        </p:nvSpPr>
        <p:spPr>
          <a:xfrm>
            <a:off x="7136436" y="3945878"/>
            <a:ext cx="4104455" cy="1119567"/>
          </a:xfrm>
          <a:prstGeom prst="rect">
            <a:avLst/>
          </a:prstGeom>
          <a:no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dirty="0"/>
              <a:t>Pamiętaj!</a:t>
            </a:r>
            <a:br>
              <a:rPr lang="pl-PL" sz="1800" b="1" dirty="0"/>
            </a:br>
            <a:r>
              <a:rPr lang="pl-PL" sz="1800" dirty="0"/>
              <a:t>nie gaś wodą urządzeń elektrycznych,</a:t>
            </a:r>
            <a:br>
              <a:rPr lang="pl-PL" sz="1800" dirty="0"/>
            </a:br>
            <a:r>
              <a:rPr lang="pl-PL" sz="1800" dirty="0"/>
              <a:t>palących się olejów ani tłuszczu.</a:t>
            </a:r>
          </a:p>
        </p:txBody>
      </p:sp>
      <p:graphicFrame>
        <p:nvGraphicFramePr>
          <p:cNvPr id="7" name="Tabela 6">
            <a:extLst>
              <a:ext uri="{FF2B5EF4-FFF2-40B4-BE49-F238E27FC236}">
                <a16:creationId xmlns:a16="http://schemas.microsoft.com/office/drawing/2014/main" id="{7072444B-D843-43F3-6EB9-5DA1F1A04458}"/>
              </a:ext>
            </a:extLst>
          </p:cNvPr>
          <p:cNvGraphicFramePr>
            <a:graphicFrameLocks noGrp="1"/>
          </p:cNvGraphicFramePr>
          <p:nvPr>
            <p:extLst>
              <p:ext uri="{D42A27DB-BD31-4B8C-83A1-F6EECF244321}">
                <p14:modId xmlns:p14="http://schemas.microsoft.com/office/powerpoint/2010/main" val="3769492499"/>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5" name="Obraz 14" descr="Obraz zawierający godło, herb, symbol, logo&#10;&#10;Opis wygenerowany automatycznie">
            <a:extLst>
              <a:ext uri="{FF2B5EF4-FFF2-40B4-BE49-F238E27FC236}">
                <a16:creationId xmlns:a16="http://schemas.microsoft.com/office/drawing/2014/main" id="{9E9366D3-7412-EAD5-F838-3078B744B9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67392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0B6E3-CF96-6346-2324-60A8920CBB08}"/>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4E44D5B0-E600-28C8-C46B-9ABB82F514B3}"/>
              </a:ext>
            </a:extLst>
          </p:cNvPr>
          <p:cNvSpPr>
            <a:spLocks noGrp="1"/>
          </p:cNvSpPr>
          <p:nvPr>
            <p:ph type="pic" idx="1"/>
          </p:nvPr>
        </p:nvSpPr>
        <p:spPr>
          <a:xfrm>
            <a:off x="86005" y="1196754"/>
            <a:ext cx="6094412" cy="5178644"/>
          </a:xfrm>
        </p:spPr>
        <p:txBody>
          <a:bodyPr>
            <a:noAutofit/>
          </a:bodyPr>
          <a:lstStyle/>
          <a:p>
            <a:pPr marL="457200" indent="-457200">
              <a:buFont typeface="+mj-lt"/>
              <a:buAutoNum type="arabicParenR" startAt="4"/>
            </a:pPr>
            <a:r>
              <a:rPr lang="pl-PL" dirty="0"/>
              <a:t> </a:t>
            </a:r>
            <a:r>
              <a:rPr lang="pl-PL" sz="2400" b="1" dirty="0"/>
              <a:t>Nie otwieraj okien ani drzwi</a:t>
            </a:r>
            <a:r>
              <a:rPr lang="pl-PL" b="1" dirty="0"/>
              <a:t>.</a:t>
            </a:r>
            <a:br>
              <a:rPr lang="pl-PL" b="1" dirty="0"/>
            </a:br>
            <a:r>
              <a:rPr lang="pl-PL" dirty="0"/>
              <a:t>Ograniczenie dostępu powietrza spowolni rozprzestrzenianie się ognia.</a:t>
            </a:r>
          </a:p>
          <a:p>
            <a:pPr marL="457200" indent="-457200">
              <a:buFont typeface="+mj-lt"/>
              <a:buAutoNum type="arabicParenR" startAt="4"/>
            </a:pPr>
            <a:endParaRPr lang="pl-PL" dirty="0"/>
          </a:p>
          <a:p>
            <a:pPr marL="342900" indent="-342900">
              <a:buFont typeface="+mj-lt"/>
              <a:buAutoNum type="arabicParenR" startAt="4"/>
            </a:pPr>
            <a:r>
              <a:rPr lang="pl-PL" dirty="0"/>
              <a:t> </a:t>
            </a:r>
            <a:r>
              <a:rPr lang="pl-PL" sz="2400" b="1" dirty="0"/>
              <a:t>Chroń drogi oddechowe</a:t>
            </a:r>
            <a:r>
              <a:rPr lang="pl-PL" dirty="0"/>
              <a:t>.</a:t>
            </a:r>
            <a:br>
              <a:rPr lang="pl-PL" dirty="0"/>
            </a:br>
            <a:r>
              <a:rPr lang="pl-PL" dirty="0"/>
              <a:t>Osłaniaj usta i nos, najlepiej mokrym materiałem.</a:t>
            </a:r>
          </a:p>
          <a:p>
            <a:pPr marL="342900" indent="-342900">
              <a:buFont typeface="+mj-lt"/>
              <a:buAutoNum type="arabicParenR" startAt="4"/>
            </a:pPr>
            <a:endParaRPr lang="pl-PL" dirty="0"/>
          </a:p>
          <a:p>
            <a:pPr marL="342900" indent="-342900">
              <a:buFont typeface="+mj-lt"/>
              <a:buAutoNum type="arabicParenR" startAt="4"/>
            </a:pPr>
            <a:r>
              <a:rPr lang="pl-PL" dirty="0"/>
              <a:t> </a:t>
            </a:r>
            <a:r>
              <a:rPr lang="pl-PL" sz="2400" b="1" dirty="0"/>
              <a:t>Poinformuj służby ratownicze</a:t>
            </a:r>
            <a:r>
              <a:rPr lang="pl-PL" sz="2400" dirty="0"/>
              <a:t>,</a:t>
            </a:r>
            <a:br>
              <a:rPr lang="pl-PL" dirty="0"/>
            </a:br>
            <a:r>
              <a:rPr lang="pl-PL" dirty="0"/>
              <a:t>jeśli ktoś został w budynku i podaj dokładną lokalizację.</a:t>
            </a:r>
          </a:p>
        </p:txBody>
      </p:sp>
      <p:sp>
        <p:nvSpPr>
          <p:cNvPr id="2" name="Tytuł 4">
            <a:extLst>
              <a:ext uri="{FF2B5EF4-FFF2-40B4-BE49-F238E27FC236}">
                <a16:creationId xmlns:a16="http://schemas.microsoft.com/office/drawing/2014/main" id="{8BDD2F22-5335-F7B6-A01B-627D26C5BF1E}"/>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GDY ZAUWAŻYSZ POŻAR?</a:t>
            </a:r>
          </a:p>
        </p:txBody>
      </p:sp>
      <p:cxnSp>
        <p:nvCxnSpPr>
          <p:cNvPr id="3" name="Łącznik prosty 2">
            <a:extLst>
              <a:ext uri="{FF2B5EF4-FFF2-40B4-BE49-F238E27FC236}">
                <a16:creationId xmlns:a16="http://schemas.microsoft.com/office/drawing/2014/main" id="{1B46A017-34B3-3B9F-CE20-ED823A2CC106}"/>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074CBB2E-148D-75BD-21F7-81BD99796906}"/>
              </a:ext>
            </a:extLst>
          </p:cNvPr>
          <p:cNvSpPr>
            <a:spLocks noGrp="1"/>
          </p:cNvSpPr>
          <p:nvPr>
            <p:ph type="body" sz="half" idx="2"/>
          </p:nvPr>
        </p:nvSpPr>
        <p:spPr>
          <a:xfrm>
            <a:off x="6308996" y="2108200"/>
            <a:ext cx="5473535" cy="4267200"/>
          </a:xfrm>
        </p:spPr>
        <p:txBody>
          <a:bodyPr>
            <a:normAutofit/>
          </a:bodyPr>
          <a:lstStyle/>
          <a:p>
            <a:pPr>
              <a:lnSpc>
                <a:spcPct val="120000"/>
              </a:lnSpc>
              <a:spcBef>
                <a:spcPts val="1800"/>
              </a:spcBef>
            </a:pPr>
            <a:r>
              <a:rPr lang="pl-PL" dirty="0"/>
              <a:t>W czasie pożaru nie używaj windy!</a:t>
            </a:r>
            <a:br>
              <a:rPr lang="pl-PL" dirty="0"/>
            </a:br>
            <a:r>
              <a:rPr lang="pl-PL" dirty="0"/>
              <a:t>Korzystaj tylko ze schodów!</a:t>
            </a:r>
          </a:p>
        </p:txBody>
      </p:sp>
      <p:pic>
        <p:nvPicPr>
          <p:cNvPr id="14" name="Grafika 13">
            <a:extLst>
              <a:ext uri="{FF2B5EF4-FFF2-40B4-BE49-F238E27FC236}">
                <a16:creationId xmlns:a16="http://schemas.microsoft.com/office/drawing/2014/main" id="{43B34740-287F-0E00-99A0-B1E38A6975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86454" flipH="1">
            <a:off x="8781667" y="5568825"/>
            <a:ext cx="1072762" cy="705942"/>
          </a:xfrm>
          <a:prstGeom prst="rect">
            <a:avLst/>
          </a:prstGeom>
        </p:spPr>
      </p:pic>
      <p:sp>
        <p:nvSpPr>
          <p:cNvPr id="15" name="Znak „niedozwolone” 14">
            <a:extLst>
              <a:ext uri="{FF2B5EF4-FFF2-40B4-BE49-F238E27FC236}">
                <a16:creationId xmlns:a16="http://schemas.microsoft.com/office/drawing/2014/main" id="{C0ABE23B-4CD1-A432-41A8-31C7FD734EFE}"/>
              </a:ext>
            </a:extLst>
          </p:cNvPr>
          <p:cNvSpPr/>
          <p:nvPr/>
        </p:nvSpPr>
        <p:spPr>
          <a:xfrm>
            <a:off x="8614692" y="5264992"/>
            <a:ext cx="1313608" cy="1313608"/>
          </a:xfrm>
          <a:prstGeom prst="noSmoking">
            <a:avLst>
              <a:gd name="adj" fmla="val 11096"/>
            </a:avLst>
          </a:prstGeom>
          <a:solidFill>
            <a:srgbClr val="FF000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6" name="Prostokąt 15">
            <a:extLst>
              <a:ext uri="{FF2B5EF4-FFF2-40B4-BE49-F238E27FC236}">
                <a16:creationId xmlns:a16="http://schemas.microsoft.com/office/drawing/2014/main" id="{E5C6E5D1-1199-2678-B694-63244D5B9266}"/>
              </a:ext>
            </a:extLst>
          </p:cNvPr>
          <p:cNvSpPr/>
          <p:nvPr/>
        </p:nvSpPr>
        <p:spPr>
          <a:xfrm>
            <a:off x="7136436" y="3945878"/>
            <a:ext cx="4104455" cy="1119567"/>
          </a:xfrm>
          <a:prstGeom prst="rect">
            <a:avLst/>
          </a:prstGeom>
          <a:no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dirty="0"/>
              <a:t>Pamiętaj!</a:t>
            </a:r>
            <a:br>
              <a:rPr lang="pl-PL" sz="1800" b="1" dirty="0"/>
            </a:br>
            <a:r>
              <a:rPr lang="pl-PL" sz="1800" dirty="0"/>
              <a:t>nie gaś wodą urządzeń elektrycznych,</a:t>
            </a:r>
            <a:br>
              <a:rPr lang="pl-PL" sz="1800" dirty="0"/>
            </a:br>
            <a:r>
              <a:rPr lang="pl-PL" sz="1800" dirty="0"/>
              <a:t>palących się olejów ani tłuszczu.</a:t>
            </a:r>
          </a:p>
        </p:txBody>
      </p:sp>
      <p:graphicFrame>
        <p:nvGraphicFramePr>
          <p:cNvPr id="4" name="Tabela 3">
            <a:extLst>
              <a:ext uri="{FF2B5EF4-FFF2-40B4-BE49-F238E27FC236}">
                <a16:creationId xmlns:a16="http://schemas.microsoft.com/office/drawing/2014/main" id="{D0C278DC-F9B5-3C78-906B-08B471CE0665}"/>
              </a:ext>
            </a:extLst>
          </p:cNvPr>
          <p:cNvGraphicFramePr>
            <a:graphicFrameLocks noGrp="1"/>
          </p:cNvGraphicFramePr>
          <p:nvPr>
            <p:extLst>
              <p:ext uri="{D42A27DB-BD31-4B8C-83A1-F6EECF244321}">
                <p14:modId xmlns:p14="http://schemas.microsoft.com/office/powerpoint/2010/main" val="225981373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7" name="Obraz 6" descr="Obraz zawierający godło, herb, symbol, logo&#10;&#10;Opis wygenerowany automatycznie">
            <a:extLst>
              <a:ext uri="{FF2B5EF4-FFF2-40B4-BE49-F238E27FC236}">
                <a16:creationId xmlns:a16="http://schemas.microsoft.com/office/drawing/2014/main" id="{0AC3EC03-3E23-925B-D323-921CE0444F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006143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A93E-B949-2EC7-B14B-66DB62857001}"/>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68A0EC33-554D-AAD0-0887-6837DE302A5E}"/>
              </a:ext>
            </a:extLst>
          </p:cNvPr>
          <p:cNvSpPr>
            <a:spLocks noGrp="1"/>
          </p:cNvSpPr>
          <p:nvPr>
            <p:ph type="title"/>
          </p:nvPr>
        </p:nvSpPr>
        <p:spPr>
          <a:xfrm>
            <a:off x="914162" y="2636912"/>
            <a:ext cx="10360501" cy="1219200"/>
          </a:xfrm>
        </p:spPr>
        <p:txBody>
          <a:bodyPr rtlCol="0"/>
          <a:lstStyle/>
          <a:p>
            <a:pPr algn="ctr" rtl="0"/>
            <a:r>
              <a:rPr lang="pl" dirty="0"/>
              <a:t>VIII. POWÓDŹ</a:t>
            </a:r>
            <a:endParaRPr lang="en-US" dirty="0"/>
          </a:p>
        </p:txBody>
      </p:sp>
      <p:cxnSp>
        <p:nvCxnSpPr>
          <p:cNvPr id="2" name="Łącznik prosty 1">
            <a:extLst>
              <a:ext uri="{FF2B5EF4-FFF2-40B4-BE49-F238E27FC236}">
                <a16:creationId xmlns:a16="http://schemas.microsoft.com/office/drawing/2014/main" id="{7854894F-49CB-1124-6CBA-742B094A8D3A}"/>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E07F1357-C927-59FD-37EF-029C705960D8}"/>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Jeśli zostanie ogłoszona ewakuacja, nie zostawaj na zalanym terenie</a:t>
            </a:r>
          </a:p>
          <a:p>
            <a:pPr marL="0" indent="0" algn="ctr">
              <a:lnSpc>
                <a:spcPct val="100000"/>
              </a:lnSpc>
              <a:spcBef>
                <a:spcPts val="0"/>
              </a:spcBef>
              <a:buNone/>
            </a:pPr>
            <a:r>
              <a:rPr lang="pl-PL" dirty="0"/>
              <a:t>z powodu dobytku. Teren zabezpieczą służby.</a:t>
            </a:r>
          </a:p>
        </p:txBody>
      </p:sp>
      <p:graphicFrame>
        <p:nvGraphicFramePr>
          <p:cNvPr id="8" name="Tabela 7">
            <a:extLst>
              <a:ext uri="{FF2B5EF4-FFF2-40B4-BE49-F238E27FC236}">
                <a16:creationId xmlns:a16="http://schemas.microsoft.com/office/drawing/2014/main" id="{176AD2A2-7683-CA46-A480-349AAEFEF455}"/>
              </a:ext>
            </a:extLst>
          </p:cNvPr>
          <p:cNvGraphicFramePr>
            <a:graphicFrameLocks noGrp="1"/>
          </p:cNvGraphicFramePr>
          <p:nvPr>
            <p:extLst>
              <p:ext uri="{D42A27DB-BD31-4B8C-83A1-F6EECF244321}">
                <p14:modId xmlns:p14="http://schemas.microsoft.com/office/powerpoint/2010/main" val="423667622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AB8D976B-B492-BE04-571C-4E9E2C6094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968776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77F22-88F9-79DE-5DA0-4C3F33376F47}"/>
            </a:ext>
          </a:extLst>
        </p:cNvPr>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C1F9279B-1DDB-19F1-311C-7C0550C4F5D7}"/>
              </a:ext>
            </a:extLst>
          </p:cNvPr>
          <p:cNvSpPr>
            <a:spLocks noGrp="1"/>
          </p:cNvSpPr>
          <p:nvPr>
            <p:ph type="body" idx="1"/>
          </p:nvPr>
        </p:nvSpPr>
        <p:spPr>
          <a:xfrm>
            <a:off x="914162" y="2132856"/>
            <a:ext cx="10360501" cy="4392488"/>
          </a:xfrm>
        </p:spPr>
        <p:txBody>
          <a:bodyPr/>
          <a:lstStyle/>
          <a:p>
            <a:pPr>
              <a:lnSpc>
                <a:spcPct val="130000"/>
              </a:lnSpc>
            </a:pPr>
            <a:r>
              <a:rPr lang="pl-PL" sz="2000" dirty="0"/>
              <a:t>Międzynarodowym znakiem graficznym obrony cywilnej jest</a:t>
            </a:r>
            <a:br>
              <a:rPr lang="pl-PL" sz="2000" dirty="0"/>
            </a:br>
            <a:r>
              <a:rPr lang="pl-PL" sz="2400" b="1" dirty="0"/>
              <a:t>niebieski trójkąt równoboczny na pomarańczowym tle,</a:t>
            </a:r>
            <a:br>
              <a:rPr lang="pl-PL" sz="2400" b="1" dirty="0"/>
            </a:br>
            <a:r>
              <a:rPr lang="pl-PL" sz="2400" dirty="0"/>
              <a:t>nie dotykający wierzchołkami krawędzi.</a:t>
            </a:r>
            <a:endParaRPr lang="pl-PL" sz="2000" dirty="0"/>
          </a:p>
        </p:txBody>
      </p:sp>
      <p:sp>
        <p:nvSpPr>
          <p:cNvPr id="4" name="Tytuł 4">
            <a:extLst>
              <a:ext uri="{FF2B5EF4-FFF2-40B4-BE49-F238E27FC236}">
                <a16:creationId xmlns:a16="http://schemas.microsoft.com/office/drawing/2014/main" id="{2BFECD00-AB39-2691-3E53-9B81C3E52B12}"/>
              </a:ext>
            </a:extLst>
          </p:cNvPr>
          <p:cNvSpPr>
            <a:spLocks noGrp="1"/>
          </p:cNvSpPr>
          <p:nvPr>
            <p:ph type="title"/>
          </p:nvPr>
        </p:nvSpPr>
        <p:spPr>
          <a:xfrm>
            <a:off x="45740" y="1268760"/>
            <a:ext cx="12143085" cy="792088"/>
          </a:xfrm>
        </p:spPr>
        <p:txBody>
          <a:bodyPr/>
          <a:lstStyle/>
          <a:p>
            <a:r>
              <a:rPr lang="pl-PL" dirty="0"/>
              <a:t>OBRONA CYWILNA</a:t>
            </a:r>
          </a:p>
        </p:txBody>
      </p:sp>
      <p:cxnSp>
        <p:nvCxnSpPr>
          <p:cNvPr id="8" name="Łącznik prosty 7">
            <a:extLst>
              <a:ext uri="{FF2B5EF4-FFF2-40B4-BE49-F238E27FC236}">
                <a16:creationId xmlns:a16="http://schemas.microsoft.com/office/drawing/2014/main" id="{785B700D-4528-5078-D2F1-92878938D780}"/>
              </a:ext>
            </a:extLst>
          </p:cNvPr>
          <p:cNvCxnSpPr>
            <a:cxnSpLocks/>
          </p:cNvCxnSpPr>
          <p:nvPr/>
        </p:nvCxnSpPr>
        <p:spPr>
          <a:xfrm>
            <a:off x="1917948" y="1988840"/>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10" name="Grupa 9">
            <a:extLst>
              <a:ext uri="{FF2B5EF4-FFF2-40B4-BE49-F238E27FC236}">
                <a16:creationId xmlns:a16="http://schemas.microsoft.com/office/drawing/2014/main" id="{0379CC0F-4947-582D-96AC-D5B511BAB534}"/>
              </a:ext>
            </a:extLst>
          </p:cNvPr>
          <p:cNvGrpSpPr/>
          <p:nvPr/>
        </p:nvGrpSpPr>
        <p:grpSpPr>
          <a:xfrm>
            <a:off x="10383836" y="5057721"/>
            <a:ext cx="1430263" cy="1430263"/>
            <a:chOff x="10414892" y="5157192"/>
            <a:chExt cx="1430263" cy="1430263"/>
          </a:xfrm>
        </p:grpSpPr>
        <p:sp>
          <p:nvSpPr>
            <p:cNvPr id="7" name="Prostokąt: zaokrąglone rogi 6">
              <a:extLst>
                <a:ext uri="{FF2B5EF4-FFF2-40B4-BE49-F238E27FC236}">
                  <a16:creationId xmlns:a16="http://schemas.microsoft.com/office/drawing/2014/main" id="{EF1A6EA6-E950-D657-0C80-9863AD072F3B}"/>
                </a:ext>
              </a:extLst>
            </p:cNvPr>
            <p:cNvSpPr/>
            <p:nvPr/>
          </p:nvSpPr>
          <p:spPr>
            <a:xfrm>
              <a:off x="10414892" y="5157192"/>
              <a:ext cx="1430263" cy="1430263"/>
            </a:xfrm>
            <a:prstGeom prst="roundRect">
              <a:avLst>
                <a:gd name="adj" fmla="val 6544"/>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3" name="Grafika 2">
              <a:extLst>
                <a:ext uri="{FF2B5EF4-FFF2-40B4-BE49-F238E27FC236}">
                  <a16:creationId xmlns:a16="http://schemas.microsoft.com/office/drawing/2014/main" id="{CF8499A8-6DF9-75A6-713D-98DC0D8AFD0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522904" y="5265204"/>
              <a:ext cx="1214239" cy="1214239"/>
            </a:xfrm>
            <a:prstGeom prst="rect">
              <a:avLst/>
            </a:prstGeom>
          </p:spPr>
        </p:pic>
      </p:grpSp>
      <p:sp>
        <p:nvSpPr>
          <p:cNvPr id="9" name="pole tekstowe 8">
            <a:extLst>
              <a:ext uri="{FF2B5EF4-FFF2-40B4-BE49-F238E27FC236}">
                <a16:creationId xmlns:a16="http://schemas.microsoft.com/office/drawing/2014/main" id="{1A1D4709-1E67-B89D-F897-D4319224E453}"/>
              </a:ext>
            </a:extLst>
          </p:cNvPr>
          <p:cNvSpPr txBox="1"/>
          <p:nvPr/>
        </p:nvSpPr>
        <p:spPr>
          <a:xfrm>
            <a:off x="10270875" y="4617261"/>
            <a:ext cx="1656184" cy="397032"/>
          </a:xfrm>
          <a:prstGeom prst="rect">
            <a:avLst/>
          </a:prstGeom>
          <a:noFill/>
        </p:spPr>
        <p:txBody>
          <a:bodyPr wrap="square" rtlCol="0">
            <a:spAutoFit/>
          </a:bodyPr>
          <a:lstStyle/>
          <a:p>
            <a:pPr algn="ctr">
              <a:lnSpc>
                <a:spcPct val="90000"/>
              </a:lnSpc>
            </a:pPr>
            <a:r>
              <a:rPr lang="pl-PL" sz="1100" dirty="0"/>
              <a:t>ochrona ludności</a:t>
            </a:r>
            <a:br>
              <a:rPr lang="pl-PL" sz="1100" dirty="0"/>
            </a:br>
            <a:r>
              <a:rPr lang="pl-PL" sz="1100" dirty="0"/>
              <a:t>i obrona cywilna</a:t>
            </a:r>
          </a:p>
        </p:txBody>
      </p:sp>
      <p:pic>
        <p:nvPicPr>
          <p:cNvPr id="11" name="Grafika 10">
            <a:extLst>
              <a:ext uri="{FF2B5EF4-FFF2-40B4-BE49-F238E27FC236}">
                <a16:creationId xmlns:a16="http://schemas.microsoft.com/office/drawing/2014/main" id="{E101CD2D-6CF8-A001-16ED-CC639BC001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68445" y="3789040"/>
            <a:ext cx="2251933" cy="2251933"/>
          </a:xfrm>
          <a:prstGeom prst="rect">
            <a:avLst/>
          </a:prstGeom>
        </p:spPr>
      </p:pic>
      <p:graphicFrame>
        <p:nvGraphicFramePr>
          <p:cNvPr id="20" name="Tabela 19">
            <a:extLst>
              <a:ext uri="{FF2B5EF4-FFF2-40B4-BE49-F238E27FC236}">
                <a16:creationId xmlns:a16="http://schemas.microsoft.com/office/drawing/2014/main" id="{5B2130A7-86C2-A9BE-A5F1-39ED71FFBFF8}"/>
              </a:ext>
            </a:extLst>
          </p:cNvPr>
          <p:cNvGraphicFramePr>
            <a:graphicFrameLocks noGrp="1"/>
          </p:cNvGraphicFramePr>
          <p:nvPr>
            <p:extLst>
              <p:ext uri="{D42A27DB-BD31-4B8C-83A1-F6EECF244321}">
                <p14:modId xmlns:p14="http://schemas.microsoft.com/office/powerpoint/2010/main" val="57708408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1" name="Obraz 20" descr="Obraz zawierający godło, herb, symbol, logo&#10;&#10;Opis wygenerowany automatycznie">
            <a:extLst>
              <a:ext uri="{FF2B5EF4-FFF2-40B4-BE49-F238E27FC236}">
                <a16:creationId xmlns:a16="http://schemas.microsoft.com/office/drawing/2014/main" id="{80B71153-7311-1D90-D932-4842CD20ED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082877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5A785-2BE0-2494-C4B7-42D4C3DBAFF5}"/>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DC51D2A5-6059-3882-C6EE-4D66B926B4E0}"/>
              </a:ext>
            </a:extLst>
          </p:cNvPr>
          <p:cNvSpPr>
            <a:spLocks noGrp="1"/>
          </p:cNvSpPr>
          <p:nvPr>
            <p:ph type="pic" idx="1"/>
          </p:nvPr>
        </p:nvSpPr>
        <p:spPr>
          <a:xfrm>
            <a:off x="507869" y="980729"/>
            <a:ext cx="5371960" cy="5616620"/>
          </a:xfrm>
        </p:spPr>
        <p:txBody>
          <a:bodyPr>
            <a:noAutofit/>
          </a:bodyPr>
          <a:lstStyle/>
          <a:p>
            <a:pPr marL="342900" indent="-342900">
              <a:buFont typeface="+mj-lt"/>
              <a:buAutoNum type="arabicParenR"/>
            </a:pPr>
            <a:r>
              <a:rPr lang="pl-PL" dirty="0"/>
              <a:t> </a:t>
            </a:r>
            <a:r>
              <a:rPr lang="pl-PL" sz="2000" b="1" dirty="0"/>
              <a:t>Przygotuj plecak </a:t>
            </a:r>
            <a:r>
              <a:rPr lang="pl-PL" dirty="0"/>
              <a:t>ewakuacyjny.</a:t>
            </a:r>
          </a:p>
          <a:p>
            <a:pPr marL="342900" indent="-342900">
              <a:buFont typeface="+mj-lt"/>
              <a:buAutoNum type="arabicParenR"/>
            </a:pPr>
            <a:r>
              <a:rPr lang="pl-PL" dirty="0"/>
              <a:t> Sprawdź, czy </a:t>
            </a:r>
            <a:r>
              <a:rPr lang="pl-PL" sz="2000" b="1" dirty="0"/>
              <a:t>sąsiedzi</a:t>
            </a:r>
            <a:r>
              <a:rPr lang="pl-PL" dirty="0"/>
              <a:t> potrzebują pomocy.</a:t>
            </a:r>
          </a:p>
          <a:p>
            <a:pPr marL="342900" indent="-342900">
              <a:buFont typeface="+mj-lt"/>
              <a:buAutoNum type="arabicParenR"/>
            </a:pPr>
            <a:r>
              <a:rPr lang="pl-PL" dirty="0"/>
              <a:t> </a:t>
            </a:r>
            <a:r>
              <a:rPr lang="pl-PL" sz="2000" b="1" dirty="0"/>
              <a:t>Zabezpiecz dom</a:t>
            </a:r>
            <a:r>
              <a:rPr lang="pl-PL" dirty="0"/>
              <a:t>, przygotuj worki z piaskiem. Uszczelnij drzwi i okna.</a:t>
            </a:r>
          </a:p>
          <a:p>
            <a:pPr marL="342900" indent="-342900">
              <a:buFont typeface="+mj-lt"/>
              <a:buAutoNum type="arabicParenR"/>
            </a:pPr>
            <a:r>
              <a:rPr lang="pl-PL" dirty="0"/>
              <a:t> </a:t>
            </a:r>
            <a:r>
              <a:rPr lang="pl-PL" sz="2000" b="1" dirty="0"/>
              <a:t>Przenieś wartościowe rzeczy </a:t>
            </a:r>
            <a:r>
              <a:rPr lang="pl-PL" dirty="0"/>
              <a:t>i urządzenia elektryczne na górne piętra budynku.</a:t>
            </a:r>
          </a:p>
          <a:p>
            <a:pPr marL="342900" indent="-342900">
              <a:buFont typeface="+mj-lt"/>
              <a:buAutoNum type="arabicParenR"/>
            </a:pPr>
            <a:r>
              <a:rPr lang="pl-PL" dirty="0"/>
              <a:t> </a:t>
            </a:r>
            <a:r>
              <a:rPr lang="pl-PL" sz="2000" b="1" dirty="0"/>
              <a:t>Wyłącz instalację elektryczną i gazową</a:t>
            </a:r>
            <a:r>
              <a:rPr lang="pl-PL" dirty="0"/>
              <a:t>, zabezpiecz włazy i wyloty instalacji kanalizacyjnej.</a:t>
            </a:r>
          </a:p>
          <a:p>
            <a:pPr marL="342900" indent="-342900">
              <a:buFont typeface="+mj-lt"/>
              <a:buAutoNum type="arabicParenR"/>
            </a:pPr>
            <a:r>
              <a:rPr lang="pl-PL" dirty="0"/>
              <a:t> </a:t>
            </a:r>
            <a:r>
              <a:rPr lang="pl-PL" sz="2000" b="1" dirty="0"/>
              <a:t>Zaparkuj pojazdy </a:t>
            </a:r>
            <a:r>
              <a:rPr lang="pl-PL" dirty="0"/>
              <a:t>w bezpiecznym miejscu,</a:t>
            </a:r>
            <a:br>
              <a:rPr lang="pl-PL" dirty="0"/>
            </a:br>
            <a:r>
              <a:rPr lang="pl-PL" dirty="0"/>
              <a:t>nie blokuj dróg.</a:t>
            </a:r>
          </a:p>
          <a:p>
            <a:pPr marL="342900" indent="-342900">
              <a:buFont typeface="+mj-lt"/>
              <a:buAutoNum type="arabicParenR"/>
            </a:pPr>
            <a:r>
              <a:rPr lang="pl-PL" dirty="0"/>
              <a:t> </a:t>
            </a:r>
            <a:r>
              <a:rPr lang="pl-PL" sz="2000" b="1" dirty="0"/>
              <a:t>Przygotuj zwierzęta </a:t>
            </a:r>
            <a:r>
              <a:rPr lang="pl-PL" dirty="0"/>
              <a:t>do ewakuacji.</a:t>
            </a:r>
          </a:p>
        </p:txBody>
      </p:sp>
      <p:sp>
        <p:nvSpPr>
          <p:cNvPr id="2" name="Tytuł 4">
            <a:extLst>
              <a:ext uri="{FF2B5EF4-FFF2-40B4-BE49-F238E27FC236}">
                <a16:creationId xmlns:a16="http://schemas.microsoft.com/office/drawing/2014/main" id="{7A657E71-32E2-5F37-F31F-01288910DEF8}"/>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POWÓDŹ</a:t>
            </a:r>
          </a:p>
        </p:txBody>
      </p:sp>
      <p:cxnSp>
        <p:nvCxnSpPr>
          <p:cNvPr id="3" name="Łącznik prosty 2">
            <a:extLst>
              <a:ext uri="{FF2B5EF4-FFF2-40B4-BE49-F238E27FC236}">
                <a16:creationId xmlns:a16="http://schemas.microsoft.com/office/drawing/2014/main" id="{3DFE369F-FC2C-4C98-E7F8-5795737DA3B5}"/>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3" name="Tabela 12">
            <a:extLst>
              <a:ext uri="{FF2B5EF4-FFF2-40B4-BE49-F238E27FC236}">
                <a16:creationId xmlns:a16="http://schemas.microsoft.com/office/drawing/2014/main" id="{13369A14-0DBB-1EE3-1601-2E0C8B97C370}"/>
              </a:ext>
            </a:extLst>
          </p:cNvPr>
          <p:cNvGraphicFramePr>
            <a:graphicFrameLocks noGrp="1"/>
          </p:cNvGraphicFramePr>
          <p:nvPr>
            <p:extLst>
              <p:ext uri="{D42A27DB-BD31-4B8C-83A1-F6EECF244321}">
                <p14:modId xmlns:p14="http://schemas.microsoft.com/office/powerpoint/2010/main" val="304173311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1" name="Grafika 20">
            <a:extLst>
              <a:ext uri="{FF2B5EF4-FFF2-40B4-BE49-F238E27FC236}">
                <a16:creationId xmlns:a16="http://schemas.microsoft.com/office/drawing/2014/main" id="{605E3475-9699-0D72-C79E-3644F93DAB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4453" y="4088905"/>
            <a:ext cx="5053488" cy="2489695"/>
          </a:xfrm>
          <a:prstGeom prst="rect">
            <a:avLst/>
          </a:prstGeom>
        </p:spPr>
      </p:pic>
      <p:sp>
        <p:nvSpPr>
          <p:cNvPr id="29" name="Symbol zastępczy tekstu 6">
            <a:extLst>
              <a:ext uri="{FF2B5EF4-FFF2-40B4-BE49-F238E27FC236}">
                <a16:creationId xmlns:a16="http://schemas.microsoft.com/office/drawing/2014/main" id="{A17D7356-C700-E873-B350-F5B405A50950}"/>
              </a:ext>
            </a:extLst>
          </p:cNvPr>
          <p:cNvSpPr>
            <a:spLocks noGrp="1"/>
          </p:cNvSpPr>
          <p:nvPr>
            <p:ph type="body" sz="half" idx="2"/>
          </p:nvPr>
        </p:nvSpPr>
        <p:spPr>
          <a:xfrm>
            <a:off x="6308996" y="2108200"/>
            <a:ext cx="5473535" cy="4267200"/>
          </a:xfrm>
        </p:spPr>
        <p:txBody>
          <a:bodyPr>
            <a:normAutofit/>
          </a:bodyPr>
          <a:lstStyle/>
          <a:p>
            <a:pPr>
              <a:lnSpc>
                <a:spcPct val="100000"/>
              </a:lnSpc>
              <a:spcBef>
                <a:spcPts val="1800"/>
              </a:spcBef>
            </a:pPr>
            <a:r>
              <a:rPr lang="pl-PL" dirty="0"/>
              <a:t>Słuchaj komunikatów o zagrożeniu.</a:t>
            </a:r>
            <a:br>
              <a:rPr lang="pl-PL" dirty="0"/>
            </a:br>
            <a:r>
              <a:rPr lang="pl-PL" dirty="0"/>
              <a:t>Nie zbliżaj się do wezbranych rzek.</a:t>
            </a:r>
            <a:br>
              <a:rPr lang="pl-PL" dirty="0"/>
            </a:br>
            <a:r>
              <a:rPr lang="pl-PL" dirty="0"/>
              <a:t>Słuchaj poleceń służb.</a:t>
            </a:r>
          </a:p>
        </p:txBody>
      </p:sp>
      <p:pic>
        <p:nvPicPr>
          <p:cNvPr id="30" name="Obraz 29" descr="Obraz zawierający godło, herb, symbol, logo&#10;&#10;Opis wygenerowany automatycznie">
            <a:extLst>
              <a:ext uri="{FF2B5EF4-FFF2-40B4-BE49-F238E27FC236}">
                <a16:creationId xmlns:a16="http://schemas.microsoft.com/office/drawing/2014/main" id="{6328126C-4323-0691-3D8E-430F10E08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05584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B4906-1D87-79A8-A69B-0D936E52DF62}"/>
            </a:ext>
          </a:extLst>
        </p:cNvPr>
        <p:cNvGrpSpPr/>
        <p:nvPr/>
      </p:nvGrpSpPr>
      <p:grpSpPr>
        <a:xfrm>
          <a:off x="0" y="0"/>
          <a:ext cx="0" cy="0"/>
          <a:chOff x="0" y="0"/>
          <a:chExt cx="0" cy="0"/>
        </a:xfrm>
      </p:grpSpPr>
      <p:sp>
        <p:nvSpPr>
          <p:cNvPr id="2" name="Tytuł 4">
            <a:extLst>
              <a:ext uri="{FF2B5EF4-FFF2-40B4-BE49-F238E27FC236}">
                <a16:creationId xmlns:a16="http://schemas.microsoft.com/office/drawing/2014/main" id="{7DA7CFE4-0077-D2D4-DE2D-238DE46541BC}"/>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POWÓDŹ</a:t>
            </a:r>
          </a:p>
        </p:txBody>
      </p:sp>
      <p:cxnSp>
        <p:nvCxnSpPr>
          <p:cNvPr id="3" name="Łącznik prosty 2">
            <a:extLst>
              <a:ext uri="{FF2B5EF4-FFF2-40B4-BE49-F238E27FC236}">
                <a16:creationId xmlns:a16="http://schemas.microsoft.com/office/drawing/2014/main" id="{B20125D5-D315-0DAE-E1FE-A35FFB98BD4A}"/>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Symbol zastępczy tekstu 6">
            <a:extLst>
              <a:ext uri="{FF2B5EF4-FFF2-40B4-BE49-F238E27FC236}">
                <a16:creationId xmlns:a16="http://schemas.microsoft.com/office/drawing/2014/main" id="{6FE91769-94D7-8F6E-E520-4651762187DA}"/>
              </a:ext>
            </a:extLst>
          </p:cNvPr>
          <p:cNvSpPr>
            <a:spLocks noGrp="1"/>
          </p:cNvSpPr>
          <p:nvPr>
            <p:ph type="body" sz="half" idx="2"/>
          </p:nvPr>
        </p:nvSpPr>
        <p:spPr>
          <a:xfrm>
            <a:off x="6308996" y="2108200"/>
            <a:ext cx="5473535" cy="4267200"/>
          </a:xfrm>
        </p:spPr>
        <p:txBody>
          <a:bodyPr>
            <a:normAutofit/>
          </a:bodyPr>
          <a:lstStyle/>
          <a:p>
            <a:pPr>
              <a:lnSpc>
                <a:spcPct val="120000"/>
              </a:lnSpc>
              <a:spcBef>
                <a:spcPts val="1800"/>
              </a:spcBef>
            </a:pPr>
            <a:r>
              <a:rPr lang="pl-PL" dirty="0"/>
              <a:t>Jeżeli ewakuacja nie jest możliwa, </a:t>
            </a:r>
            <a:r>
              <a:rPr lang="pl-PL" sz="2400" b="1" dirty="0"/>
              <a:t>wywieś flagę</a:t>
            </a:r>
            <a:br>
              <a:rPr lang="pl-PL" dirty="0"/>
            </a:br>
            <a:r>
              <a:rPr lang="pl-PL" dirty="0"/>
              <a:t>w widocznym miejscu, aby ratownicy wiedzieli, czego potrzebujesz. </a:t>
            </a:r>
            <a:br>
              <a:rPr lang="pl-PL" dirty="0"/>
            </a:br>
            <a:r>
              <a:rPr lang="pl-PL" dirty="0"/>
              <a:t>Flaga może być zrobiona np. z ubrań.</a:t>
            </a:r>
          </a:p>
          <a:p>
            <a:pPr>
              <a:lnSpc>
                <a:spcPct val="100000"/>
              </a:lnSpc>
              <a:spcBef>
                <a:spcPts val="1800"/>
              </a:spcBef>
            </a:pPr>
            <a:endParaRPr lang="pl-PL" dirty="0"/>
          </a:p>
        </p:txBody>
      </p:sp>
      <p:graphicFrame>
        <p:nvGraphicFramePr>
          <p:cNvPr id="13" name="Tabela 12">
            <a:extLst>
              <a:ext uri="{FF2B5EF4-FFF2-40B4-BE49-F238E27FC236}">
                <a16:creationId xmlns:a16="http://schemas.microsoft.com/office/drawing/2014/main" id="{5AF02E65-5DEA-3D6D-E922-28D94B5418C9}"/>
              </a:ext>
            </a:extLst>
          </p:cNvPr>
          <p:cNvGraphicFramePr>
            <a:graphicFrameLocks noGrp="1"/>
          </p:cNvGraphicFramePr>
          <p:nvPr>
            <p:extLst>
              <p:ext uri="{D42A27DB-BD31-4B8C-83A1-F6EECF244321}">
                <p14:modId xmlns:p14="http://schemas.microsoft.com/office/powerpoint/2010/main" val="312239376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1" name="Grafika 20">
            <a:extLst>
              <a:ext uri="{FF2B5EF4-FFF2-40B4-BE49-F238E27FC236}">
                <a16:creationId xmlns:a16="http://schemas.microsoft.com/office/drawing/2014/main" id="{60444B0F-42F3-737D-13E5-C98C98744B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4453" y="4088905"/>
            <a:ext cx="5053488" cy="2489695"/>
          </a:xfrm>
          <a:prstGeom prst="rect">
            <a:avLst/>
          </a:prstGeom>
        </p:spPr>
      </p:pic>
      <p:sp>
        <p:nvSpPr>
          <p:cNvPr id="22" name="Schemat blokowy: taśma dziurkowana 21">
            <a:extLst>
              <a:ext uri="{FF2B5EF4-FFF2-40B4-BE49-F238E27FC236}">
                <a16:creationId xmlns:a16="http://schemas.microsoft.com/office/drawing/2014/main" id="{DDE8B5B8-6D1A-C5C8-02BA-96E18EF32C80}"/>
              </a:ext>
            </a:extLst>
          </p:cNvPr>
          <p:cNvSpPr/>
          <p:nvPr/>
        </p:nvSpPr>
        <p:spPr>
          <a:xfrm rot="2274141">
            <a:off x="3911139" y="1453591"/>
            <a:ext cx="1009107" cy="926149"/>
          </a:xfrm>
          <a:prstGeom prst="flowChartPunchedTape">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3" name="Schemat blokowy: taśma dziurkowana 22">
            <a:extLst>
              <a:ext uri="{FF2B5EF4-FFF2-40B4-BE49-F238E27FC236}">
                <a16:creationId xmlns:a16="http://schemas.microsoft.com/office/drawing/2014/main" id="{75780393-89FC-E41D-025C-865C4552B2D2}"/>
              </a:ext>
            </a:extLst>
          </p:cNvPr>
          <p:cNvSpPr/>
          <p:nvPr/>
        </p:nvSpPr>
        <p:spPr>
          <a:xfrm rot="2274141">
            <a:off x="3931322" y="5236976"/>
            <a:ext cx="1009107" cy="926149"/>
          </a:xfrm>
          <a:prstGeom prst="flowChartPunchedTape">
            <a:avLst/>
          </a:prstGeom>
          <a:solidFill>
            <a:srgbClr val="0070C0"/>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Schemat blokowy: taśma dziurkowana 23">
            <a:extLst>
              <a:ext uri="{FF2B5EF4-FFF2-40B4-BE49-F238E27FC236}">
                <a16:creationId xmlns:a16="http://schemas.microsoft.com/office/drawing/2014/main" id="{36739292-CBFA-B1CB-A2B2-06ECCD36081E}"/>
              </a:ext>
            </a:extLst>
          </p:cNvPr>
          <p:cNvSpPr/>
          <p:nvPr/>
        </p:nvSpPr>
        <p:spPr>
          <a:xfrm rot="2274141">
            <a:off x="3931352" y="3383609"/>
            <a:ext cx="1009107" cy="926149"/>
          </a:xfrm>
          <a:prstGeom prst="flowChartPunchedTape">
            <a:avLst/>
          </a:prstGeom>
          <a:solidFill>
            <a:schemeClr val="bg2">
              <a:lumMod val="60000"/>
              <a:lumOff val="40000"/>
            </a:schemeClr>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26" name="Łącznik prosty 25">
            <a:extLst>
              <a:ext uri="{FF2B5EF4-FFF2-40B4-BE49-F238E27FC236}">
                <a16:creationId xmlns:a16="http://schemas.microsoft.com/office/drawing/2014/main" id="{6539AD0A-FF07-0BC4-92C1-4F0112BDD007}"/>
              </a:ext>
            </a:extLst>
          </p:cNvPr>
          <p:cNvCxnSpPr>
            <a:cxnSpLocks/>
          </p:cNvCxnSpPr>
          <p:nvPr/>
        </p:nvCxnSpPr>
        <p:spPr>
          <a:xfrm rot="2911680">
            <a:off x="3789955" y="1149454"/>
            <a:ext cx="222517" cy="1186077"/>
          </a:xfrm>
          <a:prstGeom prst="line">
            <a:avLst/>
          </a:prstGeom>
          <a:ln w="7620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28" name="pole tekstowe 27">
            <a:extLst>
              <a:ext uri="{FF2B5EF4-FFF2-40B4-BE49-F238E27FC236}">
                <a16:creationId xmlns:a16="http://schemas.microsoft.com/office/drawing/2014/main" id="{E428208E-6AD6-C756-6BE5-174D26688896}"/>
              </a:ext>
            </a:extLst>
          </p:cNvPr>
          <p:cNvSpPr txBox="1"/>
          <p:nvPr/>
        </p:nvSpPr>
        <p:spPr>
          <a:xfrm>
            <a:off x="0" y="1174115"/>
            <a:ext cx="3339068" cy="1299330"/>
          </a:xfrm>
          <a:prstGeom prst="rect">
            <a:avLst/>
          </a:prstGeom>
          <a:noFill/>
        </p:spPr>
        <p:txBody>
          <a:bodyPr wrap="square" rtlCol="0">
            <a:spAutoFit/>
          </a:bodyPr>
          <a:lstStyle/>
          <a:p>
            <a:pPr algn="r">
              <a:lnSpc>
                <a:spcPct val="110000"/>
              </a:lnSpc>
              <a:spcAft>
                <a:spcPts val="600"/>
              </a:spcAft>
            </a:pPr>
            <a:r>
              <a:rPr lang="pl-PL" sz="2000" b="1" dirty="0">
                <a:solidFill>
                  <a:schemeClr val="bg1"/>
                </a:solidFill>
              </a:rPr>
              <a:t>KOLOR BIAŁY</a:t>
            </a:r>
          </a:p>
          <a:p>
            <a:pPr algn="r">
              <a:lnSpc>
                <a:spcPct val="110000"/>
              </a:lnSpc>
            </a:pPr>
            <a:r>
              <a:rPr lang="pl-PL" sz="1600" dirty="0">
                <a:solidFill>
                  <a:schemeClr val="bg1"/>
                </a:solidFill>
              </a:rPr>
              <a:t>Potrzeba ewakuacji.</a:t>
            </a:r>
          </a:p>
          <a:p>
            <a:pPr algn="r">
              <a:lnSpc>
                <a:spcPct val="110000"/>
              </a:lnSpc>
            </a:pPr>
            <a:r>
              <a:rPr lang="pl-PL" sz="1600" dirty="0">
                <a:solidFill>
                  <a:schemeClr val="bg1"/>
                </a:solidFill>
              </a:rPr>
              <a:t>Chcesz opuścić miejsce,</a:t>
            </a:r>
            <a:br>
              <a:rPr lang="pl-PL" sz="1600" dirty="0">
                <a:solidFill>
                  <a:schemeClr val="bg1"/>
                </a:solidFill>
              </a:rPr>
            </a:br>
            <a:r>
              <a:rPr lang="pl-PL" sz="1600" dirty="0">
                <a:solidFill>
                  <a:schemeClr val="bg1"/>
                </a:solidFill>
              </a:rPr>
              <a:t>w którym jesteś.</a:t>
            </a:r>
          </a:p>
        </p:txBody>
      </p:sp>
      <p:cxnSp>
        <p:nvCxnSpPr>
          <p:cNvPr id="12" name="Łącznik prosty 11">
            <a:extLst>
              <a:ext uri="{FF2B5EF4-FFF2-40B4-BE49-F238E27FC236}">
                <a16:creationId xmlns:a16="http://schemas.microsoft.com/office/drawing/2014/main" id="{AEEE02E0-D0C9-3D60-FC44-C8F7E32851C5}"/>
              </a:ext>
            </a:extLst>
          </p:cNvPr>
          <p:cNvCxnSpPr>
            <a:cxnSpLocks/>
          </p:cNvCxnSpPr>
          <p:nvPr/>
        </p:nvCxnSpPr>
        <p:spPr>
          <a:xfrm rot="2911680">
            <a:off x="3789955" y="3086017"/>
            <a:ext cx="222517" cy="1186077"/>
          </a:xfrm>
          <a:prstGeom prst="line">
            <a:avLst/>
          </a:prstGeom>
          <a:ln w="762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591EBA06-34A8-4471-4AE9-ABB76B457501}"/>
              </a:ext>
            </a:extLst>
          </p:cNvPr>
          <p:cNvCxnSpPr>
            <a:cxnSpLocks/>
          </p:cNvCxnSpPr>
          <p:nvPr/>
        </p:nvCxnSpPr>
        <p:spPr>
          <a:xfrm rot="2911680">
            <a:off x="3797899" y="4911263"/>
            <a:ext cx="222517" cy="1186077"/>
          </a:xfrm>
          <a:prstGeom prst="line">
            <a:avLst/>
          </a:prstGeom>
          <a:ln w="7620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16" name="Schemat blokowy: taśma dziurkowana 15">
            <a:extLst>
              <a:ext uri="{FF2B5EF4-FFF2-40B4-BE49-F238E27FC236}">
                <a16:creationId xmlns:a16="http://schemas.microsoft.com/office/drawing/2014/main" id="{75E4092B-C32F-92B8-B953-A5CFCFCCADC2}"/>
              </a:ext>
            </a:extLst>
          </p:cNvPr>
          <p:cNvSpPr/>
          <p:nvPr/>
        </p:nvSpPr>
        <p:spPr>
          <a:xfrm rot="18110038">
            <a:off x="8235086" y="5495304"/>
            <a:ext cx="260287" cy="238889"/>
          </a:xfrm>
          <a:prstGeom prst="flowChartPunchedTape">
            <a:avLst/>
          </a:prstGeom>
          <a:solidFill>
            <a:schemeClr val="bg2">
              <a:lumMod val="60000"/>
              <a:lumOff val="40000"/>
            </a:schemeClr>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17" name="Łącznik prosty 16">
            <a:extLst>
              <a:ext uri="{FF2B5EF4-FFF2-40B4-BE49-F238E27FC236}">
                <a16:creationId xmlns:a16="http://schemas.microsoft.com/office/drawing/2014/main" id="{7A5E6A5E-12CD-95CF-94FD-9E639C07972F}"/>
              </a:ext>
            </a:extLst>
          </p:cNvPr>
          <p:cNvCxnSpPr>
            <a:cxnSpLocks/>
          </p:cNvCxnSpPr>
          <p:nvPr/>
        </p:nvCxnSpPr>
        <p:spPr>
          <a:xfrm>
            <a:off x="8326660" y="5445494"/>
            <a:ext cx="241520" cy="143746"/>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30" name="pole tekstowe 29">
            <a:extLst>
              <a:ext uri="{FF2B5EF4-FFF2-40B4-BE49-F238E27FC236}">
                <a16:creationId xmlns:a16="http://schemas.microsoft.com/office/drawing/2014/main" id="{2710997D-B7EE-6953-CF9E-8B46164968FF}"/>
              </a:ext>
            </a:extLst>
          </p:cNvPr>
          <p:cNvSpPr txBox="1"/>
          <p:nvPr/>
        </p:nvSpPr>
        <p:spPr>
          <a:xfrm>
            <a:off x="0" y="3109557"/>
            <a:ext cx="3339068" cy="1299330"/>
          </a:xfrm>
          <a:prstGeom prst="rect">
            <a:avLst/>
          </a:prstGeom>
          <a:noFill/>
        </p:spPr>
        <p:txBody>
          <a:bodyPr wrap="square" rtlCol="0">
            <a:spAutoFit/>
          </a:bodyPr>
          <a:lstStyle/>
          <a:p>
            <a:pPr algn="r">
              <a:lnSpc>
                <a:spcPct val="110000"/>
              </a:lnSpc>
              <a:spcAft>
                <a:spcPts val="600"/>
              </a:spcAft>
            </a:pPr>
            <a:r>
              <a:rPr lang="pl-PL" sz="2000" b="1" dirty="0">
                <a:solidFill>
                  <a:schemeClr val="bg1"/>
                </a:solidFill>
              </a:rPr>
              <a:t>KOLOR CZERWONY</a:t>
            </a:r>
          </a:p>
          <a:p>
            <a:pPr algn="r">
              <a:lnSpc>
                <a:spcPct val="110000"/>
              </a:lnSpc>
            </a:pPr>
            <a:r>
              <a:rPr lang="pl-PL" sz="1600" dirty="0">
                <a:solidFill>
                  <a:schemeClr val="bg1"/>
                </a:solidFill>
              </a:rPr>
              <a:t>Potrzeba pomocy medycznej.</a:t>
            </a:r>
          </a:p>
          <a:p>
            <a:pPr algn="r">
              <a:lnSpc>
                <a:spcPct val="110000"/>
              </a:lnSpc>
            </a:pPr>
            <a:r>
              <a:rPr lang="pl-PL" sz="1600" dirty="0">
                <a:solidFill>
                  <a:schemeClr val="bg1"/>
                </a:solidFill>
              </a:rPr>
              <a:t>Prosisz o lekarza lub inną formę pomocy medycznej.</a:t>
            </a:r>
          </a:p>
        </p:txBody>
      </p:sp>
      <p:sp>
        <p:nvSpPr>
          <p:cNvPr id="31" name="pole tekstowe 30">
            <a:extLst>
              <a:ext uri="{FF2B5EF4-FFF2-40B4-BE49-F238E27FC236}">
                <a16:creationId xmlns:a16="http://schemas.microsoft.com/office/drawing/2014/main" id="{26DDE835-3C85-C238-EB72-556EAE3577C3}"/>
              </a:ext>
            </a:extLst>
          </p:cNvPr>
          <p:cNvSpPr txBox="1"/>
          <p:nvPr/>
        </p:nvSpPr>
        <p:spPr>
          <a:xfrm>
            <a:off x="-74" y="4989046"/>
            <a:ext cx="3339068" cy="1028487"/>
          </a:xfrm>
          <a:prstGeom prst="rect">
            <a:avLst/>
          </a:prstGeom>
          <a:noFill/>
        </p:spPr>
        <p:txBody>
          <a:bodyPr wrap="square" rtlCol="0">
            <a:spAutoFit/>
          </a:bodyPr>
          <a:lstStyle/>
          <a:p>
            <a:pPr algn="r">
              <a:lnSpc>
                <a:spcPct val="110000"/>
              </a:lnSpc>
              <a:spcAft>
                <a:spcPts val="600"/>
              </a:spcAft>
            </a:pPr>
            <a:r>
              <a:rPr lang="pl-PL" sz="2000" b="1" dirty="0">
                <a:solidFill>
                  <a:schemeClr val="bg1"/>
                </a:solidFill>
              </a:rPr>
              <a:t>KOLOR NIEBIESKI</a:t>
            </a:r>
          </a:p>
          <a:p>
            <a:pPr algn="r">
              <a:lnSpc>
                <a:spcPct val="110000"/>
              </a:lnSpc>
            </a:pPr>
            <a:r>
              <a:rPr lang="pl-PL" sz="1600" dirty="0">
                <a:solidFill>
                  <a:schemeClr val="bg1"/>
                </a:solidFill>
              </a:rPr>
              <a:t>Potrzeba wody i żywności.</a:t>
            </a:r>
          </a:p>
          <a:p>
            <a:pPr algn="r">
              <a:lnSpc>
                <a:spcPct val="110000"/>
              </a:lnSpc>
            </a:pPr>
            <a:r>
              <a:rPr lang="pl-PL" sz="1600" dirty="0">
                <a:solidFill>
                  <a:schemeClr val="bg1"/>
                </a:solidFill>
              </a:rPr>
              <a:t>Prosisz o jedzenie i wodę.</a:t>
            </a:r>
          </a:p>
        </p:txBody>
      </p:sp>
      <p:pic>
        <p:nvPicPr>
          <p:cNvPr id="46" name="Grafika 45">
            <a:extLst>
              <a:ext uri="{FF2B5EF4-FFF2-40B4-BE49-F238E27FC236}">
                <a16:creationId xmlns:a16="http://schemas.microsoft.com/office/drawing/2014/main" id="{CCE6E534-A977-88B2-6176-51AE4159221F}"/>
              </a:ext>
            </a:extLst>
          </p:cNvPr>
          <p:cNvPicPr>
            <a:picLocks noChangeAspect="1"/>
          </p:cNvPicPr>
          <p:nvPr/>
        </p:nvPicPr>
        <p:blipFill>
          <a:blip r:embed="rId5">
            <a:extLst>
              <a:ext uri="{96DAC541-7B7A-43D3-8B79-37D633B846F1}">
                <asvg:svgBlip xmlns:asvg="http://schemas.microsoft.com/office/drawing/2016/SVG/main" r:embed="rId6"/>
              </a:ext>
            </a:extLst>
          </a:blip>
          <a:srcRect b="73681"/>
          <a:stretch>
            <a:fillRect/>
          </a:stretch>
        </p:blipFill>
        <p:spPr>
          <a:xfrm>
            <a:off x="874003" y="985769"/>
            <a:ext cx="687616" cy="643031"/>
          </a:xfrm>
          <a:prstGeom prst="rect">
            <a:avLst/>
          </a:prstGeom>
        </p:spPr>
      </p:pic>
      <p:pic>
        <p:nvPicPr>
          <p:cNvPr id="47" name="Grafika 46">
            <a:extLst>
              <a:ext uri="{FF2B5EF4-FFF2-40B4-BE49-F238E27FC236}">
                <a16:creationId xmlns:a16="http://schemas.microsoft.com/office/drawing/2014/main" id="{046B74E7-9F97-D9F7-1843-340CAAB8846D}"/>
              </a:ext>
            </a:extLst>
          </p:cNvPr>
          <p:cNvPicPr>
            <a:picLocks noChangeAspect="1"/>
          </p:cNvPicPr>
          <p:nvPr/>
        </p:nvPicPr>
        <p:blipFill>
          <a:blip r:embed="rId5">
            <a:extLst>
              <a:ext uri="{96DAC541-7B7A-43D3-8B79-37D633B846F1}">
                <asvg:svgBlip xmlns:asvg="http://schemas.microsoft.com/office/drawing/2016/SVG/main" r:embed="rId6"/>
              </a:ext>
            </a:extLst>
          </a:blip>
          <a:srcRect t="34418" b="36109"/>
          <a:stretch>
            <a:fillRect/>
          </a:stretch>
        </p:blipFill>
        <p:spPr>
          <a:xfrm>
            <a:off x="188307" y="2842909"/>
            <a:ext cx="687616" cy="720080"/>
          </a:xfrm>
          <a:prstGeom prst="rect">
            <a:avLst/>
          </a:prstGeom>
        </p:spPr>
      </p:pic>
      <p:pic>
        <p:nvPicPr>
          <p:cNvPr id="48" name="Grafika 47">
            <a:extLst>
              <a:ext uri="{FF2B5EF4-FFF2-40B4-BE49-F238E27FC236}">
                <a16:creationId xmlns:a16="http://schemas.microsoft.com/office/drawing/2014/main" id="{2B88DD65-9A8C-BB1A-FDB4-DFB85DFBEE00}"/>
              </a:ext>
            </a:extLst>
          </p:cNvPr>
          <p:cNvPicPr>
            <a:picLocks noChangeAspect="1"/>
          </p:cNvPicPr>
          <p:nvPr/>
        </p:nvPicPr>
        <p:blipFill>
          <a:blip r:embed="rId5">
            <a:extLst>
              <a:ext uri="{96DAC541-7B7A-43D3-8B79-37D633B846F1}">
                <asvg:svgBlip xmlns:asvg="http://schemas.microsoft.com/office/drawing/2016/SVG/main" r:embed="rId6"/>
              </a:ext>
            </a:extLst>
          </a:blip>
          <a:srcRect t="72863" b="-5284"/>
          <a:stretch>
            <a:fillRect/>
          </a:stretch>
        </p:blipFill>
        <p:spPr>
          <a:xfrm>
            <a:off x="406294" y="4628657"/>
            <a:ext cx="687616" cy="792088"/>
          </a:xfrm>
          <a:prstGeom prst="rect">
            <a:avLst/>
          </a:prstGeom>
        </p:spPr>
      </p:pic>
      <p:pic>
        <p:nvPicPr>
          <p:cNvPr id="49" name="Obraz 48" descr="Obraz zawierający godło, herb, symbol, logo&#10;&#10;Opis wygenerowany automatycznie">
            <a:extLst>
              <a:ext uri="{FF2B5EF4-FFF2-40B4-BE49-F238E27FC236}">
                <a16:creationId xmlns:a16="http://schemas.microsoft.com/office/drawing/2014/main" id="{12403347-8D51-AFAA-06DD-B160C68739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215375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9EB80-9B99-61F6-6273-9DB66D64E98C}"/>
            </a:ext>
          </a:extLst>
        </p:cNvPr>
        <p:cNvGrpSpPr/>
        <p:nvPr/>
      </p:nvGrpSpPr>
      <p:grpSpPr>
        <a:xfrm>
          <a:off x="0" y="0"/>
          <a:ext cx="0" cy="0"/>
          <a:chOff x="0" y="0"/>
          <a:chExt cx="0" cy="0"/>
        </a:xfrm>
      </p:grpSpPr>
      <p:cxnSp>
        <p:nvCxnSpPr>
          <p:cNvPr id="22" name="Łącznik prosty 21">
            <a:extLst>
              <a:ext uri="{FF2B5EF4-FFF2-40B4-BE49-F238E27FC236}">
                <a16:creationId xmlns:a16="http://schemas.microsoft.com/office/drawing/2014/main" id="{34090F17-DDAB-49BB-7C09-55565FDA1178}"/>
              </a:ext>
            </a:extLst>
          </p:cNvPr>
          <p:cNvCxnSpPr>
            <a:cxnSpLocks/>
          </p:cNvCxnSpPr>
          <p:nvPr/>
        </p:nvCxnSpPr>
        <p:spPr>
          <a:xfrm>
            <a:off x="7966620"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id="{FB8E8C45-1EB4-B81E-396C-7DF7D4392AD6}"/>
              </a:ext>
            </a:extLst>
          </p:cNvPr>
          <p:cNvSpPr txBox="1"/>
          <p:nvPr/>
        </p:nvSpPr>
        <p:spPr>
          <a:xfrm>
            <a:off x="1971694" y="5088910"/>
            <a:ext cx="3888432" cy="1626023"/>
          </a:xfrm>
          <a:prstGeom prst="rect">
            <a:avLst/>
          </a:prstGeom>
          <a:noFill/>
        </p:spPr>
        <p:txBody>
          <a:bodyPr wrap="square" rtlCol="0">
            <a:spAutoFit/>
          </a:bodyPr>
          <a:lstStyle/>
          <a:p>
            <a:pPr>
              <a:lnSpc>
                <a:spcPct val="90000"/>
              </a:lnSpc>
              <a:spcAft>
                <a:spcPts val="1200"/>
              </a:spcAft>
            </a:pPr>
            <a:r>
              <a:rPr lang="pl-PL" sz="2800" b="1" dirty="0">
                <a:solidFill>
                  <a:schemeClr val="bg1"/>
                </a:solidFill>
              </a:rPr>
              <a:t>PAMIĘTAJ!</a:t>
            </a:r>
          </a:p>
          <a:p>
            <a:pPr>
              <a:lnSpc>
                <a:spcPct val="110000"/>
              </a:lnSpc>
            </a:pPr>
            <a:r>
              <a:rPr lang="pl-PL" sz="1800" b="1" dirty="0">
                <a:solidFill>
                  <a:schemeClr val="bg1"/>
                </a:solidFill>
              </a:rPr>
              <a:t>JEŚLI NIE OCZEKUJESZ NA POMOC</a:t>
            </a:r>
          </a:p>
          <a:p>
            <a:pPr>
              <a:lnSpc>
                <a:spcPct val="110000"/>
              </a:lnSpc>
            </a:pPr>
            <a:r>
              <a:rPr lang="pl-PL" sz="1800" b="1" dirty="0">
                <a:solidFill>
                  <a:schemeClr val="bg1"/>
                </a:solidFill>
              </a:rPr>
              <a:t>ŚMIGŁOWCA, </a:t>
            </a:r>
            <a:r>
              <a:rPr lang="pl-PL" b="1" dirty="0">
                <a:solidFill>
                  <a:schemeClr val="bg2">
                    <a:lumMod val="60000"/>
                    <a:lumOff val="40000"/>
                  </a:schemeClr>
                </a:solidFill>
              </a:rPr>
              <a:t>NIE MACHAJ</a:t>
            </a:r>
          </a:p>
          <a:p>
            <a:pPr>
              <a:lnSpc>
                <a:spcPct val="110000"/>
              </a:lnSpc>
            </a:pPr>
            <a:r>
              <a:rPr lang="pl-PL" sz="1800" b="1" dirty="0">
                <a:solidFill>
                  <a:schemeClr val="bg1"/>
                </a:solidFill>
              </a:rPr>
              <a:t>DO NADLATUJĄCEJ ZAŁOGI</a:t>
            </a:r>
          </a:p>
        </p:txBody>
      </p:sp>
      <p:pic>
        <p:nvPicPr>
          <p:cNvPr id="10" name="Grafika 9">
            <a:extLst>
              <a:ext uri="{FF2B5EF4-FFF2-40B4-BE49-F238E27FC236}">
                <a16:creationId xmlns:a16="http://schemas.microsoft.com/office/drawing/2014/main" id="{409C78F6-48D8-D2CC-2CF2-0A80391FD7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539" y="5137787"/>
            <a:ext cx="1546985" cy="1499017"/>
          </a:xfrm>
          <a:prstGeom prst="rect">
            <a:avLst/>
          </a:prstGeom>
        </p:spPr>
      </p:pic>
      <p:sp>
        <p:nvSpPr>
          <p:cNvPr id="14" name="pole tekstowe 13">
            <a:extLst>
              <a:ext uri="{FF2B5EF4-FFF2-40B4-BE49-F238E27FC236}">
                <a16:creationId xmlns:a16="http://schemas.microsoft.com/office/drawing/2014/main" id="{B9EF4425-20F1-C5AF-E6D5-E522AD358DCB}"/>
              </a:ext>
            </a:extLst>
          </p:cNvPr>
          <p:cNvSpPr txBox="1"/>
          <p:nvPr/>
        </p:nvSpPr>
        <p:spPr>
          <a:xfrm>
            <a:off x="1421172" y="3487525"/>
            <a:ext cx="1520060" cy="954172"/>
          </a:xfrm>
          <a:prstGeom prst="rect">
            <a:avLst/>
          </a:prstGeom>
          <a:noFill/>
        </p:spPr>
        <p:txBody>
          <a:bodyPr wrap="square" rtlCol="0">
            <a:spAutoFit/>
          </a:bodyPr>
          <a:lstStyle/>
          <a:p>
            <a:pPr algn="ctr">
              <a:lnSpc>
                <a:spcPct val="110000"/>
              </a:lnSpc>
            </a:pPr>
            <a:r>
              <a:rPr lang="pl-PL" b="1" dirty="0">
                <a:solidFill>
                  <a:schemeClr val="bg2">
                    <a:lumMod val="60000"/>
                    <a:lumOff val="40000"/>
                  </a:schemeClr>
                </a:solidFill>
              </a:rPr>
              <a:t>TAK!</a:t>
            </a:r>
          </a:p>
          <a:p>
            <a:pPr algn="ctr">
              <a:lnSpc>
                <a:spcPct val="110000"/>
              </a:lnSpc>
            </a:pPr>
            <a:r>
              <a:rPr lang="pl-PL" sz="1400" b="1" dirty="0">
                <a:solidFill>
                  <a:schemeClr val="bg2">
                    <a:lumMod val="60000"/>
                    <a:lumOff val="40000"/>
                  </a:schemeClr>
                </a:solidFill>
              </a:rPr>
              <a:t>POTRZEBUJEMY</a:t>
            </a:r>
            <a:br>
              <a:rPr lang="pl-PL" sz="1400" b="1" dirty="0">
                <a:solidFill>
                  <a:schemeClr val="bg2">
                    <a:lumMod val="60000"/>
                    <a:lumOff val="40000"/>
                  </a:schemeClr>
                </a:solidFill>
              </a:rPr>
            </a:br>
            <a:r>
              <a:rPr lang="pl-PL" sz="1400" b="1" dirty="0">
                <a:solidFill>
                  <a:schemeClr val="bg2">
                    <a:lumMod val="60000"/>
                    <a:lumOff val="40000"/>
                  </a:schemeClr>
                </a:solidFill>
              </a:rPr>
              <a:t>POMOCY</a:t>
            </a:r>
          </a:p>
        </p:txBody>
      </p:sp>
      <p:sp>
        <p:nvSpPr>
          <p:cNvPr id="15" name="pole tekstowe 14">
            <a:extLst>
              <a:ext uri="{FF2B5EF4-FFF2-40B4-BE49-F238E27FC236}">
                <a16:creationId xmlns:a16="http://schemas.microsoft.com/office/drawing/2014/main" id="{67019DE7-7B48-34E3-4EF1-7C44C5BE3FAA}"/>
              </a:ext>
            </a:extLst>
          </p:cNvPr>
          <p:cNvSpPr txBox="1"/>
          <p:nvPr/>
        </p:nvSpPr>
        <p:spPr>
          <a:xfrm>
            <a:off x="2893306" y="3476840"/>
            <a:ext cx="1924900" cy="954172"/>
          </a:xfrm>
          <a:prstGeom prst="rect">
            <a:avLst/>
          </a:prstGeom>
          <a:noFill/>
        </p:spPr>
        <p:txBody>
          <a:bodyPr wrap="square" rtlCol="0">
            <a:spAutoFit/>
          </a:bodyPr>
          <a:lstStyle/>
          <a:p>
            <a:pPr algn="ctr">
              <a:lnSpc>
                <a:spcPct val="110000"/>
              </a:lnSpc>
            </a:pPr>
            <a:r>
              <a:rPr lang="pl-PL" b="1" dirty="0">
                <a:solidFill>
                  <a:schemeClr val="bg1"/>
                </a:solidFill>
              </a:rPr>
              <a:t>NIE!</a:t>
            </a:r>
          </a:p>
          <a:p>
            <a:pPr algn="ctr">
              <a:lnSpc>
                <a:spcPct val="110000"/>
              </a:lnSpc>
            </a:pPr>
            <a:r>
              <a:rPr lang="pl-PL" sz="1400" b="1" dirty="0">
                <a:solidFill>
                  <a:schemeClr val="bg1"/>
                </a:solidFill>
              </a:rPr>
              <a:t>NIE POTRZEBUJEMY</a:t>
            </a:r>
            <a:br>
              <a:rPr lang="pl-PL" sz="1400" b="1" dirty="0">
                <a:solidFill>
                  <a:schemeClr val="bg1"/>
                </a:solidFill>
              </a:rPr>
            </a:br>
            <a:r>
              <a:rPr lang="pl-PL" sz="1400" b="1" dirty="0">
                <a:solidFill>
                  <a:schemeClr val="bg1"/>
                </a:solidFill>
              </a:rPr>
              <a:t>POMOCY</a:t>
            </a:r>
          </a:p>
        </p:txBody>
      </p:sp>
      <p:sp>
        <p:nvSpPr>
          <p:cNvPr id="19" name="pole tekstowe 18">
            <a:extLst>
              <a:ext uri="{FF2B5EF4-FFF2-40B4-BE49-F238E27FC236}">
                <a16:creationId xmlns:a16="http://schemas.microsoft.com/office/drawing/2014/main" id="{63A96A52-2A03-AB50-9096-CCEF34A7FA7E}"/>
              </a:ext>
            </a:extLst>
          </p:cNvPr>
          <p:cNvSpPr txBox="1"/>
          <p:nvPr/>
        </p:nvSpPr>
        <p:spPr>
          <a:xfrm>
            <a:off x="89598" y="1165742"/>
            <a:ext cx="1901799" cy="258532"/>
          </a:xfrm>
          <a:prstGeom prst="rect">
            <a:avLst/>
          </a:prstGeom>
          <a:noFill/>
        </p:spPr>
        <p:txBody>
          <a:bodyPr wrap="square" rtlCol="0">
            <a:spAutoFit/>
          </a:bodyPr>
          <a:lstStyle/>
          <a:p>
            <a:pPr>
              <a:lnSpc>
                <a:spcPct val="90000"/>
              </a:lnSpc>
            </a:pPr>
            <a:r>
              <a:rPr lang="pl-PL" sz="1200" dirty="0">
                <a:solidFill>
                  <a:schemeClr val="bg1"/>
                </a:solidFill>
              </a:rPr>
              <a:t>uniesienie rąk w górę</a:t>
            </a:r>
            <a:endParaRPr lang="pl-PL" sz="1000" dirty="0">
              <a:solidFill>
                <a:schemeClr val="bg1"/>
              </a:solidFill>
            </a:endParaRPr>
          </a:p>
        </p:txBody>
      </p:sp>
      <p:sp>
        <p:nvSpPr>
          <p:cNvPr id="21" name="pole tekstowe 20">
            <a:extLst>
              <a:ext uri="{FF2B5EF4-FFF2-40B4-BE49-F238E27FC236}">
                <a16:creationId xmlns:a16="http://schemas.microsoft.com/office/drawing/2014/main" id="{ED9375A6-1344-56C3-695A-3EB2657D804E}"/>
              </a:ext>
            </a:extLst>
          </p:cNvPr>
          <p:cNvSpPr txBox="1"/>
          <p:nvPr/>
        </p:nvSpPr>
        <p:spPr>
          <a:xfrm>
            <a:off x="4216939" y="1169393"/>
            <a:ext cx="2237514" cy="443198"/>
          </a:xfrm>
          <a:prstGeom prst="rect">
            <a:avLst/>
          </a:prstGeom>
          <a:noFill/>
        </p:spPr>
        <p:txBody>
          <a:bodyPr wrap="square" rtlCol="0">
            <a:spAutoFit/>
          </a:bodyPr>
          <a:lstStyle/>
          <a:p>
            <a:pPr>
              <a:lnSpc>
                <a:spcPct val="90000"/>
              </a:lnSpc>
            </a:pPr>
            <a:r>
              <a:rPr lang="pl-PL" sz="1200" dirty="0">
                <a:solidFill>
                  <a:schemeClr val="bg1"/>
                </a:solidFill>
              </a:rPr>
              <a:t>uniesienie prawej ręki w gó</a:t>
            </a:r>
            <a:r>
              <a:rPr lang="pl-PL" sz="1200" dirty="0"/>
              <a:t>rę</a:t>
            </a:r>
            <a:r>
              <a:rPr lang="pl-PL" sz="1200" dirty="0">
                <a:solidFill>
                  <a:schemeClr val="bg1"/>
                </a:solidFill>
              </a:rPr>
              <a:t>,</a:t>
            </a:r>
          </a:p>
          <a:p>
            <a:r>
              <a:rPr lang="pl-PL" sz="1200" dirty="0">
                <a:solidFill>
                  <a:schemeClr val="bg1"/>
                </a:solidFill>
              </a:rPr>
              <a:t>opuszczenie ręki lewej</a:t>
            </a:r>
            <a:endParaRPr lang="pl-PL" sz="1000" dirty="0">
              <a:solidFill>
                <a:schemeClr val="bg1"/>
              </a:solidFill>
            </a:endParaRPr>
          </a:p>
        </p:txBody>
      </p:sp>
      <p:sp>
        <p:nvSpPr>
          <p:cNvPr id="24" name="Prostokąt: zaokrąglone rogi 23">
            <a:extLst>
              <a:ext uri="{FF2B5EF4-FFF2-40B4-BE49-F238E27FC236}">
                <a16:creationId xmlns:a16="http://schemas.microsoft.com/office/drawing/2014/main" id="{33714121-61D4-27AE-4983-42616793404B}"/>
              </a:ext>
            </a:extLst>
          </p:cNvPr>
          <p:cNvSpPr/>
          <p:nvPr/>
        </p:nvSpPr>
        <p:spPr>
          <a:xfrm>
            <a:off x="1182728" y="1751806"/>
            <a:ext cx="3968390" cy="2901329"/>
          </a:xfrm>
          <a:prstGeom prst="roundRect">
            <a:avLst>
              <a:gd name="adj" fmla="val 6601"/>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v</a:t>
            </a:r>
          </a:p>
        </p:txBody>
      </p:sp>
      <p:sp>
        <p:nvSpPr>
          <p:cNvPr id="27" name="Tytuł 4">
            <a:extLst>
              <a:ext uri="{FF2B5EF4-FFF2-40B4-BE49-F238E27FC236}">
                <a16:creationId xmlns:a16="http://schemas.microsoft.com/office/drawing/2014/main" id="{EBB37D56-D856-D1EA-8AAF-27F5AF6F51BE}"/>
              </a:ext>
            </a:extLst>
          </p:cNvPr>
          <p:cNvSpPr txBox="1">
            <a:spLocks/>
          </p:cNvSpPr>
          <p:nvPr/>
        </p:nvSpPr>
        <p:spPr>
          <a:xfrm>
            <a:off x="6308996" y="482600"/>
            <a:ext cx="4825976"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POWÓDŹ</a:t>
            </a:r>
          </a:p>
        </p:txBody>
      </p:sp>
      <p:cxnSp>
        <p:nvCxnSpPr>
          <p:cNvPr id="28" name="Łącznik prosty 27">
            <a:extLst>
              <a:ext uri="{FF2B5EF4-FFF2-40B4-BE49-F238E27FC236}">
                <a16:creationId xmlns:a16="http://schemas.microsoft.com/office/drawing/2014/main" id="{56922533-08EF-B8C2-5824-F9E1402CC04E}"/>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9" name="Symbol zastępczy tekstu 6">
            <a:extLst>
              <a:ext uri="{FF2B5EF4-FFF2-40B4-BE49-F238E27FC236}">
                <a16:creationId xmlns:a16="http://schemas.microsoft.com/office/drawing/2014/main" id="{6F14EB29-B6D4-AB46-A850-9E5B82AC2FC7}"/>
              </a:ext>
            </a:extLst>
          </p:cNvPr>
          <p:cNvSpPr txBox="1">
            <a:spLocks/>
          </p:cNvSpPr>
          <p:nvPr/>
        </p:nvSpPr>
        <p:spPr>
          <a:xfrm>
            <a:off x="6308996" y="2108200"/>
            <a:ext cx="5473535" cy="426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20000"/>
              </a:lnSpc>
            </a:pPr>
            <a:r>
              <a:rPr lang="pl-PL" sz="2400" b="1" dirty="0"/>
              <a:t>Sygnały dla śmigłowca </a:t>
            </a:r>
            <a:r>
              <a:rPr lang="pl-PL" dirty="0"/>
              <a:t>pozwalają szybko</a:t>
            </a:r>
            <a:br>
              <a:rPr lang="pl-PL" dirty="0"/>
            </a:br>
            <a:r>
              <a:rPr lang="pl-PL" dirty="0"/>
              <a:t>i jednoznacznie przekazać informację pilotowi,</a:t>
            </a:r>
            <a:br>
              <a:rPr lang="pl-PL" dirty="0"/>
            </a:br>
            <a:r>
              <a:rPr lang="pl-PL" dirty="0"/>
              <a:t>czy dana osoba lub grupa potrzebuje pomocy. </a:t>
            </a:r>
          </a:p>
        </p:txBody>
      </p:sp>
      <p:pic>
        <p:nvPicPr>
          <p:cNvPr id="31" name="Grafika 30">
            <a:extLst>
              <a:ext uri="{FF2B5EF4-FFF2-40B4-BE49-F238E27FC236}">
                <a16:creationId xmlns:a16="http://schemas.microsoft.com/office/drawing/2014/main" id="{836C1C31-0171-91DD-132A-BB7B871E3B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526" y="1169393"/>
            <a:ext cx="5989664" cy="3357319"/>
          </a:xfrm>
          <a:prstGeom prst="rect">
            <a:avLst/>
          </a:prstGeom>
        </p:spPr>
      </p:pic>
      <p:graphicFrame>
        <p:nvGraphicFramePr>
          <p:cNvPr id="11" name="Tabela 10">
            <a:extLst>
              <a:ext uri="{FF2B5EF4-FFF2-40B4-BE49-F238E27FC236}">
                <a16:creationId xmlns:a16="http://schemas.microsoft.com/office/drawing/2014/main" id="{29F52E44-A0A2-9401-C7F3-114C86528A47}"/>
              </a:ext>
            </a:extLst>
          </p:cNvPr>
          <p:cNvGraphicFramePr>
            <a:graphicFrameLocks noGrp="1"/>
          </p:cNvGraphicFramePr>
          <p:nvPr>
            <p:extLst>
              <p:ext uri="{D42A27DB-BD31-4B8C-83A1-F6EECF244321}">
                <p14:modId xmlns:p14="http://schemas.microsoft.com/office/powerpoint/2010/main" val="3829229180"/>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6" name="Grafika 15">
            <a:extLst>
              <a:ext uri="{FF2B5EF4-FFF2-40B4-BE49-F238E27FC236}">
                <a16:creationId xmlns:a16="http://schemas.microsoft.com/office/drawing/2014/main" id="{6773C786-F108-4048-8399-028A0619B9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0985" y="3476840"/>
            <a:ext cx="2181711" cy="710324"/>
          </a:xfrm>
          <a:prstGeom prst="rect">
            <a:avLst/>
          </a:prstGeom>
        </p:spPr>
      </p:pic>
      <p:pic>
        <p:nvPicPr>
          <p:cNvPr id="17" name="Grafika 16">
            <a:extLst>
              <a:ext uri="{FF2B5EF4-FFF2-40B4-BE49-F238E27FC236}">
                <a16:creationId xmlns:a16="http://schemas.microsoft.com/office/drawing/2014/main" id="{00F3CA25-4B28-D65F-DB08-FEE2FA34DE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4453" y="4088905"/>
            <a:ext cx="5053488" cy="2489695"/>
          </a:xfrm>
          <a:prstGeom prst="rect">
            <a:avLst/>
          </a:prstGeom>
        </p:spPr>
      </p:pic>
      <p:sp>
        <p:nvSpPr>
          <p:cNvPr id="18" name="Schemat blokowy: taśma dziurkowana 17">
            <a:extLst>
              <a:ext uri="{FF2B5EF4-FFF2-40B4-BE49-F238E27FC236}">
                <a16:creationId xmlns:a16="http://schemas.microsoft.com/office/drawing/2014/main" id="{94CE352A-A2F2-461E-A833-68FA98914C71}"/>
              </a:ext>
            </a:extLst>
          </p:cNvPr>
          <p:cNvSpPr/>
          <p:nvPr/>
        </p:nvSpPr>
        <p:spPr>
          <a:xfrm rot="18110038">
            <a:off x="8235086" y="5495304"/>
            <a:ext cx="260287" cy="238889"/>
          </a:xfrm>
          <a:prstGeom prst="flowChartPunchedTape">
            <a:avLst/>
          </a:prstGeom>
          <a:solidFill>
            <a:schemeClr val="tx1"/>
          </a:solid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20" name="Łącznik prosty 19">
            <a:extLst>
              <a:ext uri="{FF2B5EF4-FFF2-40B4-BE49-F238E27FC236}">
                <a16:creationId xmlns:a16="http://schemas.microsoft.com/office/drawing/2014/main" id="{0659945D-B7F5-473E-C373-31AF78672C84}"/>
              </a:ext>
            </a:extLst>
          </p:cNvPr>
          <p:cNvCxnSpPr>
            <a:cxnSpLocks/>
          </p:cNvCxnSpPr>
          <p:nvPr/>
        </p:nvCxnSpPr>
        <p:spPr>
          <a:xfrm>
            <a:off x="8326660" y="5445494"/>
            <a:ext cx="241520" cy="143746"/>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pic>
        <p:nvPicPr>
          <p:cNvPr id="23" name="Obraz 22" descr="Obraz zawierający godło, herb, symbol, logo&#10;&#10;Opis wygenerowany automatycznie">
            <a:extLst>
              <a:ext uri="{FF2B5EF4-FFF2-40B4-BE49-F238E27FC236}">
                <a16:creationId xmlns:a16="http://schemas.microsoft.com/office/drawing/2014/main" id="{8AB9CC7A-1469-D10A-5C3A-B912874BBE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4120428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A1545-F53C-16B7-A417-41C894A9A391}"/>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C2B06ACE-E48F-E736-CC3A-A29BA8CCFAB6}"/>
              </a:ext>
            </a:extLst>
          </p:cNvPr>
          <p:cNvSpPr>
            <a:spLocks noGrp="1"/>
          </p:cNvSpPr>
          <p:nvPr>
            <p:ph type="title"/>
          </p:nvPr>
        </p:nvSpPr>
        <p:spPr>
          <a:xfrm>
            <a:off x="914162" y="2636912"/>
            <a:ext cx="10360501" cy="1219200"/>
          </a:xfrm>
        </p:spPr>
        <p:txBody>
          <a:bodyPr rtlCol="0"/>
          <a:lstStyle/>
          <a:p>
            <a:pPr algn="ctr" rtl="0"/>
            <a:r>
              <a:rPr lang="pl" dirty="0"/>
              <a:t>IX. PODEJRZANE ZACHOWANIA</a:t>
            </a:r>
            <a:endParaRPr lang="en-US" dirty="0"/>
          </a:p>
        </p:txBody>
      </p:sp>
      <p:cxnSp>
        <p:nvCxnSpPr>
          <p:cNvPr id="2" name="Łącznik prosty 1">
            <a:extLst>
              <a:ext uri="{FF2B5EF4-FFF2-40B4-BE49-F238E27FC236}">
                <a16:creationId xmlns:a16="http://schemas.microsoft.com/office/drawing/2014/main" id="{B7C6323C-ABB8-83A1-F5C5-0AC883CF0E5A}"/>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D54B1F79-9CEF-CD95-E58D-018525CA4594}"/>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Pamiętaj, że zawiadomienie Policji czy Agencji Bezpieczeństwa Wewnętrznego</a:t>
            </a:r>
          </a:p>
          <a:p>
            <a:pPr marL="0" indent="0" algn="ctr">
              <a:lnSpc>
                <a:spcPct val="100000"/>
              </a:lnSpc>
              <a:spcBef>
                <a:spcPts val="0"/>
              </a:spcBef>
              <a:buNone/>
            </a:pPr>
            <a:r>
              <a:rPr lang="pl-PL" sz="2400" b="1" dirty="0"/>
              <a:t>niczym Ci nie grozi. </a:t>
            </a:r>
          </a:p>
          <a:p>
            <a:pPr marL="0" indent="0" algn="ctr">
              <a:lnSpc>
                <a:spcPct val="100000"/>
              </a:lnSpc>
              <a:spcBef>
                <a:spcPts val="0"/>
              </a:spcBef>
              <a:buNone/>
            </a:pPr>
            <a:r>
              <a:rPr lang="pl-PL" dirty="0"/>
              <a:t>Twoje zgłoszenie zweryfikują służby i podejmą odpowiednie działania.</a:t>
            </a:r>
          </a:p>
        </p:txBody>
      </p:sp>
      <p:graphicFrame>
        <p:nvGraphicFramePr>
          <p:cNvPr id="9" name="Tabela 8">
            <a:extLst>
              <a:ext uri="{FF2B5EF4-FFF2-40B4-BE49-F238E27FC236}">
                <a16:creationId xmlns:a16="http://schemas.microsoft.com/office/drawing/2014/main" id="{8B2B92E7-D26F-E79B-4323-9E1D1AE76165}"/>
              </a:ext>
            </a:extLst>
          </p:cNvPr>
          <p:cNvGraphicFramePr>
            <a:graphicFrameLocks noGrp="1"/>
          </p:cNvGraphicFramePr>
          <p:nvPr>
            <p:extLst>
              <p:ext uri="{D42A27DB-BD31-4B8C-83A1-F6EECF244321}">
                <p14:modId xmlns:p14="http://schemas.microsoft.com/office/powerpoint/2010/main" val="149896756"/>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86F3D780-038A-576A-55EC-71250ABA9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pic>
        <p:nvPicPr>
          <p:cNvPr id="7" name="Grafika 6">
            <a:extLst>
              <a:ext uri="{FF2B5EF4-FFF2-40B4-BE49-F238E27FC236}">
                <a16:creationId xmlns:a16="http://schemas.microsoft.com/office/drawing/2014/main" id="{9B7C9650-A748-08A0-D34A-83EAE9617A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9894" y="4955727"/>
            <a:ext cx="2939549" cy="981861"/>
          </a:xfrm>
          <a:prstGeom prst="rect">
            <a:avLst/>
          </a:prstGeom>
        </p:spPr>
      </p:pic>
      <p:pic>
        <p:nvPicPr>
          <p:cNvPr id="14" name="Grafika 13">
            <a:extLst>
              <a:ext uri="{FF2B5EF4-FFF2-40B4-BE49-F238E27FC236}">
                <a16:creationId xmlns:a16="http://schemas.microsoft.com/office/drawing/2014/main" id="{E4B68B53-86D1-78A0-FB41-30B2CD5D5D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30516" y="4666152"/>
            <a:ext cx="1441895" cy="1637942"/>
          </a:xfrm>
          <a:prstGeom prst="rect">
            <a:avLst/>
          </a:prstGeom>
        </p:spPr>
      </p:pic>
    </p:spTree>
    <p:extLst>
      <p:ext uri="{BB962C8B-B14F-4D97-AF65-F5344CB8AC3E}">
        <p14:creationId xmlns:p14="http://schemas.microsoft.com/office/powerpoint/2010/main" val="2344403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09D01-A183-B94B-F936-C74E02B5D6C7}"/>
            </a:ext>
          </a:extLst>
        </p:cNvPr>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01D4E9E2-643E-C445-06A3-AFE77B2A687B}"/>
              </a:ext>
            </a:extLst>
          </p:cNvPr>
          <p:cNvSpPr>
            <a:spLocks noGrp="1"/>
          </p:cNvSpPr>
          <p:nvPr>
            <p:ph type="pic" idx="1"/>
          </p:nvPr>
        </p:nvSpPr>
        <p:spPr>
          <a:xfrm>
            <a:off x="189756" y="557318"/>
            <a:ext cx="5904655" cy="6300681"/>
          </a:xfrm>
        </p:spPr>
        <p:txBody>
          <a:bodyPr>
            <a:normAutofit fontScale="92500" lnSpcReduction="10000"/>
          </a:bodyPr>
          <a:lstStyle/>
          <a:p>
            <a:r>
              <a:rPr lang="pl-PL" sz="1900" dirty="0"/>
              <a:t>W swoim bezpośrednim otoczeniu zwracaj uwagę na:</a:t>
            </a:r>
          </a:p>
          <a:p>
            <a:pPr marL="342900" indent="-342900">
              <a:buFont typeface="+mj-lt"/>
              <a:buAutoNum type="arabicParenR"/>
            </a:pPr>
            <a:r>
              <a:rPr lang="pl-PL" sz="1900" dirty="0"/>
              <a:t> </a:t>
            </a:r>
            <a:r>
              <a:rPr lang="pl-PL" sz="2200" b="1" dirty="0"/>
              <a:t>nieuzasadnione próby kontaktu</a:t>
            </a:r>
            <a:br>
              <a:rPr lang="pl-PL" sz="2200" b="1" dirty="0"/>
            </a:br>
            <a:r>
              <a:rPr lang="pl-PL" sz="1900" dirty="0"/>
              <a:t>ze strony osób, które oferują łatwy zarobek,</a:t>
            </a:r>
          </a:p>
          <a:p>
            <a:pPr marL="342900" indent="-342900">
              <a:buFont typeface="+mj-lt"/>
              <a:buAutoNum type="arabicParenR"/>
            </a:pPr>
            <a:r>
              <a:rPr lang="pl-PL" sz="1900" dirty="0"/>
              <a:t> </a:t>
            </a:r>
            <a:r>
              <a:rPr lang="pl-PL" sz="2200" b="1" dirty="0"/>
              <a:t>zmiany w zachowaniu osób </a:t>
            </a:r>
            <a:r>
              <a:rPr lang="pl-PL" sz="1900" dirty="0"/>
              <a:t>z Twojego otoczenia, których nie da się logicznie wyjaśnić,</a:t>
            </a:r>
            <a:br>
              <a:rPr lang="pl-PL" dirty="0"/>
            </a:br>
            <a:r>
              <a:rPr lang="pl-PL" sz="1900" i="1" dirty="0"/>
              <a:t>np. nieuzasadnione próby zdobycia danych osobowych, planów budynku i innych informacji wrażliwych,</a:t>
            </a:r>
          </a:p>
          <a:p>
            <a:pPr marL="342900" indent="-342900">
              <a:buFont typeface="+mj-lt"/>
              <a:buAutoNum type="arabicParenR"/>
            </a:pPr>
            <a:r>
              <a:rPr lang="pl-PL" sz="1900" dirty="0"/>
              <a:t> </a:t>
            </a:r>
            <a:r>
              <a:rPr lang="pl-PL" sz="2200" b="1" dirty="0"/>
              <a:t>podejrzane oznaczenia</a:t>
            </a:r>
            <a:r>
              <a:rPr lang="pl-PL" dirty="0"/>
              <a:t> – </a:t>
            </a:r>
            <a:r>
              <a:rPr lang="pl-PL" sz="1900" dirty="0"/>
              <a:t>graffiti, znaki farbą, kredą lub taśmą – w miejscach, w których nie powinno ich być. </a:t>
            </a:r>
            <a:r>
              <a:rPr lang="pl-PL" sz="1900" i="1" dirty="0"/>
              <a:t>np. nietypowe symbole na skrzynkach energetycznych lub telekomunikacyjnych, na murach, drogach i latarniach,</a:t>
            </a:r>
          </a:p>
          <a:p>
            <a:pPr marL="342900" indent="-342900">
              <a:buFont typeface="+mj-lt"/>
              <a:buAutoNum type="arabicParenR"/>
            </a:pPr>
            <a:r>
              <a:rPr lang="pl-PL" sz="1900" dirty="0"/>
              <a:t> </a:t>
            </a:r>
            <a:r>
              <a:rPr lang="pl-PL" sz="2200" b="1" dirty="0"/>
              <a:t>osoby, które obserwują, fotografują, filmują</a:t>
            </a:r>
            <a:br>
              <a:rPr lang="pl-PL" b="1" dirty="0"/>
            </a:br>
            <a:r>
              <a:rPr lang="pl-PL" sz="1900" dirty="0"/>
              <a:t>(m.in. za pomocą dronów) obiekty takie jak:</a:t>
            </a:r>
            <a:br>
              <a:rPr lang="pl-PL" dirty="0"/>
            </a:br>
            <a:r>
              <a:rPr lang="pl-PL" sz="1900" i="1" dirty="0"/>
              <a:t>lotniska, centra handlowe, węzły logistyczne,</a:t>
            </a:r>
            <a:br>
              <a:rPr lang="pl-PL" sz="1900" i="1" dirty="0"/>
            </a:br>
            <a:r>
              <a:rPr lang="pl-PL" sz="1900" i="1" dirty="0"/>
              <a:t>tory kolejowe, jednostki wojskowe, szpitale.</a:t>
            </a:r>
            <a:endParaRPr lang="pl-PL" i="1" dirty="0"/>
          </a:p>
        </p:txBody>
      </p:sp>
      <p:sp>
        <p:nvSpPr>
          <p:cNvPr id="6" name="Tytuł 4">
            <a:extLst>
              <a:ext uri="{FF2B5EF4-FFF2-40B4-BE49-F238E27FC236}">
                <a16:creationId xmlns:a16="http://schemas.microsoft.com/office/drawing/2014/main" id="{08D54E88-0E2B-F65E-3765-980E454B7E6D}"/>
              </a:ext>
            </a:extLst>
          </p:cNvPr>
          <p:cNvSpPr txBox="1">
            <a:spLocks/>
          </p:cNvSpPr>
          <p:nvPr/>
        </p:nvSpPr>
        <p:spPr>
          <a:xfrm>
            <a:off x="6308996" y="482600"/>
            <a:ext cx="3961368" cy="1422400"/>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200" b="0" kern="1200" cap="all" baseline="0">
                <a:solidFill>
                  <a:schemeClr val="tx1"/>
                </a:solidFill>
                <a:effectLst/>
                <a:latin typeface="+mj-lt"/>
                <a:ea typeface="+mj-ea"/>
                <a:cs typeface="+mj-cs"/>
              </a:defRPr>
            </a:lvl1pPr>
          </a:lstStyle>
          <a:p>
            <a:r>
              <a:rPr lang="pl-PL" dirty="0"/>
              <a:t>PODEJRZANE ZACHOWANIA</a:t>
            </a:r>
          </a:p>
        </p:txBody>
      </p:sp>
      <p:cxnSp>
        <p:nvCxnSpPr>
          <p:cNvPr id="7" name="Łącznik prosty 6">
            <a:extLst>
              <a:ext uri="{FF2B5EF4-FFF2-40B4-BE49-F238E27FC236}">
                <a16:creationId xmlns:a16="http://schemas.microsoft.com/office/drawing/2014/main" id="{3306490B-CD8D-B766-3144-2C7B7C8A61AA}"/>
              </a:ext>
            </a:extLst>
          </p:cNvPr>
          <p:cNvCxnSpPr>
            <a:cxnSpLocks/>
          </p:cNvCxnSpPr>
          <p:nvPr/>
        </p:nvCxnSpPr>
        <p:spPr>
          <a:xfrm>
            <a:off x="6454453" y="1988840"/>
            <a:ext cx="3600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 name="Symbol zastępczy tekstu 6">
            <a:extLst>
              <a:ext uri="{FF2B5EF4-FFF2-40B4-BE49-F238E27FC236}">
                <a16:creationId xmlns:a16="http://schemas.microsoft.com/office/drawing/2014/main" id="{D6D98EAE-4FA4-1FB3-66EC-185D922193BA}"/>
              </a:ext>
            </a:extLst>
          </p:cNvPr>
          <p:cNvSpPr>
            <a:spLocks noGrp="1"/>
          </p:cNvSpPr>
          <p:nvPr>
            <p:ph type="body" sz="half" idx="2"/>
          </p:nvPr>
        </p:nvSpPr>
        <p:spPr>
          <a:xfrm>
            <a:off x="6308996" y="2108200"/>
            <a:ext cx="5473535" cy="4267200"/>
          </a:xfrm>
        </p:spPr>
        <p:txBody>
          <a:bodyPr>
            <a:normAutofit/>
          </a:bodyPr>
          <a:lstStyle/>
          <a:p>
            <a:pPr>
              <a:lnSpc>
                <a:spcPct val="120000"/>
              </a:lnSpc>
              <a:spcBef>
                <a:spcPts val="1800"/>
              </a:spcBef>
            </a:pPr>
            <a:r>
              <a:rPr lang="pl-PL" dirty="0"/>
              <a:t>Jeśli podejrzewasz, że ktoś planuje przestępstwo,</a:t>
            </a:r>
            <a:br>
              <a:rPr lang="pl-PL" dirty="0"/>
            </a:br>
            <a:r>
              <a:rPr lang="pl-PL" dirty="0"/>
              <a:t>od razu zawiadom służby pod</a:t>
            </a:r>
            <a:br>
              <a:rPr lang="pl-PL" dirty="0"/>
            </a:br>
            <a:r>
              <a:rPr lang="pl-PL" sz="2000" b="1" dirty="0"/>
              <a:t>numerem alarmowym 112.</a:t>
            </a:r>
            <a:r>
              <a:rPr lang="pl-PL" dirty="0"/>
              <a:t> </a:t>
            </a:r>
            <a:br>
              <a:rPr lang="pl-PL" dirty="0"/>
            </a:br>
            <a:r>
              <a:rPr lang="pl-PL" dirty="0"/>
              <a:t>Możesz zapobiec tragedii.</a:t>
            </a:r>
          </a:p>
        </p:txBody>
      </p:sp>
      <p:pic>
        <p:nvPicPr>
          <p:cNvPr id="4" name="Grafika 3">
            <a:extLst>
              <a:ext uri="{FF2B5EF4-FFF2-40B4-BE49-F238E27FC236}">
                <a16:creationId xmlns:a16="http://schemas.microsoft.com/office/drawing/2014/main" id="{3924E2EC-02BF-30BC-B62A-572582E1E0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2644" y="2533613"/>
            <a:ext cx="3998561" cy="4407173"/>
          </a:xfrm>
          <a:prstGeom prst="rect">
            <a:avLst/>
          </a:prstGeom>
        </p:spPr>
      </p:pic>
      <p:graphicFrame>
        <p:nvGraphicFramePr>
          <p:cNvPr id="12" name="Tabela 11">
            <a:extLst>
              <a:ext uri="{FF2B5EF4-FFF2-40B4-BE49-F238E27FC236}">
                <a16:creationId xmlns:a16="http://schemas.microsoft.com/office/drawing/2014/main" id="{141E2E77-9869-76EB-AFA3-4ECEF0E9732E}"/>
              </a:ext>
            </a:extLst>
          </p:cNvPr>
          <p:cNvGraphicFramePr>
            <a:graphicFrameLocks noGrp="1"/>
          </p:cNvGraphicFramePr>
          <p:nvPr>
            <p:extLst>
              <p:ext uri="{D42A27DB-BD31-4B8C-83A1-F6EECF244321}">
                <p14:modId xmlns:p14="http://schemas.microsoft.com/office/powerpoint/2010/main" val="16349810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F7C56A67-1238-A2DD-7C55-173FC5A8A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628369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8A598-D725-9E66-79A9-040741004B69}"/>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D8B7B3D5-9DF9-FD1D-8C08-F453AC7BD28B}"/>
              </a:ext>
            </a:extLst>
          </p:cNvPr>
          <p:cNvSpPr>
            <a:spLocks noGrp="1"/>
          </p:cNvSpPr>
          <p:nvPr>
            <p:ph type="title"/>
          </p:nvPr>
        </p:nvSpPr>
        <p:spPr>
          <a:xfrm>
            <a:off x="914162" y="2636912"/>
            <a:ext cx="10360501" cy="1219200"/>
          </a:xfrm>
        </p:spPr>
        <p:txBody>
          <a:bodyPr rtlCol="0"/>
          <a:lstStyle/>
          <a:p>
            <a:pPr algn="ctr" rtl="0"/>
            <a:r>
              <a:rPr lang="pl" dirty="0"/>
              <a:t>X. NUMER ALARMOWY 112</a:t>
            </a:r>
            <a:endParaRPr lang="en-US" dirty="0"/>
          </a:p>
        </p:txBody>
      </p:sp>
      <p:cxnSp>
        <p:nvCxnSpPr>
          <p:cNvPr id="2" name="Łącznik prosty 1">
            <a:extLst>
              <a:ext uri="{FF2B5EF4-FFF2-40B4-BE49-F238E27FC236}">
                <a16:creationId xmlns:a16="http://schemas.microsoft.com/office/drawing/2014/main" id="{F0B09B86-B114-B3BE-C086-D37026B8578A}"/>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AFE8F7EE-2D15-5EEB-B5EA-535878B8EA6D}"/>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Jedyny numer alarmowy, który łączy ze wszystkimi służbami ratunkowymi</a:t>
            </a:r>
          </a:p>
          <a:p>
            <a:pPr marL="0" indent="0" algn="ctr">
              <a:lnSpc>
                <a:spcPct val="100000"/>
              </a:lnSpc>
              <a:spcBef>
                <a:spcPts val="0"/>
              </a:spcBef>
              <a:buNone/>
            </a:pPr>
            <a:r>
              <a:rPr lang="pl-PL" i="1" dirty="0"/>
              <a:t>(m.in. policją, strażą pożarną, pogotowiem ratunkowym, energetycznym czy gazowym)</a:t>
            </a:r>
            <a:r>
              <a:rPr lang="pl-PL" dirty="0"/>
              <a:t>.</a:t>
            </a:r>
          </a:p>
        </p:txBody>
      </p:sp>
      <p:graphicFrame>
        <p:nvGraphicFramePr>
          <p:cNvPr id="9" name="Tabela 8">
            <a:extLst>
              <a:ext uri="{FF2B5EF4-FFF2-40B4-BE49-F238E27FC236}">
                <a16:creationId xmlns:a16="http://schemas.microsoft.com/office/drawing/2014/main" id="{3D805306-636B-BC91-C103-954A34138C52}"/>
              </a:ext>
            </a:extLst>
          </p:cNvPr>
          <p:cNvGraphicFramePr>
            <a:graphicFrameLocks noGrp="1"/>
          </p:cNvGraphicFramePr>
          <p:nvPr>
            <p:extLst>
              <p:ext uri="{D42A27DB-BD31-4B8C-83A1-F6EECF244321}">
                <p14:modId xmlns:p14="http://schemas.microsoft.com/office/powerpoint/2010/main" val="82255609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3" name="Obraz 2" descr="Obraz zawierający godło, herb, symbol, logo&#10;&#10;Opis wygenerowany automatycznie">
            <a:extLst>
              <a:ext uri="{FF2B5EF4-FFF2-40B4-BE49-F238E27FC236}">
                <a16:creationId xmlns:a16="http://schemas.microsoft.com/office/drawing/2014/main" id="{2FE22601-19DF-72BC-4C13-9B6CFE6C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746963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616CB21-0E01-D70E-2D11-C1F52A80CBC4}"/>
              </a:ext>
            </a:extLst>
          </p:cNvPr>
          <p:cNvSpPr>
            <a:spLocks noGrp="1"/>
          </p:cNvSpPr>
          <p:nvPr>
            <p:ph type="title"/>
          </p:nvPr>
        </p:nvSpPr>
        <p:spPr>
          <a:xfrm>
            <a:off x="6399133" y="735392"/>
            <a:ext cx="5180251" cy="1266993"/>
          </a:xfrm>
        </p:spPr>
        <p:txBody>
          <a:bodyPr/>
          <a:lstStyle/>
          <a:p>
            <a:r>
              <a:rPr lang="pl-PL" dirty="0"/>
              <a:t>Jak wezwać pomoc?</a:t>
            </a:r>
          </a:p>
        </p:txBody>
      </p:sp>
      <p:sp>
        <p:nvSpPr>
          <p:cNvPr id="12" name="pole tekstowe 11">
            <a:extLst>
              <a:ext uri="{FF2B5EF4-FFF2-40B4-BE49-F238E27FC236}">
                <a16:creationId xmlns:a16="http://schemas.microsoft.com/office/drawing/2014/main" id="{F57E36E5-8047-ACC5-9485-F408A8CA52A3}"/>
              </a:ext>
            </a:extLst>
          </p:cNvPr>
          <p:cNvSpPr txBox="1"/>
          <p:nvPr/>
        </p:nvSpPr>
        <p:spPr>
          <a:xfrm>
            <a:off x="837828" y="2964830"/>
            <a:ext cx="5256584" cy="3400931"/>
          </a:xfrm>
          <a:prstGeom prst="rect">
            <a:avLst/>
          </a:prstGeom>
          <a:noFill/>
        </p:spPr>
        <p:txBody>
          <a:bodyPr wrap="square">
            <a:spAutoFit/>
          </a:bodyPr>
          <a:lstStyle/>
          <a:p>
            <a:pPr>
              <a:lnSpc>
                <a:spcPct val="100000"/>
              </a:lnSpc>
              <a:spcBef>
                <a:spcPts val="3000"/>
              </a:spcBef>
            </a:pPr>
            <a:r>
              <a:rPr lang="pl-PL" sz="2000" b="1" dirty="0">
                <a:solidFill>
                  <a:schemeClr val="bg1"/>
                </a:solidFill>
                <a:latin typeface="+mj-lt"/>
                <a:ea typeface="Calibri" panose="020F0502020204030204" pitchFamily="34" charset="0"/>
                <a:cs typeface="Calibri" panose="020F0502020204030204" pitchFamily="34" charset="0"/>
              </a:rPr>
              <a:t>Podaj dokładny adres</a:t>
            </a:r>
            <a:r>
              <a:rPr lang="pl-PL" sz="2000" dirty="0">
                <a:solidFill>
                  <a:schemeClr val="bg1"/>
                </a:solidFill>
                <a:latin typeface="+mj-lt"/>
                <a:ea typeface="Calibri" panose="020F0502020204030204" pitchFamily="34" charset="0"/>
                <a:cs typeface="Calibri" panose="020F0502020204030204" pitchFamily="34" charset="0"/>
              </a:rPr>
              <a:t>. Jeśli go nie znasz, opisz charakterystyczne elementy krajobrazu.</a:t>
            </a:r>
          </a:p>
          <a:p>
            <a:pPr>
              <a:lnSpc>
                <a:spcPct val="100000"/>
              </a:lnSpc>
              <a:spcBef>
                <a:spcPts val="3000"/>
              </a:spcBef>
            </a:pPr>
            <a:r>
              <a:rPr lang="pl-PL" sz="2000" dirty="0">
                <a:solidFill>
                  <a:schemeClr val="bg1"/>
                </a:solidFill>
                <a:latin typeface="+mj-lt"/>
                <a:ea typeface="Calibri" panose="020F0502020204030204" pitchFamily="34" charset="0"/>
                <a:cs typeface="Calibri" panose="020F0502020204030204" pitchFamily="34" charset="0"/>
              </a:rPr>
              <a:t>Wyjaśnij, </a:t>
            </a:r>
            <a:r>
              <a:rPr lang="pl-PL" sz="2000" b="1" dirty="0">
                <a:solidFill>
                  <a:schemeClr val="bg1"/>
                </a:solidFill>
                <a:latin typeface="+mj-lt"/>
                <a:ea typeface="Calibri" panose="020F0502020204030204" pitchFamily="34" charset="0"/>
                <a:cs typeface="Calibri" panose="020F0502020204030204" pitchFamily="34" charset="0"/>
              </a:rPr>
              <a:t>co się stało.</a:t>
            </a:r>
          </a:p>
          <a:p>
            <a:pPr>
              <a:lnSpc>
                <a:spcPct val="100000"/>
              </a:lnSpc>
              <a:spcBef>
                <a:spcPts val="3000"/>
              </a:spcBef>
            </a:pPr>
            <a:r>
              <a:rPr lang="pl-PL" sz="2000" dirty="0">
                <a:solidFill>
                  <a:schemeClr val="bg1"/>
                </a:solidFill>
                <a:latin typeface="+mj-lt"/>
                <a:ea typeface="Calibri" panose="020F0502020204030204" pitchFamily="34" charset="0"/>
                <a:cs typeface="Calibri" panose="020F0502020204030204" pitchFamily="34" charset="0"/>
              </a:rPr>
              <a:t>Powiedz, </a:t>
            </a:r>
            <a:r>
              <a:rPr lang="pl-PL" sz="2000" b="1" dirty="0">
                <a:solidFill>
                  <a:schemeClr val="bg1"/>
                </a:solidFill>
                <a:latin typeface="+mj-lt"/>
                <a:ea typeface="Calibri" panose="020F0502020204030204" pitchFamily="34" charset="0"/>
                <a:cs typeface="Calibri" panose="020F0502020204030204" pitchFamily="34" charset="0"/>
              </a:rPr>
              <a:t>czy zagrożone jest życie ludzkie</a:t>
            </a:r>
            <a:r>
              <a:rPr lang="pl-PL" sz="2000" dirty="0">
                <a:solidFill>
                  <a:schemeClr val="bg1"/>
                </a:solidFill>
                <a:latin typeface="+mj-lt"/>
                <a:ea typeface="Calibri" panose="020F0502020204030204" pitchFamily="34" charset="0"/>
                <a:cs typeface="Calibri" panose="020F0502020204030204" pitchFamily="34" charset="0"/>
              </a:rPr>
              <a:t>, </a:t>
            </a:r>
            <a:br>
              <a:rPr lang="pl-PL" sz="2000" dirty="0">
                <a:solidFill>
                  <a:schemeClr val="bg1"/>
                </a:solidFill>
                <a:latin typeface="+mj-lt"/>
                <a:ea typeface="Calibri" panose="020F0502020204030204" pitchFamily="34" charset="0"/>
                <a:cs typeface="Calibri" panose="020F0502020204030204" pitchFamily="34" charset="0"/>
              </a:rPr>
            </a:br>
            <a:r>
              <a:rPr lang="pl-PL" sz="2000" dirty="0">
                <a:solidFill>
                  <a:schemeClr val="bg1"/>
                </a:solidFill>
                <a:latin typeface="+mj-lt"/>
                <a:ea typeface="Calibri" panose="020F0502020204030204" pitchFamily="34" charset="0"/>
                <a:cs typeface="Calibri" panose="020F0502020204030204" pitchFamily="34" charset="0"/>
              </a:rPr>
              <a:t>zdrowie lub mienie.</a:t>
            </a:r>
          </a:p>
          <a:p>
            <a:pPr>
              <a:lnSpc>
                <a:spcPct val="100000"/>
              </a:lnSpc>
              <a:spcBef>
                <a:spcPts val="3000"/>
              </a:spcBef>
            </a:pPr>
            <a:r>
              <a:rPr lang="pl-PL" sz="2000" dirty="0">
                <a:solidFill>
                  <a:schemeClr val="bg1"/>
                </a:solidFill>
                <a:latin typeface="+mj-lt"/>
                <a:ea typeface="Calibri" panose="020F0502020204030204" pitchFamily="34" charset="0"/>
                <a:cs typeface="Calibri" panose="020F0502020204030204" pitchFamily="34" charset="0"/>
              </a:rPr>
              <a:t>Poczekaj, aż operator potwierdzi przyjęcie zgłoszenia. </a:t>
            </a:r>
            <a:r>
              <a:rPr lang="pl-PL" sz="2000" b="1" dirty="0">
                <a:solidFill>
                  <a:schemeClr val="bg1"/>
                </a:solidFill>
                <a:latin typeface="+mj-lt"/>
                <a:ea typeface="Calibri" panose="020F0502020204030204" pitchFamily="34" charset="0"/>
                <a:cs typeface="Calibri" panose="020F0502020204030204" pitchFamily="34" charset="0"/>
              </a:rPr>
              <a:t>Nie rozłączaj się pierwszy.</a:t>
            </a:r>
            <a:endParaRPr lang="pl-PL" sz="2000" dirty="0">
              <a:solidFill>
                <a:schemeClr val="bg1"/>
              </a:solidFill>
              <a:latin typeface="+mj-lt"/>
              <a:ea typeface="Calibri" panose="020F0502020204030204" pitchFamily="34" charset="0"/>
              <a:cs typeface="Calibri" panose="020F0502020204030204" pitchFamily="34" charset="0"/>
            </a:endParaRPr>
          </a:p>
        </p:txBody>
      </p:sp>
      <p:sp>
        <p:nvSpPr>
          <p:cNvPr id="13" name="pole tekstowe 12">
            <a:extLst>
              <a:ext uri="{FF2B5EF4-FFF2-40B4-BE49-F238E27FC236}">
                <a16:creationId xmlns:a16="http://schemas.microsoft.com/office/drawing/2014/main" id="{1D22223D-D2B2-2068-393D-8071F4CD32FE}"/>
              </a:ext>
            </a:extLst>
          </p:cNvPr>
          <p:cNvSpPr txBox="1"/>
          <p:nvPr/>
        </p:nvSpPr>
        <p:spPr>
          <a:xfrm>
            <a:off x="355053" y="2946896"/>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4" name="pole tekstowe 13">
            <a:extLst>
              <a:ext uri="{FF2B5EF4-FFF2-40B4-BE49-F238E27FC236}">
                <a16:creationId xmlns:a16="http://schemas.microsoft.com/office/drawing/2014/main" id="{FCA2759E-5201-D739-A706-FE936AD2BE1E}"/>
              </a:ext>
            </a:extLst>
          </p:cNvPr>
          <p:cNvSpPr txBox="1"/>
          <p:nvPr/>
        </p:nvSpPr>
        <p:spPr>
          <a:xfrm>
            <a:off x="355053" y="3814462"/>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5" name="pole tekstowe 14">
            <a:extLst>
              <a:ext uri="{FF2B5EF4-FFF2-40B4-BE49-F238E27FC236}">
                <a16:creationId xmlns:a16="http://schemas.microsoft.com/office/drawing/2014/main" id="{20D1D944-E4A8-9DAA-0FF8-DD18928D55FF}"/>
              </a:ext>
            </a:extLst>
          </p:cNvPr>
          <p:cNvSpPr txBox="1"/>
          <p:nvPr/>
        </p:nvSpPr>
        <p:spPr>
          <a:xfrm>
            <a:off x="355053" y="4683179"/>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6" name="pole tekstowe 15">
            <a:extLst>
              <a:ext uri="{FF2B5EF4-FFF2-40B4-BE49-F238E27FC236}">
                <a16:creationId xmlns:a16="http://schemas.microsoft.com/office/drawing/2014/main" id="{1E726100-9DB1-1FF4-E777-D35286797417}"/>
              </a:ext>
            </a:extLst>
          </p:cNvPr>
          <p:cNvSpPr txBox="1"/>
          <p:nvPr/>
        </p:nvSpPr>
        <p:spPr>
          <a:xfrm>
            <a:off x="355054" y="5678896"/>
            <a:ext cx="393592"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9" name="pole tekstowe 18">
            <a:extLst>
              <a:ext uri="{FF2B5EF4-FFF2-40B4-BE49-F238E27FC236}">
                <a16:creationId xmlns:a16="http://schemas.microsoft.com/office/drawing/2014/main" id="{7AF20374-FF5D-8525-1CB0-5A72A75D20CC}"/>
              </a:ext>
            </a:extLst>
          </p:cNvPr>
          <p:cNvSpPr txBox="1"/>
          <p:nvPr/>
        </p:nvSpPr>
        <p:spPr>
          <a:xfrm>
            <a:off x="261765" y="1401282"/>
            <a:ext cx="5832648" cy="1138773"/>
          </a:xfrm>
          <a:prstGeom prst="rect">
            <a:avLst/>
          </a:prstGeom>
          <a:noFill/>
        </p:spPr>
        <p:txBody>
          <a:bodyPr wrap="square">
            <a:spAutoFit/>
          </a:bodyPr>
          <a:lstStyle/>
          <a:p>
            <a:pPr>
              <a:lnSpc>
                <a:spcPct val="100000"/>
              </a:lnSpc>
              <a:spcBef>
                <a:spcPts val="2400"/>
              </a:spcBef>
            </a:pPr>
            <a:r>
              <a:rPr lang="pl-PL" sz="2000" dirty="0">
                <a:solidFill>
                  <a:schemeClr val="bg1"/>
                </a:solidFill>
                <a:latin typeface="+mj-lt"/>
                <a:ea typeface="Calibri" panose="020F0502020204030204" pitchFamily="34" charset="0"/>
                <a:cs typeface="Calibri" panose="020F0502020204030204" pitchFamily="34" charset="0"/>
              </a:rPr>
              <a:t>Dzwoń z bezpiecznego miejsca. </a:t>
            </a:r>
            <a:br>
              <a:rPr lang="pl-PL" sz="2000" dirty="0">
                <a:solidFill>
                  <a:schemeClr val="bg1"/>
                </a:solidFill>
                <a:latin typeface="+mj-lt"/>
                <a:ea typeface="Calibri" panose="020F0502020204030204" pitchFamily="34" charset="0"/>
                <a:cs typeface="Calibri" panose="020F0502020204030204" pitchFamily="34" charset="0"/>
              </a:rPr>
            </a:br>
            <a:r>
              <a:rPr lang="pl-PL" b="1" dirty="0">
                <a:solidFill>
                  <a:schemeClr val="bg1"/>
                </a:solidFill>
                <a:latin typeface="+mj-lt"/>
                <a:ea typeface="Calibri" panose="020F0502020204030204" pitchFamily="34" charset="0"/>
                <a:cs typeface="Calibri" panose="020F0502020204030204" pitchFamily="34" charset="0"/>
              </a:rPr>
              <a:t>Mów spokojnie i wyraźnie</a:t>
            </a:r>
            <a:br>
              <a:rPr lang="pl-PL" b="1" dirty="0">
                <a:solidFill>
                  <a:schemeClr val="bg1"/>
                </a:solidFill>
                <a:latin typeface="+mj-lt"/>
                <a:ea typeface="Calibri" panose="020F0502020204030204" pitchFamily="34" charset="0"/>
                <a:cs typeface="Calibri" panose="020F0502020204030204" pitchFamily="34" charset="0"/>
              </a:rPr>
            </a:br>
            <a:r>
              <a:rPr lang="pl-PL" b="1" dirty="0">
                <a:solidFill>
                  <a:schemeClr val="bg1"/>
                </a:solidFill>
                <a:latin typeface="+mj-lt"/>
                <a:ea typeface="Calibri" panose="020F0502020204030204" pitchFamily="34" charset="0"/>
                <a:cs typeface="Calibri" panose="020F0502020204030204" pitchFamily="34" charset="0"/>
              </a:rPr>
              <a:t>w następującej kolejności:</a:t>
            </a:r>
            <a:endParaRPr lang="pl-PL" sz="2000" dirty="0">
              <a:solidFill>
                <a:schemeClr val="bg1"/>
              </a:solidFill>
              <a:latin typeface="+mj-lt"/>
              <a:ea typeface="Calibri" panose="020F0502020204030204" pitchFamily="34" charset="0"/>
              <a:cs typeface="Calibri" panose="020F0502020204030204" pitchFamily="34" charset="0"/>
            </a:endParaRPr>
          </a:p>
        </p:txBody>
      </p:sp>
      <p:cxnSp>
        <p:nvCxnSpPr>
          <p:cNvPr id="6" name="Łącznik prosty 5">
            <a:extLst>
              <a:ext uri="{FF2B5EF4-FFF2-40B4-BE49-F238E27FC236}">
                <a16:creationId xmlns:a16="http://schemas.microsoft.com/office/drawing/2014/main" id="{9C285836-3A34-6E6C-8A98-48EEE228D294}"/>
              </a:ext>
            </a:extLst>
          </p:cNvPr>
          <p:cNvCxnSpPr/>
          <p:nvPr/>
        </p:nvCxnSpPr>
        <p:spPr>
          <a:xfrm>
            <a:off x="6526460" y="2002390"/>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17A81610-0599-4EBC-8032-05C32408D881}"/>
              </a:ext>
            </a:extLst>
          </p:cNvPr>
          <p:cNvSpPr txBox="1"/>
          <p:nvPr/>
        </p:nvSpPr>
        <p:spPr>
          <a:xfrm>
            <a:off x="6399924" y="3366553"/>
            <a:ext cx="660117" cy="258532"/>
          </a:xfrm>
          <a:prstGeom prst="rect">
            <a:avLst/>
          </a:prstGeom>
          <a:noFill/>
        </p:spPr>
        <p:txBody>
          <a:bodyPr wrap="none" rtlCol="0">
            <a:spAutoFit/>
          </a:bodyPr>
          <a:lstStyle/>
          <a:p>
            <a:pPr>
              <a:lnSpc>
                <a:spcPct val="90000"/>
              </a:lnSpc>
            </a:pPr>
            <a:r>
              <a:rPr lang="pl-PL" sz="1200" b="1" dirty="0"/>
              <a:t>Policja</a:t>
            </a:r>
          </a:p>
        </p:txBody>
      </p:sp>
      <p:sp>
        <p:nvSpPr>
          <p:cNvPr id="18" name="pole tekstowe 17">
            <a:extLst>
              <a:ext uri="{FF2B5EF4-FFF2-40B4-BE49-F238E27FC236}">
                <a16:creationId xmlns:a16="http://schemas.microsoft.com/office/drawing/2014/main" id="{C1B76981-0F17-85DE-3DB1-FDEAFB8B9C0D}"/>
              </a:ext>
            </a:extLst>
          </p:cNvPr>
          <p:cNvSpPr txBox="1"/>
          <p:nvPr/>
        </p:nvSpPr>
        <p:spPr>
          <a:xfrm>
            <a:off x="6629231" y="2316358"/>
            <a:ext cx="984565" cy="424732"/>
          </a:xfrm>
          <a:prstGeom prst="rect">
            <a:avLst/>
          </a:prstGeom>
          <a:noFill/>
        </p:spPr>
        <p:txBody>
          <a:bodyPr wrap="none" rtlCol="0">
            <a:spAutoFit/>
          </a:bodyPr>
          <a:lstStyle/>
          <a:p>
            <a:pPr>
              <a:lnSpc>
                <a:spcPct val="90000"/>
              </a:lnSpc>
            </a:pPr>
            <a:r>
              <a:rPr lang="pl-PL" sz="1200" b="1" dirty="0"/>
              <a:t>Pogotowie</a:t>
            </a:r>
          </a:p>
          <a:p>
            <a:pPr>
              <a:lnSpc>
                <a:spcPct val="90000"/>
              </a:lnSpc>
            </a:pPr>
            <a:r>
              <a:rPr lang="pl-PL" sz="1200" b="1" dirty="0"/>
              <a:t>Ratunkowe</a:t>
            </a:r>
          </a:p>
        </p:txBody>
      </p:sp>
      <p:sp>
        <p:nvSpPr>
          <p:cNvPr id="22" name="pole tekstowe 21">
            <a:extLst>
              <a:ext uri="{FF2B5EF4-FFF2-40B4-BE49-F238E27FC236}">
                <a16:creationId xmlns:a16="http://schemas.microsoft.com/office/drawing/2014/main" id="{3EBF059B-0F79-7E27-EB6C-B2AF214DC6A7}"/>
              </a:ext>
            </a:extLst>
          </p:cNvPr>
          <p:cNvSpPr txBox="1"/>
          <p:nvPr/>
        </p:nvSpPr>
        <p:spPr>
          <a:xfrm>
            <a:off x="11132929" y="4326280"/>
            <a:ext cx="984565" cy="590931"/>
          </a:xfrm>
          <a:prstGeom prst="rect">
            <a:avLst/>
          </a:prstGeom>
          <a:noFill/>
        </p:spPr>
        <p:txBody>
          <a:bodyPr wrap="none" rtlCol="0">
            <a:spAutoFit/>
          </a:bodyPr>
          <a:lstStyle/>
          <a:p>
            <a:pPr>
              <a:lnSpc>
                <a:spcPct val="90000"/>
              </a:lnSpc>
            </a:pPr>
            <a:r>
              <a:rPr lang="pl-PL" sz="1200" b="1" dirty="0"/>
              <a:t>Lotnicze</a:t>
            </a:r>
          </a:p>
          <a:p>
            <a:pPr>
              <a:lnSpc>
                <a:spcPct val="90000"/>
              </a:lnSpc>
            </a:pPr>
            <a:r>
              <a:rPr lang="pl-PL" sz="1200" b="1" dirty="0"/>
              <a:t>Pogotowie</a:t>
            </a:r>
          </a:p>
          <a:p>
            <a:pPr>
              <a:lnSpc>
                <a:spcPct val="90000"/>
              </a:lnSpc>
            </a:pPr>
            <a:r>
              <a:rPr lang="pl-PL" sz="1200" b="1" dirty="0"/>
              <a:t>Ratunkowe</a:t>
            </a:r>
          </a:p>
        </p:txBody>
      </p:sp>
      <p:sp>
        <p:nvSpPr>
          <p:cNvPr id="23" name="pole tekstowe 22">
            <a:extLst>
              <a:ext uri="{FF2B5EF4-FFF2-40B4-BE49-F238E27FC236}">
                <a16:creationId xmlns:a16="http://schemas.microsoft.com/office/drawing/2014/main" id="{13931FC0-616C-DA43-8A89-1FF6C2E1041F}"/>
              </a:ext>
            </a:extLst>
          </p:cNvPr>
          <p:cNvSpPr txBox="1"/>
          <p:nvPr/>
        </p:nvSpPr>
        <p:spPr>
          <a:xfrm>
            <a:off x="10424749" y="2224006"/>
            <a:ext cx="1346397" cy="424732"/>
          </a:xfrm>
          <a:prstGeom prst="rect">
            <a:avLst/>
          </a:prstGeom>
          <a:noFill/>
        </p:spPr>
        <p:txBody>
          <a:bodyPr wrap="square" rtlCol="0">
            <a:spAutoFit/>
          </a:bodyPr>
          <a:lstStyle/>
          <a:p>
            <a:pPr>
              <a:lnSpc>
                <a:spcPct val="90000"/>
              </a:lnSpc>
            </a:pPr>
            <a:r>
              <a:rPr lang="pl-PL" sz="1200" b="1" dirty="0"/>
              <a:t>Pogotowie</a:t>
            </a:r>
          </a:p>
          <a:p>
            <a:pPr>
              <a:lnSpc>
                <a:spcPct val="90000"/>
              </a:lnSpc>
            </a:pPr>
            <a:r>
              <a:rPr lang="pl-PL" sz="1200" b="1" dirty="0"/>
              <a:t>Energetyczne</a:t>
            </a:r>
          </a:p>
        </p:txBody>
      </p:sp>
      <p:sp>
        <p:nvSpPr>
          <p:cNvPr id="24" name="pole tekstowe 23">
            <a:extLst>
              <a:ext uri="{FF2B5EF4-FFF2-40B4-BE49-F238E27FC236}">
                <a16:creationId xmlns:a16="http://schemas.microsoft.com/office/drawing/2014/main" id="{1858B737-967D-069B-1269-E3C52048BD7F}"/>
              </a:ext>
            </a:extLst>
          </p:cNvPr>
          <p:cNvSpPr txBox="1"/>
          <p:nvPr/>
        </p:nvSpPr>
        <p:spPr>
          <a:xfrm>
            <a:off x="8254960" y="2355894"/>
            <a:ext cx="764312" cy="424732"/>
          </a:xfrm>
          <a:prstGeom prst="rect">
            <a:avLst/>
          </a:prstGeom>
          <a:noFill/>
        </p:spPr>
        <p:txBody>
          <a:bodyPr wrap="none" rtlCol="0">
            <a:spAutoFit/>
          </a:bodyPr>
          <a:lstStyle/>
          <a:p>
            <a:pPr>
              <a:lnSpc>
                <a:spcPct val="90000"/>
              </a:lnSpc>
            </a:pPr>
            <a:r>
              <a:rPr lang="pl-PL" sz="1200" b="1" dirty="0"/>
              <a:t>Straż</a:t>
            </a:r>
          </a:p>
          <a:p>
            <a:pPr>
              <a:lnSpc>
                <a:spcPct val="90000"/>
              </a:lnSpc>
            </a:pPr>
            <a:r>
              <a:rPr lang="pl-PL" sz="1200" b="1" dirty="0"/>
              <a:t>Pożarna</a:t>
            </a:r>
          </a:p>
        </p:txBody>
      </p:sp>
      <p:graphicFrame>
        <p:nvGraphicFramePr>
          <p:cNvPr id="3" name="Tabela 2">
            <a:extLst>
              <a:ext uri="{FF2B5EF4-FFF2-40B4-BE49-F238E27FC236}">
                <a16:creationId xmlns:a16="http://schemas.microsoft.com/office/drawing/2014/main" id="{35EFB620-61FC-AE11-ADAE-E23621FE1EC0}"/>
              </a:ext>
            </a:extLst>
          </p:cNvPr>
          <p:cNvGraphicFramePr>
            <a:graphicFrameLocks noGrp="1"/>
          </p:cNvGraphicFramePr>
          <p:nvPr>
            <p:extLst>
              <p:ext uri="{D42A27DB-BD31-4B8C-83A1-F6EECF244321}">
                <p14:modId xmlns:p14="http://schemas.microsoft.com/office/powerpoint/2010/main" val="3353126348"/>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25" name="Grafika 24">
            <a:extLst>
              <a:ext uri="{FF2B5EF4-FFF2-40B4-BE49-F238E27FC236}">
                <a16:creationId xmlns:a16="http://schemas.microsoft.com/office/drawing/2014/main" id="{9784DFE6-321C-5366-28E1-4F6F8AF83D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4692" y="6055885"/>
            <a:ext cx="1281111" cy="550796"/>
          </a:xfrm>
          <a:prstGeom prst="rect">
            <a:avLst/>
          </a:prstGeom>
        </p:spPr>
      </p:pic>
      <p:pic>
        <p:nvPicPr>
          <p:cNvPr id="26" name="Obraz 25" descr="Obraz zawierający godło, herb, symbol, logo&#10;&#10;Opis wygenerowany automatycznie">
            <a:extLst>
              <a:ext uri="{FF2B5EF4-FFF2-40B4-BE49-F238E27FC236}">
                <a16:creationId xmlns:a16="http://schemas.microsoft.com/office/drawing/2014/main" id="{6C960F98-3EF0-4FF8-4414-DA0A4739D6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
        <p:nvSpPr>
          <p:cNvPr id="2" name="pole tekstowe 1">
            <a:extLst>
              <a:ext uri="{FF2B5EF4-FFF2-40B4-BE49-F238E27FC236}">
                <a16:creationId xmlns:a16="http://schemas.microsoft.com/office/drawing/2014/main" id="{7D96B3A2-6EDF-30EF-F022-24D3E7258A95}"/>
              </a:ext>
            </a:extLst>
          </p:cNvPr>
          <p:cNvSpPr txBox="1"/>
          <p:nvPr/>
        </p:nvSpPr>
        <p:spPr>
          <a:xfrm>
            <a:off x="10928676" y="3062777"/>
            <a:ext cx="1035469" cy="424732"/>
          </a:xfrm>
          <a:prstGeom prst="rect">
            <a:avLst/>
          </a:prstGeom>
          <a:noFill/>
        </p:spPr>
        <p:txBody>
          <a:bodyPr wrap="square" rtlCol="0">
            <a:spAutoFit/>
          </a:bodyPr>
          <a:lstStyle/>
          <a:p>
            <a:pPr>
              <a:lnSpc>
                <a:spcPct val="90000"/>
              </a:lnSpc>
            </a:pPr>
            <a:r>
              <a:rPr lang="pl-PL" sz="1200" b="1" dirty="0"/>
              <a:t>Pogotowie</a:t>
            </a:r>
          </a:p>
          <a:p>
            <a:pPr>
              <a:lnSpc>
                <a:spcPct val="90000"/>
              </a:lnSpc>
            </a:pPr>
            <a:r>
              <a:rPr lang="pl-PL" sz="1200" b="1" dirty="0"/>
              <a:t>Gazowe</a:t>
            </a:r>
          </a:p>
        </p:txBody>
      </p:sp>
      <p:pic>
        <p:nvPicPr>
          <p:cNvPr id="20" name="Grafika 19">
            <a:extLst>
              <a:ext uri="{FF2B5EF4-FFF2-40B4-BE49-F238E27FC236}">
                <a16:creationId xmlns:a16="http://schemas.microsoft.com/office/drawing/2014/main" id="{76BCB62C-F6E3-32C1-12AA-B2250C52ED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9771" y="2146153"/>
            <a:ext cx="4493194" cy="3840337"/>
          </a:xfrm>
          <a:prstGeom prst="rect">
            <a:avLst/>
          </a:prstGeom>
        </p:spPr>
      </p:pic>
    </p:spTree>
    <p:extLst>
      <p:ext uri="{BB962C8B-B14F-4D97-AF65-F5344CB8AC3E}">
        <p14:creationId xmlns:p14="http://schemas.microsoft.com/office/powerpoint/2010/main" val="4069951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0B310-4CDA-1547-9824-AB54450E7471}"/>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E3DA23D8-0871-2A1E-A200-C26C30F27494}"/>
              </a:ext>
            </a:extLst>
          </p:cNvPr>
          <p:cNvSpPr>
            <a:spLocks noGrp="1"/>
          </p:cNvSpPr>
          <p:nvPr>
            <p:ph type="title"/>
          </p:nvPr>
        </p:nvSpPr>
        <p:spPr>
          <a:xfrm>
            <a:off x="914162" y="2636912"/>
            <a:ext cx="10360501" cy="1219200"/>
          </a:xfrm>
        </p:spPr>
        <p:txBody>
          <a:bodyPr rtlCol="0"/>
          <a:lstStyle/>
          <a:p>
            <a:pPr algn="ctr" rtl="0"/>
            <a:r>
              <a:rPr lang="pl" dirty="0"/>
              <a:t>XI. UDZIELENIE PIERWSZEJ POMOCY</a:t>
            </a:r>
            <a:endParaRPr lang="en-US" dirty="0"/>
          </a:p>
        </p:txBody>
      </p:sp>
      <p:cxnSp>
        <p:nvCxnSpPr>
          <p:cNvPr id="2" name="Łącznik prosty 1">
            <a:extLst>
              <a:ext uri="{FF2B5EF4-FFF2-40B4-BE49-F238E27FC236}">
                <a16:creationId xmlns:a16="http://schemas.microsoft.com/office/drawing/2014/main" id="{E6FB0091-C559-8F79-491E-30CFCD1F322D}"/>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AD618A13-EFCC-7B45-233B-8836111610DE}"/>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Udzielenie pierwszej pomocy to Twój obowiązek.</a:t>
            </a:r>
          </a:p>
          <a:p>
            <a:pPr marL="0" indent="0" algn="ctr">
              <a:lnSpc>
                <a:spcPct val="100000"/>
              </a:lnSpc>
              <a:spcBef>
                <a:spcPts val="0"/>
              </a:spcBef>
              <a:buNone/>
            </a:pPr>
            <a:r>
              <a:rPr lang="pl-PL" dirty="0"/>
              <a:t>Nie bój się – kiedy pomagasz,</a:t>
            </a:r>
            <a:br>
              <a:rPr lang="pl-PL" dirty="0"/>
            </a:br>
            <a:r>
              <a:rPr lang="pl-PL" dirty="0"/>
              <a:t>nie ponosisz odpowiedzialności za nieumyślne błędy.</a:t>
            </a:r>
          </a:p>
        </p:txBody>
      </p:sp>
      <p:graphicFrame>
        <p:nvGraphicFramePr>
          <p:cNvPr id="9" name="Tabela 8">
            <a:extLst>
              <a:ext uri="{FF2B5EF4-FFF2-40B4-BE49-F238E27FC236}">
                <a16:creationId xmlns:a16="http://schemas.microsoft.com/office/drawing/2014/main" id="{8481AEB1-BC1E-6E8B-8FED-7695CC0BCF8C}"/>
              </a:ext>
            </a:extLst>
          </p:cNvPr>
          <p:cNvGraphicFramePr>
            <a:graphicFrameLocks noGrp="1"/>
          </p:cNvGraphicFramePr>
          <p:nvPr>
            <p:extLst>
              <p:ext uri="{D42A27DB-BD31-4B8C-83A1-F6EECF244321}">
                <p14:modId xmlns:p14="http://schemas.microsoft.com/office/powerpoint/2010/main" val="45790203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BB9548CA-C152-DB8C-151F-D56285B35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2189783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FC5C1-273C-2C62-8515-E3C70105B364}"/>
            </a:ext>
          </a:extLst>
        </p:cNvPr>
        <p:cNvGrpSpPr/>
        <p:nvPr/>
      </p:nvGrpSpPr>
      <p:grpSpPr>
        <a:xfrm>
          <a:off x="0" y="0"/>
          <a:ext cx="0" cy="0"/>
          <a:chOff x="0" y="0"/>
          <a:chExt cx="0" cy="0"/>
        </a:xfrm>
      </p:grpSpPr>
      <p:cxnSp>
        <p:nvCxnSpPr>
          <p:cNvPr id="68" name="Łącznik prosty 67">
            <a:extLst>
              <a:ext uri="{FF2B5EF4-FFF2-40B4-BE49-F238E27FC236}">
                <a16:creationId xmlns:a16="http://schemas.microsoft.com/office/drawing/2014/main" id="{9FB3BB2D-5FC4-0796-E726-32DDE47180B3}"/>
              </a:ext>
            </a:extLst>
          </p:cNvPr>
          <p:cNvCxnSpPr>
            <a:cxnSpLocks/>
          </p:cNvCxnSpPr>
          <p:nvPr/>
        </p:nvCxnSpPr>
        <p:spPr>
          <a:xfrm flipV="1">
            <a:off x="3985263" y="5613513"/>
            <a:ext cx="1569754" cy="3825"/>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6" name="Grafika 15">
            <a:extLst>
              <a:ext uri="{FF2B5EF4-FFF2-40B4-BE49-F238E27FC236}">
                <a16:creationId xmlns:a16="http://schemas.microsoft.com/office/drawing/2014/main" id="{38939D43-C3F6-54E9-0849-C5DD325374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897" y="4018941"/>
            <a:ext cx="2988342" cy="1890063"/>
          </a:xfrm>
          <a:prstGeom prst="rect">
            <a:avLst/>
          </a:prstGeom>
        </p:spPr>
      </p:pic>
      <p:pic>
        <p:nvPicPr>
          <p:cNvPr id="18" name="Grafika 17">
            <a:extLst>
              <a:ext uri="{FF2B5EF4-FFF2-40B4-BE49-F238E27FC236}">
                <a16:creationId xmlns:a16="http://schemas.microsoft.com/office/drawing/2014/main" id="{30C47627-02BB-0F45-A6C1-4410FE8AD9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51" y="1343659"/>
            <a:ext cx="1328152" cy="1685731"/>
          </a:xfrm>
          <a:prstGeom prst="rect">
            <a:avLst/>
          </a:prstGeom>
        </p:spPr>
      </p:pic>
      <p:pic>
        <p:nvPicPr>
          <p:cNvPr id="20" name="Grafika 19">
            <a:extLst>
              <a:ext uri="{FF2B5EF4-FFF2-40B4-BE49-F238E27FC236}">
                <a16:creationId xmlns:a16="http://schemas.microsoft.com/office/drawing/2014/main" id="{42D6C24E-41DF-E3C8-1C68-1A59BFB915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1476" y="1849737"/>
            <a:ext cx="1838980" cy="1047197"/>
          </a:xfrm>
          <a:prstGeom prst="rect">
            <a:avLst/>
          </a:prstGeom>
        </p:spPr>
      </p:pic>
      <p:pic>
        <p:nvPicPr>
          <p:cNvPr id="22" name="Grafika 21">
            <a:extLst>
              <a:ext uri="{FF2B5EF4-FFF2-40B4-BE49-F238E27FC236}">
                <a16:creationId xmlns:a16="http://schemas.microsoft.com/office/drawing/2014/main" id="{3AD7B1DA-C51A-98B9-6971-9A2BB4207D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08025" y="1225815"/>
            <a:ext cx="1634648" cy="1711273"/>
          </a:xfrm>
          <a:prstGeom prst="rect">
            <a:avLst/>
          </a:prstGeom>
        </p:spPr>
      </p:pic>
      <p:pic>
        <p:nvPicPr>
          <p:cNvPr id="24" name="Grafika 23">
            <a:extLst>
              <a:ext uri="{FF2B5EF4-FFF2-40B4-BE49-F238E27FC236}">
                <a16:creationId xmlns:a16="http://schemas.microsoft.com/office/drawing/2014/main" id="{949571DD-5D41-3924-3DB0-B7F1BE9E7F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50144" y="3508114"/>
            <a:ext cx="2962799" cy="1455858"/>
          </a:xfrm>
          <a:prstGeom prst="rect">
            <a:avLst/>
          </a:prstGeom>
        </p:spPr>
      </p:pic>
      <p:pic>
        <p:nvPicPr>
          <p:cNvPr id="26" name="Grafika 25">
            <a:extLst>
              <a:ext uri="{FF2B5EF4-FFF2-40B4-BE49-F238E27FC236}">
                <a16:creationId xmlns:a16="http://schemas.microsoft.com/office/drawing/2014/main" id="{A69AA4BD-4F0C-60BD-1394-67C453EE583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55950" y="4216579"/>
            <a:ext cx="1379234" cy="1609107"/>
          </a:xfrm>
          <a:prstGeom prst="rect">
            <a:avLst/>
          </a:prstGeom>
        </p:spPr>
      </p:pic>
      <p:sp>
        <p:nvSpPr>
          <p:cNvPr id="29" name="pole tekstowe 28">
            <a:extLst>
              <a:ext uri="{FF2B5EF4-FFF2-40B4-BE49-F238E27FC236}">
                <a16:creationId xmlns:a16="http://schemas.microsoft.com/office/drawing/2014/main" id="{7D712D27-B88A-D806-DD95-CB68B5BA78EC}"/>
              </a:ext>
            </a:extLst>
          </p:cNvPr>
          <p:cNvSpPr txBox="1"/>
          <p:nvPr/>
        </p:nvSpPr>
        <p:spPr>
          <a:xfrm>
            <a:off x="1266236" y="1604358"/>
            <a:ext cx="1618131" cy="757130"/>
          </a:xfrm>
          <a:prstGeom prst="rect">
            <a:avLst/>
          </a:prstGeom>
          <a:noFill/>
        </p:spPr>
        <p:txBody>
          <a:bodyPr wrap="square" rtlCol="0">
            <a:spAutoFit/>
          </a:bodyPr>
          <a:lstStyle/>
          <a:p>
            <a:pPr algn="ctr">
              <a:lnSpc>
                <a:spcPct val="90000"/>
              </a:lnSpc>
            </a:pPr>
            <a:r>
              <a:rPr lang="pl-PL" sz="1600" dirty="0"/>
              <a:t>zabezpiecz</a:t>
            </a:r>
          </a:p>
          <a:p>
            <a:pPr algn="ctr">
              <a:lnSpc>
                <a:spcPct val="90000"/>
              </a:lnSpc>
            </a:pPr>
            <a:r>
              <a:rPr lang="pl-PL" sz="1600" dirty="0"/>
              <a:t>siebie i miejsce</a:t>
            </a:r>
          </a:p>
          <a:p>
            <a:pPr algn="ctr">
              <a:lnSpc>
                <a:spcPct val="90000"/>
              </a:lnSpc>
            </a:pPr>
            <a:r>
              <a:rPr lang="pl-PL" sz="1600" dirty="0"/>
              <a:t>zdarzenia</a:t>
            </a:r>
          </a:p>
        </p:txBody>
      </p:sp>
      <p:sp>
        <p:nvSpPr>
          <p:cNvPr id="35" name="pole tekstowe 34">
            <a:extLst>
              <a:ext uri="{FF2B5EF4-FFF2-40B4-BE49-F238E27FC236}">
                <a16:creationId xmlns:a16="http://schemas.microsoft.com/office/drawing/2014/main" id="{2BFE8C88-E865-AF4A-5690-BA9D8450F771}"/>
              </a:ext>
            </a:extLst>
          </p:cNvPr>
          <p:cNvSpPr txBox="1"/>
          <p:nvPr/>
        </p:nvSpPr>
        <p:spPr>
          <a:xfrm>
            <a:off x="5138731" y="1382759"/>
            <a:ext cx="2419278" cy="978729"/>
          </a:xfrm>
          <a:prstGeom prst="rect">
            <a:avLst/>
          </a:prstGeom>
          <a:noFill/>
        </p:spPr>
        <p:txBody>
          <a:bodyPr wrap="square" rtlCol="0">
            <a:spAutoFit/>
          </a:bodyPr>
          <a:lstStyle/>
          <a:p>
            <a:pPr algn="ctr">
              <a:lnSpc>
                <a:spcPct val="90000"/>
              </a:lnSpc>
            </a:pPr>
            <a:r>
              <a:rPr lang="pl-PL" sz="1600" dirty="0"/>
              <a:t>sprawdź stan osoby</a:t>
            </a:r>
          </a:p>
          <a:p>
            <a:pPr algn="ctr">
              <a:lnSpc>
                <a:spcPct val="90000"/>
              </a:lnSpc>
            </a:pPr>
            <a:r>
              <a:rPr lang="pl-PL" sz="1600" dirty="0"/>
              <a:t>poszkodowanej</a:t>
            </a:r>
          </a:p>
          <a:p>
            <a:pPr algn="ctr">
              <a:lnSpc>
                <a:spcPct val="90000"/>
              </a:lnSpc>
            </a:pPr>
            <a:r>
              <a:rPr lang="pl-PL" sz="1600" dirty="0"/>
              <a:t>(świadomość, oddech,</a:t>
            </a:r>
          </a:p>
          <a:p>
            <a:pPr algn="ctr">
              <a:lnSpc>
                <a:spcPct val="90000"/>
              </a:lnSpc>
            </a:pPr>
            <a:r>
              <a:rPr lang="pl-PL" sz="1600" dirty="0"/>
              <a:t>zlokalizuj urazy)</a:t>
            </a:r>
          </a:p>
        </p:txBody>
      </p:sp>
      <p:sp>
        <p:nvSpPr>
          <p:cNvPr id="36" name="pole tekstowe 35">
            <a:extLst>
              <a:ext uri="{FF2B5EF4-FFF2-40B4-BE49-F238E27FC236}">
                <a16:creationId xmlns:a16="http://schemas.microsoft.com/office/drawing/2014/main" id="{A9171112-CD33-CB7C-8BEF-2084AB22BDED}"/>
              </a:ext>
            </a:extLst>
          </p:cNvPr>
          <p:cNvSpPr txBox="1"/>
          <p:nvPr/>
        </p:nvSpPr>
        <p:spPr>
          <a:xfrm>
            <a:off x="11289588" y="4510771"/>
            <a:ext cx="879979" cy="480131"/>
          </a:xfrm>
          <a:prstGeom prst="rect">
            <a:avLst/>
          </a:prstGeom>
          <a:noFill/>
        </p:spPr>
        <p:txBody>
          <a:bodyPr wrap="square" rtlCol="0">
            <a:spAutoFit/>
          </a:bodyPr>
          <a:lstStyle/>
          <a:p>
            <a:pPr algn="ctr">
              <a:lnSpc>
                <a:spcPct val="90000"/>
              </a:lnSpc>
            </a:pPr>
            <a:r>
              <a:rPr lang="pl-PL" sz="1400" dirty="0"/>
              <a:t>zatamuj</a:t>
            </a:r>
          </a:p>
          <a:p>
            <a:pPr algn="ctr">
              <a:lnSpc>
                <a:spcPct val="90000"/>
              </a:lnSpc>
            </a:pPr>
            <a:r>
              <a:rPr lang="pl-PL" sz="1400" dirty="0"/>
              <a:t>krwotoki</a:t>
            </a:r>
          </a:p>
        </p:txBody>
      </p:sp>
      <p:sp>
        <p:nvSpPr>
          <p:cNvPr id="37" name="pole tekstowe 36">
            <a:extLst>
              <a:ext uri="{FF2B5EF4-FFF2-40B4-BE49-F238E27FC236}">
                <a16:creationId xmlns:a16="http://schemas.microsoft.com/office/drawing/2014/main" id="{34B627B9-F2BE-669D-593F-7C6DBD6E41DE}"/>
              </a:ext>
            </a:extLst>
          </p:cNvPr>
          <p:cNvSpPr txBox="1"/>
          <p:nvPr/>
        </p:nvSpPr>
        <p:spPr>
          <a:xfrm>
            <a:off x="2144025" y="5973439"/>
            <a:ext cx="3154651" cy="757130"/>
          </a:xfrm>
          <a:prstGeom prst="rect">
            <a:avLst/>
          </a:prstGeom>
          <a:noFill/>
        </p:spPr>
        <p:txBody>
          <a:bodyPr wrap="square" rtlCol="0">
            <a:spAutoFit/>
          </a:bodyPr>
          <a:lstStyle/>
          <a:p>
            <a:pPr algn="ctr">
              <a:lnSpc>
                <a:spcPct val="90000"/>
              </a:lnSpc>
            </a:pPr>
            <a:r>
              <a:rPr lang="pl-PL" sz="1600" dirty="0"/>
              <a:t>ułóż  osobę</a:t>
            </a:r>
          </a:p>
          <a:p>
            <a:pPr algn="ctr">
              <a:lnSpc>
                <a:spcPct val="90000"/>
              </a:lnSpc>
            </a:pPr>
            <a:r>
              <a:rPr lang="pl-PL" sz="1600" dirty="0"/>
              <a:t>poszkodowaną w pozycji bezpiecznej i sprawdzaj jej stan</a:t>
            </a:r>
          </a:p>
        </p:txBody>
      </p:sp>
      <p:sp>
        <p:nvSpPr>
          <p:cNvPr id="39" name="pole tekstowe 38">
            <a:extLst>
              <a:ext uri="{FF2B5EF4-FFF2-40B4-BE49-F238E27FC236}">
                <a16:creationId xmlns:a16="http://schemas.microsoft.com/office/drawing/2014/main" id="{F32820CA-F023-999B-3327-3F222F13298A}"/>
              </a:ext>
            </a:extLst>
          </p:cNvPr>
          <p:cNvSpPr txBox="1"/>
          <p:nvPr/>
        </p:nvSpPr>
        <p:spPr>
          <a:xfrm>
            <a:off x="9344228" y="1225815"/>
            <a:ext cx="2560495" cy="1421928"/>
          </a:xfrm>
          <a:prstGeom prst="rect">
            <a:avLst/>
          </a:prstGeom>
          <a:noFill/>
        </p:spPr>
        <p:txBody>
          <a:bodyPr wrap="square" rtlCol="0">
            <a:spAutoFit/>
          </a:bodyPr>
          <a:lstStyle/>
          <a:p>
            <a:pPr algn="ctr">
              <a:lnSpc>
                <a:spcPct val="90000"/>
              </a:lnSpc>
            </a:pPr>
            <a:r>
              <a:rPr lang="pl-PL" sz="1600" dirty="0"/>
              <a:t>wezwij pomoc</a:t>
            </a:r>
          </a:p>
          <a:p>
            <a:pPr algn="ctr">
              <a:lnSpc>
                <a:spcPct val="90000"/>
              </a:lnSpc>
            </a:pPr>
            <a:r>
              <a:rPr lang="pl-PL" sz="1600" dirty="0"/>
              <a:t>dzwoniąc pod numer</a:t>
            </a:r>
          </a:p>
          <a:p>
            <a:pPr algn="ctr">
              <a:lnSpc>
                <a:spcPct val="90000"/>
              </a:lnSpc>
            </a:pPr>
            <a:r>
              <a:rPr lang="pl-PL" sz="1600" dirty="0"/>
              <a:t>alarmowy 112 i postępuj zgodnie z instrukcjami</a:t>
            </a:r>
          </a:p>
          <a:p>
            <a:pPr algn="ctr">
              <a:lnSpc>
                <a:spcPct val="90000"/>
              </a:lnSpc>
            </a:pPr>
            <a:r>
              <a:rPr lang="pl-PL" sz="1600" dirty="0"/>
              <a:t>operatora numeru</a:t>
            </a:r>
          </a:p>
          <a:p>
            <a:pPr algn="ctr">
              <a:lnSpc>
                <a:spcPct val="90000"/>
              </a:lnSpc>
            </a:pPr>
            <a:r>
              <a:rPr lang="pl-PL" sz="1600" dirty="0"/>
              <a:t>alarmowego</a:t>
            </a:r>
          </a:p>
        </p:txBody>
      </p:sp>
      <p:sp>
        <p:nvSpPr>
          <p:cNvPr id="41" name="pole tekstowe 40">
            <a:extLst>
              <a:ext uri="{FF2B5EF4-FFF2-40B4-BE49-F238E27FC236}">
                <a16:creationId xmlns:a16="http://schemas.microsoft.com/office/drawing/2014/main" id="{14C740C8-FDC5-8D66-3D6E-AE6BA93F8995}"/>
              </a:ext>
            </a:extLst>
          </p:cNvPr>
          <p:cNvSpPr txBox="1"/>
          <p:nvPr/>
        </p:nvSpPr>
        <p:spPr>
          <a:xfrm>
            <a:off x="6126868" y="5973439"/>
            <a:ext cx="2862282" cy="757130"/>
          </a:xfrm>
          <a:prstGeom prst="rect">
            <a:avLst/>
          </a:prstGeom>
          <a:noFill/>
        </p:spPr>
        <p:txBody>
          <a:bodyPr wrap="square" rtlCol="0">
            <a:spAutoFit/>
          </a:bodyPr>
          <a:lstStyle/>
          <a:p>
            <a:pPr algn="ctr">
              <a:lnSpc>
                <a:spcPct val="90000"/>
              </a:lnSpc>
            </a:pPr>
            <a:r>
              <a:rPr lang="pl-PL" sz="1600" dirty="0"/>
              <a:t>przeprowadź resuscytację</a:t>
            </a:r>
          </a:p>
          <a:p>
            <a:pPr algn="ctr">
              <a:lnSpc>
                <a:spcPct val="90000"/>
              </a:lnSpc>
            </a:pPr>
            <a:r>
              <a:rPr lang="pl-PL" sz="1600" dirty="0"/>
              <a:t>krążeniowo-oddechową</a:t>
            </a:r>
          </a:p>
          <a:p>
            <a:pPr algn="ctr">
              <a:lnSpc>
                <a:spcPct val="90000"/>
              </a:lnSpc>
            </a:pPr>
            <a:r>
              <a:rPr lang="pl-PL" sz="1600" dirty="0"/>
              <a:t>(jeśli zachodzi taka potrzeba)</a:t>
            </a:r>
          </a:p>
        </p:txBody>
      </p:sp>
      <p:sp>
        <p:nvSpPr>
          <p:cNvPr id="43" name="Łuk 42">
            <a:extLst>
              <a:ext uri="{FF2B5EF4-FFF2-40B4-BE49-F238E27FC236}">
                <a16:creationId xmlns:a16="http://schemas.microsoft.com/office/drawing/2014/main" id="{3E80D1C7-D437-182A-1251-FC9C62821FAB}"/>
              </a:ext>
            </a:extLst>
          </p:cNvPr>
          <p:cNvSpPr/>
          <p:nvPr/>
        </p:nvSpPr>
        <p:spPr>
          <a:xfrm>
            <a:off x="8461318" y="2750567"/>
            <a:ext cx="2873281" cy="2873281"/>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4" name="Łuk 43">
            <a:extLst>
              <a:ext uri="{FF2B5EF4-FFF2-40B4-BE49-F238E27FC236}">
                <a16:creationId xmlns:a16="http://schemas.microsoft.com/office/drawing/2014/main" id="{AB2316A8-1E39-016D-01AC-ACCFD83ACA68}"/>
              </a:ext>
            </a:extLst>
          </p:cNvPr>
          <p:cNvSpPr/>
          <p:nvPr/>
        </p:nvSpPr>
        <p:spPr>
          <a:xfrm rot="5400000">
            <a:off x="8461314" y="2740232"/>
            <a:ext cx="2873281" cy="2873281"/>
          </a:xfrm>
          <a:prstGeom prst="arc">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45" name="Łącznik prosty 44">
            <a:extLst>
              <a:ext uri="{FF2B5EF4-FFF2-40B4-BE49-F238E27FC236}">
                <a16:creationId xmlns:a16="http://schemas.microsoft.com/office/drawing/2014/main" id="{F2AE9E64-6AA5-EB54-F018-E2CB765E65EA}"/>
              </a:ext>
            </a:extLst>
          </p:cNvPr>
          <p:cNvCxnSpPr>
            <a:cxnSpLocks/>
          </p:cNvCxnSpPr>
          <p:nvPr/>
        </p:nvCxnSpPr>
        <p:spPr>
          <a:xfrm>
            <a:off x="7453871" y="5611494"/>
            <a:ext cx="2458468" cy="4038"/>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Łącznik prosty 41">
            <a:extLst>
              <a:ext uri="{FF2B5EF4-FFF2-40B4-BE49-F238E27FC236}">
                <a16:creationId xmlns:a16="http://schemas.microsoft.com/office/drawing/2014/main" id="{94221D20-654F-B50B-BFC2-7874167E5643}"/>
              </a:ext>
            </a:extLst>
          </p:cNvPr>
          <p:cNvCxnSpPr>
            <a:cxnSpLocks/>
          </p:cNvCxnSpPr>
          <p:nvPr/>
        </p:nvCxnSpPr>
        <p:spPr>
          <a:xfrm>
            <a:off x="6544498" y="2748097"/>
            <a:ext cx="1235856"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1" name="Owal 30">
            <a:extLst>
              <a:ext uri="{FF2B5EF4-FFF2-40B4-BE49-F238E27FC236}">
                <a16:creationId xmlns:a16="http://schemas.microsoft.com/office/drawing/2014/main" id="{26C6077A-2551-4A7F-6023-136B4EE83719}"/>
              </a:ext>
            </a:extLst>
          </p:cNvPr>
          <p:cNvSpPr/>
          <p:nvPr/>
        </p:nvSpPr>
        <p:spPr>
          <a:xfrm>
            <a:off x="5980260" y="2430342"/>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2</a:t>
            </a:r>
          </a:p>
        </p:txBody>
      </p:sp>
      <p:sp>
        <p:nvSpPr>
          <p:cNvPr id="33" name="Owal 32">
            <a:extLst>
              <a:ext uri="{FF2B5EF4-FFF2-40B4-BE49-F238E27FC236}">
                <a16:creationId xmlns:a16="http://schemas.microsoft.com/office/drawing/2014/main" id="{CC1A7440-093D-1F88-A130-38A58F7CC5E8}"/>
              </a:ext>
            </a:extLst>
          </p:cNvPr>
          <p:cNvSpPr/>
          <p:nvPr/>
        </p:nvSpPr>
        <p:spPr>
          <a:xfrm>
            <a:off x="11006327" y="3892503"/>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4</a:t>
            </a:r>
          </a:p>
        </p:txBody>
      </p:sp>
      <p:sp>
        <p:nvSpPr>
          <p:cNvPr id="34" name="Owal 33">
            <a:extLst>
              <a:ext uri="{FF2B5EF4-FFF2-40B4-BE49-F238E27FC236}">
                <a16:creationId xmlns:a16="http://schemas.microsoft.com/office/drawing/2014/main" id="{28628D67-A4C5-162A-A0DB-A61B73B2A924}"/>
              </a:ext>
            </a:extLst>
          </p:cNvPr>
          <p:cNvSpPr/>
          <p:nvPr/>
        </p:nvSpPr>
        <p:spPr>
          <a:xfrm>
            <a:off x="7136117" y="5299584"/>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5</a:t>
            </a:r>
          </a:p>
        </p:txBody>
      </p:sp>
      <p:cxnSp>
        <p:nvCxnSpPr>
          <p:cNvPr id="61" name="Łącznik prosty 60">
            <a:extLst>
              <a:ext uri="{FF2B5EF4-FFF2-40B4-BE49-F238E27FC236}">
                <a16:creationId xmlns:a16="http://schemas.microsoft.com/office/drawing/2014/main" id="{E2B59DEF-7F3A-DD8A-6744-9FD4FB50FA88}"/>
              </a:ext>
            </a:extLst>
          </p:cNvPr>
          <p:cNvCxnSpPr>
            <a:cxnSpLocks/>
          </p:cNvCxnSpPr>
          <p:nvPr/>
        </p:nvCxnSpPr>
        <p:spPr>
          <a:xfrm>
            <a:off x="1999295" y="2758431"/>
            <a:ext cx="1757950" cy="0"/>
          </a:xfrm>
          <a:prstGeom prst="line">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0" name="Owal 29">
            <a:extLst>
              <a:ext uri="{FF2B5EF4-FFF2-40B4-BE49-F238E27FC236}">
                <a16:creationId xmlns:a16="http://schemas.microsoft.com/office/drawing/2014/main" id="{AD3BA6F5-A7BA-E8B6-2759-C52165DE4B13}"/>
              </a:ext>
            </a:extLst>
          </p:cNvPr>
          <p:cNvSpPr/>
          <p:nvPr/>
        </p:nvSpPr>
        <p:spPr>
          <a:xfrm>
            <a:off x="1681540" y="2430342"/>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1</a:t>
            </a:r>
          </a:p>
        </p:txBody>
      </p:sp>
      <p:sp>
        <p:nvSpPr>
          <p:cNvPr id="32" name="Owal 31">
            <a:extLst>
              <a:ext uri="{FF2B5EF4-FFF2-40B4-BE49-F238E27FC236}">
                <a16:creationId xmlns:a16="http://schemas.microsoft.com/office/drawing/2014/main" id="{324C7F69-F4BF-AFAB-62E3-1DE922605A70}"/>
              </a:ext>
            </a:extLst>
          </p:cNvPr>
          <p:cNvSpPr/>
          <p:nvPr/>
        </p:nvSpPr>
        <p:spPr>
          <a:xfrm>
            <a:off x="9267597" y="2431757"/>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3</a:t>
            </a:r>
          </a:p>
        </p:txBody>
      </p:sp>
      <p:sp>
        <p:nvSpPr>
          <p:cNvPr id="66" name="Owal 65">
            <a:extLst>
              <a:ext uri="{FF2B5EF4-FFF2-40B4-BE49-F238E27FC236}">
                <a16:creationId xmlns:a16="http://schemas.microsoft.com/office/drawing/2014/main" id="{BD298C8E-4654-AE1E-1215-1B706E09C952}"/>
              </a:ext>
            </a:extLst>
          </p:cNvPr>
          <p:cNvSpPr/>
          <p:nvPr/>
        </p:nvSpPr>
        <p:spPr>
          <a:xfrm>
            <a:off x="3403597" y="5299584"/>
            <a:ext cx="635509" cy="635509"/>
          </a:xfrm>
          <a:prstGeom prst="ellipse">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rPr>
              <a:t>6</a:t>
            </a:r>
          </a:p>
        </p:txBody>
      </p:sp>
      <p:graphicFrame>
        <p:nvGraphicFramePr>
          <p:cNvPr id="78" name="Tabela 77">
            <a:extLst>
              <a:ext uri="{FF2B5EF4-FFF2-40B4-BE49-F238E27FC236}">
                <a16:creationId xmlns:a16="http://schemas.microsoft.com/office/drawing/2014/main" id="{1732270B-1FFA-6500-D5EC-5C011B2EFC44}"/>
              </a:ext>
            </a:extLst>
          </p:cNvPr>
          <p:cNvGraphicFramePr>
            <a:graphicFrameLocks noGrp="1"/>
          </p:cNvGraphicFramePr>
          <p:nvPr>
            <p:extLst>
              <p:ext uri="{D42A27DB-BD31-4B8C-83A1-F6EECF244321}">
                <p14:modId xmlns:p14="http://schemas.microsoft.com/office/powerpoint/2010/main" val="3493720925"/>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9" name="Obraz 8" descr="Obraz zawierający godło, herb, symbol, logo&#10;&#10;Opis wygenerowany automatycznie">
            <a:extLst>
              <a:ext uri="{FF2B5EF4-FFF2-40B4-BE49-F238E27FC236}">
                <a16:creationId xmlns:a16="http://schemas.microsoft.com/office/drawing/2014/main" id="{7C3D74A8-526E-16EC-A814-8E7DCDB4B47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707277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AB84D-9CD2-275C-5CEB-A15F80729659}"/>
            </a:ext>
          </a:extLst>
        </p:cNvPr>
        <p:cNvGrpSpPr/>
        <p:nvPr/>
      </p:nvGrpSpPr>
      <p:grpSpPr>
        <a:xfrm>
          <a:off x="0" y="0"/>
          <a:ext cx="0" cy="0"/>
          <a:chOff x="0" y="0"/>
          <a:chExt cx="0" cy="0"/>
        </a:xfrm>
      </p:grpSpPr>
      <p:sp>
        <p:nvSpPr>
          <p:cNvPr id="13" name="Tytuł 12">
            <a:extLst>
              <a:ext uri="{FF2B5EF4-FFF2-40B4-BE49-F238E27FC236}">
                <a16:creationId xmlns:a16="http://schemas.microsoft.com/office/drawing/2014/main" id="{24453A36-48DD-1A79-8727-3638670ED165}"/>
              </a:ext>
            </a:extLst>
          </p:cNvPr>
          <p:cNvSpPr>
            <a:spLocks noGrp="1"/>
          </p:cNvSpPr>
          <p:nvPr>
            <p:ph type="title"/>
          </p:nvPr>
        </p:nvSpPr>
        <p:spPr>
          <a:xfrm>
            <a:off x="914162" y="2636912"/>
            <a:ext cx="10360501" cy="1219200"/>
          </a:xfrm>
        </p:spPr>
        <p:txBody>
          <a:bodyPr rtlCol="0"/>
          <a:lstStyle/>
          <a:p>
            <a:pPr algn="ctr" rtl="0"/>
            <a:r>
              <a:rPr lang="pl" dirty="0"/>
              <a:t>POBIERZ APLIKACJĘ RSO</a:t>
            </a:r>
            <a:endParaRPr lang="en-US" dirty="0"/>
          </a:p>
        </p:txBody>
      </p:sp>
      <p:cxnSp>
        <p:nvCxnSpPr>
          <p:cNvPr id="2" name="Łącznik prosty 1">
            <a:extLst>
              <a:ext uri="{FF2B5EF4-FFF2-40B4-BE49-F238E27FC236}">
                <a16:creationId xmlns:a16="http://schemas.microsoft.com/office/drawing/2014/main" id="{F5E00EDC-A46D-E8B4-CD50-406332AEE56C}"/>
              </a:ext>
            </a:extLst>
          </p:cNvPr>
          <p:cNvCxnSpPr>
            <a:cxnSpLocks/>
          </p:cNvCxnSpPr>
          <p:nvPr/>
        </p:nvCxnSpPr>
        <p:spPr>
          <a:xfrm>
            <a:off x="1917948" y="3356992"/>
            <a:ext cx="83529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ymbol zastępczy tekstu 5">
            <a:extLst>
              <a:ext uri="{FF2B5EF4-FFF2-40B4-BE49-F238E27FC236}">
                <a16:creationId xmlns:a16="http://schemas.microsoft.com/office/drawing/2014/main" id="{B38C76F5-F411-7881-CB11-5EAF41350F69}"/>
              </a:ext>
            </a:extLst>
          </p:cNvPr>
          <p:cNvSpPr txBox="1">
            <a:spLocks/>
          </p:cNvSpPr>
          <p:nvPr/>
        </p:nvSpPr>
        <p:spPr>
          <a:xfrm>
            <a:off x="914162" y="3501008"/>
            <a:ext cx="10360501" cy="2664296"/>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1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16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14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2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1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lgn="ctr">
              <a:lnSpc>
                <a:spcPct val="100000"/>
              </a:lnSpc>
              <a:spcBef>
                <a:spcPts val="0"/>
              </a:spcBef>
              <a:buNone/>
            </a:pPr>
            <a:r>
              <a:rPr lang="pl-PL" dirty="0"/>
              <a:t>Regionalny System Ostrzegania (RSO) to bezpłatna aplikacja mobilna,</a:t>
            </a:r>
            <a:br>
              <a:rPr lang="pl-PL" dirty="0"/>
            </a:br>
            <a:r>
              <a:rPr lang="pl-PL" dirty="0"/>
              <a:t>która poinformuje Cię o zagrożeniach na terenie Polski.</a:t>
            </a:r>
          </a:p>
        </p:txBody>
      </p:sp>
      <p:pic>
        <p:nvPicPr>
          <p:cNvPr id="9" name="Grafika 8">
            <a:extLst>
              <a:ext uri="{FF2B5EF4-FFF2-40B4-BE49-F238E27FC236}">
                <a16:creationId xmlns:a16="http://schemas.microsoft.com/office/drawing/2014/main" id="{1AE9F31F-3AD4-4D34-F660-1F85C30677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0156" y="4576192"/>
            <a:ext cx="3455743" cy="1919858"/>
          </a:xfrm>
          <a:prstGeom prst="rect">
            <a:avLst/>
          </a:prstGeom>
        </p:spPr>
      </p:pic>
      <p:graphicFrame>
        <p:nvGraphicFramePr>
          <p:cNvPr id="8" name="Tabela 7">
            <a:extLst>
              <a:ext uri="{FF2B5EF4-FFF2-40B4-BE49-F238E27FC236}">
                <a16:creationId xmlns:a16="http://schemas.microsoft.com/office/drawing/2014/main" id="{51CFE62B-957F-05E0-3FC5-A2617B3619E8}"/>
              </a:ext>
            </a:extLst>
          </p:cNvPr>
          <p:cNvGraphicFramePr>
            <a:graphicFrameLocks noGrp="1"/>
          </p:cNvGraphicFramePr>
          <p:nvPr>
            <p:extLst>
              <p:ext uri="{D42A27DB-BD31-4B8C-83A1-F6EECF244321}">
                <p14:modId xmlns:p14="http://schemas.microsoft.com/office/powerpoint/2010/main" val="985356530"/>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0" name="Obraz 9" descr="Obraz zawierający godło, herb, symbol, logo&#10;&#10;Opis wygenerowany automatycznie">
            <a:extLst>
              <a:ext uri="{FF2B5EF4-FFF2-40B4-BE49-F238E27FC236}">
                <a16:creationId xmlns:a16="http://schemas.microsoft.com/office/drawing/2014/main" id="{AD8C05FD-43C0-B31A-4624-1101681C70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103295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CDE92E-C460-70DA-7718-8662F8B71851}"/>
              </a:ext>
            </a:extLst>
          </p:cNvPr>
          <p:cNvSpPr>
            <a:spLocks noGrp="1"/>
          </p:cNvSpPr>
          <p:nvPr>
            <p:ph type="title"/>
          </p:nvPr>
        </p:nvSpPr>
        <p:spPr/>
        <p:txBody>
          <a:bodyPr/>
          <a:lstStyle/>
          <a:p>
            <a:r>
              <a:rPr lang="pl-PL" dirty="0"/>
              <a:t>Rola instytucji publicznych</a:t>
            </a:r>
          </a:p>
        </p:txBody>
      </p:sp>
      <p:sp>
        <p:nvSpPr>
          <p:cNvPr id="4" name="Symbol zastępczy tekstu 3">
            <a:extLst>
              <a:ext uri="{FF2B5EF4-FFF2-40B4-BE49-F238E27FC236}">
                <a16:creationId xmlns:a16="http://schemas.microsoft.com/office/drawing/2014/main" id="{9F1FAC06-8CFC-5260-2C69-BE16F9C4EB6A}"/>
              </a:ext>
            </a:extLst>
          </p:cNvPr>
          <p:cNvSpPr>
            <a:spLocks noGrp="1"/>
          </p:cNvSpPr>
          <p:nvPr>
            <p:ph type="body" sz="half" idx="2"/>
          </p:nvPr>
        </p:nvSpPr>
        <p:spPr/>
        <p:txBody>
          <a:bodyPr/>
          <a:lstStyle/>
          <a:p>
            <a:endParaRPr lang="pl-PL" dirty="0"/>
          </a:p>
          <a:p>
            <a:endParaRPr lang="pl-PL" dirty="0"/>
          </a:p>
        </p:txBody>
      </p:sp>
      <p:sp>
        <p:nvSpPr>
          <p:cNvPr id="6" name="Symbol zastępczy obrazu 4">
            <a:extLst>
              <a:ext uri="{FF2B5EF4-FFF2-40B4-BE49-F238E27FC236}">
                <a16:creationId xmlns:a16="http://schemas.microsoft.com/office/drawing/2014/main" id="{18F535ED-654C-0430-FB45-CCFBD0DAF254}"/>
              </a:ext>
            </a:extLst>
          </p:cNvPr>
          <p:cNvSpPr>
            <a:spLocks noGrp="1"/>
          </p:cNvSpPr>
          <p:nvPr>
            <p:ph type="pic" idx="1"/>
          </p:nvPr>
        </p:nvSpPr>
        <p:spPr>
          <a:xfrm>
            <a:off x="458736" y="1124752"/>
            <a:ext cx="5077859" cy="5578216"/>
          </a:xfrm>
        </p:spPr>
        <p:txBody>
          <a:bodyPr>
            <a:normAutofit/>
          </a:bodyPr>
          <a:lstStyle/>
          <a:p>
            <a:pPr algn="ctr">
              <a:lnSpc>
                <a:spcPct val="130000"/>
              </a:lnSpc>
            </a:pPr>
            <a:r>
              <a:rPr lang="pl-PL" dirty="0"/>
              <a:t>Wójtowie, burmistrzowie,</a:t>
            </a:r>
            <a:br>
              <a:rPr lang="pl-PL" dirty="0"/>
            </a:br>
            <a:r>
              <a:rPr lang="pl-PL" dirty="0"/>
              <a:t>prezydenci miast, starostowie,</a:t>
            </a:r>
            <a:br>
              <a:rPr lang="pl-PL" dirty="0"/>
            </a:br>
            <a:r>
              <a:rPr lang="pl-PL" dirty="0"/>
              <a:t>wojewodowie i minister właściwy</a:t>
            </a:r>
            <a:br>
              <a:rPr lang="pl-PL" dirty="0"/>
            </a:br>
            <a:r>
              <a:rPr lang="pl-PL" dirty="0"/>
              <a:t>do spraw wewnętrznych </a:t>
            </a:r>
          </a:p>
          <a:p>
            <a:pPr algn="ctr">
              <a:lnSpc>
                <a:spcPct val="130000"/>
              </a:lnSpc>
            </a:pPr>
            <a:r>
              <a:rPr lang="pl-PL" sz="2800" b="1" dirty="0"/>
              <a:t>tworzą plany ewakuacji</a:t>
            </a:r>
            <a:br>
              <a:rPr lang="pl-PL" sz="2800" b="1" dirty="0"/>
            </a:br>
            <a:r>
              <a:rPr lang="pl-PL" sz="2800" b="1" dirty="0"/>
              <a:t>i schronienia</a:t>
            </a:r>
            <a:r>
              <a:rPr lang="pl-PL" dirty="0"/>
              <a:t>, </a:t>
            </a:r>
          </a:p>
          <a:p>
            <a:pPr algn="ctr">
              <a:lnSpc>
                <a:spcPct val="130000"/>
              </a:lnSpc>
            </a:pPr>
            <a:r>
              <a:rPr lang="pl-PL" dirty="0"/>
              <a:t>zarządzają infrastrukturą</a:t>
            </a:r>
            <a:br>
              <a:rPr lang="pl-PL" dirty="0"/>
            </a:br>
            <a:r>
              <a:rPr lang="pl-PL" dirty="0"/>
              <a:t>i koordynują działania służb.</a:t>
            </a:r>
          </a:p>
          <a:p>
            <a:pPr algn="ctr">
              <a:lnSpc>
                <a:spcPct val="100000"/>
              </a:lnSpc>
            </a:pPr>
            <a:endParaRPr lang="pl-PL" sz="1800" dirty="0"/>
          </a:p>
        </p:txBody>
      </p:sp>
      <p:cxnSp>
        <p:nvCxnSpPr>
          <p:cNvPr id="8" name="Łącznik prosty 7">
            <a:extLst>
              <a:ext uri="{FF2B5EF4-FFF2-40B4-BE49-F238E27FC236}">
                <a16:creationId xmlns:a16="http://schemas.microsoft.com/office/drawing/2014/main" id="{B3FB29BA-DF56-CB6D-E7B2-A1F9AC477398}"/>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Grafika 9">
            <a:extLst>
              <a:ext uri="{FF2B5EF4-FFF2-40B4-BE49-F238E27FC236}">
                <a16:creationId xmlns:a16="http://schemas.microsoft.com/office/drawing/2014/main" id="{CE002AA5-B671-49CD-A74C-8534368A8C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4612" y="3460309"/>
            <a:ext cx="2448272" cy="3242658"/>
          </a:xfrm>
          <a:prstGeom prst="rect">
            <a:avLst/>
          </a:prstGeom>
        </p:spPr>
      </p:pic>
      <p:graphicFrame>
        <p:nvGraphicFramePr>
          <p:cNvPr id="15" name="Tabela 14">
            <a:extLst>
              <a:ext uri="{FF2B5EF4-FFF2-40B4-BE49-F238E27FC236}">
                <a16:creationId xmlns:a16="http://schemas.microsoft.com/office/drawing/2014/main" id="{21FCF016-2922-6742-1012-D035E4182A49}"/>
              </a:ext>
            </a:extLst>
          </p:cNvPr>
          <p:cNvGraphicFramePr>
            <a:graphicFrameLocks noGrp="1"/>
          </p:cNvGraphicFramePr>
          <p:nvPr>
            <p:extLst>
              <p:ext uri="{D42A27DB-BD31-4B8C-83A1-F6EECF244321}">
                <p14:modId xmlns:p14="http://schemas.microsoft.com/office/powerpoint/2010/main" val="957383811"/>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6" name="Obraz 15" descr="Obraz zawierający godło, herb, symbol, logo&#10;&#10;Opis wygenerowany automatycznie">
            <a:extLst>
              <a:ext uri="{FF2B5EF4-FFF2-40B4-BE49-F238E27FC236}">
                <a16:creationId xmlns:a16="http://schemas.microsoft.com/office/drawing/2014/main" id="{926A56C3-A536-545E-1577-5D9988552A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4283136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E014B-13DC-091B-E58D-59B8262B7DF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46A1BED-C4F4-196F-9A67-7AA35E801117}"/>
              </a:ext>
            </a:extLst>
          </p:cNvPr>
          <p:cNvSpPr>
            <a:spLocks noGrp="1"/>
          </p:cNvSpPr>
          <p:nvPr>
            <p:ph type="title"/>
          </p:nvPr>
        </p:nvSpPr>
        <p:spPr/>
        <p:txBody>
          <a:bodyPr/>
          <a:lstStyle/>
          <a:p>
            <a:r>
              <a:rPr lang="pl-PL" dirty="0"/>
              <a:t>Rola organizacji społecznych</a:t>
            </a:r>
          </a:p>
        </p:txBody>
      </p:sp>
      <p:sp>
        <p:nvSpPr>
          <p:cNvPr id="4" name="Symbol zastępczy tekstu 3">
            <a:extLst>
              <a:ext uri="{FF2B5EF4-FFF2-40B4-BE49-F238E27FC236}">
                <a16:creationId xmlns:a16="http://schemas.microsoft.com/office/drawing/2014/main" id="{14E74B60-215B-22E9-39C3-0F89959C80BC}"/>
              </a:ext>
            </a:extLst>
          </p:cNvPr>
          <p:cNvSpPr>
            <a:spLocks noGrp="1"/>
          </p:cNvSpPr>
          <p:nvPr>
            <p:ph type="body" sz="half" idx="2"/>
          </p:nvPr>
        </p:nvSpPr>
        <p:spPr/>
        <p:txBody>
          <a:bodyPr/>
          <a:lstStyle/>
          <a:p>
            <a:endParaRPr lang="pl-PL" dirty="0"/>
          </a:p>
          <a:p>
            <a:endParaRPr lang="pl-PL" dirty="0"/>
          </a:p>
        </p:txBody>
      </p:sp>
      <p:sp>
        <p:nvSpPr>
          <p:cNvPr id="6" name="Symbol zastępczy obrazu 4">
            <a:extLst>
              <a:ext uri="{FF2B5EF4-FFF2-40B4-BE49-F238E27FC236}">
                <a16:creationId xmlns:a16="http://schemas.microsoft.com/office/drawing/2014/main" id="{1DBE8319-5267-4D59-486D-4CEE54AF9F43}"/>
              </a:ext>
            </a:extLst>
          </p:cNvPr>
          <p:cNvSpPr>
            <a:spLocks noGrp="1"/>
          </p:cNvSpPr>
          <p:nvPr>
            <p:ph type="pic" idx="1"/>
          </p:nvPr>
        </p:nvSpPr>
        <p:spPr>
          <a:xfrm>
            <a:off x="507869" y="1052737"/>
            <a:ext cx="5077859" cy="3647888"/>
          </a:xfrm>
        </p:spPr>
        <p:txBody>
          <a:bodyPr>
            <a:normAutofit/>
          </a:bodyPr>
          <a:lstStyle/>
          <a:p>
            <a:pPr algn="ctr">
              <a:lnSpc>
                <a:spcPct val="130000"/>
              </a:lnSpc>
            </a:pPr>
            <a:r>
              <a:rPr lang="pl-PL" dirty="0"/>
              <a:t>Wspierają państwo </a:t>
            </a:r>
            <a:r>
              <a:rPr lang="pl-PL" sz="2400" b="1" dirty="0"/>
              <a:t>w działaniach pomocowych </a:t>
            </a:r>
            <a:r>
              <a:rPr lang="pl-PL" dirty="0"/>
              <a:t>lub same je organizują.</a:t>
            </a:r>
          </a:p>
          <a:p>
            <a:pPr algn="ctr">
              <a:lnSpc>
                <a:spcPct val="130000"/>
              </a:lnSpc>
            </a:pPr>
            <a:r>
              <a:rPr lang="pl-PL" dirty="0"/>
              <a:t>Ich atutami są doświadczenie, </a:t>
            </a:r>
            <a:r>
              <a:rPr lang="pl-PL" sz="2400" b="1" dirty="0"/>
              <a:t>szybkość przybycia do potrzebujących</a:t>
            </a:r>
            <a:br>
              <a:rPr lang="pl-PL" sz="2400" b="1" dirty="0"/>
            </a:br>
            <a:r>
              <a:rPr lang="pl-PL" dirty="0"/>
              <a:t>i elastyczność działania.</a:t>
            </a:r>
          </a:p>
          <a:p>
            <a:pPr algn="ctr">
              <a:lnSpc>
                <a:spcPct val="130000"/>
              </a:lnSpc>
            </a:pPr>
            <a:endParaRPr lang="pl-PL" dirty="0"/>
          </a:p>
          <a:p>
            <a:pPr algn="ctr">
              <a:lnSpc>
                <a:spcPct val="130000"/>
              </a:lnSpc>
            </a:pPr>
            <a:r>
              <a:rPr lang="pl-PL" sz="2400" b="1" dirty="0"/>
              <a:t>P A M I Ę T A J!</a:t>
            </a:r>
          </a:p>
        </p:txBody>
      </p:sp>
      <p:cxnSp>
        <p:nvCxnSpPr>
          <p:cNvPr id="8" name="Łącznik prosty 7">
            <a:extLst>
              <a:ext uri="{FF2B5EF4-FFF2-40B4-BE49-F238E27FC236}">
                <a16:creationId xmlns:a16="http://schemas.microsoft.com/office/drawing/2014/main" id="{2F06F9A8-570A-66D6-26B2-CE1221E7EF2A}"/>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tekstu 3">
            <a:extLst>
              <a:ext uri="{FF2B5EF4-FFF2-40B4-BE49-F238E27FC236}">
                <a16:creationId xmlns:a16="http://schemas.microsoft.com/office/drawing/2014/main" id="{EE851907-09CC-AAAE-6380-398B05C79F94}"/>
              </a:ext>
            </a:extLst>
          </p:cNvPr>
          <p:cNvSpPr txBox="1">
            <a:spLocks/>
          </p:cNvSpPr>
          <p:nvPr/>
        </p:nvSpPr>
        <p:spPr>
          <a:xfrm>
            <a:off x="6454453" y="3886200"/>
            <a:ext cx="5277332" cy="17272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18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endParaRPr lang="pl-PL" dirty="0"/>
          </a:p>
          <a:p>
            <a:endParaRPr lang="pl-PL" dirty="0"/>
          </a:p>
        </p:txBody>
      </p:sp>
      <p:pic>
        <p:nvPicPr>
          <p:cNvPr id="10" name="Grafika 9">
            <a:extLst>
              <a:ext uri="{FF2B5EF4-FFF2-40B4-BE49-F238E27FC236}">
                <a16:creationId xmlns:a16="http://schemas.microsoft.com/office/drawing/2014/main" id="{16A359B7-7D32-84F8-02F4-2994D71AD7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2564" y="3544119"/>
            <a:ext cx="3096344" cy="3166716"/>
          </a:xfrm>
          <a:prstGeom prst="rect">
            <a:avLst/>
          </a:prstGeom>
        </p:spPr>
      </p:pic>
      <p:sp>
        <p:nvSpPr>
          <p:cNvPr id="5" name="Prostokąt 4">
            <a:extLst>
              <a:ext uri="{FF2B5EF4-FFF2-40B4-BE49-F238E27FC236}">
                <a16:creationId xmlns:a16="http://schemas.microsoft.com/office/drawing/2014/main" id="{1FCC4715-43D8-3F93-73EE-9714BEC4F9B4}"/>
              </a:ext>
            </a:extLst>
          </p:cNvPr>
          <p:cNvSpPr/>
          <p:nvPr/>
        </p:nvSpPr>
        <p:spPr>
          <a:xfrm>
            <a:off x="783816" y="4721813"/>
            <a:ext cx="4464496" cy="1656184"/>
          </a:xfrm>
          <a:prstGeom prst="rect">
            <a:avLst/>
          </a:prstGeom>
          <a:solidFill>
            <a:schemeClr val="tx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rPr>
              <a:t>Pomoc humanitarna</a:t>
            </a:r>
            <a:br>
              <a:rPr lang="pl-PL" sz="2000" b="1" dirty="0">
                <a:solidFill>
                  <a:schemeClr val="bg1"/>
                </a:solidFill>
              </a:rPr>
            </a:br>
            <a:r>
              <a:rPr lang="pl-PL" sz="2000" b="1" dirty="0">
                <a:solidFill>
                  <a:schemeClr val="bg1"/>
                </a:solidFill>
              </a:rPr>
              <a:t>zawsze jest bezpłatna</a:t>
            </a:r>
            <a:br>
              <a:rPr lang="pl-PL" sz="1800" b="1" dirty="0">
                <a:solidFill>
                  <a:schemeClr val="bg1"/>
                </a:solidFill>
              </a:rPr>
            </a:br>
            <a:br>
              <a:rPr lang="pl-PL" sz="1800" b="1" dirty="0">
                <a:solidFill>
                  <a:schemeClr val="bg1"/>
                </a:solidFill>
              </a:rPr>
            </a:br>
            <a:r>
              <a:rPr lang="pl-PL" sz="1800" dirty="0">
                <a:solidFill>
                  <a:schemeClr val="bg1"/>
                </a:solidFill>
              </a:rPr>
              <a:t>nikt nie może żądać za nią od Ciebie</a:t>
            </a:r>
            <a:br>
              <a:rPr lang="pl-PL" sz="1800" dirty="0">
                <a:solidFill>
                  <a:schemeClr val="bg1"/>
                </a:solidFill>
              </a:rPr>
            </a:br>
            <a:r>
              <a:rPr lang="pl-PL" sz="1800" dirty="0">
                <a:solidFill>
                  <a:schemeClr val="bg1"/>
                </a:solidFill>
              </a:rPr>
              <a:t>pieniędzy lub przysług!</a:t>
            </a:r>
          </a:p>
        </p:txBody>
      </p:sp>
      <p:graphicFrame>
        <p:nvGraphicFramePr>
          <p:cNvPr id="13" name="Tabela 12">
            <a:extLst>
              <a:ext uri="{FF2B5EF4-FFF2-40B4-BE49-F238E27FC236}">
                <a16:creationId xmlns:a16="http://schemas.microsoft.com/office/drawing/2014/main" id="{EE1E6931-FEEC-43E6-DF10-5840BFECBF92}"/>
              </a:ext>
            </a:extLst>
          </p:cNvPr>
          <p:cNvGraphicFramePr>
            <a:graphicFrameLocks noGrp="1"/>
          </p:cNvGraphicFramePr>
          <p:nvPr>
            <p:extLst>
              <p:ext uri="{D42A27DB-BD31-4B8C-83A1-F6EECF244321}">
                <p14:modId xmlns:p14="http://schemas.microsoft.com/office/powerpoint/2010/main" val="658514807"/>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5" name="Obraz 14" descr="Obraz zawierający godło, herb, symbol, logo&#10;&#10;Opis wygenerowany automatycznie">
            <a:extLst>
              <a:ext uri="{FF2B5EF4-FFF2-40B4-BE49-F238E27FC236}">
                <a16:creationId xmlns:a16="http://schemas.microsoft.com/office/drawing/2014/main" id="{71AADF65-15FD-5990-DEE2-C755F06E1E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359095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603DD-1D18-6D24-999F-F6A0E60118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20A81FC-F7F1-6D5B-6BA9-BA9E484ED93B}"/>
              </a:ext>
            </a:extLst>
          </p:cNvPr>
          <p:cNvSpPr>
            <a:spLocks noGrp="1"/>
          </p:cNvSpPr>
          <p:nvPr>
            <p:ph type="title"/>
          </p:nvPr>
        </p:nvSpPr>
        <p:spPr/>
        <p:txBody>
          <a:bodyPr/>
          <a:lstStyle/>
          <a:p>
            <a:r>
              <a:rPr lang="pl-PL" dirty="0"/>
              <a:t>Rola wojska polskiego</a:t>
            </a:r>
            <a:br>
              <a:rPr lang="pl-PL" dirty="0"/>
            </a:br>
            <a:r>
              <a:rPr lang="pl-PL" dirty="0"/>
              <a:t>i służb ratowniczych</a:t>
            </a:r>
          </a:p>
        </p:txBody>
      </p:sp>
      <p:sp>
        <p:nvSpPr>
          <p:cNvPr id="6" name="Symbol zastępczy obrazu 4">
            <a:extLst>
              <a:ext uri="{FF2B5EF4-FFF2-40B4-BE49-F238E27FC236}">
                <a16:creationId xmlns:a16="http://schemas.microsoft.com/office/drawing/2014/main" id="{5C31F012-B886-B414-EE57-6290BE885436}"/>
              </a:ext>
            </a:extLst>
          </p:cNvPr>
          <p:cNvSpPr>
            <a:spLocks noGrp="1"/>
          </p:cNvSpPr>
          <p:nvPr>
            <p:ph type="pic" idx="1"/>
          </p:nvPr>
        </p:nvSpPr>
        <p:spPr>
          <a:xfrm>
            <a:off x="507869" y="980728"/>
            <a:ext cx="5077859" cy="5317566"/>
          </a:xfrm>
        </p:spPr>
        <p:txBody>
          <a:bodyPr>
            <a:normAutofit/>
          </a:bodyPr>
          <a:lstStyle/>
          <a:p>
            <a:pPr algn="l">
              <a:lnSpc>
                <a:spcPct val="130000"/>
              </a:lnSpc>
            </a:pPr>
            <a:r>
              <a:rPr lang="pl-PL" sz="2400" b="1" dirty="0"/>
              <a:t>Siły Zbrojne </a:t>
            </a:r>
            <a:r>
              <a:rPr lang="pl-PL" sz="1800" dirty="0"/>
              <a:t>w przypadku napaści na Polskę uruchomią odpowiednie procedury i plany krajowe i sojusznicze, które pozwolą skutecznie zarządzać obroną Państwa.</a:t>
            </a:r>
          </a:p>
          <a:p>
            <a:pPr algn="l">
              <a:lnSpc>
                <a:spcPct val="130000"/>
              </a:lnSpc>
            </a:pPr>
            <a:endParaRPr lang="pl-PL" dirty="0"/>
          </a:p>
          <a:p>
            <a:pPr algn="l">
              <a:lnSpc>
                <a:spcPct val="130000"/>
              </a:lnSpc>
            </a:pPr>
            <a:r>
              <a:rPr lang="pl-PL" sz="2400" b="1" dirty="0"/>
              <a:t>Straż pożarna, policja, ratownictwo medyczne</a:t>
            </a:r>
          </a:p>
          <a:p>
            <a:pPr algn="l">
              <a:lnSpc>
                <a:spcPct val="130000"/>
              </a:lnSpc>
            </a:pPr>
            <a:r>
              <a:rPr lang="pl-PL" sz="1800" dirty="0"/>
              <a:t>oraz inne służby i podmioty specjalistyczne ratują życie, zdrowie i mienie, </a:t>
            </a:r>
            <a:r>
              <a:rPr lang="pl-PL" sz="1800" b="1" dirty="0"/>
              <a:t>przeprowadzają ewakuację i zapewniają schronienie</a:t>
            </a:r>
            <a:r>
              <a:rPr lang="pl-PL" sz="1800" dirty="0"/>
              <a:t>.</a:t>
            </a:r>
          </a:p>
        </p:txBody>
      </p:sp>
      <p:pic>
        <p:nvPicPr>
          <p:cNvPr id="7" name="Grafika 6">
            <a:extLst>
              <a:ext uri="{FF2B5EF4-FFF2-40B4-BE49-F238E27FC236}">
                <a16:creationId xmlns:a16="http://schemas.microsoft.com/office/drawing/2014/main" id="{C4654BD0-81F8-002D-6B32-6A37376AEC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762" y="3068960"/>
            <a:ext cx="4608512" cy="3472167"/>
          </a:xfrm>
          <a:prstGeom prst="rect">
            <a:avLst/>
          </a:prstGeom>
        </p:spPr>
      </p:pic>
      <p:cxnSp>
        <p:nvCxnSpPr>
          <p:cNvPr id="8" name="Łącznik prosty 7">
            <a:extLst>
              <a:ext uri="{FF2B5EF4-FFF2-40B4-BE49-F238E27FC236}">
                <a16:creationId xmlns:a16="http://schemas.microsoft.com/office/drawing/2014/main" id="{56FE0E03-1CB9-429F-D506-026175122C99}"/>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10" name="Tabela 9">
            <a:extLst>
              <a:ext uri="{FF2B5EF4-FFF2-40B4-BE49-F238E27FC236}">
                <a16:creationId xmlns:a16="http://schemas.microsoft.com/office/drawing/2014/main" id="{50F33778-EE47-82AF-8DEC-78259A3049F2}"/>
              </a:ext>
            </a:extLst>
          </p:cNvPr>
          <p:cNvGraphicFramePr>
            <a:graphicFrameLocks noGrp="1"/>
          </p:cNvGraphicFramePr>
          <p:nvPr>
            <p:extLst>
              <p:ext uri="{D42A27DB-BD31-4B8C-83A1-F6EECF244321}">
                <p14:modId xmlns:p14="http://schemas.microsoft.com/office/powerpoint/2010/main" val="2162818962"/>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3" name="Obraz 12" descr="Obraz zawierający godło, herb, symbol, logo&#10;&#10;Opis wygenerowany automatycznie">
            <a:extLst>
              <a:ext uri="{FF2B5EF4-FFF2-40B4-BE49-F238E27FC236}">
                <a16:creationId xmlns:a16="http://schemas.microsoft.com/office/drawing/2014/main" id="{04421777-F855-26A3-3041-638EF8E20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1460423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451DA-7FB9-77B9-72F3-AC949C48503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9CEBF0A-465F-38D5-0FEE-00C089050882}"/>
              </a:ext>
            </a:extLst>
          </p:cNvPr>
          <p:cNvSpPr>
            <a:spLocks noGrp="1"/>
          </p:cNvSpPr>
          <p:nvPr>
            <p:ph type="title"/>
          </p:nvPr>
        </p:nvSpPr>
        <p:spPr/>
        <p:txBody>
          <a:bodyPr/>
          <a:lstStyle/>
          <a:p>
            <a:r>
              <a:rPr lang="pl-PL" dirty="0"/>
              <a:t>Twoja rola</a:t>
            </a:r>
          </a:p>
        </p:txBody>
      </p:sp>
      <p:sp>
        <p:nvSpPr>
          <p:cNvPr id="4" name="Symbol zastępczy tekstu 3">
            <a:extLst>
              <a:ext uri="{FF2B5EF4-FFF2-40B4-BE49-F238E27FC236}">
                <a16:creationId xmlns:a16="http://schemas.microsoft.com/office/drawing/2014/main" id="{CB2E09A2-E1FE-F40A-29D8-78A9C293FC94}"/>
              </a:ext>
            </a:extLst>
          </p:cNvPr>
          <p:cNvSpPr>
            <a:spLocks noGrp="1"/>
          </p:cNvSpPr>
          <p:nvPr>
            <p:ph type="body" sz="half" idx="2"/>
          </p:nvPr>
        </p:nvSpPr>
        <p:spPr/>
        <p:txBody>
          <a:bodyPr/>
          <a:lstStyle/>
          <a:p>
            <a:r>
              <a:rPr lang="pl-PL" dirty="0"/>
              <a:t>Już teraz możesz wesprzeć system ochrony ludności. Wybierz formy zaangażowania, które najbardziej Ci odpowiadają.</a:t>
            </a:r>
          </a:p>
          <a:p>
            <a:endParaRPr lang="pl-PL" dirty="0"/>
          </a:p>
        </p:txBody>
      </p:sp>
      <p:cxnSp>
        <p:nvCxnSpPr>
          <p:cNvPr id="5" name="Łącznik prosty 4">
            <a:extLst>
              <a:ext uri="{FF2B5EF4-FFF2-40B4-BE49-F238E27FC236}">
                <a16:creationId xmlns:a16="http://schemas.microsoft.com/office/drawing/2014/main" id="{0839A81C-3522-6BFB-089D-C05C3D0B31EE}"/>
              </a:ext>
            </a:extLst>
          </p:cNvPr>
          <p:cNvCxnSpPr/>
          <p:nvPr/>
        </p:nvCxnSpPr>
        <p:spPr>
          <a:xfrm>
            <a:off x="6526460" y="3415168"/>
            <a:ext cx="4752528"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 name="Symbol zastępczy tekstu 5">
            <a:extLst>
              <a:ext uri="{FF2B5EF4-FFF2-40B4-BE49-F238E27FC236}">
                <a16:creationId xmlns:a16="http://schemas.microsoft.com/office/drawing/2014/main" id="{8AB984FB-4BCE-3F4B-3A6C-AA813D06295D}"/>
              </a:ext>
            </a:extLst>
          </p:cNvPr>
          <p:cNvSpPr txBox="1">
            <a:spLocks/>
          </p:cNvSpPr>
          <p:nvPr/>
        </p:nvSpPr>
        <p:spPr>
          <a:xfrm>
            <a:off x="909836" y="836713"/>
            <a:ext cx="4980915" cy="5853606"/>
          </a:xfrm>
          <a:prstGeom prst="rect">
            <a:avLst/>
          </a:prstGeom>
        </p:spPr>
        <p:txBody>
          <a:bodyPr vert="horz" lIns="121899" tIns="60949" rIns="121899" bIns="60949" rtlCol="0" anchor="ctr" anchorCtr="0">
            <a:noAutofit/>
          </a:bodyPr>
          <a:lstStyle>
            <a:lvl1pPr marL="0" indent="0" algn="l" defTabSz="1218987" rtl="0" eaLnBrk="1" latinLnBrk="0" hangingPunct="1">
              <a:lnSpc>
                <a:spcPct val="90000"/>
              </a:lnSpc>
              <a:spcBef>
                <a:spcPts val="1600"/>
              </a:spcBef>
              <a:buClr>
                <a:schemeClr val="tx2"/>
              </a:buClr>
              <a:buSzPct val="90000"/>
              <a:buFont typeface="Arial" pitchFamily="34" charset="0"/>
              <a:buNone/>
              <a:defRPr sz="2000" kern="1200">
                <a:solidFill>
                  <a:schemeClr val="tx1"/>
                </a:solidFill>
                <a:latin typeface="+mn-lt"/>
                <a:ea typeface="+mn-ea"/>
                <a:cs typeface="+mn-cs"/>
              </a:defRPr>
            </a:lvl1pPr>
            <a:lvl2pPr marL="609493" indent="0" algn="l" defTabSz="1218987" rtl="0" eaLnBrk="1" latinLnBrk="0" hangingPunct="1">
              <a:lnSpc>
                <a:spcPct val="90000"/>
              </a:lnSpc>
              <a:spcBef>
                <a:spcPts val="800"/>
              </a:spcBef>
              <a:buClr>
                <a:schemeClr val="tx2"/>
              </a:buClr>
              <a:buSzPct val="90000"/>
              <a:buFont typeface="Cambria" pitchFamily="18"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tx2"/>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tx2"/>
              </a:buClr>
              <a:buSzPct val="100000"/>
              <a:buFont typeface="Cambria" pitchFamily="18" charset="0"/>
              <a:buNone/>
              <a:defRPr sz="1200" kern="120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tx2"/>
              </a:buClr>
              <a:buFont typeface="Arial" pitchFamily="34" charset="0"/>
              <a:buNone/>
              <a:defRPr sz="1200" kern="1200">
                <a:solidFill>
                  <a:schemeClr val="tx1"/>
                </a:solidFill>
                <a:latin typeface="+mn-lt"/>
                <a:ea typeface="+mn-ea"/>
                <a:cs typeface="+mn-cs"/>
              </a:defRPr>
            </a:lvl9pPr>
          </a:lstStyle>
          <a:p>
            <a:pPr>
              <a:lnSpc>
                <a:spcPct val="100000"/>
              </a:lnSpc>
              <a:spcBef>
                <a:spcPts val="2400"/>
              </a:spcBef>
              <a:buSzPct val="100000"/>
            </a:pPr>
            <a:r>
              <a:rPr lang="pl-PL" sz="2400" b="1" dirty="0">
                <a:solidFill>
                  <a:schemeClr val="bg1"/>
                </a:solidFill>
              </a:rPr>
              <a:t>Nawiąż kontakt z osobami</a:t>
            </a:r>
            <a:r>
              <a:rPr lang="pl-PL" sz="1800" dirty="0">
                <a:solidFill>
                  <a:schemeClr val="bg1"/>
                </a:solidFill>
              </a:rPr>
              <a:t>,</a:t>
            </a:r>
            <a:br>
              <a:rPr lang="pl-PL" sz="1800" dirty="0">
                <a:solidFill>
                  <a:schemeClr val="bg1"/>
                </a:solidFill>
              </a:rPr>
            </a:br>
            <a:r>
              <a:rPr lang="pl-PL" sz="1800" dirty="0">
                <a:solidFill>
                  <a:schemeClr val="bg1"/>
                </a:solidFill>
              </a:rPr>
              <a:t>które mieszkają blisko Ciebie. Warto wiedzieć, kto może potrzebować wsparcia.</a:t>
            </a:r>
          </a:p>
          <a:p>
            <a:pPr>
              <a:lnSpc>
                <a:spcPct val="100000"/>
              </a:lnSpc>
              <a:spcBef>
                <a:spcPts val="2400"/>
              </a:spcBef>
              <a:buSzPct val="100000"/>
            </a:pPr>
            <a:r>
              <a:rPr lang="pl-PL" sz="1800" dirty="0">
                <a:solidFill>
                  <a:schemeClr val="bg1"/>
                </a:solidFill>
              </a:rPr>
              <a:t>Zaangażuj się w </a:t>
            </a:r>
            <a:r>
              <a:rPr lang="pl-PL" sz="2400" b="1" dirty="0">
                <a:solidFill>
                  <a:schemeClr val="bg1"/>
                </a:solidFill>
              </a:rPr>
              <a:t>inicjatywy sąsiedzkie</a:t>
            </a:r>
            <a:r>
              <a:rPr lang="pl-PL" sz="1800" dirty="0">
                <a:solidFill>
                  <a:schemeClr val="bg1"/>
                </a:solidFill>
              </a:rPr>
              <a:t>, grupy informacyjne, które mogą usprawnić Wasze działania w trudnych warunkach.</a:t>
            </a:r>
          </a:p>
          <a:p>
            <a:pPr>
              <a:lnSpc>
                <a:spcPct val="100000"/>
              </a:lnSpc>
              <a:spcBef>
                <a:spcPts val="2400"/>
              </a:spcBef>
              <a:buSzPct val="100000"/>
            </a:pPr>
            <a:r>
              <a:rPr lang="pl-PL" sz="1800" dirty="0">
                <a:solidFill>
                  <a:schemeClr val="bg1"/>
                </a:solidFill>
              </a:rPr>
              <a:t>Korzystaj z dostępnych narzędzi wspierających lokalną społeczność, jak np. </a:t>
            </a:r>
            <a:r>
              <a:rPr lang="pl-PL" sz="2400" b="1" dirty="0">
                <a:solidFill>
                  <a:schemeClr val="bg1"/>
                </a:solidFill>
              </a:rPr>
              <a:t>szkolenia, ćwiczenia</a:t>
            </a:r>
            <a:r>
              <a:rPr lang="pl-PL" sz="1800" dirty="0">
                <a:solidFill>
                  <a:schemeClr val="bg1"/>
                </a:solidFill>
              </a:rPr>
              <a:t>, budżet obywatelski.</a:t>
            </a:r>
          </a:p>
          <a:p>
            <a:pPr>
              <a:lnSpc>
                <a:spcPct val="100000"/>
              </a:lnSpc>
              <a:spcBef>
                <a:spcPts val="2400"/>
              </a:spcBef>
            </a:pPr>
            <a:r>
              <a:rPr lang="pl-PL" sz="2400" b="1" dirty="0">
                <a:solidFill>
                  <a:schemeClr val="bg1"/>
                </a:solidFill>
              </a:rPr>
              <a:t>Zostań wolontariuszem</a:t>
            </a:r>
            <a:br>
              <a:rPr lang="pl-PL" sz="2400" b="1" dirty="0">
                <a:solidFill>
                  <a:schemeClr val="bg1"/>
                </a:solidFill>
              </a:rPr>
            </a:br>
            <a:r>
              <a:rPr lang="pl-PL" sz="1800" dirty="0">
                <a:solidFill>
                  <a:schemeClr val="bg1"/>
                </a:solidFill>
              </a:rPr>
              <a:t>i nieś wsparcie tam, gdzie jest najbardziej potrzebne. Do wolontariatu możesz zachęcić też przyjaciół lub sąsiadów. </a:t>
            </a:r>
          </a:p>
        </p:txBody>
      </p:sp>
      <p:sp>
        <p:nvSpPr>
          <p:cNvPr id="11" name="pole tekstowe 10">
            <a:extLst>
              <a:ext uri="{FF2B5EF4-FFF2-40B4-BE49-F238E27FC236}">
                <a16:creationId xmlns:a16="http://schemas.microsoft.com/office/drawing/2014/main" id="{096332BD-9052-268A-954E-D36DBC8190E1}"/>
              </a:ext>
            </a:extLst>
          </p:cNvPr>
          <p:cNvSpPr txBox="1"/>
          <p:nvPr/>
        </p:nvSpPr>
        <p:spPr>
          <a:xfrm>
            <a:off x="387853" y="1218695"/>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2" name="pole tekstowe 11">
            <a:extLst>
              <a:ext uri="{FF2B5EF4-FFF2-40B4-BE49-F238E27FC236}">
                <a16:creationId xmlns:a16="http://schemas.microsoft.com/office/drawing/2014/main" id="{ECE299ED-D084-ED90-7314-C2F894F4B76A}"/>
              </a:ext>
            </a:extLst>
          </p:cNvPr>
          <p:cNvSpPr txBox="1"/>
          <p:nvPr/>
        </p:nvSpPr>
        <p:spPr>
          <a:xfrm>
            <a:off x="378986" y="2405722"/>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3" name="pole tekstowe 12">
            <a:extLst>
              <a:ext uri="{FF2B5EF4-FFF2-40B4-BE49-F238E27FC236}">
                <a16:creationId xmlns:a16="http://schemas.microsoft.com/office/drawing/2014/main" id="{6477C1F3-3F06-9763-0DE4-3A5A616CEA15}"/>
              </a:ext>
            </a:extLst>
          </p:cNvPr>
          <p:cNvSpPr txBox="1"/>
          <p:nvPr/>
        </p:nvSpPr>
        <p:spPr>
          <a:xfrm>
            <a:off x="387853" y="3573016"/>
            <a:ext cx="393593"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sp>
        <p:nvSpPr>
          <p:cNvPr id="14" name="pole tekstowe 13">
            <a:extLst>
              <a:ext uri="{FF2B5EF4-FFF2-40B4-BE49-F238E27FC236}">
                <a16:creationId xmlns:a16="http://schemas.microsoft.com/office/drawing/2014/main" id="{7976EA4E-E16B-0797-D604-FC6DF47B7723}"/>
              </a:ext>
            </a:extLst>
          </p:cNvPr>
          <p:cNvSpPr txBox="1"/>
          <p:nvPr/>
        </p:nvSpPr>
        <p:spPr>
          <a:xfrm>
            <a:off x="387854" y="4901571"/>
            <a:ext cx="393592" cy="615553"/>
          </a:xfrm>
          <a:prstGeom prst="rect">
            <a:avLst/>
          </a:prstGeom>
          <a:noFill/>
        </p:spPr>
        <p:txBody>
          <a:bodyPr wrap="square" lIns="0" tIns="0" rIns="0" bIns="0">
            <a:spAutoFit/>
          </a:bodyPr>
          <a:lstStyle/>
          <a:p>
            <a:r>
              <a:rPr lang="pl-PL" sz="4000" dirty="0">
                <a:solidFill>
                  <a:srgbClr val="C00000"/>
                </a:solidFill>
                <a:sym typeface="Wingdings" panose="05000000000000000000" pitchFamily="2" charset="2"/>
              </a:rPr>
              <a:t></a:t>
            </a:r>
            <a:endParaRPr lang="pl-PL" sz="4000" dirty="0">
              <a:solidFill>
                <a:srgbClr val="C00000"/>
              </a:solidFill>
            </a:endParaRPr>
          </a:p>
        </p:txBody>
      </p:sp>
      <p:pic>
        <p:nvPicPr>
          <p:cNvPr id="15" name="Grafika 14">
            <a:extLst>
              <a:ext uri="{FF2B5EF4-FFF2-40B4-BE49-F238E27FC236}">
                <a16:creationId xmlns:a16="http://schemas.microsoft.com/office/drawing/2014/main" id="{8A4178F3-924C-748B-2C4C-ED3AEAE36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8588" y="4797152"/>
            <a:ext cx="2891145" cy="1852140"/>
          </a:xfrm>
          <a:prstGeom prst="rect">
            <a:avLst/>
          </a:prstGeom>
        </p:spPr>
      </p:pic>
      <p:graphicFrame>
        <p:nvGraphicFramePr>
          <p:cNvPr id="16" name="Tabela 15">
            <a:extLst>
              <a:ext uri="{FF2B5EF4-FFF2-40B4-BE49-F238E27FC236}">
                <a16:creationId xmlns:a16="http://schemas.microsoft.com/office/drawing/2014/main" id="{4B54E085-479D-FFE2-E396-4A1CE0CFF8CA}"/>
              </a:ext>
            </a:extLst>
          </p:cNvPr>
          <p:cNvGraphicFramePr>
            <a:graphicFrameLocks noGrp="1"/>
          </p:cNvGraphicFramePr>
          <p:nvPr>
            <p:extLst>
              <p:ext uri="{D42A27DB-BD31-4B8C-83A1-F6EECF244321}">
                <p14:modId xmlns:p14="http://schemas.microsoft.com/office/powerpoint/2010/main" val="3739885890"/>
              </p:ext>
            </p:extLst>
          </p:nvPr>
        </p:nvGraphicFramePr>
        <p:xfrm>
          <a:off x="-2" y="184596"/>
          <a:ext cx="12188820" cy="370840"/>
        </p:xfrm>
        <a:graphic>
          <a:graphicData uri="http://schemas.openxmlformats.org/drawingml/2006/table">
            <a:tbl>
              <a:tblPr firstRow="1" bandRow="1">
                <a:tableStyleId>{D03447BB-5D67-496B-8E87-E561075AD55C}</a:tableStyleId>
              </a:tblPr>
              <a:tblGrid>
                <a:gridCol w="1015735">
                  <a:extLst>
                    <a:ext uri="{9D8B030D-6E8A-4147-A177-3AD203B41FA5}">
                      <a16:colId xmlns:a16="http://schemas.microsoft.com/office/drawing/2014/main" val="3922199461"/>
                    </a:ext>
                  </a:extLst>
                </a:gridCol>
                <a:gridCol w="1015735">
                  <a:extLst>
                    <a:ext uri="{9D8B030D-6E8A-4147-A177-3AD203B41FA5}">
                      <a16:colId xmlns:a16="http://schemas.microsoft.com/office/drawing/2014/main" val="1451584638"/>
                    </a:ext>
                  </a:extLst>
                </a:gridCol>
                <a:gridCol w="1015735">
                  <a:extLst>
                    <a:ext uri="{9D8B030D-6E8A-4147-A177-3AD203B41FA5}">
                      <a16:colId xmlns:a16="http://schemas.microsoft.com/office/drawing/2014/main" val="2163298095"/>
                    </a:ext>
                  </a:extLst>
                </a:gridCol>
                <a:gridCol w="1015735">
                  <a:extLst>
                    <a:ext uri="{9D8B030D-6E8A-4147-A177-3AD203B41FA5}">
                      <a16:colId xmlns:a16="http://schemas.microsoft.com/office/drawing/2014/main" val="649008653"/>
                    </a:ext>
                  </a:extLst>
                </a:gridCol>
                <a:gridCol w="1015735">
                  <a:extLst>
                    <a:ext uri="{9D8B030D-6E8A-4147-A177-3AD203B41FA5}">
                      <a16:colId xmlns:a16="http://schemas.microsoft.com/office/drawing/2014/main" val="1347933702"/>
                    </a:ext>
                  </a:extLst>
                </a:gridCol>
                <a:gridCol w="1015735">
                  <a:extLst>
                    <a:ext uri="{9D8B030D-6E8A-4147-A177-3AD203B41FA5}">
                      <a16:colId xmlns:a16="http://schemas.microsoft.com/office/drawing/2014/main" val="3938459408"/>
                    </a:ext>
                  </a:extLst>
                </a:gridCol>
                <a:gridCol w="1015735">
                  <a:extLst>
                    <a:ext uri="{9D8B030D-6E8A-4147-A177-3AD203B41FA5}">
                      <a16:colId xmlns:a16="http://schemas.microsoft.com/office/drawing/2014/main" val="2545322409"/>
                    </a:ext>
                  </a:extLst>
                </a:gridCol>
                <a:gridCol w="1015735">
                  <a:extLst>
                    <a:ext uri="{9D8B030D-6E8A-4147-A177-3AD203B41FA5}">
                      <a16:colId xmlns:a16="http://schemas.microsoft.com/office/drawing/2014/main" val="232657248"/>
                    </a:ext>
                  </a:extLst>
                </a:gridCol>
                <a:gridCol w="1015735">
                  <a:extLst>
                    <a:ext uri="{9D8B030D-6E8A-4147-A177-3AD203B41FA5}">
                      <a16:colId xmlns:a16="http://schemas.microsoft.com/office/drawing/2014/main" val="2726196327"/>
                    </a:ext>
                  </a:extLst>
                </a:gridCol>
                <a:gridCol w="1015735">
                  <a:extLst>
                    <a:ext uri="{9D8B030D-6E8A-4147-A177-3AD203B41FA5}">
                      <a16:colId xmlns:a16="http://schemas.microsoft.com/office/drawing/2014/main" val="291873490"/>
                    </a:ext>
                  </a:extLst>
                </a:gridCol>
                <a:gridCol w="1015735">
                  <a:extLst>
                    <a:ext uri="{9D8B030D-6E8A-4147-A177-3AD203B41FA5}">
                      <a16:colId xmlns:a16="http://schemas.microsoft.com/office/drawing/2014/main" val="3653300211"/>
                    </a:ext>
                  </a:extLst>
                </a:gridCol>
                <a:gridCol w="1015735">
                  <a:extLst>
                    <a:ext uri="{9D8B030D-6E8A-4147-A177-3AD203B41FA5}">
                      <a16:colId xmlns:a16="http://schemas.microsoft.com/office/drawing/2014/main" val="1809257412"/>
                    </a:ext>
                  </a:extLst>
                </a:gridCol>
              </a:tblGrid>
              <a:tr h="370840">
                <a:tc>
                  <a:txBody>
                    <a:bodyPr/>
                    <a:lstStyle/>
                    <a:p>
                      <a:pPr algn="ctr"/>
                      <a:r>
                        <a:rPr lang="pl-PL" sz="900" b="0" dirty="0">
                          <a:solidFill>
                            <a:schemeClr val="tx1">
                              <a:lumMod val="75000"/>
                            </a:schemeClr>
                          </a:solidFill>
                        </a:rPr>
                        <a:t>INSTYTUCJE</a:t>
                      </a:r>
                      <a:br>
                        <a:rPr lang="pl-PL" sz="900" b="0" dirty="0">
                          <a:solidFill>
                            <a:schemeClr val="tx1">
                              <a:lumMod val="75000"/>
                            </a:schemeClr>
                          </a:solidFill>
                        </a:rPr>
                      </a:br>
                      <a:r>
                        <a:rPr lang="pl-PL" sz="900" b="0" dirty="0">
                          <a:solidFill>
                            <a:schemeClr val="tx1">
                              <a:lumMod val="75000"/>
                            </a:schemeClr>
                          </a:solidFill>
                        </a:rPr>
                        <a:t>PUBLICZNE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lang="pl-PL" sz="900" b="0" dirty="0">
                          <a:solidFill>
                            <a:schemeClr val="tx1">
                              <a:lumMod val="75000"/>
                            </a:schemeClr>
                          </a:solidFill>
                        </a:rPr>
                        <a:t>PRZYGOTOWANIE</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ZAPASY</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EWAKUACJA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PLECAK</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SCHRONIENIA</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POŻAR</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POWÓDŹ</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SZPIEGOSTWO</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r>
                        <a:rPr lang="pl-PL" sz="900" b="0" dirty="0">
                          <a:solidFill>
                            <a:schemeClr val="tx1">
                              <a:lumMod val="75000"/>
                            </a:schemeClr>
                          </a:solidFill>
                        </a:rPr>
                        <a:t>112</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pl-PL" sz="900" b="0" dirty="0">
                          <a:solidFill>
                            <a:schemeClr val="tx1">
                              <a:lumMod val="75000"/>
                            </a:schemeClr>
                          </a:solidFill>
                        </a:rPr>
                        <a:t>PIERWSZA</a:t>
                      </a:r>
                      <a:br>
                        <a:rPr lang="pl-PL" sz="900" b="0" dirty="0">
                          <a:solidFill>
                            <a:schemeClr val="tx1">
                              <a:lumMod val="75000"/>
                            </a:schemeClr>
                          </a:solidFill>
                        </a:rPr>
                      </a:br>
                      <a:r>
                        <a:rPr lang="pl-PL" sz="900" b="0" dirty="0">
                          <a:solidFill>
                            <a:schemeClr val="tx1">
                              <a:lumMod val="75000"/>
                            </a:schemeClr>
                          </a:solidFill>
                        </a:rPr>
                        <a:t>POMOC</a:t>
                      </a: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tc>
                  <a:txBody>
                    <a:bodyPr/>
                    <a:lstStyle/>
                    <a:p>
                      <a:pPr algn="ctr"/>
                      <a:endParaRPr lang="pl-PL" sz="900" b="0" dirty="0">
                        <a:solidFill>
                          <a:schemeClr val="tx1">
                            <a:lumMod val="75000"/>
                          </a:schemeClr>
                        </a:solidFill>
                      </a:endParaRPr>
                    </a:p>
                  </a:txBody>
                  <a:tcPr marL="0" marR="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796759027"/>
                  </a:ext>
                </a:extLst>
              </a:tr>
            </a:tbl>
          </a:graphicData>
        </a:graphic>
      </p:graphicFrame>
      <p:pic>
        <p:nvPicPr>
          <p:cNvPr id="17" name="Obraz 16" descr="Obraz zawierający godło, herb, symbol, logo&#10;&#10;Opis wygenerowany automatycznie">
            <a:extLst>
              <a:ext uri="{FF2B5EF4-FFF2-40B4-BE49-F238E27FC236}">
                <a16:creationId xmlns:a16="http://schemas.microsoft.com/office/drawing/2014/main" id="{D631C37D-E143-9572-3566-EDB8805CAA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5012" y="75022"/>
            <a:ext cx="469133" cy="604058"/>
          </a:xfrm>
          <a:prstGeom prst="rect">
            <a:avLst/>
          </a:prstGeom>
        </p:spPr>
      </p:pic>
    </p:spTree>
    <p:extLst>
      <p:ext uri="{BB962C8B-B14F-4D97-AF65-F5344CB8AC3E}">
        <p14:creationId xmlns:p14="http://schemas.microsoft.com/office/powerpoint/2010/main" val="3613960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zerwone linie promieniowe 16: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492_TF02804895_TF02804895" id="{F591C217-9442-43A3-B75A-CB5E0ACCB6AC}" vid="{90A9E362-1310-437A-8446-FD2814253481}"/>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Poradnik Bezpieczeństwa - kompendium wiedzy</SourceTitl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2025-09-30T22:00:00+00:00</PlannedPubDat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76977-ECB7-44C2-A70D-853BB6B41242}">
  <ds:schemaRefs>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 ds:uri="4873beb7-5857-4685-be1f-d57550cc96c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Prezentacja Czerwone linie promieniowe (panoramiczna)</Template>
  <TotalTime>2878</TotalTime>
  <Words>6979</Words>
  <Application>Microsoft Office PowerPoint</Application>
  <PresentationFormat>Niestandardowy</PresentationFormat>
  <Paragraphs>1329</Paragraphs>
  <Slides>59</Slides>
  <Notes>58</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59</vt:i4>
      </vt:variant>
    </vt:vector>
  </HeadingPairs>
  <TitlesOfParts>
    <vt:vector size="68" baseType="lpstr">
      <vt:lpstr>Aptos</vt:lpstr>
      <vt:lpstr>Aptos Display</vt:lpstr>
      <vt:lpstr>Arial</vt:lpstr>
      <vt:lpstr>Calibri</vt:lpstr>
      <vt:lpstr>Cambria</vt:lpstr>
      <vt:lpstr>Open Sans</vt:lpstr>
      <vt:lpstr>Wingdings</vt:lpstr>
      <vt:lpstr>Czerwone linie promieniowe 16:9</vt:lpstr>
      <vt:lpstr>Projekt niestandardowy</vt:lpstr>
      <vt:lpstr>Poradnik bezpieczeństwa</vt:lpstr>
      <vt:lpstr>I. INSTYTUCJE PUBLICZNE</vt:lpstr>
      <vt:lpstr>SYSTEM OCHRONY LUDNOŚCI</vt:lpstr>
      <vt:lpstr>OBRONA CYWILNA</vt:lpstr>
      <vt:lpstr>OBRONA CYWILNA</vt:lpstr>
      <vt:lpstr>Rola instytucji publicznych</vt:lpstr>
      <vt:lpstr>Rola organizacji społecznych</vt:lpstr>
      <vt:lpstr>Rola wojska polskiego i służb ratowniczych</vt:lpstr>
      <vt:lpstr>Twoja rola</vt:lpstr>
      <vt:lpstr>Powszechna obrona kraju</vt:lpstr>
      <vt:lpstr>II. PRZYGOTOWANIE …</vt:lpstr>
      <vt:lpstr>Osoby potrzebujące szczególnej pomocy</vt:lpstr>
      <vt:lpstr>ROZMOWA Z DZIEĆMI</vt:lpstr>
      <vt:lpstr>ZWIERZĘTA DOMOWE</vt:lpstr>
      <vt:lpstr>ZWIERZĘTA GOSPODARSKIE</vt:lpstr>
      <vt:lpstr>TRANSPORT</vt:lpstr>
      <vt:lpstr>DOM LUB MIESZKANIE</vt:lpstr>
      <vt:lpstr>DŁUGOTRWAŁY BRAK PRĄDU</vt:lpstr>
      <vt:lpstr>III. ZAPASY</vt:lpstr>
      <vt:lpstr>ZAPASY DOMOWE NA MIN. 3 DNI</vt:lpstr>
      <vt:lpstr>ZAPASY DOMOWE NA MIN. 3 DNI</vt:lpstr>
      <vt:lpstr>IV. EWAKUACJA</vt:lpstr>
      <vt:lpstr>Prezentacja programu PowerPoint</vt:lpstr>
      <vt:lpstr>Prezentacja programu PowerPoint</vt:lpstr>
      <vt:lpstr>Prezentacja programu PowerPoint</vt:lpstr>
      <vt:lpstr>Prezentacja programu PowerPoint</vt:lpstr>
      <vt:lpstr>V. PLECAK EWAKUACYJNY</vt:lpstr>
      <vt:lpstr>PLECAK EWAKUACYJNY</vt:lpstr>
      <vt:lpstr>PLECAK EWAKUACYJNY</vt:lpstr>
      <vt:lpstr>VI. SCHRONIENIA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VII. POŻAR</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VIII. POWÓDŹ</vt:lpstr>
      <vt:lpstr>Prezentacja programu PowerPoint</vt:lpstr>
      <vt:lpstr>Prezentacja programu PowerPoint</vt:lpstr>
      <vt:lpstr>Prezentacja programu PowerPoint</vt:lpstr>
      <vt:lpstr>IX. PODEJRZANE ZACHOWANIA</vt:lpstr>
      <vt:lpstr>Prezentacja programu PowerPoint</vt:lpstr>
      <vt:lpstr>X. NUMER ALARMOWY 112</vt:lpstr>
      <vt:lpstr>Jak wezwać pomoc?</vt:lpstr>
      <vt:lpstr>XI. UDZIELENIE PIERWSZEJ POMOCY</vt:lpstr>
      <vt:lpstr>Prezentacja programu PowerPoint</vt:lpstr>
      <vt:lpstr>POBIERZ APLIKACJĘ RSO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Poradnik bezpieczeństwa</dc:title>
  <dc:creator>M.Pożarski (KG PSP);mpozarski@kg.straz.gov.pl</dc:creator>
  <cp:keywords>Obrona Cywilna; Poradnik Bezpieczeństwa</cp:keywords>
  <cp:lastModifiedBy>P.Szajgicki (KP Lipno)</cp:lastModifiedBy>
  <cp:revision>67</cp:revision>
  <dcterms:created xsi:type="dcterms:W3CDTF">2025-09-18T06:07:48Z</dcterms:created>
  <dcterms:modified xsi:type="dcterms:W3CDTF">2026-02-05T06:54:20Z</dcterms:modified>
  <cp:category>Obrona Cywilna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