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8"/>
  </p:notesMasterIdLst>
  <p:sldIdLst>
    <p:sldId id="263" r:id="rId2"/>
    <p:sldId id="464" r:id="rId3"/>
    <p:sldId id="363" r:id="rId4"/>
    <p:sldId id="373" r:id="rId5"/>
    <p:sldId id="362" r:id="rId6"/>
    <p:sldId id="361" r:id="rId7"/>
    <p:sldId id="370" r:id="rId8"/>
    <p:sldId id="443" r:id="rId9"/>
    <p:sldId id="371" r:id="rId10"/>
    <p:sldId id="444" r:id="rId11"/>
    <p:sldId id="260" r:id="rId12"/>
    <p:sldId id="452" r:id="rId13"/>
    <p:sldId id="439" r:id="rId14"/>
    <p:sldId id="440" r:id="rId15"/>
    <p:sldId id="364" r:id="rId16"/>
    <p:sldId id="378" r:id="rId17"/>
    <p:sldId id="265" r:id="rId18"/>
    <p:sldId id="282" r:id="rId19"/>
    <p:sldId id="343" r:id="rId20"/>
    <p:sldId id="264" r:id="rId21"/>
    <p:sldId id="372" r:id="rId22"/>
    <p:sldId id="315" r:id="rId23"/>
    <p:sldId id="316" r:id="rId24"/>
    <p:sldId id="369" r:id="rId25"/>
    <p:sldId id="317" r:id="rId26"/>
    <p:sldId id="319" r:id="rId27"/>
    <p:sldId id="415" r:id="rId28"/>
    <p:sldId id="445" r:id="rId29"/>
    <p:sldId id="446" r:id="rId30"/>
    <p:sldId id="411" r:id="rId31"/>
    <p:sldId id="412" r:id="rId32"/>
    <p:sldId id="340" r:id="rId33"/>
    <p:sldId id="374" r:id="rId34"/>
    <p:sldId id="276" r:id="rId35"/>
    <p:sldId id="437" r:id="rId36"/>
    <p:sldId id="278" r:id="rId37"/>
    <p:sldId id="442" r:id="rId38"/>
    <p:sldId id="432" r:id="rId39"/>
    <p:sldId id="461" r:id="rId40"/>
    <p:sldId id="434" r:id="rId41"/>
    <p:sldId id="447" r:id="rId42"/>
    <p:sldId id="435" r:id="rId43"/>
    <p:sldId id="462" r:id="rId44"/>
    <p:sldId id="463" r:id="rId45"/>
    <p:sldId id="425" r:id="rId46"/>
    <p:sldId id="448" r:id="rId47"/>
    <p:sldId id="449" r:id="rId48"/>
    <p:sldId id="429" r:id="rId49"/>
    <p:sldId id="459" r:id="rId50"/>
    <p:sldId id="436" r:id="rId51"/>
    <p:sldId id="284" r:id="rId52"/>
    <p:sldId id="286" r:id="rId53"/>
    <p:sldId id="287" r:id="rId54"/>
    <p:sldId id="272" r:id="rId55"/>
    <p:sldId id="291" r:id="rId56"/>
    <p:sldId id="292" r:id="rId57"/>
    <p:sldId id="450" r:id="rId58"/>
    <p:sldId id="441" r:id="rId59"/>
    <p:sldId id="381" r:id="rId60"/>
    <p:sldId id="451" r:id="rId61"/>
    <p:sldId id="453" r:id="rId62"/>
    <p:sldId id="367" r:id="rId63"/>
    <p:sldId id="379" r:id="rId64"/>
    <p:sldId id="454" r:id="rId65"/>
    <p:sldId id="455" r:id="rId66"/>
    <p:sldId id="456" r:id="rId67"/>
    <p:sldId id="457" r:id="rId68"/>
    <p:sldId id="375" r:id="rId69"/>
    <p:sldId id="288" r:id="rId70"/>
    <p:sldId id="289" r:id="rId71"/>
    <p:sldId id="290" r:id="rId72"/>
    <p:sldId id="285" r:id="rId73"/>
    <p:sldId id="296" r:id="rId74"/>
    <p:sldId id="298" r:id="rId75"/>
    <p:sldId id="299" r:id="rId76"/>
    <p:sldId id="300" r:id="rId77"/>
    <p:sldId id="301" r:id="rId78"/>
    <p:sldId id="302" r:id="rId79"/>
    <p:sldId id="377" r:id="rId80"/>
    <p:sldId id="322" r:id="rId81"/>
    <p:sldId id="326" r:id="rId82"/>
    <p:sldId id="327" r:id="rId83"/>
    <p:sldId id="328" r:id="rId84"/>
    <p:sldId id="334" r:id="rId85"/>
    <p:sldId id="409" r:id="rId86"/>
    <p:sldId id="336" r:id="rId87"/>
  </p:sldIdLst>
  <p:sldSz cx="14400213" cy="8999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74FC11-1DFF-9F5F-B1B3-FF5EA6CACFBA}" name="Jabłońska Barbara" initials="JB" userId="S-1-5-21-1237292848-2198487458-111486096-5242" providerId="AD"/>
  <p188:author id="{18DD5947-85AF-C10B-6B5D-C5AF428929A0}" name="Mikołajczuk Lidia" initials="ML" userId="S-1-5-21-1237292848-2198487458-111486096-11414" providerId="AD"/>
  <p188:author id="{45BDAC92-8211-F147-AEC3-2CD94A8446B4}" name="Michalik Anna" initials="AM" userId="S::anna.michalik@mrit.gov.pl::4acb4014-00a8-4b23-8e9a-5a70130bcb97" providerId="AD"/>
  <p188:author id="{6F8F6EA0-6BFE-8FDC-A78B-E169824EB8B2}" name="Zagrobelna Katarzyna" initials="KZ" userId="S::katarzyna.zagrobelna@mrit.gov.pl::814fc9bc-8a69-45ec-8d43-7da224c3d89e" providerId="AD"/>
  <p188:author id="{D6F621AD-27B4-A895-697D-CA5D0BDDBCDA}" name="Chowaniec Klaudia" initials="KC" userId="S::klaudia.chowaniec@mrit.gov.pl::2cccb61f-4128-46fa-8a93-131847b8ad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779"/>
    <a:srgbClr val="920000"/>
    <a:srgbClr val="D5233F"/>
    <a:srgbClr val="5D882C"/>
    <a:srgbClr val="C01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7" autoAdjust="0"/>
    <p:restoredTop sz="89744" autoAdjust="0"/>
  </p:normalViewPr>
  <p:slideViewPr>
    <p:cSldViewPr snapToGrid="0">
      <p:cViewPr varScale="1">
        <p:scale>
          <a:sx n="57" d="100"/>
          <a:sy n="57" d="100"/>
        </p:scale>
        <p:origin x="1166" y="67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-65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E1DAC-0A24-4077-AB15-DF995BDD24E9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0F39C121-0CF9-4E2E-B4D1-7783DA5D0DFD}">
      <dgm:prSet phldrT="[Tekst]"/>
      <dgm:spPr/>
      <dgm:t>
        <a:bodyPr/>
        <a:lstStyle/>
        <a:p>
          <a:r>
            <a:rPr lang="pl-PL" dirty="0"/>
            <a:t>OUZ bazowy</a:t>
          </a:r>
        </a:p>
      </dgm:t>
    </dgm:pt>
    <dgm:pt modelId="{E7310E93-4195-4ADC-A494-15F5CEE6B337}" type="parTrans" cxnId="{52EEEE09-69B0-4A81-8443-7E56EFDEDFDF}">
      <dgm:prSet/>
      <dgm:spPr/>
      <dgm:t>
        <a:bodyPr/>
        <a:lstStyle/>
        <a:p>
          <a:endParaRPr lang="pl-PL"/>
        </a:p>
      </dgm:t>
    </dgm:pt>
    <dgm:pt modelId="{EC80DDBB-4A8E-4862-8475-F164EE910241}" type="sibTrans" cxnId="{52EEEE09-69B0-4A81-8443-7E56EFDEDFDF}">
      <dgm:prSet/>
      <dgm:spPr/>
      <dgm:t>
        <a:bodyPr/>
        <a:lstStyle/>
        <a:p>
          <a:endParaRPr lang="pl-PL"/>
        </a:p>
      </dgm:t>
    </dgm:pt>
    <dgm:pt modelId="{BBB48C80-AC45-4DA6-9A8A-F2A0A69B5996}">
      <dgm:prSet phldrT="[Tekst]"/>
      <dgm:spPr/>
      <dgm:t>
        <a:bodyPr/>
        <a:lstStyle/>
        <a:p>
          <a:r>
            <a:rPr lang="pl-PL" dirty="0"/>
            <a:t>rozszerzenie OUZ</a:t>
          </a:r>
        </a:p>
      </dgm:t>
    </dgm:pt>
    <dgm:pt modelId="{BA37E701-E122-470F-81CF-A8D62E22BAC1}" type="parTrans" cxnId="{586E7928-3F49-4411-8C29-EB36368AD218}">
      <dgm:prSet/>
      <dgm:spPr/>
      <dgm:t>
        <a:bodyPr/>
        <a:lstStyle/>
        <a:p>
          <a:endParaRPr lang="pl-PL"/>
        </a:p>
      </dgm:t>
    </dgm:pt>
    <dgm:pt modelId="{2E3DF6D2-B3B2-4242-A7EF-108FE04F9F1C}" type="sibTrans" cxnId="{586E7928-3F49-4411-8C29-EB36368AD218}">
      <dgm:prSet/>
      <dgm:spPr/>
      <dgm:t>
        <a:bodyPr/>
        <a:lstStyle/>
        <a:p>
          <a:endParaRPr lang="pl-PL"/>
        </a:p>
      </dgm:t>
    </dgm:pt>
    <dgm:pt modelId="{37443D73-A828-4FAC-9E36-ED1A6DB4ADCD}">
      <dgm:prSet phldrT="[Tekst]"/>
      <dgm:spPr/>
      <dgm:t>
        <a:bodyPr/>
        <a:lstStyle/>
        <a:p>
          <a:r>
            <a:rPr lang="pl-PL" dirty="0"/>
            <a:t>ograniczenie OUZ</a:t>
          </a:r>
        </a:p>
      </dgm:t>
    </dgm:pt>
    <dgm:pt modelId="{8A6DCBFD-8B93-4991-A6C1-2CD6C59D0504}" type="parTrans" cxnId="{E3C8E0D1-072E-4AF1-A479-24F9CA74D638}">
      <dgm:prSet/>
      <dgm:spPr/>
      <dgm:t>
        <a:bodyPr/>
        <a:lstStyle/>
        <a:p>
          <a:endParaRPr lang="pl-PL"/>
        </a:p>
      </dgm:t>
    </dgm:pt>
    <dgm:pt modelId="{08E6EA21-58EB-408F-870D-8F410A3719E4}" type="sibTrans" cxnId="{E3C8E0D1-072E-4AF1-A479-24F9CA74D638}">
      <dgm:prSet/>
      <dgm:spPr/>
      <dgm:t>
        <a:bodyPr/>
        <a:lstStyle/>
        <a:p>
          <a:endParaRPr lang="pl-PL"/>
        </a:p>
      </dgm:t>
    </dgm:pt>
    <dgm:pt modelId="{08A0105F-9549-4974-8E43-8B77722138E9}" type="pres">
      <dgm:prSet presAssocID="{F44E1DAC-0A24-4077-AB15-DF995BDD24E9}" presName="Name0" presStyleCnt="0">
        <dgm:presLayoutVars>
          <dgm:dir/>
          <dgm:animLvl val="lvl"/>
          <dgm:resizeHandles val="exact"/>
        </dgm:presLayoutVars>
      </dgm:prSet>
      <dgm:spPr/>
    </dgm:pt>
    <dgm:pt modelId="{D757C950-A916-4CE1-9BD6-A070219B9770}" type="pres">
      <dgm:prSet presAssocID="{0F39C121-0CF9-4E2E-B4D1-7783DA5D0DF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BBC8290-801D-41CA-ADC3-FF13243DDFF8}" type="pres">
      <dgm:prSet presAssocID="{EC80DDBB-4A8E-4862-8475-F164EE910241}" presName="parTxOnlySpace" presStyleCnt="0"/>
      <dgm:spPr/>
    </dgm:pt>
    <dgm:pt modelId="{E296ED09-A006-4054-9C50-63036CAB49F1}" type="pres">
      <dgm:prSet presAssocID="{BBB48C80-AC45-4DA6-9A8A-F2A0A69B599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9A40284-9068-41A9-893D-0214821A6C5F}" type="pres">
      <dgm:prSet presAssocID="{2E3DF6D2-B3B2-4242-A7EF-108FE04F9F1C}" presName="parTxOnlySpace" presStyleCnt="0"/>
      <dgm:spPr/>
    </dgm:pt>
    <dgm:pt modelId="{9218FFFB-5B50-4078-BEEC-D965312DE53A}" type="pres">
      <dgm:prSet presAssocID="{37443D73-A828-4FAC-9E36-ED1A6DB4ADC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17E4301-3A87-450C-8FC5-748557CFEA48}" type="presOf" srcId="{0F39C121-0CF9-4E2E-B4D1-7783DA5D0DFD}" destId="{D757C950-A916-4CE1-9BD6-A070219B9770}" srcOrd="0" destOrd="0" presId="urn:microsoft.com/office/officeart/2005/8/layout/chevron1"/>
    <dgm:cxn modelId="{872F0D04-373B-4B0B-9242-DEA4751118EB}" type="presOf" srcId="{BBB48C80-AC45-4DA6-9A8A-F2A0A69B5996}" destId="{E296ED09-A006-4054-9C50-63036CAB49F1}" srcOrd="0" destOrd="0" presId="urn:microsoft.com/office/officeart/2005/8/layout/chevron1"/>
    <dgm:cxn modelId="{52EEEE09-69B0-4A81-8443-7E56EFDEDFDF}" srcId="{F44E1DAC-0A24-4077-AB15-DF995BDD24E9}" destId="{0F39C121-0CF9-4E2E-B4D1-7783DA5D0DFD}" srcOrd="0" destOrd="0" parTransId="{E7310E93-4195-4ADC-A494-15F5CEE6B337}" sibTransId="{EC80DDBB-4A8E-4862-8475-F164EE910241}"/>
    <dgm:cxn modelId="{586E7928-3F49-4411-8C29-EB36368AD218}" srcId="{F44E1DAC-0A24-4077-AB15-DF995BDD24E9}" destId="{BBB48C80-AC45-4DA6-9A8A-F2A0A69B5996}" srcOrd="1" destOrd="0" parTransId="{BA37E701-E122-470F-81CF-A8D62E22BAC1}" sibTransId="{2E3DF6D2-B3B2-4242-A7EF-108FE04F9F1C}"/>
    <dgm:cxn modelId="{774A5791-FD38-48E4-A461-4DFE4BFFFC0E}" type="presOf" srcId="{F44E1DAC-0A24-4077-AB15-DF995BDD24E9}" destId="{08A0105F-9549-4974-8E43-8B77722138E9}" srcOrd="0" destOrd="0" presId="urn:microsoft.com/office/officeart/2005/8/layout/chevron1"/>
    <dgm:cxn modelId="{ABD2ABA5-E2BC-4DD4-B43F-AFC40F943D28}" type="presOf" srcId="{37443D73-A828-4FAC-9E36-ED1A6DB4ADCD}" destId="{9218FFFB-5B50-4078-BEEC-D965312DE53A}" srcOrd="0" destOrd="0" presId="urn:microsoft.com/office/officeart/2005/8/layout/chevron1"/>
    <dgm:cxn modelId="{E3C8E0D1-072E-4AF1-A479-24F9CA74D638}" srcId="{F44E1DAC-0A24-4077-AB15-DF995BDD24E9}" destId="{37443D73-A828-4FAC-9E36-ED1A6DB4ADCD}" srcOrd="2" destOrd="0" parTransId="{8A6DCBFD-8B93-4991-A6C1-2CD6C59D0504}" sibTransId="{08E6EA21-58EB-408F-870D-8F410A3719E4}"/>
    <dgm:cxn modelId="{8A43A8FD-EDFE-471C-81C4-6EE427E1BB88}" type="presParOf" srcId="{08A0105F-9549-4974-8E43-8B77722138E9}" destId="{D757C950-A916-4CE1-9BD6-A070219B9770}" srcOrd="0" destOrd="0" presId="urn:microsoft.com/office/officeart/2005/8/layout/chevron1"/>
    <dgm:cxn modelId="{98880042-D265-4AD7-ABFC-3BC7C1931F36}" type="presParOf" srcId="{08A0105F-9549-4974-8E43-8B77722138E9}" destId="{7BBC8290-801D-41CA-ADC3-FF13243DDFF8}" srcOrd="1" destOrd="0" presId="urn:microsoft.com/office/officeart/2005/8/layout/chevron1"/>
    <dgm:cxn modelId="{A791EA3B-91D9-4486-BD67-ECE48E51D105}" type="presParOf" srcId="{08A0105F-9549-4974-8E43-8B77722138E9}" destId="{E296ED09-A006-4054-9C50-63036CAB49F1}" srcOrd="2" destOrd="0" presId="urn:microsoft.com/office/officeart/2005/8/layout/chevron1"/>
    <dgm:cxn modelId="{7379B024-2BC7-4547-AC70-13573FCC1CD2}" type="presParOf" srcId="{08A0105F-9549-4974-8E43-8B77722138E9}" destId="{59A40284-9068-41A9-893D-0214821A6C5F}" srcOrd="3" destOrd="0" presId="urn:microsoft.com/office/officeart/2005/8/layout/chevron1"/>
    <dgm:cxn modelId="{A8AF20D2-355B-4EF4-9CFC-D1919207F6B4}" type="presParOf" srcId="{08A0105F-9549-4974-8E43-8B77722138E9}" destId="{9218FFFB-5B50-4078-BEEC-D965312DE53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7C950-A916-4CE1-9BD6-A070219B9770}">
      <dsp:nvSpPr>
        <dsp:cNvPr id="0" name=""/>
        <dsp:cNvSpPr/>
      </dsp:nvSpPr>
      <dsp:spPr>
        <a:xfrm>
          <a:off x="2069" y="572863"/>
          <a:ext cx="2521773" cy="100870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OUZ bazowy</a:t>
          </a:r>
        </a:p>
      </dsp:txBody>
      <dsp:txXfrm>
        <a:off x="506424" y="572863"/>
        <a:ext cx="1513064" cy="1008709"/>
      </dsp:txXfrm>
    </dsp:sp>
    <dsp:sp modelId="{E296ED09-A006-4054-9C50-63036CAB49F1}">
      <dsp:nvSpPr>
        <dsp:cNvPr id="0" name=""/>
        <dsp:cNvSpPr/>
      </dsp:nvSpPr>
      <dsp:spPr>
        <a:xfrm>
          <a:off x="2271666" y="572863"/>
          <a:ext cx="2521773" cy="100870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rozszerzenie OUZ</a:t>
          </a:r>
        </a:p>
      </dsp:txBody>
      <dsp:txXfrm>
        <a:off x="2776021" y="572863"/>
        <a:ext cx="1513064" cy="1008709"/>
      </dsp:txXfrm>
    </dsp:sp>
    <dsp:sp modelId="{9218FFFB-5B50-4078-BEEC-D965312DE53A}">
      <dsp:nvSpPr>
        <dsp:cNvPr id="0" name=""/>
        <dsp:cNvSpPr/>
      </dsp:nvSpPr>
      <dsp:spPr>
        <a:xfrm>
          <a:off x="4541262" y="572863"/>
          <a:ext cx="2521773" cy="100870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ograniczenie OUZ</a:t>
          </a:r>
        </a:p>
      </dsp:txBody>
      <dsp:txXfrm>
        <a:off x="5045617" y="572863"/>
        <a:ext cx="1513064" cy="1008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05959-4A20-4223-BE35-62F60BF829CA}" type="datetimeFigureOut">
              <a:rPr lang="pl-PL" smtClean="0"/>
              <a:t>2024-11-22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2ACC4-0CC5-4A95-9D4B-2946AC522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288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2ACC4-0CC5-4A95-9D4B-2946AC5226F1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970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2ACC4-0CC5-4A95-9D4B-2946AC5226F1}" type="slidenum">
              <a:rPr lang="pl-PL" smtClean="0"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7106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2ACC4-0CC5-4A95-9D4B-2946AC5226F1}" type="slidenum">
              <a:rPr lang="pl-PL" smtClean="0"/>
              <a:t>86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4871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2ACC4-0CC5-4A95-9D4B-2946AC5226F1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2607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2ACC4-0CC5-4A95-9D4B-2946AC5226F1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773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2ACC4-0CC5-4A95-9D4B-2946AC5226F1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7458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2ACC4-0CC5-4A95-9D4B-2946AC5226F1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78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2ACC4-0CC5-4A95-9D4B-2946AC5226F1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963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2ACC4-0CC5-4A95-9D4B-2946AC5226F1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2381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2ACC4-0CC5-4A95-9D4B-2946AC5226F1}" type="slidenum">
              <a:rPr lang="pl-PL" smtClean="0"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4223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2ACC4-0CC5-4A95-9D4B-2946AC5226F1}" type="slidenum">
              <a:rPr lang="pl-PL" smtClean="0"/>
              <a:t>84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013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EB17237D-986D-66BB-0EA1-06C253804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" y="-1"/>
            <a:ext cx="14399738" cy="899983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4CEC15B-A629-66F5-A0B5-31963F47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-1"/>
            <a:ext cx="4803840" cy="90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17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DDF6B7A-3D78-2A79-0B66-8D93BC46A8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4400213" cy="900013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774F2EA-206B-B8FD-245A-F48A91585690}"/>
              </a:ext>
            </a:extLst>
          </p:cNvPr>
          <p:cNvSpPr txBox="1"/>
          <p:nvPr userDrawn="1"/>
        </p:nvSpPr>
        <p:spPr>
          <a:xfrm>
            <a:off x="12960107" y="-1"/>
            <a:ext cx="961200" cy="900000"/>
          </a:xfrm>
          <a:prstGeom prst="rect">
            <a:avLst/>
          </a:prstGeom>
          <a:solidFill>
            <a:srgbClr val="C01422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DCC5C133-AF83-8B43-BE34-91E37BFCFF6D}" type="slidenum">
              <a:rPr lang="pl-PL" sz="240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‹#›</a:t>
            </a:fld>
            <a:endParaRPr lang="pl-PL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15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22F76ED-AF42-3046-4306-99C7CC580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7"/>
            <a:ext cx="14399740" cy="899983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4BA5659-580F-7F97-DA1C-2D2D104E6FDF}"/>
              </a:ext>
            </a:extLst>
          </p:cNvPr>
          <p:cNvSpPr txBox="1"/>
          <p:nvPr userDrawn="1"/>
        </p:nvSpPr>
        <p:spPr>
          <a:xfrm>
            <a:off x="482271" y="8099538"/>
            <a:ext cx="961200" cy="900000"/>
          </a:xfrm>
          <a:prstGeom prst="rect">
            <a:avLst/>
          </a:prstGeom>
          <a:solidFill>
            <a:srgbClr val="C01422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DCC5C133-AF83-8B43-BE34-91E37BFCFF6D}" type="slidenum">
              <a:rPr lang="pl-PL" sz="240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‹#›</a:t>
            </a:fld>
            <a:endParaRPr lang="pl-PL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9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22F76ED-AF42-3046-4306-99C7CC580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7" y="0"/>
            <a:ext cx="14399736" cy="899983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5ECF91A-C30D-F125-5934-D01F1C1C97FB}"/>
              </a:ext>
            </a:extLst>
          </p:cNvPr>
          <p:cNvSpPr txBox="1"/>
          <p:nvPr userDrawn="1"/>
        </p:nvSpPr>
        <p:spPr>
          <a:xfrm>
            <a:off x="12960107" y="-1"/>
            <a:ext cx="961200" cy="900000"/>
          </a:xfrm>
          <a:prstGeom prst="rect">
            <a:avLst/>
          </a:prstGeom>
          <a:solidFill>
            <a:srgbClr val="C01422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DCC5C133-AF83-8B43-BE34-91E37BFCFF6D}" type="slidenum">
              <a:rPr lang="pl-PL" sz="240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‹#›</a:t>
            </a:fld>
            <a:endParaRPr lang="pl-PL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0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mapa, obwód&#10;&#10;Opis wygenerowany automatycznie">
            <a:extLst>
              <a:ext uri="{FF2B5EF4-FFF2-40B4-BE49-F238E27FC236}">
                <a16:creationId xmlns:a16="http://schemas.microsoft.com/office/drawing/2014/main" id="{FC59F2C9-592D-ACFD-D725-5E2BB9A10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9514" y="1202825"/>
            <a:ext cx="12955940" cy="4817624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CDB26BD5-DFB9-33B7-5314-8B308E8A7C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509" y="510969"/>
            <a:ext cx="13942705" cy="7083762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6509B2C8-46CE-D197-EAA9-CAEFF1DA8BC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2529" y="379422"/>
            <a:ext cx="7211357" cy="433988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4B4499C9-3E9C-A0C8-AF0C-D7710F04AB0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9514" y="5959027"/>
            <a:ext cx="12955940" cy="304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1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52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1079998" rtl="0" eaLnBrk="1" latinLnBrk="0" hangingPunct="1">
        <a:lnSpc>
          <a:spcPct val="90000"/>
        </a:lnSpc>
        <a:spcBef>
          <a:spcPct val="0"/>
        </a:spcBef>
        <a:buNone/>
        <a:defRPr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99" indent="-269999" algn="l" defTabSz="1079998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98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349997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996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995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994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993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992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991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99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98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997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996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995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994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992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991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gov.pl/web/zagospodarowanieprzestrzenne/szybki-start--po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2.png"/><Relationship Id="rId7" Type="http://schemas.openxmlformats.org/officeDocument/2006/relationships/image" Target="../media/image46.svg"/><Relationship Id="rId2" Type="http://schemas.openxmlformats.org/officeDocument/2006/relationships/hyperlink" Target="https://www.geoportal.gov.pl/pl/rejestry/ewidencja-zbiorow-i-uslug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3.svg"/><Relationship Id="rId9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hyperlink" Target="https://www.gov.pl/web/zagospodarowanieprzestrzenne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hyperlink" Target="https://www.gov.pl/web/zagospodarowanieprzestrzenne/materialy-szkoleniowe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9.png"/><Relationship Id="rId7" Type="http://schemas.openxmlformats.org/officeDocument/2006/relationships/image" Target="../media/image2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hyperlink" Target="https://www.gov.pl/web/zagospodarowanieprzestrzenne/materialy-szkoleniowe" TargetMode="External"/><Relationship Id="rId10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hyperlink" Target="https://www.gov.pl/web/zagospodarowanieprzestrzenne/szybki-start--po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gov.pl/web/zagospodarowanieprzestrzenne/szybki-start--pog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7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7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s://www.gov.pl/web/zagospodarowanieprzestrzenne/ewidencja-iip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svg"/><Relationship Id="rId5" Type="http://schemas.openxmlformats.org/officeDocument/2006/relationships/image" Target="../media/image22.png"/><Relationship Id="rId4" Type="http://schemas.openxmlformats.org/officeDocument/2006/relationships/hyperlink" Target="https://www.gov.pl/web/zagospodarowanieprzestrzenne/specyfikacja-danych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gov.pl/web/rozwoj-technologia/formularz-pisma-dotyczacego-aktu-planowania-przestrzennego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2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81.png"/><Relationship Id="rId7" Type="http://schemas.openxmlformats.org/officeDocument/2006/relationships/image" Target="../media/image22.png"/><Relationship Id="rId2" Type="http://schemas.openxmlformats.org/officeDocument/2006/relationships/hyperlink" Target="https://wnioski.gunb.gov.pl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hyperlink" Target="https://wnioski.gunb.gov.pl#wniosek_akt_pp" TargetMode="External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hyperlink" Target="https://isap.sejm.gov.pl/isap.nsf/DocDetails.xsp?id=WDU20240001130" TargetMode="External"/><Relationship Id="rId2" Type="http://schemas.openxmlformats.org/officeDocument/2006/relationships/hyperlink" Target="https://aplikacje.gov.pl/app/gov_xml_validator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48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gov.pl/web/zagospodarowanieprzestrzenne/specyfikacja-danych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www.gov.pl/web/zagospodarowanieprzestrzenne/wtyczka-app" TargetMode="External"/><Relationship Id="rId7" Type="http://schemas.openxmlformats.org/officeDocument/2006/relationships/image" Target="../media/image98.png"/><Relationship Id="rId2" Type="http://schemas.openxmlformats.org/officeDocument/2006/relationships/hyperlink" Target="https://www.gov.pl/web/gov/sprawdz-poprawnosc-danych-przestrzennych-oraz-metadanych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48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likacje.gov.pl/app/gov_xml_validator/static/InstrPrzeglGML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23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likacje.gov.pl/app/gov_xml_validator/static/InstrPrzeglGML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23.sv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08.png"/><Relationship Id="rId7" Type="http://schemas.openxmlformats.org/officeDocument/2006/relationships/image" Target="../media/image2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lugins.qgis.org/plugins/wtyczka_qgis_app/#plugin-about" TargetMode="Externa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47.png"/><Relationship Id="rId7" Type="http://schemas.openxmlformats.org/officeDocument/2006/relationships/image" Target="../media/image119.png"/><Relationship Id="rId2" Type="http://schemas.openxmlformats.org/officeDocument/2006/relationships/hyperlink" Target="https://www.gov.pl/web/gov/sprawdz-poprawnosc-danych-przestrzennych-oraz-metadanych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48.svg"/><Relationship Id="rId9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7.png"/><Relationship Id="rId7" Type="http://schemas.openxmlformats.org/officeDocument/2006/relationships/image" Target="../media/image122.png"/><Relationship Id="rId2" Type="http://schemas.openxmlformats.org/officeDocument/2006/relationships/hyperlink" Target="https://aplikacje.gov.pl/app/gov_xml_validator/static/InstrPrzeglGML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25.png"/><Relationship Id="rId4" Type="http://schemas.openxmlformats.org/officeDocument/2006/relationships/image" Target="../media/image48.svg"/><Relationship Id="rId9" Type="http://schemas.openxmlformats.org/officeDocument/2006/relationships/image" Target="../media/image12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47.png"/><Relationship Id="rId7" Type="http://schemas.openxmlformats.org/officeDocument/2006/relationships/image" Target="../media/image126.png"/><Relationship Id="rId2" Type="http://schemas.openxmlformats.org/officeDocument/2006/relationships/hyperlink" Target="https://www.gov.pl/web/zagospodarowanieprzestrzenne/szybki-start--pog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48.sv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geoportal.gov.pl/pl/usluga/uslugi-przegladania-wms-i-wm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23.sv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3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4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45.jpeg"/><Relationship Id="rId4" Type="http://schemas.openxmlformats.org/officeDocument/2006/relationships/notesSlide" Target="../notesSlides/notesSlide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46.jpeg"/><Relationship Id="rId4" Type="http://schemas.openxmlformats.org/officeDocument/2006/relationships/notesSlide" Target="../notesSlides/notesSlide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147.jpeg"/><Relationship Id="rId4" Type="http://schemas.openxmlformats.org/officeDocument/2006/relationships/notesSlide" Target="../notesSlides/notesSlide1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48.png"/><Relationship Id="rId4" Type="http://schemas.openxmlformats.org/officeDocument/2006/relationships/notesSlide" Target="../notesSlides/notesSlide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F6F8120B-DDC9-2673-FA9B-95F3928E88FE}"/>
              </a:ext>
            </a:extLst>
          </p:cNvPr>
          <p:cNvSpPr txBox="1"/>
          <p:nvPr/>
        </p:nvSpPr>
        <p:spPr>
          <a:xfrm>
            <a:off x="1001486" y="6139543"/>
            <a:ext cx="8962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43"/>
              </a:lnSpc>
            </a:pPr>
            <a:r>
              <a:rPr lang="pl-PL" sz="4134" b="1" spc="47" dirty="0">
                <a:solidFill>
                  <a:schemeClr val="bg1"/>
                </a:solidFill>
                <a:latin typeface="Lato" panose="020F0502020204030203" pitchFamily="34" charset="0"/>
              </a:rPr>
              <a:t>Narzędzia do tworzenia </a:t>
            </a:r>
          </a:p>
          <a:p>
            <a:pPr>
              <a:lnSpc>
                <a:spcPts val="4843"/>
              </a:lnSpc>
            </a:pPr>
            <a:r>
              <a:rPr lang="pl-PL" sz="4134" b="1" spc="47" dirty="0">
                <a:solidFill>
                  <a:schemeClr val="bg1"/>
                </a:solidFill>
                <a:latin typeface="Lato" panose="020F0502020204030203" pitchFamily="34" charset="0"/>
              </a:rPr>
              <a:t>i weryfikacji planu ogólnego (cz. I) </a:t>
            </a:r>
          </a:p>
        </p:txBody>
      </p:sp>
    </p:spTree>
    <p:extLst>
      <p:ext uri="{BB962C8B-B14F-4D97-AF65-F5344CB8AC3E}">
        <p14:creationId xmlns:p14="http://schemas.microsoft.com/office/powerpoint/2010/main" val="2795168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7FF20257-E1DA-6EDA-D899-F57BE39BC158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1.6. Plan ogólny gminy – nowe podejście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2A74546-098A-EA76-F89F-3DAFBF2E5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179" y="1974587"/>
            <a:ext cx="11011854" cy="62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66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C339F0DC-985A-1767-0C61-C21560DA4A37}"/>
              </a:ext>
            </a:extLst>
          </p:cNvPr>
          <p:cNvSpPr txBox="1"/>
          <p:nvPr/>
        </p:nvSpPr>
        <p:spPr>
          <a:xfrm>
            <a:off x="914997" y="2001873"/>
            <a:ext cx="12030506" cy="5304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767"/>
              </a:lnSpc>
              <a:buFont typeface="Arial"/>
              <a:buChar char="•"/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nie dotyczy digitalizacji, tzn. “przerysowywania” tworzonych danych;</a:t>
            </a:r>
          </a:p>
          <a:p>
            <a:pPr marL="518158" lvl="1" indent="-259079" algn="l">
              <a:lnSpc>
                <a:spcPts val="3767"/>
              </a:lnSpc>
              <a:buFont typeface="Arial"/>
              <a:buChar char="•"/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skupia się na</a:t>
            </a:r>
            <a:r>
              <a:rPr lang="pl-PL" sz="2399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  <a:r>
              <a:rPr lang="pl-PL" sz="2399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docelowym</a:t>
            </a:r>
            <a:r>
              <a:rPr lang="pl-PL" sz="2399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(w perspektywie kilku kolejnych lat) tworzeniu, aktualizacji i udostępnianiu danych – rzeczywista integracja danych;</a:t>
            </a:r>
          </a:p>
          <a:p>
            <a:pPr marL="518158" lvl="1" indent="-259079" algn="l">
              <a:lnSpc>
                <a:spcPts val="3767"/>
              </a:lnSpc>
              <a:buFont typeface="Arial"/>
              <a:buChar char="•"/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jest “narzędziem” wspomagającym pracę, uzupełnia prace zespołu projektowego</a:t>
            </a:r>
          </a:p>
          <a:p>
            <a:pPr marL="518158" lvl="1" indent="-259079" algn="l">
              <a:lnSpc>
                <a:spcPts val="3767"/>
              </a:lnSpc>
              <a:buFont typeface="Arial"/>
              <a:buChar char="•"/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stopniowe wprowadzanie zmian, rozwiązania przejściowe – </a:t>
            </a:r>
            <a:r>
              <a:rPr lang="pl-PL" sz="2399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Przeglądarka danych planistycznych</a:t>
            </a:r>
            <a:r>
              <a:rPr lang="pl-PL" sz="2399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– z funkcjonalnościami do późniejszego wdrożenia w docelowych narzędziach;</a:t>
            </a:r>
          </a:p>
          <a:p>
            <a:pPr marL="518160" lvl="1" indent="-259080" algn="l">
              <a:lnSpc>
                <a:spcPts val="3768"/>
              </a:lnSpc>
              <a:buFont typeface="Arial"/>
              <a:buChar char="•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kluczowa rola 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Rejestru Urbanistycznego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i docelowego, 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rozszerzonego zakresu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danych przestrzennych;</a:t>
            </a:r>
          </a:p>
          <a:p>
            <a:pPr marL="518160" lvl="1" indent="-259080" algn="l">
              <a:lnSpc>
                <a:spcPts val="3768"/>
              </a:lnSpc>
              <a:buFont typeface="Arial"/>
              <a:buChar char="•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rekomendacja stosowania Wtyczki APP 2 oraz Przeglądarki danych planistycznych </a:t>
            </a:r>
          </a:p>
          <a:p>
            <a:pPr marL="259080" lvl="1" algn="l">
              <a:lnSpc>
                <a:spcPts val="3768"/>
              </a:lnSpc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do tworzenia i weryfikacji planu ogólnego.</a:t>
            </a:r>
            <a:endParaRPr lang="pl-PL" sz="2399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003EBB8B-E6A7-DF5F-434A-9A3878EBF637}"/>
              </a:ext>
            </a:extLst>
          </p:cNvPr>
          <p:cNvSpPr txBox="1"/>
          <p:nvPr/>
        </p:nvSpPr>
        <p:spPr>
          <a:xfrm>
            <a:off x="466810" y="889635"/>
            <a:ext cx="13458655" cy="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1.7. Główne założenia dot. cyfryzacji  </a:t>
            </a:r>
          </a:p>
        </p:txBody>
      </p:sp>
    </p:spTree>
    <p:extLst>
      <p:ext uri="{BB962C8B-B14F-4D97-AF65-F5344CB8AC3E}">
        <p14:creationId xmlns:p14="http://schemas.microsoft.com/office/powerpoint/2010/main" val="1847997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003EBB8B-E6A7-DF5F-434A-9A3878EBF637}"/>
              </a:ext>
            </a:extLst>
          </p:cNvPr>
          <p:cNvSpPr txBox="1"/>
          <p:nvPr/>
        </p:nvSpPr>
        <p:spPr>
          <a:xfrm>
            <a:off x="466810" y="889635"/>
            <a:ext cx="13458655" cy="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1.8. Czym są dane przestrzenne w praktyce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67EF20D-08F6-E173-F93B-57885BB3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95" y="1724514"/>
            <a:ext cx="10808773" cy="709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86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003EBB8B-E6A7-DF5F-434A-9A3878EBF637}"/>
              </a:ext>
            </a:extLst>
          </p:cNvPr>
          <p:cNvSpPr txBox="1"/>
          <p:nvPr/>
        </p:nvSpPr>
        <p:spPr>
          <a:xfrm>
            <a:off x="466810" y="889635"/>
            <a:ext cx="13458655" cy="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1.9. Idea planu ogólnego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A4F6681F-E13B-AD5B-D55C-D28DEF3072E0}"/>
              </a:ext>
            </a:extLst>
          </p:cNvPr>
          <p:cNvSpPr txBox="1"/>
          <p:nvPr/>
        </p:nvSpPr>
        <p:spPr>
          <a:xfrm>
            <a:off x="468725" y="1816218"/>
            <a:ext cx="13176937" cy="6945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endParaRPr lang="pl-PL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„</a:t>
            </a:r>
            <a:r>
              <a:rPr lang="en-US" sz="284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cyfrowe</a:t>
            </a:r>
            <a:r>
              <a:rPr lang="en-US" sz="284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puzzle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–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poziomie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gminy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poziomie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państwa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pl-PL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r>
              <a:rPr lang="pl-PL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plan ogólny gminy jako pierwszy w Polsce akt prawa z ustaleniami wyłącznie </a:t>
            </a:r>
          </a:p>
          <a:p>
            <a:pPr algn="l">
              <a:lnSpc>
                <a:spcPts val="4160"/>
              </a:lnSpc>
            </a:pPr>
            <a:r>
              <a:rPr lang="pl-PL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 formie ustandaryzowanych danych, bez tradycyjnego tekstu i rysunku</a:t>
            </a: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FB2AD57B-D9D0-7FA7-4C6A-7400B4AF63C6}"/>
              </a:ext>
            </a:extLst>
          </p:cNvPr>
          <p:cNvSpPr/>
          <p:nvPr/>
        </p:nvSpPr>
        <p:spPr>
          <a:xfrm>
            <a:off x="8340436" y="1704108"/>
            <a:ext cx="5038274" cy="4939365"/>
          </a:xfrm>
          <a:custGeom>
            <a:avLst/>
            <a:gdLst/>
            <a:ahLst/>
            <a:cxnLst/>
            <a:rect l="l" t="t" r="r" b="b"/>
            <a:pathLst>
              <a:path w="7000263" h="6500245">
                <a:moveTo>
                  <a:pt x="0" y="0"/>
                </a:moveTo>
                <a:lnTo>
                  <a:pt x="7000263" y="0"/>
                </a:lnTo>
                <a:lnTo>
                  <a:pt x="7000263" y="6500245"/>
                </a:lnTo>
                <a:lnTo>
                  <a:pt x="0" y="6500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3347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003EBB8B-E6A7-DF5F-434A-9A3878EBF637}"/>
              </a:ext>
            </a:extLst>
          </p:cNvPr>
          <p:cNvSpPr txBox="1"/>
          <p:nvPr/>
        </p:nvSpPr>
        <p:spPr>
          <a:xfrm>
            <a:off x="466810" y="889635"/>
            <a:ext cx="13458655" cy="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1.10. Projekt planu ogólnego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E13DA2-6B95-E4ED-9143-B6C5A66C5B12}"/>
              </a:ext>
            </a:extLst>
          </p:cNvPr>
          <p:cNvSpPr txBox="1"/>
          <p:nvPr/>
        </p:nvSpPr>
        <p:spPr>
          <a:xfrm>
            <a:off x="1134565" y="2681250"/>
            <a:ext cx="11906878" cy="3742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pl-PL" sz="2400" b="1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Projektem jest wyłącznie plik</a:t>
            </a:r>
            <a:r>
              <a:rPr lang="pl-PL" sz="2400" b="1" dirty="0">
                <a:solidFill>
                  <a:srgbClr val="890C1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 GML. 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Uzasadnienie stanowi jedynie część informacyjną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, nie jest częścią normatywną. Uzgodnieniu nie podlega uzasadnienie projektu planu ogólnego.</a:t>
            </a:r>
            <a:endParaRPr lang="pl-PL" sz="217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  <a:p>
            <a:pPr algn="l">
              <a:lnSpc>
                <a:spcPts val="3672"/>
              </a:lnSpc>
            </a:pPr>
            <a:endParaRPr lang="pl-PL" sz="217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  <a:p>
            <a:pPr algn="l">
              <a:lnSpc>
                <a:spcPts val="3672"/>
              </a:lnSpc>
            </a:pPr>
            <a:r>
              <a:rPr lang="pl-PL" sz="2400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   § 5 ust. 1 Rozporządzenia POG:</a:t>
            </a:r>
          </a:p>
          <a:p>
            <a:pPr algn="l">
              <a:lnSpc>
                <a:spcPts val="3672"/>
              </a:lnSpc>
            </a:pPr>
            <a:r>
              <a:rPr lang="pl-PL" sz="2400" i="1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Italics"/>
              </a:rPr>
              <a:t>Projekt planu ogólnego gminy, zwanego dalej „planem ogólnym”, sporządza się w formie danych przestrzennych, o których mowa w art. 67a ust. 3 i 3a ustawy, tworzonych zgodnie z przepisami wydanymi na podstawie art. 67b ustawy.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60696-BBC5-F5EE-A1ED-91E09E4ABD50}"/>
              </a:ext>
            </a:extLst>
          </p:cNvPr>
          <p:cNvSpPr txBox="1"/>
          <p:nvPr/>
        </p:nvSpPr>
        <p:spPr>
          <a:xfrm>
            <a:off x="7392745" y="6587083"/>
            <a:ext cx="6361355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lnSpc>
                <a:spcPts val="2880"/>
              </a:lnSpc>
            </a:pPr>
            <a:r>
              <a:rPr lang="pl-PL" sz="28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  <a:r>
              <a:rPr lang="pl-PL" sz="2800" dirty="0">
                <a:solidFill>
                  <a:srgbClr val="92101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*</a:t>
            </a:r>
            <a:r>
              <a:rPr lang="pl-PL" sz="28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więcej “</a:t>
            </a:r>
            <a:r>
              <a:rPr lang="pl-PL" sz="2800" u="sng" dirty="0">
                <a:solidFill>
                  <a:srgbClr val="0000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  <a:hlinkClick r:id="rId2" tooltip="https://www.gov.pl/web/zagospodarowanieprzestrzenne/szybki-start--pog"/>
              </a:rPr>
              <a:t>Szybki start POG</a:t>
            </a:r>
            <a:r>
              <a:rPr lang="pl-PL" sz="28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“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2C0ADC9-B0A3-9F57-B7E0-0912D6F757B3}"/>
              </a:ext>
            </a:extLst>
          </p:cNvPr>
          <p:cNvSpPr/>
          <p:nvPr/>
        </p:nvSpPr>
        <p:spPr>
          <a:xfrm rot="-3124835">
            <a:off x="11881035" y="6967432"/>
            <a:ext cx="252487" cy="326844"/>
          </a:xfrm>
          <a:custGeom>
            <a:avLst/>
            <a:gdLst/>
            <a:ahLst/>
            <a:cxnLst/>
            <a:rect l="l" t="t" r="r" b="b"/>
            <a:pathLst>
              <a:path w="252487" h="326844">
                <a:moveTo>
                  <a:pt x="0" y="0"/>
                </a:moveTo>
                <a:lnTo>
                  <a:pt x="252487" y="0"/>
                </a:lnTo>
                <a:lnTo>
                  <a:pt x="252487" y="326844"/>
                </a:lnTo>
                <a:lnTo>
                  <a:pt x="0" y="326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85" r="-485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44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59DCCDAB-2B40-F3AB-EF1A-59B746757364}"/>
              </a:ext>
            </a:extLst>
          </p:cNvPr>
          <p:cNvSpPr txBox="1"/>
          <p:nvPr/>
        </p:nvSpPr>
        <p:spPr>
          <a:xfrm>
            <a:off x="857387" y="2084728"/>
            <a:ext cx="12030506" cy="6766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79" lvl="1" algn="l">
              <a:lnSpc>
                <a:spcPts val="3767"/>
              </a:lnSpc>
            </a:pPr>
            <a:r>
              <a:rPr lang="pl-PL" sz="2399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Przykładowy sposób zapisu ustaleń bez precyzyjnych zasad tzw. </a:t>
            </a: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tekst swobodny</a:t>
            </a:r>
          </a:p>
          <a:p>
            <a:pPr marL="518158" lvl="1" indent="-259079" algn="l">
              <a:lnSpc>
                <a:spcPts val="3767"/>
              </a:lnSpc>
              <a:buFont typeface="Arial"/>
              <a:buChar char="•"/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maksymalny udziału powierzchni zabudowy: 30%</a:t>
            </a:r>
          </a:p>
          <a:p>
            <a:pPr marL="518158" lvl="1" indent="-259079" algn="l">
              <a:lnSpc>
                <a:spcPts val="3767"/>
              </a:lnSpc>
              <a:buFont typeface="Arial"/>
              <a:buChar char="•"/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maksymalny udział powierzchni zabudowy: 30 procent</a:t>
            </a:r>
          </a:p>
          <a:p>
            <a:pPr marL="518158" lvl="1" indent="-259079" algn="l">
              <a:lnSpc>
                <a:spcPts val="3767"/>
              </a:lnSpc>
              <a:buFont typeface="Arial"/>
              <a:buChar char="•"/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maksymalny udział pow. zabudowy: 0,30</a:t>
            </a:r>
          </a:p>
          <a:p>
            <a:pPr marL="518158" lvl="1" indent="-259079" algn="l">
              <a:lnSpc>
                <a:spcPts val="3767"/>
              </a:lnSpc>
              <a:buFont typeface="Arial"/>
              <a:buChar char="•"/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maksymalny udział pow. zabudowy: 0.30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Przykładowe błędy uniemożliwiające analizę:</a:t>
            </a:r>
          </a:p>
          <a:p>
            <a:pPr marL="518158" lvl="1" indent="-259079">
              <a:lnSpc>
                <a:spcPts val="3767"/>
              </a:lnSpc>
              <a:buFont typeface="Arial"/>
              <a:buChar char="•"/>
            </a:pPr>
            <a:r>
              <a:rPr lang="pl-PL" sz="2399" dirty="0" err="1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maaksymalny</a:t>
            </a: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udział pow. zabudowy: 0.30</a:t>
            </a:r>
          </a:p>
          <a:p>
            <a:pPr marL="518158" lvl="1" indent="-259079">
              <a:lnSpc>
                <a:spcPts val="3767"/>
              </a:lnSpc>
              <a:buFont typeface="Arial"/>
              <a:buChar char="•"/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maksymalny udział pow. zabudowy: 0.3O</a:t>
            </a:r>
          </a:p>
          <a:p>
            <a:pPr marL="259079" lvl="1">
              <a:lnSpc>
                <a:spcPts val="3767"/>
              </a:lnSpc>
            </a:pPr>
            <a:r>
              <a:rPr lang="pl-PL" sz="2399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Zmiany pojęć:</a:t>
            </a:r>
          </a:p>
          <a:p>
            <a:pPr marL="518158" lvl="1" indent="-259079">
              <a:lnSpc>
                <a:spcPts val="3767"/>
              </a:lnSpc>
              <a:buFont typeface="Arial"/>
              <a:buChar char="•"/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udział zabudowy: 0.30</a:t>
            </a:r>
          </a:p>
          <a:p>
            <a:pPr marL="518158" lvl="1" indent="-259079">
              <a:lnSpc>
                <a:spcPts val="3767"/>
              </a:lnSpc>
              <a:buFont typeface="Arial"/>
              <a:buChar char="•"/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maksymalny udział powierzchni zabudowanej: 0,30</a:t>
            </a:r>
          </a:p>
          <a:p>
            <a:pPr marL="518158" lvl="1" indent="-259079">
              <a:lnSpc>
                <a:spcPts val="3767"/>
              </a:lnSpc>
              <a:buFont typeface="Arial"/>
              <a:buChar char="•"/>
            </a:pPr>
            <a:endParaRPr lang="pl-PL" sz="2399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marL="518158" lvl="1" indent="-259079">
              <a:lnSpc>
                <a:spcPts val="3767"/>
              </a:lnSpc>
              <a:buFont typeface="Arial"/>
              <a:buChar char="•"/>
            </a:pPr>
            <a:endParaRPr lang="pl-PL" sz="2399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marL="518158" lvl="1" indent="-259079" algn="l">
              <a:lnSpc>
                <a:spcPts val="3767"/>
              </a:lnSpc>
              <a:buFont typeface="Arial"/>
              <a:buChar char="•"/>
            </a:pPr>
            <a:endParaRPr lang="pl-PL" sz="2399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29B9A9D-1101-EC66-E080-975159AD09C5}"/>
              </a:ext>
            </a:extLst>
          </p:cNvPr>
          <p:cNvGrpSpPr/>
          <p:nvPr/>
        </p:nvGrpSpPr>
        <p:grpSpPr>
          <a:xfrm>
            <a:off x="1438836" y="4723782"/>
            <a:ext cx="591671" cy="695387"/>
            <a:chOff x="0" y="-95250"/>
            <a:chExt cx="1809689" cy="23765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B913C42-C84D-9C29-3AF3-FB8A46139CD0}"/>
                </a:ext>
              </a:extLst>
            </p:cNvPr>
            <p:cNvSpPr/>
            <p:nvPr/>
          </p:nvSpPr>
          <p:spPr>
            <a:xfrm>
              <a:off x="20998" y="0"/>
              <a:ext cx="1788691" cy="142404"/>
            </a:xfrm>
            <a:custGeom>
              <a:avLst/>
              <a:gdLst/>
              <a:ahLst/>
              <a:cxnLst/>
              <a:rect l="l" t="t" r="r" b="b"/>
              <a:pathLst>
                <a:path w="1788691" h="142404">
                  <a:moveTo>
                    <a:pt x="55225" y="0"/>
                  </a:moveTo>
                  <a:lnTo>
                    <a:pt x="1733466" y="0"/>
                  </a:lnTo>
                  <a:cubicBezTo>
                    <a:pt x="1763966" y="0"/>
                    <a:pt x="1788691" y="24725"/>
                    <a:pt x="1788691" y="55225"/>
                  </a:cubicBezTo>
                  <a:lnTo>
                    <a:pt x="1788691" y="87179"/>
                  </a:lnTo>
                  <a:cubicBezTo>
                    <a:pt x="1788691" y="101826"/>
                    <a:pt x="1782873" y="115872"/>
                    <a:pt x="1772516" y="126229"/>
                  </a:cubicBezTo>
                  <a:cubicBezTo>
                    <a:pt x="1762159" y="136586"/>
                    <a:pt x="1748113" y="142404"/>
                    <a:pt x="1733466" y="142404"/>
                  </a:cubicBezTo>
                  <a:lnTo>
                    <a:pt x="55225" y="142404"/>
                  </a:lnTo>
                  <a:cubicBezTo>
                    <a:pt x="40578" y="142404"/>
                    <a:pt x="26532" y="136586"/>
                    <a:pt x="16175" y="126229"/>
                  </a:cubicBezTo>
                  <a:cubicBezTo>
                    <a:pt x="5818" y="115872"/>
                    <a:pt x="0" y="101826"/>
                    <a:pt x="0" y="87179"/>
                  </a:cubicBezTo>
                  <a:lnTo>
                    <a:pt x="0" y="55225"/>
                  </a:lnTo>
                  <a:cubicBezTo>
                    <a:pt x="0" y="40578"/>
                    <a:pt x="5818" y="26532"/>
                    <a:pt x="16175" y="16175"/>
                  </a:cubicBezTo>
                  <a:cubicBezTo>
                    <a:pt x="26532" y="5818"/>
                    <a:pt x="40578" y="0"/>
                    <a:pt x="552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AAEF3B4-CE43-C1FF-1309-34648917BD33}"/>
                </a:ext>
              </a:extLst>
            </p:cNvPr>
            <p:cNvSpPr txBox="1"/>
            <p:nvPr/>
          </p:nvSpPr>
          <p:spPr>
            <a:xfrm>
              <a:off x="0" y="-95250"/>
              <a:ext cx="1788691" cy="23765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2A8A8E88-8C64-7A81-DC83-7704B8600416}"/>
              </a:ext>
            </a:extLst>
          </p:cNvPr>
          <p:cNvGrpSpPr/>
          <p:nvPr/>
        </p:nvGrpSpPr>
        <p:grpSpPr>
          <a:xfrm>
            <a:off x="6645233" y="5155287"/>
            <a:ext cx="396635" cy="735731"/>
            <a:chOff x="6645233" y="5155287"/>
            <a:chExt cx="396635" cy="735731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75760D96-8839-81E9-9C71-8DE69AA2352E}"/>
                </a:ext>
              </a:extLst>
            </p:cNvPr>
            <p:cNvSpPr/>
            <p:nvPr/>
          </p:nvSpPr>
          <p:spPr>
            <a:xfrm>
              <a:off x="6645233" y="5474337"/>
              <a:ext cx="374133" cy="416681"/>
            </a:xfrm>
            <a:custGeom>
              <a:avLst/>
              <a:gdLst/>
              <a:ahLst/>
              <a:cxnLst/>
              <a:rect l="l" t="t" r="r" b="b"/>
              <a:pathLst>
                <a:path w="1788691" h="142404">
                  <a:moveTo>
                    <a:pt x="55225" y="0"/>
                  </a:moveTo>
                  <a:lnTo>
                    <a:pt x="1733466" y="0"/>
                  </a:lnTo>
                  <a:cubicBezTo>
                    <a:pt x="1763966" y="0"/>
                    <a:pt x="1788691" y="24725"/>
                    <a:pt x="1788691" y="55225"/>
                  </a:cubicBezTo>
                  <a:lnTo>
                    <a:pt x="1788691" y="87179"/>
                  </a:lnTo>
                  <a:cubicBezTo>
                    <a:pt x="1788691" y="101826"/>
                    <a:pt x="1782873" y="115872"/>
                    <a:pt x="1772516" y="126229"/>
                  </a:cubicBezTo>
                  <a:cubicBezTo>
                    <a:pt x="1762159" y="136586"/>
                    <a:pt x="1748113" y="142404"/>
                    <a:pt x="1733466" y="142404"/>
                  </a:cubicBezTo>
                  <a:lnTo>
                    <a:pt x="55225" y="142404"/>
                  </a:lnTo>
                  <a:cubicBezTo>
                    <a:pt x="40578" y="142404"/>
                    <a:pt x="26532" y="136586"/>
                    <a:pt x="16175" y="126229"/>
                  </a:cubicBezTo>
                  <a:cubicBezTo>
                    <a:pt x="5818" y="115872"/>
                    <a:pt x="0" y="101826"/>
                    <a:pt x="0" y="87179"/>
                  </a:cubicBezTo>
                  <a:lnTo>
                    <a:pt x="0" y="55225"/>
                  </a:lnTo>
                  <a:cubicBezTo>
                    <a:pt x="0" y="40578"/>
                    <a:pt x="5818" y="26532"/>
                    <a:pt x="16175" y="16175"/>
                  </a:cubicBezTo>
                  <a:cubicBezTo>
                    <a:pt x="26532" y="5818"/>
                    <a:pt x="40578" y="0"/>
                    <a:pt x="552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>
                <a:noFill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5C578817-34DD-BCA2-E94E-5AEA4894A839}"/>
                </a:ext>
              </a:extLst>
            </p:cNvPr>
            <p:cNvSpPr txBox="1"/>
            <p:nvPr/>
          </p:nvSpPr>
          <p:spPr>
            <a:xfrm>
              <a:off x="6667735" y="5155287"/>
              <a:ext cx="374133" cy="695387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pic>
        <p:nvPicPr>
          <p:cNvPr id="12" name="Obraz 11">
            <a:extLst>
              <a:ext uri="{FF2B5EF4-FFF2-40B4-BE49-F238E27FC236}">
                <a16:creationId xmlns:a16="http://schemas.microsoft.com/office/drawing/2014/main" id="{4DE6ACB4-3807-2155-C671-1D4B2E318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116" y="3805092"/>
            <a:ext cx="3638626" cy="3569582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1745D64-17B0-9D28-1A77-4D8D77639901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1.11. Dotychczasowy sposób formułowania zapisów 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CDA9550E-2A44-D730-95AA-A541259CA996}"/>
              </a:ext>
            </a:extLst>
          </p:cNvPr>
          <p:cNvGrpSpPr/>
          <p:nvPr/>
        </p:nvGrpSpPr>
        <p:grpSpPr>
          <a:xfrm>
            <a:off x="6817660" y="6679287"/>
            <a:ext cx="676438" cy="735731"/>
            <a:chOff x="-107580" y="-95250"/>
            <a:chExt cx="1896271" cy="251442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4D0AE7EA-2415-7EB6-0607-6AD2BED41D48}"/>
                </a:ext>
              </a:extLst>
            </p:cNvPr>
            <p:cNvSpPr/>
            <p:nvPr/>
          </p:nvSpPr>
          <p:spPr>
            <a:xfrm>
              <a:off x="-107580" y="13788"/>
              <a:ext cx="1788691" cy="142404"/>
            </a:xfrm>
            <a:custGeom>
              <a:avLst/>
              <a:gdLst/>
              <a:ahLst/>
              <a:cxnLst/>
              <a:rect l="l" t="t" r="r" b="b"/>
              <a:pathLst>
                <a:path w="1788691" h="142404">
                  <a:moveTo>
                    <a:pt x="55225" y="0"/>
                  </a:moveTo>
                  <a:lnTo>
                    <a:pt x="1733466" y="0"/>
                  </a:lnTo>
                  <a:cubicBezTo>
                    <a:pt x="1763966" y="0"/>
                    <a:pt x="1788691" y="24725"/>
                    <a:pt x="1788691" y="55225"/>
                  </a:cubicBezTo>
                  <a:lnTo>
                    <a:pt x="1788691" y="87179"/>
                  </a:lnTo>
                  <a:cubicBezTo>
                    <a:pt x="1788691" y="101826"/>
                    <a:pt x="1782873" y="115872"/>
                    <a:pt x="1772516" y="126229"/>
                  </a:cubicBezTo>
                  <a:cubicBezTo>
                    <a:pt x="1762159" y="136586"/>
                    <a:pt x="1748113" y="142404"/>
                    <a:pt x="1733466" y="142404"/>
                  </a:cubicBezTo>
                  <a:lnTo>
                    <a:pt x="55225" y="142404"/>
                  </a:lnTo>
                  <a:cubicBezTo>
                    <a:pt x="40578" y="142404"/>
                    <a:pt x="26532" y="136586"/>
                    <a:pt x="16175" y="126229"/>
                  </a:cubicBezTo>
                  <a:cubicBezTo>
                    <a:pt x="5818" y="115872"/>
                    <a:pt x="0" y="101826"/>
                    <a:pt x="0" y="87179"/>
                  </a:cubicBezTo>
                  <a:lnTo>
                    <a:pt x="0" y="55225"/>
                  </a:lnTo>
                  <a:cubicBezTo>
                    <a:pt x="0" y="40578"/>
                    <a:pt x="5818" y="26532"/>
                    <a:pt x="16175" y="16175"/>
                  </a:cubicBezTo>
                  <a:cubicBezTo>
                    <a:pt x="26532" y="5818"/>
                    <a:pt x="40578" y="0"/>
                    <a:pt x="552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1D380867-9434-F972-D5FB-50E73A918BCD}"/>
                </a:ext>
              </a:extLst>
            </p:cNvPr>
            <p:cNvSpPr txBox="1"/>
            <p:nvPr/>
          </p:nvSpPr>
          <p:spPr>
            <a:xfrm>
              <a:off x="0" y="-95250"/>
              <a:ext cx="1788691" cy="23765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5685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>
            <a:extLst>
              <a:ext uri="{FF2B5EF4-FFF2-40B4-BE49-F238E27FC236}">
                <a16:creationId xmlns:a16="http://schemas.microsoft.com/office/drawing/2014/main" id="{D549399E-D1F7-AAC7-FAA6-D06CFD9F6A20}"/>
              </a:ext>
            </a:extLst>
          </p:cNvPr>
          <p:cNvSpPr txBox="1"/>
          <p:nvPr/>
        </p:nvSpPr>
        <p:spPr>
          <a:xfrm>
            <a:off x="3895430" y="3951138"/>
            <a:ext cx="6532663" cy="542473"/>
          </a:xfrm>
          <a:prstGeom prst="rect">
            <a:avLst/>
          </a:prstGeom>
        </p:spPr>
        <p:txBody>
          <a:bodyPr lIns="36974" tIns="36974" rIns="36974" bIns="36974" rtlCol="0" anchor="ctr"/>
          <a:lstStyle/>
          <a:p>
            <a:pPr algn="ctr">
              <a:lnSpc>
                <a:spcPts val="2620"/>
              </a:lnSpc>
            </a:pPr>
            <a:endParaRPr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31D21011-2D7D-9971-0AAA-E75046966583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1.12. Listy rozwijane we wtyczce APP 2 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3A5E427-1DE5-74EA-502C-9BE44BEA2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430" y="1636357"/>
            <a:ext cx="6119390" cy="712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09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B0D1D2E7-663F-2299-0394-EB014A9E00A9}"/>
              </a:ext>
            </a:extLst>
          </p:cNvPr>
          <p:cNvSpPr txBox="1"/>
          <p:nvPr/>
        </p:nvSpPr>
        <p:spPr>
          <a:xfrm>
            <a:off x="468725" y="857250"/>
            <a:ext cx="13176790" cy="1343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1.13. Źródła „zasad” tworzenia danych przestrzennych dot. planu ogólnego gminy 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AA557A8D-8ABE-25DB-AC88-91CB78F3CAFA}"/>
              </a:ext>
            </a:extLst>
          </p:cNvPr>
          <p:cNvSpPr/>
          <p:nvPr/>
        </p:nvSpPr>
        <p:spPr>
          <a:xfrm>
            <a:off x="3566459" y="2847026"/>
            <a:ext cx="3735748" cy="700759"/>
          </a:xfrm>
          <a:custGeom>
            <a:avLst/>
            <a:gdLst/>
            <a:ahLst/>
            <a:cxnLst/>
            <a:rect l="l" t="t" r="r" b="b"/>
            <a:pathLst>
              <a:path w="3735748" h="700759">
                <a:moveTo>
                  <a:pt x="0" y="0"/>
                </a:moveTo>
                <a:lnTo>
                  <a:pt x="3735748" y="0"/>
                </a:lnTo>
                <a:lnTo>
                  <a:pt x="3735748" y="700759"/>
                </a:lnTo>
                <a:lnTo>
                  <a:pt x="0" y="7007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A4ADF04E-AD17-5DFF-66D6-08D4D654FBCA}"/>
              </a:ext>
            </a:extLst>
          </p:cNvPr>
          <p:cNvSpPr/>
          <p:nvPr/>
        </p:nvSpPr>
        <p:spPr>
          <a:xfrm>
            <a:off x="3795110" y="3041907"/>
            <a:ext cx="307978" cy="307978"/>
          </a:xfrm>
          <a:custGeom>
            <a:avLst/>
            <a:gdLst/>
            <a:ahLst/>
            <a:cxnLst/>
            <a:rect l="l" t="t" r="r" b="b"/>
            <a:pathLst>
              <a:path w="307978" h="307978">
                <a:moveTo>
                  <a:pt x="0" y="0"/>
                </a:moveTo>
                <a:lnTo>
                  <a:pt x="307979" y="0"/>
                </a:lnTo>
                <a:lnTo>
                  <a:pt x="307979" y="307978"/>
                </a:lnTo>
                <a:lnTo>
                  <a:pt x="0" y="307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ACFE3853-425F-0CD3-E0D3-944DD310D862}"/>
              </a:ext>
            </a:extLst>
          </p:cNvPr>
          <p:cNvSpPr/>
          <p:nvPr/>
        </p:nvSpPr>
        <p:spPr>
          <a:xfrm>
            <a:off x="7024453" y="6161442"/>
            <a:ext cx="3735748" cy="700759"/>
          </a:xfrm>
          <a:custGeom>
            <a:avLst/>
            <a:gdLst/>
            <a:ahLst/>
            <a:cxnLst/>
            <a:rect l="l" t="t" r="r" b="b"/>
            <a:pathLst>
              <a:path w="3735748" h="700759">
                <a:moveTo>
                  <a:pt x="0" y="0"/>
                </a:moveTo>
                <a:lnTo>
                  <a:pt x="3735747" y="0"/>
                </a:lnTo>
                <a:lnTo>
                  <a:pt x="3735747" y="700759"/>
                </a:lnTo>
                <a:lnTo>
                  <a:pt x="0" y="700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4A55BD0C-5388-15D4-E218-5B9BD325734A}"/>
              </a:ext>
            </a:extLst>
          </p:cNvPr>
          <p:cNvSpPr/>
          <p:nvPr/>
        </p:nvSpPr>
        <p:spPr>
          <a:xfrm>
            <a:off x="7266628" y="6357434"/>
            <a:ext cx="307978" cy="307978"/>
          </a:xfrm>
          <a:custGeom>
            <a:avLst/>
            <a:gdLst/>
            <a:ahLst/>
            <a:cxnLst/>
            <a:rect l="l" t="t" r="r" b="b"/>
            <a:pathLst>
              <a:path w="307978" h="307978">
                <a:moveTo>
                  <a:pt x="0" y="0"/>
                </a:moveTo>
                <a:lnTo>
                  <a:pt x="307979" y="0"/>
                </a:lnTo>
                <a:lnTo>
                  <a:pt x="307979" y="307978"/>
                </a:lnTo>
                <a:lnTo>
                  <a:pt x="0" y="307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AB8FA073-68B9-8D3F-9EB0-C2C985903783}"/>
              </a:ext>
            </a:extLst>
          </p:cNvPr>
          <p:cNvSpPr txBox="1"/>
          <p:nvPr/>
        </p:nvSpPr>
        <p:spPr>
          <a:xfrm>
            <a:off x="4438363" y="3044046"/>
            <a:ext cx="2312079" cy="24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3"/>
              </a:lnSpc>
            </a:pPr>
            <a:r>
              <a:rPr lang="pl-PL" sz="1409" spc="27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USTAWA</a:t>
            </a:r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8A270FFE-320D-5E12-1FD0-5C4974622F8A}"/>
              </a:ext>
            </a:extLst>
          </p:cNvPr>
          <p:cNvSpPr/>
          <p:nvPr/>
        </p:nvSpPr>
        <p:spPr>
          <a:xfrm>
            <a:off x="4580024" y="3665576"/>
            <a:ext cx="3735748" cy="700759"/>
          </a:xfrm>
          <a:custGeom>
            <a:avLst/>
            <a:gdLst/>
            <a:ahLst/>
            <a:cxnLst/>
            <a:rect l="l" t="t" r="r" b="b"/>
            <a:pathLst>
              <a:path w="3735748" h="700759">
                <a:moveTo>
                  <a:pt x="0" y="0"/>
                </a:moveTo>
                <a:lnTo>
                  <a:pt x="3735748" y="0"/>
                </a:lnTo>
                <a:lnTo>
                  <a:pt x="3735748" y="700759"/>
                </a:lnTo>
                <a:lnTo>
                  <a:pt x="0" y="7007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4" name="Freeform 25">
            <a:extLst>
              <a:ext uri="{FF2B5EF4-FFF2-40B4-BE49-F238E27FC236}">
                <a16:creationId xmlns:a16="http://schemas.microsoft.com/office/drawing/2014/main" id="{42E6630E-4759-BC7F-BB13-9424E2BE94A9}"/>
              </a:ext>
            </a:extLst>
          </p:cNvPr>
          <p:cNvSpPr/>
          <p:nvPr/>
        </p:nvSpPr>
        <p:spPr>
          <a:xfrm>
            <a:off x="5613811" y="4499769"/>
            <a:ext cx="3735748" cy="700759"/>
          </a:xfrm>
          <a:custGeom>
            <a:avLst/>
            <a:gdLst/>
            <a:ahLst/>
            <a:cxnLst/>
            <a:rect l="l" t="t" r="r" b="b"/>
            <a:pathLst>
              <a:path w="3735748" h="700759">
                <a:moveTo>
                  <a:pt x="0" y="0"/>
                </a:moveTo>
                <a:lnTo>
                  <a:pt x="3735747" y="0"/>
                </a:lnTo>
                <a:lnTo>
                  <a:pt x="3735747" y="700759"/>
                </a:lnTo>
                <a:lnTo>
                  <a:pt x="0" y="7007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25" name="Group 26">
            <a:extLst>
              <a:ext uri="{FF2B5EF4-FFF2-40B4-BE49-F238E27FC236}">
                <a16:creationId xmlns:a16="http://schemas.microsoft.com/office/drawing/2014/main" id="{146213E1-A6C4-2B21-102A-8DD8E9978BF3}"/>
              </a:ext>
            </a:extLst>
          </p:cNvPr>
          <p:cNvGrpSpPr/>
          <p:nvPr/>
        </p:nvGrpSpPr>
        <p:grpSpPr>
          <a:xfrm>
            <a:off x="5843219" y="4702194"/>
            <a:ext cx="312450" cy="301822"/>
            <a:chOff x="0" y="0"/>
            <a:chExt cx="560877" cy="541800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040233B4-8A63-BE43-1E76-760E62DEE971}"/>
                </a:ext>
              </a:extLst>
            </p:cNvPr>
            <p:cNvSpPr/>
            <p:nvPr/>
          </p:nvSpPr>
          <p:spPr>
            <a:xfrm>
              <a:off x="0" y="0"/>
              <a:ext cx="560832" cy="541782"/>
            </a:xfrm>
            <a:custGeom>
              <a:avLst/>
              <a:gdLst/>
              <a:ahLst/>
              <a:cxnLst/>
              <a:rect l="l" t="t" r="r" b="b"/>
              <a:pathLst>
                <a:path w="560832" h="541782">
                  <a:moveTo>
                    <a:pt x="0" y="0"/>
                  </a:moveTo>
                  <a:lnTo>
                    <a:pt x="560832" y="0"/>
                  </a:lnTo>
                  <a:lnTo>
                    <a:pt x="560832" y="541782"/>
                  </a:lnTo>
                  <a:lnTo>
                    <a:pt x="0" y="541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340" r="-348" b="-3"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27" name="TextBox 28">
            <a:extLst>
              <a:ext uri="{FF2B5EF4-FFF2-40B4-BE49-F238E27FC236}">
                <a16:creationId xmlns:a16="http://schemas.microsoft.com/office/drawing/2014/main" id="{14467602-7D75-B3AA-EC75-9A0F65FD3EFC}"/>
              </a:ext>
            </a:extLst>
          </p:cNvPr>
          <p:cNvSpPr txBox="1"/>
          <p:nvPr/>
        </p:nvSpPr>
        <p:spPr>
          <a:xfrm>
            <a:off x="5728879" y="3886749"/>
            <a:ext cx="2043126" cy="24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3"/>
              </a:lnSpc>
            </a:pPr>
            <a:r>
              <a:rPr lang="pl-PL" sz="1409" spc="27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ROZPORZĄDZENIA</a:t>
            </a:r>
          </a:p>
        </p:txBody>
      </p:sp>
      <p:sp>
        <p:nvSpPr>
          <p:cNvPr id="29" name="TextBox 30">
            <a:extLst>
              <a:ext uri="{FF2B5EF4-FFF2-40B4-BE49-F238E27FC236}">
                <a16:creationId xmlns:a16="http://schemas.microsoft.com/office/drawing/2014/main" id="{2A9C819A-3626-0974-BFF7-EBB67B0A22DB}"/>
              </a:ext>
            </a:extLst>
          </p:cNvPr>
          <p:cNvSpPr txBox="1"/>
          <p:nvPr/>
        </p:nvSpPr>
        <p:spPr>
          <a:xfrm>
            <a:off x="6447897" y="4696551"/>
            <a:ext cx="2446751" cy="24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3"/>
              </a:lnSpc>
            </a:pPr>
            <a:r>
              <a:rPr lang="pl-PL" sz="1409" spc="27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WTYCZKA APP 2</a:t>
            </a:r>
          </a:p>
        </p:txBody>
      </p:sp>
      <p:sp>
        <p:nvSpPr>
          <p:cNvPr id="32" name="Freeform 33">
            <a:extLst>
              <a:ext uri="{FF2B5EF4-FFF2-40B4-BE49-F238E27FC236}">
                <a16:creationId xmlns:a16="http://schemas.microsoft.com/office/drawing/2014/main" id="{36CFFB1F-72F1-C8CB-DAF1-A9BDAD3CFD37}"/>
              </a:ext>
            </a:extLst>
          </p:cNvPr>
          <p:cNvSpPr/>
          <p:nvPr/>
        </p:nvSpPr>
        <p:spPr>
          <a:xfrm>
            <a:off x="6300155" y="5340673"/>
            <a:ext cx="3735748" cy="700759"/>
          </a:xfrm>
          <a:custGeom>
            <a:avLst/>
            <a:gdLst/>
            <a:ahLst/>
            <a:cxnLst/>
            <a:rect l="l" t="t" r="r" b="b"/>
            <a:pathLst>
              <a:path w="3735748" h="700759">
                <a:moveTo>
                  <a:pt x="0" y="0"/>
                </a:moveTo>
                <a:lnTo>
                  <a:pt x="3735747" y="0"/>
                </a:lnTo>
                <a:lnTo>
                  <a:pt x="3735747" y="700759"/>
                </a:lnTo>
                <a:lnTo>
                  <a:pt x="0" y="7007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3" name="TextBox 34">
            <a:extLst>
              <a:ext uri="{FF2B5EF4-FFF2-40B4-BE49-F238E27FC236}">
                <a16:creationId xmlns:a16="http://schemas.microsoft.com/office/drawing/2014/main" id="{9149893F-90CD-C049-0CA3-D39E7F159970}"/>
              </a:ext>
            </a:extLst>
          </p:cNvPr>
          <p:cNvSpPr txBox="1"/>
          <p:nvPr/>
        </p:nvSpPr>
        <p:spPr>
          <a:xfrm>
            <a:off x="7076948" y="5537456"/>
            <a:ext cx="2566054" cy="24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3"/>
              </a:lnSpc>
            </a:pPr>
            <a:r>
              <a:rPr lang="pl-PL" sz="1409" spc="27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SPECYFIKACJA DANYCH 2.0 </a:t>
            </a:r>
          </a:p>
        </p:txBody>
      </p:sp>
      <p:sp>
        <p:nvSpPr>
          <p:cNvPr id="35" name="Freeform 36">
            <a:extLst>
              <a:ext uri="{FF2B5EF4-FFF2-40B4-BE49-F238E27FC236}">
                <a16:creationId xmlns:a16="http://schemas.microsoft.com/office/drawing/2014/main" id="{DAA49DE8-21DA-01C8-09D8-FC82F0ED994C}"/>
              </a:ext>
            </a:extLst>
          </p:cNvPr>
          <p:cNvSpPr/>
          <p:nvPr/>
        </p:nvSpPr>
        <p:spPr>
          <a:xfrm>
            <a:off x="6527392" y="5534571"/>
            <a:ext cx="317152" cy="317152"/>
          </a:xfrm>
          <a:custGeom>
            <a:avLst/>
            <a:gdLst/>
            <a:ahLst/>
            <a:cxnLst/>
            <a:rect l="l" t="t" r="r" b="b"/>
            <a:pathLst>
              <a:path w="317152" h="317152">
                <a:moveTo>
                  <a:pt x="0" y="0"/>
                </a:moveTo>
                <a:lnTo>
                  <a:pt x="317151" y="0"/>
                </a:lnTo>
                <a:lnTo>
                  <a:pt x="317151" y="317152"/>
                </a:lnTo>
                <a:lnTo>
                  <a:pt x="0" y="3171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6" name="TextBox 37">
            <a:extLst>
              <a:ext uri="{FF2B5EF4-FFF2-40B4-BE49-F238E27FC236}">
                <a16:creationId xmlns:a16="http://schemas.microsoft.com/office/drawing/2014/main" id="{A475C94D-1897-FF7C-5B49-84E48643AD9A}"/>
              </a:ext>
            </a:extLst>
          </p:cNvPr>
          <p:cNvSpPr txBox="1"/>
          <p:nvPr/>
        </p:nvSpPr>
        <p:spPr>
          <a:xfrm>
            <a:off x="7732951" y="6213927"/>
            <a:ext cx="2566054" cy="51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3"/>
              </a:lnSpc>
            </a:pPr>
            <a:r>
              <a:rPr lang="pl-PL" sz="1409" spc="27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PRZEGLĄDARKA DANYCH PLANISTYCZNYCH</a:t>
            </a:r>
          </a:p>
        </p:txBody>
      </p:sp>
      <p:sp>
        <p:nvSpPr>
          <p:cNvPr id="38" name="Freeform 39">
            <a:extLst>
              <a:ext uri="{FF2B5EF4-FFF2-40B4-BE49-F238E27FC236}">
                <a16:creationId xmlns:a16="http://schemas.microsoft.com/office/drawing/2014/main" id="{A036D540-8C38-2E69-A405-E59232E8CDAF}"/>
              </a:ext>
            </a:extLst>
          </p:cNvPr>
          <p:cNvSpPr/>
          <p:nvPr/>
        </p:nvSpPr>
        <p:spPr>
          <a:xfrm>
            <a:off x="4782638" y="3843776"/>
            <a:ext cx="260551" cy="260551"/>
          </a:xfrm>
          <a:custGeom>
            <a:avLst/>
            <a:gdLst/>
            <a:ahLst/>
            <a:cxnLst/>
            <a:rect l="l" t="t" r="r" b="b"/>
            <a:pathLst>
              <a:path w="260551" h="260551">
                <a:moveTo>
                  <a:pt x="0" y="0"/>
                </a:moveTo>
                <a:lnTo>
                  <a:pt x="260551" y="0"/>
                </a:lnTo>
                <a:lnTo>
                  <a:pt x="260551" y="260552"/>
                </a:lnTo>
                <a:lnTo>
                  <a:pt x="0" y="2605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9" name="Freeform 40">
            <a:extLst>
              <a:ext uri="{FF2B5EF4-FFF2-40B4-BE49-F238E27FC236}">
                <a16:creationId xmlns:a16="http://schemas.microsoft.com/office/drawing/2014/main" id="{983B07D3-8F3F-7FE5-EB9A-95E74B368B3B}"/>
              </a:ext>
            </a:extLst>
          </p:cNvPr>
          <p:cNvSpPr/>
          <p:nvPr/>
        </p:nvSpPr>
        <p:spPr>
          <a:xfrm>
            <a:off x="4892178" y="3916229"/>
            <a:ext cx="262382" cy="262382"/>
          </a:xfrm>
          <a:custGeom>
            <a:avLst/>
            <a:gdLst/>
            <a:ahLst/>
            <a:cxnLst/>
            <a:rect l="l" t="t" r="r" b="b"/>
            <a:pathLst>
              <a:path w="262382" h="262382">
                <a:moveTo>
                  <a:pt x="0" y="0"/>
                </a:moveTo>
                <a:lnTo>
                  <a:pt x="262382" y="0"/>
                </a:lnTo>
                <a:lnTo>
                  <a:pt x="262382" y="262382"/>
                </a:lnTo>
                <a:lnTo>
                  <a:pt x="0" y="2623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80928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32CC669-39FA-EA4D-87B0-564CFE4CD2D4}"/>
              </a:ext>
            </a:extLst>
          </p:cNvPr>
          <p:cNvSpPr txBox="1"/>
          <p:nvPr/>
        </p:nvSpPr>
        <p:spPr>
          <a:xfrm>
            <a:off x="790986" y="2066708"/>
            <a:ext cx="11651799" cy="1368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sz="1200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pl-PL" sz="2000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Udostępnianie danych projektowych </a:t>
            </a:r>
            <a:r>
              <a:rPr lang="pl-PL" sz="2000" b="1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 ramach usług danych przestrzennych zgłoszonych do </a:t>
            </a:r>
            <a:r>
              <a:rPr lang="pl-PL" sz="2000" b="1" u="sng" dirty="0">
                <a:solidFill>
                  <a:srgbClr val="0000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  <a:hlinkClick r:id="rId2" tooltip="https://www.geoportal.gov.pl/pl/rejestry/ewidencja-zbiorow-i-uslug/"/>
              </a:rPr>
              <a:t>Ewidencji zbiorów i usług danych przestrzennych </a:t>
            </a:r>
            <a:r>
              <a:rPr lang="pl-PL" sz="2000" b="1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za pomocą usług pobierania nie jest wymagane, ale zalecane.       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9ED6221-30A9-D017-31F9-99DFD6F5CDD2}"/>
              </a:ext>
            </a:extLst>
          </p:cNvPr>
          <p:cNvSpPr/>
          <p:nvPr/>
        </p:nvSpPr>
        <p:spPr>
          <a:xfrm rot="-3124835">
            <a:off x="11065594" y="4345351"/>
            <a:ext cx="346213" cy="448172"/>
          </a:xfrm>
          <a:custGeom>
            <a:avLst/>
            <a:gdLst/>
            <a:ahLst/>
            <a:cxnLst/>
            <a:rect l="l" t="t" r="r" b="b"/>
            <a:pathLst>
              <a:path w="346213" h="448172">
                <a:moveTo>
                  <a:pt x="0" y="0"/>
                </a:moveTo>
                <a:lnTo>
                  <a:pt x="346213" y="0"/>
                </a:lnTo>
                <a:lnTo>
                  <a:pt x="346213" y="448173"/>
                </a:lnTo>
                <a:lnTo>
                  <a:pt x="0" y="4481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14" b="-914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6ADB65DE-EBBB-CD2E-ABEC-ACFB92B1B233}"/>
              </a:ext>
            </a:extLst>
          </p:cNvPr>
          <p:cNvGrpSpPr/>
          <p:nvPr/>
        </p:nvGrpSpPr>
        <p:grpSpPr>
          <a:xfrm>
            <a:off x="105518" y="6053506"/>
            <a:ext cx="14189175" cy="1914720"/>
            <a:chOff x="0" y="0"/>
            <a:chExt cx="22879355" cy="3087393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E78F81A0-5F09-F39C-AE9A-907EF07EA855}"/>
                </a:ext>
              </a:extLst>
            </p:cNvPr>
            <p:cNvSpPr/>
            <p:nvPr/>
          </p:nvSpPr>
          <p:spPr>
            <a:xfrm>
              <a:off x="0" y="0"/>
              <a:ext cx="22879304" cy="3087370"/>
            </a:xfrm>
            <a:custGeom>
              <a:avLst/>
              <a:gdLst/>
              <a:ahLst/>
              <a:cxnLst/>
              <a:rect l="l" t="t" r="r" b="b"/>
              <a:pathLst>
                <a:path w="22879304" h="3087370">
                  <a:moveTo>
                    <a:pt x="0" y="0"/>
                  </a:moveTo>
                  <a:lnTo>
                    <a:pt x="22879304" y="0"/>
                  </a:lnTo>
                  <a:lnTo>
                    <a:pt x="22879304" y="3087370"/>
                  </a:lnTo>
                  <a:lnTo>
                    <a:pt x="0" y="3087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4793" r="-14793"/>
              </a:stretch>
            </a:blipFill>
          </p:spPr>
          <p:txBody>
            <a:bodyPr/>
            <a:lstStyle/>
            <a:p>
              <a:endPara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7" name="TextBox 9">
            <a:extLst>
              <a:ext uri="{FF2B5EF4-FFF2-40B4-BE49-F238E27FC236}">
                <a16:creationId xmlns:a16="http://schemas.microsoft.com/office/drawing/2014/main" id="{E0F8A5DF-449D-1BED-5182-76F74E835BBA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1.14. Sposób udostępniania projektu planu ogólnego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4AE6111-7CC8-2CF5-A591-40B353E27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225" y="3443417"/>
            <a:ext cx="7783011" cy="205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reeform 22">
            <a:extLst>
              <a:ext uri="{FF2B5EF4-FFF2-40B4-BE49-F238E27FC236}">
                <a16:creationId xmlns:a16="http://schemas.microsoft.com/office/drawing/2014/main" id="{8CA98800-BC5C-E046-EB1D-9C74C9841F85}"/>
              </a:ext>
            </a:extLst>
          </p:cNvPr>
          <p:cNvSpPr/>
          <p:nvPr/>
        </p:nvSpPr>
        <p:spPr>
          <a:xfrm rot="-3493435">
            <a:off x="3774798" y="3102932"/>
            <a:ext cx="309080" cy="400104"/>
          </a:xfrm>
          <a:custGeom>
            <a:avLst/>
            <a:gdLst/>
            <a:ahLst/>
            <a:cxnLst/>
            <a:rect l="l" t="t" r="r" b="b"/>
            <a:pathLst>
              <a:path w="333364" h="431540">
                <a:moveTo>
                  <a:pt x="0" y="0"/>
                </a:moveTo>
                <a:lnTo>
                  <a:pt x="333365" y="0"/>
                </a:lnTo>
                <a:lnTo>
                  <a:pt x="333365" y="431540"/>
                </a:lnTo>
                <a:lnTo>
                  <a:pt x="0" y="431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914" b="-914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Freeform 22">
            <a:extLst>
              <a:ext uri="{FF2B5EF4-FFF2-40B4-BE49-F238E27FC236}">
                <a16:creationId xmlns:a16="http://schemas.microsoft.com/office/drawing/2014/main" id="{D71E157D-50D9-448E-0976-192469E6B60D}"/>
              </a:ext>
            </a:extLst>
          </p:cNvPr>
          <p:cNvSpPr/>
          <p:nvPr/>
        </p:nvSpPr>
        <p:spPr>
          <a:xfrm>
            <a:off x="687963" y="2336706"/>
            <a:ext cx="416888" cy="416888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77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2B53F92-6F5A-1F6F-8E93-88794B9B0BBD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1.15. Liczba zgłoszeń zbiorów danych przestrzennych </a:t>
            </a:r>
          </a:p>
        </p:txBody>
      </p:sp>
      <p:pic>
        <p:nvPicPr>
          <p:cNvPr id="5" name="Obraz 4" descr="Obraz zawierający zrzut ekranu, linia, Wykres, tekst&#10;&#10;Opis wygenerowany automatycznie">
            <a:extLst>
              <a:ext uri="{FF2B5EF4-FFF2-40B4-BE49-F238E27FC236}">
                <a16:creationId xmlns:a16="http://schemas.microsoft.com/office/drawing/2014/main" id="{A4B2F5BD-D410-AAAB-6391-C48B67D2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581" y="1744115"/>
            <a:ext cx="11233050" cy="624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99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DE7AFA8-E1AA-5B75-AF8D-611B3B794F14}"/>
              </a:ext>
            </a:extLst>
          </p:cNvPr>
          <p:cNvSpPr txBox="1"/>
          <p:nvPr/>
        </p:nvSpPr>
        <p:spPr>
          <a:xfrm>
            <a:off x="6264365" y="1372118"/>
            <a:ext cx="7199084" cy="693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pl-PL" sz="2000" b="1" dirty="0">
                <a:solidFill>
                  <a:srgbClr val="263779"/>
                </a:solidFill>
                <a:latin typeface="Lato "/>
                <a:ea typeface="Lato Bold"/>
                <a:cs typeface="Lato Bold"/>
                <a:sym typeface="Lato Bold"/>
              </a:rPr>
              <a:t>dr inż. Anna Michalik</a:t>
            </a:r>
          </a:p>
          <a:p>
            <a:pPr algn="r">
              <a:lnSpc>
                <a:spcPct val="120000"/>
              </a:lnSpc>
            </a:pPr>
            <a:r>
              <a:rPr lang="pl-PL" sz="18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zastępca dyrektora departamentu</a:t>
            </a:r>
          </a:p>
          <a:p>
            <a:pPr algn="r">
              <a:lnSpc>
                <a:spcPct val="120000"/>
              </a:lnSpc>
            </a:pPr>
            <a:r>
              <a:rPr lang="pl-PL" sz="18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Departament Planowania Przestrzennego</a:t>
            </a:r>
          </a:p>
          <a:p>
            <a:pPr algn="r">
              <a:lnSpc>
                <a:spcPct val="120000"/>
              </a:lnSpc>
            </a:pPr>
            <a:endParaRPr lang="pl-PL" sz="2000" b="1" dirty="0">
              <a:solidFill>
                <a:srgbClr val="263779"/>
              </a:solidFill>
              <a:latin typeface="Lato "/>
              <a:ea typeface="Lato Bold"/>
              <a:cs typeface="Lato Bold"/>
              <a:sym typeface="Lato Bold"/>
            </a:endParaRPr>
          </a:p>
          <a:p>
            <a:pPr algn="r">
              <a:lnSpc>
                <a:spcPct val="120000"/>
              </a:lnSpc>
            </a:pPr>
            <a:r>
              <a:rPr lang="pl-PL" sz="20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Wydział Cyfryzacji Planowania Przestrzennego,</a:t>
            </a:r>
          </a:p>
          <a:p>
            <a:pPr algn="r">
              <a:lnSpc>
                <a:spcPct val="120000"/>
              </a:lnSpc>
            </a:pPr>
            <a:r>
              <a:rPr lang="pl-PL" sz="20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Departament Planowania Przestrzennego:</a:t>
            </a:r>
          </a:p>
          <a:p>
            <a:pPr algn="r">
              <a:lnSpc>
                <a:spcPct val="120000"/>
              </a:lnSpc>
            </a:pPr>
            <a:r>
              <a:rPr lang="pl-PL" sz="2000" b="1" dirty="0">
                <a:solidFill>
                  <a:srgbClr val="263779"/>
                </a:solidFill>
                <a:latin typeface="Lato "/>
                <a:ea typeface="Lato Bold"/>
                <a:cs typeface="Lato Bold"/>
                <a:sym typeface="Lato Bold"/>
              </a:rPr>
              <a:t>Katarzyna Zagrobelna</a:t>
            </a:r>
          </a:p>
          <a:p>
            <a:pPr algn="r">
              <a:lnSpc>
                <a:spcPct val="120000"/>
              </a:lnSpc>
            </a:pPr>
            <a:r>
              <a:rPr lang="pl-PL" sz="2000" dirty="0">
                <a:solidFill>
                  <a:srgbClr val="263779"/>
                </a:solidFill>
                <a:latin typeface="Lato "/>
                <a:ea typeface="Lato Bold"/>
                <a:cs typeface="Lato Bold"/>
                <a:sym typeface="Lato Bold"/>
              </a:rPr>
              <a:t>naczelnik wydziału</a:t>
            </a:r>
          </a:p>
          <a:p>
            <a:pPr algn="r">
              <a:lnSpc>
                <a:spcPct val="120000"/>
              </a:lnSpc>
            </a:pPr>
            <a:r>
              <a:rPr lang="pl-PL" sz="2000" b="1" dirty="0">
                <a:solidFill>
                  <a:srgbClr val="263779"/>
                </a:solidFill>
                <a:latin typeface="Lato "/>
                <a:ea typeface="Lato Bold"/>
                <a:cs typeface="Lato Bold"/>
                <a:sym typeface="Lato Bold"/>
              </a:rPr>
              <a:t>Klaudia Danielik</a:t>
            </a:r>
          </a:p>
          <a:p>
            <a:pPr algn="r">
              <a:lnSpc>
                <a:spcPct val="120000"/>
              </a:lnSpc>
            </a:pPr>
            <a:r>
              <a:rPr lang="pl-PL" sz="20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główny specjalista</a:t>
            </a:r>
            <a:r>
              <a:rPr lang="pl-PL" sz="2000" b="1" dirty="0">
                <a:solidFill>
                  <a:srgbClr val="263779"/>
                </a:solidFill>
                <a:latin typeface="Lato "/>
                <a:ea typeface="Lato Bold"/>
                <a:cs typeface="Lato Bold"/>
                <a:sym typeface="Lato Bold"/>
              </a:rPr>
              <a:t> </a:t>
            </a:r>
          </a:p>
          <a:p>
            <a:pPr algn="r">
              <a:lnSpc>
                <a:spcPct val="120000"/>
              </a:lnSpc>
            </a:pPr>
            <a:r>
              <a:rPr lang="pl-PL" sz="2000" b="1" dirty="0">
                <a:solidFill>
                  <a:srgbClr val="263779"/>
                </a:solidFill>
                <a:latin typeface="Lato "/>
                <a:ea typeface="Lato Bold"/>
                <a:cs typeface="Lato Bold"/>
                <a:sym typeface="Lato Bold"/>
              </a:rPr>
              <a:t>Barbara Jabłońska</a:t>
            </a:r>
          </a:p>
          <a:p>
            <a:pPr algn="r">
              <a:lnSpc>
                <a:spcPct val="120000"/>
              </a:lnSpc>
            </a:pPr>
            <a:r>
              <a:rPr lang="pl-PL" sz="20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główny specjalista</a:t>
            </a:r>
          </a:p>
          <a:p>
            <a:pPr algn="r">
              <a:lnSpc>
                <a:spcPct val="120000"/>
              </a:lnSpc>
            </a:pPr>
            <a:r>
              <a:rPr lang="pl-PL" sz="2000" b="1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Jakub Kosowski</a:t>
            </a:r>
          </a:p>
          <a:p>
            <a:pPr algn="r">
              <a:lnSpc>
                <a:spcPct val="120000"/>
              </a:lnSpc>
            </a:pPr>
            <a:r>
              <a:rPr lang="pl-PL" sz="20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starszy specjalista</a:t>
            </a:r>
          </a:p>
          <a:p>
            <a:pPr algn="r">
              <a:lnSpc>
                <a:spcPct val="120000"/>
              </a:lnSpc>
            </a:pPr>
            <a:r>
              <a:rPr lang="pl-PL" sz="2000" b="1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Lidia Mikołajczuk</a:t>
            </a:r>
          </a:p>
          <a:p>
            <a:pPr algn="r">
              <a:lnSpc>
                <a:spcPct val="120000"/>
              </a:lnSpc>
            </a:pPr>
            <a:r>
              <a:rPr lang="pl-PL" sz="20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starszy specjalista</a:t>
            </a:r>
          </a:p>
          <a:p>
            <a:pPr algn="r">
              <a:lnSpc>
                <a:spcPct val="120000"/>
              </a:lnSpc>
            </a:pPr>
            <a:r>
              <a:rPr lang="pl-PL" sz="2000" b="1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Joanna Modzelewska</a:t>
            </a:r>
          </a:p>
          <a:p>
            <a:pPr algn="r">
              <a:lnSpc>
                <a:spcPct val="120000"/>
              </a:lnSpc>
            </a:pPr>
            <a:r>
              <a:rPr lang="pl-PL" sz="20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starszy specjalista</a:t>
            </a:r>
          </a:p>
          <a:p>
            <a:pPr algn="r">
              <a:lnSpc>
                <a:spcPct val="120000"/>
              </a:lnSpc>
            </a:pPr>
            <a:endParaRPr lang="pl-PL" sz="160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66421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BC651DC-F178-38FA-21A1-B2707D2F98B2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1.16. Kluczowe korzyści dla gmin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61E98F2-BA73-DE55-A68E-F742E8E953ED}"/>
              </a:ext>
            </a:extLst>
          </p:cNvPr>
          <p:cNvSpPr txBox="1"/>
          <p:nvPr/>
        </p:nvSpPr>
        <p:spPr>
          <a:xfrm>
            <a:off x="1436914" y="2044228"/>
            <a:ext cx="5385917" cy="7892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9117" lvl="1" algn="l">
              <a:lnSpc>
                <a:spcPct val="150000"/>
              </a:lnSpc>
              <a:spcAft>
                <a:spcPts val="600"/>
              </a:spcAft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niezmienność formy ustaleń,</a:t>
            </a:r>
          </a:p>
          <a:p>
            <a:pPr marL="239117" lvl="1" algn="l">
              <a:lnSpc>
                <a:spcPct val="150000"/>
              </a:lnSpc>
              <a:spcAft>
                <a:spcPts val="600"/>
              </a:spcAft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uniwersalny, precyzyjny formularz,</a:t>
            </a:r>
          </a:p>
          <a:p>
            <a:pPr marL="239117" lvl="1" algn="l">
              <a:lnSpc>
                <a:spcPct val="150000"/>
              </a:lnSpc>
              <a:spcAft>
                <a:spcPts val="600"/>
              </a:spcAft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bezpłatne narzędzia,</a:t>
            </a:r>
          </a:p>
          <a:p>
            <a:pPr marL="239117" lvl="1" algn="l">
              <a:lnSpc>
                <a:spcPct val="150000"/>
              </a:lnSpc>
              <a:spcAft>
                <a:spcPts val="600"/>
              </a:spcAft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forma ustaleń spójna w skali kraju,</a:t>
            </a:r>
          </a:p>
          <a:p>
            <a:pPr marL="239117" lvl="1" algn="l">
              <a:lnSpc>
                <a:spcPct val="150000"/>
              </a:lnSpc>
              <a:spcAft>
                <a:spcPts val="600"/>
              </a:spcAft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częściowa automatyzacja,</a:t>
            </a:r>
          </a:p>
          <a:p>
            <a:pPr marL="239117" lvl="1" algn="l">
              <a:lnSpc>
                <a:spcPct val="150000"/>
              </a:lnSpc>
              <a:spcAft>
                <a:spcPts val="600"/>
              </a:spcAft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ograniczenie zakresu informacyjnego,</a:t>
            </a:r>
          </a:p>
          <a:p>
            <a:pPr marL="243180" lvl="1" algn="l">
              <a:lnSpc>
                <a:spcPct val="150000"/>
              </a:lnSpc>
              <a:spcAft>
                <a:spcPts val="600"/>
              </a:spcAft>
            </a:pPr>
            <a:r>
              <a:rPr lang="pl-PL" sz="2200" dirty="0">
                <a:solidFill>
                  <a:srgbClr val="263779"/>
                </a:solidFill>
                <a:latin typeface="Lato 1"/>
                <a:ea typeface="Lato 1"/>
                <a:cs typeface="Lato 1"/>
                <a:sym typeface="Lato 1"/>
              </a:rPr>
              <a:t>zwiększona jakość danych,</a:t>
            </a:r>
          </a:p>
          <a:p>
            <a:pPr marL="243180" lvl="1" algn="l">
              <a:lnSpc>
                <a:spcPct val="150000"/>
              </a:lnSpc>
              <a:spcAft>
                <a:spcPts val="600"/>
              </a:spcAft>
            </a:pPr>
            <a:r>
              <a:rPr lang="pl-PL" sz="2200" dirty="0">
                <a:solidFill>
                  <a:srgbClr val="263779"/>
                </a:solidFill>
                <a:latin typeface="Lato 1"/>
                <a:ea typeface="Lato 1"/>
                <a:cs typeface="Lato 1"/>
                <a:sym typeface="Lato 1"/>
              </a:rPr>
              <a:t>szybsze identyfikowanie problemów,</a:t>
            </a:r>
          </a:p>
          <a:p>
            <a:pPr marL="243180" lvl="1" algn="l">
              <a:lnSpc>
                <a:spcPct val="150000"/>
              </a:lnSpc>
              <a:spcAft>
                <a:spcPts val="600"/>
              </a:spcAft>
            </a:pPr>
            <a:r>
              <a:rPr lang="pl-PL" sz="2200" dirty="0">
                <a:solidFill>
                  <a:srgbClr val="263779"/>
                </a:solidFill>
                <a:latin typeface="Lato 1"/>
                <a:ea typeface="Lato 1"/>
                <a:cs typeface="Lato 1"/>
                <a:sym typeface="Lato 1"/>
              </a:rPr>
              <a:t>docelowa integracja danych,</a:t>
            </a:r>
          </a:p>
          <a:p>
            <a:pPr marL="243180" lvl="1" algn="l">
              <a:lnSpc>
                <a:spcPct val="150000"/>
              </a:lnSpc>
              <a:spcAft>
                <a:spcPts val="600"/>
              </a:spcAft>
            </a:pPr>
            <a:endParaRPr lang="pl-PL" sz="2200" dirty="0">
              <a:solidFill>
                <a:srgbClr val="263779"/>
              </a:solidFill>
              <a:latin typeface="Lato 1"/>
              <a:ea typeface="Lato 1"/>
              <a:cs typeface="Lato 1"/>
              <a:sym typeface="Lato 1"/>
            </a:endParaRPr>
          </a:p>
          <a:p>
            <a:pPr marL="243180" lvl="1" algn="l">
              <a:lnSpc>
                <a:spcPct val="150000"/>
              </a:lnSpc>
              <a:spcAft>
                <a:spcPts val="600"/>
              </a:spcAft>
            </a:pPr>
            <a:endParaRPr lang="pl-PL" sz="2200" dirty="0">
              <a:solidFill>
                <a:srgbClr val="263779"/>
              </a:solidFill>
              <a:latin typeface="Lato 1"/>
              <a:ea typeface="Lato 1"/>
              <a:cs typeface="Lato 1"/>
              <a:sym typeface="Lato 1"/>
            </a:endParaRPr>
          </a:p>
          <a:p>
            <a:pPr marL="239117" lvl="1" algn="l">
              <a:lnSpc>
                <a:spcPct val="150000"/>
              </a:lnSpc>
            </a:pPr>
            <a:endParaRPr lang="pl-PL" sz="22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marL="239117" lvl="1" algn="l">
              <a:lnSpc>
                <a:spcPct val="150000"/>
              </a:lnSpc>
            </a:pPr>
            <a:endParaRPr lang="pl-PL" sz="22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marL="243180" lvl="1" algn="l">
              <a:lnSpc>
                <a:spcPct val="150000"/>
              </a:lnSpc>
            </a:pPr>
            <a:endParaRPr lang="pl-PL" sz="2200" b="1" dirty="0">
              <a:solidFill>
                <a:srgbClr val="263779"/>
              </a:solidFill>
              <a:latin typeface="Lato 1 Bold"/>
              <a:ea typeface="Lato 1 Bold"/>
              <a:cs typeface="Lato 1 Bold"/>
              <a:sym typeface="Lato 1 Bold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154AAB7-B187-5A25-5F1F-7D36CD960CAC}"/>
              </a:ext>
            </a:extLst>
          </p:cNvPr>
          <p:cNvSpPr/>
          <p:nvPr/>
        </p:nvSpPr>
        <p:spPr>
          <a:xfrm>
            <a:off x="1167251" y="2186074"/>
            <a:ext cx="302299" cy="302299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539CDF7-8A9C-927E-E0B4-299C1AFE088D}"/>
              </a:ext>
            </a:extLst>
          </p:cNvPr>
          <p:cNvSpPr/>
          <p:nvPr/>
        </p:nvSpPr>
        <p:spPr>
          <a:xfrm>
            <a:off x="1165322" y="2760801"/>
            <a:ext cx="302299" cy="302299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9A2F8AA-53D9-0E87-CB36-17EB603CF2A4}"/>
              </a:ext>
            </a:extLst>
          </p:cNvPr>
          <p:cNvSpPr/>
          <p:nvPr/>
        </p:nvSpPr>
        <p:spPr>
          <a:xfrm>
            <a:off x="1175506" y="3335528"/>
            <a:ext cx="302299" cy="302299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21637EBB-42FB-DECA-6E84-8F1923EC15FC}"/>
              </a:ext>
            </a:extLst>
          </p:cNvPr>
          <p:cNvSpPr/>
          <p:nvPr/>
        </p:nvSpPr>
        <p:spPr>
          <a:xfrm>
            <a:off x="1167251" y="3910255"/>
            <a:ext cx="302299" cy="302299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E1EA98B1-B358-DF61-1561-35E75F40EFE1}"/>
              </a:ext>
            </a:extLst>
          </p:cNvPr>
          <p:cNvSpPr/>
          <p:nvPr/>
        </p:nvSpPr>
        <p:spPr>
          <a:xfrm>
            <a:off x="1165322" y="4484982"/>
            <a:ext cx="302299" cy="302299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D440064C-85E8-7A7A-23F9-EA977CDBE57B}"/>
              </a:ext>
            </a:extLst>
          </p:cNvPr>
          <p:cNvSpPr/>
          <p:nvPr/>
        </p:nvSpPr>
        <p:spPr>
          <a:xfrm>
            <a:off x="1175506" y="5059709"/>
            <a:ext cx="302299" cy="302299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D4ADB850-DA64-034C-0ADC-BCEE3ADC7380}"/>
              </a:ext>
            </a:extLst>
          </p:cNvPr>
          <p:cNvSpPr/>
          <p:nvPr/>
        </p:nvSpPr>
        <p:spPr>
          <a:xfrm>
            <a:off x="1167251" y="5634140"/>
            <a:ext cx="302299" cy="302299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7DFF610D-A6F6-2F2A-55F1-D6B676E814B5}"/>
              </a:ext>
            </a:extLst>
          </p:cNvPr>
          <p:cNvSpPr/>
          <p:nvPr/>
        </p:nvSpPr>
        <p:spPr>
          <a:xfrm>
            <a:off x="1165322" y="6208867"/>
            <a:ext cx="302299" cy="302299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747DDAEA-8EF9-1D96-C262-01E3EDA3248E}"/>
              </a:ext>
            </a:extLst>
          </p:cNvPr>
          <p:cNvSpPr/>
          <p:nvPr/>
        </p:nvSpPr>
        <p:spPr>
          <a:xfrm>
            <a:off x="1175506" y="6783594"/>
            <a:ext cx="302299" cy="302299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FA1B4F6-67DE-E0BC-07DA-C49F28A54B65}"/>
              </a:ext>
            </a:extLst>
          </p:cNvPr>
          <p:cNvSpPr txBox="1"/>
          <p:nvPr/>
        </p:nvSpPr>
        <p:spPr>
          <a:xfrm>
            <a:off x="8078036" y="2020778"/>
            <a:ext cx="6517195" cy="4969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43180" lvl="1" algn="l">
              <a:lnSpc>
                <a:spcPct val="150000"/>
              </a:lnSpc>
              <a:spcAft>
                <a:spcPts val="600"/>
              </a:spcAft>
            </a:pPr>
            <a:r>
              <a:rPr lang="pl-PL" sz="2200" dirty="0">
                <a:solidFill>
                  <a:srgbClr val="263779"/>
                </a:solidFill>
                <a:latin typeface="Lato 1"/>
                <a:ea typeface="Lato 1"/>
                <a:cs typeface="Lato 1"/>
                <a:sym typeface="Lato 1"/>
              </a:rPr>
              <a:t>proste i szybkie do sprawdzenia,</a:t>
            </a:r>
          </a:p>
          <a:p>
            <a:pPr marL="243180" lvl="1" algn="l">
              <a:lnSpc>
                <a:spcPct val="150000"/>
              </a:lnSpc>
              <a:spcAft>
                <a:spcPts val="600"/>
              </a:spcAft>
            </a:pPr>
            <a:r>
              <a:rPr lang="pl-PL" sz="2200" dirty="0">
                <a:solidFill>
                  <a:srgbClr val="263779"/>
                </a:solidFill>
                <a:latin typeface="Lato 1"/>
                <a:ea typeface="Lato 1"/>
                <a:cs typeface="Lato 1"/>
                <a:sym typeface="Lato 1"/>
              </a:rPr>
              <a:t>brak konieczności interpretacji (tekstu i rysunku),</a:t>
            </a:r>
          </a:p>
          <a:p>
            <a:pPr marL="243180" lvl="1" algn="l">
              <a:lnSpc>
                <a:spcPct val="150000"/>
              </a:lnSpc>
              <a:spcAft>
                <a:spcPts val="600"/>
              </a:spcAft>
            </a:pPr>
            <a:r>
              <a:rPr lang="pl-PL" sz="2200" dirty="0">
                <a:solidFill>
                  <a:srgbClr val="263779"/>
                </a:solidFill>
                <a:latin typeface="Lato 1"/>
                <a:ea typeface="Lato 1"/>
                <a:cs typeface="Lato 1"/>
                <a:sym typeface="Lato 1"/>
              </a:rPr>
              <a:t>stabilizacja orzecznictwa,</a:t>
            </a:r>
          </a:p>
          <a:p>
            <a:pPr marL="243180" lvl="1" algn="l">
              <a:lnSpc>
                <a:spcPct val="150000"/>
              </a:lnSpc>
              <a:spcAft>
                <a:spcPts val="600"/>
              </a:spcAft>
            </a:pPr>
            <a:r>
              <a:rPr lang="pl-PL" sz="2200" dirty="0">
                <a:solidFill>
                  <a:srgbClr val="263779"/>
                </a:solidFill>
                <a:latin typeface="Lato 1"/>
                <a:ea typeface="Lato 1"/>
                <a:cs typeface="Lato 1"/>
                <a:sym typeface="Lato 1"/>
              </a:rPr>
              <a:t>ograniczenie liczby rozstrzygnięć nadzorczych.</a:t>
            </a:r>
          </a:p>
          <a:p>
            <a:pPr marL="243180" lvl="1" algn="l">
              <a:lnSpc>
                <a:spcPct val="150000"/>
              </a:lnSpc>
              <a:spcAft>
                <a:spcPts val="600"/>
              </a:spcAft>
            </a:pPr>
            <a:endParaRPr lang="pl-PL" sz="2200" dirty="0">
              <a:solidFill>
                <a:srgbClr val="263779"/>
              </a:solidFill>
              <a:latin typeface="Lato 1"/>
              <a:ea typeface="Lato 1"/>
              <a:cs typeface="Lato 1"/>
              <a:sym typeface="Lato 1"/>
            </a:endParaRPr>
          </a:p>
          <a:p>
            <a:pPr marL="243180" lvl="1" algn="l">
              <a:lnSpc>
                <a:spcPct val="150000"/>
              </a:lnSpc>
              <a:spcAft>
                <a:spcPts val="600"/>
              </a:spcAft>
            </a:pPr>
            <a:endParaRPr lang="pl-PL" sz="2200" dirty="0">
              <a:solidFill>
                <a:srgbClr val="263779"/>
              </a:solidFill>
              <a:latin typeface="Lato 1"/>
              <a:ea typeface="Lato 1"/>
              <a:cs typeface="Lato 1"/>
              <a:sym typeface="Lato 1"/>
            </a:endParaRPr>
          </a:p>
          <a:p>
            <a:pPr marL="239117" lvl="1" algn="l">
              <a:lnSpc>
                <a:spcPct val="150000"/>
              </a:lnSpc>
            </a:pPr>
            <a:endParaRPr lang="pl-PL" sz="22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marL="239117" lvl="1" algn="l">
              <a:lnSpc>
                <a:spcPct val="150000"/>
              </a:lnSpc>
            </a:pPr>
            <a:endParaRPr lang="pl-PL" sz="22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marL="243180" lvl="1" algn="l">
              <a:lnSpc>
                <a:spcPct val="150000"/>
              </a:lnSpc>
            </a:pPr>
            <a:endParaRPr lang="pl-PL" sz="2200" b="1" dirty="0">
              <a:solidFill>
                <a:srgbClr val="263779"/>
              </a:solidFill>
              <a:latin typeface="Lato 1 Bold"/>
              <a:ea typeface="Lato 1 Bold"/>
              <a:cs typeface="Lato 1 Bold"/>
              <a:sym typeface="Lato 1 Bold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EE7A4B45-AD02-4C12-CF41-2F0D67A8A946}"/>
              </a:ext>
            </a:extLst>
          </p:cNvPr>
          <p:cNvSpPr/>
          <p:nvPr/>
        </p:nvSpPr>
        <p:spPr>
          <a:xfrm>
            <a:off x="7702870" y="2232964"/>
            <a:ext cx="302299" cy="302299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319B756-40BA-789F-3968-2865117B2989}"/>
              </a:ext>
            </a:extLst>
          </p:cNvPr>
          <p:cNvSpPr/>
          <p:nvPr/>
        </p:nvSpPr>
        <p:spPr>
          <a:xfrm>
            <a:off x="7700941" y="2807691"/>
            <a:ext cx="302299" cy="302299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5CB66BA9-FD87-364E-7C23-D2D183E60502}"/>
              </a:ext>
            </a:extLst>
          </p:cNvPr>
          <p:cNvSpPr/>
          <p:nvPr/>
        </p:nvSpPr>
        <p:spPr>
          <a:xfrm>
            <a:off x="7711125" y="3382418"/>
            <a:ext cx="302299" cy="302299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1EB534BB-883D-9CB6-0140-BEC14168FD68}"/>
              </a:ext>
            </a:extLst>
          </p:cNvPr>
          <p:cNvSpPr/>
          <p:nvPr/>
        </p:nvSpPr>
        <p:spPr>
          <a:xfrm>
            <a:off x="7702870" y="3957145"/>
            <a:ext cx="302299" cy="302299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89249577-D778-979B-D092-0C1083DA94ED}"/>
              </a:ext>
            </a:extLst>
          </p:cNvPr>
          <p:cNvGrpSpPr/>
          <p:nvPr/>
        </p:nvGrpSpPr>
        <p:grpSpPr>
          <a:xfrm>
            <a:off x="8179636" y="3826088"/>
            <a:ext cx="5928586" cy="470632"/>
            <a:chOff x="0" y="0"/>
            <a:chExt cx="1422758" cy="162294"/>
          </a:xfrm>
        </p:grpSpPr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B5203135-4896-7DB0-470B-859EDD5B0FC7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0CDD0A85-164E-9CE7-4F67-B87AE2A33191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33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027EE6-E714-7959-FF4E-FB1108FC363F}"/>
              </a:ext>
            </a:extLst>
          </p:cNvPr>
          <p:cNvSpPr txBox="1"/>
          <p:nvPr/>
        </p:nvSpPr>
        <p:spPr>
          <a:xfrm>
            <a:off x="486246" y="3695721"/>
            <a:ext cx="13539035" cy="2048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2. Strona internetowa nt. cyfryzacji planowania przestrzennego</a:t>
            </a:r>
          </a:p>
          <a:p>
            <a:pPr algn="l">
              <a:lnSpc>
                <a:spcPts val="5548"/>
              </a:lnSpc>
            </a:pPr>
            <a:endParaRPr lang="pl-PL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1090587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B990438-9DBE-AD45-DFC3-D463F5B50BC4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2.1. Zawartość strony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9D35C41-2431-FD9C-F40A-C5827936E602}"/>
              </a:ext>
            </a:extLst>
          </p:cNvPr>
          <p:cNvSpPr txBox="1"/>
          <p:nvPr/>
        </p:nvSpPr>
        <p:spPr>
          <a:xfrm>
            <a:off x="10508327" y="2354093"/>
            <a:ext cx="3681614" cy="973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1"/>
              </a:lnSpc>
            </a:pPr>
            <a:r>
              <a:rPr lang="en-US" sz="1963" u="sng" dirty="0" err="1">
                <a:solidFill>
                  <a:srgbClr val="263779"/>
                </a:solidFill>
                <a:latin typeface="Lato 1 Bold"/>
                <a:ea typeface="Lato 1 Bold"/>
                <a:cs typeface="Lato 1 Bold"/>
                <a:sym typeface="Lato 1 Bold"/>
                <a:hlinkClick r:id="rId2" tooltip="https://www.gov.pl/web/zagospodarowanieprzestrzenne"/>
              </a:rPr>
              <a:t>Serwis</a:t>
            </a:r>
            <a:r>
              <a:rPr lang="en-US" sz="1963" u="sng" dirty="0">
                <a:solidFill>
                  <a:srgbClr val="263779"/>
                </a:solidFill>
                <a:latin typeface="Lato 1 Bold"/>
                <a:ea typeface="Lato 1 Bold"/>
                <a:cs typeface="Lato 1 Bold"/>
                <a:sym typeface="Lato 1 Bold"/>
                <a:hlinkClick r:id="rId2" tooltip="https://www.gov.pl/web/zagospodarowanieprzestrzenne"/>
              </a:rPr>
              <a:t> </a:t>
            </a:r>
          </a:p>
          <a:p>
            <a:pPr algn="ctr">
              <a:lnSpc>
                <a:spcPts val="2611"/>
              </a:lnSpc>
            </a:pPr>
            <a:r>
              <a:rPr lang="en-US" sz="1963" u="sng" dirty="0" err="1">
                <a:solidFill>
                  <a:srgbClr val="263779"/>
                </a:solidFill>
                <a:latin typeface="Lato 1 Bold"/>
                <a:ea typeface="Lato 1 Bold"/>
                <a:cs typeface="Lato 1 Bold"/>
                <a:sym typeface="Lato 1 Bold"/>
                <a:hlinkClick r:id="rId2" tooltip="https://www.gov.pl/web/zagospodarowanieprzestrzenne"/>
              </a:rPr>
              <a:t>Zagospodarowanie</a:t>
            </a:r>
            <a:r>
              <a:rPr lang="en-US" sz="1963" u="sng" dirty="0">
                <a:solidFill>
                  <a:srgbClr val="263779"/>
                </a:solidFill>
                <a:latin typeface="Lato 1 Bold"/>
                <a:ea typeface="Lato 1 Bold"/>
                <a:cs typeface="Lato 1 Bold"/>
                <a:sym typeface="Lato 1 Bold"/>
                <a:hlinkClick r:id="rId2" tooltip="https://www.gov.pl/web/zagospodarowanieprzestrzenne"/>
              </a:rPr>
              <a:t> </a:t>
            </a:r>
            <a:r>
              <a:rPr lang="en-US" sz="1963" u="sng" dirty="0" err="1">
                <a:solidFill>
                  <a:srgbClr val="263779"/>
                </a:solidFill>
                <a:latin typeface="Lato 1 Bold"/>
                <a:ea typeface="Lato 1 Bold"/>
                <a:cs typeface="Lato 1 Bold"/>
                <a:sym typeface="Lato 1 Bold"/>
                <a:hlinkClick r:id="rId2" tooltip="https://www.gov.pl/web/zagospodarowanieprzestrzenne"/>
              </a:rPr>
              <a:t>przestrzenne</a:t>
            </a:r>
            <a:r>
              <a:rPr lang="en-US" sz="1963" u="sng" dirty="0">
                <a:solidFill>
                  <a:srgbClr val="263779"/>
                </a:solidFill>
                <a:latin typeface="Lato 1 Bold"/>
                <a:ea typeface="Lato 1 Bold"/>
                <a:cs typeface="Lato 1 Bold"/>
                <a:sym typeface="Lato 1 Bold"/>
                <a:hlinkClick r:id="rId2" tooltip="https://www.gov.pl/web/zagospodarowanieprzestrzenne"/>
              </a:rPr>
              <a:t> - cyfryzacja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C3DDB29B-9336-41A5-4BB6-3C93EC01AA87}"/>
              </a:ext>
            </a:extLst>
          </p:cNvPr>
          <p:cNvSpPr/>
          <p:nvPr/>
        </p:nvSpPr>
        <p:spPr>
          <a:xfrm>
            <a:off x="210272" y="1836891"/>
            <a:ext cx="10193673" cy="3838644"/>
          </a:xfrm>
          <a:custGeom>
            <a:avLst/>
            <a:gdLst/>
            <a:ahLst/>
            <a:cxnLst/>
            <a:rect l="l" t="t" r="r" b="b"/>
            <a:pathLst>
              <a:path w="10193673" h="3838644">
                <a:moveTo>
                  <a:pt x="0" y="0"/>
                </a:moveTo>
                <a:lnTo>
                  <a:pt x="10193673" y="0"/>
                </a:lnTo>
                <a:lnTo>
                  <a:pt x="10193673" y="3838644"/>
                </a:lnTo>
                <a:lnTo>
                  <a:pt x="0" y="3838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523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B7BC9690-D276-AB96-2C10-ACDBB7B27E95}"/>
              </a:ext>
            </a:extLst>
          </p:cNvPr>
          <p:cNvGrpSpPr/>
          <p:nvPr/>
        </p:nvGrpSpPr>
        <p:grpSpPr>
          <a:xfrm>
            <a:off x="4655062" y="2463930"/>
            <a:ext cx="5186986" cy="412955"/>
            <a:chOff x="0" y="0"/>
            <a:chExt cx="1788691" cy="142404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B854899-7CB2-57F1-D034-9C2DE383AE82}"/>
                </a:ext>
              </a:extLst>
            </p:cNvPr>
            <p:cNvSpPr/>
            <p:nvPr/>
          </p:nvSpPr>
          <p:spPr>
            <a:xfrm>
              <a:off x="0" y="0"/>
              <a:ext cx="1788691" cy="142404"/>
            </a:xfrm>
            <a:custGeom>
              <a:avLst/>
              <a:gdLst/>
              <a:ahLst/>
              <a:cxnLst/>
              <a:rect l="l" t="t" r="r" b="b"/>
              <a:pathLst>
                <a:path w="1788691" h="142404">
                  <a:moveTo>
                    <a:pt x="55225" y="0"/>
                  </a:moveTo>
                  <a:lnTo>
                    <a:pt x="1733466" y="0"/>
                  </a:lnTo>
                  <a:cubicBezTo>
                    <a:pt x="1763966" y="0"/>
                    <a:pt x="1788691" y="24725"/>
                    <a:pt x="1788691" y="55225"/>
                  </a:cubicBezTo>
                  <a:lnTo>
                    <a:pt x="1788691" y="87179"/>
                  </a:lnTo>
                  <a:cubicBezTo>
                    <a:pt x="1788691" y="101826"/>
                    <a:pt x="1782873" y="115872"/>
                    <a:pt x="1772516" y="126229"/>
                  </a:cubicBezTo>
                  <a:cubicBezTo>
                    <a:pt x="1762159" y="136586"/>
                    <a:pt x="1748113" y="142404"/>
                    <a:pt x="1733466" y="142404"/>
                  </a:cubicBezTo>
                  <a:lnTo>
                    <a:pt x="55225" y="142404"/>
                  </a:lnTo>
                  <a:cubicBezTo>
                    <a:pt x="40578" y="142404"/>
                    <a:pt x="26532" y="136586"/>
                    <a:pt x="16175" y="126229"/>
                  </a:cubicBezTo>
                  <a:cubicBezTo>
                    <a:pt x="5818" y="115872"/>
                    <a:pt x="0" y="101826"/>
                    <a:pt x="0" y="87179"/>
                  </a:cubicBezTo>
                  <a:lnTo>
                    <a:pt x="0" y="55225"/>
                  </a:lnTo>
                  <a:cubicBezTo>
                    <a:pt x="0" y="40578"/>
                    <a:pt x="5818" y="26532"/>
                    <a:pt x="16175" y="16175"/>
                  </a:cubicBezTo>
                  <a:cubicBezTo>
                    <a:pt x="26532" y="5818"/>
                    <a:pt x="40578" y="0"/>
                    <a:pt x="552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BACC9A72-3F96-14D6-4FE7-239ABBD03F76}"/>
                </a:ext>
              </a:extLst>
            </p:cNvPr>
            <p:cNvSpPr txBox="1"/>
            <p:nvPr/>
          </p:nvSpPr>
          <p:spPr>
            <a:xfrm>
              <a:off x="0" y="-95250"/>
              <a:ext cx="1788691" cy="23765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sp>
        <p:nvSpPr>
          <p:cNvPr id="8" name="Freeform 9">
            <a:extLst>
              <a:ext uri="{FF2B5EF4-FFF2-40B4-BE49-F238E27FC236}">
                <a16:creationId xmlns:a16="http://schemas.microsoft.com/office/drawing/2014/main" id="{A47F9170-C0DD-1B2B-6099-30B9638DB37E}"/>
              </a:ext>
            </a:extLst>
          </p:cNvPr>
          <p:cNvSpPr/>
          <p:nvPr/>
        </p:nvSpPr>
        <p:spPr>
          <a:xfrm>
            <a:off x="646783" y="5696333"/>
            <a:ext cx="9314019" cy="1008287"/>
          </a:xfrm>
          <a:custGeom>
            <a:avLst/>
            <a:gdLst/>
            <a:ahLst/>
            <a:cxnLst/>
            <a:rect l="l" t="t" r="r" b="b"/>
            <a:pathLst>
              <a:path w="9314019" h="1008287">
                <a:moveTo>
                  <a:pt x="0" y="0"/>
                </a:moveTo>
                <a:lnTo>
                  <a:pt x="9314019" y="0"/>
                </a:lnTo>
                <a:lnTo>
                  <a:pt x="9314019" y="1008286"/>
                </a:lnTo>
                <a:lnTo>
                  <a:pt x="0" y="1008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0FEC3436-C650-7C5D-E19E-3F96EBE34C79}"/>
              </a:ext>
            </a:extLst>
          </p:cNvPr>
          <p:cNvSpPr/>
          <p:nvPr/>
        </p:nvSpPr>
        <p:spPr>
          <a:xfrm rot="-3136084">
            <a:off x="12927263" y="3325942"/>
            <a:ext cx="281323" cy="337000"/>
          </a:xfrm>
          <a:custGeom>
            <a:avLst/>
            <a:gdLst/>
            <a:ahLst/>
            <a:cxnLst/>
            <a:rect l="l" t="t" r="r" b="b"/>
            <a:pathLst>
              <a:path w="186162" h="240987">
                <a:moveTo>
                  <a:pt x="0" y="0"/>
                </a:moveTo>
                <a:lnTo>
                  <a:pt x="186162" y="0"/>
                </a:lnTo>
                <a:lnTo>
                  <a:pt x="186162" y="240987"/>
                </a:lnTo>
                <a:lnTo>
                  <a:pt x="0" y="2409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A06E277-6FC6-EDBE-FFBE-898EE9119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0873" y="4848244"/>
            <a:ext cx="8902557" cy="2956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56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hlinkClick r:id="rId2" tooltip="https://www.gov.pl/web/zagospodarowanieprzestrzenne/materialy-szkoleniowe"/>
            <a:extLst>
              <a:ext uri="{FF2B5EF4-FFF2-40B4-BE49-F238E27FC236}">
                <a16:creationId xmlns:a16="http://schemas.microsoft.com/office/drawing/2014/main" id="{0A837D82-926D-896D-352F-2394A50F296B}"/>
              </a:ext>
            </a:extLst>
          </p:cNvPr>
          <p:cNvSpPr/>
          <p:nvPr/>
        </p:nvSpPr>
        <p:spPr>
          <a:xfrm>
            <a:off x="468725" y="1884723"/>
            <a:ext cx="13176790" cy="1494154"/>
          </a:xfrm>
          <a:custGeom>
            <a:avLst/>
            <a:gdLst/>
            <a:ahLst/>
            <a:cxnLst/>
            <a:rect l="l" t="t" r="r" b="b"/>
            <a:pathLst>
              <a:path w="13176790" h="1494154">
                <a:moveTo>
                  <a:pt x="0" y="0"/>
                </a:moveTo>
                <a:lnTo>
                  <a:pt x="13176790" y="0"/>
                </a:lnTo>
                <a:lnTo>
                  <a:pt x="13176790" y="1494154"/>
                </a:lnTo>
                <a:lnTo>
                  <a:pt x="0" y="1494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D7EDE76D-38E5-8109-6D0E-8244C6961A12}"/>
              </a:ext>
            </a:extLst>
          </p:cNvPr>
          <p:cNvGrpSpPr/>
          <p:nvPr/>
        </p:nvGrpSpPr>
        <p:grpSpPr>
          <a:xfrm>
            <a:off x="11059242" y="2391324"/>
            <a:ext cx="1241495" cy="412955"/>
            <a:chOff x="0" y="0"/>
            <a:chExt cx="428120" cy="14240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DBD239D-AE54-7B81-D2B5-0B2019ECE64F}"/>
                </a:ext>
              </a:extLst>
            </p:cNvPr>
            <p:cNvSpPr/>
            <p:nvPr/>
          </p:nvSpPr>
          <p:spPr>
            <a:xfrm>
              <a:off x="0" y="0"/>
              <a:ext cx="428120" cy="142404"/>
            </a:xfrm>
            <a:custGeom>
              <a:avLst/>
              <a:gdLst/>
              <a:ahLst/>
              <a:cxnLst/>
              <a:rect l="l" t="t" r="r" b="b"/>
              <a:pathLst>
                <a:path w="428120" h="142404">
                  <a:moveTo>
                    <a:pt x="71202" y="0"/>
                  </a:moveTo>
                  <a:lnTo>
                    <a:pt x="356918" y="0"/>
                  </a:lnTo>
                  <a:cubicBezTo>
                    <a:pt x="396241" y="0"/>
                    <a:pt x="428120" y="31878"/>
                    <a:pt x="428120" y="71202"/>
                  </a:cubicBezTo>
                  <a:lnTo>
                    <a:pt x="428120" y="71202"/>
                  </a:lnTo>
                  <a:cubicBezTo>
                    <a:pt x="428120" y="110526"/>
                    <a:pt x="396241" y="142404"/>
                    <a:pt x="356918" y="142404"/>
                  </a:cubicBezTo>
                  <a:lnTo>
                    <a:pt x="71202" y="142404"/>
                  </a:lnTo>
                  <a:cubicBezTo>
                    <a:pt x="31878" y="142404"/>
                    <a:pt x="0" y="110526"/>
                    <a:pt x="0" y="71202"/>
                  </a:cubicBezTo>
                  <a:lnTo>
                    <a:pt x="0" y="71202"/>
                  </a:lnTo>
                  <a:cubicBezTo>
                    <a:pt x="0" y="31878"/>
                    <a:pt x="31878" y="0"/>
                    <a:pt x="712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DC41E9E1-0FCE-F6C2-7865-3471F4C8ACDC}"/>
                </a:ext>
              </a:extLst>
            </p:cNvPr>
            <p:cNvSpPr txBox="1"/>
            <p:nvPr/>
          </p:nvSpPr>
          <p:spPr>
            <a:xfrm>
              <a:off x="0" y="-95250"/>
              <a:ext cx="428120" cy="23765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sp>
        <p:nvSpPr>
          <p:cNvPr id="6" name="Freeform 7">
            <a:extLst>
              <a:ext uri="{FF2B5EF4-FFF2-40B4-BE49-F238E27FC236}">
                <a16:creationId xmlns:a16="http://schemas.microsoft.com/office/drawing/2014/main" id="{90F0E63F-CF2C-A3AD-1CDB-50B1EC8AF13A}"/>
              </a:ext>
            </a:extLst>
          </p:cNvPr>
          <p:cNvSpPr/>
          <p:nvPr/>
        </p:nvSpPr>
        <p:spPr>
          <a:xfrm rot="-3136084">
            <a:off x="12162877" y="2705755"/>
            <a:ext cx="338426" cy="438092"/>
          </a:xfrm>
          <a:custGeom>
            <a:avLst/>
            <a:gdLst/>
            <a:ahLst/>
            <a:cxnLst/>
            <a:rect l="l" t="t" r="r" b="b"/>
            <a:pathLst>
              <a:path w="338426" h="438092">
                <a:moveTo>
                  <a:pt x="0" y="0"/>
                </a:moveTo>
                <a:lnTo>
                  <a:pt x="338426" y="0"/>
                </a:lnTo>
                <a:lnTo>
                  <a:pt x="338426" y="438092"/>
                </a:lnTo>
                <a:lnTo>
                  <a:pt x="0" y="438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FC2DCFF-129B-D9E9-0B4A-F1FD07C7E472}"/>
              </a:ext>
            </a:extLst>
          </p:cNvPr>
          <p:cNvSpPr/>
          <p:nvPr/>
        </p:nvSpPr>
        <p:spPr>
          <a:xfrm>
            <a:off x="665654" y="3505797"/>
            <a:ext cx="3606408" cy="1497471"/>
          </a:xfrm>
          <a:custGeom>
            <a:avLst/>
            <a:gdLst/>
            <a:ahLst/>
            <a:cxnLst/>
            <a:rect l="l" t="t" r="r" b="b"/>
            <a:pathLst>
              <a:path w="3606408" h="1497471">
                <a:moveTo>
                  <a:pt x="0" y="0"/>
                </a:moveTo>
                <a:lnTo>
                  <a:pt x="3606409" y="0"/>
                </a:lnTo>
                <a:lnTo>
                  <a:pt x="3606409" y="1497471"/>
                </a:lnTo>
                <a:lnTo>
                  <a:pt x="0" y="14974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F1E2A1CD-D8F7-DEA8-1853-117D986EBA78}"/>
              </a:ext>
            </a:extLst>
          </p:cNvPr>
          <p:cNvGrpSpPr/>
          <p:nvPr/>
        </p:nvGrpSpPr>
        <p:grpSpPr>
          <a:xfrm>
            <a:off x="769053" y="3505797"/>
            <a:ext cx="2290607" cy="609884"/>
            <a:chOff x="0" y="0"/>
            <a:chExt cx="789898" cy="210314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CA8FC5E-411E-F78F-B721-E93FE357A386}"/>
                </a:ext>
              </a:extLst>
            </p:cNvPr>
            <p:cNvSpPr/>
            <p:nvPr/>
          </p:nvSpPr>
          <p:spPr>
            <a:xfrm>
              <a:off x="0" y="0"/>
              <a:ext cx="789898" cy="210314"/>
            </a:xfrm>
            <a:custGeom>
              <a:avLst/>
              <a:gdLst/>
              <a:ahLst/>
              <a:cxnLst/>
              <a:rect l="l" t="t" r="r" b="b"/>
              <a:pathLst>
                <a:path w="789898" h="210314">
                  <a:moveTo>
                    <a:pt x="105157" y="0"/>
                  </a:moveTo>
                  <a:lnTo>
                    <a:pt x="684741" y="0"/>
                  </a:lnTo>
                  <a:cubicBezTo>
                    <a:pt x="712630" y="0"/>
                    <a:pt x="739377" y="11079"/>
                    <a:pt x="759098" y="30800"/>
                  </a:cubicBezTo>
                  <a:cubicBezTo>
                    <a:pt x="778819" y="50520"/>
                    <a:pt x="789898" y="77268"/>
                    <a:pt x="789898" y="105157"/>
                  </a:cubicBezTo>
                  <a:lnTo>
                    <a:pt x="789898" y="105157"/>
                  </a:lnTo>
                  <a:cubicBezTo>
                    <a:pt x="789898" y="133046"/>
                    <a:pt x="778819" y="159793"/>
                    <a:pt x="759098" y="179514"/>
                  </a:cubicBezTo>
                  <a:cubicBezTo>
                    <a:pt x="739377" y="199235"/>
                    <a:pt x="712630" y="210314"/>
                    <a:pt x="684741" y="210314"/>
                  </a:cubicBezTo>
                  <a:lnTo>
                    <a:pt x="105157" y="210314"/>
                  </a:lnTo>
                  <a:cubicBezTo>
                    <a:pt x="77268" y="210314"/>
                    <a:pt x="50520" y="199235"/>
                    <a:pt x="30800" y="179514"/>
                  </a:cubicBezTo>
                  <a:cubicBezTo>
                    <a:pt x="11079" y="159793"/>
                    <a:pt x="0" y="133046"/>
                    <a:pt x="0" y="105157"/>
                  </a:cubicBezTo>
                  <a:lnTo>
                    <a:pt x="0" y="105157"/>
                  </a:lnTo>
                  <a:cubicBezTo>
                    <a:pt x="0" y="77268"/>
                    <a:pt x="11079" y="50520"/>
                    <a:pt x="30800" y="30800"/>
                  </a:cubicBezTo>
                  <a:cubicBezTo>
                    <a:pt x="50520" y="11079"/>
                    <a:pt x="77268" y="0"/>
                    <a:pt x="10515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411F7E44-1C61-B01D-CBAD-370866C635CE}"/>
                </a:ext>
              </a:extLst>
            </p:cNvPr>
            <p:cNvSpPr txBox="1"/>
            <p:nvPr/>
          </p:nvSpPr>
          <p:spPr>
            <a:xfrm>
              <a:off x="0" y="-95250"/>
              <a:ext cx="789898" cy="30556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sp>
        <p:nvSpPr>
          <p:cNvPr id="11" name="Freeform 12">
            <a:extLst>
              <a:ext uri="{FF2B5EF4-FFF2-40B4-BE49-F238E27FC236}">
                <a16:creationId xmlns:a16="http://schemas.microsoft.com/office/drawing/2014/main" id="{91EFA866-6B55-9B38-A820-72601639A547}"/>
              </a:ext>
            </a:extLst>
          </p:cNvPr>
          <p:cNvSpPr/>
          <p:nvPr/>
        </p:nvSpPr>
        <p:spPr>
          <a:xfrm>
            <a:off x="3059660" y="4115682"/>
            <a:ext cx="9212012" cy="2873117"/>
          </a:xfrm>
          <a:custGeom>
            <a:avLst/>
            <a:gdLst/>
            <a:ahLst/>
            <a:cxnLst/>
            <a:rect l="l" t="t" r="r" b="b"/>
            <a:pathLst>
              <a:path w="9212012" h="2873117">
                <a:moveTo>
                  <a:pt x="0" y="0"/>
                </a:moveTo>
                <a:lnTo>
                  <a:pt x="9212011" y="0"/>
                </a:lnTo>
                <a:lnTo>
                  <a:pt x="9212011" y="2873117"/>
                </a:lnTo>
                <a:lnTo>
                  <a:pt x="0" y="28731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25E32D5F-539F-A92F-8BC7-6D74C395063E}"/>
              </a:ext>
            </a:extLst>
          </p:cNvPr>
          <p:cNvSpPr/>
          <p:nvPr/>
        </p:nvSpPr>
        <p:spPr>
          <a:xfrm>
            <a:off x="6026369" y="6012878"/>
            <a:ext cx="8712647" cy="2986660"/>
          </a:xfrm>
          <a:custGeom>
            <a:avLst/>
            <a:gdLst/>
            <a:ahLst/>
            <a:cxnLst/>
            <a:rect l="l" t="t" r="r" b="b"/>
            <a:pathLst>
              <a:path w="8712647" h="4159124">
                <a:moveTo>
                  <a:pt x="0" y="0"/>
                </a:moveTo>
                <a:lnTo>
                  <a:pt x="8712647" y="0"/>
                </a:lnTo>
                <a:lnTo>
                  <a:pt x="8712647" y="4159124"/>
                </a:lnTo>
                <a:lnTo>
                  <a:pt x="0" y="4159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3925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4">
            <a:extLst>
              <a:ext uri="{FF2B5EF4-FFF2-40B4-BE49-F238E27FC236}">
                <a16:creationId xmlns:a16="http://schemas.microsoft.com/office/drawing/2014/main" id="{CC75923A-DFE7-8E73-6216-2F950F89811B}"/>
              </a:ext>
            </a:extLst>
          </p:cNvPr>
          <p:cNvGrpSpPr/>
          <p:nvPr/>
        </p:nvGrpSpPr>
        <p:grpSpPr>
          <a:xfrm>
            <a:off x="7397450" y="4858703"/>
            <a:ext cx="4125826" cy="470632"/>
            <a:chOff x="0" y="0"/>
            <a:chExt cx="1422758" cy="162294"/>
          </a:xfrm>
        </p:grpSpPr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86CA753-50D6-7263-21E7-3239155F47CA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7503B5B8-F39E-E65D-A466-345DFDC29384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sp>
        <p:nvSpPr>
          <p:cNvPr id="16" name="TextBox 17">
            <a:extLst>
              <a:ext uri="{FF2B5EF4-FFF2-40B4-BE49-F238E27FC236}">
                <a16:creationId xmlns:a16="http://schemas.microsoft.com/office/drawing/2014/main" id="{7506DCF3-6F56-1FB3-5555-38E93014F140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2.2. Materiały szkoleniowe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126342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CDE5FB8-3373-07F4-039F-2BCCA92DE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70" y="1707178"/>
            <a:ext cx="13526672" cy="7064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737A52-A931-38A1-964A-815483FD194B}"/>
              </a:ext>
            </a:extLst>
          </p:cNvPr>
          <p:cNvSpPr txBox="1"/>
          <p:nvPr/>
        </p:nvSpPr>
        <p:spPr>
          <a:xfrm>
            <a:off x="468724" y="857250"/>
            <a:ext cx="13931489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2.3. Wyszukiwarka tekstu</a:t>
            </a: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A02D692D-EAC6-D836-25F8-409254D1C383}"/>
              </a:ext>
            </a:extLst>
          </p:cNvPr>
          <p:cNvGrpSpPr/>
          <p:nvPr/>
        </p:nvGrpSpPr>
        <p:grpSpPr>
          <a:xfrm>
            <a:off x="5689673" y="4603208"/>
            <a:ext cx="7757386" cy="910086"/>
            <a:chOff x="0" y="0"/>
            <a:chExt cx="1422758" cy="162294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243A4809-BCB8-62FA-D793-F4EBD6F468F0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BF776FC1-BC5E-08FD-1E2B-F4BA9D9B1FA0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sp>
        <p:nvSpPr>
          <p:cNvPr id="8" name="Freeform 15">
            <a:extLst>
              <a:ext uri="{FF2B5EF4-FFF2-40B4-BE49-F238E27FC236}">
                <a16:creationId xmlns:a16="http://schemas.microsoft.com/office/drawing/2014/main" id="{70B5076B-A5B7-C191-BE45-66D01E52A240}"/>
              </a:ext>
            </a:extLst>
          </p:cNvPr>
          <p:cNvSpPr/>
          <p:nvPr/>
        </p:nvSpPr>
        <p:spPr>
          <a:xfrm>
            <a:off x="6846783" y="7496363"/>
            <a:ext cx="706645" cy="378833"/>
          </a:xfrm>
          <a:custGeom>
            <a:avLst/>
            <a:gdLst/>
            <a:ahLst/>
            <a:cxnLst/>
            <a:rect l="l" t="t" r="r" b="b"/>
            <a:pathLst>
              <a:path w="1422758" h="162294">
                <a:moveTo>
                  <a:pt x="69429" y="0"/>
                </a:moveTo>
                <a:lnTo>
                  <a:pt x="1353330" y="0"/>
                </a:lnTo>
                <a:cubicBezTo>
                  <a:pt x="1391674" y="0"/>
                  <a:pt x="1422758" y="31084"/>
                  <a:pt x="1422758" y="69429"/>
                </a:cubicBezTo>
                <a:lnTo>
                  <a:pt x="1422758" y="92865"/>
                </a:lnTo>
                <a:cubicBezTo>
                  <a:pt x="1422758" y="131209"/>
                  <a:pt x="1391674" y="162294"/>
                  <a:pt x="1353330" y="162294"/>
                </a:cubicBezTo>
                <a:lnTo>
                  <a:pt x="69429" y="162294"/>
                </a:lnTo>
                <a:cubicBezTo>
                  <a:pt x="51015" y="162294"/>
                  <a:pt x="33356" y="154979"/>
                  <a:pt x="20335" y="141958"/>
                </a:cubicBezTo>
                <a:cubicBezTo>
                  <a:pt x="7315" y="128938"/>
                  <a:pt x="0" y="111279"/>
                  <a:pt x="0" y="92865"/>
                </a:cubicBezTo>
                <a:lnTo>
                  <a:pt x="0" y="69429"/>
                </a:lnTo>
                <a:cubicBezTo>
                  <a:pt x="0" y="31084"/>
                  <a:pt x="31084" y="0"/>
                  <a:pt x="6942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E30B17"/>
            </a:solidFill>
            <a:prstDash val="solid"/>
            <a:round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391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>
            <a:extLst>
              <a:ext uri="{FF2B5EF4-FFF2-40B4-BE49-F238E27FC236}">
                <a16:creationId xmlns:a16="http://schemas.microsoft.com/office/drawing/2014/main" id="{7FED7DDC-D5A3-C49B-C0CF-A835BB8C1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54" y="3589939"/>
            <a:ext cx="3479669" cy="160689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7C384C5-FCAB-D058-6B74-B5D50252B149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2.4. Szybki start – najważniejsze informacje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EA5FD70-EFD0-8AB1-06BB-DA1744FE4558}"/>
              </a:ext>
            </a:extLst>
          </p:cNvPr>
          <p:cNvSpPr/>
          <p:nvPr/>
        </p:nvSpPr>
        <p:spPr>
          <a:xfrm>
            <a:off x="4010109" y="3575009"/>
            <a:ext cx="6902730" cy="5381665"/>
          </a:xfrm>
          <a:custGeom>
            <a:avLst/>
            <a:gdLst/>
            <a:ahLst/>
            <a:cxnLst/>
            <a:rect l="l" t="t" r="r" b="b"/>
            <a:pathLst>
              <a:path w="6207984" h="5202272">
                <a:moveTo>
                  <a:pt x="0" y="0"/>
                </a:moveTo>
                <a:lnTo>
                  <a:pt x="6207984" y="0"/>
                </a:lnTo>
                <a:lnTo>
                  <a:pt x="6207984" y="5202272"/>
                </a:lnTo>
                <a:lnTo>
                  <a:pt x="0" y="52022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1" b="-979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F5FF204-A6B1-5E50-7CF6-2691282DC72B}"/>
              </a:ext>
            </a:extLst>
          </p:cNvPr>
          <p:cNvSpPr/>
          <p:nvPr/>
        </p:nvSpPr>
        <p:spPr>
          <a:xfrm>
            <a:off x="8563534" y="4717717"/>
            <a:ext cx="5836679" cy="4238957"/>
          </a:xfrm>
          <a:custGeom>
            <a:avLst/>
            <a:gdLst/>
            <a:ahLst/>
            <a:cxnLst/>
            <a:rect l="l" t="t" r="r" b="b"/>
            <a:pathLst>
              <a:path w="5382023" h="6253243">
                <a:moveTo>
                  <a:pt x="0" y="0"/>
                </a:moveTo>
                <a:lnTo>
                  <a:pt x="5382023" y="0"/>
                </a:lnTo>
                <a:lnTo>
                  <a:pt x="5382023" y="6253243"/>
                </a:lnTo>
                <a:lnTo>
                  <a:pt x="0" y="6253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1" b="-5657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3">
            <a:hlinkClick r:id="rId5" tooltip="https://www.gov.pl/web/zagospodarowanieprzestrzenne/materialy-szkoleniowe"/>
            <a:extLst>
              <a:ext uri="{FF2B5EF4-FFF2-40B4-BE49-F238E27FC236}">
                <a16:creationId xmlns:a16="http://schemas.microsoft.com/office/drawing/2014/main" id="{2E72C684-4FB2-2072-D244-FBE34ACA6F85}"/>
              </a:ext>
            </a:extLst>
          </p:cNvPr>
          <p:cNvSpPr/>
          <p:nvPr/>
        </p:nvSpPr>
        <p:spPr>
          <a:xfrm>
            <a:off x="468725" y="1884723"/>
            <a:ext cx="13176790" cy="1494154"/>
          </a:xfrm>
          <a:custGeom>
            <a:avLst/>
            <a:gdLst/>
            <a:ahLst/>
            <a:cxnLst/>
            <a:rect l="l" t="t" r="r" b="b"/>
            <a:pathLst>
              <a:path w="13176790" h="1494154">
                <a:moveTo>
                  <a:pt x="0" y="0"/>
                </a:moveTo>
                <a:lnTo>
                  <a:pt x="13176790" y="0"/>
                </a:lnTo>
                <a:lnTo>
                  <a:pt x="13176790" y="1494154"/>
                </a:lnTo>
                <a:lnTo>
                  <a:pt x="0" y="14941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277C8797-4D64-DF47-8024-8130F9426E12}"/>
              </a:ext>
            </a:extLst>
          </p:cNvPr>
          <p:cNvGrpSpPr/>
          <p:nvPr/>
        </p:nvGrpSpPr>
        <p:grpSpPr>
          <a:xfrm>
            <a:off x="11059242" y="2391324"/>
            <a:ext cx="1241495" cy="412955"/>
            <a:chOff x="0" y="0"/>
            <a:chExt cx="428120" cy="142404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2ACFAB4-B4B3-0F04-941C-AF2AE1E91CD0}"/>
                </a:ext>
              </a:extLst>
            </p:cNvPr>
            <p:cNvSpPr/>
            <p:nvPr/>
          </p:nvSpPr>
          <p:spPr>
            <a:xfrm>
              <a:off x="0" y="0"/>
              <a:ext cx="428120" cy="142404"/>
            </a:xfrm>
            <a:custGeom>
              <a:avLst/>
              <a:gdLst/>
              <a:ahLst/>
              <a:cxnLst/>
              <a:rect l="l" t="t" r="r" b="b"/>
              <a:pathLst>
                <a:path w="428120" h="142404">
                  <a:moveTo>
                    <a:pt x="71202" y="0"/>
                  </a:moveTo>
                  <a:lnTo>
                    <a:pt x="356918" y="0"/>
                  </a:lnTo>
                  <a:cubicBezTo>
                    <a:pt x="396241" y="0"/>
                    <a:pt x="428120" y="31878"/>
                    <a:pt x="428120" y="71202"/>
                  </a:cubicBezTo>
                  <a:lnTo>
                    <a:pt x="428120" y="71202"/>
                  </a:lnTo>
                  <a:cubicBezTo>
                    <a:pt x="428120" y="110526"/>
                    <a:pt x="396241" y="142404"/>
                    <a:pt x="356918" y="142404"/>
                  </a:cubicBezTo>
                  <a:lnTo>
                    <a:pt x="71202" y="142404"/>
                  </a:lnTo>
                  <a:cubicBezTo>
                    <a:pt x="31878" y="142404"/>
                    <a:pt x="0" y="110526"/>
                    <a:pt x="0" y="71202"/>
                  </a:cubicBezTo>
                  <a:lnTo>
                    <a:pt x="0" y="71202"/>
                  </a:lnTo>
                  <a:cubicBezTo>
                    <a:pt x="0" y="31878"/>
                    <a:pt x="31878" y="0"/>
                    <a:pt x="712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266C768A-D11D-D75E-4370-F13CF93F8F71}"/>
                </a:ext>
              </a:extLst>
            </p:cNvPr>
            <p:cNvSpPr txBox="1"/>
            <p:nvPr/>
          </p:nvSpPr>
          <p:spPr>
            <a:xfrm>
              <a:off x="0" y="-95250"/>
              <a:ext cx="428120" cy="23765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sp>
        <p:nvSpPr>
          <p:cNvPr id="14" name="Freeform 7">
            <a:extLst>
              <a:ext uri="{FF2B5EF4-FFF2-40B4-BE49-F238E27FC236}">
                <a16:creationId xmlns:a16="http://schemas.microsoft.com/office/drawing/2014/main" id="{102BEEBA-7271-DDCC-7D53-6280FF2CBB28}"/>
              </a:ext>
            </a:extLst>
          </p:cNvPr>
          <p:cNvSpPr/>
          <p:nvPr/>
        </p:nvSpPr>
        <p:spPr>
          <a:xfrm rot="-3136084">
            <a:off x="12162877" y="2705755"/>
            <a:ext cx="338426" cy="438092"/>
          </a:xfrm>
          <a:custGeom>
            <a:avLst/>
            <a:gdLst/>
            <a:ahLst/>
            <a:cxnLst/>
            <a:rect l="l" t="t" r="r" b="b"/>
            <a:pathLst>
              <a:path w="338426" h="438092">
                <a:moveTo>
                  <a:pt x="0" y="0"/>
                </a:moveTo>
                <a:lnTo>
                  <a:pt x="338426" y="0"/>
                </a:lnTo>
                <a:lnTo>
                  <a:pt x="338426" y="438092"/>
                </a:lnTo>
                <a:lnTo>
                  <a:pt x="0" y="4380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id="{07AEE1CB-8249-FB6B-5F87-8B549B2C3571}"/>
              </a:ext>
            </a:extLst>
          </p:cNvPr>
          <p:cNvGrpSpPr/>
          <p:nvPr/>
        </p:nvGrpSpPr>
        <p:grpSpPr>
          <a:xfrm>
            <a:off x="713837" y="4393384"/>
            <a:ext cx="2039120" cy="493409"/>
            <a:chOff x="0" y="0"/>
            <a:chExt cx="789898" cy="210314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0294042-BB65-7085-D00B-43E2D07023D9}"/>
                </a:ext>
              </a:extLst>
            </p:cNvPr>
            <p:cNvSpPr/>
            <p:nvPr/>
          </p:nvSpPr>
          <p:spPr>
            <a:xfrm>
              <a:off x="0" y="0"/>
              <a:ext cx="789898" cy="210314"/>
            </a:xfrm>
            <a:custGeom>
              <a:avLst/>
              <a:gdLst/>
              <a:ahLst/>
              <a:cxnLst/>
              <a:rect l="l" t="t" r="r" b="b"/>
              <a:pathLst>
                <a:path w="789898" h="210314">
                  <a:moveTo>
                    <a:pt x="105157" y="0"/>
                  </a:moveTo>
                  <a:lnTo>
                    <a:pt x="684741" y="0"/>
                  </a:lnTo>
                  <a:cubicBezTo>
                    <a:pt x="712630" y="0"/>
                    <a:pt x="739377" y="11079"/>
                    <a:pt x="759098" y="30800"/>
                  </a:cubicBezTo>
                  <a:cubicBezTo>
                    <a:pt x="778819" y="50520"/>
                    <a:pt x="789898" y="77268"/>
                    <a:pt x="789898" y="105157"/>
                  </a:cubicBezTo>
                  <a:lnTo>
                    <a:pt x="789898" y="105157"/>
                  </a:lnTo>
                  <a:cubicBezTo>
                    <a:pt x="789898" y="133046"/>
                    <a:pt x="778819" y="159793"/>
                    <a:pt x="759098" y="179514"/>
                  </a:cubicBezTo>
                  <a:cubicBezTo>
                    <a:pt x="739377" y="199235"/>
                    <a:pt x="712630" y="210314"/>
                    <a:pt x="684741" y="210314"/>
                  </a:cubicBezTo>
                  <a:lnTo>
                    <a:pt x="105157" y="210314"/>
                  </a:lnTo>
                  <a:cubicBezTo>
                    <a:pt x="77268" y="210314"/>
                    <a:pt x="50520" y="199235"/>
                    <a:pt x="30800" y="179514"/>
                  </a:cubicBezTo>
                  <a:cubicBezTo>
                    <a:pt x="11079" y="159793"/>
                    <a:pt x="0" y="133046"/>
                    <a:pt x="0" y="105157"/>
                  </a:cubicBezTo>
                  <a:lnTo>
                    <a:pt x="0" y="105157"/>
                  </a:lnTo>
                  <a:cubicBezTo>
                    <a:pt x="0" y="77268"/>
                    <a:pt x="11079" y="50520"/>
                    <a:pt x="30800" y="30800"/>
                  </a:cubicBezTo>
                  <a:cubicBezTo>
                    <a:pt x="50520" y="11079"/>
                    <a:pt x="77268" y="0"/>
                    <a:pt x="10515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67FF149D-E329-EB34-7568-F80601E1B774}"/>
                </a:ext>
              </a:extLst>
            </p:cNvPr>
            <p:cNvSpPr txBox="1"/>
            <p:nvPr/>
          </p:nvSpPr>
          <p:spPr>
            <a:xfrm>
              <a:off x="0" y="-95250"/>
              <a:ext cx="789898" cy="30556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sp>
        <p:nvSpPr>
          <p:cNvPr id="6" name="Freeform 7">
            <a:hlinkClick r:id="rId9" tooltip="https://www.gov.pl/web/zagospodarowanieprzestrzenne/szybki-start--pog"/>
            <a:extLst>
              <a:ext uri="{FF2B5EF4-FFF2-40B4-BE49-F238E27FC236}">
                <a16:creationId xmlns:a16="http://schemas.microsoft.com/office/drawing/2014/main" id="{AC2F473E-4C9B-D8BA-4894-97ED4A8FB993}"/>
              </a:ext>
            </a:extLst>
          </p:cNvPr>
          <p:cNvSpPr/>
          <p:nvPr/>
        </p:nvSpPr>
        <p:spPr>
          <a:xfrm>
            <a:off x="8026242" y="2870632"/>
            <a:ext cx="6373971" cy="1305333"/>
          </a:xfrm>
          <a:custGeom>
            <a:avLst/>
            <a:gdLst/>
            <a:ahLst/>
            <a:cxnLst/>
            <a:rect l="l" t="t" r="r" b="b"/>
            <a:pathLst>
              <a:path w="10424885" h="1089972">
                <a:moveTo>
                  <a:pt x="0" y="0"/>
                </a:moveTo>
                <a:lnTo>
                  <a:pt x="10424885" y="0"/>
                </a:lnTo>
                <a:lnTo>
                  <a:pt x="10424885" y="1089972"/>
                </a:lnTo>
                <a:lnTo>
                  <a:pt x="0" y="10899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16499" r="-635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87CA9BE3-2EDC-22BE-6899-B6A3CCC005AA}"/>
              </a:ext>
            </a:extLst>
          </p:cNvPr>
          <p:cNvSpPr txBox="1"/>
          <p:nvPr/>
        </p:nvSpPr>
        <p:spPr>
          <a:xfrm>
            <a:off x="522735" y="5513348"/>
            <a:ext cx="3072508" cy="230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pl-PL" sz="20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9"/>
              </a:rPr>
              <a:t>Szybki start – POG </a:t>
            </a:r>
            <a:endParaRPr lang="pl-PL" sz="20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2613"/>
              </a:lnSpc>
            </a:pPr>
            <a:r>
              <a:rPr lang="pl-PL" sz="20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zawiera wyjaśnienia i odpowiedzi na najczęściej zadawane pytania dotyczące danych przestrzennych dla planu ogólnego gminy (POG)</a:t>
            </a:r>
            <a:endParaRPr lang="en-US" sz="20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704684F4-2797-C494-4FFC-519C90E11E4F}"/>
              </a:ext>
            </a:extLst>
          </p:cNvPr>
          <p:cNvSpPr/>
          <p:nvPr/>
        </p:nvSpPr>
        <p:spPr>
          <a:xfrm rot="-3136084">
            <a:off x="2861143" y="5474902"/>
            <a:ext cx="270260" cy="406182"/>
          </a:xfrm>
          <a:custGeom>
            <a:avLst/>
            <a:gdLst/>
            <a:ahLst/>
            <a:cxnLst/>
            <a:rect l="l" t="t" r="r" b="b"/>
            <a:pathLst>
              <a:path w="186162" h="240987">
                <a:moveTo>
                  <a:pt x="0" y="0"/>
                </a:moveTo>
                <a:lnTo>
                  <a:pt x="186162" y="0"/>
                </a:lnTo>
                <a:lnTo>
                  <a:pt x="186162" y="240987"/>
                </a:lnTo>
                <a:lnTo>
                  <a:pt x="0" y="240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859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A16B4F0D-64D6-D1C1-CE65-F73289570D97}"/>
              </a:ext>
            </a:extLst>
          </p:cNvPr>
          <p:cNvSpPr/>
          <p:nvPr/>
        </p:nvSpPr>
        <p:spPr>
          <a:xfrm>
            <a:off x="7603518" y="389667"/>
            <a:ext cx="5428895" cy="7906043"/>
          </a:xfrm>
          <a:custGeom>
            <a:avLst/>
            <a:gdLst/>
            <a:ahLst/>
            <a:cxnLst/>
            <a:rect l="l" t="t" r="r" b="b"/>
            <a:pathLst>
              <a:path w="5246874" h="7291352">
                <a:moveTo>
                  <a:pt x="0" y="0"/>
                </a:moveTo>
                <a:lnTo>
                  <a:pt x="5246874" y="0"/>
                </a:lnTo>
                <a:lnTo>
                  <a:pt x="5246874" y="7291352"/>
                </a:lnTo>
                <a:lnTo>
                  <a:pt x="0" y="72913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53" b="3222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23488CF-CA64-B786-23EF-545D7B223CE3}"/>
              </a:ext>
            </a:extLst>
          </p:cNvPr>
          <p:cNvSpPr/>
          <p:nvPr/>
        </p:nvSpPr>
        <p:spPr>
          <a:xfrm>
            <a:off x="1240280" y="744169"/>
            <a:ext cx="6023102" cy="7906043"/>
          </a:xfrm>
          <a:custGeom>
            <a:avLst/>
            <a:gdLst/>
            <a:ahLst/>
            <a:cxnLst/>
            <a:rect l="l" t="t" r="r" b="b"/>
            <a:pathLst>
              <a:path w="5378389" h="5679044">
                <a:moveTo>
                  <a:pt x="0" y="0"/>
                </a:moveTo>
                <a:lnTo>
                  <a:pt x="5378389" y="0"/>
                </a:lnTo>
                <a:lnTo>
                  <a:pt x="5378389" y="5679044"/>
                </a:lnTo>
                <a:lnTo>
                  <a:pt x="0" y="5679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95" t="13767" r="8883" b="1165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01664F8-F482-CE50-92A5-F799931F872C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2.5. Szybki start – przykłady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4202146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FF12126F-3066-3B2C-9023-24B4A240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34" y="1817128"/>
            <a:ext cx="6301630" cy="639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5D4EFB-7A7B-5ADC-B068-9BE6ADDFF133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2.6. Szybki start – udostępnianie danych projektowych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E073D14F-C62C-1837-D917-4BB6A5DE402F}"/>
              </a:ext>
            </a:extLst>
          </p:cNvPr>
          <p:cNvGrpSpPr/>
          <p:nvPr/>
        </p:nvGrpSpPr>
        <p:grpSpPr>
          <a:xfrm>
            <a:off x="399053" y="2866243"/>
            <a:ext cx="6301630" cy="800833"/>
            <a:chOff x="0" y="0"/>
            <a:chExt cx="1422758" cy="162294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6A42EB5F-AB7C-D1C7-2A46-4DEC248841C1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74DCC2A9-D7D8-42D7-D8C4-A57D8B59A4EE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989C0941-D39B-44F2-4FF6-A8B54228C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492" y="2464735"/>
            <a:ext cx="6253342" cy="509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14">
            <a:extLst>
              <a:ext uri="{FF2B5EF4-FFF2-40B4-BE49-F238E27FC236}">
                <a16:creationId xmlns:a16="http://schemas.microsoft.com/office/drawing/2014/main" id="{789423F3-9F79-1E2F-2D07-95F2BE198B3D}"/>
              </a:ext>
            </a:extLst>
          </p:cNvPr>
          <p:cNvGrpSpPr/>
          <p:nvPr/>
        </p:nvGrpSpPr>
        <p:grpSpPr>
          <a:xfrm>
            <a:off x="7405659" y="3055583"/>
            <a:ext cx="6301630" cy="1165717"/>
            <a:chOff x="0" y="0"/>
            <a:chExt cx="1422758" cy="162294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E26788DA-40D3-F524-0A6D-07AB4C615CAD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D821F213-85F3-9AFC-04FE-08413AEC2501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162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5D4EFB-7A7B-5ADC-B068-9BE6ADDFF133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2.7. Wymagane pliki w umowie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id="{789423F3-9F79-1E2F-2D07-95F2BE198B3D}"/>
              </a:ext>
            </a:extLst>
          </p:cNvPr>
          <p:cNvGrpSpPr/>
          <p:nvPr/>
        </p:nvGrpSpPr>
        <p:grpSpPr>
          <a:xfrm>
            <a:off x="7802504" y="2683327"/>
            <a:ext cx="6301630" cy="1165717"/>
            <a:chOff x="0" y="0"/>
            <a:chExt cx="1422758" cy="162294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E26788DA-40D3-F524-0A6D-07AB4C615CAD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D821F213-85F3-9AFC-04FE-08413AEC2501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sp>
        <p:nvSpPr>
          <p:cNvPr id="8" name="Freeform 6">
            <a:extLst>
              <a:ext uri="{FF2B5EF4-FFF2-40B4-BE49-F238E27FC236}">
                <a16:creationId xmlns:a16="http://schemas.microsoft.com/office/drawing/2014/main" id="{29FEC888-0A65-0286-9075-9D869EA5653E}"/>
              </a:ext>
            </a:extLst>
          </p:cNvPr>
          <p:cNvSpPr/>
          <p:nvPr/>
        </p:nvSpPr>
        <p:spPr>
          <a:xfrm>
            <a:off x="580849" y="1834199"/>
            <a:ext cx="7310697" cy="6124498"/>
          </a:xfrm>
          <a:custGeom>
            <a:avLst/>
            <a:gdLst/>
            <a:ahLst/>
            <a:cxnLst/>
            <a:rect l="l" t="t" r="r" b="b"/>
            <a:pathLst>
              <a:path w="8410511" h="7025010">
                <a:moveTo>
                  <a:pt x="0" y="0"/>
                </a:moveTo>
                <a:lnTo>
                  <a:pt x="8410511" y="0"/>
                </a:lnTo>
                <a:lnTo>
                  <a:pt x="8410511" y="7025010"/>
                </a:lnTo>
                <a:lnTo>
                  <a:pt x="0" y="70250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3" r="-883"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1E23869B-D1FD-D345-0E94-E3722D59E81E}"/>
              </a:ext>
            </a:extLst>
          </p:cNvPr>
          <p:cNvSpPr txBox="1"/>
          <p:nvPr/>
        </p:nvSpPr>
        <p:spPr>
          <a:xfrm>
            <a:off x="7680386" y="2912181"/>
            <a:ext cx="6845875" cy="539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7656" lvl="1" algn="l">
              <a:lnSpc>
                <a:spcPts val="4816"/>
              </a:lnSpc>
            </a:pP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Plik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GML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dla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projektu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planu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ogólnego</a:t>
            </a: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0D5C54FC-F52C-6919-80E6-70D8F8F008F5}"/>
              </a:ext>
            </a:extLst>
          </p:cNvPr>
          <p:cNvSpPr/>
          <p:nvPr/>
        </p:nvSpPr>
        <p:spPr>
          <a:xfrm rot="-3254766">
            <a:off x="17639784" y="8815450"/>
            <a:ext cx="317884" cy="410283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5"/>
                </a:lnTo>
                <a:lnTo>
                  <a:pt x="0" y="472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F8BDA9AE-B753-32C8-AF10-AA24678DFA05}"/>
              </a:ext>
            </a:extLst>
          </p:cNvPr>
          <p:cNvSpPr/>
          <p:nvPr/>
        </p:nvSpPr>
        <p:spPr>
          <a:xfrm>
            <a:off x="7952509" y="5069178"/>
            <a:ext cx="6301630" cy="2386166"/>
          </a:xfrm>
          <a:custGeom>
            <a:avLst/>
            <a:gdLst/>
            <a:ahLst/>
            <a:cxnLst/>
            <a:rect l="l" t="t" r="r" b="b"/>
            <a:pathLst>
              <a:path w="8772937" h="3228389">
                <a:moveTo>
                  <a:pt x="0" y="0"/>
                </a:moveTo>
                <a:lnTo>
                  <a:pt x="8772937" y="0"/>
                </a:lnTo>
                <a:lnTo>
                  <a:pt x="8772937" y="3228389"/>
                </a:lnTo>
                <a:lnTo>
                  <a:pt x="0" y="32283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175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5D4EFB-7A7B-5ADC-B068-9BE6ADDFF133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2.8. Dane „źródłowe”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CE0710CB-065F-47E7-1EB7-7C7AA5D0C3B2}"/>
              </a:ext>
            </a:extLst>
          </p:cNvPr>
          <p:cNvSpPr txBox="1"/>
          <p:nvPr/>
        </p:nvSpPr>
        <p:spPr>
          <a:xfrm>
            <a:off x="11045157" y="6028361"/>
            <a:ext cx="6482302" cy="1770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informacji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:</a:t>
            </a:r>
          </a:p>
          <a:p>
            <a:pPr algn="l">
              <a:lnSpc>
                <a:spcPts val="4816"/>
              </a:lnSpc>
            </a:pP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Baza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wiedzy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lang="pl-PL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“</a:t>
            </a:r>
            <a:r>
              <a:rPr lang="en-US" sz="2849" u="sng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2" tooltip="https://www.gov.pl/web/zagospodarowanieprzestrzenne/szybki-start--pog"/>
              </a:rPr>
              <a:t>Szybki</a:t>
            </a:r>
            <a:r>
              <a:rPr lang="en-US" sz="2849" u="sng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2" tooltip="https://www.gov.pl/web/zagospodarowanieprzestrzenne/szybki-start--pog"/>
              </a:rPr>
              <a:t> start POG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E214F955-F00A-725C-B8F7-B46FCAF02D41}"/>
              </a:ext>
            </a:extLst>
          </p:cNvPr>
          <p:cNvSpPr/>
          <p:nvPr/>
        </p:nvSpPr>
        <p:spPr>
          <a:xfrm rot="-3124835">
            <a:off x="13349738" y="6750522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5"/>
                </a:lnTo>
                <a:lnTo>
                  <a:pt x="0" y="472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D6E0B30-B94E-1230-FE0A-E7BB94471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653" y="1720304"/>
            <a:ext cx="8314501" cy="7080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2291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7457C63-0D28-BFEC-0BD8-AD0F5BD73479}"/>
              </a:ext>
            </a:extLst>
          </p:cNvPr>
          <p:cNvSpPr txBox="1"/>
          <p:nvPr/>
        </p:nvSpPr>
        <p:spPr>
          <a:xfrm>
            <a:off x="843299" y="1426225"/>
            <a:ext cx="12863993" cy="6652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pl-PL" sz="20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  <a:p>
            <a:pPr algn="l">
              <a:spcAft>
                <a:spcPts val="1200"/>
              </a:spcAft>
            </a:pPr>
            <a:r>
              <a:rPr lang="pl-PL" sz="4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Plan prezentacji </a:t>
            </a:r>
          </a:p>
          <a:p>
            <a:pPr marL="742950" indent="-742950">
              <a:lnSpc>
                <a:spcPts val="5548"/>
              </a:lnSpc>
              <a:buFontTx/>
              <a:buAutoNum type="arabicPeriod"/>
            </a:pPr>
            <a:r>
              <a:rPr lang="pl-PL" sz="3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Nowa, cyfrowa forma projektu</a:t>
            </a:r>
          </a:p>
          <a:p>
            <a:pPr marL="742950" indent="-742950" algn="l">
              <a:lnSpc>
                <a:spcPts val="5548"/>
              </a:lnSpc>
              <a:buAutoNum type="arabicPeriod"/>
            </a:pPr>
            <a:r>
              <a:rPr lang="pl-PL" sz="3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Strona internetowa nt. cyfryzacji planowania przestrzennego</a:t>
            </a:r>
          </a:p>
          <a:p>
            <a:pPr marL="742950" indent="-742950" algn="l">
              <a:lnSpc>
                <a:spcPts val="5548"/>
              </a:lnSpc>
              <a:buAutoNum type="arabicPeriod"/>
            </a:pPr>
            <a:r>
              <a:rPr lang="pl-PL" sz="3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Formularz pisma </a:t>
            </a:r>
          </a:p>
          <a:p>
            <a:pPr marL="742950" indent="-742950">
              <a:lnSpc>
                <a:spcPts val="5548"/>
              </a:lnSpc>
              <a:buFontTx/>
              <a:buAutoNum type="arabicPeriod"/>
            </a:pPr>
            <a:r>
              <a:rPr lang="pl-PL" sz="3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Tworzenie projektu – praktyczne wskazówki</a:t>
            </a:r>
          </a:p>
          <a:p>
            <a:pPr marL="742950" indent="-742950">
              <a:lnSpc>
                <a:spcPts val="5548"/>
              </a:lnSpc>
              <a:buFontTx/>
              <a:buAutoNum type="arabicPeriod"/>
            </a:pPr>
            <a:r>
              <a:rPr lang="pl-PL" sz="3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Weryfikacja planu ogólnego – Przeglądarka danych planistycznych</a:t>
            </a:r>
          </a:p>
          <a:p>
            <a:pPr marL="742950" indent="-742950">
              <a:lnSpc>
                <a:spcPts val="5548"/>
              </a:lnSpc>
              <a:buFontTx/>
              <a:buAutoNum type="arabicPeriod"/>
            </a:pPr>
            <a:r>
              <a:rPr lang="pl-PL" sz="3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Tworzenie i zaawansowana weryfikacja planu ogólnego </a:t>
            </a:r>
            <a:br>
              <a:rPr lang="pl-PL" sz="3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</a:br>
            <a:r>
              <a:rPr lang="pl-PL" sz="3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– Wtyczka APP 2</a:t>
            </a:r>
          </a:p>
          <a:p>
            <a:pPr>
              <a:lnSpc>
                <a:spcPts val="5548"/>
              </a:lnSpc>
            </a:pPr>
            <a:endParaRPr lang="pl-PL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1909393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17C82E58-C21A-7170-5D32-04DA259DDF11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2.9. Ewidencja zbiorów i usług danych przestrzennych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2D55667-1E13-6111-2391-7E3B76AD4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12" y="1871843"/>
            <a:ext cx="7830284" cy="2774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5D076F4-8CDE-CDE5-831B-E476C3340B1D}"/>
              </a:ext>
            </a:extLst>
          </p:cNvPr>
          <p:cNvSpPr txBox="1"/>
          <p:nvPr/>
        </p:nvSpPr>
        <p:spPr>
          <a:xfrm>
            <a:off x="653499" y="4995076"/>
            <a:ext cx="4667437" cy="2552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pl-PL" sz="2000" kern="100" dirty="0">
                <a:solidFill>
                  <a:srgbClr val="26377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Informacje na temat procedury dokonywania zgłoszeń do Ewidencji zbiorów i usług </a:t>
            </a:r>
            <a:r>
              <a:rPr lang="pl-PL" sz="2000" kern="100" dirty="0">
                <a:solidFill>
                  <a:srgbClr val="263779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pl-PL" sz="2000" kern="100" dirty="0">
                <a:solidFill>
                  <a:srgbClr val="26377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anych przestrzennych </a:t>
            </a:r>
            <a:r>
              <a:rPr lang="pl-PL" sz="2000" kern="100" dirty="0">
                <a:solidFill>
                  <a:srgbClr val="263779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wraz z przykładami wypełnionych wniosków są dostępne na stronie: </a:t>
            </a:r>
            <a:r>
              <a:rPr lang="pl-PL" sz="20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https://www.gov.pl/web/zagospodarowanieprzestrzenne/ewidencja-iip</a:t>
            </a:r>
            <a:endParaRPr lang="pl-PL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5A6E2ED-F08F-EA98-4A02-E1D2AA82F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375" y="3163222"/>
            <a:ext cx="6047717" cy="387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84261E7-2233-7326-8E35-712DC3C4D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6790" y="4527785"/>
            <a:ext cx="6071011" cy="3492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reeform 10">
            <a:extLst>
              <a:ext uri="{FF2B5EF4-FFF2-40B4-BE49-F238E27FC236}">
                <a16:creationId xmlns:a16="http://schemas.microsoft.com/office/drawing/2014/main" id="{EA3BB90F-90DB-F3EC-0E0D-A32732174665}"/>
              </a:ext>
            </a:extLst>
          </p:cNvPr>
          <p:cNvSpPr/>
          <p:nvPr/>
        </p:nvSpPr>
        <p:spPr>
          <a:xfrm rot="19428442">
            <a:off x="4501999" y="7183983"/>
            <a:ext cx="330415" cy="427722"/>
          </a:xfrm>
          <a:custGeom>
            <a:avLst/>
            <a:gdLst/>
            <a:ahLst/>
            <a:cxnLst/>
            <a:rect l="l" t="t" r="r" b="b"/>
            <a:pathLst>
              <a:path w="495623" h="641583">
                <a:moveTo>
                  <a:pt x="0" y="0"/>
                </a:moveTo>
                <a:lnTo>
                  <a:pt x="495623" y="0"/>
                </a:lnTo>
                <a:lnTo>
                  <a:pt x="495623" y="641584"/>
                </a:lnTo>
                <a:lnTo>
                  <a:pt x="0" y="641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7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7F6FF339-D393-8365-B415-B6C9A582990A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2.10. Specyfikacja danych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CD42FAF-E1BE-7A32-8E23-340FFF56F2FB}"/>
              </a:ext>
            </a:extLst>
          </p:cNvPr>
          <p:cNvSpPr/>
          <p:nvPr/>
        </p:nvSpPr>
        <p:spPr>
          <a:xfrm>
            <a:off x="9036145" y="1495502"/>
            <a:ext cx="4496975" cy="6700938"/>
          </a:xfrm>
          <a:custGeom>
            <a:avLst/>
            <a:gdLst/>
            <a:ahLst/>
            <a:cxnLst/>
            <a:rect l="l" t="t" r="r" b="b"/>
            <a:pathLst>
              <a:path w="6286426" h="9367398">
                <a:moveTo>
                  <a:pt x="0" y="0"/>
                </a:moveTo>
                <a:lnTo>
                  <a:pt x="6286427" y="0"/>
                </a:lnTo>
                <a:lnTo>
                  <a:pt x="6286427" y="9367398"/>
                </a:lnTo>
                <a:lnTo>
                  <a:pt x="0" y="9367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5FD54710-746E-11A3-47A4-C220C3B42768}"/>
              </a:ext>
            </a:extLst>
          </p:cNvPr>
          <p:cNvGrpSpPr/>
          <p:nvPr/>
        </p:nvGrpSpPr>
        <p:grpSpPr>
          <a:xfrm>
            <a:off x="1173117" y="6285665"/>
            <a:ext cx="7037552" cy="1079358"/>
            <a:chOff x="0" y="0"/>
            <a:chExt cx="14075104" cy="2158716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A087E8FE-A918-9D44-7CA8-04F171F5BC1E}"/>
                </a:ext>
              </a:extLst>
            </p:cNvPr>
            <p:cNvGrpSpPr/>
            <p:nvPr/>
          </p:nvGrpSpPr>
          <p:grpSpPr>
            <a:xfrm>
              <a:off x="0" y="0"/>
              <a:ext cx="14075104" cy="2158716"/>
              <a:chOff x="0" y="0"/>
              <a:chExt cx="3272611" cy="50192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865C4F39-714C-BCE3-DACB-4AA57A6CCD48}"/>
                  </a:ext>
                </a:extLst>
              </p:cNvPr>
              <p:cNvSpPr/>
              <p:nvPr/>
            </p:nvSpPr>
            <p:spPr>
              <a:xfrm>
                <a:off x="0" y="0"/>
                <a:ext cx="3272611" cy="501924"/>
              </a:xfrm>
              <a:custGeom>
                <a:avLst/>
                <a:gdLst/>
                <a:ahLst/>
                <a:cxnLst/>
                <a:rect l="l" t="t" r="r" b="b"/>
                <a:pathLst>
                  <a:path w="3272611" h="501924">
                    <a:moveTo>
                      <a:pt x="0" y="0"/>
                    </a:moveTo>
                    <a:lnTo>
                      <a:pt x="3272611" y="0"/>
                    </a:lnTo>
                    <a:lnTo>
                      <a:pt x="3272611" y="501924"/>
                    </a:lnTo>
                    <a:lnTo>
                      <a:pt x="0" y="501924"/>
                    </a:lnTo>
                    <a:close/>
                  </a:path>
                </a:pathLst>
              </a:custGeom>
              <a:solidFill>
                <a:srgbClr val="EEF1F1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67071249-4CF2-4A5C-6EBF-1DBC02FD4D5B}"/>
                </a:ext>
              </a:extLst>
            </p:cNvPr>
            <p:cNvSpPr txBox="1"/>
            <p:nvPr/>
          </p:nvSpPr>
          <p:spPr>
            <a:xfrm>
              <a:off x="128010" y="19982"/>
              <a:ext cx="13684568" cy="1783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77"/>
                </a:lnSpc>
              </a:pPr>
              <a:r>
                <a:rPr lang="pl-PL" sz="1564" dirty="0">
                  <a:solidFill>
                    <a:srgbClr val="263779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Specyfikacja danych w wersji 2.0, dostępny jest Serwisie Zagospodarowanie przestrzenne - cyfryzacja, w zakładce Standaryzacja – obowiązujące regulacje – </a:t>
              </a:r>
              <a:r>
                <a:rPr lang="pl-PL" sz="1564" dirty="0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hlinkClick r:id="rId4"/>
                </a:rPr>
                <a:t>Specyfikacja danych</a:t>
              </a:r>
              <a:r>
                <a:rPr lang="pl-PL" sz="1564" dirty="0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US" sz="1564" u="sng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 tooltip="https://www.gov.pl/web/zagospodarowanieprzestrzenne/specyfikacja-danych"/>
              </a:endParaRP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02E8DDE2-CD7C-0F84-4517-BF38E17A390D}"/>
              </a:ext>
            </a:extLst>
          </p:cNvPr>
          <p:cNvSpPr txBox="1"/>
          <p:nvPr/>
        </p:nvSpPr>
        <p:spPr>
          <a:xfrm>
            <a:off x="1237122" y="2153294"/>
            <a:ext cx="6745891" cy="400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l-PL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Dokument Specyfikacja danych „Planowanie przestrzenne” w wersji 2.0 został opracowany na podstawie dokumentu Specyfikacja danych „Planowanie przestrzenne” wersja 1.0 uwzględniając zmiany w prawie po 24 września 2023 r., w zakresie tworzenia danych dla nowego typu aktu planowania przestrzennego – planu ogólnego gminy.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l-PL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dokumencie rozbudowano m.in. treści dotyczące: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tworzenia danych dla planu ogólnego gminy,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cyklu życia obiektów (wersjonowania danych),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relacji między obiektami.</a:t>
            </a:r>
            <a:endParaRPr lang="en-US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D8C62963-2BDB-A0E5-D798-092A4F0EFEA9}"/>
              </a:ext>
            </a:extLst>
          </p:cNvPr>
          <p:cNvSpPr/>
          <p:nvPr/>
        </p:nvSpPr>
        <p:spPr>
          <a:xfrm rot="-3614963">
            <a:off x="3323585" y="6937719"/>
            <a:ext cx="206946" cy="267891"/>
          </a:xfrm>
          <a:custGeom>
            <a:avLst/>
            <a:gdLst/>
            <a:ahLst/>
            <a:cxnLst/>
            <a:rect l="l" t="t" r="r" b="b"/>
            <a:pathLst>
              <a:path w="310419" h="401837">
                <a:moveTo>
                  <a:pt x="0" y="0"/>
                </a:moveTo>
                <a:lnTo>
                  <a:pt x="310419" y="0"/>
                </a:lnTo>
                <a:lnTo>
                  <a:pt x="310419" y="401837"/>
                </a:lnTo>
                <a:lnTo>
                  <a:pt x="0" y="4018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7063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17C82E58-C21A-7170-5D32-04DA259DDF11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2.11. Przykładowe dane z planem ogólnym gminy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2F7ECD1-7BF7-9389-97D7-B38955FC9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3" t="-2856" r="2228" b="2856"/>
          <a:stretch/>
        </p:blipFill>
        <p:spPr>
          <a:xfrm>
            <a:off x="8122667" y="1813810"/>
            <a:ext cx="5522848" cy="5869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CFAB8EC-6B34-5FCC-6E55-978EE450B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42" y="2259375"/>
            <a:ext cx="7527284" cy="5424072"/>
          </a:xfrm>
          <a:prstGeom prst="rect">
            <a:avLst/>
          </a:prstGeom>
          <a:effectLst>
            <a:outerShdw blurRad="292100" dist="152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14">
            <a:extLst>
              <a:ext uri="{FF2B5EF4-FFF2-40B4-BE49-F238E27FC236}">
                <a16:creationId xmlns:a16="http://schemas.microsoft.com/office/drawing/2014/main" id="{1537F0E6-A4AB-4FBE-A2C6-940CAB6B4498}"/>
              </a:ext>
            </a:extLst>
          </p:cNvPr>
          <p:cNvGrpSpPr/>
          <p:nvPr/>
        </p:nvGrpSpPr>
        <p:grpSpPr>
          <a:xfrm>
            <a:off x="365281" y="3701143"/>
            <a:ext cx="7246010" cy="798626"/>
            <a:chOff x="0" y="0"/>
            <a:chExt cx="1422758" cy="162294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59F1B7DB-652C-C0DC-98D1-E446488A19D6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4155C4F1-2323-198F-20B4-27857A4E22A7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grpSp>
        <p:nvGrpSpPr>
          <p:cNvPr id="2" name="Group 4">
            <a:extLst>
              <a:ext uri="{FF2B5EF4-FFF2-40B4-BE49-F238E27FC236}">
                <a16:creationId xmlns:a16="http://schemas.microsoft.com/office/drawing/2014/main" id="{8F84ABD2-5F53-6EB1-84B2-A21D1900EACC}"/>
              </a:ext>
            </a:extLst>
          </p:cNvPr>
          <p:cNvGrpSpPr/>
          <p:nvPr/>
        </p:nvGrpSpPr>
        <p:grpSpPr>
          <a:xfrm>
            <a:off x="8093349" y="1978650"/>
            <a:ext cx="6206123" cy="5993937"/>
            <a:chOff x="0" y="0"/>
            <a:chExt cx="9862185" cy="952500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1D72D77-A4D6-04CD-5114-EE69601B727A}"/>
                </a:ext>
              </a:extLst>
            </p:cNvPr>
            <p:cNvSpPr/>
            <p:nvPr/>
          </p:nvSpPr>
          <p:spPr>
            <a:xfrm>
              <a:off x="0" y="0"/>
              <a:ext cx="9862185" cy="9525000"/>
            </a:xfrm>
            <a:custGeom>
              <a:avLst/>
              <a:gdLst/>
              <a:ahLst/>
              <a:cxnLst/>
              <a:rect l="l" t="t" r="r" b="b"/>
              <a:pathLst>
                <a:path w="9862185" h="9525000">
                  <a:moveTo>
                    <a:pt x="0" y="0"/>
                  </a:moveTo>
                  <a:lnTo>
                    <a:pt x="9862185" y="0"/>
                  </a:lnTo>
                  <a:lnTo>
                    <a:pt x="9862185" y="9525000"/>
                  </a:lnTo>
                  <a:lnTo>
                    <a:pt x="0" y="9525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601" b="-601"/>
              </a:stretch>
            </a:blipFill>
          </p:spPr>
          <p:txBody>
            <a:bodyPr/>
            <a:lstStyle/>
            <a:p>
              <a:endPara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55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027EE6-E714-7959-FF4E-FB1108FC363F}"/>
              </a:ext>
            </a:extLst>
          </p:cNvPr>
          <p:cNvSpPr txBox="1"/>
          <p:nvPr/>
        </p:nvSpPr>
        <p:spPr>
          <a:xfrm>
            <a:off x="486247" y="3695721"/>
            <a:ext cx="13754188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3. Formularz pisma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550831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20A3B0F2-8500-41ED-93D3-7513ABE38D21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3.1. Elementy formularza pisma (1/2)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34A4BD6-A4FA-87F1-1731-207E27FB56AA}"/>
              </a:ext>
            </a:extLst>
          </p:cNvPr>
          <p:cNvSpPr/>
          <p:nvPr/>
        </p:nvSpPr>
        <p:spPr>
          <a:xfrm>
            <a:off x="7127081" y="2951343"/>
            <a:ext cx="7169196" cy="3763620"/>
          </a:xfrm>
          <a:custGeom>
            <a:avLst/>
            <a:gdLst/>
            <a:ahLst/>
            <a:cxnLst/>
            <a:rect l="l" t="t" r="r" b="b"/>
            <a:pathLst>
              <a:path w="9347957" h="4907406">
                <a:moveTo>
                  <a:pt x="0" y="0"/>
                </a:moveTo>
                <a:lnTo>
                  <a:pt x="9347957" y="0"/>
                </a:lnTo>
                <a:lnTo>
                  <a:pt x="9347957" y="4907406"/>
                </a:lnTo>
                <a:lnTo>
                  <a:pt x="0" y="4907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31F246EA-5F8D-2827-BAE0-A8FD5D08517C}"/>
              </a:ext>
            </a:extLst>
          </p:cNvPr>
          <p:cNvGrpSpPr/>
          <p:nvPr/>
        </p:nvGrpSpPr>
        <p:grpSpPr>
          <a:xfrm>
            <a:off x="189458" y="1576753"/>
            <a:ext cx="6850534" cy="6226212"/>
            <a:chOff x="189458" y="1576753"/>
            <a:chExt cx="6850534" cy="6226212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5AC365DD-3177-7341-3C85-8E9442B8B315}"/>
                </a:ext>
              </a:extLst>
            </p:cNvPr>
            <p:cNvSpPr/>
            <p:nvPr/>
          </p:nvSpPr>
          <p:spPr>
            <a:xfrm>
              <a:off x="276549" y="2120464"/>
              <a:ext cx="6763443" cy="5682501"/>
            </a:xfrm>
            <a:custGeom>
              <a:avLst/>
              <a:gdLst/>
              <a:ahLst/>
              <a:cxnLst/>
              <a:rect l="l" t="t" r="r" b="b"/>
              <a:pathLst>
                <a:path w="8422208" h="7143750">
                  <a:moveTo>
                    <a:pt x="0" y="0"/>
                  </a:moveTo>
                  <a:lnTo>
                    <a:pt x="8422207" y="0"/>
                  </a:lnTo>
                  <a:lnTo>
                    <a:pt x="8422207" y="7143749"/>
                  </a:lnTo>
                  <a:lnTo>
                    <a:pt x="0" y="7143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D35AA6AE-DF71-6744-4853-BB7A92849671}"/>
                </a:ext>
              </a:extLst>
            </p:cNvPr>
            <p:cNvGrpSpPr/>
            <p:nvPr/>
          </p:nvGrpSpPr>
          <p:grpSpPr>
            <a:xfrm>
              <a:off x="189458" y="1576753"/>
              <a:ext cx="6763442" cy="2603360"/>
              <a:chOff x="0" y="-95250"/>
              <a:chExt cx="1422758" cy="257544"/>
            </a:xfrm>
          </p:grpSpPr>
          <p:sp>
            <p:nvSpPr>
              <p:cNvPr id="9" name="Freeform 15">
                <a:extLst>
                  <a:ext uri="{FF2B5EF4-FFF2-40B4-BE49-F238E27FC236}">
                    <a16:creationId xmlns:a16="http://schemas.microsoft.com/office/drawing/2014/main" id="{DCABC0C6-A15F-5952-E80F-2B5682BFFC6B}"/>
                  </a:ext>
                </a:extLst>
              </p:cNvPr>
              <p:cNvSpPr/>
              <p:nvPr/>
            </p:nvSpPr>
            <p:spPr>
              <a:xfrm>
                <a:off x="18320" y="0"/>
                <a:ext cx="140443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0" name="TextBox 16">
                <a:extLst>
                  <a:ext uri="{FF2B5EF4-FFF2-40B4-BE49-F238E27FC236}">
                    <a16:creationId xmlns:a16="http://schemas.microsoft.com/office/drawing/2014/main" id="{D6B4C22C-BC5C-F03A-F435-81AB966CF142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  <p:sp>
        <p:nvSpPr>
          <p:cNvPr id="3" name="TextBox 21">
            <a:extLst>
              <a:ext uri="{FF2B5EF4-FFF2-40B4-BE49-F238E27FC236}">
                <a16:creationId xmlns:a16="http://schemas.microsoft.com/office/drawing/2014/main" id="{CCF94F5B-14B3-F018-8AF5-AE023B864A99}"/>
              </a:ext>
            </a:extLst>
          </p:cNvPr>
          <p:cNvSpPr txBox="1"/>
          <p:nvPr/>
        </p:nvSpPr>
        <p:spPr>
          <a:xfrm>
            <a:off x="7879503" y="6748796"/>
            <a:ext cx="5888748" cy="1406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6"/>
              </a:lnSpc>
            </a:pP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Rekomendujemy udostępnianie wniosku uzupełnionego o informacje na temat organu, rodzaju pisma (w zależności od etapu procedury) oraz rodzaju aktu planowania przestrzennego</a:t>
            </a:r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C68A22FF-E49D-A83C-5696-907F0DDB4704}"/>
              </a:ext>
            </a:extLst>
          </p:cNvPr>
          <p:cNvSpPr/>
          <p:nvPr/>
        </p:nvSpPr>
        <p:spPr>
          <a:xfrm>
            <a:off x="7360223" y="6714963"/>
            <a:ext cx="416888" cy="416888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DF1CD3D-76BB-C811-684A-04446ED988F7}"/>
              </a:ext>
            </a:extLst>
          </p:cNvPr>
          <p:cNvSpPr txBox="1"/>
          <p:nvPr/>
        </p:nvSpPr>
        <p:spPr>
          <a:xfrm>
            <a:off x="7442318" y="2298301"/>
            <a:ext cx="5893744" cy="415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01"/>
              </a:lnSpc>
            </a:pPr>
            <a:r>
              <a:rPr lang="pl-PL" sz="2189" b="1" dirty="0">
                <a:solidFill>
                  <a:srgbClr val="890C1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wyłącznie na formularzu</a:t>
            </a:r>
            <a:r>
              <a:rPr lang="pl-PL" sz="2189" b="1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 </a:t>
            </a:r>
            <a:r>
              <a:rPr lang="pl-PL" sz="2189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[art. 8g ustawy </a:t>
            </a:r>
            <a:r>
              <a:rPr lang="pl-PL" sz="2189" dirty="0" err="1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pizp</a:t>
            </a:r>
            <a:r>
              <a:rPr lang="pl-PL" sz="2189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]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2349180-5A02-A746-4EE3-4D63FC3F6C7B}"/>
              </a:ext>
            </a:extLst>
          </p:cNvPr>
          <p:cNvSpPr txBox="1"/>
          <p:nvPr/>
        </p:nvSpPr>
        <p:spPr>
          <a:xfrm>
            <a:off x="7442318" y="1853104"/>
            <a:ext cx="5893744" cy="415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01"/>
              </a:lnSpc>
            </a:pPr>
            <a:r>
              <a:rPr lang="pl-PL" sz="2189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Forma składania wniosków:</a:t>
            </a:r>
            <a:endParaRPr lang="pl-PL" sz="2189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447A330E-5009-5BA6-0944-09E3AFFBBDC0}"/>
              </a:ext>
            </a:extLst>
          </p:cNvPr>
          <p:cNvGrpSpPr/>
          <p:nvPr/>
        </p:nvGrpSpPr>
        <p:grpSpPr>
          <a:xfrm>
            <a:off x="-30315" y="1799536"/>
            <a:ext cx="14140613" cy="4761153"/>
            <a:chOff x="189458" y="1576752"/>
            <a:chExt cx="6850534" cy="2836137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947F0D9-83EE-E1DF-F11C-946D3F3AE737}"/>
                </a:ext>
              </a:extLst>
            </p:cNvPr>
            <p:cNvSpPr/>
            <p:nvPr/>
          </p:nvSpPr>
          <p:spPr>
            <a:xfrm>
              <a:off x="276549" y="1576752"/>
              <a:ext cx="6763443" cy="2836137"/>
            </a:xfrm>
            <a:custGeom>
              <a:avLst/>
              <a:gdLst/>
              <a:ahLst/>
              <a:cxnLst/>
              <a:rect l="l" t="t" r="r" b="b"/>
              <a:pathLst>
                <a:path w="8422208" h="7143750">
                  <a:moveTo>
                    <a:pt x="0" y="0"/>
                  </a:moveTo>
                  <a:lnTo>
                    <a:pt x="8422207" y="0"/>
                  </a:lnTo>
                  <a:lnTo>
                    <a:pt x="8422207" y="7143749"/>
                  </a:lnTo>
                  <a:lnTo>
                    <a:pt x="0" y="7143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" b="-146360"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  <p:grpSp>
          <p:nvGrpSpPr>
            <p:cNvPr id="21" name="Group 14">
              <a:extLst>
                <a:ext uri="{FF2B5EF4-FFF2-40B4-BE49-F238E27FC236}">
                  <a16:creationId xmlns:a16="http://schemas.microsoft.com/office/drawing/2014/main" id="{CE56920A-0887-FE40-E7FB-C00CCBC61167}"/>
                </a:ext>
              </a:extLst>
            </p:cNvPr>
            <p:cNvGrpSpPr/>
            <p:nvPr/>
          </p:nvGrpSpPr>
          <p:grpSpPr>
            <a:xfrm>
              <a:off x="189458" y="1576753"/>
              <a:ext cx="6763442" cy="2603360"/>
              <a:chOff x="0" y="-95250"/>
              <a:chExt cx="1422758" cy="257544"/>
            </a:xfrm>
          </p:grpSpPr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292D79F9-3F1E-6CBF-194D-46CE52C9D925}"/>
                  </a:ext>
                </a:extLst>
              </p:cNvPr>
              <p:cNvSpPr/>
              <p:nvPr/>
            </p:nvSpPr>
            <p:spPr>
              <a:xfrm>
                <a:off x="37176" y="-36990"/>
                <a:ext cx="1342855" cy="191871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23" name="TextBox 16">
                <a:extLst>
                  <a:ext uri="{FF2B5EF4-FFF2-40B4-BE49-F238E27FC236}">
                    <a16:creationId xmlns:a16="http://schemas.microsoft.com/office/drawing/2014/main" id="{4593D547-BC5E-EF43-6D33-BFE839CEB1A7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058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20A3B0F2-8500-41ED-93D3-7513ABE38D21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3.2. Elementy formularza pisma (2/2)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F7264D9F-D64C-8738-208B-09AE34D280C8}"/>
              </a:ext>
            </a:extLst>
          </p:cNvPr>
          <p:cNvSpPr/>
          <p:nvPr/>
        </p:nvSpPr>
        <p:spPr>
          <a:xfrm>
            <a:off x="408456" y="2114550"/>
            <a:ext cx="6950287" cy="4911536"/>
          </a:xfrm>
          <a:custGeom>
            <a:avLst/>
            <a:gdLst/>
            <a:ahLst/>
            <a:cxnLst/>
            <a:rect l="l" t="t" r="r" b="b"/>
            <a:pathLst>
              <a:path w="10505754" h="7424066">
                <a:moveTo>
                  <a:pt x="0" y="0"/>
                </a:moveTo>
                <a:lnTo>
                  <a:pt x="10505754" y="0"/>
                </a:lnTo>
                <a:lnTo>
                  <a:pt x="10505754" y="7424066"/>
                </a:lnTo>
                <a:lnTo>
                  <a:pt x="0" y="7424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E1169923-B3CB-8F9C-A6FD-DA21D6FD558B}"/>
              </a:ext>
            </a:extLst>
          </p:cNvPr>
          <p:cNvSpPr txBox="1"/>
          <p:nvPr/>
        </p:nvSpPr>
        <p:spPr>
          <a:xfrm>
            <a:off x="7358743" y="2587679"/>
            <a:ext cx="6722124" cy="3162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pl-PL" sz="2400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zwiększy szanse na zrozumienie i uwzględnienie przez urząd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pl-PL" sz="2400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wyeliminuje wnioski nieprecyzyjne „chcę wybudować dom”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pl-PL" sz="2400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przyspieszy prace urzędu, a więc całą procedurę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91AE1A8F-F6CB-B9C7-A0FE-8DE0ABD9DB76}"/>
              </a:ext>
            </a:extLst>
          </p:cNvPr>
          <p:cNvSpPr txBox="1"/>
          <p:nvPr/>
        </p:nvSpPr>
        <p:spPr>
          <a:xfrm>
            <a:off x="7879503" y="6748796"/>
            <a:ext cx="6201364" cy="1047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6"/>
              </a:lnSpc>
            </a:pP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Rekomendujemy udostępnianie wniosku uzupełnionego o nazwę aktu i pierwszą część identyfikatora działki (bez obrębu i numeru działki)</a:t>
            </a:r>
          </a:p>
        </p:txBody>
      </p:sp>
      <p:sp>
        <p:nvSpPr>
          <p:cNvPr id="6" name="Freeform 22">
            <a:extLst>
              <a:ext uri="{FF2B5EF4-FFF2-40B4-BE49-F238E27FC236}">
                <a16:creationId xmlns:a16="http://schemas.microsoft.com/office/drawing/2014/main" id="{6D049AC3-3C10-959E-B37C-7FAE3925F99B}"/>
              </a:ext>
            </a:extLst>
          </p:cNvPr>
          <p:cNvSpPr/>
          <p:nvPr/>
        </p:nvSpPr>
        <p:spPr>
          <a:xfrm>
            <a:off x="7360223" y="6714963"/>
            <a:ext cx="416888" cy="416888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" name="Group 14">
            <a:extLst>
              <a:ext uri="{FF2B5EF4-FFF2-40B4-BE49-F238E27FC236}">
                <a16:creationId xmlns:a16="http://schemas.microsoft.com/office/drawing/2014/main" id="{873462F2-B511-6279-8C51-47D3AE77474F}"/>
              </a:ext>
            </a:extLst>
          </p:cNvPr>
          <p:cNvGrpSpPr/>
          <p:nvPr/>
        </p:nvGrpSpPr>
        <p:grpSpPr>
          <a:xfrm>
            <a:off x="879230" y="6189815"/>
            <a:ext cx="2039815" cy="484807"/>
            <a:chOff x="0" y="0"/>
            <a:chExt cx="1422758" cy="162294"/>
          </a:xfrm>
        </p:grpSpPr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3B6B4C5B-0561-666D-A164-8DE002C0B47E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D8D58998-2E5A-F5F2-7AD8-3825231FD97B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6686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3728E5B5-91EA-8E28-318B-C5A55AE223E7}"/>
              </a:ext>
            </a:extLst>
          </p:cNvPr>
          <p:cNvSpPr txBox="1"/>
          <p:nvPr/>
        </p:nvSpPr>
        <p:spPr>
          <a:xfrm>
            <a:off x="9306604" y="3235852"/>
            <a:ext cx="555439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5"/>
              </a:lnSpc>
            </a:pPr>
            <a:r>
              <a:rPr lang="pl-PL" sz="2048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udostępnione są na </a:t>
            </a:r>
            <a:r>
              <a:rPr lang="pl-PL" sz="2048" u="sng" dirty="0">
                <a:solidFill>
                  <a:srgbClr val="0000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  <a:hlinkClick r:id="rId2" tooltip="https://www.gov.pl/web/rozwoj-technologia/formularz-pisma-dotyczacego-aktu-planowania-przestrzennego"/>
              </a:rPr>
              <a:t>stronie głównej Ministerstwa Rozwoju i Technologii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DD69F616-9919-7534-10B4-BDCD4374E086}"/>
              </a:ext>
            </a:extLst>
          </p:cNvPr>
          <p:cNvSpPr/>
          <p:nvPr/>
        </p:nvSpPr>
        <p:spPr>
          <a:xfrm rot="-6315270">
            <a:off x="13510070" y="3450414"/>
            <a:ext cx="244400" cy="316375"/>
          </a:xfrm>
          <a:custGeom>
            <a:avLst/>
            <a:gdLst/>
            <a:ahLst/>
            <a:cxnLst/>
            <a:rect l="l" t="t" r="r" b="b"/>
            <a:pathLst>
              <a:path w="244400" h="316375">
                <a:moveTo>
                  <a:pt x="0" y="0"/>
                </a:moveTo>
                <a:lnTo>
                  <a:pt x="244400" y="0"/>
                </a:lnTo>
                <a:lnTo>
                  <a:pt x="244400" y="316375"/>
                </a:lnTo>
                <a:lnTo>
                  <a:pt x="0" y="316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29" b="-329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62C6DB1F-A386-BB63-5251-CE1427B023E0}"/>
              </a:ext>
            </a:extLst>
          </p:cNvPr>
          <p:cNvSpPr/>
          <p:nvPr/>
        </p:nvSpPr>
        <p:spPr>
          <a:xfrm>
            <a:off x="468725" y="1659956"/>
            <a:ext cx="7126907" cy="7311006"/>
          </a:xfrm>
          <a:custGeom>
            <a:avLst/>
            <a:gdLst/>
            <a:ahLst/>
            <a:cxnLst/>
            <a:rect l="l" t="t" r="r" b="b"/>
            <a:pathLst>
              <a:path w="7126907" h="10036276">
                <a:moveTo>
                  <a:pt x="0" y="0"/>
                </a:moveTo>
                <a:lnTo>
                  <a:pt x="7126907" y="0"/>
                </a:lnTo>
                <a:lnTo>
                  <a:pt x="7126907" y="10036277"/>
                </a:lnTo>
                <a:lnTo>
                  <a:pt x="0" y="10036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7276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CAA8228-06EF-252B-8FA8-FBAA189A0A57}"/>
              </a:ext>
            </a:extLst>
          </p:cNvPr>
          <p:cNvSpPr/>
          <p:nvPr/>
        </p:nvSpPr>
        <p:spPr>
          <a:xfrm>
            <a:off x="6632522" y="4162565"/>
            <a:ext cx="6860593" cy="4808397"/>
          </a:xfrm>
          <a:custGeom>
            <a:avLst/>
            <a:gdLst/>
            <a:ahLst/>
            <a:cxnLst/>
            <a:rect l="l" t="t" r="r" b="b"/>
            <a:pathLst>
              <a:path w="6860593" h="7339935">
                <a:moveTo>
                  <a:pt x="0" y="0"/>
                </a:moveTo>
                <a:lnTo>
                  <a:pt x="6860593" y="0"/>
                </a:lnTo>
                <a:lnTo>
                  <a:pt x="6860593" y="7339935"/>
                </a:lnTo>
                <a:lnTo>
                  <a:pt x="0" y="73399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2648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83FD54A-550C-667A-4F44-32C005C064CB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3.3. Materiały instruktażowe dotyczące pisma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DFDF964-D8B7-7394-1D79-18E52E1BCBF7}"/>
              </a:ext>
            </a:extLst>
          </p:cNvPr>
          <p:cNvSpPr txBox="1"/>
          <p:nvPr/>
        </p:nvSpPr>
        <p:spPr>
          <a:xfrm>
            <a:off x="8417054" y="2070633"/>
            <a:ext cx="5871966" cy="73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9"/>
              </a:lnSpc>
            </a:pPr>
            <a:r>
              <a:rPr lang="pl-PL" sz="2048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Ścieżka postępowania oraz objaśnienia do formularza pisma</a:t>
            </a:r>
          </a:p>
        </p:txBody>
      </p:sp>
    </p:spTree>
    <p:extLst>
      <p:ext uri="{BB962C8B-B14F-4D97-AF65-F5344CB8AC3E}">
        <p14:creationId xmlns:p14="http://schemas.microsoft.com/office/powerpoint/2010/main" val="74944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683FD54A-550C-667A-4F44-32C005C064CB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3.4. Elektroniczny formularz pisma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C03BD8FD-9661-D5D1-E888-87D9011F28EE}"/>
              </a:ext>
            </a:extLst>
          </p:cNvPr>
          <p:cNvGrpSpPr/>
          <p:nvPr/>
        </p:nvGrpSpPr>
        <p:grpSpPr>
          <a:xfrm>
            <a:off x="8491888" y="2540106"/>
            <a:ext cx="4745063" cy="1147853"/>
            <a:chOff x="0" y="0"/>
            <a:chExt cx="6657941" cy="1610588"/>
          </a:xfrm>
        </p:grpSpPr>
        <p:sp>
          <p:nvSpPr>
            <p:cNvPr id="9" name="Freeform 5">
              <a:hlinkClick r:id="rId2" tooltip="https://wnioski.gunb.gov.pl"/>
              <a:extLst>
                <a:ext uri="{FF2B5EF4-FFF2-40B4-BE49-F238E27FC236}">
                  <a16:creationId xmlns:a16="http://schemas.microsoft.com/office/drawing/2014/main" id="{8DD78DC3-D855-94EC-AD2D-41DF6C614A8E}"/>
                </a:ext>
              </a:extLst>
            </p:cNvPr>
            <p:cNvSpPr/>
            <p:nvPr/>
          </p:nvSpPr>
          <p:spPr>
            <a:xfrm>
              <a:off x="0" y="0"/>
              <a:ext cx="6657975" cy="1610614"/>
            </a:xfrm>
            <a:custGeom>
              <a:avLst/>
              <a:gdLst/>
              <a:ahLst/>
              <a:cxnLst/>
              <a:rect l="l" t="t" r="r" b="b"/>
              <a:pathLst>
                <a:path w="6657975" h="1610614">
                  <a:moveTo>
                    <a:pt x="0" y="0"/>
                  </a:moveTo>
                  <a:lnTo>
                    <a:pt x="6657975" y="0"/>
                  </a:lnTo>
                  <a:lnTo>
                    <a:pt x="6657975" y="1610614"/>
                  </a:lnTo>
                  <a:lnTo>
                    <a:pt x="0" y="1610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499E327E-F3B9-8536-FDC4-F3ABA59C628A}"/>
              </a:ext>
            </a:extLst>
          </p:cNvPr>
          <p:cNvSpPr/>
          <p:nvPr/>
        </p:nvSpPr>
        <p:spPr>
          <a:xfrm>
            <a:off x="280363" y="2540106"/>
            <a:ext cx="8521018" cy="5665016"/>
          </a:xfrm>
          <a:custGeom>
            <a:avLst/>
            <a:gdLst/>
            <a:ahLst/>
            <a:cxnLst/>
            <a:rect l="l" t="t" r="r" b="b"/>
            <a:pathLst>
              <a:path w="8521018" h="5665016">
                <a:moveTo>
                  <a:pt x="0" y="0"/>
                </a:moveTo>
                <a:lnTo>
                  <a:pt x="8521018" y="0"/>
                </a:lnTo>
                <a:lnTo>
                  <a:pt x="8521018" y="5665015"/>
                </a:lnTo>
                <a:lnTo>
                  <a:pt x="0" y="5665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8969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1" name="Freeform 7">
            <a:hlinkClick r:id="rId5" tooltip="https://wnioski.gunb.gov.pl#wniosek_akt_pp"/>
            <a:extLst>
              <a:ext uri="{FF2B5EF4-FFF2-40B4-BE49-F238E27FC236}">
                <a16:creationId xmlns:a16="http://schemas.microsoft.com/office/drawing/2014/main" id="{3B832A6F-BA4F-4657-F45F-245F21B56B04}"/>
              </a:ext>
            </a:extLst>
          </p:cNvPr>
          <p:cNvSpPr/>
          <p:nvPr/>
        </p:nvSpPr>
        <p:spPr>
          <a:xfrm>
            <a:off x="4279074" y="3617604"/>
            <a:ext cx="3651145" cy="1300029"/>
          </a:xfrm>
          <a:custGeom>
            <a:avLst/>
            <a:gdLst/>
            <a:ahLst/>
            <a:cxnLst/>
            <a:rect l="l" t="t" r="r" b="b"/>
            <a:pathLst>
              <a:path w="3651145" h="1300029">
                <a:moveTo>
                  <a:pt x="0" y="0"/>
                </a:moveTo>
                <a:lnTo>
                  <a:pt x="3651144" y="0"/>
                </a:lnTo>
                <a:lnTo>
                  <a:pt x="3651144" y="1300029"/>
                </a:lnTo>
                <a:lnTo>
                  <a:pt x="0" y="13000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21B9F91-98DF-A1A3-2CB5-106332FF361D}"/>
              </a:ext>
            </a:extLst>
          </p:cNvPr>
          <p:cNvSpPr txBox="1"/>
          <p:nvPr/>
        </p:nvSpPr>
        <p:spPr>
          <a:xfrm>
            <a:off x="9544382" y="5190107"/>
            <a:ext cx="4724249" cy="170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6"/>
              </a:lnSpc>
            </a:pPr>
            <a:r>
              <a:rPr lang="pl-PL" sz="2657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Portal e-budownictwo umożliwia samodzielne wypełnienie formularza pisma zawierającego wniosek/uwagę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72102DE2-DC95-D452-8FE4-804B1D57D719}"/>
              </a:ext>
            </a:extLst>
          </p:cNvPr>
          <p:cNvSpPr txBox="1"/>
          <p:nvPr/>
        </p:nvSpPr>
        <p:spPr>
          <a:xfrm>
            <a:off x="9234566" y="5144358"/>
            <a:ext cx="584586" cy="404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6"/>
              </a:lnSpc>
            </a:pPr>
            <a:r>
              <a:rPr lang="pl-PL" sz="2657" dirty="0">
                <a:solidFill>
                  <a:srgbClr val="C01422"/>
                </a:solidFill>
                <a:latin typeface="Lato 1 Bold"/>
                <a:ea typeface="Lato 1 Bold"/>
                <a:cs typeface="Lato 1 Bold"/>
                <a:sym typeface="Lato 1 Bold"/>
              </a:rPr>
              <a:t>*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4BFF8EA4-E300-66A1-EC7A-8E39B573F106}"/>
              </a:ext>
            </a:extLst>
          </p:cNvPr>
          <p:cNvSpPr/>
          <p:nvPr/>
        </p:nvSpPr>
        <p:spPr>
          <a:xfrm rot="-3136084">
            <a:off x="7382533" y="4319703"/>
            <a:ext cx="415579" cy="537968"/>
          </a:xfrm>
          <a:custGeom>
            <a:avLst/>
            <a:gdLst/>
            <a:ahLst/>
            <a:cxnLst/>
            <a:rect l="l" t="t" r="r" b="b"/>
            <a:pathLst>
              <a:path w="415579" h="537968">
                <a:moveTo>
                  <a:pt x="0" y="0"/>
                </a:moveTo>
                <a:lnTo>
                  <a:pt x="415580" y="0"/>
                </a:lnTo>
                <a:lnTo>
                  <a:pt x="415580" y="537967"/>
                </a:lnTo>
                <a:lnTo>
                  <a:pt x="0" y="537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88830A0E-EBCD-6C25-A0AD-1D7CE70438E4}"/>
              </a:ext>
            </a:extLst>
          </p:cNvPr>
          <p:cNvSpPr/>
          <p:nvPr/>
        </p:nvSpPr>
        <p:spPr>
          <a:xfrm rot="-3136084">
            <a:off x="13086715" y="3488364"/>
            <a:ext cx="308374" cy="399190"/>
          </a:xfrm>
          <a:custGeom>
            <a:avLst/>
            <a:gdLst/>
            <a:ahLst/>
            <a:cxnLst/>
            <a:rect l="l" t="t" r="r" b="b"/>
            <a:pathLst>
              <a:path w="308374" h="399190">
                <a:moveTo>
                  <a:pt x="0" y="0"/>
                </a:moveTo>
                <a:lnTo>
                  <a:pt x="308373" y="0"/>
                </a:lnTo>
                <a:lnTo>
                  <a:pt x="308373" y="399190"/>
                </a:lnTo>
                <a:lnTo>
                  <a:pt x="0" y="3991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65548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66B40B9-8D67-6D88-0D7D-0C1342A8B0FF}"/>
              </a:ext>
            </a:extLst>
          </p:cNvPr>
          <p:cNvSpPr txBox="1"/>
          <p:nvPr/>
        </p:nvSpPr>
        <p:spPr>
          <a:xfrm>
            <a:off x="486247" y="3695721"/>
            <a:ext cx="13176790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623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 Tworzenie i weryfikacja projektu </a:t>
            </a:r>
          </a:p>
          <a:p>
            <a:pPr algn="l">
              <a:lnSpc>
                <a:spcPts val="5548"/>
              </a:lnSpc>
            </a:pPr>
            <a:r>
              <a:rPr lang="pl-PL" sz="4623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– praktyczne wskazówki i bezpłatne narzędzia</a:t>
            </a:r>
          </a:p>
          <a:p>
            <a:pPr algn="l">
              <a:lnSpc>
                <a:spcPts val="5548"/>
              </a:lnSpc>
            </a:pPr>
            <a:endParaRPr lang="pl-PL" sz="4623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3169587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152DF-C897-9016-C08A-311E48238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2D647-1193-76FC-7DC8-71DF0A3AE416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4.1. Co należy publikować w BIP?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C097B129-7157-5931-49E0-BFFCC905C0A9}"/>
              </a:ext>
            </a:extLst>
          </p:cNvPr>
          <p:cNvSpPr txBox="1"/>
          <p:nvPr/>
        </p:nvSpPr>
        <p:spPr>
          <a:xfrm>
            <a:off x="882409" y="6445178"/>
            <a:ext cx="1222036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6"/>
              </a:lnSpc>
            </a:pPr>
            <a:r>
              <a:rPr lang="pl-PL" sz="28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Rekomendujemy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udostępniać plik GML z projektem planu ogólnego obok linku do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  <a:hlinkClick r:id="rId2"/>
              </a:rPr>
              <a:t>Przeglądarki danych planistycznych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. </a:t>
            </a:r>
          </a:p>
        </p:txBody>
      </p:sp>
      <p:sp>
        <p:nvSpPr>
          <p:cNvPr id="3" name="Freeform 22">
            <a:extLst>
              <a:ext uri="{FF2B5EF4-FFF2-40B4-BE49-F238E27FC236}">
                <a16:creationId xmlns:a16="http://schemas.microsoft.com/office/drawing/2014/main" id="{FA45A0C2-7359-947B-6CF5-6A0612159C9D}"/>
              </a:ext>
            </a:extLst>
          </p:cNvPr>
          <p:cNvSpPr/>
          <p:nvPr/>
        </p:nvSpPr>
        <p:spPr>
          <a:xfrm>
            <a:off x="326261" y="6445178"/>
            <a:ext cx="416888" cy="416888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E57303A-DB48-3BAA-6505-D105377564A1}"/>
              </a:ext>
            </a:extLst>
          </p:cNvPr>
          <p:cNvSpPr/>
          <p:nvPr/>
        </p:nvSpPr>
        <p:spPr>
          <a:xfrm rot="-3136084">
            <a:off x="5700211" y="6710805"/>
            <a:ext cx="330067" cy="502961"/>
          </a:xfrm>
          <a:custGeom>
            <a:avLst/>
            <a:gdLst/>
            <a:ahLst/>
            <a:cxnLst/>
            <a:rect l="l" t="t" r="r" b="b"/>
            <a:pathLst>
              <a:path w="214540" h="277722">
                <a:moveTo>
                  <a:pt x="0" y="0"/>
                </a:moveTo>
                <a:lnTo>
                  <a:pt x="214540" y="0"/>
                </a:lnTo>
                <a:lnTo>
                  <a:pt x="214540" y="277722"/>
                </a:lnTo>
                <a:lnTo>
                  <a:pt x="0" y="277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61D627E5-09D2-4650-13C4-32E82193B111}"/>
              </a:ext>
            </a:extLst>
          </p:cNvPr>
          <p:cNvSpPr txBox="1"/>
          <p:nvPr/>
        </p:nvSpPr>
        <p:spPr>
          <a:xfrm>
            <a:off x="1017793" y="3095140"/>
            <a:ext cx="1286399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1. Plan ogólny gminy – jeden plik GML na danym etapie procedury  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C9BAA993-C4F3-4D0C-A323-17A92A4A3D60}"/>
              </a:ext>
            </a:extLst>
          </p:cNvPr>
          <p:cNvSpPr txBox="1"/>
          <p:nvPr/>
        </p:nvSpPr>
        <p:spPr>
          <a:xfrm>
            <a:off x="1200349" y="3634380"/>
            <a:ext cx="1260364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udostępniany plik GML musi być poprawny – w celu potwierdzenia poprawności warto wygenerować raport z </a:t>
            </a:r>
            <a:r>
              <a:rPr lang="pl-PL" sz="22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Przeglądarki danych planistycznych. 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743A90E6-7D85-5379-AC95-1B335D3DB8A8}"/>
              </a:ext>
            </a:extLst>
          </p:cNvPr>
          <p:cNvSpPr txBox="1"/>
          <p:nvPr/>
        </p:nvSpPr>
        <p:spPr>
          <a:xfrm>
            <a:off x="1003059" y="4528193"/>
            <a:ext cx="1286399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2. Uzasadnienie planu ogólnego </a:t>
            </a:r>
            <a:r>
              <a:rPr lang="pl-PL" sz="28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zgodnie z art. 13h </a:t>
            </a:r>
            <a:r>
              <a:rPr lang="pl-PL" sz="28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  <a:hlinkClick r:id="rId7"/>
              </a:rPr>
              <a:t>ustawy o </a:t>
            </a:r>
            <a:r>
              <a:rPr lang="pl-PL" sz="2800" dirty="0" err="1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  <a:hlinkClick r:id="rId7"/>
              </a:rPr>
              <a:t>pizp</a:t>
            </a:r>
            <a:r>
              <a:rPr lang="pl-PL" sz="28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.</a:t>
            </a:r>
            <a:r>
              <a:rPr lang="pl-PL" sz="28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  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369820DB-8B71-1D93-579F-21A766DA7F9F}"/>
              </a:ext>
            </a:extLst>
          </p:cNvPr>
          <p:cNvSpPr txBox="1"/>
          <p:nvPr/>
        </p:nvSpPr>
        <p:spPr>
          <a:xfrm>
            <a:off x="1263409" y="5073598"/>
            <a:ext cx="1286399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2.1. Część graficzna,</a:t>
            </a:r>
          </a:p>
          <a:p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2.2. Część tekstowa. </a:t>
            </a: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39D7F024-A2B4-6040-6974-C892E67EBFB4}"/>
              </a:ext>
            </a:extLst>
          </p:cNvPr>
          <p:cNvSpPr/>
          <p:nvPr/>
        </p:nvSpPr>
        <p:spPr>
          <a:xfrm rot="-3136084">
            <a:off x="11279281" y="4561132"/>
            <a:ext cx="330067" cy="502961"/>
          </a:xfrm>
          <a:custGeom>
            <a:avLst/>
            <a:gdLst/>
            <a:ahLst/>
            <a:cxnLst/>
            <a:rect l="l" t="t" r="r" b="b"/>
            <a:pathLst>
              <a:path w="214540" h="277722">
                <a:moveTo>
                  <a:pt x="0" y="0"/>
                </a:moveTo>
                <a:lnTo>
                  <a:pt x="214540" y="0"/>
                </a:lnTo>
                <a:lnTo>
                  <a:pt x="214540" y="277722"/>
                </a:lnTo>
                <a:lnTo>
                  <a:pt x="0" y="277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4F4B285-4085-1BD9-145E-911398C442EC}"/>
              </a:ext>
            </a:extLst>
          </p:cNvPr>
          <p:cNvSpPr txBox="1"/>
          <p:nvPr/>
        </p:nvSpPr>
        <p:spPr>
          <a:xfrm>
            <a:off x="1479091" y="7359510"/>
            <a:ext cx="12927052" cy="78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pl-PL" sz="2000" kern="100" dirty="0">
                <a:solidFill>
                  <a:srgbClr val="26377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Zgodnie z art. 52 ustawy zmieniającej, do 31 grudnia 2025 </a:t>
            </a:r>
            <a:r>
              <a:rPr lang="pl-PL" sz="2000" kern="100" dirty="0">
                <a:solidFill>
                  <a:srgbClr val="263779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r. gminy publikują POG na BIP, od 1 stycznia 2026 r. wchodzą w życie przepisy dot. Rejestru Urbanistycznego i to właśnie tam będzie później wszystko publikowane. </a:t>
            </a:r>
            <a:endParaRPr lang="pl-PL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31506BB-AAE7-2038-3370-2942FE2DB52F}"/>
              </a:ext>
            </a:extLst>
          </p:cNvPr>
          <p:cNvSpPr txBox="1"/>
          <p:nvPr/>
        </p:nvSpPr>
        <p:spPr>
          <a:xfrm>
            <a:off x="440903" y="1762454"/>
            <a:ext cx="13686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U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dostępnianie w zakresie POG dotyczy </a:t>
            </a:r>
            <a:r>
              <a:rPr lang="pl-PL" sz="2400" dirty="0">
                <a:solidFill>
                  <a:srgbClr val="D5233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kolejnych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2400" dirty="0">
                <a:solidFill>
                  <a:srgbClr val="D5233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wersji danych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np. na etapie uzgodnień </a:t>
            </a:r>
          </a:p>
          <a:p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opiniowania, konsultacji społecznych lub przedstawieniu radzie gminy – </a:t>
            </a:r>
          </a:p>
          <a:p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art. 13 ustawy i art. 52 ustawy zmieniającej.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720113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027EE6-E714-7959-FF4E-FB1108FC363F}"/>
              </a:ext>
            </a:extLst>
          </p:cNvPr>
          <p:cNvSpPr txBox="1"/>
          <p:nvPr/>
        </p:nvSpPr>
        <p:spPr>
          <a:xfrm>
            <a:off x="486247" y="3695721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 Nowa, cyfrowa forma projektu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1575521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5ACE32-2519-C902-3564-FBCEADC7638E}"/>
              </a:ext>
            </a:extLst>
          </p:cNvPr>
          <p:cNvSpPr txBox="1"/>
          <p:nvPr/>
        </p:nvSpPr>
        <p:spPr>
          <a:xfrm>
            <a:off x="464250" y="91440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4.2. Zmiany statusów planu ogólnego gminy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AE3867B6-6908-6D7F-9BFD-824CFE97A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56" y="2830117"/>
            <a:ext cx="13389500" cy="45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54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5ACE32-2519-C902-3564-FBCEADC7638E}"/>
              </a:ext>
            </a:extLst>
          </p:cNvPr>
          <p:cNvSpPr txBox="1"/>
          <p:nvPr/>
        </p:nvSpPr>
        <p:spPr>
          <a:xfrm>
            <a:off x="464250" y="91440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4.3. Status a wybrane etapy procedury (1/2)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CF06FDD-0D7B-6A5A-D5E3-EB9C8059E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90" y="3708744"/>
            <a:ext cx="2900818" cy="3950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3490BC8-B5C3-126E-13B8-2F6D3A0780F6}"/>
              </a:ext>
            </a:extLst>
          </p:cNvPr>
          <p:cNvSpPr txBox="1"/>
          <p:nvPr/>
        </p:nvSpPr>
        <p:spPr>
          <a:xfrm>
            <a:off x="625489" y="2224768"/>
            <a:ext cx="39651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/>
              <a:t>bezpośrednio po przystąpieniu</a:t>
            </a:r>
          </a:p>
          <a:p>
            <a:r>
              <a:rPr lang="pl-PL" sz="2400" dirty="0"/>
              <a:t>status: „w opracowaniu”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C40934C-5710-4B4B-A8C5-0BD95D757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476" y="3708744"/>
            <a:ext cx="2965887" cy="39505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8E36780-929A-DB71-85B0-0E957FBFFCD9}"/>
              </a:ext>
            </a:extLst>
          </p:cNvPr>
          <p:cNvSpPr txBox="1"/>
          <p:nvPr/>
        </p:nvSpPr>
        <p:spPr>
          <a:xfrm>
            <a:off x="5282046" y="2162667"/>
            <a:ext cx="4125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/>
              <a:t>pierwszy projekt planu ogólnego</a:t>
            </a:r>
          </a:p>
          <a:p>
            <a:r>
              <a:rPr lang="pl-PL" sz="2400" dirty="0"/>
              <a:t>status: „w opracowaniu”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74D2428-4FD2-777C-DB4F-032016A77F88}"/>
              </a:ext>
            </a:extLst>
          </p:cNvPr>
          <p:cNvSpPr txBox="1"/>
          <p:nvPr/>
        </p:nvSpPr>
        <p:spPr>
          <a:xfrm>
            <a:off x="10082427" y="2162667"/>
            <a:ext cx="3692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/>
              <a:t>projekt po uzgodnieniach </a:t>
            </a:r>
            <a:br>
              <a:rPr lang="pl-PL" sz="2400" b="1" dirty="0"/>
            </a:br>
            <a:r>
              <a:rPr lang="pl-PL" sz="2400" b="1" dirty="0"/>
              <a:t>i opiniowaniu</a:t>
            </a:r>
          </a:p>
          <a:p>
            <a:r>
              <a:rPr lang="pl-PL" sz="2400" dirty="0"/>
              <a:t>status: „w opracowaniu”</a:t>
            </a:r>
          </a:p>
        </p:txBody>
      </p:sp>
      <p:sp>
        <p:nvSpPr>
          <p:cNvPr id="19" name="Strzałka: w prawo 18">
            <a:extLst>
              <a:ext uri="{FF2B5EF4-FFF2-40B4-BE49-F238E27FC236}">
                <a16:creationId xmlns:a16="http://schemas.microsoft.com/office/drawing/2014/main" id="{AAF93053-4266-D12E-BF38-1352EC7870BC}"/>
              </a:ext>
            </a:extLst>
          </p:cNvPr>
          <p:cNvSpPr/>
          <p:nvPr/>
        </p:nvSpPr>
        <p:spPr>
          <a:xfrm>
            <a:off x="3897314" y="5296386"/>
            <a:ext cx="1092200" cy="694528"/>
          </a:xfrm>
          <a:prstGeom prst="rightArrow">
            <a:avLst/>
          </a:prstGeom>
          <a:solidFill>
            <a:srgbClr val="2637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: w prawo 19">
            <a:extLst>
              <a:ext uri="{FF2B5EF4-FFF2-40B4-BE49-F238E27FC236}">
                <a16:creationId xmlns:a16="http://schemas.microsoft.com/office/drawing/2014/main" id="{9D196C4F-5129-3CE5-2694-6C1F8CFEFF82}"/>
              </a:ext>
            </a:extLst>
          </p:cNvPr>
          <p:cNvSpPr/>
          <p:nvPr/>
        </p:nvSpPr>
        <p:spPr>
          <a:xfrm>
            <a:off x="8679269" y="5296386"/>
            <a:ext cx="1092200" cy="694528"/>
          </a:xfrm>
          <a:prstGeom prst="rightArrow">
            <a:avLst/>
          </a:prstGeom>
          <a:solidFill>
            <a:srgbClr val="2637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63DD9BC-36CC-35FE-1965-64AB1B3E51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66" b="4301"/>
          <a:stretch/>
        </p:blipFill>
        <p:spPr>
          <a:xfrm>
            <a:off x="5282047" y="3708744"/>
            <a:ext cx="2965886" cy="395313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3936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5ACE32-2519-C902-3564-FBCEADC7638E}"/>
              </a:ext>
            </a:extLst>
          </p:cNvPr>
          <p:cNvSpPr txBox="1"/>
          <p:nvPr/>
        </p:nvSpPr>
        <p:spPr>
          <a:xfrm>
            <a:off x="464250" y="91440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4.4. Status a wybrane etapy procedury (2/2)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6D4025B-5449-40B9-9B1C-0BACAB3C3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02" y="3774291"/>
            <a:ext cx="2900818" cy="39505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69043D67-40E6-4AA4-A0BF-15FAA1028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634" y="3774299"/>
            <a:ext cx="2900818" cy="39505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rzałka: w prawo 4">
            <a:extLst>
              <a:ext uri="{FF2B5EF4-FFF2-40B4-BE49-F238E27FC236}">
                <a16:creationId xmlns:a16="http://schemas.microsoft.com/office/drawing/2014/main" id="{1AD631B8-E141-D8F4-5B88-2FA26FE4639E}"/>
              </a:ext>
            </a:extLst>
          </p:cNvPr>
          <p:cNvSpPr/>
          <p:nvPr/>
        </p:nvSpPr>
        <p:spPr>
          <a:xfrm>
            <a:off x="6131692" y="5109368"/>
            <a:ext cx="1092200" cy="694528"/>
          </a:xfrm>
          <a:prstGeom prst="rightArrow">
            <a:avLst/>
          </a:prstGeom>
          <a:solidFill>
            <a:srgbClr val="2637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F1794E3-CC97-7FA0-2C75-DF8F58CD4ABB}"/>
              </a:ext>
            </a:extLst>
          </p:cNvPr>
          <p:cNvSpPr txBox="1"/>
          <p:nvPr/>
        </p:nvSpPr>
        <p:spPr>
          <a:xfrm>
            <a:off x="2499360" y="2422119"/>
            <a:ext cx="38666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b="1" dirty="0"/>
              <a:t>przekazanie na Radę Gminy</a:t>
            </a:r>
          </a:p>
          <a:p>
            <a:r>
              <a:rPr lang="pl-PL" sz="2200" dirty="0"/>
              <a:t>status: „w trakcie przyjmowania”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CE1C1EF-A658-9139-A746-F3EFA8E69086}"/>
              </a:ext>
            </a:extLst>
          </p:cNvPr>
          <p:cNvSpPr txBox="1"/>
          <p:nvPr/>
        </p:nvSpPr>
        <p:spPr>
          <a:xfrm>
            <a:off x="7438460" y="2389466"/>
            <a:ext cx="48662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b="1" dirty="0"/>
              <a:t>wejście w życie</a:t>
            </a:r>
          </a:p>
          <a:p>
            <a:r>
              <a:rPr lang="pl-PL" sz="2200" dirty="0"/>
              <a:t>status: „prawnie wiążący lub realizowany”</a:t>
            </a:r>
          </a:p>
        </p:txBody>
      </p:sp>
    </p:spTree>
    <p:extLst>
      <p:ext uri="{BB962C8B-B14F-4D97-AF65-F5344CB8AC3E}">
        <p14:creationId xmlns:p14="http://schemas.microsoft.com/office/powerpoint/2010/main" val="3321825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DF462-1CBA-F33D-8373-681BFC8F7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605897-081B-6168-6EAA-2DB8CFF3EECA}"/>
              </a:ext>
            </a:extLst>
          </p:cNvPr>
          <p:cNvSpPr txBox="1"/>
          <p:nvPr/>
        </p:nvSpPr>
        <p:spPr>
          <a:xfrm>
            <a:off x="468725" y="857250"/>
            <a:ext cx="13176790" cy="1343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4.5. Zarządzanie identyfikatorami w POG – czyli jak numerować? (1/2)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7AF6F90A-ED68-6096-2C58-9B73D3594F2E}"/>
              </a:ext>
            </a:extLst>
          </p:cNvPr>
          <p:cNvSpPr txBox="1"/>
          <p:nvPr/>
        </p:nvSpPr>
        <p:spPr>
          <a:xfrm>
            <a:off x="1041872" y="3373962"/>
            <a:ext cx="1260364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pl-PL" sz="28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Zgodnie z </a:t>
            </a:r>
            <a:r>
              <a:rPr lang="pl-PL" sz="2800" b="1" dirty="0">
                <a:solidFill>
                  <a:srgbClr val="92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Wymaganiem 8 </a:t>
            </a:r>
            <a:r>
              <a:rPr lang="pl-PL" sz="28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 </a:t>
            </a:r>
            <a:r>
              <a:rPr lang="pl-PL" sz="28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  <a:hlinkClick r:id="rId2"/>
              </a:rPr>
              <a:t>Specyfikacji danych</a:t>
            </a:r>
            <a:r>
              <a:rPr lang="pl-PL" sz="28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: 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AE5AAF78-820D-9184-0CD7-FB1AB4B89ECE}"/>
              </a:ext>
            </a:extLst>
          </p:cNvPr>
          <p:cNvSpPr/>
          <p:nvPr/>
        </p:nvSpPr>
        <p:spPr>
          <a:xfrm rot="-3136084">
            <a:off x="8978900" y="3406901"/>
            <a:ext cx="330067" cy="502961"/>
          </a:xfrm>
          <a:custGeom>
            <a:avLst/>
            <a:gdLst/>
            <a:ahLst/>
            <a:cxnLst/>
            <a:rect l="l" t="t" r="r" b="b"/>
            <a:pathLst>
              <a:path w="214540" h="277722">
                <a:moveTo>
                  <a:pt x="0" y="0"/>
                </a:moveTo>
                <a:lnTo>
                  <a:pt x="214540" y="0"/>
                </a:lnTo>
                <a:lnTo>
                  <a:pt x="214540" y="277722"/>
                </a:lnTo>
                <a:lnTo>
                  <a:pt x="0" y="277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24DBF900-9774-CFDD-4786-C414B55BCEB3}"/>
              </a:ext>
            </a:extLst>
          </p:cNvPr>
          <p:cNvSpPr txBox="1"/>
          <p:nvPr/>
        </p:nvSpPr>
        <p:spPr>
          <a:xfrm>
            <a:off x="1408281" y="4235534"/>
            <a:ext cx="1260364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identyfikator obiektu przestrzennego </a:t>
            </a:r>
            <a:r>
              <a:rPr lang="pl-PL" sz="28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nie może ulec zmianie</a:t>
            </a:r>
            <a:r>
              <a:rPr lang="pl-PL" sz="28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 w czasie cyklu życia obiektu lub wersji obiektu przestrzennego.</a:t>
            </a:r>
          </a:p>
        </p:txBody>
      </p:sp>
    </p:spTree>
    <p:extLst>
      <p:ext uri="{BB962C8B-B14F-4D97-AF65-F5344CB8AC3E}">
        <p14:creationId xmlns:p14="http://schemas.microsoft.com/office/powerpoint/2010/main" val="2296028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F4F33-40C0-AF07-807B-83E731A66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A57661-304E-5363-16AE-EE1DF777D1AF}"/>
              </a:ext>
            </a:extLst>
          </p:cNvPr>
          <p:cNvSpPr txBox="1"/>
          <p:nvPr/>
        </p:nvSpPr>
        <p:spPr>
          <a:xfrm>
            <a:off x="468725" y="857250"/>
            <a:ext cx="13176790" cy="1343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4.5. Zarządzanie identyfikatorami w POG – czyli jak numerować? (2/2)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C7D81058-B2B5-F65E-9BEA-543F2F203844}"/>
              </a:ext>
            </a:extLst>
          </p:cNvPr>
          <p:cNvSpPr txBox="1"/>
          <p:nvPr/>
        </p:nvSpPr>
        <p:spPr>
          <a:xfrm>
            <a:off x="1037294" y="5880208"/>
            <a:ext cx="1260364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 takiej sytuacji np. strefa planistyczna, która jest zastępowana lub usuwana z planu ogólnego, kończy swój cykl życia w zbiorze. Jeżeli na jej miejsce powstaje nowy obiekt, wówczas do jego oznaczenia wykorzystuje się 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kolejną wolną, niewykorzystaną wcześniej liczbę naturalną.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4B105A9-F393-0480-B25A-2BE595598453}"/>
              </a:ext>
            </a:extLst>
          </p:cNvPr>
          <p:cNvSpPr txBox="1"/>
          <p:nvPr/>
        </p:nvSpPr>
        <p:spPr>
          <a:xfrm>
            <a:off x="1037294" y="2672185"/>
            <a:ext cx="12603643" cy="1035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Ciągłość numeracji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dotyczy wszystkich udostępnianych wersji POG, począwszy od pierwszej, inicjalnej wersji projektu aktu. </a:t>
            </a:r>
            <a:endParaRPr lang="pl-PL" sz="24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22567254-C5F4-124D-38B1-856A2A48DD7C}"/>
              </a:ext>
            </a:extLst>
          </p:cNvPr>
          <p:cNvSpPr txBox="1"/>
          <p:nvPr/>
        </p:nvSpPr>
        <p:spPr>
          <a:xfrm>
            <a:off x="1037294" y="3978102"/>
            <a:ext cx="12603643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 toku prowadzonej procedury planistycznej, przed uchwaleniem aktu, może dojść do przerwania ciągłości numeracji, więc 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mogą powstać luki w numeracji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na przykład w skutek:</a:t>
            </a:r>
          </a:p>
          <a:p>
            <a:pPr lvl="1">
              <a:spcAft>
                <a:spcPts val="600"/>
              </a:spcAft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- połączenia dwóch sąsiednich stref, </a:t>
            </a:r>
          </a:p>
          <a:p>
            <a:pPr lvl="1">
              <a:spcAft>
                <a:spcPts val="600"/>
              </a:spcAft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- zmiany symbolu strefy na wyznaczonym obszarze. </a:t>
            </a:r>
            <a:endParaRPr lang="pl-PL" sz="24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3967666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4216DA2-3053-2541-D224-C128BAF81DEB}"/>
              </a:ext>
            </a:extLst>
          </p:cNvPr>
          <p:cNvSpPr txBox="1"/>
          <p:nvPr/>
        </p:nvSpPr>
        <p:spPr>
          <a:xfrm>
            <a:off x="360360" y="708711"/>
            <a:ext cx="12856607" cy="1844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4.6. Wyznaczanie obszarów uzupełnienia zabudowy – dane o budynkach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  <a:p>
            <a:pPr algn="l">
              <a:lnSpc>
                <a:spcPts val="4948"/>
              </a:lnSpc>
            </a:pPr>
            <a:endParaRPr lang="en-US" sz="4000" dirty="0">
              <a:solidFill>
                <a:srgbClr val="263779"/>
              </a:solidFill>
              <a:latin typeface="Lato 1 Bold"/>
              <a:ea typeface="Lato 1 Bold"/>
              <a:cs typeface="Lato 1 Bold"/>
              <a:sym typeface="Lato 1 Bold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99B1EC4A-A8D8-FAA5-E867-4726D80B69C7}"/>
              </a:ext>
            </a:extLst>
          </p:cNvPr>
          <p:cNvSpPr txBox="1"/>
          <p:nvPr/>
        </p:nvSpPr>
        <p:spPr>
          <a:xfrm>
            <a:off x="435428" y="2192443"/>
            <a:ext cx="1302507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58" lvl="1" indent="-259079" algn="l">
              <a:spcBef>
                <a:spcPts val="1200"/>
              </a:spcBef>
              <a:buFont typeface="Arial"/>
              <a:buChar char="•"/>
            </a:pP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Istotne jest przygotowanie poprawnej, wejściowej warstwy z </a:t>
            </a:r>
            <a:r>
              <a:rPr lang="pl-PL" sz="2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budynkami</a:t>
            </a: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niezbędnej do automatycznego wyznaczenia OUZ. </a:t>
            </a:r>
          </a:p>
          <a:p>
            <a:pPr marL="518158" lvl="1" indent="-259079" algn="l">
              <a:spcBef>
                <a:spcPts val="1200"/>
              </a:spcBef>
              <a:buFont typeface="Arial"/>
              <a:buChar char="•"/>
            </a:pPr>
            <a:r>
              <a:rPr lang="pl-PL" sz="2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Budynki dodawane do wtyczki powinny być już wyselekcjonowane</a:t>
            </a: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, czyli muszą posiadać określone symbole wg Klasyfikacji Środków Trwałych zgodnie z §1 ust.1 pkt 1 Rozporządzenia OUZ.</a:t>
            </a:r>
          </a:p>
          <a:p>
            <a:pPr marL="518158" lvl="1" indent="-259079" algn="l">
              <a:spcBef>
                <a:spcPts val="1200"/>
              </a:spcBef>
              <a:buFont typeface="Arial"/>
              <a:buChar char="•"/>
            </a:pP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Wskazane jest, aby warstwa z budynkami, wykraczała poza obszar objęty POG (obszar uzupełnienia zabudowy uzyskany przy pomocy narzędzia Wyznaczanie OUZ, zostanie przycięty do granic obszaru objętego POG).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6362C2E-6689-3DB5-B002-2D1AE9CB5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05" y="4652660"/>
            <a:ext cx="6952801" cy="289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415B3F9-1ED1-6ACA-06BD-FB12B4CF9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358" y="5243894"/>
            <a:ext cx="7890202" cy="228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9AF48D06-63F7-54AB-E42F-422BEE3A3F77}"/>
              </a:ext>
            </a:extLst>
          </p:cNvPr>
          <p:cNvGrpSpPr/>
          <p:nvPr/>
        </p:nvGrpSpPr>
        <p:grpSpPr>
          <a:xfrm>
            <a:off x="803030" y="2875587"/>
            <a:ext cx="7822810" cy="416254"/>
            <a:chOff x="0" y="0"/>
            <a:chExt cx="1422758" cy="162294"/>
          </a:xfrm>
        </p:grpSpPr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4889AFAB-8AD1-A2EA-8575-C583753E8100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A02237DF-6922-FAE9-193E-3E6E3CA1E86B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94DA19D-3955-B4D8-5924-774DC752D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770250"/>
              </p:ext>
            </p:extLst>
          </p:nvPr>
        </p:nvGraphicFramePr>
        <p:xfrm>
          <a:off x="803030" y="7224961"/>
          <a:ext cx="7065106" cy="2154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4304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4216DA2-3053-2541-D224-C128BAF81DEB}"/>
              </a:ext>
            </a:extLst>
          </p:cNvPr>
          <p:cNvSpPr txBox="1"/>
          <p:nvPr/>
        </p:nvSpPr>
        <p:spPr>
          <a:xfrm>
            <a:off x="517826" y="748043"/>
            <a:ext cx="12856607" cy="1215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4.7. Przykłady poprawnego tworzenia OUZ 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  <a:p>
            <a:pPr algn="l">
              <a:lnSpc>
                <a:spcPts val="4948"/>
              </a:lnSpc>
            </a:pPr>
            <a:endParaRPr lang="en-US" sz="4000" dirty="0">
              <a:solidFill>
                <a:srgbClr val="263779"/>
              </a:solidFill>
              <a:latin typeface="Lato 1 Bold"/>
              <a:ea typeface="Lato 1 Bold"/>
              <a:cs typeface="Lato 1 Bold"/>
              <a:sym typeface="Lato 1 Bold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66D2DCD-E06B-8770-460F-4FA93A003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353" y="1822018"/>
            <a:ext cx="6096658" cy="601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834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4216DA2-3053-2541-D224-C128BAF81DEB}"/>
              </a:ext>
            </a:extLst>
          </p:cNvPr>
          <p:cNvSpPr txBox="1"/>
          <p:nvPr/>
        </p:nvSpPr>
        <p:spPr>
          <a:xfrm>
            <a:off x="517826" y="748043"/>
            <a:ext cx="12856607" cy="1215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4.8. Przykłady poprawnej modyfikacji OUZ (1/2)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  <a:p>
            <a:pPr algn="l">
              <a:lnSpc>
                <a:spcPts val="4948"/>
              </a:lnSpc>
            </a:pPr>
            <a:endParaRPr lang="en-US" sz="4000" dirty="0">
              <a:solidFill>
                <a:srgbClr val="263779"/>
              </a:solidFill>
              <a:latin typeface="Lato 1 Bold"/>
              <a:ea typeface="Lato 1 Bold"/>
              <a:cs typeface="Lato 1 Bold"/>
              <a:sym typeface="Lato 1 Bold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E1FF515-4927-EF11-A770-FE7513024BA8}"/>
              </a:ext>
            </a:extLst>
          </p:cNvPr>
          <p:cNvSpPr txBox="1"/>
          <p:nvPr/>
        </p:nvSpPr>
        <p:spPr>
          <a:xfrm>
            <a:off x="239516" y="7966271"/>
            <a:ext cx="433898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b="1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Objaśnienia: </a:t>
            </a:r>
          </a:p>
          <a:p>
            <a:r>
              <a:rPr lang="pl-PL" sz="16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niebieska linia – granica OUZ z wtyczki APP 2</a:t>
            </a:r>
          </a:p>
          <a:p>
            <a:r>
              <a:rPr lang="pl-PL" sz="16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obszar z kreskowaniem - OUZ rozszerzony  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6950B08C-B243-527D-7A44-0029BFFC8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593" y="1926492"/>
            <a:ext cx="1201102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755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4216DA2-3053-2541-D224-C128BAF81DEB}"/>
              </a:ext>
            </a:extLst>
          </p:cNvPr>
          <p:cNvSpPr txBox="1"/>
          <p:nvPr/>
        </p:nvSpPr>
        <p:spPr>
          <a:xfrm>
            <a:off x="517826" y="748043"/>
            <a:ext cx="12856607" cy="1215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4.8. Przykłady poprawnej modyfikacji OUZ (2/2)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  <a:p>
            <a:pPr algn="l">
              <a:lnSpc>
                <a:spcPts val="4948"/>
              </a:lnSpc>
            </a:pPr>
            <a:endParaRPr lang="en-US" sz="4000" dirty="0">
              <a:solidFill>
                <a:srgbClr val="263779"/>
              </a:solidFill>
              <a:latin typeface="Lato 1 Bold"/>
              <a:ea typeface="Lato 1 Bold"/>
              <a:cs typeface="Lato 1 Bold"/>
              <a:sym typeface="Lato 1 Bold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3B728CF-7A71-D8B3-5609-EEE15B515AC3}"/>
              </a:ext>
            </a:extLst>
          </p:cNvPr>
          <p:cNvSpPr txBox="1"/>
          <p:nvPr/>
        </p:nvSpPr>
        <p:spPr>
          <a:xfrm>
            <a:off x="239516" y="7966271"/>
            <a:ext cx="433898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b="1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Objaśnienia: </a:t>
            </a:r>
          </a:p>
          <a:p>
            <a:r>
              <a:rPr lang="pl-PL" sz="16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niebieska linia – granica OUZ z wtyczki APP 2</a:t>
            </a:r>
          </a:p>
          <a:p>
            <a:r>
              <a:rPr lang="pl-PL" sz="16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obszar z kreskowaniem - OUZ rozszerzony  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E2A56BA-382A-6A8C-D3BC-153B83442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644" y="1828284"/>
            <a:ext cx="1197292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68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4216DA2-3053-2541-D224-C128BAF81DEB}"/>
              </a:ext>
            </a:extLst>
          </p:cNvPr>
          <p:cNvSpPr txBox="1"/>
          <p:nvPr/>
        </p:nvSpPr>
        <p:spPr>
          <a:xfrm>
            <a:off x="517826" y="748043"/>
            <a:ext cx="1285660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4.9. Przykłady błędnej modyfikacji OUZ (1/2)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  <a:p>
            <a:pPr algn="l">
              <a:lnSpc>
                <a:spcPts val="4948"/>
              </a:lnSpc>
            </a:pPr>
            <a:endParaRPr lang="en-US" sz="4000" dirty="0">
              <a:solidFill>
                <a:srgbClr val="263779"/>
              </a:solidFill>
              <a:latin typeface="Lato 1 Bold"/>
              <a:ea typeface="Lato 1 Bold"/>
              <a:cs typeface="Lato 1 Bold"/>
              <a:sym typeface="Lato 1 Bold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BD0E66B-AA5F-4AB6-A06A-265BC6FB49B0}"/>
              </a:ext>
            </a:extLst>
          </p:cNvPr>
          <p:cNvSpPr txBox="1"/>
          <p:nvPr/>
        </p:nvSpPr>
        <p:spPr>
          <a:xfrm>
            <a:off x="239516" y="7966271"/>
            <a:ext cx="433898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b="1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Objaśnienia: </a:t>
            </a:r>
          </a:p>
          <a:p>
            <a:r>
              <a:rPr lang="pl-PL" sz="16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niebieska linia – granica OUZ z wtyczki APP 2</a:t>
            </a:r>
          </a:p>
          <a:p>
            <a:r>
              <a:rPr lang="pl-PL" sz="16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obszar z kreskowaniem - OUZ rozszerzony 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A23B8BC-2034-24DC-796A-6818BD361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544" y="1824338"/>
            <a:ext cx="1204912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48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04CD6D3-F7CD-B68B-12BF-E923D507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16" y="2172252"/>
            <a:ext cx="4179751" cy="2775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380CD60-0D28-C8C1-42B5-EA0E11C2F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3" t="-2856" r="2228" b="2856"/>
          <a:stretch/>
        </p:blipFill>
        <p:spPr>
          <a:xfrm>
            <a:off x="8931482" y="2406417"/>
            <a:ext cx="3939345" cy="4186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F9679BA-6A28-5C0D-1171-75D1E68E1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224" y="5159997"/>
            <a:ext cx="2468623" cy="242178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3DE17BF6-AA25-F7A5-E15F-FE22BAC0B68A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1.1. Tekst i rysunek a dane przestrzenne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C2A0268-9E10-104B-F7D5-A4737805A398}"/>
              </a:ext>
            </a:extLst>
          </p:cNvPr>
          <p:cNvSpPr txBox="1"/>
          <p:nvPr/>
        </p:nvSpPr>
        <p:spPr>
          <a:xfrm>
            <a:off x="7907432" y="6833070"/>
            <a:ext cx="6599238" cy="1405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Standaryzacja, </a:t>
            </a:r>
            <a:r>
              <a:rPr lang="pl-PL" sz="2399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ujednolicona cyfrowa </a:t>
            </a: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forma, wygląd, pojęcia, parametry – ustalone w ustawie, rozporządzeniach i specyfikacji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5EE2A825-3AF0-E8A7-4854-9E35DEE0E0C2}"/>
              </a:ext>
            </a:extLst>
          </p:cNvPr>
          <p:cNvSpPr txBox="1"/>
          <p:nvPr/>
        </p:nvSpPr>
        <p:spPr>
          <a:xfrm>
            <a:off x="2206746" y="1735452"/>
            <a:ext cx="10137654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 algn="l">
              <a:lnSpc>
                <a:spcPts val="3767"/>
              </a:lnSpc>
            </a:pPr>
            <a:r>
              <a:rPr lang="pl-PL" sz="2399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Studium 														Plan ogólny</a:t>
            </a:r>
            <a:endParaRPr lang="pl-PL" sz="2399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5507C3C-7618-21E7-81BC-D8ED45C0416C}"/>
              </a:ext>
            </a:extLst>
          </p:cNvPr>
          <p:cNvSpPr txBox="1"/>
          <p:nvPr/>
        </p:nvSpPr>
        <p:spPr>
          <a:xfrm>
            <a:off x="617070" y="7593897"/>
            <a:ext cx="5818562" cy="918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Brak standaryzacji, </a:t>
            </a:r>
            <a:r>
              <a:rPr lang="pl-PL" sz="2399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dowolna</a:t>
            </a: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forma, zakres, ustalenia, pojęcia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B83199D-3120-376A-1EAC-19F3B59E62BA}"/>
              </a:ext>
            </a:extLst>
          </p:cNvPr>
          <p:cNvSpPr txBox="1"/>
          <p:nvPr/>
        </p:nvSpPr>
        <p:spPr>
          <a:xfrm>
            <a:off x="4742481" y="2307345"/>
            <a:ext cx="10137654" cy="4816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raster 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„obraz”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</a:t>
            </a:r>
            <a:r>
              <a:rPr lang="pl-PL" sz="2399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PDF/JPG/PNG</a:t>
            </a: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								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	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			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																   </a:t>
            </a:r>
            <a:r>
              <a:rPr lang="pl-PL" sz="2399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GML</a:t>
            </a:r>
          </a:p>
          <a:p>
            <a:pPr marL="259079" lvl="1" algn="l">
              <a:lnSpc>
                <a:spcPts val="3767"/>
              </a:lnSpc>
            </a:pPr>
            <a:endParaRPr lang="pl-PL" sz="2399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 PDF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											</a:t>
            </a:r>
          </a:p>
        </p:txBody>
      </p:sp>
    </p:spTree>
    <p:extLst>
      <p:ext uri="{BB962C8B-B14F-4D97-AF65-F5344CB8AC3E}">
        <p14:creationId xmlns:p14="http://schemas.microsoft.com/office/powerpoint/2010/main" val="130171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4216DA2-3053-2541-D224-C128BAF81DEB}"/>
              </a:ext>
            </a:extLst>
          </p:cNvPr>
          <p:cNvSpPr txBox="1"/>
          <p:nvPr/>
        </p:nvSpPr>
        <p:spPr>
          <a:xfrm>
            <a:off x="517826" y="748043"/>
            <a:ext cx="1285660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4.9. Przykłady błędnej modyfikacji OUZ (2/2)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  <a:p>
            <a:pPr algn="l">
              <a:lnSpc>
                <a:spcPts val="4948"/>
              </a:lnSpc>
            </a:pPr>
            <a:endParaRPr lang="en-US" sz="4000" dirty="0">
              <a:solidFill>
                <a:srgbClr val="263779"/>
              </a:solidFill>
              <a:latin typeface="Lato 1 Bold"/>
              <a:ea typeface="Lato 1 Bold"/>
              <a:cs typeface="Lato 1 Bold"/>
              <a:sym typeface="Lato 1 Bold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34D225B-BCC6-2CA1-9B7B-A3E12CC93E55}"/>
              </a:ext>
            </a:extLst>
          </p:cNvPr>
          <p:cNvSpPr txBox="1"/>
          <p:nvPr/>
        </p:nvSpPr>
        <p:spPr>
          <a:xfrm>
            <a:off x="239516" y="7989421"/>
            <a:ext cx="433898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b="1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Objaśnienia: </a:t>
            </a:r>
          </a:p>
          <a:p>
            <a:r>
              <a:rPr lang="pl-PL" sz="16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niebieska linia – granica OUZ z wtyczki APP 2</a:t>
            </a:r>
          </a:p>
          <a:p>
            <a:r>
              <a:rPr lang="pl-PL" sz="16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obszar z kreskowaniem - OUZ rozszerzony 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6D9594B-690E-95A6-A20E-F008BC99E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69" y="1902711"/>
            <a:ext cx="1203007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161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BC94F3D-5FE3-81CD-AF07-C907850CD121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4.10. Bezpłatne narzędzia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93C98E3-8C6F-F8EF-E146-A35C8FC61A66}"/>
              </a:ext>
            </a:extLst>
          </p:cNvPr>
          <p:cNvSpPr txBox="1"/>
          <p:nvPr/>
        </p:nvSpPr>
        <p:spPr>
          <a:xfrm>
            <a:off x="928011" y="3094794"/>
            <a:ext cx="7074180" cy="1565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9497" lvl="1" indent="-289749" algn="l">
              <a:lnSpc>
                <a:spcPts val="4160"/>
              </a:lnSpc>
              <a:buFont typeface="Arial"/>
              <a:buChar char="•"/>
            </a:pPr>
            <a:r>
              <a:rPr lang="pl-PL" sz="2684" b="1" u="sng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  <a:hlinkClick r:id="rId2" tooltip="https://www.gov.pl/web/gov/sprawdz-poprawnosc-danych-przestrzennych-oraz-metadanych"/>
              </a:rPr>
              <a:t>Przeglądarka danych planistycznych</a:t>
            </a:r>
          </a:p>
          <a:p>
            <a:pPr marL="579497" lvl="1" indent="-289748" algn="l">
              <a:lnSpc>
                <a:spcPts val="4160"/>
              </a:lnSpc>
              <a:buFont typeface="Arial"/>
              <a:buChar char="•"/>
            </a:pPr>
            <a:r>
              <a:rPr lang="pl-PL" sz="2684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  <a:hlinkClick r:id="rId3"/>
              </a:rPr>
              <a:t>Wtyczka APP 2</a:t>
            </a:r>
            <a:endParaRPr lang="pl-PL" sz="2684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  <a:p>
            <a:pPr algn="l">
              <a:lnSpc>
                <a:spcPts val="4160"/>
              </a:lnSpc>
            </a:pPr>
            <a:endParaRPr lang="pl-PL" sz="2684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9C21F428-7C13-501D-5E9F-2A3D6814502B}"/>
              </a:ext>
            </a:extLst>
          </p:cNvPr>
          <p:cNvSpPr/>
          <p:nvPr/>
        </p:nvSpPr>
        <p:spPr>
          <a:xfrm rot="-3136084">
            <a:off x="7034361" y="3289765"/>
            <a:ext cx="214540" cy="277722"/>
          </a:xfrm>
          <a:custGeom>
            <a:avLst/>
            <a:gdLst/>
            <a:ahLst/>
            <a:cxnLst/>
            <a:rect l="l" t="t" r="r" b="b"/>
            <a:pathLst>
              <a:path w="214540" h="277722">
                <a:moveTo>
                  <a:pt x="0" y="0"/>
                </a:moveTo>
                <a:lnTo>
                  <a:pt x="214540" y="0"/>
                </a:lnTo>
                <a:lnTo>
                  <a:pt x="214540" y="277722"/>
                </a:lnTo>
                <a:lnTo>
                  <a:pt x="0" y="277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3755E9A3-2D7C-B523-F69A-3436F21740ED}"/>
              </a:ext>
            </a:extLst>
          </p:cNvPr>
          <p:cNvSpPr/>
          <p:nvPr/>
        </p:nvSpPr>
        <p:spPr>
          <a:xfrm>
            <a:off x="8885237" y="2035202"/>
            <a:ext cx="5303031" cy="2257353"/>
          </a:xfrm>
          <a:custGeom>
            <a:avLst/>
            <a:gdLst/>
            <a:ahLst/>
            <a:cxnLst/>
            <a:rect l="l" t="t" r="r" b="b"/>
            <a:pathLst>
              <a:path w="5303031" h="2257353">
                <a:moveTo>
                  <a:pt x="0" y="0"/>
                </a:moveTo>
                <a:lnTo>
                  <a:pt x="5303031" y="0"/>
                </a:lnTo>
                <a:lnTo>
                  <a:pt x="5303031" y="2257353"/>
                </a:lnTo>
                <a:lnTo>
                  <a:pt x="0" y="2257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743" b="-61650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DB3E483D-4FFE-A71C-2C76-84C28379B3E2}"/>
              </a:ext>
            </a:extLst>
          </p:cNvPr>
          <p:cNvSpPr/>
          <p:nvPr/>
        </p:nvSpPr>
        <p:spPr>
          <a:xfrm>
            <a:off x="9021111" y="7564002"/>
            <a:ext cx="4167359" cy="657668"/>
          </a:xfrm>
          <a:custGeom>
            <a:avLst/>
            <a:gdLst/>
            <a:ahLst/>
            <a:cxnLst/>
            <a:rect l="l" t="t" r="r" b="b"/>
            <a:pathLst>
              <a:path w="4167359" h="657668">
                <a:moveTo>
                  <a:pt x="0" y="0"/>
                </a:moveTo>
                <a:lnTo>
                  <a:pt x="4167359" y="0"/>
                </a:lnTo>
                <a:lnTo>
                  <a:pt x="4167359" y="657669"/>
                </a:lnTo>
                <a:lnTo>
                  <a:pt x="0" y="6576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92425" r="-1163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97DFE144-2A98-C49E-4757-4A3FD0641E42}"/>
              </a:ext>
            </a:extLst>
          </p:cNvPr>
          <p:cNvSpPr/>
          <p:nvPr/>
        </p:nvSpPr>
        <p:spPr>
          <a:xfrm>
            <a:off x="9021111" y="4253210"/>
            <a:ext cx="4622358" cy="1052496"/>
          </a:xfrm>
          <a:custGeom>
            <a:avLst/>
            <a:gdLst/>
            <a:ahLst/>
            <a:cxnLst/>
            <a:rect l="l" t="t" r="r" b="b"/>
            <a:pathLst>
              <a:path w="4622358" h="1052496">
                <a:moveTo>
                  <a:pt x="0" y="0"/>
                </a:moveTo>
                <a:lnTo>
                  <a:pt x="4622358" y="0"/>
                </a:lnTo>
                <a:lnTo>
                  <a:pt x="4622358" y="1052496"/>
                </a:lnTo>
                <a:lnTo>
                  <a:pt x="0" y="10524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94130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22EC2423-B51C-FE14-9432-44EA6EAF564A}"/>
              </a:ext>
            </a:extLst>
          </p:cNvPr>
          <p:cNvGrpSpPr/>
          <p:nvPr/>
        </p:nvGrpSpPr>
        <p:grpSpPr>
          <a:xfrm>
            <a:off x="8894210" y="5359750"/>
            <a:ext cx="5221169" cy="2259862"/>
            <a:chOff x="0" y="0"/>
            <a:chExt cx="6961559" cy="301315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D49DF2A9-3F7C-7776-3518-B094666D6DE7}"/>
                </a:ext>
              </a:extLst>
            </p:cNvPr>
            <p:cNvSpPr/>
            <p:nvPr/>
          </p:nvSpPr>
          <p:spPr>
            <a:xfrm>
              <a:off x="0" y="0"/>
              <a:ext cx="6961559" cy="3013150"/>
            </a:xfrm>
            <a:custGeom>
              <a:avLst/>
              <a:gdLst/>
              <a:ahLst/>
              <a:cxnLst/>
              <a:rect l="l" t="t" r="r" b="b"/>
              <a:pathLst>
                <a:path w="6961559" h="3013150">
                  <a:moveTo>
                    <a:pt x="0" y="0"/>
                  </a:moveTo>
                  <a:lnTo>
                    <a:pt x="6961559" y="0"/>
                  </a:lnTo>
                  <a:lnTo>
                    <a:pt x="6961559" y="3013150"/>
                  </a:lnTo>
                  <a:lnTo>
                    <a:pt x="0" y="30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41437"/>
              </a:stretch>
            </a:blipFill>
          </p:spPr>
          <p:txBody>
            <a:bodyPr/>
            <a:lstStyle/>
            <a:p>
              <a:endPara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94EC83C1-E69B-29CD-6745-01F22857F01D}"/>
                </a:ext>
              </a:extLst>
            </p:cNvPr>
            <p:cNvGrpSpPr/>
            <p:nvPr/>
          </p:nvGrpSpPr>
          <p:grpSpPr>
            <a:xfrm>
              <a:off x="1966500" y="1920870"/>
              <a:ext cx="3451414" cy="695930"/>
              <a:chOff x="0" y="0"/>
              <a:chExt cx="812800" cy="163890"/>
            </a:xfrm>
          </p:grpSpPr>
          <p:sp>
            <p:nvSpPr>
              <p:cNvPr id="11" name="Freeform 12">
                <a:extLst>
                  <a:ext uri="{FF2B5EF4-FFF2-40B4-BE49-F238E27FC236}">
                    <a16:creationId xmlns:a16="http://schemas.microsoft.com/office/drawing/2014/main" id="{7EB1DBEE-EB93-E6A8-8F69-30E6D92A77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6389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63890">
                    <a:moveTo>
                      <a:pt x="81945" y="0"/>
                    </a:moveTo>
                    <a:lnTo>
                      <a:pt x="730855" y="0"/>
                    </a:lnTo>
                    <a:cubicBezTo>
                      <a:pt x="776112" y="0"/>
                      <a:pt x="812800" y="36688"/>
                      <a:pt x="812800" y="81945"/>
                    </a:cubicBezTo>
                    <a:lnTo>
                      <a:pt x="812800" y="81945"/>
                    </a:lnTo>
                    <a:cubicBezTo>
                      <a:pt x="812800" y="103678"/>
                      <a:pt x="804167" y="124521"/>
                      <a:pt x="788799" y="139889"/>
                    </a:cubicBezTo>
                    <a:cubicBezTo>
                      <a:pt x="773431" y="155256"/>
                      <a:pt x="752588" y="163890"/>
                      <a:pt x="730855" y="163890"/>
                    </a:cubicBezTo>
                    <a:lnTo>
                      <a:pt x="81945" y="163890"/>
                    </a:lnTo>
                    <a:cubicBezTo>
                      <a:pt x="36688" y="163890"/>
                      <a:pt x="0" y="127202"/>
                      <a:pt x="0" y="81945"/>
                    </a:cubicBezTo>
                    <a:lnTo>
                      <a:pt x="0" y="81945"/>
                    </a:lnTo>
                    <a:cubicBezTo>
                      <a:pt x="0" y="36688"/>
                      <a:pt x="36688" y="0"/>
                      <a:pt x="819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" name="TextBox 13">
                <a:extLst>
                  <a:ext uri="{FF2B5EF4-FFF2-40B4-BE49-F238E27FC236}">
                    <a16:creationId xmlns:a16="http://schemas.microsoft.com/office/drawing/2014/main" id="{C13AA749-951A-3D50-815B-E6B1BA2820E3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812800" cy="230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19"/>
                  </a:lnSpc>
                </a:pPr>
                <a:endParaRPr lang="pl-PL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sp>
        <p:nvSpPr>
          <p:cNvPr id="13" name="TextBox 14">
            <a:extLst>
              <a:ext uri="{FF2B5EF4-FFF2-40B4-BE49-F238E27FC236}">
                <a16:creationId xmlns:a16="http://schemas.microsoft.com/office/drawing/2014/main" id="{F0683310-4382-4B4A-ADB5-975F814D78C0}"/>
              </a:ext>
            </a:extLst>
          </p:cNvPr>
          <p:cNvSpPr txBox="1"/>
          <p:nvPr/>
        </p:nvSpPr>
        <p:spPr>
          <a:xfrm>
            <a:off x="487775" y="2065658"/>
            <a:ext cx="6829325" cy="836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pl-PL" sz="2684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Narzędzia do tworzenia i weryfikacji planu ogólnego gminy: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35BD64E9-7FD5-33B0-92F5-9F670963ED0C}"/>
              </a:ext>
            </a:extLst>
          </p:cNvPr>
          <p:cNvSpPr txBox="1"/>
          <p:nvPr/>
        </p:nvSpPr>
        <p:spPr>
          <a:xfrm>
            <a:off x="834701" y="7009958"/>
            <a:ext cx="6749566" cy="699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6"/>
              </a:lnSpc>
            </a:pP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Weryfikacja ustaleń planu ogólnego gminy nie może opierać się </a:t>
            </a:r>
            <a:r>
              <a:rPr lang="pl-PL" sz="218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wyłącznie</a:t>
            </a: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na walidacji ww. narzędziach.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7E505E25-88D3-E072-0C51-C0EB4AFD5CF2}"/>
              </a:ext>
            </a:extLst>
          </p:cNvPr>
          <p:cNvSpPr txBox="1"/>
          <p:nvPr/>
        </p:nvSpPr>
        <p:spPr>
          <a:xfrm>
            <a:off x="10512909" y="6829833"/>
            <a:ext cx="2300912" cy="346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8"/>
              </a:lnSpc>
            </a:pPr>
            <a:r>
              <a:rPr lang="pl-PL" sz="2120" dirty="0">
                <a:solidFill>
                  <a:srgbClr val="2458A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Wtyczka APP 2</a:t>
            </a:r>
          </a:p>
        </p:txBody>
      </p:sp>
      <p:grpSp>
        <p:nvGrpSpPr>
          <p:cNvPr id="16" name="Group 17">
            <a:extLst>
              <a:ext uri="{FF2B5EF4-FFF2-40B4-BE49-F238E27FC236}">
                <a16:creationId xmlns:a16="http://schemas.microsoft.com/office/drawing/2014/main" id="{69A86DEA-A676-7836-1919-839FB0C89450}"/>
              </a:ext>
            </a:extLst>
          </p:cNvPr>
          <p:cNvGrpSpPr/>
          <p:nvPr/>
        </p:nvGrpSpPr>
        <p:grpSpPr>
          <a:xfrm>
            <a:off x="9214273" y="3448406"/>
            <a:ext cx="4531279" cy="521947"/>
            <a:chOff x="0" y="0"/>
            <a:chExt cx="1422808" cy="163890"/>
          </a:xfrm>
        </p:grpSpPr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338A120C-2DC9-2860-C073-09A66A5DBFF0}"/>
                </a:ext>
              </a:extLst>
            </p:cNvPr>
            <p:cNvSpPr/>
            <p:nvPr/>
          </p:nvSpPr>
          <p:spPr>
            <a:xfrm>
              <a:off x="0" y="0"/>
              <a:ext cx="1422808" cy="163890"/>
            </a:xfrm>
            <a:custGeom>
              <a:avLst/>
              <a:gdLst/>
              <a:ahLst/>
              <a:cxnLst/>
              <a:rect l="l" t="t" r="r" b="b"/>
              <a:pathLst>
                <a:path w="1422808" h="163890">
                  <a:moveTo>
                    <a:pt x="73468" y="0"/>
                  </a:moveTo>
                  <a:lnTo>
                    <a:pt x="1349340" y="0"/>
                  </a:lnTo>
                  <a:cubicBezTo>
                    <a:pt x="1389915" y="0"/>
                    <a:pt x="1422808" y="32893"/>
                    <a:pt x="1422808" y="73468"/>
                  </a:cubicBezTo>
                  <a:lnTo>
                    <a:pt x="1422808" y="90422"/>
                  </a:lnTo>
                  <a:cubicBezTo>
                    <a:pt x="1422808" y="130997"/>
                    <a:pt x="1389915" y="163890"/>
                    <a:pt x="1349340" y="163890"/>
                  </a:cubicBezTo>
                  <a:lnTo>
                    <a:pt x="73468" y="163890"/>
                  </a:lnTo>
                  <a:cubicBezTo>
                    <a:pt x="32893" y="163890"/>
                    <a:pt x="0" y="130997"/>
                    <a:pt x="0" y="90422"/>
                  </a:cubicBezTo>
                  <a:lnTo>
                    <a:pt x="0" y="73468"/>
                  </a:lnTo>
                  <a:cubicBezTo>
                    <a:pt x="0" y="32893"/>
                    <a:pt x="32893" y="0"/>
                    <a:pt x="7346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012E3108-FF1F-C007-B6F6-CC0DD083DE33}"/>
                </a:ext>
              </a:extLst>
            </p:cNvPr>
            <p:cNvSpPr txBox="1"/>
            <p:nvPr/>
          </p:nvSpPr>
          <p:spPr>
            <a:xfrm>
              <a:off x="0" y="-66675"/>
              <a:ext cx="1422808" cy="230565"/>
            </a:xfrm>
            <a:prstGeom prst="rect">
              <a:avLst/>
            </a:prstGeom>
          </p:spPr>
          <p:txBody>
            <a:bodyPr lIns="42610" tIns="42610" rIns="42610" bIns="42610" rtlCol="0" anchor="ctr"/>
            <a:lstStyle/>
            <a:p>
              <a:pPr algn="ctr">
                <a:lnSpc>
                  <a:spcPts val="3019"/>
                </a:lnSpc>
              </a:pPr>
              <a:r>
                <a:rPr lang="pl-PL" sz="2013" spc="40" dirty="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1"/>
                </a:rPr>
                <a:t>Pr</a:t>
              </a:r>
            </a:p>
          </p:txBody>
        </p:sp>
      </p:grpSp>
      <p:sp>
        <p:nvSpPr>
          <p:cNvPr id="19" name="TextBox 20">
            <a:extLst>
              <a:ext uri="{FF2B5EF4-FFF2-40B4-BE49-F238E27FC236}">
                <a16:creationId xmlns:a16="http://schemas.microsoft.com/office/drawing/2014/main" id="{2A53FB9A-0F34-0E86-B08D-279643FA8D53}"/>
              </a:ext>
            </a:extLst>
          </p:cNvPr>
          <p:cNvSpPr txBox="1"/>
          <p:nvPr/>
        </p:nvSpPr>
        <p:spPr>
          <a:xfrm>
            <a:off x="9228415" y="3519289"/>
            <a:ext cx="4502995" cy="35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8"/>
              </a:lnSpc>
            </a:pPr>
            <a:r>
              <a:rPr lang="pl-PL" sz="2120" dirty="0">
                <a:solidFill>
                  <a:srgbClr val="2458A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Przeglądarka danych planistycznych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48BDC4C6-0873-557C-4EE3-9F26526014A4}"/>
              </a:ext>
            </a:extLst>
          </p:cNvPr>
          <p:cNvSpPr txBox="1"/>
          <p:nvPr/>
        </p:nvSpPr>
        <p:spPr>
          <a:xfrm>
            <a:off x="834701" y="5390259"/>
            <a:ext cx="6749566" cy="687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6"/>
              </a:lnSpc>
            </a:pP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Oba narzędzia powstały, aby zwiększyć jakość </a:t>
            </a:r>
            <a:b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</a:b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i dostępność do danych.</a:t>
            </a:r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50E7871C-14BB-C8D0-3C7F-F4641674AFCD}"/>
              </a:ext>
            </a:extLst>
          </p:cNvPr>
          <p:cNvSpPr/>
          <p:nvPr/>
        </p:nvSpPr>
        <p:spPr>
          <a:xfrm>
            <a:off x="315421" y="5356426"/>
            <a:ext cx="416888" cy="416888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0B96A6A0-36B7-CC7D-D302-9FAFD0EACBEB}"/>
              </a:ext>
            </a:extLst>
          </p:cNvPr>
          <p:cNvSpPr/>
          <p:nvPr/>
        </p:nvSpPr>
        <p:spPr>
          <a:xfrm>
            <a:off x="301758" y="6971345"/>
            <a:ext cx="419536" cy="419536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857E0D7A-163A-82EA-768D-56A207CA23BA}"/>
              </a:ext>
            </a:extLst>
          </p:cNvPr>
          <p:cNvSpPr/>
          <p:nvPr/>
        </p:nvSpPr>
        <p:spPr>
          <a:xfrm rot="-3136084">
            <a:off x="4060382" y="3830943"/>
            <a:ext cx="214540" cy="277722"/>
          </a:xfrm>
          <a:custGeom>
            <a:avLst/>
            <a:gdLst/>
            <a:ahLst/>
            <a:cxnLst/>
            <a:rect l="l" t="t" r="r" b="b"/>
            <a:pathLst>
              <a:path w="214540" h="277722">
                <a:moveTo>
                  <a:pt x="0" y="0"/>
                </a:moveTo>
                <a:lnTo>
                  <a:pt x="214540" y="0"/>
                </a:lnTo>
                <a:lnTo>
                  <a:pt x="214540" y="277722"/>
                </a:lnTo>
                <a:lnTo>
                  <a:pt x="0" y="277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AA1A6C12-0B84-A8AC-FE9F-C24BC90A5B89}"/>
              </a:ext>
            </a:extLst>
          </p:cNvPr>
          <p:cNvSpPr txBox="1"/>
          <p:nvPr/>
        </p:nvSpPr>
        <p:spPr>
          <a:xfrm>
            <a:off x="3831771" y="6058794"/>
            <a:ext cx="48576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Podstawa prawna: </a:t>
            </a:r>
          </a:p>
          <a:p>
            <a:r>
              <a:rPr lang="pl-PL" sz="1600" i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art. 8 ustawy o infrastrukturze informacji przestrzennej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428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93C1C6F-42AE-1B18-45A0-E5B050346949}"/>
              </a:ext>
            </a:extLst>
          </p:cNvPr>
          <p:cNvSpPr/>
          <p:nvPr/>
        </p:nvSpPr>
        <p:spPr>
          <a:xfrm>
            <a:off x="9194028" y="2117308"/>
            <a:ext cx="4727317" cy="4686844"/>
          </a:xfrm>
          <a:custGeom>
            <a:avLst/>
            <a:gdLst/>
            <a:ahLst/>
            <a:cxnLst/>
            <a:rect l="l" t="t" r="r" b="b"/>
            <a:pathLst>
              <a:path w="4727317" h="4686844">
                <a:moveTo>
                  <a:pt x="0" y="0"/>
                </a:moveTo>
                <a:lnTo>
                  <a:pt x="4727317" y="0"/>
                </a:lnTo>
                <a:lnTo>
                  <a:pt x="4727317" y="4686844"/>
                </a:lnTo>
                <a:lnTo>
                  <a:pt x="0" y="4686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11D2D2C-08F6-1DBB-6868-3B4AF82A6499}"/>
              </a:ext>
            </a:extLst>
          </p:cNvPr>
          <p:cNvSpPr txBox="1"/>
          <p:nvPr/>
        </p:nvSpPr>
        <p:spPr>
          <a:xfrm>
            <a:off x="1023476" y="2510491"/>
            <a:ext cx="7707086" cy="2003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71"/>
              </a:lnSpc>
            </a:pPr>
            <a:r>
              <a:rPr lang="pl-PL" sz="227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Przeglądarka danych planistycznych umożliwia </a:t>
            </a:r>
            <a:r>
              <a:rPr lang="pl-PL" sz="227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sprawdzenie</a:t>
            </a:r>
            <a:r>
              <a:rPr lang="pl-PL" sz="227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 </a:t>
            </a:r>
            <a:r>
              <a:rPr lang="pl-PL" sz="227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danych przestrzennych (plików GML) tworzonych dla aktów planowania przestrzennego oraz </a:t>
            </a:r>
            <a:r>
              <a:rPr lang="pl-PL" sz="227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podgląd</a:t>
            </a:r>
            <a:r>
              <a:rPr lang="pl-PL" sz="227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  <a:r>
              <a:rPr lang="pl-PL" sz="227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tych danych w bardziej przyjaznej dla użytkownika formie.</a:t>
            </a:r>
          </a:p>
          <a:p>
            <a:pPr algn="l">
              <a:lnSpc>
                <a:spcPts val="3171"/>
              </a:lnSpc>
            </a:pPr>
            <a:endParaRPr lang="pl-PL" sz="227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7775CB8-1065-82F4-D08E-CF7A9B76A391}"/>
              </a:ext>
            </a:extLst>
          </p:cNvPr>
          <p:cNvSpPr txBox="1"/>
          <p:nvPr/>
        </p:nvSpPr>
        <p:spPr>
          <a:xfrm>
            <a:off x="1023476" y="4578882"/>
            <a:ext cx="7897833" cy="369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71"/>
              </a:lnSpc>
            </a:pPr>
            <a:r>
              <a:rPr lang="pl-PL" sz="2265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Narzędzie dostępne jest z poziomu </a:t>
            </a:r>
            <a:r>
              <a:rPr lang="pl-PL" sz="2265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przeglądarki internetowej.</a:t>
            </a:r>
            <a:endParaRPr lang="pl-PL" sz="226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09C5A7F8-A2CF-DF70-0FC8-D9358E3010A8}"/>
              </a:ext>
            </a:extLst>
          </p:cNvPr>
          <p:cNvSpPr txBox="1"/>
          <p:nvPr/>
        </p:nvSpPr>
        <p:spPr>
          <a:xfrm>
            <a:off x="1023477" y="5471851"/>
            <a:ext cx="7636576" cy="712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04"/>
              </a:lnSpc>
            </a:pPr>
            <a:r>
              <a:rPr lang="pl-PL" sz="2265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Najnowsza wersja Przeglądarki pozwala na sprawdzenie danych dla </a:t>
            </a:r>
            <a:r>
              <a:rPr lang="pl-PL" sz="2265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planu ogólnego gminy.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4A910564-F326-8410-8FB8-8CED0E61AF98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4.11. Przeglądarka danych planistycznych</a:t>
            </a:r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EC690331-D092-2428-BC9A-5CEA4E203EC3}"/>
              </a:ext>
            </a:extLst>
          </p:cNvPr>
          <p:cNvSpPr/>
          <p:nvPr/>
        </p:nvSpPr>
        <p:spPr>
          <a:xfrm>
            <a:off x="449260" y="5471851"/>
            <a:ext cx="416888" cy="416888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CAF17F63-E0F6-5F43-A020-70253458A47B}"/>
              </a:ext>
            </a:extLst>
          </p:cNvPr>
          <p:cNvSpPr/>
          <p:nvPr/>
        </p:nvSpPr>
        <p:spPr>
          <a:xfrm>
            <a:off x="454711" y="4615949"/>
            <a:ext cx="416888" cy="416888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B69CF179-B728-5449-2734-51BD4C341766}"/>
              </a:ext>
            </a:extLst>
          </p:cNvPr>
          <p:cNvSpPr/>
          <p:nvPr/>
        </p:nvSpPr>
        <p:spPr>
          <a:xfrm>
            <a:off x="449260" y="2536618"/>
            <a:ext cx="416888" cy="416888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522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C4AB59E-0068-A974-C500-D345B24BFAEC}"/>
              </a:ext>
            </a:extLst>
          </p:cNvPr>
          <p:cNvSpPr txBox="1"/>
          <p:nvPr/>
        </p:nvSpPr>
        <p:spPr>
          <a:xfrm>
            <a:off x="449260" y="877583"/>
            <a:ext cx="14591355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4.12. Porównanie wyglądu planu ogólnego </a:t>
            </a:r>
          </a:p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 notatniku i Przeglądarce danych planistycznych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5E7D3F54-E358-944F-364A-9DE556414238}"/>
              </a:ext>
            </a:extLst>
          </p:cNvPr>
          <p:cNvGrpSpPr/>
          <p:nvPr/>
        </p:nvGrpSpPr>
        <p:grpSpPr>
          <a:xfrm>
            <a:off x="648340" y="2558356"/>
            <a:ext cx="5906746" cy="5704796"/>
            <a:chOff x="0" y="0"/>
            <a:chExt cx="9862185" cy="95250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AA53C490-3507-264C-853B-D20BDA1A1A62}"/>
                </a:ext>
              </a:extLst>
            </p:cNvPr>
            <p:cNvSpPr/>
            <p:nvPr/>
          </p:nvSpPr>
          <p:spPr>
            <a:xfrm>
              <a:off x="0" y="0"/>
              <a:ext cx="9862185" cy="9525000"/>
            </a:xfrm>
            <a:custGeom>
              <a:avLst/>
              <a:gdLst/>
              <a:ahLst/>
              <a:cxnLst/>
              <a:rect l="l" t="t" r="r" b="b"/>
              <a:pathLst>
                <a:path w="9862185" h="9525000">
                  <a:moveTo>
                    <a:pt x="0" y="0"/>
                  </a:moveTo>
                  <a:lnTo>
                    <a:pt x="9862185" y="0"/>
                  </a:lnTo>
                  <a:lnTo>
                    <a:pt x="9862185" y="9525000"/>
                  </a:lnTo>
                  <a:lnTo>
                    <a:pt x="0" y="9525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01" b="-601"/>
              </a:stretch>
            </a:blipFill>
          </p:spPr>
          <p:txBody>
            <a:bodyPr/>
            <a:lstStyle/>
            <a:p>
              <a:endPara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9F1B81C0-EFB5-08BA-103A-3E42F347BD3F}"/>
              </a:ext>
            </a:extLst>
          </p:cNvPr>
          <p:cNvGrpSpPr/>
          <p:nvPr/>
        </p:nvGrpSpPr>
        <p:grpSpPr>
          <a:xfrm>
            <a:off x="7318445" y="2558356"/>
            <a:ext cx="3492519" cy="5787381"/>
            <a:chOff x="0" y="0"/>
            <a:chExt cx="5831276" cy="9662888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C8061E8-3BDA-9964-DB5B-0B1E59142CEF}"/>
                </a:ext>
              </a:extLst>
            </p:cNvPr>
            <p:cNvSpPr/>
            <p:nvPr/>
          </p:nvSpPr>
          <p:spPr>
            <a:xfrm>
              <a:off x="0" y="0"/>
              <a:ext cx="5831332" cy="9662922"/>
            </a:xfrm>
            <a:custGeom>
              <a:avLst/>
              <a:gdLst/>
              <a:ahLst/>
              <a:cxnLst/>
              <a:rect l="l" t="t" r="r" b="b"/>
              <a:pathLst>
                <a:path w="5831332" h="9662922">
                  <a:moveTo>
                    <a:pt x="0" y="0"/>
                  </a:moveTo>
                  <a:lnTo>
                    <a:pt x="5831332" y="0"/>
                  </a:lnTo>
                  <a:lnTo>
                    <a:pt x="5831332" y="9662922"/>
                  </a:lnTo>
                  <a:lnTo>
                    <a:pt x="0" y="9662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5123DC5F-E8B4-62BA-5387-C28AFA0A5EE1}"/>
              </a:ext>
            </a:extLst>
          </p:cNvPr>
          <p:cNvSpPr txBox="1"/>
          <p:nvPr/>
        </p:nvSpPr>
        <p:spPr>
          <a:xfrm>
            <a:off x="10976409" y="3056824"/>
            <a:ext cx="4064206" cy="545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6"/>
              </a:lnSpc>
            </a:pP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lnSpc>
                <a:spcPts val="3556"/>
              </a:lnSpc>
            </a:pPr>
            <a:r>
              <a:rPr lang="pl-PL" sz="2195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ogólne informacje</a:t>
            </a:r>
          </a:p>
          <a:p>
            <a:pPr algn="l">
              <a:lnSpc>
                <a:spcPts val="3556"/>
              </a:lnSpc>
            </a:pPr>
            <a:endParaRPr lang="pl-PL" sz="219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>
              <a:lnSpc>
                <a:spcPts val="3556"/>
              </a:lnSpc>
            </a:pPr>
            <a:endParaRPr lang="pl-PL" sz="219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>
              <a:lnSpc>
                <a:spcPts val="3556"/>
              </a:lnSpc>
            </a:pPr>
            <a:r>
              <a:rPr lang="pl-PL" sz="2195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“część graficzna”</a:t>
            </a:r>
          </a:p>
          <a:p>
            <a:pPr algn="l">
              <a:lnSpc>
                <a:spcPts val="3556"/>
              </a:lnSpc>
            </a:pPr>
            <a:endParaRPr lang="pl-PL" sz="219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>
              <a:lnSpc>
                <a:spcPts val="3556"/>
              </a:lnSpc>
            </a:pPr>
            <a:endParaRPr lang="pl-PL" sz="219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>
              <a:lnSpc>
                <a:spcPts val="3556"/>
              </a:lnSpc>
            </a:pPr>
            <a:r>
              <a:rPr lang="pl-PL" sz="2195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“legenda”</a:t>
            </a:r>
          </a:p>
          <a:p>
            <a:pPr algn="l">
              <a:lnSpc>
                <a:spcPts val="3556"/>
              </a:lnSpc>
            </a:pPr>
            <a:endParaRPr lang="pl-PL" sz="219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>
              <a:lnSpc>
                <a:spcPts val="3556"/>
              </a:lnSpc>
            </a:pPr>
            <a:endParaRPr lang="pl-PL" sz="219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>
              <a:lnSpc>
                <a:spcPts val="3556"/>
              </a:lnSpc>
            </a:pPr>
            <a:r>
              <a:rPr lang="pl-PL" sz="2195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“część tekstowa“</a:t>
            </a:r>
          </a:p>
          <a:p>
            <a:pPr algn="l">
              <a:lnSpc>
                <a:spcPts val="3556"/>
              </a:lnSpc>
            </a:pPr>
            <a:endParaRPr lang="pl-PL" sz="219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</p:spTree>
    <p:extLst>
      <p:ext uri="{BB962C8B-B14F-4D97-AF65-F5344CB8AC3E}">
        <p14:creationId xmlns:p14="http://schemas.microsoft.com/office/powerpoint/2010/main" val="29106797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7C93A85-9BF3-16D4-BE36-1FF36AD1DEFB}"/>
              </a:ext>
            </a:extLst>
          </p:cNvPr>
          <p:cNvGrpSpPr/>
          <p:nvPr/>
        </p:nvGrpSpPr>
        <p:grpSpPr>
          <a:xfrm>
            <a:off x="729569" y="2272321"/>
            <a:ext cx="6147994" cy="6147994"/>
            <a:chOff x="0" y="0"/>
            <a:chExt cx="10242965" cy="1024296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922022-648A-C96E-56B8-E567A0AC50F8}"/>
                </a:ext>
              </a:extLst>
            </p:cNvPr>
            <p:cNvSpPr/>
            <p:nvPr/>
          </p:nvSpPr>
          <p:spPr>
            <a:xfrm>
              <a:off x="0" y="0"/>
              <a:ext cx="10242931" cy="10242931"/>
            </a:xfrm>
            <a:custGeom>
              <a:avLst/>
              <a:gdLst/>
              <a:ahLst/>
              <a:cxnLst/>
              <a:rect l="l" t="t" r="r" b="b"/>
              <a:pathLst>
                <a:path w="10242931" h="10242931">
                  <a:moveTo>
                    <a:pt x="0" y="0"/>
                  </a:moveTo>
                  <a:lnTo>
                    <a:pt x="10242931" y="0"/>
                  </a:lnTo>
                  <a:lnTo>
                    <a:pt x="10242931" y="10242931"/>
                  </a:lnTo>
                  <a:lnTo>
                    <a:pt x="0" y="10242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5327FAE2-45F8-019D-07A5-C54CD458288D}"/>
              </a:ext>
            </a:extLst>
          </p:cNvPr>
          <p:cNvSpPr/>
          <p:nvPr/>
        </p:nvSpPr>
        <p:spPr>
          <a:xfrm>
            <a:off x="7061864" y="1973356"/>
            <a:ext cx="5965133" cy="4378468"/>
          </a:xfrm>
          <a:custGeom>
            <a:avLst/>
            <a:gdLst/>
            <a:ahLst/>
            <a:cxnLst/>
            <a:rect l="l" t="t" r="r" b="b"/>
            <a:pathLst>
              <a:path w="5965133" h="4378468">
                <a:moveTo>
                  <a:pt x="0" y="0"/>
                </a:moveTo>
                <a:lnTo>
                  <a:pt x="5965133" y="0"/>
                </a:lnTo>
                <a:lnTo>
                  <a:pt x="5965133" y="4378469"/>
                </a:lnTo>
                <a:lnTo>
                  <a:pt x="0" y="4378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4FF7F2E-600B-6917-72AE-F2A69CB3D731}"/>
              </a:ext>
            </a:extLst>
          </p:cNvPr>
          <p:cNvSpPr/>
          <p:nvPr/>
        </p:nvSpPr>
        <p:spPr>
          <a:xfrm>
            <a:off x="8428346" y="4495800"/>
            <a:ext cx="5963929" cy="4369134"/>
          </a:xfrm>
          <a:custGeom>
            <a:avLst/>
            <a:gdLst/>
            <a:ahLst/>
            <a:cxnLst/>
            <a:rect l="l" t="t" r="r" b="b"/>
            <a:pathLst>
              <a:path w="5963929" h="4369134">
                <a:moveTo>
                  <a:pt x="0" y="0"/>
                </a:moveTo>
                <a:lnTo>
                  <a:pt x="5963929" y="0"/>
                </a:lnTo>
                <a:lnTo>
                  <a:pt x="5963929" y="4369134"/>
                </a:lnTo>
                <a:lnTo>
                  <a:pt x="0" y="4369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C43F4-37BF-C898-751C-1B70C6B0DBA1}"/>
              </a:ext>
            </a:extLst>
          </p:cNvPr>
          <p:cNvSpPr txBox="1"/>
          <p:nvPr/>
        </p:nvSpPr>
        <p:spPr>
          <a:xfrm>
            <a:off x="449260" y="877583"/>
            <a:ext cx="1394301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4.13. Niezmienność</a:t>
            </a:r>
            <a:r>
              <a:rPr lang="pl-PL" sz="4123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formy planu ogólnego w Przeglądarce</a:t>
            </a:r>
          </a:p>
        </p:txBody>
      </p:sp>
    </p:spTree>
    <p:extLst>
      <p:ext uri="{BB962C8B-B14F-4D97-AF65-F5344CB8AC3E}">
        <p14:creationId xmlns:p14="http://schemas.microsoft.com/office/powerpoint/2010/main" val="9954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5C606077-A4C5-E68A-6BD6-9F9A3A02FEAE}"/>
              </a:ext>
            </a:extLst>
          </p:cNvPr>
          <p:cNvSpPr txBox="1"/>
          <p:nvPr/>
        </p:nvSpPr>
        <p:spPr>
          <a:xfrm>
            <a:off x="449260" y="877583"/>
            <a:ext cx="13409615" cy="1208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4.14. Wybrane elementy weryfikacji formalnej </a:t>
            </a:r>
            <a:b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</a:b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 Przeglądarce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9AA804D1-7DFA-066A-1435-B2F838076F97}"/>
              </a:ext>
            </a:extLst>
          </p:cNvPr>
          <p:cNvSpPr txBox="1"/>
          <p:nvPr/>
        </p:nvSpPr>
        <p:spPr>
          <a:xfrm>
            <a:off x="6842056" y="7886312"/>
            <a:ext cx="7616894" cy="375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0"/>
              </a:lnSpc>
            </a:pPr>
            <a:r>
              <a:rPr lang="pl-PL" sz="24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Więcej informacji:</a:t>
            </a:r>
            <a:r>
              <a:rPr lang="pl-PL" sz="2480" u="sng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  <a:hlinkClick r:id="rId2" tooltip="https://aplikacje.gov.pl/app/gov_xml_validator/static/InstrPrzeglGML.pdf"/>
              </a:rPr>
              <a:t> instrukcja użytkownika</a:t>
            </a:r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0EA74565-C64B-0083-29E0-73FEE5D27139}"/>
              </a:ext>
            </a:extLst>
          </p:cNvPr>
          <p:cNvSpPr/>
          <p:nvPr/>
        </p:nvSpPr>
        <p:spPr>
          <a:xfrm rot="-6315270">
            <a:off x="12701078" y="7772432"/>
            <a:ext cx="285502" cy="369581"/>
          </a:xfrm>
          <a:custGeom>
            <a:avLst/>
            <a:gdLst/>
            <a:ahLst/>
            <a:cxnLst/>
            <a:rect l="l" t="t" r="r" b="b"/>
            <a:pathLst>
              <a:path w="285502" h="369581">
                <a:moveTo>
                  <a:pt x="0" y="0"/>
                </a:moveTo>
                <a:lnTo>
                  <a:pt x="285501" y="0"/>
                </a:lnTo>
                <a:lnTo>
                  <a:pt x="285501" y="369581"/>
                </a:lnTo>
                <a:lnTo>
                  <a:pt x="0" y="3695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29" b="-329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00645F0-8763-206C-60EA-33468B9768DE}"/>
              </a:ext>
            </a:extLst>
          </p:cNvPr>
          <p:cNvSpPr txBox="1"/>
          <p:nvPr/>
        </p:nvSpPr>
        <p:spPr>
          <a:xfrm>
            <a:off x="1261418" y="2324188"/>
            <a:ext cx="8521700" cy="4301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zgodność ze schematem aplikacyjnym, </a:t>
            </a:r>
          </a:p>
          <a:p>
            <a:pPr>
              <a:lnSpc>
                <a:spcPct val="200000"/>
              </a:lnSpc>
            </a:pP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poprawność relacji pomiędzy obiektami, </a:t>
            </a:r>
          </a:p>
          <a:p>
            <a:pPr>
              <a:lnSpc>
                <a:spcPct val="200000"/>
              </a:lnSpc>
            </a:pP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unikalność identyfikatorów, </a:t>
            </a:r>
          </a:p>
          <a:p>
            <a:pPr>
              <a:lnSpc>
                <a:spcPct val="200000"/>
              </a:lnSpc>
            </a:pP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poprawność wartości pochodzących z list słownikowych, </a:t>
            </a:r>
          </a:p>
          <a:p>
            <a:pPr>
              <a:lnSpc>
                <a:spcPct val="200000"/>
              </a:lnSpc>
            </a:pP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poprawność zapisu dat, </a:t>
            </a:r>
          </a:p>
          <a:p>
            <a:pPr>
              <a:lnSpc>
                <a:spcPct val="200000"/>
              </a:lnSpc>
            </a:pP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poprawność jednostek liczbowych, </a:t>
            </a:r>
          </a:p>
          <a:p>
            <a:pPr>
              <a:lnSpc>
                <a:spcPct val="200000"/>
              </a:lnSpc>
            </a:pP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weryfikacja układów współrzędnych.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0802898B-F2F8-192F-EF08-425A5D2286BD}"/>
              </a:ext>
            </a:extLst>
          </p:cNvPr>
          <p:cNvSpPr/>
          <p:nvPr/>
        </p:nvSpPr>
        <p:spPr>
          <a:xfrm>
            <a:off x="977573" y="261913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C82FD5E1-4901-694C-384D-C941D5BF43FA}"/>
              </a:ext>
            </a:extLst>
          </p:cNvPr>
          <p:cNvSpPr/>
          <p:nvPr/>
        </p:nvSpPr>
        <p:spPr>
          <a:xfrm>
            <a:off x="977573" y="3243037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C691CC0-FA82-F36A-9205-6012AE56124A}"/>
              </a:ext>
            </a:extLst>
          </p:cNvPr>
          <p:cNvSpPr/>
          <p:nvPr/>
        </p:nvSpPr>
        <p:spPr>
          <a:xfrm>
            <a:off x="977573" y="385794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2E151E9E-8BC7-FE19-8157-04A303C10F73}"/>
              </a:ext>
            </a:extLst>
          </p:cNvPr>
          <p:cNvSpPr/>
          <p:nvPr/>
        </p:nvSpPr>
        <p:spPr>
          <a:xfrm>
            <a:off x="987098" y="447516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5DB308C7-D406-DC1D-FDB4-D54F86D8A7A0}"/>
              </a:ext>
            </a:extLst>
          </p:cNvPr>
          <p:cNvSpPr/>
          <p:nvPr/>
        </p:nvSpPr>
        <p:spPr>
          <a:xfrm>
            <a:off x="977573" y="508431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414F0EF5-1C76-54CA-B2C9-67EA591F2358}"/>
              </a:ext>
            </a:extLst>
          </p:cNvPr>
          <p:cNvSpPr/>
          <p:nvPr/>
        </p:nvSpPr>
        <p:spPr>
          <a:xfrm>
            <a:off x="977573" y="569346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13BC0463-60C1-1031-6287-3F97181B04A9}"/>
              </a:ext>
            </a:extLst>
          </p:cNvPr>
          <p:cNvSpPr/>
          <p:nvPr/>
        </p:nvSpPr>
        <p:spPr>
          <a:xfrm>
            <a:off x="977573" y="6307507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4682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1">
            <a:extLst>
              <a:ext uri="{FF2B5EF4-FFF2-40B4-BE49-F238E27FC236}">
                <a16:creationId xmlns:a16="http://schemas.microsoft.com/office/drawing/2014/main" id="{9216324E-DD14-5628-F256-844C904D3808}"/>
              </a:ext>
            </a:extLst>
          </p:cNvPr>
          <p:cNvSpPr txBox="1"/>
          <p:nvPr/>
        </p:nvSpPr>
        <p:spPr>
          <a:xfrm>
            <a:off x="6842056" y="7886312"/>
            <a:ext cx="7616894" cy="375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0"/>
              </a:lnSpc>
            </a:pPr>
            <a:r>
              <a:rPr lang="pl-PL" sz="24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Więcej informacji: </a:t>
            </a:r>
            <a:r>
              <a:rPr lang="pl-PL" sz="2480" u="sng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  <a:hlinkClick r:id="rId2" tooltip="https://aplikacje.gov.pl/app/gov_xml_validator/static/InstrPrzeglGML.pdf"/>
              </a:rPr>
              <a:t>instrukcja użytkownika</a:t>
            </a: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DB0A0260-5013-5718-F3BC-A72B8E401C21}"/>
              </a:ext>
            </a:extLst>
          </p:cNvPr>
          <p:cNvSpPr/>
          <p:nvPr/>
        </p:nvSpPr>
        <p:spPr>
          <a:xfrm rot="-6315270">
            <a:off x="12671609" y="7772432"/>
            <a:ext cx="285502" cy="369581"/>
          </a:xfrm>
          <a:custGeom>
            <a:avLst/>
            <a:gdLst/>
            <a:ahLst/>
            <a:cxnLst/>
            <a:rect l="l" t="t" r="r" b="b"/>
            <a:pathLst>
              <a:path w="285502" h="369581">
                <a:moveTo>
                  <a:pt x="0" y="0"/>
                </a:moveTo>
                <a:lnTo>
                  <a:pt x="285501" y="0"/>
                </a:lnTo>
                <a:lnTo>
                  <a:pt x="285501" y="369581"/>
                </a:lnTo>
                <a:lnTo>
                  <a:pt x="0" y="3695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29" b="-329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0C204688-D370-CD99-DCBB-A7A284CA34FF}"/>
              </a:ext>
            </a:extLst>
          </p:cNvPr>
          <p:cNvSpPr txBox="1"/>
          <p:nvPr/>
        </p:nvSpPr>
        <p:spPr>
          <a:xfrm>
            <a:off x="449260" y="877583"/>
            <a:ext cx="15181265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4.15. Wybrane elementy weryfikacji przestrzennej </a:t>
            </a:r>
            <a:b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</a:b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 Przeglądarce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FA0F004-37E2-8BBB-F0C9-2F780B43FC61}"/>
              </a:ext>
            </a:extLst>
          </p:cNvPr>
          <p:cNvSpPr/>
          <p:nvPr/>
        </p:nvSpPr>
        <p:spPr>
          <a:xfrm>
            <a:off x="943764" y="261600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1176169C-A63F-9C1D-758C-2649E6C5D28C}"/>
              </a:ext>
            </a:extLst>
          </p:cNvPr>
          <p:cNvSpPr/>
          <p:nvPr/>
        </p:nvSpPr>
        <p:spPr>
          <a:xfrm>
            <a:off x="943764" y="3239909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D46D073B-1145-BF93-F6A0-789C96BC8CEE}"/>
              </a:ext>
            </a:extLst>
          </p:cNvPr>
          <p:cNvSpPr/>
          <p:nvPr/>
        </p:nvSpPr>
        <p:spPr>
          <a:xfrm>
            <a:off x="943764" y="385481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02BF86B0-EC68-D04E-64C9-FB8CDC06D53E}"/>
              </a:ext>
            </a:extLst>
          </p:cNvPr>
          <p:cNvSpPr/>
          <p:nvPr/>
        </p:nvSpPr>
        <p:spPr>
          <a:xfrm>
            <a:off x="953289" y="447203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0D811110-1C8D-0677-30E7-27B1AE51F15C}"/>
              </a:ext>
            </a:extLst>
          </p:cNvPr>
          <p:cNvSpPr/>
          <p:nvPr/>
        </p:nvSpPr>
        <p:spPr>
          <a:xfrm>
            <a:off x="943764" y="508118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A609FA49-C60C-4868-2554-F7C3FE80C662}"/>
              </a:ext>
            </a:extLst>
          </p:cNvPr>
          <p:cNvSpPr/>
          <p:nvPr/>
        </p:nvSpPr>
        <p:spPr>
          <a:xfrm>
            <a:off x="943764" y="569033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8136C017-A431-393C-F72B-7E1B0A67AA5D}"/>
              </a:ext>
            </a:extLst>
          </p:cNvPr>
          <p:cNvSpPr/>
          <p:nvPr/>
        </p:nvSpPr>
        <p:spPr>
          <a:xfrm>
            <a:off x="943764" y="6304379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C64F893-ACFC-EEE4-E447-3372D497493F}"/>
              </a:ext>
            </a:extLst>
          </p:cNvPr>
          <p:cNvSpPr txBox="1"/>
          <p:nvPr/>
        </p:nvSpPr>
        <p:spPr>
          <a:xfrm>
            <a:off x="1227609" y="2348795"/>
            <a:ext cx="11944994" cy="4301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000" dirty="0">
                <a:solidFill>
                  <a:srgbClr val="26377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brak nakładania się stref planistycznych, </a:t>
            </a:r>
          </a:p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000" dirty="0">
                <a:solidFill>
                  <a:srgbClr val="26377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brak nakładania się obszarów uzupełnienia zabudowy, </a:t>
            </a:r>
          </a:p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000" dirty="0">
                <a:solidFill>
                  <a:srgbClr val="26377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brak nakładania się obszarów zabudowy śródmiejskiej, </a:t>
            </a:r>
          </a:p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000" dirty="0">
                <a:solidFill>
                  <a:srgbClr val="26377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brak pustych przestrzeni pomiędzy strefami planistycznymi, </a:t>
            </a:r>
          </a:p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brak wychodzenia stref poza obszar POG, </a:t>
            </a:r>
          </a:p>
          <a:p>
            <a:pPr>
              <a:lnSpc>
                <a:spcPct val="200000"/>
              </a:lnSpc>
            </a:pPr>
            <a:r>
              <a:rPr lang="pl-PL" alt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brak wychodzenia regulacji poza obszar POG, </a:t>
            </a:r>
            <a:br>
              <a:rPr lang="pl-PL" alt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pokrycie strefami planistycznymi całego obszaru POG (z wyłączeniem plików o statusie w opracowaniu). </a:t>
            </a:r>
          </a:p>
        </p:txBody>
      </p:sp>
    </p:spTree>
    <p:extLst>
      <p:ext uri="{BB962C8B-B14F-4D97-AF65-F5344CB8AC3E}">
        <p14:creationId xmlns:p14="http://schemas.microsoft.com/office/powerpoint/2010/main" val="2218413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 17">
            <a:extLst>
              <a:ext uri="{FF2B5EF4-FFF2-40B4-BE49-F238E27FC236}">
                <a16:creationId xmlns:a16="http://schemas.microsoft.com/office/drawing/2014/main" id="{C4E17143-1FDC-C9EE-1E3E-5F3DEDB96E11}"/>
              </a:ext>
            </a:extLst>
          </p:cNvPr>
          <p:cNvGrpSpPr/>
          <p:nvPr/>
        </p:nvGrpSpPr>
        <p:grpSpPr>
          <a:xfrm>
            <a:off x="1879171" y="1598501"/>
            <a:ext cx="9543045" cy="5237763"/>
            <a:chOff x="1879171" y="1598501"/>
            <a:chExt cx="9543045" cy="5237763"/>
          </a:xfrm>
        </p:grpSpPr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id="{6A9A1530-AD6E-A9A4-94B1-477318EFD301}"/>
                </a:ext>
              </a:extLst>
            </p:cNvPr>
            <p:cNvGrpSpPr/>
            <p:nvPr/>
          </p:nvGrpSpPr>
          <p:grpSpPr>
            <a:xfrm>
              <a:off x="1879171" y="1598501"/>
              <a:ext cx="9543045" cy="5237763"/>
              <a:chOff x="1879171" y="1598501"/>
              <a:chExt cx="9543045" cy="5237763"/>
            </a:xfrm>
          </p:grpSpPr>
          <p:sp>
            <p:nvSpPr>
              <p:cNvPr id="5" name="Freeform 6">
                <a:extLst>
                  <a:ext uri="{FF2B5EF4-FFF2-40B4-BE49-F238E27FC236}">
                    <a16:creationId xmlns:a16="http://schemas.microsoft.com/office/drawing/2014/main" id="{EE6E0D79-080C-D880-4880-C124379CA239}"/>
                  </a:ext>
                </a:extLst>
              </p:cNvPr>
              <p:cNvSpPr/>
              <p:nvPr/>
            </p:nvSpPr>
            <p:spPr>
              <a:xfrm>
                <a:off x="1879171" y="1598501"/>
                <a:ext cx="9543045" cy="5237763"/>
              </a:xfrm>
              <a:custGeom>
                <a:avLst/>
                <a:gdLst/>
                <a:ahLst/>
                <a:cxnLst/>
                <a:rect l="l" t="t" r="r" b="b"/>
                <a:pathLst>
                  <a:path w="9543045" h="5237763">
                    <a:moveTo>
                      <a:pt x="0" y="0"/>
                    </a:moveTo>
                    <a:lnTo>
                      <a:pt x="9543045" y="0"/>
                    </a:lnTo>
                    <a:lnTo>
                      <a:pt x="9543045" y="5237763"/>
                    </a:lnTo>
                    <a:lnTo>
                      <a:pt x="0" y="523776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D7EE5DA0-58CC-C87D-2E93-533747881768}"/>
                  </a:ext>
                </a:extLst>
              </p:cNvPr>
              <p:cNvSpPr/>
              <p:nvPr/>
            </p:nvSpPr>
            <p:spPr>
              <a:xfrm>
                <a:off x="2198550" y="6546176"/>
                <a:ext cx="991690" cy="759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BF190997-E648-36FE-7A46-C451DB5A52AF}"/>
                </a:ext>
              </a:extLst>
            </p:cNvPr>
            <p:cNvSpPr/>
            <p:nvPr/>
          </p:nvSpPr>
          <p:spPr>
            <a:xfrm>
              <a:off x="3426825" y="3872100"/>
              <a:ext cx="991690" cy="1936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EB0621E2-5B15-7E17-2433-9A89B5BE225B}"/>
              </a:ext>
            </a:extLst>
          </p:cNvPr>
          <p:cNvSpPr/>
          <p:nvPr/>
        </p:nvSpPr>
        <p:spPr>
          <a:xfrm>
            <a:off x="4730083" y="8088166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DE99580-4481-BEEE-B8AE-E9979AEFF357}"/>
              </a:ext>
            </a:extLst>
          </p:cNvPr>
          <p:cNvSpPr txBox="1"/>
          <p:nvPr/>
        </p:nvSpPr>
        <p:spPr>
          <a:xfrm>
            <a:off x="449260" y="877583"/>
            <a:ext cx="12856607" cy="580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4.16. Przeglądarka danych planistycznych – wskazówki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2B57306-AC51-26C0-94DC-945871256E98}"/>
              </a:ext>
            </a:extLst>
          </p:cNvPr>
          <p:cNvSpPr/>
          <p:nvPr/>
        </p:nvSpPr>
        <p:spPr>
          <a:xfrm>
            <a:off x="4340616" y="7424249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2D2E983-3FCC-1544-0A62-2134466F54C1}"/>
              </a:ext>
            </a:extLst>
          </p:cNvPr>
          <p:cNvGrpSpPr/>
          <p:nvPr/>
        </p:nvGrpSpPr>
        <p:grpSpPr>
          <a:xfrm>
            <a:off x="2169777" y="4499769"/>
            <a:ext cx="1402168" cy="653715"/>
            <a:chOff x="0" y="-95250"/>
            <a:chExt cx="1422758" cy="269809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81F4CB0-5BB0-3409-F498-B9C5645B0A3C}"/>
                </a:ext>
              </a:extLst>
            </p:cNvPr>
            <p:cNvSpPr/>
            <p:nvPr/>
          </p:nvSpPr>
          <p:spPr>
            <a:xfrm>
              <a:off x="0" y="12265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228E3C9F-B8C4-65AE-9D35-2FBA587B8224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559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4A910564-F326-8410-8FB8-8CED0E61AF98}"/>
              </a:ext>
            </a:extLst>
          </p:cNvPr>
          <p:cNvSpPr txBox="1"/>
          <p:nvPr/>
        </p:nvSpPr>
        <p:spPr>
          <a:xfrm>
            <a:off x="449260" y="877583"/>
            <a:ext cx="13176790" cy="1343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4.17. Współpraca –Przeglądarka danych planistycznych jako element </a:t>
            </a:r>
            <a:r>
              <a:rPr lang="pl-PL" sz="40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Rejestru Urbanistycznego</a:t>
            </a:r>
          </a:p>
        </p:txBody>
      </p:sp>
      <p:pic>
        <p:nvPicPr>
          <p:cNvPr id="2" name="Obraz 1" descr="Obraz zawierający tekst, ptak, logo, symbol&#10;&#10;Opis wygenerowany automatycznie">
            <a:extLst>
              <a:ext uri="{FF2B5EF4-FFF2-40B4-BE49-F238E27FC236}">
                <a16:creationId xmlns:a16="http://schemas.microsoft.com/office/drawing/2014/main" id="{3D72966F-F3C8-9018-7716-E9DD8951D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924" y="3145862"/>
            <a:ext cx="2429611" cy="27078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A1A7498-525F-427B-0031-6DF2B8485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678" y="3899837"/>
            <a:ext cx="3388625" cy="11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6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05EE47AB-E6FD-A3F8-B25C-D3A8003D291F}"/>
              </a:ext>
            </a:extLst>
          </p:cNvPr>
          <p:cNvSpPr/>
          <p:nvPr/>
        </p:nvSpPr>
        <p:spPr>
          <a:xfrm>
            <a:off x="8112224" y="1359910"/>
            <a:ext cx="6034848" cy="5338519"/>
          </a:xfrm>
          <a:custGeom>
            <a:avLst/>
            <a:gdLst/>
            <a:ahLst/>
            <a:cxnLst/>
            <a:rect l="l" t="t" r="r" b="b"/>
            <a:pathLst>
              <a:path w="6034848" h="5338519">
                <a:moveTo>
                  <a:pt x="0" y="0"/>
                </a:moveTo>
                <a:lnTo>
                  <a:pt x="6034848" y="0"/>
                </a:lnTo>
                <a:lnTo>
                  <a:pt x="6034848" y="5338519"/>
                </a:lnTo>
                <a:lnTo>
                  <a:pt x="0" y="5338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7502E8D-692D-129B-11F2-8044C5E7D99E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4.18. Wtyczka APP 2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279A7C63-1C66-E334-5EAC-2C57FB803B8A}"/>
              </a:ext>
            </a:extLst>
          </p:cNvPr>
          <p:cNvSpPr txBox="1"/>
          <p:nvPr/>
        </p:nvSpPr>
        <p:spPr>
          <a:xfrm>
            <a:off x="384300" y="3652933"/>
            <a:ext cx="7792884" cy="479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55"/>
              </a:lnSpc>
            </a:pPr>
            <a:r>
              <a:rPr lang="pl-PL" sz="258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Wtyczka APP 2 umożliwia utworzenie i wczytanie: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3AFB5701-DAE4-0EE3-827E-77D25A4CEB3A}"/>
              </a:ext>
            </a:extLst>
          </p:cNvPr>
          <p:cNvSpPr txBox="1"/>
          <p:nvPr/>
        </p:nvSpPr>
        <p:spPr>
          <a:xfrm>
            <a:off x="439735" y="4249982"/>
            <a:ext cx="6916242" cy="186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7202" lvl="1" indent="-278601" algn="l">
              <a:lnSpc>
                <a:spcPts val="3716"/>
              </a:lnSpc>
              <a:buFont typeface="Arial"/>
              <a:buChar char="•"/>
            </a:pPr>
            <a:r>
              <a:rPr lang="pl-PL" sz="25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pojedynczych danych APP</a:t>
            </a:r>
          </a:p>
          <a:p>
            <a:pPr marL="557202" lvl="1" indent="-278601" algn="l">
              <a:lnSpc>
                <a:spcPts val="3716"/>
              </a:lnSpc>
              <a:buFont typeface="Arial"/>
              <a:buChar char="•"/>
            </a:pPr>
            <a:r>
              <a:rPr lang="pl-PL" sz="25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zbioru danych APP</a:t>
            </a:r>
          </a:p>
          <a:p>
            <a:pPr marL="557202" lvl="1" indent="-278601" algn="l">
              <a:lnSpc>
                <a:spcPts val="3716"/>
              </a:lnSpc>
              <a:buFont typeface="Arial"/>
              <a:buChar char="•"/>
            </a:pPr>
            <a:r>
              <a:rPr lang="pl-PL" sz="25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metadanych dla zbioru danych APP </a:t>
            </a:r>
          </a:p>
          <a:p>
            <a:pPr algn="l">
              <a:lnSpc>
                <a:spcPts val="3716"/>
              </a:lnSpc>
            </a:pPr>
            <a:endParaRPr lang="pl-PL" sz="258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F48B5578-AE2F-7373-2EB5-AFDF06BEF70A}"/>
              </a:ext>
            </a:extLst>
          </p:cNvPr>
          <p:cNvSpPr txBox="1"/>
          <p:nvPr/>
        </p:nvSpPr>
        <p:spPr>
          <a:xfrm>
            <a:off x="1495586" y="6236456"/>
            <a:ext cx="13493115" cy="2337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7202" lvl="1" indent="-278601" algn="l">
              <a:lnSpc>
                <a:spcPts val="3716"/>
              </a:lnSpc>
              <a:buFont typeface="Arial"/>
              <a:buChar char="•"/>
            </a:pPr>
            <a:r>
              <a:rPr lang="pl-PL" sz="258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planu ogólnego gminy</a:t>
            </a:r>
          </a:p>
          <a:p>
            <a:pPr marL="557202" lvl="1" indent="-278601" algn="l">
              <a:lnSpc>
                <a:spcPts val="3716"/>
              </a:lnSpc>
              <a:buFont typeface="Arial"/>
              <a:buChar char="•"/>
            </a:pPr>
            <a:r>
              <a:rPr lang="pl-PL" sz="25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miejscowego planu zagospodarowania przestrzennego</a:t>
            </a:r>
          </a:p>
          <a:p>
            <a:pPr marL="557202" lvl="1" indent="-278601" algn="l">
              <a:lnSpc>
                <a:spcPts val="3716"/>
              </a:lnSpc>
              <a:buFont typeface="Arial"/>
              <a:buChar char="•"/>
            </a:pPr>
            <a:r>
              <a:rPr lang="pl-PL" sz="25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studium uwarunkowań i kierunków zagospodarowania przestrzennego</a:t>
            </a:r>
          </a:p>
          <a:p>
            <a:pPr marL="557202" lvl="1" indent="-278601" algn="l">
              <a:lnSpc>
                <a:spcPts val="3716"/>
              </a:lnSpc>
              <a:buFont typeface="Arial"/>
              <a:buChar char="•"/>
            </a:pPr>
            <a:r>
              <a:rPr lang="pl-PL" sz="25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planu zagospodarowania przestrzennego województwa</a:t>
            </a:r>
          </a:p>
          <a:p>
            <a:pPr algn="l">
              <a:lnSpc>
                <a:spcPts val="3716"/>
              </a:lnSpc>
            </a:pPr>
            <a:endParaRPr lang="pl-PL" sz="258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7F30AFD9-B7EC-D1C5-9D0D-299D745E127A}"/>
              </a:ext>
            </a:extLst>
          </p:cNvPr>
          <p:cNvSpPr/>
          <p:nvPr/>
        </p:nvSpPr>
        <p:spPr>
          <a:xfrm>
            <a:off x="11183125" y="876437"/>
            <a:ext cx="1767617" cy="533091"/>
          </a:xfrm>
          <a:custGeom>
            <a:avLst/>
            <a:gdLst/>
            <a:ahLst/>
            <a:cxnLst/>
            <a:rect l="l" t="t" r="r" b="b"/>
            <a:pathLst>
              <a:path w="1767617" h="533091">
                <a:moveTo>
                  <a:pt x="0" y="0"/>
                </a:moveTo>
                <a:lnTo>
                  <a:pt x="1767617" y="0"/>
                </a:lnTo>
                <a:lnTo>
                  <a:pt x="1767617" y="533091"/>
                </a:lnTo>
                <a:lnTo>
                  <a:pt x="0" y="533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5086BB05-FB3E-6136-E1C1-C83DFC107F2E}"/>
              </a:ext>
            </a:extLst>
          </p:cNvPr>
          <p:cNvSpPr/>
          <p:nvPr/>
        </p:nvSpPr>
        <p:spPr>
          <a:xfrm>
            <a:off x="12611455" y="7041993"/>
            <a:ext cx="1237219" cy="1319018"/>
          </a:xfrm>
          <a:custGeom>
            <a:avLst/>
            <a:gdLst/>
            <a:ahLst/>
            <a:cxnLst/>
            <a:rect l="l" t="t" r="r" b="b"/>
            <a:pathLst>
              <a:path w="1237219" h="1319018">
                <a:moveTo>
                  <a:pt x="0" y="0"/>
                </a:moveTo>
                <a:lnTo>
                  <a:pt x="1237218" y="0"/>
                </a:lnTo>
                <a:lnTo>
                  <a:pt x="1237218" y="1319018"/>
                </a:lnTo>
                <a:lnTo>
                  <a:pt x="0" y="131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7072" t="-33989" r="-189628" b="-164225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2C679BDC-B73C-0A3E-D3C5-87199AB01BDF}"/>
              </a:ext>
            </a:extLst>
          </p:cNvPr>
          <p:cNvGrpSpPr/>
          <p:nvPr/>
        </p:nvGrpSpPr>
        <p:grpSpPr>
          <a:xfrm>
            <a:off x="12066933" y="8433629"/>
            <a:ext cx="2410711" cy="453552"/>
            <a:chOff x="0" y="0"/>
            <a:chExt cx="3214281" cy="604736"/>
          </a:xfrm>
        </p:grpSpPr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C7703FA7-1456-2A7F-AC6A-DE34DCAA7203}"/>
                </a:ext>
              </a:extLst>
            </p:cNvPr>
            <p:cNvGrpSpPr/>
            <p:nvPr/>
          </p:nvGrpSpPr>
          <p:grpSpPr>
            <a:xfrm>
              <a:off x="0" y="0"/>
              <a:ext cx="3214281" cy="604736"/>
              <a:chOff x="0" y="0"/>
              <a:chExt cx="634920" cy="119454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3591A0EB-8703-EE68-3BF4-E11BAD9BF275}"/>
                  </a:ext>
                </a:extLst>
              </p:cNvPr>
              <p:cNvSpPr/>
              <p:nvPr/>
            </p:nvSpPr>
            <p:spPr>
              <a:xfrm>
                <a:off x="0" y="0"/>
                <a:ext cx="634920" cy="119454"/>
              </a:xfrm>
              <a:custGeom>
                <a:avLst/>
                <a:gdLst/>
                <a:ahLst/>
                <a:cxnLst/>
                <a:rect l="l" t="t" r="r" b="b"/>
                <a:pathLst>
                  <a:path w="634920" h="119454">
                    <a:moveTo>
                      <a:pt x="0" y="0"/>
                    </a:moveTo>
                    <a:lnTo>
                      <a:pt x="634920" y="0"/>
                    </a:lnTo>
                    <a:lnTo>
                      <a:pt x="634920" y="119454"/>
                    </a:lnTo>
                    <a:lnTo>
                      <a:pt x="0" y="1194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8082A327-84E2-FABF-719A-4787865FF5EE}"/>
                  </a:ext>
                </a:extLst>
              </p:cNvPr>
              <p:cNvSpPr txBox="1"/>
              <p:nvPr/>
            </p:nvSpPr>
            <p:spPr>
              <a:xfrm>
                <a:off x="0" y="-123825"/>
                <a:ext cx="634920" cy="2432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 lang="pl-PL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EE9EA20C-C060-2066-EB45-CBF77FCE5FB3}"/>
                </a:ext>
              </a:extLst>
            </p:cNvPr>
            <p:cNvSpPr txBox="1"/>
            <p:nvPr/>
          </p:nvSpPr>
          <p:spPr>
            <a:xfrm>
              <a:off x="272448" y="17465"/>
              <a:ext cx="2669385" cy="512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pl-PL" sz="2300" dirty="0">
                  <a:solidFill>
                    <a:srgbClr val="2357A8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2"/>
                </a:rPr>
                <a:t>Wtyczka APP 2</a:t>
              </a:r>
            </a:p>
          </p:txBody>
        </p:sp>
      </p:grpSp>
      <p:grpSp>
        <p:nvGrpSpPr>
          <p:cNvPr id="14" name="Group 15">
            <a:extLst>
              <a:ext uri="{FF2B5EF4-FFF2-40B4-BE49-F238E27FC236}">
                <a16:creationId xmlns:a16="http://schemas.microsoft.com/office/drawing/2014/main" id="{E434D2DA-35BE-AD80-D515-0E14354CE227}"/>
              </a:ext>
            </a:extLst>
          </p:cNvPr>
          <p:cNvGrpSpPr/>
          <p:nvPr/>
        </p:nvGrpSpPr>
        <p:grpSpPr>
          <a:xfrm>
            <a:off x="12695904" y="1142983"/>
            <a:ext cx="1355918" cy="1491509"/>
            <a:chOff x="0" y="0"/>
            <a:chExt cx="1807890" cy="1988679"/>
          </a:xfrm>
        </p:grpSpPr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FE0870A8-042D-B35D-64DD-560585DDB088}"/>
                </a:ext>
              </a:extLst>
            </p:cNvPr>
            <p:cNvGrpSpPr/>
            <p:nvPr/>
          </p:nvGrpSpPr>
          <p:grpSpPr>
            <a:xfrm>
              <a:off x="137643" y="403136"/>
              <a:ext cx="1566529" cy="950409"/>
              <a:chOff x="0" y="0"/>
              <a:chExt cx="407058" cy="246961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F555906F-0A9F-0470-B6C6-81E3BFF616F6}"/>
                  </a:ext>
                </a:extLst>
              </p:cNvPr>
              <p:cNvSpPr/>
              <p:nvPr/>
            </p:nvSpPr>
            <p:spPr>
              <a:xfrm>
                <a:off x="0" y="0"/>
                <a:ext cx="407058" cy="246961"/>
              </a:xfrm>
              <a:custGeom>
                <a:avLst/>
                <a:gdLst/>
                <a:ahLst/>
                <a:cxnLst/>
                <a:rect l="l" t="t" r="r" b="b"/>
                <a:pathLst>
                  <a:path w="407058" h="246961">
                    <a:moveTo>
                      <a:pt x="0" y="0"/>
                    </a:moveTo>
                    <a:lnTo>
                      <a:pt x="407058" y="0"/>
                    </a:lnTo>
                    <a:lnTo>
                      <a:pt x="407058" y="246961"/>
                    </a:lnTo>
                    <a:lnTo>
                      <a:pt x="0" y="24696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B720F5F6-B33A-3C6E-A07C-70568D7FDECB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407058" cy="3422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56"/>
                  </a:lnSpc>
                </a:pPr>
                <a:endParaRPr lang="pl-PL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CB105A1D-A078-F83B-FE8A-484BF030DA3B}"/>
                </a:ext>
              </a:extLst>
            </p:cNvPr>
            <p:cNvSpPr/>
            <p:nvPr/>
          </p:nvSpPr>
          <p:spPr>
            <a:xfrm>
              <a:off x="0" y="0"/>
              <a:ext cx="1807890" cy="1988679"/>
            </a:xfrm>
            <a:custGeom>
              <a:avLst/>
              <a:gdLst/>
              <a:ahLst/>
              <a:cxnLst/>
              <a:rect l="l" t="t" r="r" b="b"/>
              <a:pathLst>
                <a:path w="1807890" h="1988679">
                  <a:moveTo>
                    <a:pt x="0" y="0"/>
                  </a:moveTo>
                  <a:lnTo>
                    <a:pt x="1807890" y="0"/>
                  </a:lnTo>
                  <a:lnTo>
                    <a:pt x="1807890" y="1988679"/>
                  </a:lnTo>
                  <a:lnTo>
                    <a:pt x="0" y="1988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9" name="TextBox 20">
            <a:extLst>
              <a:ext uri="{FF2B5EF4-FFF2-40B4-BE49-F238E27FC236}">
                <a16:creationId xmlns:a16="http://schemas.microsoft.com/office/drawing/2014/main" id="{F322A51B-5742-8321-F170-12351994799E}"/>
              </a:ext>
            </a:extLst>
          </p:cNvPr>
          <p:cNvSpPr txBox="1"/>
          <p:nvPr/>
        </p:nvSpPr>
        <p:spPr>
          <a:xfrm>
            <a:off x="374279" y="1885022"/>
            <a:ext cx="7792884" cy="1542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5"/>
              </a:lnSpc>
            </a:pPr>
            <a:r>
              <a:rPr lang="pl-PL" sz="25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 </a:t>
            </a:r>
            <a:r>
              <a:rPr lang="pl-PL" sz="2580" u="sng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  <a:hlinkClick r:id="rId6" tooltip="https://plugins.qgis.org/plugins/wtyczka_qgis_app/#plugin-about"/>
              </a:rPr>
              <a:t>oficjalnym repozytorium QGIS</a:t>
            </a:r>
            <a:r>
              <a:rPr lang="pl-PL" sz="25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</a:p>
          <a:p>
            <a:pPr algn="l">
              <a:lnSpc>
                <a:spcPts val="4155"/>
              </a:lnSpc>
            </a:pPr>
            <a:r>
              <a:rPr lang="pl-PL" sz="25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opublikowana została </a:t>
            </a:r>
            <a:r>
              <a:rPr lang="pl-PL" sz="258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stabilna wersja Wtyczki APP 2 – wersja 2.0.5. 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59457BD1-7C8F-FA25-FFE4-3A398CDD8AD6}"/>
              </a:ext>
            </a:extLst>
          </p:cNvPr>
          <p:cNvSpPr txBox="1"/>
          <p:nvPr/>
        </p:nvSpPr>
        <p:spPr>
          <a:xfrm>
            <a:off x="887581" y="5702202"/>
            <a:ext cx="6916242" cy="47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5"/>
              </a:lnSpc>
            </a:pPr>
            <a:r>
              <a:rPr lang="pl-PL" sz="25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 zakresie:</a:t>
            </a:r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14B18B19-1161-60F1-7640-C7F030503F86}"/>
              </a:ext>
            </a:extLst>
          </p:cNvPr>
          <p:cNvSpPr/>
          <p:nvPr/>
        </p:nvSpPr>
        <p:spPr>
          <a:xfrm rot="-3493435">
            <a:off x="5286044" y="1983275"/>
            <a:ext cx="333364" cy="431540"/>
          </a:xfrm>
          <a:custGeom>
            <a:avLst/>
            <a:gdLst/>
            <a:ahLst/>
            <a:cxnLst/>
            <a:rect l="l" t="t" r="r" b="b"/>
            <a:pathLst>
              <a:path w="333364" h="431540">
                <a:moveTo>
                  <a:pt x="0" y="0"/>
                </a:moveTo>
                <a:lnTo>
                  <a:pt x="333365" y="0"/>
                </a:lnTo>
                <a:lnTo>
                  <a:pt x="333365" y="431540"/>
                </a:lnTo>
                <a:lnTo>
                  <a:pt x="0" y="4315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914" b="-914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59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87B9356-B9C0-AFEF-2B4C-B4A94B79A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315" y="2415518"/>
            <a:ext cx="9731583" cy="4168501"/>
          </a:xfrm>
          <a:prstGeom prst="rect">
            <a:avLst/>
          </a:prstGeom>
          <a:effectLst>
            <a:outerShdw blurRad="254000" dist="190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07A4A7E-98AB-8B14-BEBF-33740AC04BC1}"/>
              </a:ext>
            </a:extLst>
          </p:cNvPr>
          <p:cNvSpPr txBox="1"/>
          <p:nvPr/>
        </p:nvSpPr>
        <p:spPr>
          <a:xfrm>
            <a:off x="468725" y="857250"/>
            <a:ext cx="13176790" cy="1343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1.2. Zmiana założeń – standaryzacja, brak uwarunkowań,</a:t>
            </a:r>
          </a:p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wyłącznie dane przestrzenne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8496E-B06B-1220-1D9F-A85AEBC21704}"/>
              </a:ext>
            </a:extLst>
          </p:cNvPr>
          <p:cNvSpPr txBox="1"/>
          <p:nvPr/>
        </p:nvSpPr>
        <p:spPr>
          <a:xfrm>
            <a:off x="180741" y="7489683"/>
            <a:ext cx="14038729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Kluczowe ustalenia, np. profil funkcjonalny, wysokość, wyznaczenie obszaru uzupełnienia zabudowy</a:t>
            </a:r>
          </a:p>
        </p:txBody>
      </p:sp>
    </p:spTree>
    <p:extLst>
      <p:ext uri="{BB962C8B-B14F-4D97-AF65-F5344CB8AC3E}">
        <p14:creationId xmlns:p14="http://schemas.microsoft.com/office/powerpoint/2010/main" val="5954301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EB0621E2-5B15-7E17-2433-9A89B5BE225B}"/>
              </a:ext>
            </a:extLst>
          </p:cNvPr>
          <p:cNvSpPr/>
          <p:nvPr/>
        </p:nvSpPr>
        <p:spPr>
          <a:xfrm>
            <a:off x="4730083" y="8088166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DE99580-4481-BEEE-B8AE-E9979AEFF357}"/>
              </a:ext>
            </a:extLst>
          </p:cNvPr>
          <p:cNvSpPr txBox="1"/>
          <p:nvPr/>
        </p:nvSpPr>
        <p:spPr>
          <a:xfrm>
            <a:off x="449260" y="877583"/>
            <a:ext cx="13950953" cy="580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4.19. Wtyczka APP 2 – „prowadzenie za rękę”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2B57306-AC51-26C0-94DC-945871256E98}"/>
              </a:ext>
            </a:extLst>
          </p:cNvPr>
          <p:cNvSpPr/>
          <p:nvPr/>
        </p:nvSpPr>
        <p:spPr>
          <a:xfrm>
            <a:off x="4340616" y="7424249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5AF9C9EB-AA40-0244-FB1E-2A7B079C8EE6}"/>
              </a:ext>
            </a:extLst>
          </p:cNvPr>
          <p:cNvGrpSpPr/>
          <p:nvPr/>
        </p:nvGrpSpPr>
        <p:grpSpPr>
          <a:xfrm>
            <a:off x="1660535" y="735941"/>
            <a:ext cx="9902013" cy="6501324"/>
            <a:chOff x="1660535" y="735941"/>
            <a:chExt cx="9902013" cy="6501324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A2DE12E1-9D93-BF23-FAD4-804506E49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4547" y="1762273"/>
              <a:ext cx="9333990" cy="5474992"/>
            </a:xfrm>
            <a:prstGeom prst="rect">
              <a:avLst/>
            </a:prstGeom>
          </p:spPr>
        </p:pic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92D2E983-3FCC-1544-0A62-2134466F54C1}"/>
                </a:ext>
              </a:extLst>
            </p:cNvPr>
            <p:cNvGrpSpPr/>
            <p:nvPr/>
          </p:nvGrpSpPr>
          <p:grpSpPr>
            <a:xfrm>
              <a:off x="1660535" y="735941"/>
              <a:ext cx="9902013" cy="5474992"/>
              <a:chOff x="0" y="-95250"/>
              <a:chExt cx="1422758" cy="269809"/>
            </a:xfrm>
          </p:grpSpPr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id="{E81F4CB0-5BB0-3409-F498-B9C5645B0A3C}"/>
                  </a:ext>
                </a:extLst>
              </p:cNvPr>
              <p:cNvSpPr/>
              <p:nvPr/>
            </p:nvSpPr>
            <p:spPr>
              <a:xfrm>
                <a:off x="0" y="12265"/>
                <a:ext cx="142275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20" name="TextBox 16">
                <a:extLst>
                  <a:ext uri="{FF2B5EF4-FFF2-40B4-BE49-F238E27FC236}">
                    <a16:creationId xmlns:a16="http://schemas.microsoft.com/office/drawing/2014/main" id="{228E3C9F-B8C4-65AE-9D35-2FBA587B8224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9B236DB0-0BD5-F209-4CE4-A591872382B2}"/>
              </a:ext>
            </a:extLst>
          </p:cNvPr>
          <p:cNvGrpSpPr/>
          <p:nvPr/>
        </p:nvGrpSpPr>
        <p:grpSpPr>
          <a:xfrm>
            <a:off x="119110" y="-1042699"/>
            <a:ext cx="14174200" cy="7837157"/>
            <a:chOff x="1660535" y="735941"/>
            <a:chExt cx="9902013" cy="5474992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E25450A5-46C4-6063-9E2F-C9F3FDFB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2695" b="19410"/>
            <a:stretch/>
          </p:blipFill>
          <p:spPr>
            <a:xfrm>
              <a:off x="1944547" y="3004820"/>
              <a:ext cx="9333990" cy="3169705"/>
            </a:xfrm>
            <a:prstGeom prst="rect">
              <a:avLst/>
            </a:prstGeom>
          </p:spPr>
        </p:pic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B118DEE1-84C8-0EE1-52E1-0F4DA4BB63DF}"/>
                </a:ext>
              </a:extLst>
            </p:cNvPr>
            <p:cNvGrpSpPr/>
            <p:nvPr/>
          </p:nvGrpSpPr>
          <p:grpSpPr>
            <a:xfrm>
              <a:off x="1660535" y="735941"/>
              <a:ext cx="9902013" cy="5474992"/>
              <a:chOff x="0" y="-95250"/>
              <a:chExt cx="1422758" cy="269809"/>
            </a:xfrm>
          </p:grpSpPr>
          <p:sp>
            <p:nvSpPr>
              <p:cNvPr id="11" name="Freeform 15">
                <a:extLst>
                  <a:ext uri="{FF2B5EF4-FFF2-40B4-BE49-F238E27FC236}">
                    <a16:creationId xmlns:a16="http://schemas.microsoft.com/office/drawing/2014/main" id="{94BA9D96-5A20-8CAC-6C03-AB73CE9BE66D}"/>
                  </a:ext>
                </a:extLst>
              </p:cNvPr>
              <p:cNvSpPr/>
              <p:nvPr/>
            </p:nvSpPr>
            <p:spPr>
              <a:xfrm>
                <a:off x="0" y="12265"/>
                <a:ext cx="142275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3" name="TextBox 16">
                <a:extLst>
                  <a:ext uri="{FF2B5EF4-FFF2-40B4-BE49-F238E27FC236}">
                    <a16:creationId xmlns:a16="http://schemas.microsoft.com/office/drawing/2014/main" id="{EF338B7C-FE28-C8AA-9120-488273A0B32C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902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4DE99580-4481-BEEE-B8AE-E9979AEFF357}"/>
              </a:ext>
            </a:extLst>
          </p:cNvPr>
          <p:cNvSpPr txBox="1"/>
          <p:nvPr/>
        </p:nvSpPr>
        <p:spPr>
          <a:xfrm>
            <a:off x="449260" y="877583"/>
            <a:ext cx="13950953" cy="580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4.20. Wtyczka APP 2 – przykłady praktycznych wskazówek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42E40C85-EB42-AD34-7C64-A1C7035AC346}"/>
              </a:ext>
            </a:extLst>
          </p:cNvPr>
          <p:cNvGrpSpPr/>
          <p:nvPr/>
        </p:nvGrpSpPr>
        <p:grpSpPr>
          <a:xfrm>
            <a:off x="3134484" y="1554384"/>
            <a:ext cx="8131245" cy="5890770"/>
            <a:chOff x="3134484" y="1554384"/>
            <a:chExt cx="8131245" cy="5890770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277EEEC7-D078-83B8-E756-FAB65EFFD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4484" y="1554384"/>
              <a:ext cx="8131245" cy="5890770"/>
            </a:xfrm>
            <a:prstGeom prst="rect">
              <a:avLst/>
            </a:prstGeom>
          </p:spPr>
        </p:pic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92D2E983-3FCC-1544-0A62-2134466F54C1}"/>
                </a:ext>
              </a:extLst>
            </p:cNvPr>
            <p:cNvGrpSpPr/>
            <p:nvPr/>
          </p:nvGrpSpPr>
          <p:grpSpPr>
            <a:xfrm>
              <a:off x="3318542" y="3703899"/>
              <a:ext cx="7214420" cy="1116260"/>
              <a:chOff x="-23200" y="-95250"/>
              <a:chExt cx="1445958" cy="269809"/>
            </a:xfrm>
          </p:grpSpPr>
          <p:sp>
            <p:nvSpPr>
              <p:cNvPr id="7" name="Freeform 15">
                <a:extLst>
                  <a:ext uri="{FF2B5EF4-FFF2-40B4-BE49-F238E27FC236}">
                    <a16:creationId xmlns:a16="http://schemas.microsoft.com/office/drawing/2014/main" id="{E81F4CB0-5BB0-3409-F498-B9C5645B0A3C}"/>
                  </a:ext>
                </a:extLst>
              </p:cNvPr>
              <p:cNvSpPr/>
              <p:nvPr/>
            </p:nvSpPr>
            <p:spPr>
              <a:xfrm>
                <a:off x="-23200" y="12265"/>
                <a:ext cx="142275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28E3C9F-B8C4-65AE-9D35-2FBA587B8224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4F5435DA-07AD-89DD-BB8F-A6135D526399}"/>
                </a:ext>
              </a:extLst>
            </p:cNvPr>
            <p:cNvGrpSpPr/>
            <p:nvPr/>
          </p:nvGrpSpPr>
          <p:grpSpPr>
            <a:xfrm>
              <a:off x="7200106" y="3234031"/>
              <a:ext cx="1237344" cy="543339"/>
              <a:chOff x="0" y="-95250"/>
              <a:chExt cx="1422758" cy="269809"/>
            </a:xfrm>
          </p:grpSpPr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id="{2DC2531A-667E-8B8C-B929-8F05168461C6}"/>
                  </a:ext>
                </a:extLst>
              </p:cNvPr>
              <p:cNvSpPr/>
              <p:nvPr/>
            </p:nvSpPr>
            <p:spPr>
              <a:xfrm>
                <a:off x="0" y="12265"/>
                <a:ext cx="142275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1CDF06C2-5F77-BB16-5AEF-B2D86A4F240C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C38C7068-0AF9-FB41-6581-35C0416DE399}"/>
              </a:ext>
            </a:extLst>
          </p:cNvPr>
          <p:cNvGrpSpPr/>
          <p:nvPr/>
        </p:nvGrpSpPr>
        <p:grpSpPr>
          <a:xfrm>
            <a:off x="449260" y="2238101"/>
            <a:ext cx="13737155" cy="5050972"/>
            <a:chOff x="3134484" y="2637856"/>
            <a:chExt cx="8131245" cy="2924010"/>
          </a:xfrm>
        </p:grpSpPr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9C32D947-0BEF-BC51-C381-00015C609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392" b="31969"/>
            <a:stretch/>
          </p:blipFill>
          <p:spPr>
            <a:xfrm>
              <a:off x="3134484" y="2637856"/>
              <a:ext cx="8131245" cy="2924010"/>
            </a:xfrm>
            <a:prstGeom prst="rect">
              <a:avLst/>
            </a:prstGeom>
          </p:spPr>
        </p:pic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42291A61-19E6-FB31-2DF2-AF69F94DBAAE}"/>
                </a:ext>
              </a:extLst>
            </p:cNvPr>
            <p:cNvGrpSpPr/>
            <p:nvPr/>
          </p:nvGrpSpPr>
          <p:grpSpPr>
            <a:xfrm>
              <a:off x="3318542" y="3703899"/>
              <a:ext cx="7214420" cy="1116260"/>
              <a:chOff x="-23200" y="-95250"/>
              <a:chExt cx="1445958" cy="269809"/>
            </a:xfrm>
          </p:grpSpPr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E58036EC-3598-72EC-FB8A-506F60D48A4A}"/>
                  </a:ext>
                </a:extLst>
              </p:cNvPr>
              <p:cNvSpPr/>
              <p:nvPr/>
            </p:nvSpPr>
            <p:spPr>
              <a:xfrm>
                <a:off x="-23200" y="12265"/>
                <a:ext cx="142275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20" name="TextBox 16">
                <a:extLst>
                  <a:ext uri="{FF2B5EF4-FFF2-40B4-BE49-F238E27FC236}">
                    <a16:creationId xmlns:a16="http://schemas.microsoft.com/office/drawing/2014/main" id="{69ECBD09-EDC1-2357-F8ED-FA244D166652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  <p:grpSp>
          <p:nvGrpSpPr>
            <p:cNvPr id="16" name="Group 14">
              <a:extLst>
                <a:ext uri="{FF2B5EF4-FFF2-40B4-BE49-F238E27FC236}">
                  <a16:creationId xmlns:a16="http://schemas.microsoft.com/office/drawing/2014/main" id="{D11C1AEA-50E3-7555-0197-DADDB4C810F6}"/>
                </a:ext>
              </a:extLst>
            </p:cNvPr>
            <p:cNvGrpSpPr/>
            <p:nvPr/>
          </p:nvGrpSpPr>
          <p:grpSpPr>
            <a:xfrm>
              <a:off x="7200105" y="3234031"/>
              <a:ext cx="1353097" cy="543339"/>
              <a:chOff x="-1" y="-95250"/>
              <a:chExt cx="1555856" cy="269809"/>
            </a:xfrm>
          </p:grpSpPr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9BB0EEAA-B239-B322-5C34-6775735A8681}"/>
                  </a:ext>
                </a:extLst>
              </p:cNvPr>
              <p:cNvSpPr/>
              <p:nvPr/>
            </p:nvSpPr>
            <p:spPr>
              <a:xfrm>
                <a:off x="-1" y="25466"/>
                <a:ext cx="1555856" cy="149093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52972444-36EF-1328-A2E4-A42F73E2989A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563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22B8E7B0-18F1-72EF-F365-075B1F8FCFD6}"/>
              </a:ext>
            </a:extLst>
          </p:cNvPr>
          <p:cNvGrpSpPr/>
          <p:nvPr/>
        </p:nvGrpSpPr>
        <p:grpSpPr>
          <a:xfrm>
            <a:off x="3500858" y="1742979"/>
            <a:ext cx="7398496" cy="6533231"/>
            <a:chOff x="3500858" y="1742979"/>
            <a:chExt cx="7398496" cy="6533231"/>
          </a:xfrm>
        </p:grpSpPr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E244BA59-16C2-6819-C388-35EDA7F06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0858" y="1742979"/>
              <a:ext cx="7398496" cy="6533231"/>
            </a:xfrm>
            <a:prstGeom prst="rect">
              <a:avLst/>
            </a:prstGeom>
          </p:spPr>
        </p:pic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FD208BFE-AA13-AC0D-E0D7-75484C5FF15D}"/>
                </a:ext>
              </a:extLst>
            </p:cNvPr>
            <p:cNvGrpSpPr/>
            <p:nvPr/>
          </p:nvGrpSpPr>
          <p:grpSpPr>
            <a:xfrm>
              <a:off x="3895430" y="3951138"/>
              <a:ext cx="6609352" cy="542473"/>
              <a:chOff x="0" y="-95250"/>
              <a:chExt cx="1809689" cy="237654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F3BF372F-6286-1F66-6BD8-86DE1D2B3CD1}"/>
                  </a:ext>
                </a:extLst>
              </p:cNvPr>
              <p:cNvSpPr/>
              <p:nvPr/>
            </p:nvSpPr>
            <p:spPr>
              <a:xfrm>
                <a:off x="20998" y="0"/>
                <a:ext cx="1788691" cy="142404"/>
              </a:xfrm>
              <a:custGeom>
                <a:avLst/>
                <a:gdLst/>
                <a:ahLst/>
                <a:cxnLst/>
                <a:rect l="l" t="t" r="r" b="b"/>
                <a:pathLst>
                  <a:path w="1788691" h="142404">
                    <a:moveTo>
                      <a:pt x="55225" y="0"/>
                    </a:moveTo>
                    <a:lnTo>
                      <a:pt x="1733466" y="0"/>
                    </a:lnTo>
                    <a:cubicBezTo>
                      <a:pt x="1763966" y="0"/>
                      <a:pt x="1788691" y="24725"/>
                      <a:pt x="1788691" y="55225"/>
                    </a:cubicBezTo>
                    <a:lnTo>
                      <a:pt x="1788691" y="87179"/>
                    </a:lnTo>
                    <a:cubicBezTo>
                      <a:pt x="1788691" y="101826"/>
                      <a:pt x="1782873" y="115872"/>
                      <a:pt x="1772516" y="126229"/>
                    </a:cubicBezTo>
                    <a:cubicBezTo>
                      <a:pt x="1762159" y="136586"/>
                      <a:pt x="1748113" y="142404"/>
                      <a:pt x="1733466" y="142404"/>
                    </a:cubicBezTo>
                    <a:lnTo>
                      <a:pt x="55225" y="142404"/>
                    </a:lnTo>
                    <a:cubicBezTo>
                      <a:pt x="40578" y="142404"/>
                      <a:pt x="26532" y="136586"/>
                      <a:pt x="16175" y="126229"/>
                    </a:cubicBezTo>
                    <a:cubicBezTo>
                      <a:pt x="5818" y="115872"/>
                      <a:pt x="0" y="101826"/>
                      <a:pt x="0" y="87179"/>
                    </a:cubicBezTo>
                    <a:lnTo>
                      <a:pt x="0" y="55225"/>
                    </a:lnTo>
                    <a:cubicBezTo>
                      <a:pt x="0" y="40578"/>
                      <a:pt x="5818" y="26532"/>
                      <a:pt x="16175" y="16175"/>
                    </a:cubicBezTo>
                    <a:cubicBezTo>
                      <a:pt x="26532" y="5818"/>
                      <a:pt x="40578" y="0"/>
                      <a:pt x="5522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D549399E-D1F7-AAC7-FAA6-D06CFD9F6A20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788691" cy="23765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  <p:sp>
        <p:nvSpPr>
          <p:cNvPr id="15" name="TextBox 3">
            <a:extLst>
              <a:ext uri="{FF2B5EF4-FFF2-40B4-BE49-F238E27FC236}">
                <a16:creationId xmlns:a16="http://schemas.microsoft.com/office/drawing/2014/main" id="{31D21011-2D7D-9971-0AAA-E75046966583}"/>
              </a:ext>
            </a:extLst>
          </p:cNvPr>
          <p:cNvSpPr txBox="1"/>
          <p:nvPr/>
        </p:nvSpPr>
        <p:spPr>
          <a:xfrm>
            <a:off x="468725" y="857250"/>
            <a:ext cx="13637240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4.21. Wtyczka APP 2 – przykłady praktycznych wskazówek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16B38732-F203-21DB-79CA-9367B80C8D34}"/>
              </a:ext>
            </a:extLst>
          </p:cNvPr>
          <p:cNvGrpSpPr/>
          <p:nvPr/>
        </p:nvGrpSpPr>
        <p:grpSpPr>
          <a:xfrm>
            <a:off x="283040" y="2249132"/>
            <a:ext cx="13334536" cy="5292491"/>
            <a:chOff x="3500858" y="3067749"/>
            <a:chExt cx="7398496" cy="2936470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E8649AC2-B058-7290-5E06-610B95A97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0277" b="34776"/>
            <a:stretch/>
          </p:blipFill>
          <p:spPr>
            <a:xfrm>
              <a:off x="3500858" y="3067749"/>
              <a:ext cx="7398496" cy="2936470"/>
            </a:xfrm>
            <a:prstGeom prst="rect">
              <a:avLst/>
            </a:prstGeom>
          </p:spPr>
        </p:pic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0B1A1739-D61B-89CA-B305-8DEA75214261}"/>
                </a:ext>
              </a:extLst>
            </p:cNvPr>
            <p:cNvGrpSpPr/>
            <p:nvPr/>
          </p:nvGrpSpPr>
          <p:grpSpPr>
            <a:xfrm>
              <a:off x="3895430" y="3951138"/>
              <a:ext cx="6609352" cy="542473"/>
              <a:chOff x="0" y="-95250"/>
              <a:chExt cx="1809689" cy="237654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03B4860A-61FA-86C0-ABDD-F2D38A37847E}"/>
                  </a:ext>
                </a:extLst>
              </p:cNvPr>
              <p:cNvSpPr/>
              <p:nvPr/>
            </p:nvSpPr>
            <p:spPr>
              <a:xfrm>
                <a:off x="20998" y="0"/>
                <a:ext cx="1788691" cy="142404"/>
              </a:xfrm>
              <a:custGeom>
                <a:avLst/>
                <a:gdLst/>
                <a:ahLst/>
                <a:cxnLst/>
                <a:rect l="l" t="t" r="r" b="b"/>
                <a:pathLst>
                  <a:path w="1788691" h="142404">
                    <a:moveTo>
                      <a:pt x="55225" y="0"/>
                    </a:moveTo>
                    <a:lnTo>
                      <a:pt x="1733466" y="0"/>
                    </a:lnTo>
                    <a:cubicBezTo>
                      <a:pt x="1763966" y="0"/>
                      <a:pt x="1788691" y="24725"/>
                      <a:pt x="1788691" y="55225"/>
                    </a:cubicBezTo>
                    <a:lnTo>
                      <a:pt x="1788691" y="87179"/>
                    </a:lnTo>
                    <a:cubicBezTo>
                      <a:pt x="1788691" y="101826"/>
                      <a:pt x="1782873" y="115872"/>
                      <a:pt x="1772516" y="126229"/>
                    </a:cubicBezTo>
                    <a:cubicBezTo>
                      <a:pt x="1762159" y="136586"/>
                      <a:pt x="1748113" y="142404"/>
                      <a:pt x="1733466" y="142404"/>
                    </a:cubicBezTo>
                    <a:lnTo>
                      <a:pt x="55225" y="142404"/>
                    </a:lnTo>
                    <a:cubicBezTo>
                      <a:pt x="40578" y="142404"/>
                      <a:pt x="26532" y="136586"/>
                      <a:pt x="16175" y="126229"/>
                    </a:cubicBezTo>
                    <a:cubicBezTo>
                      <a:pt x="5818" y="115872"/>
                      <a:pt x="0" y="101826"/>
                      <a:pt x="0" y="87179"/>
                    </a:cubicBezTo>
                    <a:lnTo>
                      <a:pt x="0" y="55225"/>
                    </a:lnTo>
                    <a:cubicBezTo>
                      <a:pt x="0" y="40578"/>
                      <a:pt x="5818" y="26532"/>
                      <a:pt x="16175" y="16175"/>
                    </a:cubicBezTo>
                    <a:cubicBezTo>
                      <a:pt x="26532" y="5818"/>
                      <a:pt x="40578" y="0"/>
                      <a:pt x="5522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7" name="TextBox 8">
                <a:extLst>
                  <a:ext uri="{FF2B5EF4-FFF2-40B4-BE49-F238E27FC236}">
                    <a16:creationId xmlns:a16="http://schemas.microsoft.com/office/drawing/2014/main" id="{8B92D78E-B365-B8C1-88E1-1FD702B5B3CF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788691" cy="23765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750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>
            <a:extLst>
              <a:ext uri="{FF2B5EF4-FFF2-40B4-BE49-F238E27FC236}">
                <a16:creationId xmlns:a16="http://schemas.microsoft.com/office/drawing/2014/main" id="{D549399E-D1F7-AAC7-FAA6-D06CFD9F6A20}"/>
              </a:ext>
            </a:extLst>
          </p:cNvPr>
          <p:cNvSpPr txBox="1"/>
          <p:nvPr/>
        </p:nvSpPr>
        <p:spPr>
          <a:xfrm>
            <a:off x="3895430" y="3951138"/>
            <a:ext cx="6532663" cy="542473"/>
          </a:xfrm>
          <a:prstGeom prst="rect">
            <a:avLst/>
          </a:prstGeom>
        </p:spPr>
        <p:txBody>
          <a:bodyPr lIns="36974" tIns="36974" rIns="36974" bIns="36974" rtlCol="0" anchor="ctr"/>
          <a:lstStyle/>
          <a:p>
            <a:pPr algn="ctr">
              <a:lnSpc>
                <a:spcPts val="2620"/>
              </a:lnSpc>
            </a:pPr>
            <a:endParaRPr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31D21011-2D7D-9971-0AAA-E75046966583}"/>
              </a:ext>
            </a:extLst>
          </p:cNvPr>
          <p:cNvSpPr txBox="1"/>
          <p:nvPr/>
        </p:nvSpPr>
        <p:spPr>
          <a:xfrm>
            <a:off x="468724" y="857250"/>
            <a:ext cx="1368415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4.22. Wtyczka APP 2 – przykłady praktycznych wskazówek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6F309441-4D6C-7E7F-ABF0-447B8717ECAA}"/>
              </a:ext>
            </a:extLst>
          </p:cNvPr>
          <p:cNvGrpSpPr/>
          <p:nvPr/>
        </p:nvGrpSpPr>
        <p:grpSpPr>
          <a:xfrm>
            <a:off x="3626016" y="1999044"/>
            <a:ext cx="7148179" cy="5646909"/>
            <a:chOff x="3626016" y="1999044"/>
            <a:chExt cx="7148179" cy="5646909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29A11F0A-2939-F647-6A91-24327CDCD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26016" y="1999044"/>
              <a:ext cx="7148179" cy="5646909"/>
            </a:xfrm>
            <a:prstGeom prst="rect">
              <a:avLst/>
            </a:prstGeom>
          </p:spPr>
        </p:pic>
        <p:grpSp>
          <p:nvGrpSpPr>
            <p:cNvPr id="2" name="Group 6">
              <a:extLst>
                <a:ext uri="{FF2B5EF4-FFF2-40B4-BE49-F238E27FC236}">
                  <a16:creationId xmlns:a16="http://schemas.microsoft.com/office/drawing/2014/main" id="{7EF26842-6B45-9FAC-35B3-8A9CFFE99C94}"/>
                </a:ext>
              </a:extLst>
            </p:cNvPr>
            <p:cNvGrpSpPr/>
            <p:nvPr/>
          </p:nvGrpSpPr>
          <p:grpSpPr>
            <a:xfrm>
              <a:off x="6689871" y="3311058"/>
              <a:ext cx="3738222" cy="1535262"/>
              <a:chOff x="0" y="-95250"/>
              <a:chExt cx="1809689" cy="237654"/>
            </a:xfrm>
          </p:grpSpPr>
          <p:sp>
            <p:nvSpPr>
              <p:cNvPr id="4" name="Freeform 7">
                <a:extLst>
                  <a:ext uri="{FF2B5EF4-FFF2-40B4-BE49-F238E27FC236}">
                    <a16:creationId xmlns:a16="http://schemas.microsoft.com/office/drawing/2014/main" id="{BC7BB4B8-9444-E690-461E-FCD5702D5D6E}"/>
                  </a:ext>
                </a:extLst>
              </p:cNvPr>
              <p:cNvSpPr/>
              <p:nvPr/>
            </p:nvSpPr>
            <p:spPr>
              <a:xfrm>
                <a:off x="20998" y="0"/>
                <a:ext cx="1788691" cy="142404"/>
              </a:xfrm>
              <a:custGeom>
                <a:avLst/>
                <a:gdLst/>
                <a:ahLst/>
                <a:cxnLst/>
                <a:rect l="l" t="t" r="r" b="b"/>
                <a:pathLst>
                  <a:path w="1788691" h="142404">
                    <a:moveTo>
                      <a:pt x="55225" y="0"/>
                    </a:moveTo>
                    <a:lnTo>
                      <a:pt x="1733466" y="0"/>
                    </a:lnTo>
                    <a:cubicBezTo>
                      <a:pt x="1763966" y="0"/>
                      <a:pt x="1788691" y="24725"/>
                      <a:pt x="1788691" y="55225"/>
                    </a:cubicBezTo>
                    <a:lnTo>
                      <a:pt x="1788691" y="87179"/>
                    </a:lnTo>
                    <a:cubicBezTo>
                      <a:pt x="1788691" y="101826"/>
                      <a:pt x="1782873" y="115872"/>
                      <a:pt x="1772516" y="126229"/>
                    </a:cubicBezTo>
                    <a:cubicBezTo>
                      <a:pt x="1762159" y="136586"/>
                      <a:pt x="1748113" y="142404"/>
                      <a:pt x="1733466" y="142404"/>
                    </a:cubicBezTo>
                    <a:lnTo>
                      <a:pt x="55225" y="142404"/>
                    </a:lnTo>
                    <a:cubicBezTo>
                      <a:pt x="40578" y="142404"/>
                      <a:pt x="26532" y="136586"/>
                      <a:pt x="16175" y="126229"/>
                    </a:cubicBezTo>
                    <a:cubicBezTo>
                      <a:pt x="5818" y="115872"/>
                      <a:pt x="0" y="101826"/>
                      <a:pt x="0" y="87179"/>
                    </a:cubicBezTo>
                    <a:lnTo>
                      <a:pt x="0" y="55225"/>
                    </a:lnTo>
                    <a:cubicBezTo>
                      <a:pt x="0" y="40578"/>
                      <a:pt x="5818" y="26532"/>
                      <a:pt x="16175" y="16175"/>
                    </a:cubicBezTo>
                    <a:cubicBezTo>
                      <a:pt x="26532" y="5818"/>
                      <a:pt x="40578" y="0"/>
                      <a:pt x="5522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5" name="TextBox 8">
                <a:extLst>
                  <a:ext uri="{FF2B5EF4-FFF2-40B4-BE49-F238E27FC236}">
                    <a16:creationId xmlns:a16="http://schemas.microsoft.com/office/drawing/2014/main" id="{03DA8545-6518-42CD-2BB6-3AF8B774A6EE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788691" cy="23765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7083D5B7-112F-F927-B29E-B95AC76F1497}"/>
              </a:ext>
            </a:extLst>
          </p:cNvPr>
          <p:cNvGrpSpPr/>
          <p:nvPr/>
        </p:nvGrpSpPr>
        <p:grpSpPr>
          <a:xfrm>
            <a:off x="687976" y="2445221"/>
            <a:ext cx="13047607" cy="4555273"/>
            <a:chOff x="4540459" y="3311058"/>
            <a:chExt cx="6071674" cy="2119786"/>
          </a:xfrm>
        </p:grpSpPr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508E9746-9EF7-785F-C8FE-F0F4F4F98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2793" t="23234" r="2267" b="39227"/>
            <a:stretch/>
          </p:blipFill>
          <p:spPr>
            <a:xfrm>
              <a:off x="4540459" y="3311059"/>
              <a:ext cx="6071674" cy="2119785"/>
            </a:xfrm>
            <a:prstGeom prst="rect">
              <a:avLst/>
            </a:prstGeom>
          </p:spPr>
        </p:pic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EC910166-3078-429E-91F3-6CEE08184741}"/>
                </a:ext>
              </a:extLst>
            </p:cNvPr>
            <p:cNvGrpSpPr/>
            <p:nvPr/>
          </p:nvGrpSpPr>
          <p:grpSpPr>
            <a:xfrm>
              <a:off x="6689871" y="3311058"/>
              <a:ext cx="3738222" cy="1535262"/>
              <a:chOff x="0" y="-95250"/>
              <a:chExt cx="1809689" cy="237654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7B102C70-0F39-F33F-7070-19A618C62D77}"/>
                  </a:ext>
                </a:extLst>
              </p:cNvPr>
              <p:cNvSpPr/>
              <p:nvPr/>
            </p:nvSpPr>
            <p:spPr>
              <a:xfrm>
                <a:off x="20998" y="0"/>
                <a:ext cx="1788691" cy="142404"/>
              </a:xfrm>
              <a:custGeom>
                <a:avLst/>
                <a:gdLst/>
                <a:ahLst/>
                <a:cxnLst/>
                <a:rect l="l" t="t" r="r" b="b"/>
                <a:pathLst>
                  <a:path w="1788691" h="142404">
                    <a:moveTo>
                      <a:pt x="55225" y="0"/>
                    </a:moveTo>
                    <a:lnTo>
                      <a:pt x="1733466" y="0"/>
                    </a:lnTo>
                    <a:cubicBezTo>
                      <a:pt x="1763966" y="0"/>
                      <a:pt x="1788691" y="24725"/>
                      <a:pt x="1788691" y="55225"/>
                    </a:cubicBezTo>
                    <a:lnTo>
                      <a:pt x="1788691" y="87179"/>
                    </a:lnTo>
                    <a:cubicBezTo>
                      <a:pt x="1788691" y="101826"/>
                      <a:pt x="1782873" y="115872"/>
                      <a:pt x="1772516" y="126229"/>
                    </a:cubicBezTo>
                    <a:cubicBezTo>
                      <a:pt x="1762159" y="136586"/>
                      <a:pt x="1748113" y="142404"/>
                      <a:pt x="1733466" y="142404"/>
                    </a:cubicBezTo>
                    <a:lnTo>
                      <a:pt x="55225" y="142404"/>
                    </a:lnTo>
                    <a:cubicBezTo>
                      <a:pt x="40578" y="142404"/>
                      <a:pt x="26532" y="136586"/>
                      <a:pt x="16175" y="126229"/>
                    </a:cubicBezTo>
                    <a:cubicBezTo>
                      <a:pt x="5818" y="115872"/>
                      <a:pt x="0" y="101826"/>
                      <a:pt x="0" y="87179"/>
                    </a:cubicBezTo>
                    <a:lnTo>
                      <a:pt x="0" y="55225"/>
                    </a:lnTo>
                    <a:cubicBezTo>
                      <a:pt x="0" y="40578"/>
                      <a:pt x="5818" y="26532"/>
                      <a:pt x="16175" y="16175"/>
                    </a:cubicBezTo>
                    <a:cubicBezTo>
                      <a:pt x="26532" y="5818"/>
                      <a:pt x="40578" y="0"/>
                      <a:pt x="5522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15F4D989-22E6-EFEA-8F3C-22010FBB7110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788691" cy="23765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792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EB0621E2-5B15-7E17-2433-9A89B5BE225B}"/>
              </a:ext>
            </a:extLst>
          </p:cNvPr>
          <p:cNvSpPr/>
          <p:nvPr/>
        </p:nvSpPr>
        <p:spPr>
          <a:xfrm>
            <a:off x="4730083" y="8088166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DE99580-4481-BEEE-B8AE-E9979AEFF357}"/>
              </a:ext>
            </a:extLst>
          </p:cNvPr>
          <p:cNvSpPr txBox="1"/>
          <p:nvPr/>
        </p:nvSpPr>
        <p:spPr>
          <a:xfrm>
            <a:off x="449260" y="877583"/>
            <a:ext cx="13835700" cy="580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4.23. Wtyczka APP 2 – przykłady praktycznych wskazówek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2B57306-AC51-26C0-94DC-945871256E98}"/>
              </a:ext>
            </a:extLst>
          </p:cNvPr>
          <p:cNvSpPr/>
          <p:nvPr/>
        </p:nvSpPr>
        <p:spPr>
          <a:xfrm>
            <a:off x="4340616" y="7424249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C057A953-D7C8-A5AE-4073-06C91C4A0B73}"/>
              </a:ext>
            </a:extLst>
          </p:cNvPr>
          <p:cNvGrpSpPr/>
          <p:nvPr/>
        </p:nvGrpSpPr>
        <p:grpSpPr>
          <a:xfrm>
            <a:off x="4037532" y="1657262"/>
            <a:ext cx="6325148" cy="5685013"/>
            <a:chOff x="4037532" y="1657262"/>
            <a:chExt cx="6325148" cy="5685013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837CFCEE-323B-6E50-2AA4-9B5FDEF14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7532" y="1657262"/>
              <a:ext cx="6325148" cy="5685013"/>
            </a:xfrm>
            <a:prstGeom prst="rect">
              <a:avLst/>
            </a:prstGeom>
          </p:spPr>
        </p:pic>
        <p:grpSp>
          <p:nvGrpSpPr>
            <p:cNvPr id="13" name="Group 14">
              <a:extLst>
                <a:ext uri="{FF2B5EF4-FFF2-40B4-BE49-F238E27FC236}">
                  <a16:creationId xmlns:a16="http://schemas.microsoft.com/office/drawing/2014/main" id="{92D2E983-3FCC-1544-0A62-2134466F54C1}"/>
                </a:ext>
              </a:extLst>
            </p:cNvPr>
            <p:cNvGrpSpPr/>
            <p:nvPr/>
          </p:nvGrpSpPr>
          <p:grpSpPr>
            <a:xfrm>
              <a:off x="6512560" y="3941366"/>
              <a:ext cx="2631440" cy="2449271"/>
              <a:chOff x="-23200" y="-95250"/>
              <a:chExt cx="1445958" cy="265405"/>
            </a:xfrm>
          </p:grpSpPr>
          <p:sp>
            <p:nvSpPr>
              <p:cNvPr id="14" name="Freeform 15">
                <a:extLst>
                  <a:ext uri="{FF2B5EF4-FFF2-40B4-BE49-F238E27FC236}">
                    <a16:creationId xmlns:a16="http://schemas.microsoft.com/office/drawing/2014/main" id="{E81F4CB0-5BB0-3409-F498-B9C5645B0A3C}"/>
                  </a:ext>
                </a:extLst>
              </p:cNvPr>
              <p:cNvSpPr/>
              <p:nvPr/>
            </p:nvSpPr>
            <p:spPr>
              <a:xfrm>
                <a:off x="-23200" y="7861"/>
                <a:ext cx="142275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228E3C9F-B8C4-65AE-9D35-2FBA587B8224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4ACF53A0-4050-F118-35A4-ECF166A18FC3}"/>
              </a:ext>
            </a:extLst>
          </p:cNvPr>
          <p:cNvGrpSpPr/>
          <p:nvPr/>
        </p:nvGrpSpPr>
        <p:grpSpPr>
          <a:xfrm>
            <a:off x="1314994" y="1812330"/>
            <a:ext cx="12076859" cy="6240454"/>
            <a:chOff x="4037532" y="3188599"/>
            <a:chExt cx="6325148" cy="3268383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49C4AE25-4335-C53F-9E4C-0C5BA7AB1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6937" b="15572"/>
            <a:stretch/>
          </p:blipFill>
          <p:spPr>
            <a:xfrm>
              <a:off x="4037532" y="3188599"/>
              <a:ext cx="6325148" cy="3268383"/>
            </a:xfrm>
            <a:prstGeom prst="rect">
              <a:avLst/>
            </a:prstGeom>
          </p:spPr>
        </p:pic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96E60D0B-8CF4-1614-C753-DF3BDF908092}"/>
                </a:ext>
              </a:extLst>
            </p:cNvPr>
            <p:cNvGrpSpPr/>
            <p:nvPr/>
          </p:nvGrpSpPr>
          <p:grpSpPr>
            <a:xfrm>
              <a:off x="6512560" y="3941366"/>
              <a:ext cx="2631440" cy="2449271"/>
              <a:chOff x="-23200" y="-95250"/>
              <a:chExt cx="1445958" cy="265405"/>
            </a:xfrm>
          </p:grpSpPr>
          <p:sp>
            <p:nvSpPr>
              <p:cNvPr id="9" name="Freeform 15">
                <a:extLst>
                  <a:ext uri="{FF2B5EF4-FFF2-40B4-BE49-F238E27FC236}">
                    <a16:creationId xmlns:a16="http://schemas.microsoft.com/office/drawing/2014/main" id="{DCF08CE1-98C7-3E41-8201-50A9605D9EE2}"/>
                  </a:ext>
                </a:extLst>
              </p:cNvPr>
              <p:cNvSpPr/>
              <p:nvPr/>
            </p:nvSpPr>
            <p:spPr>
              <a:xfrm>
                <a:off x="-23200" y="7861"/>
                <a:ext cx="142275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0" name="TextBox 16">
                <a:extLst>
                  <a:ext uri="{FF2B5EF4-FFF2-40B4-BE49-F238E27FC236}">
                    <a16:creationId xmlns:a16="http://schemas.microsoft.com/office/drawing/2014/main" id="{FA89B580-334B-D47F-09CE-3C8FF973F988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289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EB0621E2-5B15-7E17-2433-9A89B5BE225B}"/>
              </a:ext>
            </a:extLst>
          </p:cNvPr>
          <p:cNvSpPr/>
          <p:nvPr/>
        </p:nvSpPr>
        <p:spPr>
          <a:xfrm>
            <a:off x="4730083" y="8088166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DE99580-4481-BEEE-B8AE-E9979AEFF357}"/>
              </a:ext>
            </a:extLst>
          </p:cNvPr>
          <p:cNvSpPr txBox="1"/>
          <p:nvPr/>
        </p:nvSpPr>
        <p:spPr>
          <a:xfrm>
            <a:off x="449260" y="877583"/>
            <a:ext cx="13835700" cy="580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4.24. Wtyczka APP 2 – przykłady praktycznych wskazówek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2B57306-AC51-26C0-94DC-945871256E98}"/>
              </a:ext>
            </a:extLst>
          </p:cNvPr>
          <p:cNvSpPr/>
          <p:nvPr/>
        </p:nvSpPr>
        <p:spPr>
          <a:xfrm>
            <a:off x="4340616" y="7424249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567AD8D-117A-171C-362C-FC50A320E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440" y="2137431"/>
            <a:ext cx="9914479" cy="5829805"/>
          </a:xfrm>
          <a:prstGeom prst="rect">
            <a:avLst/>
          </a:prstGeom>
        </p:spPr>
      </p:pic>
      <p:grpSp>
        <p:nvGrpSpPr>
          <p:cNvPr id="6" name="Group 14">
            <a:extLst>
              <a:ext uri="{FF2B5EF4-FFF2-40B4-BE49-F238E27FC236}">
                <a16:creationId xmlns:a16="http://schemas.microsoft.com/office/drawing/2014/main" id="{92D2E983-3FCC-1544-0A62-2134466F54C1}"/>
              </a:ext>
            </a:extLst>
          </p:cNvPr>
          <p:cNvGrpSpPr/>
          <p:nvPr/>
        </p:nvGrpSpPr>
        <p:grpSpPr>
          <a:xfrm>
            <a:off x="7414802" y="6050012"/>
            <a:ext cx="4518117" cy="1407217"/>
            <a:chOff x="-74327" y="-95250"/>
            <a:chExt cx="1497085" cy="257544"/>
          </a:xfrm>
        </p:grpSpPr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E81F4CB0-5BB0-3409-F498-B9C5645B0A3C}"/>
                </a:ext>
              </a:extLst>
            </p:cNvPr>
            <p:cNvSpPr/>
            <p:nvPr/>
          </p:nvSpPr>
          <p:spPr>
            <a:xfrm>
              <a:off x="-74327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228E3C9F-B8C4-65AE-9D35-2FBA587B8224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425DFD07-CBBA-A376-D8B7-0E3EC2341E5A}"/>
              </a:ext>
            </a:extLst>
          </p:cNvPr>
          <p:cNvGrpSpPr/>
          <p:nvPr/>
        </p:nvGrpSpPr>
        <p:grpSpPr>
          <a:xfrm>
            <a:off x="4309324" y="4852767"/>
            <a:ext cx="10090889" cy="4146771"/>
            <a:chOff x="5852160" y="5343143"/>
            <a:chExt cx="4959711" cy="2038154"/>
          </a:xfrm>
        </p:grpSpPr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731E7479-342F-53AB-0538-4AFFA620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975" t="71380"/>
            <a:stretch/>
          </p:blipFill>
          <p:spPr>
            <a:xfrm>
              <a:off x="5852160" y="5712823"/>
              <a:ext cx="4959711" cy="1668474"/>
            </a:xfrm>
            <a:prstGeom prst="rect">
              <a:avLst/>
            </a:prstGeom>
          </p:spPr>
        </p:pic>
        <p:grpSp>
          <p:nvGrpSpPr>
            <p:cNvPr id="11" name="Group 14">
              <a:extLst>
                <a:ext uri="{FF2B5EF4-FFF2-40B4-BE49-F238E27FC236}">
                  <a16:creationId xmlns:a16="http://schemas.microsoft.com/office/drawing/2014/main" id="{0B9E8C07-4440-52E8-3F40-BCFDECA0D16D}"/>
                </a:ext>
              </a:extLst>
            </p:cNvPr>
            <p:cNvGrpSpPr/>
            <p:nvPr/>
          </p:nvGrpSpPr>
          <p:grpSpPr>
            <a:xfrm>
              <a:off x="6223626" y="5343143"/>
              <a:ext cx="4363819" cy="1450169"/>
              <a:chOff x="-23200" y="-95250"/>
              <a:chExt cx="1445958" cy="265405"/>
            </a:xfrm>
          </p:grpSpPr>
          <p:sp>
            <p:nvSpPr>
              <p:cNvPr id="13" name="Freeform 15">
                <a:extLst>
                  <a:ext uri="{FF2B5EF4-FFF2-40B4-BE49-F238E27FC236}">
                    <a16:creationId xmlns:a16="http://schemas.microsoft.com/office/drawing/2014/main" id="{53659D96-281B-0900-4E12-055130AEA816}"/>
                  </a:ext>
                </a:extLst>
              </p:cNvPr>
              <p:cNvSpPr/>
              <p:nvPr/>
            </p:nvSpPr>
            <p:spPr>
              <a:xfrm>
                <a:off x="-23200" y="7861"/>
                <a:ext cx="142275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4" name="TextBox 16">
                <a:extLst>
                  <a:ext uri="{FF2B5EF4-FFF2-40B4-BE49-F238E27FC236}">
                    <a16:creationId xmlns:a16="http://schemas.microsoft.com/office/drawing/2014/main" id="{CB1794C0-10B5-BE17-CB14-C88EE5DD8C74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724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EB0621E2-5B15-7E17-2433-9A89B5BE225B}"/>
              </a:ext>
            </a:extLst>
          </p:cNvPr>
          <p:cNvSpPr/>
          <p:nvPr/>
        </p:nvSpPr>
        <p:spPr>
          <a:xfrm>
            <a:off x="4730083" y="8088166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DE99580-4481-BEEE-B8AE-E9979AEFF357}"/>
              </a:ext>
            </a:extLst>
          </p:cNvPr>
          <p:cNvSpPr txBox="1"/>
          <p:nvPr/>
        </p:nvSpPr>
        <p:spPr>
          <a:xfrm>
            <a:off x="449260" y="877583"/>
            <a:ext cx="13835700" cy="580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4.25. Wtyczka APP 2 – przykłady praktycznych wskazówek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2B57306-AC51-26C0-94DC-945871256E98}"/>
              </a:ext>
            </a:extLst>
          </p:cNvPr>
          <p:cNvSpPr/>
          <p:nvPr/>
        </p:nvSpPr>
        <p:spPr>
          <a:xfrm>
            <a:off x="4340616" y="7424249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E3997D76-8948-C8B6-5733-FAAC4FD1FA43}"/>
              </a:ext>
            </a:extLst>
          </p:cNvPr>
          <p:cNvGrpSpPr/>
          <p:nvPr/>
        </p:nvGrpSpPr>
        <p:grpSpPr>
          <a:xfrm>
            <a:off x="2120900" y="2462061"/>
            <a:ext cx="11107420" cy="5471634"/>
            <a:chOff x="2120900" y="2462061"/>
            <a:chExt cx="11107420" cy="5471634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27F2E372-9BD4-7030-6111-CED5A5436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0900" y="2462061"/>
              <a:ext cx="10981372" cy="5471634"/>
            </a:xfrm>
            <a:prstGeom prst="rect">
              <a:avLst/>
            </a:prstGeom>
          </p:spPr>
        </p:pic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92D2E983-3FCC-1544-0A62-2134466F54C1}"/>
                </a:ext>
              </a:extLst>
            </p:cNvPr>
            <p:cNvGrpSpPr/>
            <p:nvPr/>
          </p:nvGrpSpPr>
          <p:grpSpPr>
            <a:xfrm>
              <a:off x="7611586" y="3261360"/>
              <a:ext cx="5616734" cy="1238409"/>
              <a:chOff x="-23200" y="-95250"/>
              <a:chExt cx="1445958" cy="265405"/>
            </a:xfrm>
          </p:grpSpPr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id="{E81F4CB0-5BB0-3409-F498-B9C5645B0A3C}"/>
                  </a:ext>
                </a:extLst>
              </p:cNvPr>
              <p:cNvSpPr/>
              <p:nvPr/>
            </p:nvSpPr>
            <p:spPr>
              <a:xfrm>
                <a:off x="-23200" y="7861"/>
                <a:ext cx="142275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228E3C9F-B8C4-65AE-9D35-2FBA587B8224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69AB4A24-E9D8-D56B-4B86-16F9E4A27298}"/>
              </a:ext>
            </a:extLst>
          </p:cNvPr>
          <p:cNvGrpSpPr/>
          <p:nvPr/>
        </p:nvGrpSpPr>
        <p:grpSpPr>
          <a:xfrm>
            <a:off x="2780812" y="2603862"/>
            <a:ext cx="11504148" cy="2899955"/>
            <a:chOff x="7459186" y="3261360"/>
            <a:chExt cx="5769134" cy="1454278"/>
          </a:xfrm>
        </p:grpSpPr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F2147681-5E69-5DE5-F54F-C96A755AF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8613" t="19223" b="58814"/>
            <a:stretch/>
          </p:blipFill>
          <p:spPr>
            <a:xfrm>
              <a:off x="7459186" y="3513909"/>
              <a:ext cx="5643085" cy="1201729"/>
            </a:xfrm>
            <a:prstGeom prst="rect">
              <a:avLst/>
            </a:prstGeom>
          </p:spPr>
        </p:pic>
        <p:grpSp>
          <p:nvGrpSpPr>
            <p:cNvPr id="17" name="Group 14">
              <a:extLst>
                <a:ext uri="{FF2B5EF4-FFF2-40B4-BE49-F238E27FC236}">
                  <a16:creationId xmlns:a16="http://schemas.microsoft.com/office/drawing/2014/main" id="{47D18737-B59C-E391-460F-5B4FC4BC0848}"/>
                </a:ext>
              </a:extLst>
            </p:cNvPr>
            <p:cNvGrpSpPr/>
            <p:nvPr/>
          </p:nvGrpSpPr>
          <p:grpSpPr>
            <a:xfrm>
              <a:off x="7611586" y="3261360"/>
              <a:ext cx="5616734" cy="1238409"/>
              <a:chOff x="-23200" y="-95250"/>
              <a:chExt cx="1445958" cy="265405"/>
            </a:xfrm>
          </p:grpSpPr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46CF06AA-4CAF-DD7E-D26C-8B1DB5412D4F}"/>
                  </a:ext>
                </a:extLst>
              </p:cNvPr>
              <p:cNvSpPr/>
              <p:nvPr/>
            </p:nvSpPr>
            <p:spPr>
              <a:xfrm>
                <a:off x="-23200" y="7861"/>
                <a:ext cx="142275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9" name="TextBox 16">
                <a:extLst>
                  <a:ext uri="{FF2B5EF4-FFF2-40B4-BE49-F238E27FC236}">
                    <a16:creationId xmlns:a16="http://schemas.microsoft.com/office/drawing/2014/main" id="{94DC261C-92CB-AD97-A572-847140183D8B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970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4DE99580-4481-BEEE-B8AE-E9979AEFF357}"/>
              </a:ext>
            </a:extLst>
          </p:cNvPr>
          <p:cNvSpPr txBox="1"/>
          <p:nvPr/>
        </p:nvSpPr>
        <p:spPr>
          <a:xfrm>
            <a:off x="449260" y="877583"/>
            <a:ext cx="13835700" cy="580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4.26. Wtyczka APP 2 – przykłady praktycznych wskazówek</a:t>
            </a: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35231876-3C1A-57F4-FEED-96164FC7AD85}"/>
              </a:ext>
            </a:extLst>
          </p:cNvPr>
          <p:cNvGrpSpPr/>
          <p:nvPr/>
        </p:nvGrpSpPr>
        <p:grpSpPr>
          <a:xfrm>
            <a:off x="3916680" y="1499357"/>
            <a:ext cx="7393597" cy="6683319"/>
            <a:chOff x="3916680" y="1499357"/>
            <a:chExt cx="7393597" cy="6683319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EB0621E2-5B15-7E17-2433-9A89B5BE225B}"/>
                </a:ext>
              </a:extLst>
            </p:cNvPr>
            <p:cNvSpPr/>
            <p:nvPr/>
          </p:nvSpPr>
          <p:spPr>
            <a:xfrm>
              <a:off x="4730083" y="8088166"/>
              <a:ext cx="991690" cy="75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E2B57306-AC51-26C0-94DC-945871256E98}"/>
                </a:ext>
              </a:extLst>
            </p:cNvPr>
            <p:cNvSpPr/>
            <p:nvPr/>
          </p:nvSpPr>
          <p:spPr>
            <a:xfrm>
              <a:off x="4340616" y="7424249"/>
              <a:ext cx="991690" cy="75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8C62E290-E4D1-2FB5-C407-10D85877B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6680" y="1499357"/>
              <a:ext cx="7056732" cy="6683319"/>
            </a:xfrm>
            <a:prstGeom prst="rect">
              <a:avLst/>
            </a:prstGeom>
          </p:spPr>
        </p:pic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92D2E983-3FCC-1544-0A62-2134466F54C1}"/>
                </a:ext>
              </a:extLst>
            </p:cNvPr>
            <p:cNvGrpSpPr/>
            <p:nvPr/>
          </p:nvGrpSpPr>
          <p:grpSpPr>
            <a:xfrm>
              <a:off x="3916680" y="2891435"/>
              <a:ext cx="5836920" cy="2503525"/>
              <a:chOff x="-23200" y="-95250"/>
              <a:chExt cx="1445958" cy="265405"/>
            </a:xfrm>
          </p:grpSpPr>
          <p:sp>
            <p:nvSpPr>
              <p:cNvPr id="7" name="Freeform 15">
                <a:extLst>
                  <a:ext uri="{FF2B5EF4-FFF2-40B4-BE49-F238E27FC236}">
                    <a16:creationId xmlns:a16="http://schemas.microsoft.com/office/drawing/2014/main" id="{E81F4CB0-5BB0-3409-F498-B9C5645B0A3C}"/>
                  </a:ext>
                </a:extLst>
              </p:cNvPr>
              <p:cNvSpPr/>
              <p:nvPr/>
            </p:nvSpPr>
            <p:spPr>
              <a:xfrm>
                <a:off x="-23200" y="7861"/>
                <a:ext cx="142275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28E3C9F-B8C4-65AE-9D35-2FBA587B8224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  <p:grpSp>
          <p:nvGrpSpPr>
            <p:cNvPr id="2" name="Group 14">
              <a:extLst>
                <a:ext uri="{FF2B5EF4-FFF2-40B4-BE49-F238E27FC236}">
                  <a16:creationId xmlns:a16="http://schemas.microsoft.com/office/drawing/2014/main" id="{ABD52887-F70B-3B6C-732E-B28B4C681C86}"/>
                </a:ext>
              </a:extLst>
            </p:cNvPr>
            <p:cNvGrpSpPr/>
            <p:nvPr/>
          </p:nvGrpSpPr>
          <p:grpSpPr>
            <a:xfrm rot="5400000">
              <a:off x="9375979" y="3560813"/>
              <a:ext cx="3194866" cy="673731"/>
              <a:chOff x="-23200" y="-95250"/>
              <a:chExt cx="1445958" cy="265405"/>
            </a:xfrm>
          </p:grpSpPr>
          <p:sp>
            <p:nvSpPr>
              <p:cNvPr id="3" name="Freeform 15">
                <a:extLst>
                  <a:ext uri="{FF2B5EF4-FFF2-40B4-BE49-F238E27FC236}">
                    <a16:creationId xmlns:a16="http://schemas.microsoft.com/office/drawing/2014/main" id="{CA8121FC-DC65-A27D-9014-5895148B2A90}"/>
                  </a:ext>
                </a:extLst>
              </p:cNvPr>
              <p:cNvSpPr/>
              <p:nvPr/>
            </p:nvSpPr>
            <p:spPr>
              <a:xfrm>
                <a:off x="-23200" y="7861"/>
                <a:ext cx="142275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9" name="TextBox 16">
                <a:extLst>
                  <a:ext uri="{FF2B5EF4-FFF2-40B4-BE49-F238E27FC236}">
                    <a16:creationId xmlns:a16="http://schemas.microsoft.com/office/drawing/2014/main" id="{F9EAC9E3-5FE1-3310-412F-1DC71908F0EE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B1814253-0924-0BA5-CF5F-8A0124F859DE}"/>
              </a:ext>
            </a:extLst>
          </p:cNvPr>
          <p:cNvGrpSpPr/>
          <p:nvPr/>
        </p:nvGrpSpPr>
        <p:grpSpPr>
          <a:xfrm>
            <a:off x="1901188" y="2159727"/>
            <a:ext cx="11087716" cy="9398670"/>
            <a:chOff x="3916680" y="1896804"/>
            <a:chExt cx="7393597" cy="6267294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13D23951-C2CD-54CB-87FA-AE31774E1145}"/>
                </a:ext>
              </a:extLst>
            </p:cNvPr>
            <p:cNvSpPr/>
            <p:nvPr/>
          </p:nvSpPr>
          <p:spPr>
            <a:xfrm>
              <a:off x="4730083" y="8088166"/>
              <a:ext cx="991690" cy="75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93A1FA40-A9FA-BA86-327D-F3117F0599F4}"/>
                </a:ext>
              </a:extLst>
            </p:cNvPr>
            <p:cNvSpPr/>
            <p:nvPr/>
          </p:nvSpPr>
          <p:spPr>
            <a:xfrm>
              <a:off x="4340616" y="7424249"/>
              <a:ext cx="991690" cy="75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63BFFF70-4F3B-B309-59B9-763E39C6C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947" b="41737"/>
            <a:stretch/>
          </p:blipFill>
          <p:spPr>
            <a:xfrm>
              <a:off x="3916680" y="1896804"/>
              <a:ext cx="7056732" cy="3496413"/>
            </a:xfrm>
            <a:prstGeom prst="rect">
              <a:avLst/>
            </a:prstGeom>
          </p:spPr>
        </p:pic>
        <p:grpSp>
          <p:nvGrpSpPr>
            <p:cNvPr id="18" name="Group 14">
              <a:extLst>
                <a:ext uri="{FF2B5EF4-FFF2-40B4-BE49-F238E27FC236}">
                  <a16:creationId xmlns:a16="http://schemas.microsoft.com/office/drawing/2014/main" id="{7FA6E5F3-5676-3DDA-396A-59D6B0CFF126}"/>
                </a:ext>
              </a:extLst>
            </p:cNvPr>
            <p:cNvGrpSpPr/>
            <p:nvPr/>
          </p:nvGrpSpPr>
          <p:grpSpPr>
            <a:xfrm>
              <a:off x="3916680" y="2891435"/>
              <a:ext cx="5836920" cy="2503525"/>
              <a:chOff x="-23200" y="-95250"/>
              <a:chExt cx="1445958" cy="265405"/>
            </a:xfrm>
          </p:grpSpPr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14B5B4C2-5E9A-E919-56A6-8C97216554BF}"/>
                  </a:ext>
                </a:extLst>
              </p:cNvPr>
              <p:cNvSpPr/>
              <p:nvPr/>
            </p:nvSpPr>
            <p:spPr>
              <a:xfrm>
                <a:off x="-23200" y="7861"/>
                <a:ext cx="142275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23" name="TextBox 16">
                <a:extLst>
                  <a:ext uri="{FF2B5EF4-FFF2-40B4-BE49-F238E27FC236}">
                    <a16:creationId xmlns:a16="http://schemas.microsoft.com/office/drawing/2014/main" id="{0FB72A94-15F5-FA5D-A9D9-CA5098628578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  <p:grpSp>
          <p:nvGrpSpPr>
            <p:cNvPr id="19" name="Group 14">
              <a:extLst>
                <a:ext uri="{FF2B5EF4-FFF2-40B4-BE49-F238E27FC236}">
                  <a16:creationId xmlns:a16="http://schemas.microsoft.com/office/drawing/2014/main" id="{B06BC99B-A48C-9068-DECE-5E04CFE80D83}"/>
                </a:ext>
              </a:extLst>
            </p:cNvPr>
            <p:cNvGrpSpPr/>
            <p:nvPr/>
          </p:nvGrpSpPr>
          <p:grpSpPr>
            <a:xfrm rot="5400000">
              <a:off x="9375979" y="3560813"/>
              <a:ext cx="3194866" cy="673731"/>
              <a:chOff x="-23200" y="-95250"/>
              <a:chExt cx="1445958" cy="265405"/>
            </a:xfrm>
          </p:grpSpPr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4DA75AAB-09D6-D29D-3C36-5576E4C46411}"/>
                  </a:ext>
                </a:extLst>
              </p:cNvPr>
              <p:cNvSpPr/>
              <p:nvPr/>
            </p:nvSpPr>
            <p:spPr>
              <a:xfrm>
                <a:off x="-23200" y="7861"/>
                <a:ext cx="1422758" cy="162294"/>
              </a:xfrm>
              <a:custGeom>
                <a:avLst/>
                <a:gdLst/>
                <a:ahLst/>
                <a:cxnLst/>
                <a:rect l="l" t="t" r="r" b="b"/>
                <a:pathLst>
                  <a:path w="1422758" h="162294">
                    <a:moveTo>
                      <a:pt x="69429" y="0"/>
                    </a:moveTo>
                    <a:lnTo>
                      <a:pt x="1353330" y="0"/>
                    </a:lnTo>
                    <a:cubicBezTo>
                      <a:pt x="1391674" y="0"/>
                      <a:pt x="1422758" y="31084"/>
                      <a:pt x="1422758" y="69429"/>
                    </a:cubicBezTo>
                    <a:lnTo>
                      <a:pt x="1422758" y="92865"/>
                    </a:lnTo>
                    <a:cubicBezTo>
                      <a:pt x="1422758" y="131209"/>
                      <a:pt x="1391674" y="162294"/>
                      <a:pt x="1353330" y="162294"/>
                    </a:cubicBezTo>
                    <a:lnTo>
                      <a:pt x="69429" y="162294"/>
                    </a:lnTo>
                    <a:cubicBezTo>
                      <a:pt x="51015" y="162294"/>
                      <a:pt x="33356" y="154979"/>
                      <a:pt x="20335" y="141958"/>
                    </a:cubicBezTo>
                    <a:cubicBezTo>
                      <a:pt x="7315" y="128938"/>
                      <a:pt x="0" y="111279"/>
                      <a:pt x="0" y="92865"/>
                    </a:cubicBezTo>
                    <a:lnTo>
                      <a:pt x="0" y="69429"/>
                    </a:lnTo>
                    <a:cubicBezTo>
                      <a:pt x="0" y="31084"/>
                      <a:pt x="31084" y="0"/>
                      <a:pt x="694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30B1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21" name="TextBox 16">
                <a:extLst>
                  <a:ext uri="{FF2B5EF4-FFF2-40B4-BE49-F238E27FC236}">
                    <a16:creationId xmlns:a16="http://schemas.microsoft.com/office/drawing/2014/main" id="{AA2066E9-0E91-489D-020E-C978CE1559ED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1422758" cy="257544"/>
              </a:xfrm>
              <a:prstGeom prst="rect">
                <a:avLst/>
              </a:prstGeom>
            </p:spPr>
            <p:txBody>
              <a:bodyPr lIns="36974" tIns="36974" rIns="36974" bIns="36974" rtlCol="0" anchor="ctr"/>
              <a:lstStyle/>
              <a:p>
                <a:pPr algn="ctr">
                  <a:lnSpc>
                    <a:spcPts val="2620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706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027EE6-E714-7959-FF4E-FB1108FC363F}"/>
              </a:ext>
            </a:extLst>
          </p:cNvPr>
          <p:cNvSpPr txBox="1"/>
          <p:nvPr/>
        </p:nvSpPr>
        <p:spPr>
          <a:xfrm>
            <a:off x="486247" y="3695721"/>
            <a:ext cx="13176790" cy="1343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5. Weryfikacja planu ogólnego gminy – Przeglądarka danych planistycznych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7965879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87EF1552-101E-DE9D-D593-4A0DEF45587A}"/>
              </a:ext>
            </a:extLst>
          </p:cNvPr>
          <p:cNvSpPr txBox="1"/>
          <p:nvPr/>
        </p:nvSpPr>
        <p:spPr>
          <a:xfrm>
            <a:off x="1021876" y="2086195"/>
            <a:ext cx="5265440" cy="36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1"/>
              </a:lnSpc>
            </a:pPr>
            <a:r>
              <a:rPr lang="pl-PL" sz="2265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Na stronie </a:t>
            </a:r>
            <a:r>
              <a:rPr lang="pl-PL" sz="2265" u="sng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  <a:hlinkClick r:id="rId2" tooltip="https://www.gov.pl/web/gov/sprawdz-poprawnosc-danych-przestrzennych-oraz-metadanych"/>
              </a:rPr>
              <a:t>Przeglądarki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2AEA2C8-5AE2-2F6D-B1FA-89F9891E9E7C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5.1. Najważniejsze informacje o Przeglądarce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23CF5366-B24E-D5F5-4179-088CD99C375C}"/>
              </a:ext>
            </a:extLst>
          </p:cNvPr>
          <p:cNvSpPr/>
          <p:nvPr/>
        </p:nvSpPr>
        <p:spPr>
          <a:xfrm>
            <a:off x="391608" y="1969452"/>
            <a:ext cx="507552" cy="507552"/>
          </a:xfrm>
          <a:custGeom>
            <a:avLst/>
            <a:gdLst/>
            <a:ahLst/>
            <a:cxnLst/>
            <a:rect l="l" t="t" r="r" b="b"/>
            <a:pathLst>
              <a:path w="507552" h="507552">
                <a:moveTo>
                  <a:pt x="0" y="0"/>
                </a:moveTo>
                <a:lnTo>
                  <a:pt x="507552" y="0"/>
                </a:lnTo>
                <a:lnTo>
                  <a:pt x="507552" y="507552"/>
                </a:lnTo>
                <a:lnTo>
                  <a:pt x="0" y="507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64ED0CA4-C072-2D84-667C-72CDBC9FCDF3}"/>
              </a:ext>
            </a:extLst>
          </p:cNvPr>
          <p:cNvSpPr/>
          <p:nvPr/>
        </p:nvSpPr>
        <p:spPr>
          <a:xfrm rot="-3136084">
            <a:off x="4028907" y="2127781"/>
            <a:ext cx="288206" cy="373082"/>
          </a:xfrm>
          <a:custGeom>
            <a:avLst/>
            <a:gdLst/>
            <a:ahLst/>
            <a:cxnLst/>
            <a:rect l="l" t="t" r="r" b="b"/>
            <a:pathLst>
              <a:path w="288206" h="373082">
                <a:moveTo>
                  <a:pt x="0" y="0"/>
                </a:moveTo>
                <a:lnTo>
                  <a:pt x="288205" y="0"/>
                </a:lnTo>
                <a:lnTo>
                  <a:pt x="288205" y="373082"/>
                </a:lnTo>
                <a:lnTo>
                  <a:pt x="0" y="373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6A540DC-58A4-F119-379C-E423B5598B79}"/>
              </a:ext>
            </a:extLst>
          </p:cNvPr>
          <p:cNvSpPr/>
          <p:nvPr/>
        </p:nvSpPr>
        <p:spPr>
          <a:xfrm>
            <a:off x="285145" y="2767568"/>
            <a:ext cx="7037891" cy="4934115"/>
          </a:xfrm>
          <a:custGeom>
            <a:avLst/>
            <a:gdLst/>
            <a:ahLst/>
            <a:cxnLst/>
            <a:rect l="l" t="t" r="r" b="b"/>
            <a:pathLst>
              <a:path w="7037891" h="4934115">
                <a:moveTo>
                  <a:pt x="0" y="0"/>
                </a:moveTo>
                <a:lnTo>
                  <a:pt x="7037892" y="0"/>
                </a:lnTo>
                <a:lnTo>
                  <a:pt x="7037892" y="4934115"/>
                </a:lnTo>
                <a:lnTo>
                  <a:pt x="0" y="49341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F034057A-5606-EBD5-12AE-0E6B1CAB6042}"/>
              </a:ext>
            </a:extLst>
          </p:cNvPr>
          <p:cNvSpPr/>
          <p:nvPr/>
        </p:nvSpPr>
        <p:spPr>
          <a:xfrm>
            <a:off x="7446862" y="2223228"/>
            <a:ext cx="5840620" cy="3614375"/>
          </a:xfrm>
          <a:custGeom>
            <a:avLst/>
            <a:gdLst/>
            <a:ahLst/>
            <a:cxnLst/>
            <a:rect l="l" t="t" r="r" b="b"/>
            <a:pathLst>
              <a:path w="5840620" h="3614375">
                <a:moveTo>
                  <a:pt x="0" y="0"/>
                </a:moveTo>
                <a:lnTo>
                  <a:pt x="5840620" y="0"/>
                </a:lnTo>
                <a:lnTo>
                  <a:pt x="5840620" y="3614375"/>
                </a:lnTo>
                <a:lnTo>
                  <a:pt x="0" y="36143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560E422-798C-D1EC-19F1-0B0273096408}"/>
              </a:ext>
            </a:extLst>
          </p:cNvPr>
          <p:cNvSpPr/>
          <p:nvPr/>
        </p:nvSpPr>
        <p:spPr>
          <a:xfrm>
            <a:off x="8707741" y="5234625"/>
            <a:ext cx="5739287" cy="2775049"/>
          </a:xfrm>
          <a:custGeom>
            <a:avLst/>
            <a:gdLst/>
            <a:ahLst/>
            <a:cxnLst/>
            <a:rect l="l" t="t" r="r" b="b"/>
            <a:pathLst>
              <a:path w="5739287" h="3643431">
                <a:moveTo>
                  <a:pt x="0" y="0"/>
                </a:moveTo>
                <a:lnTo>
                  <a:pt x="5739287" y="0"/>
                </a:lnTo>
                <a:lnTo>
                  <a:pt x="5739287" y="3643430"/>
                </a:lnTo>
                <a:lnTo>
                  <a:pt x="0" y="36434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31292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912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4E4278B-33D6-99D3-B825-4415E4A02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20" y="2129681"/>
            <a:ext cx="12383573" cy="611177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CDC22A2-B002-DD16-F32F-3F15D796C98D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1.3. Dane przestrzenne – zakres podstawowy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0A39AF13-D6F5-CA8C-DD9C-61DCCC634EEE}"/>
              </a:ext>
            </a:extLst>
          </p:cNvPr>
          <p:cNvGrpSpPr/>
          <p:nvPr/>
        </p:nvGrpSpPr>
        <p:grpSpPr>
          <a:xfrm>
            <a:off x="10351839" y="3545498"/>
            <a:ext cx="3271905" cy="1041355"/>
            <a:chOff x="0" y="0"/>
            <a:chExt cx="1422758" cy="162294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86C610BB-FF37-FCEA-E587-C87E5ED2777F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A8F0D2B-6C07-7BD8-289D-8BD9F8998ADF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2762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4EB2A9E-5560-89D7-65B4-C52AF3BC4726}"/>
              </a:ext>
            </a:extLst>
          </p:cNvPr>
          <p:cNvSpPr txBox="1"/>
          <p:nvPr/>
        </p:nvSpPr>
        <p:spPr>
          <a:xfrm>
            <a:off x="1021876" y="2086195"/>
            <a:ext cx="5265440" cy="36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1"/>
              </a:lnSpc>
            </a:pPr>
            <a:r>
              <a:rPr lang="pl-PL" sz="2265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 instrukcji </a:t>
            </a:r>
            <a:r>
              <a:rPr lang="pl-PL" sz="2265" u="sng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  <a:hlinkClick r:id="rId2" tooltip="https://aplikacje.gov.pl/app/gov_xml_validator/static/InstrPrzeglGML.pdf"/>
              </a:rPr>
              <a:t>użytkownika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20875A2-35AC-83D2-8728-3DC18A67171B}"/>
              </a:ext>
            </a:extLst>
          </p:cNvPr>
          <p:cNvSpPr/>
          <p:nvPr/>
        </p:nvSpPr>
        <p:spPr>
          <a:xfrm>
            <a:off x="391608" y="1969452"/>
            <a:ext cx="507552" cy="507552"/>
          </a:xfrm>
          <a:custGeom>
            <a:avLst/>
            <a:gdLst/>
            <a:ahLst/>
            <a:cxnLst/>
            <a:rect l="l" t="t" r="r" b="b"/>
            <a:pathLst>
              <a:path w="507552" h="507552">
                <a:moveTo>
                  <a:pt x="0" y="0"/>
                </a:moveTo>
                <a:lnTo>
                  <a:pt x="507552" y="0"/>
                </a:lnTo>
                <a:lnTo>
                  <a:pt x="507552" y="507552"/>
                </a:lnTo>
                <a:lnTo>
                  <a:pt x="0" y="507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3BE19C9-6D1D-9F61-27D8-0F8ED9D2AC87}"/>
              </a:ext>
            </a:extLst>
          </p:cNvPr>
          <p:cNvSpPr/>
          <p:nvPr/>
        </p:nvSpPr>
        <p:spPr>
          <a:xfrm rot="-3136084">
            <a:off x="4281583" y="2041181"/>
            <a:ext cx="288206" cy="373082"/>
          </a:xfrm>
          <a:custGeom>
            <a:avLst/>
            <a:gdLst/>
            <a:ahLst/>
            <a:cxnLst/>
            <a:rect l="l" t="t" r="r" b="b"/>
            <a:pathLst>
              <a:path w="288206" h="373082">
                <a:moveTo>
                  <a:pt x="0" y="0"/>
                </a:moveTo>
                <a:lnTo>
                  <a:pt x="288206" y="0"/>
                </a:lnTo>
                <a:lnTo>
                  <a:pt x="288206" y="373082"/>
                </a:lnTo>
                <a:lnTo>
                  <a:pt x="0" y="373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0A9F6590-2B09-BE5B-EBCE-7CFA44921057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5.2. Instrukcja – Przeglądarka danych planistycznych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43FBD75E-6A61-F69D-5373-D184BDB81865}"/>
              </a:ext>
            </a:extLst>
          </p:cNvPr>
          <p:cNvSpPr/>
          <p:nvPr/>
        </p:nvSpPr>
        <p:spPr>
          <a:xfrm>
            <a:off x="391608" y="2657608"/>
            <a:ext cx="5717092" cy="4245348"/>
          </a:xfrm>
          <a:custGeom>
            <a:avLst/>
            <a:gdLst/>
            <a:ahLst/>
            <a:cxnLst/>
            <a:rect l="l" t="t" r="r" b="b"/>
            <a:pathLst>
              <a:path w="6187454" h="4691586">
                <a:moveTo>
                  <a:pt x="0" y="0"/>
                </a:moveTo>
                <a:lnTo>
                  <a:pt x="6187454" y="0"/>
                </a:lnTo>
                <a:lnTo>
                  <a:pt x="6187454" y="4691586"/>
                </a:lnTo>
                <a:lnTo>
                  <a:pt x="0" y="46915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l-PL" dirty="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D91F1278-968E-A86F-F92A-7E6B91C6809B}"/>
              </a:ext>
            </a:extLst>
          </p:cNvPr>
          <p:cNvSpPr/>
          <p:nvPr/>
        </p:nvSpPr>
        <p:spPr>
          <a:xfrm>
            <a:off x="6804620" y="1969452"/>
            <a:ext cx="4458531" cy="2986207"/>
          </a:xfrm>
          <a:custGeom>
            <a:avLst/>
            <a:gdLst/>
            <a:ahLst/>
            <a:cxnLst/>
            <a:rect l="l" t="t" r="r" b="b"/>
            <a:pathLst>
              <a:path w="4458531" h="2986207">
                <a:moveTo>
                  <a:pt x="0" y="0"/>
                </a:moveTo>
                <a:lnTo>
                  <a:pt x="4458531" y="0"/>
                </a:lnTo>
                <a:lnTo>
                  <a:pt x="4458531" y="2986207"/>
                </a:lnTo>
                <a:lnTo>
                  <a:pt x="0" y="29862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l-PL" dirty="0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D7A5B842-EBF9-B923-F540-EFA1DC536268}"/>
              </a:ext>
            </a:extLst>
          </p:cNvPr>
          <p:cNvSpPr/>
          <p:nvPr/>
        </p:nvSpPr>
        <p:spPr>
          <a:xfrm>
            <a:off x="9649005" y="3001961"/>
            <a:ext cx="4743270" cy="3455327"/>
          </a:xfrm>
          <a:custGeom>
            <a:avLst/>
            <a:gdLst/>
            <a:ahLst/>
            <a:cxnLst/>
            <a:rect l="l" t="t" r="r" b="b"/>
            <a:pathLst>
              <a:path w="4743270" h="3455327">
                <a:moveTo>
                  <a:pt x="0" y="0"/>
                </a:moveTo>
                <a:lnTo>
                  <a:pt x="4743270" y="0"/>
                </a:lnTo>
                <a:lnTo>
                  <a:pt x="4743270" y="3455327"/>
                </a:lnTo>
                <a:lnTo>
                  <a:pt x="0" y="34553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60" b="-86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l-PL" dirty="0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61B99FE9-14DF-2308-6A67-1A1F2C4088F0}"/>
              </a:ext>
            </a:extLst>
          </p:cNvPr>
          <p:cNvSpPr/>
          <p:nvPr/>
        </p:nvSpPr>
        <p:spPr>
          <a:xfrm>
            <a:off x="6804620" y="5064381"/>
            <a:ext cx="4102853" cy="3455327"/>
          </a:xfrm>
          <a:custGeom>
            <a:avLst/>
            <a:gdLst/>
            <a:ahLst/>
            <a:cxnLst/>
            <a:rect l="l" t="t" r="r" b="b"/>
            <a:pathLst>
              <a:path w="4102853" h="3585081">
                <a:moveTo>
                  <a:pt x="0" y="0"/>
                </a:moveTo>
                <a:lnTo>
                  <a:pt x="4102853" y="0"/>
                </a:lnTo>
                <a:lnTo>
                  <a:pt x="4102853" y="3585081"/>
                </a:lnTo>
                <a:lnTo>
                  <a:pt x="0" y="3585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" b="-17505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748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34CF971A-BDBE-A6D7-C006-261EE0BD739E}"/>
              </a:ext>
            </a:extLst>
          </p:cNvPr>
          <p:cNvSpPr txBox="1"/>
          <p:nvPr/>
        </p:nvSpPr>
        <p:spPr>
          <a:xfrm>
            <a:off x="1021876" y="2086195"/>
            <a:ext cx="5265440" cy="36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1"/>
              </a:lnSpc>
            </a:pPr>
            <a:r>
              <a:rPr lang="pl-PL" sz="2265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 Bazie wiedzy - </a:t>
            </a:r>
            <a:r>
              <a:rPr lang="pl-PL" sz="2265" u="sng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  <a:hlinkClick r:id="rId2" tooltip="https://www.gov.pl/web/zagospodarowanieprzestrzenne/szybki-start--pog"/>
              </a:rPr>
              <a:t>Szybki start POG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A2944ED-5136-329D-402C-5F162FFF7FE7}"/>
              </a:ext>
            </a:extLst>
          </p:cNvPr>
          <p:cNvSpPr/>
          <p:nvPr/>
        </p:nvSpPr>
        <p:spPr>
          <a:xfrm>
            <a:off x="391608" y="1969452"/>
            <a:ext cx="507552" cy="507552"/>
          </a:xfrm>
          <a:custGeom>
            <a:avLst/>
            <a:gdLst/>
            <a:ahLst/>
            <a:cxnLst/>
            <a:rect l="l" t="t" r="r" b="b"/>
            <a:pathLst>
              <a:path w="507552" h="507552">
                <a:moveTo>
                  <a:pt x="0" y="0"/>
                </a:moveTo>
                <a:lnTo>
                  <a:pt x="507552" y="0"/>
                </a:lnTo>
                <a:lnTo>
                  <a:pt x="507552" y="507552"/>
                </a:lnTo>
                <a:lnTo>
                  <a:pt x="0" y="507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71BC996C-E7F8-15AA-B0B2-0A711E8823BA}"/>
              </a:ext>
            </a:extLst>
          </p:cNvPr>
          <p:cNvSpPr/>
          <p:nvPr/>
        </p:nvSpPr>
        <p:spPr>
          <a:xfrm rot="-3136084">
            <a:off x="5519046" y="2127780"/>
            <a:ext cx="288206" cy="373082"/>
          </a:xfrm>
          <a:custGeom>
            <a:avLst/>
            <a:gdLst/>
            <a:ahLst/>
            <a:cxnLst/>
            <a:rect l="l" t="t" r="r" b="b"/>
            <a:pathLst>
              <a:path w="288206" h="373082">
                <a:moveTo>
                  <a:pt x="0" y="0"/>
                </a:moveTo>
                <a:lnTo>
                  <a:pt x="288205" y="0"/>
                </a:lnTo>
                <a:lnTo>
                  <a:pt x="288205" y="373082"/>
                </a:lnTo>
                <a:lnTo>
                  <a:pt x="0" y="373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E69D6FB8-4CD6-B9E0-9831-EA29FE54E0BA}"/>
              </a:ext>
            </a:extLst>
          </p:cNvPr>
          <p:cNvSpPr/>
          <p:nvPr/>
        </p:nvSpPr>
        <p:spPr>
          <a:xfrm>
            <a:off x="391608" y="2854783"/>
            <a:ext cx="8547800" cy="4836929"/>
          </a:xfrm>
          <a:custGeom>
            <a:avLst/>
            <a:gdLst/>
            <a:ahLst/>
            <a:cxnLst/>
            <a:rect l="l" t="t" r="r" b="b"/>
            <a:pathLst>
              <a:path w="8547800" h="4836929">
                <a:moveTo>
                  <a:pt x="0" y="0"/>
                </a:moveTo>
                <a:lnTo>
                  <a:pt x="8547800" y="0"/>
                </a:lnTo>
                <a:lnTo>
                  <a:pt x="8547800" y="4836929"/>
                </a:lnTo>
                <a:lnTo>
                  <a:pt x="0" y="483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918B9B0F-0B8D-B260-B4C8-F3174ACA5F08}"/>
              </a:ext>
            </a:extLst>
          </p:cNvPr>
          <p:cNvSpPr/>
          <p:nvPr/>
        </p:nvSpPr>
        <p:spPr>
          <a:xfrm>
            <a:off x="8939408" y="3738860"/>
            <a:ext cx="5212289" cy="3798102"/>
          </a:xfrm>
          <a:custGeom>
            <a:avLst/>
            <a:gdLst/>
            <a:ahLst/>
            <a:cxnLst/>
            <a:rect l="l" t="t" r="r" b="b"/>
            <a:pathLst>
              <a:path w="5212289" h="3798102">
                <a:moveTo>
                  <a:pt x="0" y="0"/>
                </a:moveTo>
                <a:lnTo>
                  <a:pt x="5212288" y="0"/>
                </a:lnTo>
                <a:lnTo>
                  <a:pt x="5212288" y="3798102"/>
                </a:lnTo>
                <a:lnTo>
                  <a:pt x="0" y="37981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E2C086CB-21A0-1390-BBE6-A10A9B6E88B8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5.3. Więcej informacji o Przeglądarce</a:t>
            </a:r>
          </a:p>
        </p:txBody>
      </p:sp>
    </p:spTree>
    <p:extLst>
      <p:ext uri="{BB962C8B-B14F-4D97-AF65-F5344CB8AC3E}">
        <p14:creationId xmlns:p14="http://schemas.microsoft.com/office/powerpoint/2010/main" val="22536911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BCA17AD-E3F0-C475-ABC3-B94E74D2EA55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5.4. Wczytanie danych i analiza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B7385C5-B2F8-791C-57EA-A51DFF4D5451}"/>
              </a:ext>
            </a:extLst>
          </p:cNvPr>
          <p:cNvSpPr txBox="1"/>
          <p:nvPr/>
        </p:nvSpPr>
        <p:spPr>
          <a:xfrm>
            <a:off x="1119830" y="3417691"/>
            <a:ext cx="11628927" cy="362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3732" lvl="1" indent="-171866" algn="l">
              <a:lnSpc>
                <a:spcPts val="4816"/>
              </a:lnSpc>
              <a:buFont typeface="Arial"/>
              <a:buChar char="•"/>
            </a:pPr>
            <a:r>
              <a:rPr lang="pl-PL" sz="2849" dirty="0">
                <a:solidFill>
                  <a:srgbClr val="082564"/>
                </a:solidFill>
                <a:latin typeface="Lato 1"/>
                <a:ea typeface="Lato 1"/>
                <a:cs typeface="Lato 1"/>
                <a:sym typeface="Lato 1"/>
              </a:rPr>
              <a:t>Przeglądarka danych planistycznych – widok zaawansowany – </a:t>
            </a:r>
            <a:r>
              <a:rPr lang="pl-PL" sz="2849" b="1" dirty="0">
                <a:solidFill>
                  <a:srgbClr val="890C1C"/>
                </a:solidFill>
                <a:latin typeface="Lato 1 Bold"/>
                <a:ea typeface="Lato 1 Bold"/>
                <a:cs typeface="Lato 1 Bold"/>
                <a:sym typeface="Lato 1 Bold"/>
              </a:rPr>
              <a:t>wybór usługi przeglądania WMS</a:t>
            </a:r>
          </a:p>
          <a:p>
            <a:pPr marL="343732" lvl="1" indent="-171866" algn="l">
              <a:lnSpc>
                <a:spcPts val="4816"/>
              </a:lnSpc>
              <a:buFont typeface="Arial"/>
              <a:buChar char="•"/>
            </a:pPr>
            <a:r>
              <a:rPr lang="pl-PL" sz="2849" dirty="0">
                <a:solidFill>
                  <a:srgbClr val="082564"/>
                </a:solidFill>
                <a:latin typeface="Lato 1"/>
                <a:ea typeface="Lato 1"/>
                <a:cs typeface="Lato 1"/>
                <a:sym typeface="Lato 1"/>
              </a:rPr>
              <a:t>QGIS – Wtyczka APP2 – </a:t>
            </a:r>
            <a:r>
              <a:rPr lang="pl-PL" sz="2849" b="1" dirty="0">
                <a:solidFill>
                  <a:srgbClr val="890C1C"/>
                </a:solidFill>
                <a:latin typeface="Lato 1 Bold"/>
                <a:ea typeface="Lato 1 Bold"/>
                <a:cs typeface="Lato 1 Bold"/>
                <a:sym typeface="Lato 1 Bold"/>
              </a:rPr>
              <a:t>Wczytaj dane</a:t>
            </a:r>
          </a:p>
          <a:p>
            <a:pPr marL="343732" lvl="1" indent="-171866" algn="l">
              <a:lnSpc>
                <a:spcPts val="4816"/>
              </a:lnSpc>
            </a:pPr>
            <a:endParaRPr lang="pl-PL" sz="2849" dirty="0">
              <a:solidFill>
                <a:srgbClr val="890C1C"/>
              </a:solidFill>
              <a:latin typeface="Lato 1 Bold"/>
              <a:ea typeface="Lato 1 Bold"/>
              <a:cs typeface="Lato 1 Bold"/>
              <a:sym typeface="Lato 1 Bold"/>
            </a:endParaRPr>
          </a:p>
          <a:p>
            <a:pPr marL="343732" lvl="1" indent="-171866" algn="l">
              <a:lnSpc>
                <a:spcPts val="4816"/>
              </a:lnSpc>
            </a:pPr>
            <a:endParaRPr lang="pl-PL" sz="2849" dirty="0">
              <a:solidFill>
                <a:srgbClr val="890C1C"/>
              </a:solidFill>
              <a:latin typeface="Lato 1 Bold"/>
              <a:ea typeface="Lato 1 Bold"/>
              <a:cs typeface="Lato 1 Bold"/>
              <a:sym typeface="Lato 1 Bold"/>
            </a:endParaRPr>
          </a:p>
          <a:p>
            <a:pPr marL="343732" lvl="1" indent="-171866" algn="l">
              <a:lnSpc>
                <a:spcPts val="4816"/>
              </a:lnSpc>
            </a:pPr>
            <a:endParaRPr lang="pl-PL" sz="2849" dirty="0">
              <a:solidFill>
                <a:srgbClr val="890C1C"/>
              </a:solidFill>
              <a:latin typeface="Lato 1 Bold"/>
              <a:ea typeface="Lato 1 Bold"/>
              <a:cs typeface="Lato 1 Bold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33188355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9F8AEF31-C088-6578-2241-328628C53730}"/>
              </a:ext>
            </a:extLst>
          </p:cNvPr>
          <p:cNvSpPr txBox="1"/>
          <p:nvPr/>
        </p:nvSpPr>
        <p:spPr>
          <a:xfrm>
            <a:off x="449260" y="877583"/>
            <a:ext cx="12856607" cy="62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123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5.5. „</a:t>
            </a: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Podkłady</a:t>
            </a:r>
            <a:r>
              <a:rPr lang="pl-PL" sz="4123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” w Przeglądarce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8120A207-80E4-F768-8AEF-A81DD02E7580}"/>
              </a:ext>
            </a:extLst>
          </p:cNvPr>
          <p:cNvSpPr txBox="1"/>
          <p:nvPr/>
        </p:nvSpPr>
        <p:spPr>
          <a:xfrm>
            <a:off x="449260" y="2085473"/>
            <a:ext cx="13091283" cy="243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7"/>
              </a:lnSpc>
            </a:pP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“Podkłady” – np. </a:t>
            </a:r>
            <a:r>
              <a:rPr lang="pl-PL" sz="2312" b="1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granice działek ewidencyjnych</a:t>
            </a:r>
            <a:r>
              <a:rPr lang="pl-PL" sz="2312" b="1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lub</a:t>
            </a: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 </a:t>
            </a:r>
            <a:r>
              <a:rPr lang="pl-PL" sz="2312" b="1" dirty="0" err="1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ortofotomapa</a:t>
            </a:r>
            <a:r>
              <a:rPr lang="pl-PL" sz="2312" b="1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są także dostępne z poziomu usług, dostępnych również w </a:t>
            </a:r>
            <a:r>
              <a:rPr lang="pl-PL" sz="2312" u="sng" dirty="0" err="1">
                <a:solidFill>
                  <a:srgbClr val="0000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  <a:hlinkClick r:id="rId2" tooltip="https://www.geoportal.gov.pl/pl/usluga/uslugi-przegladania-wms-i-wmts/"/>
              </a:rPr>
              <a:t>geoportalu</a:t>
            </a:r>
            <a:r>
              <a:rPr lang="pl-PL" sz="2312" u="sng" dirty="0">
                <a:solidFill>
                  <a:srgbClr val="0000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  <a:hlinkClick r:id="rId2" tooltip="https://www.geoportal.gov.pl/pl/usluga/uslugi-przegladania-wms-i-wmts/"/>
              </a:rPr>
              <a:t> krajowym</a:t>
            </a: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.		</a:t>
            </a:r>
          </a:p>
          <a:p>
            <a:pPr algn="l">
              <a:lnSpc>
                <a:spcPts val="3908"/>
              </a:lnSpc>
            </a:pP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 widoku zaawansowanym można dodać również własne usługi przeglądania WMS dostępne w ewidencji zbiorów i usług danych przestrzennych w momencie uruchomienia przeglądarki  oraz wyszukać działkę po jej identyfikatorze.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4B9FA1D-2E3D-EACB-0B59-2D4516083249}"/>
              </a:ext>
            </a:extLst>
          </p:cNvPr>
          <p:cNvSpPr/>
          <p:nvPr/>
        </p:nvSpPr>
        <p:spPr>
          <a:xfrm rot="-3124835">
            <a:off x="7102918" y="2711893"/>
            <a:ext cx="339808" cy="439881"/>
          </a:xfrm>
          <a:custGeom>
            <a:avLst/>
            <a:gdLst/>
            <a:ahLst/>
            <a:cxnLst/>
            <a:rect l="l" t="t" r="r" b="b"/>
            <a:pathLst>
              <a:path w="339808" h="439881">
                <a:moveTo>
                  <a:pt x="0" y="0"/>
                </a:moveTo>
                <a:lnTo>
                  <a:pt x="339808" y="0"/>
                </a:lnTo>
                <a:lnTo>
                  <a:pt x="339808" y="439881"/>
                </a:lnTo>
                <a:lnTo>
                  <a:pt x="0" y="439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14" b="-914"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38A2287D-4423-08E7-674B-E26DD29974F5}"/>
              </a:ext>
            </a:extLst>
          </p:cNvPr>
          <p:cNvGrpSpPr/>
          <p:nvPr/>
        </p:nvGrpSpPr>
        <p:grpSpPr>
          <a:xfrm>
            <a:off x="6498919" y="4040081"/>
            <a:ext cx="7742655" cy="4802618"/>
            <a:chOff x="0" y="0"/>
            <a:chExt cx="12719988" cy="788996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66D9778-F12F-9E3F-92C2-AE519B9417FA}"/>
                </a:ext>
              </a:extLst>
            </p:cNvPr>
            <p:cNvSpPr/>
            <p:nvPr/>
          </p:nvSpPr>
          <p:spPr>
            <a:xfrm>
              <a:off x="0" y="0"/>
              <a:ext cx="12719939" cy="7890002"/>
            </a:xfrm>
            <a:custGeom>
              <a:avLst/>
              <a:gdLst/>
              <a:ahLst/>
              <a:cxnLst/>
              <a:rect l="l" t="t" r="r" b="b"/>
              <a:pathLst>
                <a:path w="12719939" h="7890002">
                  <a:moveTo>
                    <a:pt x="0" y="0"/>
                  </a:moveTo>
                  <a:lnTo>
                    <a:pt x="12719939" y="0"/>
                  </a:lnTo>
                  <a:lnTo>
                    <a:pt x="12719939" y="7890002"/>
                  </a:lnTo>
                  <a:lnTo>
                    <a:pt x="0" y="7890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</p:grpSp>
      <p:grpSp>
        <p:nvGrpSpPr>
          <p:cNvPr id="24" name="Group 6">
            <a:extLst>
              <a:ext uri="{FF2B5EF4-FFF2-40B4-BE49-F238E27FC236}">
                <a16:creationId xmlns:a16="http://schemas.microsoft.com/office/drawing/2014/main" id="{3A32F302-BCF1-0184-A6CC-40DC448D37CE}"/>
              </a:ext>
            </a:extLst>
          </p:cNvPr>
          <p:cNvGrpSpPr/>
          <p:nvPr/>
        </p:nvGrpSpPr>
        <p:grpSpPr>
          <a:xfrm>
            <a:off x="-183541" y="4980737"/>
            <a:ext cx="5489731" cy="885873"/>
            <a:chOff x="0" y="0"/>
            <a:chExt cx="9018781" cy="1455353"/>
          </a:xfrm>
        </p:grpSpPr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70EE0CC2-90B6-6137-AF50-5DB046A4E73C}"/>
                </a:ext>
              </a:extLst>
            </p:cNvPr>
            <p:cNvSpPr/>
            <p:nvPr/>
          </p:nvSpPr>
          <p:spPr>
            <a:xfrm>
              <a:off x="0" y="0"/>
              <a:ext cx="9018778" cy="1455293"/>
            </a:xfrm>
            <a:custGeom>
              <a:avLst/>
              <a:gdLst/>
              <a:ahLst/>
              <a:cxnLst/>
              <a:rect l="l" t="t" r="r" b="b"/>
              <a:pathLst>
                <a:path w="9018778" h="1455293">
                  <a:moveTo>
                    <a:pt x="0" y="0"/>
                  </a:moveTo>
                  <a:lnTo>
                    <a:pt x="9018778" y="0"/>
                  </a:lnTo>
                  <a:lnTo>
                    <a:pt x="9018778" y="1455293"/>
                  </a:lnTo>
                  <a:lnTo>
                    <a:pt x="0" y="1455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4"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108393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912E60C-955A-E0CC-9C85-E5E733B8047C}"/>
              </a:ext>
            </a:extLst>
          </p:cNvPr>
          <p:cNvSpPr txBox="1"/>
          <p:nvPr/>
        </p:nvSpPr>
        <p:spPr>
          <a:xfrm>
            <a:off x="449260" y="877583"/>
            <a:ext cx="12856607" cy="124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123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5.6. R</a:t>
            </a: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aport</a:t>
            </a:r>
            <a:r>
              <a:rPr lang="pl-PL" sz="4123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z wynikiem sprawdzenia (walidacji) pliku z planem ogólnym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E09C7BC-A1B2-C828-A39E-2D2D058324BF}"/>
              </a:ext>
            </a:extLst>
          </p:cNvPr>
          <p:cNvSpPr/>
          <p:nvPr/>
        </p:nvSpPr>
        <p:spPr>
          <a:xfrm>
            <a:off x="1121276" y="2896497"/>
            <a:ext cx="12371839" cy="3766427"/>
          </a:xfrm>
          <a:custGeom>
            <a:avLst/>
            <a:gdLst/>
            <a:ahLst/>
            <a:cxnLst/>
            <a:rect l="l" t="t" r="r" b="b"/>
            <a:pathLst>
              <a:path w="12371839" h="3766427">
                <a:moveTo>
                  <a:pt x="0" y="0"/>
                </a:moveTo>
                <a:lnTo>
                  <a:pt x="12371839" y="0"/>
                </a:lnTo>
                <a:lnTo>
                  <a:pt x="12371839" y="3766426"/>
                </a:lnTo>
                <a:lnTo>
                  <a:pt x="0" y="3766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92E5786C-33ED-3B90-A9A2-F2E2E8B016DF}"/>
              </a:ext>
            </a:extLst>
          </p:cNvPr>
          <p:cNvGrpSpPr/>
          <p:nvPr/>
        </p:nvGrpSpPr>
        <p:grpSpPr>
          <a:xfrm>
            <a:off x="1319545" y="5464283"/>
            <a:ext cx="4219259" cy="619017"/>
            <a:chOff x="0" y="0"/>
            <a:chExt cx="1065021" cy="156252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156BF344-7378-F955-1D54-87120A68EA73}"/>
                </a:ext>
              </a:extLst>
            </p:cNvPr>
            <p:cNvSpPr/>
            <p:nvPr/>
          </p:nvSpPr>
          <p:spPr>
            <a:xfrm>
              <a:off x="0" y="0"/>
              <a:ext cx="1065021" cy="156252"/>
            </a:xfrm>
            <a:custGeom>
              <a:avLst/>
              <a:gdLst/>
              <a:ahLst/>
              <a:cxnLst/>
              <a:rect l="l" t="t" r="r" b="b"/>
              <a:pathLst>
                <a:path w="1065021" h="156252">
                  <a:moveTo>
                    <a:pt x="78126" y="0"/>
                  </a:moveTo>
                  <a:lnTo>
                    <a:pt x="986895" y="0"/>
                  </a:lnTo>
                  <a:cubicBezTo>
                    <a:pt x="1007616" y="0"/>
                    <a:pt x="1027487" y="8231"/>
                    <a:pt x="1042139" y="22883"/>
                  </a:cubicBezTo>
                  <a:cubicBezTo>
                    <a:pt x="1056790" y="37534"/>
                    <a:pt x="1065021" y="57406"/>
                    <a:pt x="1065021" y="78126"/>
                  </a:cubicBezTo>
                  <a:lnTo>
                    <a:pt x="1065021" y="78126"/>
                  </a:lnTo>
                  <a:cubicBezTo>
                    <a:pt x="1065021" y="121273"/>
                    <a:pt x="1030043" y="156252"/>
                    <a:pt x="986895" y="156252"/>
                  </a:cubicBezTo>
                  <a:lnTo>
                    <a:pt x="78126" y="156252"/>
                  </a:lnTo>
                  <a:cubicBezTo>
                    <a:pt x="57406" y="156252"/>
                    <a:pt x="37534" y="148021"/>
                    <a:pt x="22883" y="133369"/>
                  </a:cubicBezTo>
                  <a:cubicBezTo>
                    <a:pt x="8231" y="118718"/>
                    <a:pt x="0" y="98846"/>
                    <a:pt x="0" y="78126"/>
                  </a:cubicBezTo>
                  <a:lnTo>
                    <a:pt x="0" y="78126"/>
                  </a:lnTo>
                  <a:cubicBezTo>
                    <a:pt x="0" y="57406"/>
                    <a:pt x="8231" y="37534"/>
                    <a:pt x="22883" y="22883"/>
                  </a:cubicBezTo>
                  <a:cubicBezTo>
                    <a:pt x="37534" y="8231"/>
                    <a:pt x="57406" y="0"/>
                    <a:pt x="781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921010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DED6B116-4CB4-81B5-45EB-EEEFDF87B0E3}"/>
                </a:ext>
              </a:extLst>
            </p:cNvPr>
            <p:cNvSpPr txBox="1"/>
            <p:nvPr/>
          </p:nvSpPr>
          <p:spPr>
            <a:xfrm>
              <a:off x="0" y="-123825"/>
              <a:ext cx="1065021" cy="280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 lang="pl-PL" dirty="0"/>
            </a:p>
          </p:txBody>
        </p:sp>
      </p:grpSp>
      <p:sp>
        <p:nvSpPr>
          <p:cNvPr id="7" name="Prostokąt 6">
            <a:extLst>
              <a:ext uri="{FF2B5EF4-FFF2-40B4-BE49-F238E27FC236}">
                <a16:creationId xmlns:a16="http://schemas.microsoft.com/office/drawing/2014/main" id="{F3062265-18D9-8771-F0BE-1CD0B4CB2474}"/>
              </a:ext>
            </a:extLst>
          </p:cNvPr>
          <p:cNvSpPr/>
          <p:nvPr/>
        </p:nvSpPr>
        <p:spPr>
          <a:xfrm>
            <a:off x="2278506" y="5216577"/>
            <a:ext cx="1374862" cy="172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45092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13A7652-333D-A45F-965A-FF4F9895D5DA}"/>
              </a:ext>
            </a:extLst>
          </p:cNvPr>
          <p:cNvSpPr txBox="1"/>
          <p:nvPr/>
        </p:nvSpPr>
        <p:spPr>
          <a:xfrm>
            <a:off x="9887294" y="3251165"/>
            <a:ext cx="3300603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pl-PL" sz="2800" b="1" dirty="0">
                <a:solidFill>
                  <a:srgbClr val="D5233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Dane niepoprawne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402B615-3F70-330B-0BDC-8C9C1E7EDF45}"/>
              </a:ext>
            </a:extLst>
          </p:cNvPr>
          <p:cNvSpPr txBox="1"/>
          <p:nvPr/>
        </p:nvSpPr>
        <p:spPr>
          <a:xfrm>
            <a:off x="9670805" y="4022075"/>
            <a:ext cx="4340660" cy="116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6" lvl="1" indent="-237493" algn="l">
              <a:lnSpc>
                <a:spcPts val="3080"/>
              </a:lnSpc>
              <a:buFont typeface="Arial"/>
              <a:buChar char="•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 raporcie znajduje się opis błędów</a:t>
            </a:r>
          </a:p>
          <a:p>
            <a:pPr marL="474986" lvl="1" indent="-237493" algn="l">
              <a:lnSpc>
                <a:spcPts val="3080"/>
              </a:lnSpc>
              <a:buFont typeface="Arial"/>
              <a:buChar char="•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Możliwość pobrania raportu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C4E17143-1FDC-C9EE-1E3E-5F3DEDB96E11}"/>
              </a:ext>
            </a:extLst>
          </p:cNvPr>
          <p:cNvGrpSpPr/>
          <p:nvPr/>
        </p:nvGrpSpPr>
        <p:grpSpPr>
          <a:xfrm>
            <a:off x="127760" y="2262418"/>
            <a:ext cx="9543045" cy="5237763"/>
            <a:chOff x="127760" y="2262418"/>
            <a:chExt cx="9543045" cy="5237763"/>
          </a:xfrm>
        </p:grpSpPr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id="{6A9A1530-AD6E-A9A4-94B1-477318EFD301}"/>
                </a:ext>
              </a:extLst>
            </p:cNvPr>
            <p:cNvGrpSpPr/>
            <p:nvPr/>
          </p:nvGrpSpPr>
          <p:grpSpPr>
            <a:xfrm>
              <a:off x="127760" y="2262418"/>
              <a:ext cx="9543045" cy="5237763"/>
              <a:chOff x="127760" y="2262418"/>
              <a:chExt cx="9543045" cy="5237763"/>
            </a:xfrm>
          </p:grpSpPr>
          <p:sp>
            <p:nvSpPr>
              <p:cNvPr id="5" name="Freeform 6">
                <a:extLst>
                  <a:ext uri="{FF2B5EF4-FFF2-40B4-BE49-F238E27FC236}">
                    <a16:creationId xmlns:a16="http://schemas.microsoft.com/office/drawing/2014/main" id="{EE6E0D79-080C-D880-4880-C124379CA239}"/>
                  </a:ext>
                </a:extLst>
              </p:cNvPr>
              <p:cNvSpPr/>
              <p:nvPr/>
            </p:nvSpPr>
            <p:spPr>
              <a:xfrm>
                <a:off x="127760" y="2262418"/>
                <a:ext cx="9543045" cy="5237763"/>
              </a:xfrm>
              <a:custGeom>
                <a:avLst/>
                <a:gdLst/>
                <a:ahLst/>
                <a:cxnLst/>
                <a:rect l="l" t="t" r="r" b="b"/>
                <a:pathLst>
                  <a:path w="9543045" h="5237763">
                    <a:moveTo>
                      <a:pt x="0" y="0"/>
                    </a:moveTo>
                    <a:lnTo>
                      <a:pt x="9543045" y="0"/>
                    </a:lnTo>
                    <a:lnTo>
                      <a:pt x="9543045" y="5237763"/>
                    </a:lnTo>
                    <a:lnTo>
                      <a:pt x="0" y="523776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D7EE5DA0-58CC-C87D-2E93-533747881768}"/>
                  </a:ext>
                </a:extLst>
              </p:cNvPr>
              <p:cNvSpPr/>
              <p:nvPr/>
            </p:nvSpPr>
            <p:spPr>
              <a:xfrm>
                <a:off x="2198550" y="6546176"/>
                <a:ext cx="991690" cy="759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BF190997-E648-36FE-7A46-C451DB5A52AF}"/>
                </a:ext>
              </a:extLst>
            </p:cNvPr>
            <p:cNvSpPr/>
            <p:nvPr/>
          </p:nvSpPr>
          <p:spPr>
            <a:xfrm>
              <a:off x="1831705" y="4525170"/>
              <a:ext cx="991690" cy="1936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9" name="Freeform 10">
            <a:extLst>
              <a:ext uri="{FF2B5EF4-FFF2-40B4-BE49-F238E27FC236}">
                <a16:creationId xmlns:a16="http://schemas.microsoft.com/office/drawing/2014/main" id="{126D48C6-F851-E02B-3771-9B91066D098A}"/>
              </a:ext>
            </a:extLst>
          </p:cNvPr>
          <p:cNvSpPr/>
          <p:nvPr/>
        </p:nvSpPr>
        <p:spPr>
          <a:xfrm>
            <a:off x="2628406" y="7237341"/>
            <a:ext cx="11771807" cy="1762198"/>
          </a:xfrm>
          <a:custGeom>
            <a:avLst/>
            <a:gdLst/>
            <a:ahLst/>
            <a:cxnLst/>
            <a:rect l="l" t="t" r="r" b="b"/>
            <a:pathLst>
              <a:path w="12154901" h="2157221">
                <a:moveTo>
                  <a:pt x="0" y="0"/>
                </a:moveTo>
                <a:lnTo>
                  <a:pt x="12154901" y="0"/>
                </a:lnTo>
                <a:lnTo>
                  <a:pt x="12154901" y="2157221"/>
                </a:lnTo>
                <a:lnTo>
                  <a:pt x="0" y="2157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254" b="-22416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EB0621E2-5B15-7E17-2433-9A89B5BE225B}"/>
              </a:ext>
            </a:extLst>
          </p:cNvPr>
          <p:cNvSpPr/>
          <p:nvPr/>
        </p:nvSpPr>
        <p:spPr>
          <a:xfrm>
            <a:off x="4730083" y="8088166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DE99580-4481-BEEE-B8AE-E9979AEFF357}"/>
              </a:ext>
            </a:extLst>
          </p:cNvPr>
          <p:cNvSpPr txBox="1"/>
          <p:nvPr/>
        </p:nvSpPr>
        <p:spPr>
          <a:xfrm>
            <a:off x="449260" y="877583"/>
            <a:ext cx="12856607" cy="580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5.7. Przykładowy raport z niepoprawnymi danymi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59C9FCB7-97CE-1C74-36CB-00461E01DEEA}"/>
              </a:ext>
            </a:extLst>
          </p:cNvPr>
          <p:cNvGrpSpPr/>
          <p:nvPr/>
        </p:nvGrpSpPr>
        <p:grpSpPr>
          <a:xfrm>
            <a:off x="407963" y="6322896"/>
            <a:ext cx="4491319" cy="619017"/>
            <a:chOff x="0" y="0"/>
            <a:chExt cx="1133694" cy="156252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92A1F954-E0AE-2955-2739-A99B11927E54}"/>
                </a:ext>
              </a:extLst>
            </p:cNvPr>
            <p:cNvSpPr/>
            <p:nvPr/>
          </p:nvSpPr>
          <p:spPr>
            <a:xfrm>
              <a:off x="0" y="0"/>
              <a:ext cx="1133694" cy="156252"/>
            </a:xfrm>
            <a:custGeom>
              <a:avLst/>
              <a:gdLst/>
              <a:ahLst/>
              <a:cxnLst/>
              <a:rect l="l" t="t" r="r" b="b"/>
              <a:pathLst>
                <a:path w="1133694" h="156252">
                  <a:moveTo>
                    <a:pt x="78126" y="0"/>
                  </a:moveTo>
                  <a:lnTo>
                    <a:pt x="1055569" y="0"/>
                  </a:lnTo>
                  <a:cubicBezTo>
                    <a:pt x="1076289" y="0"/>
                    <a:pt x="1096160" y="8231"/>
                    <a:pt x="1110812" y="22883"/>
                  </a:cubicBezTo>
                  <a:cubicBezTo>
                    <a:pt x="1125463" y="37534"/>
                    <a:pt x="1133694" y="57406"/>
                    <a:pt x="1133694" y="78126"/>
                  </a:cubicBezTo>
                  <a:lnTo>
                    <a:pt x="1133694" y="78126"/>
                  </a:lnTo>
                  <a:cubicBezTo>
                    <a:pt x="1133694" y="121273"/>
                    <a:pt x="1098716" y="156252"/>
                    <a:pt x="1055569" y="156252"/>
                  </a:cubicBezTo>
                  <a:lnTo>
                    <a:pt x="78126" y="156252"/>
                  </a:lnTo>
                  <a:cubicBezTo>
                    <a:pt x="57406" y="156252"/>
                    <a:pt x="37534" y="148021"/>
                    <a:pt x="22883" y="133369"/>
                  </a:cubicBezTo>
                  <a:cubicBezTo>
                    <a:pt x="8231" y="118718"/>
                    <a:pt x="0" y="98846"/>
                    <a:pt x="0" y="78126"/>
                  </a:cubicBezTo>
                  <a:lnTo>
                    <a:pt x="0" y="78126"/>
                  </a:lnTo>
                  <a:cubicBezTo>
                    <a:pt x="0" y="57406"/>
                    <a:pt x="8231" y="37534"/>
                    <a:pt x="22883" y="22883"/>
                  </a:cubicBezTo>
                  <a:cubicBezTo>
                    <a:pt x="37534" y="8231"/>
                    <a:pt x="57406" y="0"/>
                    <a:pt x="781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921010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D433DE00-F04C-92EB-2066-26A59499A872}"/>
                </a:ext>
              </a:extLst>
            </p:cNvPr>
            <p:cNvSpPr txBox="1"/>
            <p:nvPr/>
          </p:nvSpPr>
          <p:spPr>
            <a:xfrm>
              <a:off x="0" y="-123825"/>
              <a:ext cx="1133694" cy="280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 lang="pl-PL" dirty="0"/>
            </a:p>
          </p:txBody>
        </p:sp>
      </p:grpSp>
      <p:sp>
        <p:nvSpPr>
          <p:cNvPr id="10" name="Freeform 11">
            <a:extLst>
              <a:ext uri="{FF2B5EF4-FFF2-40B4-BE49-F238E27FC236}">
                <a16:creationId xmlns:a16="http://schemas.microsoft.com/office/drawing/2014/main" id="{EF1A81E5-416B-AEFD-3E72-5DA749C0CA18}"/>
              </a:ext>
            </a:extLst>
          </p:cNvPr>
          <p:cNvSpPr/>
          <p:nvPr/>
        </p:nvSpPr>
        <p:spPr>
          <a:xfrm rot="681114" flipH="1">
            <a:off x="1835380" y="7301491"/>
            <a:ext cx="726341" cy="749771"/>
          </a:xfrm>
          <a:custGeom>
            <a:avLst/>
            <a:gdLst/>
            <a:ahLst/>
            <a:cxnLst/>
            <a:rect l="l" t="t" r="r" b="b"/>
            <a:pathLst>
              <a:path w="726341" h="749771">
                <a:moveTo>
                  <a:pt x="726340" y="0"/>
                </a:moveTo>
                <a:lnTo>
                  <a:pt x="0" y="0"/>
                </a:lnTo>
                <a:lnTo>
                  <a:pt x="0" y="749771"/>
                </a:lnTo>
                <a:lnTo>
                  <a:pt x="726340" y="749771"/>
                </a:lnTo>
                <a:lnTo>
                  <a:pt x="7263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2B57306-AC51-26C0-94DC-945871256E98}"/>
              </a:ext>
            </a:extLst>
          </p:cNvPr>
          <p:cNvSpPr/>
          <p:nvPr/>
        </p:nvSpPr>
        <p:spPr>
          <a:xfrm>
            <a:off x="4340616" y="7424249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560E700B-D28C-B49E-0336-457B43AFF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0551" y="1778568"/>
            <a:ext cx="1459210" cy="147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570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028F289-4C1D-02BA-38B3-7AC4FBCF2B04}"/>
              </a:ext>
            </a:extLst>
          </p:cNvPr>
          <p:cNvSpPr/>
          <p:nvPr/>
        </p:nvSpPr>
        <p:spPr>
          <a:xfrm>
            <a:off x="449260" y="2385077"/>
            <a:ext cx="8839706" cy="5595692"/>
          </a:xfrm>
          <a:custGeom>
            <a:avLst/>
            <a:gdLst/>
            <a:ahLst/>
            <a:cxnLst/>
            <a:rect l="l" t="t" r="r" b="b"/>
            <a:pathLst>
              <a:path w="8839706" h="5595692">
                <a:moveTo>
                  <a:pt x="0" y="0"/>
                </a:moveTo>
                <a:lnTo>
                  <a:pt x="8839706" y="0"/>
                </a:lnTo>
                <a:lnTo>
                  <a:pt x="8839706" y="5595692"/>
                </a:lnTo>
                <a:lnTo>
                  <a:pt x="0" y="5595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64C5BD3D-80BD-6526-2066-E2398570A8E1}"/>
              </a:ext>
            </a:extLst>
          </p:cNvPr>
          <p:cNvGrpSpPr/>
          <p:nvPr/>
        </p:nvGrpSpPr>
        <p:grpSpPr>
          <a:xfrm>
            <a:off x="584033" y="5921375"/>
            <a:ext cx="3247207" cy="443790"/>
            <a:chOff x="0" y="0"/>
            <a:chExt cx="819657" cy="11202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A6E8BBA-3B35-841A-C134-BA244584DA8C}"/>
                </a:ext>
              </a:extLst>
            </p:cNvPr>
            <p:cNvSpPr/>
            <p:nvPr/>
          </p:nvSpPr>
          <p:spPr>
            <a:xfrm>
              <a:off x="0" y="0"/>
              <a:ext cx="819657" cy="112021"/>
            </a:xfrm>
            <a:custGeom>
              <a:avLst/>
              <a:gdLst/>
              <a:ahLst/>
              <a:cxnLst/>
              <a:rect l="l" t="t" r="r" b="b"/>
              <a:pathLst>
                <a:path w="819657" h="112021">
                  <a:moveTo>
                    <a:pt x="56010" y="0"/>
                  </a:moveTo>
                  <a:lnTo>
                    <a:pt x="763646" y="0"/>
                  </a:lnTo>
                  <a:cubicBezTo>
                    <a:pt x="794580" y="0"/>
                    <a:pt x="819657" y="25077"/>
                    <a:pt x="819657" y="56010"/>
                  </a:cubicBezTo>
                  <a:lnTo>
                    <a:pt x="819657" y="56010"/>
                  </a:lnTo>
                  <a:cubicBezTo>
                    <a:pt x="819657" y="86944"/>
                    <a:pt x="794580" y="112021"/>
                    <a:pt x="763646" y="112021"/>
                  </a:cubicBezTo>
                  <a:lnTo>
                    <a:pt x="56010" y="112021"/>
                  </a:lnTo>
                  <a:cubicBezTo>
                    <a:pt x="25077" y="112021"/>
                    <a:pt x="0" y="86944"/>
                    <a:pt x="0" y="56010"/>
                  </a:cubicBezTo>
                  <a:lnTo>
                    <a:pt x="0" y="56010"/>
                  </a:lnTo>
                  <a:cubicBezTo>
                    <a:pt x="0" y="25077"/>
                    <a:pt x="25077" y="0"/>
                    <a:pt x="560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921010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3BC0C867-08EF-8645-989C-14037451C4FD}"/>
                </a:ext>
              </a:extLst>
            </p:cNvPr>
            <p:cNvSpPr txBox="1"/>
            <p:nvPr/>
          </p:nvSpPr>
          <p:spPr>
            <a:xfrm>
              <a:off x="0" y="-123825"/>
              <a:ext cx="819657" cy="235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 lang="pl-PL" dirty="0"/>
            </a:p>
          </p:txBody>
        </p:sp>
      </p:grpSp>
      <p:sp>
        <p:nvSpPr>
          <p:cNvPr id="6" name="Freeform 7">
            <a:extLst>
              <a:ext uri="{FF2B5EF4-FFF2-40B4-BE49-F238E27FC236}">
                <a16:creationId xmlns:a16="http://schemas.microsoft.com/office/drawing/2014/main" id="{82E6EDF6-1A85-C3EA-A57D-3B383B4526D3}"/>
              </a:ext>
            </a:extLst>
          </p:cNvPr>
          <p:cNvSpPr/>
          <p:nvPr/>
        </p:nvSpPr>
        <p:spPr>
          <a:xfrm rot="2901793" flipH="1" flipV="1">
            <a:off x="4237005" y="5708414"/>
            <a:ext cx="726341" cy="749771"/>
          </a:xfrm>
          <a:custGeom>
            <a:avLst/>
            <a:gdLst/>
            <a:ahLst/>
            <a:cxnLst/>
            <a:rect l="l" t="t" r="r" b="b"/>
            <a:pathLst>
              <a:path w="726341" h="749771">
                <a:moveTo>
                  <a:pt x="726341" y="749771"/>
                </a:moveTo>
                <a:lnTo>
                  <a:pt x="0" y="749771"/>
                </a:lnTo>
                <a:lnTo>
                  <a:pt x="0" y="0"/>
                </a:lnTo>
                <a:lnTo>
                  <a:pt x="726341" y="0"/>
                </a:lnTo>
                <a:lnTo>
                  <a:pt x="726341" y="74977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75AB702-46D5-B7A1-6490-83F20946DF94}"/>
              </a:ext>
            </a:extLst>
          </p:cNvPr>
          <p:cNvSpPr/>
          <p:nvPr/>
        </p:nvSpPr>
        <p:spPr>
          <a:xfrm>
            <a:off x="5246452" y="6603799"/>
            <a:ext cx="9153761" cy="1982989"/>
          </a:xfrm>
          <a:custGeom>
            <a:avLst/>
            <a:gdLst/>
            <a:ahLst/>
            <a:cxnLst/>
            <a:rect l="l" t="t" r="r" b="b"/>
            <a:pathLst>
              <a:path w="10943119" h="1962687">
                <a:moveTo>
                  <a:pt x="0" y="0"/>
                </a:moveTo>
                <a:lnTo>
                  <a:pt x="10943119" y="0"/>
                </a:lnTo>
                <a:lnTo>
                  <a:pt x="10943119" y="1962687"/>
                </a:lnTo>
                <a:lnTo>
                  <a:pt x="0" y="19626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548" b="102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0CF522B5-6743-1390-4774-AE3E3BA59BBA}"/>
              </a:ext>
            </a:extLst>
          </p:cNvPr>
          <p:cNvSpPr txBox="1"/>
          <p:nvPr/>
        </p:nvSpPr>
        <p:spPr>
          <a:xfrm>
            <a:off x="449260" y="877583"/>
            <a:ext cx="1285660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8"/>
              </a:lnSpc>
            </a:pPr>
            <a:r>
              <a:rPr lang="pl-PL" sz="4123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5.8.</a:t>
            </a:r>
            <a:r>
              <a:rPr lang="pl-PL" sz="44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Przykładowy raport z poprawnymi danymi</a:t>
            </a:r>
          </a:p>
          <a:p>
            <a:pPr algn="l">
              <a:lnSpc>
                <a:spcPts val="4948"/>
              </a:lnSpc>
            </a:pPr>
            <a:endParaRPr lang="pl-PL" sz="4123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2078355B-402C-6C2B-BF3F-2A7D3B64E970}"/>
              </a:ext>
            </a:extLst>
          </p:cNvPr>
          <p:cNvSpPr txBox="1"/>
          <p:nvPr/>
        </p:nvSpPr>
        <p:spPr>
          <a:xfrm>
            <a:off x="10147055" y="3401953"/>
            <a:ext cx="2792445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pl-PL" sz="2800" b="1" dirty="0">
                <a:solidFill>
                  <a:srgbClr val="5D88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Dane poprawne</a:t>
            </a:r>
          </a:p>
        </p:txBody>
      </p:sp>
      <p:grpSp>
        <p:nvGrpSpPr>
          <p:cNvPr id="10" name="Group 11">
            <a:extLst>
              <a:ext uri="{FF2B5EF4-FFF2-40B4-BE49-F238E27FC236}">
                <a16:creationId xmlns:a16="http://schemas.microsoft.com/office/drawing/2014/main" id="{895B4712-7D6F-E876-AF8D-0D672FA82736}"/>
              </a:ext>
            </a:extLst>
          </p:cNvPr>
          <p:cNvGrpSpPr/>
          <p:nvPr/>
        </p:nvGrpSpPr>
        <p:grpSpPr>
          <a:xfrm>
            <a:off x="584033" y="7212751"/>
            <a:ext cx="3247207" cy="443790"/>
            <a:chOff x="0" y="0"/>
            <a:chExt cx="819657" cy="112021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71311B6-3882-7C1B-9212-9B3F6324FAB4}"/>
                </a:ext>
              </a:extLst>
            </p:cNvPr>
            <p:cNvSpPr/>
            <p:nvPr/>
          </p:nvSpPr>
          <p:spPr>
            <a:xfrm>
              <a:off x="0" y="0"/>
              <a:ext cx="819657" cy="112021"/>
            </a:xfrm>
            <a:custGeom>
              <a:avLst/>
              <a:gdLst/>
              <a:ahLst/>
              <a:cxnLst/>
              <a:rect l="l" t="t" r="r" b="b"/>
              <a:pathLst>
                <a:path w="819657" h="112021">
                  <a:moveTo>
                    <a:pt x="56010" y="0"/>
                  </a:moveTo>
                  <a:lnTo>
                    <a:pt x="763646" y="0"/>
                  </a:lnTo>
                  <a:cubicBezTo>
                    <a:pt x="794580" y="0"/>
                    <a:pt x="819657" y="25077"/>
                    <a:pt x="819657" y="56010"/>
                  </a:cubicBezTo>
                  <a:lnTo>
                    <a:pt x="819657" y="56010"/>
                  </a:lnTo>
                  <a:cubicBezTo>
                    <a:pt x="819657" y="86944"/>
                    <a:pt x="794580" y="112021"/>
                    <a:pt x="763646" y="112021"/>
                  </a:cubicBezTo>
                  <a:lnTo>
                    <a:pt x="56010" y="112021"/>
                  </a:lnTo>
                  <a:cubicBezTo>
                    <a:pt x="25077" y="112021"/>
                    <a:pt x="0" y="86944"/>
                    <a:pt x="0" y="56010"/>
                  </a:cubicBezTo>
                  <a:lnTo>
                    <a:pt x="0" y="56010"/>
                  </a:lnTo>
                  <a:cubicBezTo>
                    <a:pt x="0" y="25077"/>
                    <a:pt x="25077" y="0"/>
                    <a:pt x="560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921010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60E6E620-0DD8-B52B-5FDF-474C3484BE24}"/>
                </a:ext>
              </a:extLst>
            </p:cNvPr>
            <p:cNvSpPr txBox="1"/>
            <p:nvPr/>
          </p:nvSpPr>
          <p:spPr>
            <a:xfrm>
              <a:off x="0" y="-123825"/>
              <a:ext cx="819657" cy="235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 lang="pl-PL" dirty="0"/>
            </a:p>
          </p:txBody>
        </p:sp>
      </p:grpSp>
      <p:sp>
        <p:nvSpPr>
          <p:cNvPr id="13" name="TextBox 14">
            <a:extLst>
              <a:ext uri="{FF2B5EF4-FFF2-40B4-BE49-F238E27FC236}">
                <a16:creationId xmlns:a16="http://schemas.microsoft.com/office/drawing/2014/main" id="{6EA8283F-868F-0199-B10E-CD29F2A810A8}"/>
              </a:ext>
            </a:extLst>
          </p:cNvPr>
          <p:cNvSpPr txBox="1"/>
          <p:nvPr/>
        </p:nvSpPr>
        <p:spPr>
          <a:xfrm>
            <a:off x="9930566" y="4172863"/>
            <a:ext cx="4165433" cy="116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6" lvl="1" indent="-237493" algn="l">
              <a:lnSpc>
                <a:spcPts val="3080"/>
              </a:lnSpc>
              <a:buFont typeface="Arial"/>
              <a:buChar char="•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Możliwość pobrania podglądu pliku GML z planem ogólnym w pełnej strukturze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8395E55B-C574-F95F-0DA8-980E3D55B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7214" y="2066680"/>
            <a:ext cx="1097375" cy="10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124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C98FB708-CD71-3B7B-F5C9-FC5876D79E89}"/>
              </a:ext>
            </a:extLst>
          </p:cNvPr>
          <p:cNvSpPr/>
          <p:nvPr/>
        </p:nvSpPr>
        <p:spPr>
          <a:xfrm>
            <a:off x="1540636" y="1728755"/>
            <a:ext cx="5655501" cy="7270783"/>
          </a:xfrm>
          <a:custGeom>
            <a:avLst/>
            <a:gdLst/>
            <a:ahLst/>
            <a:cxnLst/>
            <a:rect l="l" t="t" r="r" b="b"/>
            <a:pathLst>
              <a:path w="5655501" h="8324389">
                <a:moveTo>
                  <a:pt x="0" y="0"/>
                </a:moveTo>
                <a:lnTo>
                  <a:pt x="5655502" y="0"/>
                </a:lnTo>
                <a:lnTo>
                  <a:pt x="5655502" y="8324389"/>
                </a:lnTo>
                <a:lnTo>
                  <a:pt x="0" y="8324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" b="-1449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924E17F-C924-5AB2-531D-0759C39099C6}"/>
              </a:ext>
            </a:extLst>
          </p:cNvPr>
          <p:cNvSpPr/>
          <p:nvPr/>
        </p:nvSpPr>
        <p:spPr>
          <a:xfrm>
            <a:off x="7196138" y="1603403"/>
            <a:ext cx="5700260" cy="7396135"/>
          </a:xfrm>
          <a:custGeom>
            <a:avLst/>
            <a:gdLst/>
            <a:ahLst/>
            <a:cxnLst/>
            <a:rect l="l" t="t" r="r" b="b"/>
            <a:pathLst>
              <a:path w="5700260" h="7835304">
                <a:moveTo>
                  <a:pt x="0" y="0"/>
                </a:moveTo>
                <a:lnTo>
                  <a:pt x="5700260" y="0"/>
                </a:lnTo>
                <a:lnTo>
                  <a:pt x="5700260" y="7835304"/>
                </a:lnTo>
                <a:lnTo>
                  <a:pt x="0" y="7835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93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C030DF2-947D-9500-B1E7-1C280ADF8577}"/>
              </a:ext>
            </a:extLst>
          </p:cNvPr>
          <p:cNvSpPr txBox="1"/>
          <p:nvPr/>
        </p:nvSpPr>
        <p:spPr>
          <a:xfrm>
            <a:off x="449260" y="877583"/>
            <a:ext cx="12856607" cy="580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5.9. Plik PDF z podglądem planu ogólnego</a:t>
            </a:r>
          </a:p>
        </p:txBody>
      </p:sp>
    </p:spTree>
    <p:extLst>
      <p:ext uri="{BB962C8B-B14F-4D97-AF65-F5344CB8AC3E}">
        <p14:creationId xmlns:p14="http://schemas.microsoft.com/office/powerpoint/2010/main" val="445154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839BCF9-6D70-8B5E-5B57-DDC569669B2F}"/>
              </a:ext>
            </a:extLst>
          </p:cNvPr>
          <p:cNvSpPr/>
          <p:nvPr/>
        </p:nvSpPr>
        <p:spPr>
          <a:xfrm>
            <a:off x="1467083" y="1508000"/>
            <a:ext cx="6145257" cy="7491538"/>
          </a:xfrm>
          <a:custGeom>
            <a:avLst/>
            <a:gdLst/>
            <a:ahLst/>
            <a:cxnLst/>
            <a:rect l="l" t="t" r="r" b="b"/>
            <a:pathLst>
              <a:path w="6145257" h="7922062">
                <a:moveTo>
                  <a:pt x="0" y="0"/>
                </a:moveTo>
                <a:lnTo>
                  <a:pt x="6145257" y="0"/>
                </a:lnTo>
                <a:lnTo>
                  <a:pt x="6145257" y="7922062"/>
                </a:lnTo>
                <a:lnTo>
                  <a:pt x="0" y="7922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" b="-574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A51E021-D489-C957-5E39-A052D25DEC63}"/>
              </a:ext>
            </a:extLst>
          </p:cNvPr>
          <p:cNvSpPr/>
          <p:nvPr/>
        </p:nvSpPr>
        <p:spPr>
          <a:xfrm>
            <a:off x="7612340" y="1606545"/>
            <a:ext cx="5951792" cy="7392994"/>
          </a:xfrm>
          <a:custGeom>
            <a:avLst/>
            <a:gdLst/>
            <a:ahLst/>
            <a:cxnLst/>
            <a:rect l="l" t="t" r="r" b="b"/>
            <a:pathLst>
              <a:path w="5951792" h="8863123">
                <a:moveTo>
                  <a:pt x="0" y="0"/>
                </a:moveTo>
                <a:lnTo>
                  <a:pt x="5951792" y="0"/>
                </a:lnTo>
                <a:lnTo>
                  <a:pt x="5951792" y="8863123"/>
                </a:lnTo>
                <a:lnTo>
                  <a:pt x="0" y="8863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9885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2719AD8-E97F-B709-0588-614DD7C30F1D}"/>
              </a:ext>
            </a:extLst>
          </p:cNvPr>
          <p:cNvSpPr txBox="1"/>
          <p:nvPr/>
        </p:nvSpPr>
        <p:spPr>
          <a:xfrm>
            <a:off x="449260" y="877583"/>
            <a:ext cx="12856607" cy="580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5.10. Plik PDF z podglądem planu ogólnego - przykład</a:t>
            </a:r>
          </a:p>
        </p:txBody>
      </p:sp>
    </p:spTree>
    <p:extLst>
      <p:ext uri="{BB962C8B-B14F-4D97-AF65-F5344CB8AC3E}">
        <p14:creationId xmlns:p14="http://schemas.microsoft.com/office/powerpoint/2010/main" val="28248464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027EE6-E714-7959-FF4E-FB1108FC363F}"/>
              </a:ext>
            </a:extLst>
          </p:cNvPr>
          <p:cNvSpPr txBox="1"/>
          <p:nvPr/>
        </p:nvSpPr>
        <p:spPr>
          <a:xfrm>
            <a:off x="486247" y="3695721"/>
            <a:ext cx="13913966" cy="1343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Filmy instruktażowe </a:t>
            </a:r>
          </a:p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– Przeglądarka danych planistycznych 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2096574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BCDC22A2-B002-DD16-F32F-3F15D796C98D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1.4. Pierwotne założenia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99C5940-038B-173B-6387-6E7AFF961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95" y="1695366"/>
            <a:ext cx="8786621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271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D9E07CBA-1BB4-9055-CF84-51EA6C13FF0D}"/>
              </a:ext>
            </a:extLst>
          </p:cNvPr>
          <p:cNvSpPr txBox="1"/>
          <p:nvPr/>
        </p:nvSpPr>
        <p:spPr>
          <a:xfrm>
            <a:off x="449260" y="877583"/>
            <a:ext cx="12856607" cy="580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Wczytanie pliku do Przeglądarki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750099C5-2A33-9B79-3B93-2CDDFF7F47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70" end="2066.034"/>
                </p14:media>
              </p:ext>
            </p:extLst>
          </p:nvPr>
        </p:nvPicPr>
        <p:blipFill rotWithShape="1">
          <a:blip r:embed="rId4"/>
          <a:srcRect b="3268"/>
          <a:stretch/>
        </p:blipFill>
        <p:spPr>
          <a:xfrm>
            <a:off x="2063732" y="1911343"/>
            <a:ext cx="10272747" cy="621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1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hlinkClick r:id="" action="ppaction://media"/>
            <a:extLst>
              <a:ext uri="{FF2B5EF4-FFF2-40B4-BE49-F238E27FC236}">
                <a16:creationId xmlns:a16="http://schemas.microsoft.com/office/drawing/2014/main" id="{5092B1CE-B587-3B8A-1361-DEDB282DBA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40.367"/>
                </p14:media>
              </p:ext>
            </p:extLst>
          </p:nvPr>
        </p:nvPicPr>
        <p:blipFill rotWithShape="1">
          <a:blip r:embed="rId4"/>
          <a:srcRect b="2824"/>
          <a:stretch/>
        </p:blipFill>
        <p:spPr>
          <a:xfrm>
            <a:off x="2063733" y="1882854"/>
            <a:ext cx="10272746" cy="62391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47060F8-C1E4-76AD-262C-6075C01B8811}"/>
              </a:ext>
            </a:extLst>
          </p:cNvPr>
          <p:cNvSpPr txBox="1"/>
          <p:nvPr/>
        </p:nvSpPr>
        <p:spPr>
          <a:xfrm>
            <a:off x="374754" y="877584"/>
            <a:ext cx="14400213" cy="580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Lokalizacja instrukcji, podgląd uproszczony 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167495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893E89C1-1280-C8D9-E684-BE9F68204736}"/>
              </a:ext>
            </a:extLst>
          </p:cNvPr>
          <p:cNvSpPr txBox="1"/>
          <p:nvPr/>
        </p:nvSpPr>
        <p:spPr>
          <a:xfrm>
            <a:off x="374754" y="877584"/>
            <a:ext cx="14400213" cy="580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Szczegóły stref planistycznych 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7" name="Picture 2">
            <a:hlinkClick r:id="" action="ppaction://media"/>
            <a:extLst>
              <a:ext uri="{FF2B5EF4-FFF2-40B4-BE49-F238E27FC236}">
                <a16:creationId xmlns:a16="http://schemas.microsoft.com/office/drawing/2014/main" id="{D0617950-98BA-AB21-0C97-7F8528EE41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" end="1667.4"/>
                </p14:media>
              </p:ext>
            </p:extLst>
          </p:nvPr>
        </p:nvPicPr>
        <p:blipFill rotWithShape="1">
          <a:blip r:embed="rId4"/>
          <a:srcRect l="180" r="-180" b="3389"/>
          <a:stretch/>
        </p:blipFill>
        <p:spPr>
          <a:xfrm>
            <a:off x="2063733" y="1919027"/>
            <a:ext cx="10272746" cy="620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3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media"/>
            <a:extLst>
              <a:ext uri="{FF2B5EF4-FFF2-40B4-BE49-F238E27FC236}">
                <a16:creationId xmlns:a16="http://schemas.microsoft.com/office/drawing/2014/main" id="{DB9D9D51-550E-17FA-1E74-3DB850B945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41.133"/>
                </p14:media>
              </p:ext>
            </p:extLst>
          </p:nvPr>
        </p:nvPicPr>
        <p:blipFill rotWithShape="1">
          <a:blip r:embed="rId5"/>
          <a:srcRect l="-1" r="1" b="3041"/>
          <a:stretch/>
        </p:blipFill>
        <p:spPr>
          <a:xfrm>
            <a:off x="2063734" y="1896747"/>
            <a:ext cx="10272744" cy="6225207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8A5D8CAF-6567-6EF1-2FF4-9858625D0036}"/>
              </a:ext>
            </a:extLst>
          </p:cNvPr>
          <p:cNvSpPr txBox="1"/>
          <p:nvPr/>
        </p:nvSpPr>
        <p:spPr>
          <a:xfrm>
            <a:off x="374754" y="877584"/>
            <a:ext cx="14400213" cy="580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Podgląd zaawansowany – wyszukiwanie działek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186808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8A5D8CAF-6567-6EF1-2FF4-9858625D0036}"/>
              </a:ext>
            </a:extLst>
          </p:cNvPr>
          <p:cNvSpPr txBox="1"/>
          <p:nvPr/>
        </p:nvSpPr>
        <p:spPr>
          <a:xfrm>
            <a:off x="374754" y="877584"/>
            <a:ext cx="14400213" cy="580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Wczytanie innego „podkładu” – usługi przeglądania WMS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F2FE6632-31C2-6FB0-63FA-70CC210983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3" end="2692.567"/>
                </p14:media>
              </p:ext>
            </p:extLst>
          </p:nvPr>
        </p:nvPicPr>
        <p:blipFill rotWithShape="1">
          <a:blip r:embed="rId5"/>
          <a:srcRect b="2937"/>
          <a:stretch/>
        </p:blipFill>
        <p:spPr>
          <a:xfrm>
            <a:off x="2063734" y="1890094"/>
            <a:ext cx="10272743" cy="62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9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media"/>
            <a:extLst>
              <a:ext uri="{FF2B5EF4-FFF2-40B4-BE49-F238E27FC236}">
                <a16:creationId xmlns:a16="http://schemas.microsoft.com/office/drawing/2014/main" id="{5DAE1FB9-4BE7-1D01-CA15-4BA0D46191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68"/>
                </p14:media>
              </p:ext>
            </p:extLst>
          </p:nvPr>
        </p:nvPicPr>
        <p:blipFill rotWithShape="1">
          <a:blip r:embed="rId5"/>
          <a:srcRect t="3197" b="4711"/>
          <a:stretch/>
        </p:blipFill>
        <p:spPr>
          <a:xfrm>
            <a:off x="1811900" y="1584960"/>
            <a:ext cx="10776411" cy="6536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8A5D8CAF-6567-6EF1-2FF4-9858625D0036}"/>
              </a:ext>
            </a:extLst>
          </p:cNvPr>
          <p:cNvSpPr txBox="1"/>
          <p:nvPr/>
        </p:nvSpPr>
        <p:spPr>
          <a:xfrm>
            <a:off x="374754" y="877584"/>
            <a:ext cx="14400213" cy="580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Raport z walidacji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220420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8A5D8CAF-6567-6EF1-2FF4-9858625D0036}"/>
              </a:ext>
            </a:extLst>
          </p:cNvPr>
          <p:cNvSpPr txBox="1"/>
          <p:nvPr/>
        </p:nvSpPr>
        <p:spPr>
          <a:xfrm>
            <a:off x="374754" y="877584"/>
            <a:ext cx="14400213" cy="580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Raport z walidacji i podgląd GML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2" name="Nagrywanie ekranu 2024-07-03 092506">
            <a:hlinkClick r:id="" action="ppaction://media"/>
            <a:extLst>
              <a:ext uri="{FF2B5EF4-FFF2-40B4-BE49-F238E27FC236}">
                <a16:creationId xmlns:a16="http://schemas.microsoft.com/office/drawing/2014/main" id="{B41312CA-54FD-3B2F-E597-57AD60B80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350" r="504"/>
          <a:stretch/>
        </p:blipFill>
        <p:spPr>
          <a:xfrm>
            <a:off x="1702131" y="2026920"/>
            <a:ext cx="11061529" cy="609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6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D6A565B-05D3-AA4F-10C4-B40C98A2F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09" y="2009101"/>
            <a:ext cx="12391194" cy="621845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FF20257-E1DA-6EDA-D899-F57BE39BC158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1.5. Dane przestrzenne – zakres docelowy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56857128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yw pakietu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4555</TotalTime>
  <Words>2418</Words>
  <Application>Microsoft Office PowerPoint</Application>
  <PresentationFormat>Niestandardowy</PresentationFormat>
  <Paragraphs>338</Paragraphs>
  <Slides>86</Slides>
  <Notes>11</Notes>
  <HiddenSlides>0</HiddenSlides>
  <MMClips>7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86</vt:i4>
      </vt:variant>
    </vt:vector>
  </HeadingPairs>
  <TitlesOfParts>
    <vt:vector size="96" baseType="lpstr">
      <vt:lpstr>Aptos</vt:lpstr>
      <vt:lpstr>Arial</vt:lpstr>
      <vt:lpstr>Courier New</vt:lpstr>
      <vt:lpstr>Lato</vt:lpstr>
      <vt:lpstr>Lato </vt:lpstr>
      <vt:lpstr>Lato 1</vt:lpstr>
      <vt:lpstr>Lato 1 Bold</vt:lpstr>
      <vt:lpstr>Lato Black</vt:lpstr>
      <vt:lpstr>Lato Bold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Majtczak Maciej</dc:creator>
  <cp:lastModifiedBy>Marchalewicz Justyna</cp:lastModifiedBy>
  <cp:revision>118</cp:revision>
  <dcterms:created xsi:type="dcterms:W3CDTF">2024-08-26T12:19:30Z</dcterms:created>
  <dcterms:modified xsi:type="dcterms:W3CDTF">2024-11-22T13:32:02Z</dcterms:modified>
</cp:coreProperties>
</file>