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Poppins" panose="00000500000000000000" pitchFamily="2" charset="-18"/>
      <p:regular r:id="rId26"/>
    </p:embeddedFont>
    <p:embeddedFont>
      <p:font typeface="Poppins Bold" panose="00000800000000000000" charset="-18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2886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25.08.2026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Powitanie. Program wsparcia MŚP w obszarze cyberbezpieczeństwa – omówienie wsparcia i wybranych rezultatów projektu. Maciej Drabio, Zastępca Dyrektora CPPC.</a:t>
            </a:r>
          </a:p>
          <a:p>
            <a:r>
              <a:rPr lang="en-US"/>
              <a:t>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Etapy: publikacja listy rankingowej, wezwanie do złożenia dokumentów, weryfikacja dokumentacji, potwierdzenie reprezentacji i podpisów, weryfikacja warunków de minimis, przygotowanie i podpisanie umowy o powierzenie grantu, ustanowienie zabezpieczenia, uruchomienie wypłaty środków.</a:t>
            </a:r>
          </a:p>
          <a:p>
            <a:r>
              <a:rPr lang="en-US"/>
              <a:t>10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CPPC wspierało grantobiorców w zakresie kwalifikowalności wydatków, dokumentacji finansowej i merytorycznej, obowiązków informacyjno-promocyjnych, przygotowania wniosku rozliczającego, obsługi systemu SORG oraz bezpiecznego zamknięcia projektów.</a:t>
            </a:r>
          </a:p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DEP wsparł projekty dotyczące realnych procesów cyfrowej gospodarki: płatności mobilne, fakturowanie elektroniczne, ochrona przed phishingiem, monitorowanie incydentów, audyty i zgodność, kontrola dostępu, ochrona danych, promocja polskich rozwiązań.</a:t>
            </a:r>
          </a:p>
          <a:p>
            <a:r>
              <a:rPr lang="en-US"/>
              <a:t>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BLIK – wykrywanie nietypowych lub podejrzanych transakcji w czasie rzeczywistym. KSeF – bezpieczna integracja systemu MŚP z fakturowaniem elektronicznym. Phishing – platforma symulacji fałszywych wiadomości i sprawdzania reakcji pracowników.</a:t>
            </a:r>
          </a:p>
          <a:p>
            <a:r>
              <a:rPr lang="en-US"/>
              <a:t>13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AI-SOC: stałe monitorowanie zagrożeń i szybsza reakcja na incydenty, także dla szpitali, urzędów, spółek komunalnych i MŚP bez własnego centrum cyberbezpieczeństwa. Audyt i zgodność: sprawdzenie wymagań bezpieczeństwa, RODO, NIS2, kontroli ryzyka. Kontrola dostępu: kto ma dostęp do sieci, systemów, plików i danych; wykrywanie nieznanych urządzeń.</a:t>
            </a:r>
          </a:p>
          <a:p>
            <a:r>
              <a:rPr lang="en-US"/>
              <a:t>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DEP wspierał widoczność i wejście rozwiązań na rynek: promocja usług, landing page i kampanie cyfrowe, raporty edukacyjne, webinary i case studies, udział w wydarzeniach branżowych, relacje z partnerami, przygotowanie do ekspansji krajowej i europejskiej.</a:t>
            </a:r>
          </a:p>
          <a:p>
            <a:r>
              <a:rPr lang="en-US"/>
              <a:t>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Zdrowie: ochrona danych pacjentów i kompetencje cyfrowe personelu medycznego. Dane firmowe: kontrola dostępu do plików, folderów i dokumentów. Urządzenia i sieć: identyfikacja użytkowników i urządzeń. Usuwanie danych: bezpieczne kasowanie informacji z komputerów i nośników.</a:t>
            </a:r>
          </a:p>
          <a:p>
            <a:r>
              <a:rPr lang="en-US"/>
              <a:t>16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Co łączy te projekty: odpowiadają na realne potrzeby rynku, dotyczą codziennych procesów, łączą technologię z regulacjami i praktyką biznesową, wzmacniają MŚP jako dostawców rozwiązań, tworzą produkty możliwe do dalszej komercjalizacji.</a:t>
            </a:r>
          </a:p>
          <a:p>
            <a:r>
              <a:rPr lang="en-US"/>
              <a:t>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NPS 71,43. 78,57% respondentów to promotorzy programu (ocena 9 lub 10). 100% wskazało rozwój produktu jako najbardziej wartościowy element wsparcia. 64,29% potrzebowało rozwoju istniejących produktów, 35,71% nowych rozwiązań, 42,86% zwiększenia rozpoznawalności marki.</a:t>
            </a:r>
          </a:p>
          <a:p>
            <a:r>
              <a:rPr lang="en-US"/>
              <a:t>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85,71% projektów zrealizowano w całości, 85,71% firm osiągnęło wszystkie planowane rezultaty, 85,72% potwierdziło wzrost konkurencyjności, 78,57% pozyskało nowych klientów, 78,57% zauważyło wzrost zainteresowania ofertą, 64,29% weszło na nowe obszary rynku krajowego, 14,28% na rynki zagraniczne.</a:t>
            </a:r>
          </a:p>
          <a:p>
            <a:r>
              <a:rPr lang="en-US"/>
              <a:t>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DEP / NCC-PL to nie tylko zakończony projekt, ale mechanizm: uruchomił bezpośrednie wsparcie dla MŚP, wzmocnił krajowy ekosystem cyberbezpieczeństwa, pomógł firmom rozwijać produkty i usługi, stworzył praktyczne doświadczenie dla kolejnych instrumentów wsparcia.</a:t>
            </a:r>
          </a:p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Bez grantu: 50% firm zrealizowałoby projekt w znacznie mniejszym zakresie, 14,29% nie zrealizowałoby wcale, 35,71% później. 100% firm wykorzystuje obecnie rezultaty, 85,71% deklaruje wykorzystanie po zakończeniu finansowania, ok. 65% planuje dalszy rozwój rozwiązań, 71,43% uważa, że program powinien być kontynuowany.</a:t>
            </a:r>
          </a:p>
          <a:p>
            <a:r>
              <a:rPr lang="en-US"/>
              <a:t>20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Popyt rynku przewyższył alokację, 34 dobre projekty bez wsparcia, cyberzagrożenia rosną szybciej niż zasoby MŚP, regulacje zwiększają presję na zgodność, firmy potrzebują wsparcia w komercjalizacji, skalowaniu i certyfikacji, polskie MŚP mają potencjał europejski.</a:t>
            </a:r>
          </a:p>
          <a:p>
            <a:r>
              <a:rPr lang="en-US"/>
              <a:t>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Dobrze zaprojektowane wsparcie publiczne może: uruchamiać potencjał przedsiębiorców, przyspieszać rozwój produktów i usług, zwiększać konkurencyjność polskich MŚP, wzmacniać cyberodporność gospodarki, budować zaufanie do usług cyfrowych, tworzyć podstawę dla kolejnych instrumentów wsparcia.</a:t>
            </a:r>
          </a:p>
          <a:p>
            <a:r>
              <a:rPr lang="en-US"/>
              <a:t>22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Dziękuję za uwagę. Zaproszenie do pytań.</a:t>
            </a:r>
          </a:p>
          <a:p>
            <a:r>
              <a:rPr lang="en-US"/>
              <a:t>23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CPPC jako Partner projektu musiało w krótkim czasie uruchomić i przeprowadzić pełny mechanizm grantowy dla MŚP: od dokumentacji i obsługi naboru, przez ocenę wniosków, odwołania, kontraktację i wypłatę środków, po wsparcie grantobiorców i rozliczenie projektów.</a:t>
            </a:r>
          </a:p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Wsparcie skierowane do mikro, małych i średnich przedsiębiorstw z obszaru cyberbezpieczeństwa. Program obejmował 4 cele: rozwój produktu lub usługi, stworzenie nowego produktu lub usługi, zwiększenie rozpoznawalności, certyfikacja lub przygotowanie do certyfikacji.</a:t>
            </a:r>
          </a:p>
          <a:p>
            <a:r>
              <a:rPr lang="en-US"/>
              <a:t>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Alokacja na granty 1 800 000 EUR, dofinansowanie do 100% kosztów kwalifikowalnych, grant od 30 000 do 60 000 EUR, pomoc de minimis, realizacja projektów na terenie UE, w tym w Polsce.</a:t>
            </a:r>
          </a:p>
          <a:p>
            <a:r>
              <a:rPr lang="en-US"/>
              <a:t>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168 złożonych wniosków, 150 skierowanych do oceny, blisko 40 mln zł łącznej wartości, 75% ocenianych wniosków skierowano do oceny merytorycznej, 66 projektów spełniło kryteria, 32 projekty wybrano do dofinansowania.</a:t>
            </a:r>
          </a:p>
          <a:p>
            <a:r>
              <a:rPr lang="en-US"/>
              <a:t>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32 projekty dofinansowane, 7 622 834,66 zł łącznej wartości wsparcia, 34 kolejne projekty spełniły kryteria, ale nie otrzymały wsparcia z powodu ograniczonej alokacji, ok. 19% wszystkich wniosków otrzymało dofinansowanie.</a:t>
            </a:r>
          </a:p>
          <a:p>
            <a:r>
              <a:rPr lang="en-US"/>
              <a:t>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Wyzwania: duża liczba wniosków i krótki czas, specjalistyczny charakter projektów, różnorodne modele technologiczne i biznesowe, uzupełnienia i wyjaśnienia, jednolita interpretacja kryteriów, bezstronność, poufność i ścieżka audytu. Zasady: Komisja Oceny Wniosków, ocena formalna i merytoryczna, 2 niezależnych ekspertów, szczegółowe uzasadnienia, procedura odwoławcza.</a:t>
            </a:r>
          </a:p>
          <a:p>
            <a:r>
              <a:rPr lang="en-US"/>
              <a:t>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30 odwołań łącznie: 9 od oceny formalnej, 21 od oceny merytorycznej. 100% odwołań ponownie przeanalizowanych, 0 zmian rozstrzygnięć.</a:t>
            </a:r>
          </a:p>
          <a:p>
            <a:r>
              <a:rPr lang="en-US"/>
              <a:t>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A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8877300"/>
            <a:chOff x="0" y="0"/>
            <a:chExt cx="24384000" cy="118364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1836400"/>
            </a:xfrm>
            <a:custGeom>
              <a:avLst/>
              <a:gdLst/>
              <a:ahLst/>
              <a:cxnLst/>
              <a:rect l="l" t="t" r="r" b="b"/>
              <a:pathLst>
                <a:path w="24384000" h="11836400">
                  <a:moveTo>
                    <a:pt x="0" y="0"/>
                  </a:moveTo>
                  <a:lnTo>
                    <a:pt x="24384000" y="0"/>
                  </a:lnTo>
                  <a:lnTo>
                    <a:pt x="24384000" y="11836400"/>
                  </a:lnTo>
                  <a:lnTo>
                    <a:pt x="0" y="1183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2000"/>
              </a:blip>
              <a:stretch>
                <a:fillRect t="-3776" b="-12103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930403" y="4483103"/>
            <a:ext cx="9042397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1" spc="413" dirty="0">
                <a:solidFill>
                  <a:srgbClr val="FFC000"/>
                </a:solidFill>
                <a:latin typeface="Poppins Bold"/>
                <a:ea typeface="Poppins Bold"/>
                <a:cs typeface="Poppins Bold"/>
                <a:sym typeface="Poppins Bold"/>
              </a:rPr>
              <a:t>NATIONAL COORDINATION CENTRE POLAND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930403" y="5083178"/>
            <a:ext cx="8430915" cy="6028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735"/>
              </a:lnSpc>
            </a:pPr>
            <a:r>
              <a:rPr lang="en-US" sz="4200" spc="-62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Od projektu do </a:t>
            </a:r>
            <a:r>
              <a:rPr lang="en-US" sz="4200" spc="-62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trwałej</a:t>
            </a:r>
            <a:r>
              <a:rPr lang="en-US" sz="4200" spc="-62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zmiany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905000" y="6125023"/>
            <a:ext cx="914400" cy="47625"/>
            <a:chOff x="0" y="0"/>
            <a:chExt cx="1219200" cy="63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19200" cy="63500"/>
            </a:xfrm>
            <a:custGeom>
              <a:avLst/>
              <a:gdLst/>
              <a:ahLst/>
              <a:cxnLst/>
              <a:rect l="l" t="t" r="r" b="b"/>
              <a:pathLst>
                <a:path w="1219200" h="63500">
                  <a:moveTo>
                    <a:pt x="0" y="0"/>
                  </a:moveTo>
                  <a:lnTo>
                    <a:pt x="1219200" y="0"/>
                  </a:lnTo>
                  <a:lnTo>
                    <a:pt x="1219200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930403" y="6417116"/>
            <a:ext cx="12703178" cy="849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5"/>
              </a:lnSpc>
            </a:pPr>
            <a:r>
              <a:rPr lang="en-US" sz="2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Program wsparcia małych i średnich przedsiębiorstw w obszarze cyberbezpieczeństwa. Omówienie wsparcia i wybranych rezultatów projektu.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930403" y="7794374"/>
            <a:ext cx="13085763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Piotr Załęcki - Dyrektor Biura Projektów Własnych w Centrum Projektów Polska Cyfrowa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0" y="8754837"/>
            <a:ext cx="18288000" cy="1409700"/>
            <a:chOff x="0" y="0"/>
            <a:chExt cx="24384000" cy="18796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84000" cy="1879600"/>
            </a:xfrm>
            <a:custGeom>
              <a:avLst/>
              <a:gdLst/>
              <a:ahLst/>
              <a:cxnLst/>
              <a:rect l="l" t="t" r="r" b="b"/>
              <a:pathLst>
                <a:path w="24384000" h="1879600">
                  <a:moveTo>
                    <a:pt x="0" y="0"/>
                  </a:moveTo>
                  <a:lnTo>
                    <a:pt x="24384000" y="0"/>
                  </a:lnTo>
                  <a:lnTo>
                    <a:pt x="24384000" y="1879600"/>
                  </a:lnTo>
                  <a:lnTo>
                    <a:pt x="0" y="18796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13" name="Freeform 13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876300"/>
            <a:chOff x="0" y="0"/>
            <a:chExt cx="24384000" cy="11684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168400"/>
            </a:xfrm>
            <a:custGeom>
              <a:avLst/>
              <a:gdLst/>
              <a:ahLst/>
              <a:cxnLst/>
              <a:rect l="l" t="t" r="r" b="b"/>
              <a:pathLst>
                <a:path w="24384000" h="1168400">
                  <a:moveTo>
                    <a:pt x="0" y="0"/>
                  </a:moveTo>
                  <a:lnTo>
                    <a:pt x="24384000" y="0"/>
                  </a:lnTo>
                  <a:lnTo>
                    <a:pt x="24384000" y="1168400"/>
                  </a:lnTo>
                  <a:lnTo>
                    <a:pt x="0" y="116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754" b="-207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11997" y="2954821"/>
            <a:ext cx="15864006" cy="4274751"/>
            <a:chOff x="0" y="0"/>
            <a:chExt cx="21152009" cy="5699668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58359"/>
              <a:ext cx="1071697" cy="1071697"/>
              <a:chOff x="0" y="0"/>
              <a:chExt cx="825500" cy="8255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25500" cy="825500"/>
              </a:xfrm>
              <a:custGeom>
                <a:avLst/>
                <a:gdLst/>
                <a:ahLst/>
                <a:cxnLst/>
                <a:rect l="l" t="t" r="r" b="b"/>
                <a:pathLst>
                  <a:path w="825500" h="825500">
                    <a:moveTo>
                      <a:pt x="0" y="412750"/>
                    </a:moveTo>
                    <a:cubicBezTo>
                      <a:pt x="0" y="184785"/>
                      <a:pt x="184785" y="0"/>
                      <a:pt x="412750" y="0"/>
                    </a:cubicBezTo>
                    <a:cubicBezTo>
                      <a:pt x="640715" y="0"/>
                      <a:pt x="825500" y="184785"/>
                      <a:pt x="825500" y="412750"/>
                    </a:cubicBezTo>
                    <a:cubicBezTo>
                      <a:pt x="825500" y="640715"/>
                      <a:pt x="640715" y="825500"/>
                      <a:pt x="412750" y="825500"/>
                    </a:cubicBezTo>
                    <a:cubicBezTo>
                      <a:pt x="184785" y="825500"/>
                      <a:pt x="0" y="640715"/>
                      <a:pt x="0" y="4127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sq">
                <a:solidFill>
                  <a:srgbClr val="08458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129448" y="0"/>
              <a:ext cx="812800" cy="1188415"/>
              <a:chOff x="0" y="0"/>
              <a:chExt cx="812800" cy="118841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1188415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188415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188415"/>
                    </a:lnTo>
                    <a:lnTo>
                      <a:pt x="0" y="1188415"/>
                    </a:lnTo>
                    <a:close/>
                  </a:path>
                </a:pathLst>
              </a:custGeom>
              <a:blipFill>
                <a:blip r:embed="rId4">
                  <a:alphaModFix amt="0"/>
                </a:blip>
                <a:stretch>
                  <a:fillRect l="-70284" r="-70284" b="35880"/>
                </a:stretch>
              </a:blip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812800" cy="1226515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20"/>
                  </a:lnSpc>
                </a:pPr>
                <a:r>
                  <a:rPr lang="en-US" sz="3600" b="1">
                    <a:solidFill>
                      <a:srgbClr val="084584"/>
                    </a:solidFill>
                    <a:latin typeface="Poppins Bold"/>
                    <a:ea typeface="Poppins Bold"/>
                    <a:cs typeface="Poppins Bold"/>
                    <a:sym typeface="Poppins Bold"/>
                  </a:rPr>
                  <a:t>01</a:t>
                </a:r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0" y="1433546"/>
              <a:ext cx="3104352" cy="10266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42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publikacja listy rankingowej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775918" y="161987"/>
              <a:ext cx="656867" cy="8263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54"/>
                </a:lnSpc>
              </a:pPr>
              <a:r>
                <a:rPr lang="en-US" sz="3879" b="1">
                  <a:solidFill>
                    <a:srgbClr val="FFC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→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394676" y="1433546"/>
              <a:ext cx="4379811" cy="10266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42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wezwanie do złożenia dokumentów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789353" y="1429113"/>
              <a:ext cx="5079886" cy="10266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42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weryfikacja dokumentacji do umowy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184029" y="1429113"/>
              <a:ext cx="4967980" cy="10266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42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potwierdzenie reprezentacji i podpisów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4339" y="4672998"/>
              <a:ext cx="4379811" cy="10266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42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weryfikacja pomocy de minimis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5301200" y="4672998"/>
              <a:ext cx="4379811" cy="10266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42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podpisanie umowy </a:t>
              </a:r>
            </a:p>
            <a:p>
              <a:pPr algn="l">
                <a:lnSpc>
                  <a:spcPts val="3041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o powierzenie grantu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0595411" y="4672998"/>
              <a:ext cx="4756239" cy="10266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42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ustanowienie zabezpieczenia umowy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184029" y="4672998"/>
              <a:ext cx="4379811" cy="10266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42"/>
                </a:lnSpc>
              </a:pPr>
              <a:r>
                <a:rPr lang="en-US" sz="2400" b="1">
                  <a:solidFill>
                    <a:srgbClr val="FFC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uruchomienie wypłaty środków</a:t>
              </a:r>
            </a:p>
          </p:txBody>
        </p:sp>
        <p:grpSp>
          <p:nvGrpSpPr>
            <p:cNvPr id="19" name="Group 19"/>
            <p:cNvGrpSpPr/>
            <p:nvPr/>
          </p:nvGrpSpPr>
          <p:grpSpPr>
            <a:xfrm>
              <a:off x="5394676" y="58359"/>
              <a:ext cx="1071697" cy="1071697"/>
              <a:chOff x="0" y="0"/>
              <a:chExt cx="825500" cy="8255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25500" cy="825500"/>
              </a:xfrm>
              <a:custGeom>
                <a:avLst/>
                <a:gdLst/>
                <a:ahLst/>
                <a:cxnLst/>
                <a:rect l="l" t="t" r="r" b="b"/>
                <a:pathLst>
                  <a:path w="825500" h="825500">
                    <a:moveTo>
                      <a:pt x="0" y="412750"/>
                    </a:moveTo>
                    <a:cubicBezTo>
                      <a:pt x="0" y="184785"/>
                      <a:pt x="184785" y="0"/>
                      <a:pt x="412750" y="0"/>
                    </a:cubicBezTo>
                    <a:cubicBezTo>
                      <a:pt x="640715" y="0"/>
                      <a:pt x="825500" y="184785"/>
                      <a:pt x="825500" y="412750"/>
                    </a:cubicBezTo>
                    <a:cubicBezTo>
                      <a:pt x="825500" y="640715"/>
                      <a:pt x="640715" y="825500"/>
                      <a:pt x="412750" y="825500"/>
                    </a:cubicBezTo>
                    <a:cubicBezTo>
                      <a:pt x="184785" y="825500"/>
                      <a:pt x="0" y="640715"/>
                      <a:pt x="0" y="4127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sq">
                <a:solidFill>
                  <a:srgbClr val="08458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5524125" y="0"/>
              <a:ext cx="812800" cy="1188415"/>
              <a:chOff x="0" y="0"/>
              <a:chExt cx="812800" cy="1188415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1188415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188415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188415"/>
                    </a:lnTo>
                    <a:lnTo>
                      <a:pt x="0" y="1188415"/>
                    </a:lnTo>
                    <a:close/>
                  </a:path>
                </a:pathLst>
              </a:custGeom>
              <a:blipFill>
                <a:blip r:embed="rId4">
                  <a:alphaModFix amt="0"/>
                </a:blip>
                <a:stretch>
                  <a:fillRect l="-70284" r="-70284" b="35880"/>
                </a:stretch>
              </a:blip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38100"/>
                <a:ext cx="812800" cy="1226515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20"/>
                  </a:lnSpc>
                </a:pPr>
                <a:r>
                  <a:rPr lang="en-US" sz="3600" b="1">
                    <a:solidFill>
                      <a:srgbClr val="084584"/>
                    </a:solidFill>
                    <a:latin typeface="Poppins Bold"/>
                    <a:ea typeface="Poppins Bold"/>
                    <a:cs typeface="Poppins Bold"/>
                    <a:sym typeface="Poppins Bold"/>
                  </a:rPr>
                  <a:t>02</a:t>
                </a:r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10789353" y="58359"/>
              <a:ext cx="1071697" cy="1071697"/>
              <a:chOff x="0" y="0"/>
              <a:chExt cx="825500" cy="8255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825500" cy="825500"/>
              </a:xfrm>
              <a:custGeom>
                <a:avLst/>
                <a:gdLst/>
                <a:ahLst/>
                <a:cxnLst/>
                <a:rect l="l" t="t" r="r" b="b"/>
                <a:pathLst>
                  <a:path w="825500" h="825500">
                    <a:moveTo>
                      <a:pt x="0" y="412750"/>
                    </a:moveTo>
                    <a:cubicBezTo>
                      <a:pt x="0" y="184785"/>
                      <a:pt x="184785" y="0"/>
                      <a:pt x="412750" y="0"/>
                    </a:cubicBezTo>
                    <a:cubicBezTo>
                      <a:pt x="640715" y="0"/>
                      <a:pt x="825500" y="184785"/>
                      <a:pt x="825500" y="412750"/>
                    </a:cubicBezTo>
                    <a:cubicBezTo>
                      <a:pt x="825500" y="640715"/>
                      <a:pt x="640715" y="825500"/>
                      <a:pt x="412750" y="825500"/>
                    </a:cubicBezTo>
                    <a:cubicBezTo>
                      <a:pt x="184785" y="825500"/>
                      <a:pt x="0" y="640715"/>
                      <a:pt x="0" y="4127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sq">
                <a:solidFill>
                  <a:srgbClr val="08458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10918801" y="0"/>
              <a:ext cx="812800" cy="1188415"/>
              <a:chOff x="0" y="0"/>
              <a:chExt cx="812800" cy="1188415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12800" cy="1188415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188415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188415"/>
                    </a:lnTo>
                    <a:lnTo>
                      <a:pt x="0" y="1188415"/>
                    </a:lnTo>
                    <a:close/>
                  </a:path>
                </a:pathLst>
              </a:custGeom>
              <a:blipFill>
                <a:blip r:embed="rId4">
                  <a:alphaModFix amt="0"/>
                </a:blip>
                <a:stretch>
                  <a:fillRect l="-70284" r="-70284" b="35880"/>
                </a:stretch>
              </a:blip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-38100"/>
                <a:ext cx="812800" cy="1226515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20"/>
                  </a:lnSpc>
                </a:pPr>
                <a:r>
                  <a:rPr lang="en-US" sz="3600" b="1">
                    <a:solidFill>
                      <a:srgbClr val="084584"/>
                    </a:solidFill>
                    <a:latin typeface="Poppins Bold"/>
                    <a:ea typeface="Poppins Bold"/>
                    <a:cs typeface="Poppins Bold"/>
                    <a:sym typeface="Poppins Bold"/>
                  </a:rPr>
                  <a:t>03</a:t>
                </a:r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>
              <a:off x="16184029" y="58359"/>
              <a:ext cx="1071697" cy="1071697"/>
              <a:chOff x="0" y="0"/>
              <a:chExt cx="825500" cy="8255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825500" cy="825500"/>
              </a:xfrm>
              <a:custGeom>
                <a:avLst/>
                <a:gdLst/>
                <a:ahLst/>
                <a:cxnLst/>
                <a:rect l="l" t="t" r="r" b="b"/>
                <a:pathLst>
                  <a:path w="825500" h="825500">
                    <a:moveTo>
                      <a:pt x="0" y="412750"/>
                    </a:moveTo>
                    <a:cubicBezTo>
                      <a:pt x="0" y="184785"/>
                      <a:pt x="184785" y="0"/>
                      <a:pt x="412750" y="0"/>
                    </a:cubicBezTo>
                    <a:cubicBezTo>
                      <a:pt x="640715" y="0"/>
                      <a:pt x="825500" y="184785"/>
                      <a:pt x="825500" y="412750"/>
                    </a:cubicBezTo>
                    <a:cubicBezTo>
                      <a:pt x="825500" y="640715"/>
                      <a:pt x="640715" y="825500"/>
                      <a:pt x="412750" y="825500"/>
                    </a:cubicBezTo>
                    <a:cubicBezTo>
                      <a:pt x="184785" y="825500"/>
                      <a:pt x="0" y="640715"/>
                      <a:pt x="0" y="4127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sq">
                <a:solidFill>
                  <a:srgbClr val="08458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>
              <a:off x="16313477" y="0"/>
              <a:ext cx="812800" cy="1188415"/>
              <a:chOff x="0" y="0"/>
              <a:chExt cx="812800" cy="1188415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812800" cy="1188415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188415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188415"/>
                    </a:lnTo>
                    <a:lnTo>
                      <a:pt x="0" y="1188415"/>
                    </a:lnTo>
                    <a:close/>
                  </a:path>
                </a:pathLst>
              </a:custGeom>
              <a:blipFill>
                <a:blip r:embed="rId4">
                  <a:alphaModFix amt="0"/>
                </a:blip>
                <a:stretch>
                  <a:fillRect l="-70284" r="-70284" b="35880"/>
                </a:stretch>
              </a:blip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0" y="-38100"/>
                <a:ext cx="812800" cy="1226515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20"/>
                  </a:lnSpc>
                </a:pPr>
                <a:r>
                  <a:rPr lang="en-US" sz="3600" b="1">
                    <a:solidFill>
                      <a:srgbClr val="084584"/>
                    </a:solidFill>
                    <a:latin typeface="Poppins Bold"/>
                    <a:ea typeface="Poppins Bold"/>
                    <a:cs typeface="Poppins Bold"/>
                    <a:sym typeface="Poppins Bold"/>
                  </a:rPr>
                  <a:t>04</a:t>
                </a:r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>
              <a:off x="0" y="3301642"/>
              <a:ext cx="1071697" cy="1071697"/>
              <a:chOff x="0" y="0"/>
              <a:chExt cx="825500" cy="8255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825500" cy="825500"/>
              </a:xfrm>
              <a:custGeom>
                <a:avLst/>
                <a:gdLst/>
                <a:ahLst/>
                <a:cxnLst/>
                <a:rect l="l" t="t" r="r" b="b"/>
                <a:pathLst>
                  <a:path w="825500" h="825500">
                    <a:moveTo>
                      <a:pt x="0" y="412750"/>
                    </a:moveTo>
                    <a:cubicBezTo>
                      <a:pt x="0" y="184785"/>
                      <a:pt x="184785" y="0"/>
                      <a:pt x="412750" y="0"/>
                    </a:cubicBezTo>
                    <a:cubicBezTo>
                      <a:pt x="640715" y="0"/>
                      <a:pt x="825500" y="184785"/>
                      <a:pt x="825500" y="412750"/>
                    </a:cubicBezTo>
                    <a:cubicBezTo>
                      <a:pt x="825500" y="640715"/>
                      <a:pt x="640715" y="825500"/>
                      <a:pt x="412750" y="825500"/>
                    </a:cubicBezTo>
                    <a:cubicBezTo>
                      <a:pt x="184785" y="825500"/>
                      <a:pt x="0" y="640715"/>
                      <a:pt x="0" y="4127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sq">
                <a:solidFill>
                  <a:srgbClr val="08458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36" name="Group 36"/>
            <p:cNvGrpSpPr/>
            <p:nvPr/>
          </p:nvGrpSpPr>
          <p:grpSpPr>
            <a:xfrm>
              <a:off x="129448" y="3243283"/>
              <a:ext cx="812800" cy="1188415"/>
              <a:chOff x="0" y="0"/>
              <a:chExt cx="812800" cy="1188415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812800" cy="1188415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188415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188415"/>
                    </a:lnTo>
                    <a:lnTo>
                      <a:pt x="0" y="1188415"/>
                    </a:lnTo>
                    <a:close/>
                  </a:path>
                </a:pathLst>
              </a:custGeom>
              <a:blipFill>
                <a:blip r:embed="rId4">
                  <a:alphaModFix amt="0"/>
                </a:blip>
                <a:stretch>
                  <a:fillRect l="-70284" r="-70284" b="35880"/>
                </a:stretch>
              </a:blip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0" y="-38100"/>
                <a:ext cx="812800" cy="1226515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20"/>
                  </a:lnSpc>
                </a:pPr>
                <a:r>
                  <a:rPr lang="en-US" sz="3600" b="1">
                    <a:solidFill>
                      <a:srgbClr val="084584"/>
                    </a:solidFill>
                    <a:latin typeface="Poppins Bold"/>
                    <a:ea typeface="Poppins Bold"/>
                    <a:cs typeface="Poppins Bold"/>
                    <a:sym typeface="Poppins Bold"/>
                  </a:rPr>
                  <a:t>05</a:t>
                </a:r>
              </a:p>
            </p:txBody>
          </p:sp>
        </p:grpSp>
        <p:grpSp>
          <p:nvGrpSpPr>
            <p:cNvPr id="39" name="Group 39"/>
            <p:cNvGrpSpPr/>
            <p:nvPr/>
          </p:nvGrpSpPr>
          <p:grpSpPr>
            <a:xfrm>
              <a:off x="5394676" y="3301642"/>
              <a:ext cx="1071697" cy="1071697"/>
              <a:chOff x="0" y="0"/>
              <a:chExt cx="825500" cy="8255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825500" cy="825500"/>
              </a:xfrm>
              <a:custGeom>
                <a:avLst/>
                <a:gdLst/>
                <a:ahLst/>
                <a:cxnLst/>
                <a:rect l="l" t="t" r="r" b="b"/>
                <a:pathLst>
                  <a:path w="825500" h="825500">
                    <a:moveTo>
                      <a:pt x="0" y="412750"/>
                    </a:moveTo>
                    <a:cubicBezTo>
                      <a:pt x="0" y="184785"/>
                      <a:pt x="184785" y="0"/>
                      <a:pt x="412750" y="0"/>
                    </a:cubicBezTo>
                    <a:cubicBezTo>
                      <a:pt x="640715" y="0"/>
                      <a:pt x="825500" y="184785"/>
                      <a:pt x="825500" y="412750"/>
                    </a:cubicBezTo>
                    <a:cubicBezTo>
                      <a:pt x="825500" y="640715"/>
                      <a:pt x="640715" y="825500"/>
                      <a:pt x="412750" y="825500"/>
                    </a:cubicBezTo>
                    <a:cubicBezTo>
                      <a:pt x="184785" y="825500"/>
                      <a:pt x="0" y="640715"/>
                      <a:pt x="0" y="4127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sq">
                <a:solidFill>
                  <a:srgbClr val="08458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41" name="Group 41"/>
            <p:cNvGrpSpPr/>
            <p:nvPr/>
          </p:nvGrpSpPr>
          <p:grpSpPr>
            <a:xfrm>
              <a:off x="5524125" y="3243283"/>
              <a:ext cx="812800" cy="1188415"/>
              <a:chOff x="0" y="0"/>
              <a:chExt cx="812800" cy="1188415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812800" cy="1188415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188415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188415"/>
                    </a:lnTo>
                    <a:lnTo>
                      <a:pt x="0" y="1188415"/>
                    </a:lnTo>
                    <a:close/>
                  </a:path>
                </a:pathLst>
              </a:custGeom>
              <a:blipFill>
                <a:blip r:embed="rId4">
                  <a:alphaModFix amt="0"/>
                </a:blip>
                <a:stretch>
                  <a:fillRect l="-70284" r="-70284" b="35880"/>
                </a:stretch>
              </a:blip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0" y="-38100"/>
                <a:ext cx="812800" cy="1226515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20"/>
                  </a:lnSpc>
                </a:pPr>
                <a:r>
                  <a:rPr lang="en-US" sz="3600" b="1">
                    <a:solidFill>
                      <a:srgbClr val="084584"/>
                    </a:solidFill>
                    <a:latin typeface="Poppins Bold"/>
                    <a:ea typeface="Poppins Bold"/>
                    <a:cs typeface="Poppins Bold"/>
                    <a:sym typeface="Poppins Bold"/>
                  </a:rPr>
                  <a:t>06</a:t>
                </a:r>
              </a:p>
            </p:txBody>
          </p:sp>
        </p:grpSp>
        <p:grpSp>
          <p:nvGrpSpPr>
            <p:cNvPr id="44" name="Group 44"/>
            <p:cNvGrpSpPr/>
            <p:nvPr/>
          </p:nvGrpSpPr>
          <p:grpSpPr>
            <a:xfrm>
              <a:off x="10789353" y="3301642"/>
              <a:ext cx="1071697" cy="1071697"/>
              <a:chOff x="0" y="0"/>
              <a:chExt cx="825500" cy="82550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825500" cy="825500"/>
              </a:xfrm>
              <a:custGeom>
                <a:avLst/>
                <a:gdLst/>
                <a:ahLst/>
                <a:cxnLst/>
                <a:rect l="l" t="t" r="r" b="b"/>
                <a:pathLst>
                  <a:path w="825500" h="825500">
                    <a:moveTo>
                      <a:pt x="0" y="412750"/>
                    </a:moveTo>
                    <a:cubicBezTo>
                      <a:pt x="0" y="184785"/>
                      <a:pt x="184785" y="0"/>
                      <a:pt x="412750" y="0"/>
                    </a:cubicBezTo>
                    <a:cubicBezTo>
                      <a:pt x="640715" y="0"/>
                      <a:pt x="825500" y="184785"/>
                      <a:pt x="825500" y="412750"/>
                    </a:cubicBezTo>
                    <a:cubicBezTo>
                      <a:pt x="825500" y="640715"/>
                      <a:pt x="640715" y="825500"/>
                      <a:pt x="412750" y="825500"/>
                    </a:cubicBezTo>
                    <a:cubicBezTo>
                      <a:pt x="184785" y="825500"/>
                      <a:pt x="0" y="640715"/>
                      <a:pt x="0" y="4127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sq">
                <a:solidFill>
                  <a:srgbClr val="08458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46" name="Group 46"/>
            <p:cNvGrpSpPr/>
            <p:nvPr/>
          </p:nvGrpSpPr>
          <p:grpSpPr>
            <a:xfrm>
              <a:off x="10918801" y="3243283"/>
              <a:ext cx="812800" cy="1188415"/>
              <a:chOff x="0" y="0"/>
              <a:chExt cx="812800" cy="1188415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812800" cy="1188415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188415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188415"/>
                    </a:lnTo>
                    <a:lnTo>
                      <a:pt x="0" y="1188415"/>
                    </a:lnTo>
                    <a:close/>
                  </a:path>
                </a:pathLst>
              </a:custGeom>
              <a:blipFill>
                <a:blip r:embed="rId4">
                  <a:alphaModFix amt="0"/>
                </a:blip>
                <a:stretch>
                  <a:fillRect l="-70284" r="-70284" b="35880"/>
                </a:stretch>
              </a:blip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8" name="TextBox 48"/>
              <p:cNvSpPr txBox="1"/>
              <p:nvPr/>
            </p:nvSpPr>
            <p:spPr>
              <a:xfrm>
                <a:off x="0" y="-38100"/>
                <a:ext cx="812800" cy="1226515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20"/>
                  </a:lnSpc>
                </a:pPr>
                <a:r>
                  <a:rPr lang="en-US" sz="3600" b="1">
                    <a:solidFill>
                      <a:srgbClr val="084584"/>
                    </a:solidFill>
                    <a:latin typeface="Poppins Bold"/>
                    <a:ea typeface="Poppins Bold"/>
                    <a:cs typeface="Poppins Bold"/>
                    <a:sym typeface="Poppins Bold"/>
                  </a:rPr>
                  <a:t>07</a:t>
                </a:r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>
              <a:off x="16184029" y="3301642"/>
              <a:ext cx="1071697" cy="1071697"/>
              <a:chOff x="0" y="0"/>
              <a:chExt cx="825500" cy="825500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825500" cy="825500"/>
              </a:xfrm>
              <a:custGeom>
                <a:avLst/>
                <a:gdLst/>
                <a:ahLst/>
                <a:cxnLst/>
                <a:rect l="l" t="t" r="r" b="b"/>
                <a:pathLst>
                  <a:path w="825500" h="825500">
                    <a:moveTo>
                      <a:pt x="0" y="412750"/>
                    </a:moveTo>
                    <a:cubicBezTo>
                      <a:pt x="0" y="184785"/>
                      <a:pt x="184785" y="0"/>
                      <a:pt x="412750" y="0"/>
                    </a:cubicBezTo>
                    <a:cubicBezTo>
                      <a:pt x="640715" y="0"/>
                      <a:pt x="825500" y="184785"/>
                      <a:pt x="825500" y="412750"/>
                    </a:cubicBezTo>
                    <a:cubicBezTo>
                      <a:pt x="825500" y="640715"/>
                      <a:pt x="640715" y="825500"/>
                      <a:pt x="412750" y="825500"/>
                    </a:cubicBezTo>
                    <a:cubicBezTo>
                      <a:pt x="184785" y="825500"/>
                      <a:pt x="0" y="640715"/>
                      <a:pt x="0" y="4127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sq">
                <a:solidFill>
                  <a:srgbClr val="FFC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51" name="Group 51"/>
            <p:cNvGrpSpPr/>
            <p:nvPr/>
          </p:nvGrpSpPr>
          <p:grpSpPr>
            <a:xfrm>
              <a:off x="16313477" y="3243283"/>
              <a:ext cx="812800" cy="1188415"/>
              <a:chOff x="0" y="0"/>
              <a:chExt cx="812800" cy="1188415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812800" cy="1188415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188415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188415"/>
                    </a:lnTo>
                    <a:lnTo>
                      <a:pt x="0" y="1188415"/>
                    </a:lnTo>
                    <a:close/>
                  </a:path>
                </a:pathLst>
              </a:custGeom>
              <a:blipFill>
                <a:blip r:embed="rId4">
                  <a:alphaModFix amt="0"/>
                </a:blip>
                <a:stretch>
                  <a:fillRect l="-70284" r="-70284" b="35880"/>
                </a:stretch>
              </a:blip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3" name="TextBox 53"/>
              <p:cNvSpPr txBox="1"/>
              <p:nvPr/>
            </p:nvSpPr>
            <p:spPr>
              <a:xfrm>
                <a:off x="0" y="-38100"/>
                <a:ext cx="812800" cy="1226515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20"/>
                  </a:lnSpc>
                </a:pPr>
                <a:r>
                  <a:rPr lang="en-US" sz="3600" b="1">
                    <a:solidFill>
                      <a:srgbClr val="FFC000"/>
                    </a:solidFill>
                    <a:latin typeface="Poppins Bold"/>
                    <a:ea typeface="Poppins Bold"/>
                    <a:cs typeface="Poppins Bold"/>
                    <a:sym typeface="Poppins Bold"/>
                  </a:rPr>
                  <a:t>08</a:t>
                </a:r>
              </a:p>
            </p:txBody>
          </p:sp>
        </p:grpSp>
        <p:sp>
          <p:nvSpPr>
            <p:cNvPr id="54" name="TextBox 54"/>
            <p:cNvSpPr txBox="1"/>
            <p:nvPr/>
          </p:nvSpPr>
          <p:spPr>
            <a:xfrm>
              <a:off x="8299429" y="161987"/>
              <a:ext cx="656867" cy="8263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54"/>
                </a:lnSpc>
              </a:pPr>
              <a:r>
                <a:rPr lang="en-US" sz="3879" b="1">
                  <a:solidFill>
                    <a:srgbClr val="FFC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→</a:t>
              </a:r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13689849" y="161987"/>
              <a:ext cx="656867" cy="8263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54"/>
                </a:lnSpc>
              </a:pPr>
              <a:r>
                <a:rPr lang="en-US" sz="3879" b="1">
                  <a:solidFill>
                    <a:srgbClr val="FFC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→</a:t>
              </a:r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19211526" y="161987"/>
              <a:ext cx="656867" cy="8263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54"/>
                </a:lnSpc>
              </a:pPr>
              <a:r>
                <a:rPr lang="en-US" sz="3879" b="1">
                  <a:solidFill>
                    <a:srgbClr val="FFC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→</a:t>
              </a:r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2775918" y="3405270"/>
              <a:ext cx="656867" cy="8263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54"/>
                </a:lnSpc>
              </a:pPr>
              <a:r>
                <a:rPr lang="en-US" sz="3879" b="1">
                  <a:solidFill>
                    <a:srgbClr val="FFC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→</a:t>
              </a:r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8299429" y="3405270"/>
              <a:ext cx="656867" cy="8263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54"/>
                </a:lnSpc>
              </a:pPr>
              <a:r>
                <a:rPr lang="en-US" sz="3879" b="1">
                  <a:solidFill>
                    <a:srgbClr val="FFC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→</a:t>
              </a:r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13689849" y="3405270"/>
              <a:ext cx="656867" cy="8263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54"/>
                </a:lnSpc>
              </a:pPr>
              <a:r>
                <a:rPr lang="en-US" sz="3879" b="1">
                  <a:solidFill>
                    <a:srgbClr val="FFC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→</a:t>
              </a:r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1239331" y="2533776"/>
            <a:ext cx="685800" cy="47625"/>
            <a:chOff x="0" y="0"/>
            <a:chExt cx="914400" cy="635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914400" cy="63500"/>
            </a:xfrm>
            <a:custGeom>
              <a:avLst/>
              <a:gdLst/>
              <a:ahLst/>
              <a:cxnLst/>
              <a:rect l="l" t="t" r="r" b="b"/>
              <a:pathLst>
                <a:path w="914400" h="63500">
                  <a:moveTo>
                    <a:pt x="0" y="0"/>
                  </a:moveTo>
                  <a:lnTo>
                    <a:pt x="914400" y="0"/>
                  </a:lnTo>
                  <a:lnTo>
                    <a:pt x="914400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62" name="TextBox 62"/>
          <p:cNvSpPr txBox="1"/>
          <p:nvPr/>
        </p:nvSpPr>
        <p:spPr>
          <a:xfrm>
            <a:off x="1244603" y="1644653"/>
            <a:ext cx="13704177" cy="63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63"/>
              </a:lnSpc>
            </a:pPr>
            <a:r>
              <a:rPr lang="en-US" sz="4200" b="1" spc="-3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Droga od listy rankingowej do wypłaty środków</a:t>
            </a:r>
          </a:p>
        </p:txBody>
      </p:sp>
      <p:grpSp>
        <p:nvGrpSpPr>
          <p:cNvPr id="63" name="Group 63"/>
          <p:cNvGrpSpPr/>
          <p:nvPr/>
        </p:nvGrpSpPr>
        <p:grpSpPr>
          <a:xfrm>
            <a:off x="1218809" y="7649118"/>
            <a:ext cx="16219858" cy="425453"/>
            <a:chOff x="0" y="0"/>
            <a:chExt cx="21626478" cy="567271"/>
          </a:xfrm>
        </p:grpSpPr>
        <p:grpSp>
          <p:nvGrpSpPr>
            <p:cNvPr id="64" name="Group 64"/>
            <p:cNvGrpSpPr/>
            <p:nvPr/>
          </p:nvGrpSpPr>
          <p:grpSpPr>
            <a:xfrm>
              <a:off x="0" y="0"/>
              <a:ext cx="63500" cy="548488"/>
              <a:chOff x="0" y="0"/>
              <a:chExt cx="63500" cy="548488"/>
            </a:xfrm>
          </p:grpSpPr>
          <p:sp>
            <p:nvSpPr>
              <p:cNvPr id="65" name="Freeform 65"/>
              <p:cNvSpPr/>
              <p:nvPr/>
            </p:nvSpPr>
            <p:spPr>
              <a:xfrm>
                <a:off x="0" y="0"/>
                <a:ext cx="63500" cy="548513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548513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548513"/>
                    </a:lnTo>
                    <a:lnTo>
                      <a:pt x="0" y="548513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66" name="TextBox 66"/>
            <p:cNvSpPr txBox="1"/>
            <p:nvPr/>
          </p:nvSpPr>
          <p:spPr>
            <a:xfrm>
              <a:off x="509022" y="-20104"/>
              <a:ext cx="21117455" cy="587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Sprawna kontraktacja umożliwiła szybkie przejście do realizacji.</a:t>
              </a:r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68" name="Freeform 68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876300"/>
            <a:chOff x="0" y="0"/>
            <a:chExt cx="24384000" cy="11684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168400"/>
            </a:xfrm>
            <a:custGeom>
              <a:avLst/>
              <a:gdLst/>
              <a:ahLst/>
              <a:cxnLst/>
              <a:rect l="l" t="t" r="r" b="b"/>
              <a:pathLst>
                <a:path w="24384000" h="1168400">
                  <a:moveTo>
                    <a:pt x="0" y="0"/>
                  </a:moveTo>
                  <a:lnTo>
                    <a:pt x="24384000" y="0"/>
                  </a:lnTo>
                  <a:lnTo>
                    <a:pt x="24384000" y="1168400"/>
                  </a:lnTo>
                  <a:lnTo>
                    <a:pt x="0" y="116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754" b="-207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775685" y="5003529"/>
            <a:ext cx="5378625" cy="838457"/>
            <a:chOff x="0" y="0"/>
            <a:chExt cx="7171499" cy="111794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171563" cy="1117981"/>
            </a:xfrm>
            <a:custGeom>
              <a:avLst/>
              <a:gdLst/>
              <a:ahLst/>
              <a:cxnLst/>
              <a:rect l="l" t="t" r="r" b="b"/>
              <a:pathLst>
                <a:path w="7171563" h="1117981">
                  <a:moveTo>
                    <a:pt x="0" y="0"/>
                  </a:moveTo>
                  <a:lnTo>
                    <a:pt x="7171563" y="0"/>
                  </a:lnTo>
                  <a:lnTo>
                    <a:pt x="7171563" y="1117981"/>
                  </a:lnTo>
                  <a:lnTo>
                    <a:pt x="0" y="1117981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8809" y="3964094"/>
            <a:ext cx="5378472" cy="838457"/>
            <a:chOff x="0" y="0"/>
            <a:chExt cx="7171296" cy="111794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171309" cy="1117981"/>
            </a:xfrm>
            <a:custGeom>
              <a:avLst/>
              <a:gdLst/>
              <a:ahLst/>
              <a:cxnLst/>
              <a:rect l="l" t="t" r="r" b="b"/>
              <a:pathLst>
                <a:path w="7171309" h="1117981">
                  <a:moveTo>
                    <a:pt x="0" y="0"/>
                  </a:moveTo>
                  <a:lnTo>
                    <a:pt x="7171309" y="0"/>
                  </a:lnTo>
                  <a:lnTo>
                    <a:pt x="7171309" y="1117981"/>
                  </a:lnTo>
                  <a:lnTo>
                    <a:pt x="0" y="1117981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18809" y="3964094"/>
            <a:ext cx="49559" cy="838457"/>
            <a:chOff x="0" y="0"/>
            <a:chExt cx="66078" cy="111794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6040" cy="1117981"/>
            </a:xfrm>
            <a:custGeom>
              <a:avLst/>
              <a:gdLst/>
              <a:ahLst/>
              <a:cxnLst/>
              <a:rect l="l" t="t" r="r" b="b"/>
              <a:pathLst>
                <a:path w="66040" h="1117981">
                  <a:moveTo>
                    <a:pt x="0" y="0"/>
                  </a:moveTo>
                  <a:lnTo>
                    <a:pt x="66040" y="0"/>
                  </a:lnTo>
                  <a:lnTo>
                    <a:pt x="66040" y="1117981"/>
                  </a:lnTo>
                  <a:lnTo>
                    <a:pt x="0" y="1117981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511818" y="4174701"/>
            <a:ext cx="4258370" cy="395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63"/>
              </a:lnSpc>
            </a:pP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kwalifikowalności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wydatków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6775685" y="3964094"/>
            <a:ext cx="5378625" cy="838457"/>
            <a:chOff x="0" y="0"/>
            <a:chExt cx="7171499" cy="111794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7171563" cy="1117981"/>
            </a:xfrm>
            <a:custGeom>
              <a:avLst/>
              <a:gdLst/>
              <a:ahLst/>
              <a:cxnLst/>
              <a:rect l="l" t="t" r="r" b="b"/>
              <a:pathLst>
                <a:path w="7171563" h="1117981">
                  <a:moveTo>
                    <a:pt x="0" y="0"/>
                  </a:moveTo>
                  <a:lnTo>
                    <a:pt x="7171563" y="0"/>
                  </a:lnTo>
                  <a:lnTo>
                    <a:pt x="7171563" y="1117981"/>
                  </a:lnTo>
                  <a:lnTo>
                    <a:pt x="0" y="1117981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775685" y="3964094"/>
            <a:ext cx="49559" cy="838457"/>
            <a:chOff x="0" y="0"/>
            <a:chExt cx="66078" cy="11179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6040" cy="1117981"/>
            </a:xfrm>
            <a:custGeom>
              <a:avLst/>
              <a:gdLst/>
              <a:ahLst/>
              <a:cxnLst/>
              <a:rect l="l" t="t" r="r" b="b"/>
              <a:pathLst>
                <a:path w="66040" h="1117981">
                  <a:moveTo>
                    <a:pt x="0" y="0"/>
                  </a:moveTo>
                  <a:lnTo>
                    <a:pt x="66040" y="0"/>
                  </a:lnTo>
                  <a:lnTo>
                    <a:pt x="66040" y="1117981"/>
                  </a:lnTo>
                  <a:lnTo>
                    <a:pt x="0" y="1117981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7143026" y="5200534"/>
            <a:ext cx="4210774" cy="395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63"/>
              </a:lnSpc>
            </a:pP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obowiązków info-promo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2332722" y="3964094"/>
            <a:ext cx="5378625" cy="838457"/>
            <a:chOff x="0" y="0"/>
            <a:chExt cx="7171499" cy="111794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171563" cy="1117981"/>
            </a:xfrm>
            <a:custGeom>
              <a:avLst/>
              <a:gdLst/>
              <a:ahLst/>
              <a:cxnLst/>
              <a:rect l="l" t="t" r="r" b="b"/>
              <a:pathLst>
                <a:path w="7171563" h="1117981">
                  <a:moveTo>
                    <a:pt x="0" y="0"/>
                  </a:moveTo>
                  <a:lnTo>
                    <a:pt x="7171563" y="0"/>
                  </a:lnTo>
                  <a:lnTo>
                    <a:pt x="7171563" y="1117981"/>
                  </a:lnTo>
                  <a:lnTo>
                    <a:pt x="0" y="1117981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332722" y="3964094"/>
            <a:ext cx="49559" cy="838457"/>
            <a:chOff x="0" y="0"/>
            <a:chExt cx="66078" cy="111794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6040" cy="1117981"/>
            </a:xfrm>
            <a:custGeom>
              <a:avLst/>
              <a:gdLst/>
              <a:ahLst/>
              <a:cxnLst/>
              <a:rect l="l" t="t" r="r" b="b"/>
              <a:pathLst>
                <a:path w="66040" h="1117981">
                  <a:moveTo>
                    <a:pt x="0" y="0"/>
                  </a:moveTo>
                  <a:lnTo>
                    <a:pt x="66040" y="0"/>
                  </a:lnTo>
                  <a:lnTo>
                    <a:pt x="66040" y="1117981"/>
                  </a:lnTo>
                  <a:lnTo>
                    <a:pt x="0" y="1117981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2625721" y="4174701"/>
            <a:ext cx="4443470" cy="3958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63"/>
              </a:lnSpc>
            </a:pP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dokumentacji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finansowej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218809" y="5003529"/>
            <a:ext cx="5378472" cy="838457"/>
            <a:chOff x="0" y="0"/>
            <a:chExt cx="7171296" cy="111794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171309" cy="1117981"/>
            </a:xfrm>
            <a:custGeom>
              <a:avLst/>
              <a:gdLst/>
              <a:ahLst/>
              <a:cxnLst/>
              <a:rect l="l" t="t" r="r" b="b"/>
              <a:pathLst>
                <a:path w="7171309" h="1117981">
                  <a:moveTo>
                    <a:pt x="0" y="0"/>
                  </a:moveTo>
                  <a:lnTo>
                    <a:pt x="7171309" y="0"/>
                  </a:lnTo>
                  <a:lnTo>
                    <a:pt x="7171309" y="1117981"/>
                  </a:lnTo>
                  <a:lnTo>
                    <a:pt x="0" y="1117981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218809" y="5003529"/>
            <a:ext cx="49559" cy="838457"/>
            <a:chOff x="0" y="0"/>
            <a:chExt cx="66078" cy="1117943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66040" cy="1117981"/>
            </a:xfrm>
            <a:custGeom>
              <a:avLst/>
              <a:gdLst/>
              <a:ahLst/>
              <a:cxnLst/>
              <a:rect l="l" t="t" r="r" b="b"/>
              <a:pathLst>
                <a:path w="66040" h="1117981">
                  <a:moveTo>
                    <a:pt x="0" y="0"/>
                  </a:moveTo>
                  <a:lnTo>
                    <a:pt x="66040" y="0"/>
                  </a:lnTo>
                  <a:lnTo>
                    <a:pt x="66040" y="1117981"/>
                  </a:lnTo>
                  <a:lnTo>
                    <a:pt x="0" y="1117981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1511818" y="5023617"/>
            <a:ext cx="5328942" cy="7768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62"/>
              </a:lnSpc>
            </a:pP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przygotowania </a:t>
            </a:r>
          </a:p>
          <a:p>
            <a:pPr algn="l">
              <a:lnSpc>
                <a:spcPts val="3063"/>
              </a:lnSpc>
            </a:pP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wniosku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rozliczającego</a:t>
            </a:r>
            <a:endParaRPr lang="en-US" sz="2400" dirty="0">
              <a:solidFill>
                <a:srgbClr val="08458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26" name="Group 26"/>
          <p:cNvGrpSpPr/>
          <p:nvPr/>
        </p:nvGrpSpPr>
        <p:grpSpPr>
          <a:xfrm>
            <a:off x="6775685" y="5003529"/>
            <a:ext cx="49559" cy="838457"/>
            <a:chOff x="0" y="0"/>
            <a:chExt cx="66078" cy="1117943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6040" cy="1117981"/>
            </a:xfrm>
            <a:custGeom>
              <a:avLst/>
              <a:gdLst/>
              <a:ahLst/>
              <a:cxnLst/>
              <a:rect l="l" t="t" r="r" b="b"/>
              <a:pathLst>
                <a:path w="66040" h="1117981">
                  <a:moveTo>
                    <a:pt x="0" y="0"/>
                  </a:moveTo>
                  <a:lnTo>
                    <a:pt x="66040" y="0"/>
                  </a:lnTo>
                  <a:lnTo>
                    <a:pt x="66040" y="1117981"/>
                  </a:lnTo>
                  <a:lnTo>
                    <a:pt x="0" y="1117981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7143026" y="4146441"/>
            <a:ext cx="4667974" cy="3958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63"/>
              </a:lnSpc>
            </a:pP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dokumentacji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merytorycznej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12332722" y="5003529"/>
            <a:ext cx="5378625" cy="838457"/>
            <a:chOff x="0" y="0"/>
            <a:chExt cx="7171499" cy="1117943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7171563" cy="1117981"/>
            </a:xfrm>
            <a:custGeom>
              <a:avLst/>
              <a:gdLst/>
              <a:ahLst/>
              <a:cxnLst/>
              <a:rect l="l" t="t" r="r" b="b"/>
              <a:pathLst>
                <a:path w="7171563" h="1117981">
                  <a:moveTo>
                    <a:pt x="0" y="0"/>
                  </a:moveTo>
                  <a:lnTo>
                    <a:pt x="7171563" y="0"/>
                  </a:lnTo>
                  <a:lnTo>
                    <a:pt x="7171563" y="1117981"/>
                  </a:lnTo>
                  <a:lnTo>
                    <a:pt x="0" y="1117981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2332722" y="5003529"/>
            <a:ext cx="49559" cy="838457"/>
            <a:chOff x="0" y="0"/>
            <a:chExt cx="66078" cy="1117943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66040" cy="1117981"/>
            </a:xfrm>
            <a:custGeom>
              <a:avLst/>
              <a:gdLst/>
              <a:ahLst/>
              <a:cxnLst/>
              <a:rect l="l" t="t" r="r" b="b"/>
              <a:pathLst>
                <a:path w="66040" h="1117981">
                  <a:moveTo>
                    <a:pt x="0" y="0"/>
                  </a:moveTo>
                  <a:lnTo>
                    <a:pt x="66040" y="0"/>
                  </a:lnTo>
                  <a:lnTo>
                    <a:pt x="66040" y="1117981"/>
                  </a:lnTo>
                  <a:lnTo>
                    <a:pt x="0" y="1117981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12625721" y="5214145"/>
            <a:ext cx="3415308" cy="395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63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obsługi systemu SORG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1218809" y="6042963"/>
            <a:ext cx="5378472" cy="838457"/>
            <a:chOff x="0" y="0"/>
            <a:chExt cx="7171296" cy="1117943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7171309" cy="1117981"/>
            </a:xfrm>
            <a:custGeom>
              <a:avLst/>
              <a:gdLst/>
              <a:ahLst/>
              <a:cxnLst/>
              <a:rect l="l" t="t" r="r" b="b"/>
              <a:pathLst>
                <a:path w="7171309" h="1117981">
                  <a:moveTo>
                    <a:pt x="0" y="0"/>
                  </a:moveTo>
                  <a:lnTo>
                    <a:pt x="7171309" y="0"/>
                  </a:lnTo>
                  <a:lnTo>
                    <a:pt x="7171309" y="1117981"/>
                  </a:lnTo>
                  <a:lnTo>
                    <a:pt x="0" y="1117981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218809" y="6042963"/>
            <a:ext cx="49559" cy="838457"/>
            <a:chOff x="0" y="0"/>
            <a:chExt cx="66078" cy="1117943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66040" cy="1117981"/>
            </a:xfrm>
            <a:custGeom>
              <a:avLst/>
              <a:gdLst/>
              <a:ahLst/>
              <a:cxnLst/>
              <a:rect l="l" t="t" r="r" b="b"/>
              <a:pathLst>
                <a:path w="66040" h="1117981">
                  <a:moveTo>
                    <a:pt x="0" y="0"/>
                  </a:moveTo>
                  <a:lnTo>
                    <a:pt x="66040" y="0"/>
                  </a:lnTo>
                  <a:lnTo>
                    <a:pt x="66040" y="1117981"/>
                  </a:lnTo>
                  <a:lnTo>
                    <a:pt x="0" y="1117981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1511818" y="6061061"/>
            <a:ext cx="4736582" cy="7768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62"/>
              </a:lnSpc>
            </a:pP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bezpiecznego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algn="l">
              <a:lnSpc>
                <a:spcPts val="3063"/>
              </a:lnSpc>
            </a:pP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zamknięcia projektów</a:t>
            </a:r>
          </a:p>
        </p:txBody>
      </p:sp>
      <p:grpSp>
        <p:nvGrpSpPr>
          <p:cNvPr id="39" name="Group 39"/>
          <p:cNvGrpSpPr/>
          <p:nvPr/>
        </p:nvGrpSpPr>
        <p:grpSpPr>
          <a:xfrm>
            <a:off x="1239331" y="2533776"/>
            <a:ext cx="685800" cy="47625"/>
            <a:chOff x="0" y="0"/>
            <a:chExt cx="914400" cy="635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914400" cy="63500"/>
            </a:xfrm>
            <a:custGeom>
              <a:avLst/>
              <a:gdLst/>
              <a:ahLst/>
              <a:cxnLst/>
              <a:rect l="l" t="t" r="r" b="b"/>
              <a:pathLst>
                <a:path w="914400" h="63500">
                  <a:moveTo>
                    <a:pt x="0" y="0"/>
                  </a:moveTo>
                  <a:lnTo>
                    <a:pt x="914400" y="0"/>
                  </a:lnTo>
                  <a:lnTo>
                    <a:pt x="914400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1244603" y="1644653"/>
            <a:ext cx="11155928" cy="63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63"/>
              </a:lnSpc>
            </a:pPr>
            <a:r>
              <a:rPr lang="en-US" sz="4200" b="1" spc="-3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CPPC = dobry partner dla Grantobiorców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239331" y="2755906"/>
            <a:ext cx="16549692" cy="436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Wsparcie nie zakończyło się na podpisaniu umów. Towarzyszyliśmy naszym grantobiorcom dalej w zakresie: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1218809" y="7649118"/>
            <a:ext cx="16219858" cy="425453"/>
            <a:chOff x="0" y="0"/>
            <a:chExt cx="21626478" cy="567271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63500" cy="548488"/>
              <a:chOff x="0" y="0"/>
              <a:chExt cx="63500" cy="548488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63500" cy="548513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548513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548513"/>
                    </a:lnTo>
                    <a:lnTo>
                      <a:pt x="0" y="548513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46" name="TextBox 46"/>
            <p:cNvSpPr txBox="1"/>
            <p:nvPr/>
          </p:nvSpPr>
          <p:spPr>
            <a:xfrm>
              <a:off x="509022" y="-20104"/>
              <a:ext cx="21117455" cy="587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 dirty="0" err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Skuteczna</a:t>
              </a:r>
              <a:r>
                <a:rPr lang="en-US" sz="2799" b="1" dirty="0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instytucja to nie tylko operator naboru, ale partner w realizacji.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48" name="Freeform 48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876300"/>
            <a:chOff x="0" y="0"/>
            <a:chExt cx="24384000" cy="11684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168400"/>
            </a:xfrm>
            <a:custGeom>
              <a:avLst/>
              <a:gdLst/>
              <a:ahLst/>
              <a:cxnLst/>
              <a:rect l="l" t="t" r="r" b="b"/>
              <a:pathLst>
                <a:path w="24384000" h="1168400">
                  <a:moveTo>
                    <a:pt x="0" y="0"/>
                  </a:moveTo>
                  <a:lnTo>
                    <a:pt x="24384000" y="0"/>
                  </a:lnTo>
                  <a:lnTo>
                    <a:pt x="24384000" y="1168400"/>
                  </a:lnTo>
                  <a:lnTo>
                    <a:pt x="0" y="116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754" b="-207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24558" y="6902600"/>
            <a:ext cx="3815220" cy="47730"/>
            <a:chOff x="0" y="0"/>
            <a:chExt cx="5086960" cy="6364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086985" cy="63627"/>
            </a:xfrm>
            <a:custGeom>
              <a:avLst/>
              <a:gdLst/>
              <a:ahLst/>
              <a:cxnLst/>
              <a:rect l="l" t="t" r="r" b="b"/>
              <a:pathLst>
                <a:path w="5086985" h="63627">
                  <a:moveTo>
                    <a:pt x="0" y="0"/>
                  </a:moveTo>
                  <a:lnTo>
                    <a:pt x="5086985" y="0"/>
                  </a:lnTo>
                  <a:lnTo>
                    <a:pt x="5086985" y="63627"/>
                  </a:lnTo>
                  <a:lnTo>
                    <a:pt x="0" y="63627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230068" y="6902600"/>
            <a:ext cx="3815220" cy="47730"/>
            <a:chOff x="0" y="0"/>
            <a:chExt cx="5086960" cy="636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086985" cy="63627"/>
            </a:xfrm>
            <a:custGeom>
              <a:avLst/>
              <a:gdLst/>
              <a:ahLst/>
              <a:cxnLst/>
              <a:rect l="l" t="t" r="r" b="b"/>
              <a:pathLst>
                <a:path w="5086985" h="63627">
                  <a:moveTo>
                    <a:pt x="0" y="0"/>
                  </a:moveTo>
                  <a:lnTo>
                    <a:pt x="5086985" y="0"/>
                  </a:lnTo>
                  <a:lnTo>
                    <a:pt x="5086985" y="63627"/>
                  </a:lnTo>
                  <a:lnTo>
                    <a:pt x="0" y="63627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35578" y="6902600"/>
            <a:ext cx="3815220" cy="47730"/>
            <a:chOff x="0" y="0"/>
            <a:chExt cx="5086960" cy="6364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086985" cy="63627"/>
            </a:xfrm>
            <a:custGeom>
              <a:avLst/>
              <a:gdLst/>
              <a:ahLst/>
              <a:cxnLst/>
              <a:rect l="l" t="t" r="r" b="b"/>
              <a:pathLst>
                <a:path w="5086985" h="63627">
                  <a:moveTo>
                    <a:pt x="0" y="0"/>
                  </a:moveTo>
                  <a:lnTo>
                    <a:pt x="5086985" y="0"/>
                  </a:lnTo>
                  <a:lnTo>
                    <a:pt x="5086985" y="63627"/>
                  </a:lnTo>
                  <a:lnTo>
                    <a:pt x="0" y="63627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3241088" y="6902600"/>
            <a:ext cx="3815220" cy="47730"/>
            <a:chOff x="0" y="0"/>
            <a:chExt cx="5086960" cy="6364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086985" cy="63627"/>
            </a:xfrm>
            <a:custGeom>
              <a:avLst/>
              <a:gdLst/>
              <a:ahLst/>
              <a:cxnLst/>
              <a:rect l="l" t="t" r="r" b="b"/>
              <a:pathLst>
                <a:path w="5086985" h="63627">
                  <a:moveTo>
                    <a:pt x="0" y="0"/>
                  </a:moveTo>
                  <a:lnTo>
                    <a:pt x="5086985" y="0"/>
                  </a:lnTo>
                  <a:lnTo>
                    <a:pt x="5086985" y="63627"/>
                  </a:lnTo>
                  <a:lnTo>
                    <a:pt x="0" y="63627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24558" y="3863506"/>
            <a:ext cx="3815220" cy="1384297"/>
            <a:chOff x="0" y="0"/>
            <a:chExt cx="5086960" cy="18457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086985" cy="1845691"/>
            </a:xfrm>
            <a:custGeom>
              <a:avLst/>
              <a:gdLst/>
              <a:ahLst/>
              <a:cxnLst/>
              <a:rect l="l" t="t" r="r" b="b"/>
              <a:pathLst>
                <a:path w="5086985" h="1845691">
                  <a:moveTo>
                    <a:pt x="0" y="0"/>
                  </a:moveTo>
                  <a:lnTo>
                    <a:pt x="5086985" y="0"/>
                  </a:lnTo>
                  <a:lnTo>
                    <a:pt x="5086985" y="1845691"/>
                  </a:lnTo>
                  <a:lnTo>
                    <a:pt x="0" y="1845691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24558" y="5200073"/>
            <a:ext cx="3815220" cy="47730"/>
            <a:chOff x="0" y="0"/>
            <a:chExt cx="5086960" cy="6364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086985" cy="63627"/>
            </a:xfrm>
            <a:custGeom>
              <a:avLst/>
              <a:gdLst/>
              <a:ahLst/>
              <a:cxnLst/>
              <a:rect l="l" t="t" r="r" b="b"/>
              <a:pathLst>
                <a:path w="5086985" h="63627">
                  <a:moveTo>
                    <a:pt x="0" y="0"/>
                  </a:moveTo>
                  <a:lnTo>
                    <a:pt x="5086985" y="0"/>
                  </a:lnTo>
                  <a:lnTo>
                    <a:pt x="5086985" y="63627"/>
                  </a:lnTo>
                  <a:lnTo>
                    <a:pt x="0" y="63627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2356256" y="4174654"/>
            <a:ext cx="1551823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płatności </a:t>
            </a:r>
          </a:p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mobilne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5230068" y="3863506"/>
            <a:ext cx="3815220" cy="1384297"/>
            <a:chOff x="0" y="0"/>
            <a:chExt cx="5086960" cy="184572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086985" cy="1845691"/>
            </a:xfrm>
            <a:custGeom>
              <a:avLst/>
              <a:gdLst/>
              <a:ahLst/>
              <a:cxnLst/>
              <a:rect l="l" t="t" r="r" b="b"/>
              <a:pathLst>
                <a:path w="5086985" h="1845691">
                  <a:moveTo>
                    <a:pt x="0" y="0"/>
                  </a:moveTo>
                  <a:lnTo>
                    <a:pt x="5086985" y="0"/>
                  </a:lnTo>
                  <a:lnTo>
                    <a:pt x="5086985" y="1845691"/>
                  </a:lnTo>
                  <a:lnTo>
                    <a:pt x="0" y="1845691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230068" y="5200073"/>
            <a:ext cx="3815220" cy="47730"/>
            <a:chOff x="0" y="0"/>
            <a:chExt cx="5086960" cy="6364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086985" cy="63627"/>
            </a:xfrm>
            <a:custGeom>
              <a:avLst/>
              <a:gdLst/>
              <a:ahLst/>
              <a:cxnLst/>
              <a:rect l="l" t="t" r="r" b="b"/>
              <a:pathLst>
                <a:path w="5086985" h="63627">
                  <a:moveTo>
                    <a:pt x="0" y="0"/>
                  </a:moveTo>
                  <a:lnTo>
                    <a:pt x="5086985" y="0"/>
                  </a:lnTo>
                  <a:lnTo>
                    <a:pt x="5086985" y="63627"/>
                  </a:lnTo>
                  <a:lnTo>
                    <a:pt x="0" y="63627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6061800" y="4174654"/>
            <a:ext cx="2151755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fakturowanie elektroniczne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9235578" y="3863506"/>
            <a:ext cx="3815220" cy="1384297"/>
            <a:chOff x="0" y="0"/>
            <a:chExt cx="5086960" cy="1845729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086985" cy="1845691"/>
            </a:xfrm>
            <a:custGeom>
              <a:avLst/>
              <a:gdLst/>
              <a:ahLst/>
              <a:cxnLst/>
              <a:rect l="l" t="t" r="r" b="b"/>
              <a:pathLst>
                <a:path w="5086985" h="1845691">
                  <a:moveTo>
                    <a:pt x="0" y="0"/>
                  </a:moveTo>
                  <a:lnTo>
                    <a:pt x="5086985" y="0"/>
                  </a:lnTo>
                  <a:lnTo>
                    <a:pt x="5086985" y="1845691"/>
                  </a:lnTo>
                  <a:lnTo>
                    <a:pt x="0" y="1845691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235578" y="5200073"/>
            <a:ext cx="3815220" cy="47730"/>
            <a:chOff x="0" y="0"/>
            <a:chExt cx="5086960" cy="6364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086985" cy="63627"/>
            </a:xfrm>
            <a:custGeom>
              <a:avLst/>
              <a:gdLst/>
              <a:ahLst/>
              <a:cxnLst/>
              <a:rect l="l" t="t" r="r" b="b"/>
              <a:pathLst>
                <a:path w="5086985" h="63627">
                  <a:moveTo>
                    <a:pt x="0" y="0"/>
                  </a:moveTo>
                  <a:lnTo>
                    <a:pt x="5086985" y="0"/>
                  </a:lnTo>
                  <a:lnTo>
                    <a:pt x="5086985" y="63627"/>
                  </a:lnTo>
                  <a:lnTo>
                    <a:pt x="0" y="63627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9996730" y="4174654"/>
            <a:ext cx="2292915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ochrona przed phishingiem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13241088" y="3863506"/>
            <a:ext cx="3815220" cy="1384297"/>
            <a:chOff x="0" y="0"/>
            <a:chExt cx="5086960" cy="184572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5086985" cy="1845691"/>
            </a:xfrm>
            <a:custGeom>
              <a:avLst/>
              <a:gdLst/>
              <a:ahLst/>
              <a:cxnLst/>
              <a:rect l="l" t="t" r="r" b="b"/>
              <a:pathLst>
                <a:path w="5086985" h="1845691">
                  <a:moveTo>
                    <a:pt x="0" y="0"/>
                  </a:moveTo>
                  <a:lnTo>
                    <a:pt x="5086985" y="0"/>
                  </a:lnTo>
                  <a:lnTo>
                    <a:pt x="5086985" y="1845691"/>
                  </a:lnTo>
                  <a:lnTo>
                    <a:pt x="0" y="1845691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3241088" y="5200073"/>
            <a:ext cx="3815220" cy="47730"/>
            <a:chOff x="0" y="0"/>
            <a:chExt cx="5086960" cy="6364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5086985" cy="63627"/>
            </a:xfrm>
            <a:custGeom>
              <a:avLst/>
              <a:gdLst/>
              <a:ahLst/>
              <a:cxnLst/>
              <a:rect l="l" t="t" r="r" b="b"/>
              <a:pathLst>
                <a:path w="5086985" h="63627">
                  <a:moveTo>
                    <a:pt x="0" y="0"/>
                  </a:moveTo>
                  <a:lnTo>
                    <a:pt x="5086985" y="0"/>
                  </a:lnTo>
                  <a:lnTo>
                    <a:pt x="5086985" y="63627"/>
                  </a:lnTo>
                  <a:lnTo>
                    <a:pt x="0" y="63627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3896370" y="4174654"/>
            <a:ext cx="2504656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monitorowanie incydentów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1224558" y="5566033"/>
            <a:ext cx="3815220" cy="1384297"/>
            <a:chOff x="0" y="0"/>
            <a:chExt cx="5086960" cy="1845729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5086985" cy="1845691"/>
            </a:xfrm>
            <a:custGeom>
              <a:avLst/>
              <a:gdLst/>
              <a:ahLst/>
              <a:cxnLst/>
              <a:rect l="l" t="t" r="r" b="b"/>
              <a:pathLst>
                <a:path w="5086985" h="1845691">
                  <a:moveTo>
                    <a:pt x="0" y="0"/>
                  </a:moveTo>
                  <a:lnTo>
                    <a:pt x="5086985" y="0"/>
                  </a:lnTo>
                  <a:lnTo>
                    <a:pt x="5086985" y="1845691"/>
                  </a:lnTo>
                  <a:lnTo>
                    <a:pt x="0" y="1845691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2251658" y="5877181"/>
            <a:ext cx="1761020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audyty </a:t>
            </a:r>
          </a:p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i zgodność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5230068" y="5566033"/>
            <a:ext cx="3815220" cy="1384297"/>
            <a:chOff x="0" y="0"/>
            <a:chExt cx="5086960" cy="1845729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5086985" cy="1845691"/>
            </a:xfrm>
            <a:custGeom>
              <a:avLst/>
              <a:gdLst/>
              <a:ahLst/>
              <a:cxnLst/>
              <a:rect l="l" t="t" r="r" b="b"/>
              <a:pathLst>
                <a:path w="5086985" h="1845691">
                  <a:moveTo>
                    <a:pt x="0" y="0"/>
                  </a:moveTo>
                  <a:lnTo>
                    <a:pt x="5086985" y="0"/>
                  </a:lnTo>
                  <a:lnTo>
                    <a:pt x="5086985" y="1845691"/>
                  </a:lnTo>
                  <a:lnTo>
                    <a:pt x="0" y="1845691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6449992" y="5877181"/>
            <a:ext cx="1375372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kontrola </a:t>
            </a:r>
          </a:p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dostępu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9235578" y="5566033"/>
            <a:ext cx="3815220" cy="1384297"/>
            <a:chOff x="0" y="0"/>
            <a:chExt cx="5086960" cy="1845729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5086985" cy="1845691"/>
            </a:xfrm>
            <a:custGeom>
              <a:avLst/>
              <a:gdLst/>
              <a:ahLst/>
              <a:cxnLst/>
              <a:rect l="l" t="t" r="r" b="b"/>
              <a:pathLst>
                <a:path w="5086985" h="1845691">
                  <a:moveTo>
                    <a:pt x="0" y="0"/>
                  </a:moveTo>
                  <a:lnTo>
                    <a:pt x="5086985" y="0"/>
                  </a:lnTo>
                  <a:lnTo>
                    <a:pt x="5086985" y="1845691"/>
                  </a:lnTo>
                  <a:lnTo>
                    <a:pt x="0" y="1845691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0" name="TextBox 40"/>
          <p:cNvSpPr txBox="1"/>
          <p:nvPr/>
        </p:nvSpPr>
        <p:spPr>
          <a:xfrm>
            <a:off x="10481969" y="5877181"/>
            <a:ext cx="1322437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ochrona </a:t>
            </a:r>
          </a:p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danych</a:t>
            </a:r>
          </a:p>
        </p:txBody>
      </p:sp>
      <p:grpSp>
        <p:nvGrpSpPr>
          <p:cNvPr id="41" name="Group 41"/>
          <p:cNvGrpSpPr/>
          <p:nvPr/>
        </p:nvGrpSpPr>
        <p:grpSpPr>
          <a:xfrm>
            <a:off x="13241088" y="5566033"/>
            <a:ext cx="3815220" cy="1384297"/>
            <a:chOff x="0" y="0"/>
            <a:chExt cx="5086960" cy="1845729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5086985" cy="1845691"/>
            </a:xfrm>
            <a:custGeom>
              <a:avLst/>
              <a:gdLst/>
              <a:ahLst/>
              <a:cxnLst/>
              <a:rect l="l" t="t" r="r" b="b"/>
              <a:pathLst>
                <a:path w="5086985" h="1845691">
                  <a:moveTo>
                    <a:pt x="0" y="0"/>
                  </a:moveTo>
                  <a:lnTo>
                    <a:pt x="5086985" y="0"/>
                  </a:lnTo>
                  <a:lnTo>
                    <a:pt x="5086985" y="1845691"/>
                  </a:lnTo>
                  <a:lnTo>
                    <a:pt x="0" y="1845691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13675807" y="5877181"/>
            <a:ext cx="2945783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promocja polskich rozwiązań</a:t>
            </a:r>
          </a:p>
        </p:txBody>
      </p:sp>
      <p:grpSp>
        <p:nvGrpSpPr>
          <p:cNvPr id="44" name="Group 44"/>
          <p:cNvGrpSpPr/>
          <p:nvPr/>
        </p:nvGrpSpPr>
        <p:grpSpPr>
          <a:xfrm>
            <a:off x="1224558" y="6930451"/>
            <a:ext cx="3815220" cy="47730"/>
            <a:chOff x="0" y="0"/>
            <a:chExt cx="5086960" cy="6364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5086985" cy="63627"/>
            </a:xfrm>
            <a:custGeom>
              <a:avLst/>
              <a:gdLst/>
              <a:ahLst/>
              <a:cxnLst/>
              <a:rect l="l" t="t" r="r" b="b"/>
              <a:pathLst>
                <a:path w="5086985" h="63627">
                  <a:moveTo>
                    <a:pt x="0" y="0"/>
                  </a:moveTo>
                  <a:lnTo>
                    <a:pt x="5086985" y="0"/>
                  </a:lnTo>
                  <a:lnTo>
                    <a:pt x="5086985" y="63627"/>
                  </a:lnTo>
                  <a:lnTo>
                    <a:pt x="0" y="63627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5220552" y="6930451"/>
            <a:ext cx="3815220" cy="47730"/>
            <a:chOff x="0" y="0"/>
            <a:chExt cx="5086960" cy="6364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5086985" cy="63627"/>
            </a:xfrm>
            <a:custGeom>
              <a:avLst/>
              <a:gdLst/>
              <a:ahLst/>
              <a:cxnLst/>
              <a:rect l="l" t="t" r="r" b="b"/>
              <a:pathLst>
                <a:path w="5086985" h="63627">
                  <a:moveTo>
                    <a:pt x="0" y="0"/>
                  </a:moveTo>
                  <a:lnTo>
                    <a:pt x="5086985" y="0"/>
                  </a:lnTo>
                  <a:lnTo>
                    <a:pt x="5086985" y="63627"/>
                  </a:lnTo>
                  <a:lnTo>
                    <a:pt x="0" y="63627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9234387" y="6930451"/>
            <a:ext cx="3815220" cy="47730"/>
            <a:chOff x="0" y="0"/>
            <a:chExt cx="5086960" cy="6364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5086985" cy="63627"/>
            </a:xfrm>
            <a:custGeom>
              <a:avLst/>
              <a:gdLst/>
              <a:ahLst/>
              <a:cxnLst/>
              <a:rect l="l" t="t" r="r" b="b"/>
              <a:pathLst>
                <a:path w="5086985" h="63627">
                  <a:moveTo>
                    <a:pt x="0" y="0"/>
                  </a:moveTo>
                  <a:lnTo>
                    <a:pt x="5086985" y="0"/>
                  </a:lnTo>
                  <a:lnTo>
                    <a:pt x="5086985" y="63627"/>
                  </a:lnTo>
                  <a:lnTo>
                    <a:pt x="0" y="63627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13248222" y="6930451"/>
            <a:ext cx="3815220" cy="47730"/>
            <a:chOff x="0" y="0"/>
            <a:chExt cx="5086960" cy="6364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5086985" cy="63627"/>
            </a:xfrm>
            <a:custGeom>
              <a:avLst/>
              <a:gdLst/>
              <a:ahLst/>
              <a:cxnLst/>
              <a:rect l="l" t="t" r="r" b="b"/>
              <a:pathLst>
                <a:path w="5086985" h="63627">
                  <a:moveTo>
                    <a:pt x="0" y="0"/>
                  </a:moveTo>
                  <a:lnTo>
                    <a:pt x="5086985" y="0"/>
                  </a:lnTo>
                  <a:lnTo>
                    <a:pt x="5086985" y="63627"/>
                  </a:lnTo>
                  <a:lnTo>
                    <a:pt x="0" y="63627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1239331" y="2533776"/>
            <a:ext cx="685800" cy="47625"/>
            <a:chOff x="0" y="0"/>
            <a:chExt cx="914400" cy="63500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914400" cy="63500"/>
            </a:xfrm>
            <a:custGeom>
              <a:avLst/>
              <a:gdLst/>
              <a:ahLst/>
              <a:cxnLst/>
              <a:rect l="l" t="t" r="r" b="b"/>
              <a:pathLst>
                <a:path w="914400" h="63500">
                  <a:moveTo>
                    <a:pt x="0" y="0"/>
                  </a:moveTo>
                  <a:lnTo>
                    <a:pt x="914400" y="0"/>
                  </a:lnTo>
                  <a:lnTo>
                    <a:pt x="914400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4" name="TextBox 54"/>
          <p:cNvSpPr txBox="1"/>
          <p:nvPr/>
        </p:nvSpPr>
        <p:spPr>
          <a:xfrm>
            <a:off x="1244603" y="1644653"/>
            <a:ext cx="8564513" cy="63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63"/>
              </a:lnSpc>
            </a:pPr>
            <a:r>
              <a:rPr lang="en-US" sz="4200" b="1" spc="-3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Od liczb do realnych rezultatów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239331" y="2755906"/>
            <a:ext cx="16549692" cy="436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Wsparte projekty dotyczyły realnych procesów cyfrowej gospodarki:</a:t>
            </a:r>
          </a:p>
        </p:txBody>
      </p:sp>
      <p:grpSp>
        <p:nvGrpSpPr>
          <p:cNvPr id="56" name="Group 56"/>
          <p:cNvGrpSpPr/>
          <p:nvPr/>
        </p:nvGrpSpPr>
        <p:grpSpPr>
          <a:xfrm>
            <a:off x="1218809" y="7649118"/>
            <a:ext cx="16219858" cy="844553"/>
            <a:chOff x="0" y="0"/>
            <a:chExt cx="21626478" cy="1126071"/>
          </a:xfrm>
        </p:grpSpPr>
        <p:sp>
          <p:nvSpPr>
            <p:cNvPr id="57" name="TextBox 57"/>
            <p:cNvSpPr txBox="1"/>
            <p:nvPr/>
          </p:nvSpPr>
          <p:spPr>
            <a:xfrm>
              <a:off x="509022" y="-20104"/>
              <a:ext cx="21117455" cy="1146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To nie są abstrakcyjne projekty technologiczne, ale rozwiązania dla codziennych ryzyk firm i obywateli.</a:t>
              </a:r>
            </a:p>
          </p:txBody>
        </p:sp>
        <p:grpSp>
          <p:nvGrpSpPr>
            <p:cNvPr id="58" name="Group 58"/>
            <p:cNvGrpSpPr/>
            <p:nvPr/>
          </p:nvGrpSpPr>
          <p:grpSpPr>
            <a:xfrm>
              <a:off x="0" y="0"/>
              <a:ext cx="63500" cy="1126071"/>
              <a:chOff x="0" y="0"/>
              <a:chExt cx="63500" cy="1126071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0" y="0"/>
                <a:ext cx="63500" cy="1126096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1126096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1126096"/>
                    </a:lnTo>
                    <a:lnTo>
                      <a:pt x="0" y="1126096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</p:grpSp>
      <p:grpSp>
        <p:nvGrpSpPr>
          <p:cNvPr id="60" name="Group 60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61" name="Freeform 61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876300"/>
            <a:chOff x="0" y="0"/>
            <a:chExt cx="24384000" cy="11684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168400"/>
            </a:xfrm>
            <a:custGeom>
              <a:avLst/>
              <a:gdLst/>
              <a:ahLst/>
              <a:cxnLst/>
              <a:rect l="l" t="t" r="r" b="b"/>
              <a:pathLst>
                <a:path w="24384000" h="1168400">
                  <a:moveTo>
                    <a:pt x="0" y="0"/>
                  </a:moveTo>
                  <a:lnTo>
                    <a:pt x="24384000" y="0"/>
                  </a:lnTo>
                  <a:lnTo>
                    <a:pt x="24384000" y="1168400"/>
                  </a:lnTo>
                  <a:lnTo>
                    <a:pt x="0" y="116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754" b="-207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19200" y="3476625"/>
            <a:ext cx="5079949" cy="3505200"/>
            <a:chOff x="0" y="0"/>
            <a:chExt cx="6773266" cy="46736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773291" cy="4673600"/>
            </a:xfrm>
            <a:custGeom>
              <a:avLst/>
              <a:gdLst/>
              <a:ahLst/>
              <a:cxnLst/>
              <a:rect l="l" t="t" r="r" b="b"/>
              <a:pathLst>
                <a:path w="6773291" h="4673600">
                  <a:moveTo>
                    <a:pt x="0" y="0"/>
                  </a:moveTo>
                  <a:lnTo>
                    <a:pt x="6773291" y="0"/>
                  </a:lnTo>
                  <a:lnTo>
                    <a:pt x="6773291" y="4673600"/>
                  </a:lnTo>
                  <a:lnTo>
                    <a:pt x="0" y="4673600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9200" y="3476625"/>
            <a:ext cx="5079949" cy="38100"/>
            <a:chOff x="0" y="0"/>
            <a:chExt cx="6773266" cy="50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773291" cy="50800"/>
            </a:xfrm>
            <a:custGeom>
              <a:avLst/>
              <a:gdLst/>
              <a:ahLst/>
              <a:cxnLst/>
              <a:rect l="l" t="t" r="r" b="b"/>
              <a:pathLst>
                <a:path w="6773291" h="50800">
                  <a:moveTo>
                    <a:pt x="0" y="0"/>
                  </a:moveTo>
                  <a:lnTo>
                    <a:pt x="6773291" y="0"/>
                  </a:lnTo>
                  <a:lnTo>
                    <a:pt x="6773291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272705" y="4146156"/>
            <a:ext cx="1070695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1" dirty="0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BLIK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63710" y="5059366"/>
            <a:ext cx="3990930" cy="1239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7"/>
              </a:lnSpc>
            </a:pPr>
            <a:r>
              <a:rPr lang="en-US" sz="2399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Wykrywanie nietypowych </a:t>
            </a:r>
          </a:p>
          <a:p>
            <a:pPr algn="ctr">
              <a:lnSpc>
                <a:spcPts val="3247"/>
              </a:lnSpc>
            </a:pPr>
            <a:r>
              <a:rPr lang="en-US" sz="2399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i podejrzanych transakcji </a:t>
            </a:r>
          </a:p>
          <a:p>
            <a:pPr algn="ctr">
              <a:lnSpc>
                <a:spcPts val="3248"/>
              </a:lnSpc>
            </a:pPr>
            <a:r>
              <a:rPr lang="en-US" sz="2399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w czasie rzeczywistym.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6603949" y="3476625"/>
            <a:ext cx="5079949" cy="3505200"/>
            <a:chOff x="0" y="0"/>
            <a:chExt cx="6773266" cy="46736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773291" cy="4673600"/>
            </a:xfrm>
            <a:custGeom>
              <a:avLst/>
              <a:gdLst/>
              <a:ahLst/>
              <a:cxnLst/>
              <a:rect l="l" t="t" r="r" b="b"/>
              <a:pathLst>
                <a:path w="6773291" h="4673600">
                  <a:moveTo>
                    <a:pt x="0" y="0"/>
                  </a:moveTo>
                  <a:lnTo>
                    <a:pt x="6773291" y="0"/>
                  </a:lnTo>
                  <a:lnTo>
                    <a:pt x="6773291" y="4673600"/>
                  </a:lnTo>
                  <a:lnTo>
                    <a:pt x="0" y="4673600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603949" y="3476625"/>
            <a:ext cx="5079949" cy="38100"/>
            <a:chOff x="0" y="0"/>
            <a:chExt cx="6773266" cy="50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773291" cy="50800"/>
            </a:xfrm>
            <a:custGeom>
              <a:avLst/>
              <a:gdLst/>
              <a:ahLst/>
              <a:cxnLst/>
              <a:rect l="l" t="t" r="r" b="b"/>
              <a:pathLst>
                <a:path w="6773291" h="50800">
                  <a:moveTo>
                    <a:pt x="0" y="0"/>
                  </a:moveTo>
                  <a:lnTo>
                    <a:pt x="6773291" y="0"/>
                  </a:lnTo>
                  <a:lnTo>
                    <a:pt x="6773291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8578128" y="4146156"/>
            <a:ext cx="1175471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1" dirty="0" err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KSeF</a:t>
            </a:r>
            <a:endParaRPr lang="en-US" sz="3600" b="1" dirty="0">
              <a:solidFill>
                <a:srgbClr val="084584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422025" y="5059366"/>
            <a:ext cx="3443797" cy="1648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8"/>
              </a:lnSpc>
            </a:pPr>
            <a:r>
              <a:rPr lang="en-US" sz="2399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Bezpieczna integracja systemów MŚP </a:t>
            </a:r>
          </a:p>
          <a:p>
            <a:pPr algn="ctr">
              <a:lnSpc>
                <a:spcPts val="3248"/>
              </a:lnSpc>
            </a:pPr>
            <a:r>
              <a:rPr lang="en-US" sz="2399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z fakturowaniem elektronicznym.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1988884" y="3476625"/>
            <a:ext cx="5079949" cy="3505200"/>
            <a:chOff x="0" y="0"/>
            <a:chExt cx="6773266" cy="46736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773291" cy="4673600"/>
            </a:xfrm>
            <a:custGeom>
              <a:avLst/>
              <a:gdLst/>
              <a:ahLst/>
              <a:cxnLst/>
              <a:rect l="l" t="t" r="r" b="b"/>
              <a:pathLst>
                <a:path w="6773291" h="4673600">
                  <a:moveTo>
                    <a:pt x="0" y="0"/>
                  </a:moveTo>
                  <a:lnTo>
                    <a:pt x="6773291" y="0"/>
                  </a:lnTo>
                  <a:lnTo>
                    <a:pt x="6773291" y="4673600"/>
                  </a:lnTo>
                  <a:lnTo>
                    <a:pt x="0" y="4673600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988698" y="3476625"/>
            <a:ext cx="5079949" cy="38100"/>
            <a:chOff x="0" y="0"/>
            <a:chExt cx="6773266" cy="50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773291" cy="50800"/>
            </a:xfrm>
            <a:custGeom>
              <a:avLst/>
              <a:gdLst/>
              <a:ahLst/>
              <a:cxnLst/>
              <a:rect l="l" t="t" r="r" b="b"/>
              <a:pathLst>
                <a:path w="6773291" h="50800">
                  <a:moveTo>
                    <a:pt x="0" y="0"/>
                  </a:moveTo>
                  <a:lnTo>
                    <a:pt x="6773291" y="0"/>
                  </a:lnTo>
                  <a:lnTo>
                    <a:pt x="6773291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3506125" y="4146156"/>
            <a:ext cx="2110112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1" dirty="0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Phishing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001995" y="5059314"/>
            <a:ext cx="5053727" cy="1648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7"/>
              </a:lnSpc>
            </a:pPr>
            <a:r>
              <a:rPr lang="en-US" sz="2399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Platforma symulacji </a:t>
            </a:r>
          </a:p>
          <a:p>
            <a:pPr algn="ctr">
              <a:lnSpc>
                <a:spcPts val="3248"/>
              </a:lnSpc>
            </a:pPr>
            <a:r>
              <a:rPr lang="en-US" sz="2399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fałszywych wiadomości </a:t>
            </a:r>
          </a:p>
          <a:p>
            <a:pPr algn="ctr">
              <a:lnSpc>
                <a:spcPts val="3248"/>
              </a:lnSpc>
            </a:pPr>
            <a:r>
              <a:rPr lang="en-US" sz="2399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i sprawdzania reakcji pracowników.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239331" y="2533776"/>
            <a:ext cx="685800" cy="47625"/>
            <a:chOff x="0" y="0"/>
            <a:chExt cx="914400" cy="635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914400" cy="63500"/>
            </a:xfrm>
            <a:custGeom>
              <a:avLst/>
              <a:gdLst/>
              <a:ahLst/>
              <a:cxnLst/>
              <a:rect l="l" t="t" r="r" b="b"/>
              <a:pathLst>
                <a:path w="914400" h="63500">
                  <a:moveTo>
                    <a:pt x="0" y="0"/>
                  </a:moveTo>
                  <a:lnTo>
                    <a:pt x="914400" y="0"/>
                  </a:lnTo>
                  <a:lnTo>
                    <a:pt x="914400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244603" y="1644653"/>
            <a:ext cx="7984241" cy="63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63"/>
              </a:lnSpc>
            </a:pPr>
            <a:r>
              <a:rPr lang="en-US" sz="4200" b="1" spc="-3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Projekty bliskie codzienności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1218809" y="7649118"/>
            <a:ext cx="16219858" cy="425453"/>
            <a:chOff x="0" y="0"/>
            <a:chExt cx="21626478" cy="567271"/>
          </a:xfrm>
        </p:grpSpPr>
        <p:grpSp>
          <p:nvGrpSpPr>
            <p:cNvPr id="26" name="Group 26"/>
            <p:cNvGrpSpPr/>
            <p:nvPr/>
          </p:nvGrpSpPr>
          <p:grpSpPr>
            <a:xfrm>
              <a:off x="0" y="0"/>
              <a:ext cx="63500" cy="548488"/>
              <a:chOff x="0" y="0"/>
              <a:chExt cx="63500" cy="548488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63500" cy="548513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548513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548513"/>
                    </a:lnTo>
                    <a:lnTo>
                      <a:pt x="0" y="548513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509022" y="-20104"/>
              <a:ext cx="21117455" cy="587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Granty wsparły cyberbezpieczeństwo tam, gdzie cyfryzacja spotyka codzienne życie.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30" name="Freeform 30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876300"/>
            <a:chOff x="0" y="0"/>
            <a:chExt cx="24384000" cy="11684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168400"/>
            </a:xfrm>
            <a:custGeom>
              <a:avLst/>
              <a:gdLst/>
              <a:ahLst/>
              <a:cxnLst/>
              <a:rect l="l" t="t" r="r" b="b"/>
              <a:pathLst>
                <a:path w="24384000" h="1168400">
                  <a:moveTo>
                    <a:pt x="0" y="0"/>
                  </a:moveTo>
                  <a:lnTo>
                    <a:pt x="24384000" y="0"/>
                  </a:lnTo>
                  <a:lnTo>
                    <a:pt x="24384000" y="1168400"/>
                  </a:lnTo>
                  <a:lnTo>
                    <a:pt x="0" y="116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754" b="-207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3521677" y="3479149"/>
            <a:ext cx="1726009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AI-SOC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872891" y="3143188"/>
            <a:ext cx="10122294" cy="1233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89"/>
              </a:lnSpc>
            </a:pP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Stałe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monitorowanie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zagrożeń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i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szybsza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reakcja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na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incydenty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także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dla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szpitali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urzędów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spółek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komunalnych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i MŚP bez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własnego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centrum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cyberbezpieczeństwa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18809" y="4812649"/>
            <a:ext cx="4419991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b="1" dirty="0" err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Cyber</a:t>
            </a:r>
            <a:r>
              <a:rPr lang="pl-PL" sz="3600" b="1" dirty="0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pl-PL" sz="3600" b="1" dirty="0" err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Roadmapa</a:t>
            </a:r>
            <a:endParaRPr lang="en-US" sz="3600" b="1" dirty="0">
              <a:solidFill>
                <a:srgbClr val="084584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872891" y="4681475"/>
            <a:ext cx="10880189" cy="826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89"/>
              </a:lnSpc>
            </a:pPr>
            <a:r>
              <a:rPr lang="pl-PL" sz="2400" dirty="0">
                <a:solidFill>
                  <a:srgbClr val="084584"/>
                </a:solidFill>
                <a:latin typeface="Poppins"/>
                <a:cs typeface="Poppins"/>
              </a:rPr>
              <a:t>Diagnoza bezpieczeństwa, testy podatności i praktyczny plan poprawy </a:t>
            </a:r>
            <a:r>
              <a:rPr lang="pl-PL" sz="2400" dirty="0" err="1">
                <a:solidFill>
                  <a:srgbClr val="084584"/>
                </a:solidFill>
                <a:latin typeface="Poppins"/>
                <a:cs typeface="Poppins"/>
              </a:rPr>
              <a:t>cyberodporności</a:t>
            </a:r>
            <a:r>
              <a:rPr lang="pl-PL" sz="2400" dirty="0">
                <a:solidFill>
                  <a:srgbClr val="084584"/>
                </a:solidFill>
                <a:latin typeface="Poppins"/>
                <a:cs typeface="Poppins"/>
              </a:rPr>
              <a:t> organizacji.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18809" y="6148388"/>
            <a:ext cx="4075509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Kontrola dostępu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872891" y="6017214"/>
            <a:ext cx="11879075" cy="824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8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Wgląd w to, kto ma dostęp do sieci, systemów, plików i danych. </a:t>
            </a:r>
          </a:p>
          <a:p>
            <a:pPr algn="l">
              <a:lnSpc>
                <a:spcPts val="328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Od uprawnień Pracowników i partnerów po wykrywanie nieznanych urządzeń.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239331" y="2533776"/>
            <a:ext cx="685800" cy="47625"/>
            <a:chOff x="0" y="0"/>
            <a:chExt cx="914400" cy="635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14400" cy="63500"/>
            </a:xfrm>
            <a:custGeom>
              <a:avLst/>
              <a:gdLst/>
              <a:ahLst/>
              <a:cxnLst/>
              <a:rect l="l" t="t" r="r" b="b"/>
              <a:pathLst>
                <a:path w="914400" h="63500">
                  <a:moveTo>
                    <a:pt x="0" y="0"/>
                  </a:moveTo>
                  <a:lnTo>
                    <a:pt x="914400" y="0"/>
                  </a:lnTo>
                  <a:lnTo>
                    <a:pt x="914400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244603" y="1644653"/>
            <a:ext cx="9776393" cy="63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63"/>
              </a:lnSpc>
            </a:pPr>
            <a:r>
              <a:rPr lang="en-US" sz="4200" b="1" spc="-3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Projekty wzmacniające organizacje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218809" y="7649118"/>
            <a:ext cx="16219858" cy="844553"/>
            <a:chOff x="0" y="0"/>
            <a:chExt cx="21626478" cy="1126071"/>
          </a:xfrm>
        </p:grpSpPr>
        <p:sp>
          <p:nvSpPr>
            <p:cNvPr id="14" name="TextBox 14"/>
            <p:cNvSpPr txBox="1"/>
            <p:nvPr/>
          </p:nvSpPr>
          <p:spPr>
            <a:xfrm>
              <a:off x="509022" y="-20104"/>
              <a:ext cx="21117455" cy="1146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Cyberbezpieczeństwo stało się bardziej dostępne i możliwe do wdrożenia także </a:t>
              </a:r>
            </a:p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 mniejszych organizacjach.</a:t>
              </a:r>
            </a:p>
          </p:txBody>
        </p:sp>
        <p:grpSp>
          <p:nvGrpSpPr>
            <p:cNvPr id="15" name="Group 15"/>
            <p:cNvGrpSpPr/>
            <p:nvPr/>
          </p:nvGrpSpPr>
          <p:grpSpPr>
            <a:xfrm>
              <a:off x="0" y="0"/>
              <a:ext cx="63500" cy="1126071"/>
              <a:chOff x="0" y="0"/>
              <a:chExt cx="63500" cy="1126071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63500" cy="1126096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1126096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1126096"/>
                    </a:lnTo>
                    <a:lnTo>
                      <a:pt x="0" y="1126096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18" name="Freeform 18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876300"/>
            <a:chOff x="0" y="0"/>
            <a:chExt cx="24384000" cy="11684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168400"/>
            </a:xfrm>
            <a:custGeom>
              <a:avLst/>
              <a:gdLst/>
              <a:ahLst/>
              <a:cxnLst/>
              <a:rect l="l" t="t" r="r" b="b"/>
              <a:pathLst>
                <a:path w="24384000" h="1168400">
                  <a:moveTo>
                    <a:pt x="0" y="0"/>
                  </a:moveTo>
                  <a:lnTo>
                    <a:pt x="24384000" y="0"/>
                  </a:lnTo>
                  <a:lnTo>
                    <a:pt x="24384000" y="1168400"/>
                  </a:lnTo>
                  <a:lnTo>
                    <a:pt x="0" y="116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754" b="-207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244603" y="1644653"/>
            <a:ext cx="7442197" cy="12290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62"/>
              </a:lnSpc>
            </a:pPr>
            <a:r>
              <a:rPr lang="en-US" sz="4200" b="1" spc="-33" dirty="0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Projekty </a:t>
            </a:r>
            <a:r>
              <a:rPr lang="en-US" sz="4200" b="1" spc="-33" dirty="0" err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wspierające</a:t>
            </a:r>
            <a:r>
              <a:rPr lang="en-US" sz="4200" b="1" spc="-33" dirty="0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 rynek</a:t>
            </a:r>
          </a:p>
          <a:p>
            <a:pPr algn="l">
              <a:lnSpc>
                <a:spcPts val="4663"/>
              </a:lnSpc>
            </a:pPr>
            <a:endParaRPr lang="en-US" sz="4200" b="1" spc="-33" dirty="0">
              <a:solidFill>
                <a:srgbClr val="084584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219200" y="4921453"/>
            <a:ext cx="5168798" cy="1049541"/>
            <a:chOff x="0" y="0"/>
            <a:chExt cx="6891731" cy="13993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891782" cy="1399413"/>
            </a:xfrm>
            <a:custGeom>
              <a:avLst/>
              <a:gdLst/>
              <a:ahLst/>
              <a:cxnLst/>
              <a:rect l="l" t="t" r="r" b="b"/>
              <a:pathLst>
                <a:path w="6891782" h="1399413">
                  <a:moveTo>
                    <a:pt x="0" y="0"/>
                  </a:moveTo>
                  <a:lnTo>
                    <a:pt x="6891782" y="0"/>
                  </a:lnTo>
                  <a:lnTo>
                    <a:pt x="6891782" y="1399413"/>
                  </a:lnTo>
                  <a:lnTo>
                    <a:pt x="0" y="1399413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19200" y="4921453"/>
            <a:ext cx="47625" cy="1049541"/>
            <a:chOff x="0" y="0"/>
            <a:chExt cx="63500" cy="139938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" cy="1399413"/>
            </a:xfrm>
            <a:custGeom>
              <a:avLst/>
              <a:gdLst/>
              <a:ahLst/>
              <a:cxnLst/>
              <a:rect l="l" t="t" r="r" b="b"/>
              <a:pathLst>
                <a:path w="63500" h="1399413">
                  <a:moveTo>
                    <a:pt x="0" y="0"/>
                  </a:moveTo>
                  <a:lnTo>
                    <a:pt x="63500" y="0"/>
                  </a:lnTo>
                  <a:lnTo>
                    <a:pt x="63500" y="1399413"/>
                  </a:lnTo>
                  <a:lnTo>
                    <a:pt x="0" y="1399413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25511" y="5229262"/>
            <a:ext cx="3103664" cy="3958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63"/>
              </a:lnSpc>
            </a:pP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relacje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z partnerami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6559448" y="4921453"/>
            <a:ext cx="5168951" cy="1049541"/>
            <a:chOff x="0" y="0"/>
            <a:chExt cx="6891934" cy="139938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891909" cy="1399413"/>
            </a:xfrm>
            <a:custGeom>
              <a:avLst/>
              <a:gdLst/>
              <a:ahLst/>
              <a:cxnLst/>
              <a:rect l="l" t="t" r="r" b="b"/>
              <a:pathLst>
                <a:path w="6891909" h="1399413">
                  <a:moveTo>
                    <a:pt x="0" y="0"/>
                  </a:moveTo>
                  <a:lnTo>
                    <a:pt x="6891909" y="0"/>
                  </a:lnTo>
                  <a:lnTo>
                    <a:pt x="6891909" y="1399413"/>
                  </a:lnTo>
                  <a:lnTo>
                    <a:pt x="0" y="1399413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559448" y="4921453"/>
            <a:ext cx="47625" cy="1049541"/>
            <a:chOff x="0" y="0"/>
            <a:chExt cx="63500" cy="139938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" cy="1399413"/>
            </a:xfrm>
            <a:custGeom>
              <a:avLst/>
              <a:gdLst/>
              <a:ahLst/>
              <a:cxnLst/>
              <a:rect l="l" t="t" r="r" b="b"/>
              <a:pathLst>
                <a:path w="63500" h="1399413">
                  <a:moveTo>
                    <a:pt x="0" y="0"/>
                  </a:moveTo>
                  <a:lnTo>
                    <a:pt x="63500" y="0"/>
                  </a:lnTo>
                  <a:lnTo>
                    <a:pt x="63500" y="1399413"/>
                  </a:lnTo>
                  <a:lnTo>
                    <a:pt x="0" y="1399413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7159126" y="5229262"/>
            <a:ext cx="3077923" cy="395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63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raporty edukacyjne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1899849" y="4921453"/>
            <a:ext cx="5168951" cy="1049541"/>
            <a:chOff x="0" y="0"/>
            <a:chExt cx="6891934" cy="139938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891909" cy="1399413"/>
            </a:xfrm>
            <a:custGeom>
              <a:avLst/>
              <a:gdLst/>
              <a:ahLst/>
              <a:cxnLst/>
              <a:rect l="l" t="t" r="r" b="b"/>
              <a:pathLst>
                <a:path w="6891909" h="1399413">
                  <a:moveTo>
                    <a:pt x="0" y="0"/>
                  </a:moveTo>
                  <a:lnTo>
                    <a:pt x="6891909" y="0"/>
                  </a:lnTo>
                  <a:lnTo>
                    <a:pt x="6891909" y="1399413"/>
                  </a:lnTo>
                  <a:lnTo>
                    <a:pt x="0" y="1399413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1899849" y="4921453"/>
            <a:ext cx="47625" cy="1049541"/>
            <a:chOff x="0" y="0"/>
            <a:chExt cx="63500" cy="139938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00" cy="1399413"/>
            </a:xfrm>
            <a:custGeom>
              <a:avLst/>
              <a:gdLst/>
              <a:ahLst/>
              <a:cxnLst/>
              <a:rect l="l" t="t" r="r" b="b"/>
              <a:pathLst>
                <a:path w="63500" h="1399413">
                  <a:moveTo>
                    <a:pt x="0" y="0"/>
                  </a:moveTo>
                  <a:lnTo>
                    <a:pt x="63500" y="0"/>
                  </a:lnTo>
                  <a:lnTo>
                    <a:pt x="63500" y="1399413"/>
                  </a:lnTo>
                  <a:lnTo>
                    <a:pt x="0" y="1399413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2499924" y="5038762"/>
            <a:ext cx="4241854" cy="776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63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przygotowanie do ekspansji </a:t>
            </a:r>
          </a:p>
          <a:p>
            <a:pPr algn="l">
              <a:lnSpc>
                <a:spcPts val="3063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krajowej i europejskiej</a:t>
            </a:r>
          </a:p>
        </p:txBody>
      </p:sp>
      <p:sp>
        <p:nvSpPr>
          <p:cNvPr id="20" name="Freeform 20"/>
          <p:cNvSpPr/>
          <p:nvPr/>
        </p:nvSpPr>
        <p:spPr>
          <a:xfrm>
            <a:off x="1201636" y="3707016"/>
            <a:ext cx="5168951" cy="1049541"/>
          </a:xfrm>
          <a:custGeom>
            <a:avLst/>
            <a:gdLst/>
            <a:ahLst/>
            <a:cxnLst/>
            <a:rect l="l" t="t" r="r" b="b"/>
            <a:pathLst>
              <a:path w="5168951" h="1049541">
                <a:moveTo>
                  <a:pt x="0" y="0"/>
                </a:moveTo>
                <a:lnTo>
                  <a:pt x="5168951" y="0"/>
                </a:lnTo>
                <a:lnTo>
                  <a:pt x="5168951" y="1049540"/>
                </a:lnTo>
                <a:lnTo>
                  <a:pt x="0" y="1049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1" name="Freeform 21"/>
          <p:cNvSpPr/>
          <p:nvPr/>
        </p:nvSpPr>
        <p:spPr>
          <a:xfrm>
            <a:off x="6541589" y="3707016"/>
            <a:ext cx="5168951" cy="1049541"/>
          </a:xfrm>
          <a:custGeom>
            <a:avLst/>
            <a:gdLst/>
            <a:ahLst/>
            <a:cxnLst/>
            <a:rect l="l" t="t" r="r" b="b"/>
            <a:pathLst>
              <a:path w="5168951" h="1049541">
                <a:moveTo>
                  <a:pt x="0" y="0"/>
                </a:moveTo>
                <a:lnTo>
                  <a:pt x="5168951" y="0"/>
                </a:lnTo>
                <a:lnTo>
                  <a:pt x="5168951" y="1049540"/>
                </a:lnTo>
                <a:lnTo>
                  <a:pt x="0" y="1049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2" name="Freeform 22"/>
          <p:cNvSpPr/>
          <p:nvPr/>
        </p:nvSpPr>
        <p:spPr>
          <a:xfrm>
            <a:off x="11899402" y="3707016"/>
            <a:ext cx="5168951" cy="1049541"/>
          </a:xfrm>
          <a:custGeom>
            <a:avLst/>
            <a:gdLst/>
            <a:ahLst/>
            <a:cxnLst/>
            <a:rect l="l" t="t" r="r" b="b"/>
            <a:pathLst>
              <a:path w="5168951" h="1049541">
                <a:moveTo>
                  <a:pt x="0" y="0"/>
                </a:moveTo>
                <a:lnTo>
                  <a:pt x="5168950" y="0"/>
                </a:lnTo>
                <a:lnTo>
                  <a:pt x="5168950" y="1049540"/>
                </a:lnTo>
                <a:lnTo>
                  <a:pt x="0" y="1049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3" name="Freeform 23"/>
          <p:cNvSpPr/>
          <p:nvPr/>
        </p:nvSpPr>
        <p:spPr>
          <a:xfrm>
            <a:off x="1219495" y="6171609"/>
            <a:ext cx="5168951" cy="1049541"/>
          </a:xfrm>
          <a:custGeom>
            <a:avLst/>
            <a:gdLst/>
            <a:ahLst/>
            <a:cxnLst/>
            <a:rect l="l" t="t" r="r" b="b"/>
            <a:pathLst>
              <a:path w="5168951" h="1049541">
                <a:moveTo>
                  <a:pt x="0" y="0"/>
                </a:moveTo>
                <a:lnTo>
                  <a:pt x="5168951" y="0"/>
                </a:lnTo>
                <a:lnTo>
                  <a:pt x="5168951" y="1049541"/>
                </a:lnTo>
                <a:lnTo>
                  <a:pt x="0" y="10495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4" name="TextBox 24"/>
          <p:cNvSpPr txBox="1"/>
          <p:nvPr/>
        </p:nvSpPr>
        <p:spPr>
          <a:xfrm>
            <a:off x="1725511" y="3824297"/>
            <a:ext cx="4370489" cy="7768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62"/>
              </a:lnSpc>
            </a:pP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promocja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algn="just">
              <a:lnSpc>
                <a:spcPts val="3063"/>
              </a:lnSpc>
            </a:pP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usług cyberbezpieczeństwa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159126" y="3824297"/>
            <a:ext cx="3522663" cy="776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62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udział w wydarzeniach </a:t>
            </a:r>
          </a:p>
          <a:p>
            <a:pPr algn="l">
              <a:lnSpc>
                <a:spcPts val="3063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branżowych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501115" y="3824297"/>
            <a:ext cx="3115122" cy="7768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62"/>
              </a:lnSpc>
            </a:pP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landing page </a:t>
            </a:r>
          </a:p>
          <a:p>
            <a:pPr algn="l">
              <a:lnSpc>
                <a:spcPts val="3063"/>
              </a:lnSpc>
            </a:pP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i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kampanie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cyfrowe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725511" y="6479419"/>
            <a:ext cx="3558878" cy="395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63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webinary i case studies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1239331" y="2533776"/>
            <a:ext cx="685800" cy="47625"/>
            <a:chOff x="0" y="0"/>
            <a:chExt cx="914400" cy="635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914400" cy="63500"/>
            </a:xfrm>
            <a:custGeom>
              <a:avLst/>
              <a:gdLst/>
              <a:ahLst/>
              <a:cxnLst/>
              <a:rect l="l" t="t" r="r" b="b"/>
              <a:pathLst>
                <a:path w="914400" h="63500">
                  <a:moveTo>
                    <a:pt x="0" y="0"/>
                  </a:moveTo>
                  <a:lnTo>
                    <a:pt x="914400" y="0"/>
                  </a:lnTo>
                  <a:lnTo>
                    <a:pt x="914400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239331" y="2755906"/>
            <a:ext cx="15880490" cy="436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DEP wspierał także widoczność rozwiązań i ich wejście na rynek: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1218809" y="7649118"/>
            <a:ext cx="16219858" cy="425453"/>
            <a:chOff x="0" y="0"/>
            <a:chExt cx="21626478" cy="567271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0"/>
              <a:ext cx="63500" cy="548488"/>
              <a:chOff x="0" y="0"/>
              <a:chExt cx="63500" cy="548488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63500" cy="548513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548513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548513"/>
                    </a:lnTo>
                    <a:lnTo>
                      <a:pt x="0" y="548513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34" name="TextBox 34"/>
            <p:cNvSpPr txBox="1"/>
            <p:nvPr/>
          </p:nvSpPr>
          <p:spPr>
            <a:xfrm>
              <a:off x="509022" y="-20104"/>
              <a:ext cx="21117455" cy="587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Technologia buduje zmianę dopiero wtedy, gdy trafia do odbiorców.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36" name="Freeform 36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6541589" y="3707016"/>
            <a:ext cx="47625" cy="1049541"/>
            <a:chOff x="0" y="0"/>
            <a:chExt cx="63500" cy="1399388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63500" cy="1399413"/>
            </a:xfrm>
            <a:custGeom>
              <a:avLst/>
              <a:gdLst/>
              <a:ahLst/>
              <a:cxnLst/>
              <a:rect l="l" t="t" r="r" b="b"/>
              <a:pathLst>
                <a:path w="63500" h="1399413">
                  <a:moveTo>
                    <a:pt x="0" y="0"/>
                  </a:moveTo>
                  <a:lnTo>
                    <a:pt x="63500" y="0"/>
                  </a:lnTo>
                  <a:lnTo>
                    <a:pt x="63500" y="1399413"/>
                  </a:lnTo>
                  <a:lnTo>
                    <a:pt x="0" y="1399413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876300"/>
            <a:chOff x="0" y="0"/>
            <a:chExt cx="24384000" cy="11684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168400"/>
            </a:xfrm>
            <a:custGeom>
              <a:avLst/>
              <a:gdLst/>
              <a:ahLst/>
              <a:cxnLst/>
              <a:rect l="l" t="t" r="r" b="b"/>
              <a:pathLst>
                <a:path w="24384000" h="1168400">
                  <a:moveTo>
                    <a:pt x="0" y="0"/>
                  </a:moveTo>
                  <a:lnTo>
                    <a:pt x="24384000" y="0"/>
                  </a:lnTo>
                  <a:lnTo>
                    <a:pt x="24384000" y="1168400"/>
                  </a:lnTo>
                  <a:lnTo>
                    <a:pt x="0" y="116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754" b="-207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44603" y="3352926"/>
            <a:ext cx="7800975" cy="1758258"/>
            <a:chOff x="0" y="0"/>
            <a:chExt cx="10401300" cy="234434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401300" cy="2344293"/>
            </a:xfrm>
            <a:custGeom>
              <a:avLst/>
              <a:gdLst/>
              <a:ahLst/>
              <a:cxnLst/>
              <a:rect l="l" t="t" r="r" b="b"/>
              <a:pathLst>
                <a:path w="10401300" h="2344293">
                  <a:moveTo>
                    <a:pt x="0" y="0"/>
                  </a:moveTo>
                  <a:lnTo>
                    <a:pt x="10401300" y="0"/>
                  </a:lnTo>
                  <a:lnTo>
                    <a:pt x="10401300" y="2344293"/>
                  </a:lnTo>
                  <a:lnTo>
                    <a:pt x="0" y="2344293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44603" y="3352926"/>
            <a:ext cx="7800975" cy="38100"/>
            <a:chOff x="0" y="0"/>
            <a:chExt cx="10401300" cy="50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401300" cy="50800"/>
            </a:xfrm>
            <a:custGeom>
              <a:avLst/>
              <a:gdLst/>
              <a:ahLst/>
              <a:cxnLst/>
              <a:rect l="l" t="t" r="r" b="b"/>
              <a:pathLst>
                <a:path w="10401300" h="50800">
                  <a:moveTo>
                    <a:pt x="0" y="0"/>
                  </a:moveTo>
                  <a:lnTo>
                    <a:pt x="10401300" y="0"/>
                  </a:lnTo>
                  <a:lnTo>
                    <a:pt x="1040130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606606" y="3470403"/>
            <a:ext cx="1882378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Zdrowie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06606" y="4121279"/>
            <a:ext cx="7434805" cy="799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0"/>
              </a:lnSpc>
            </a:pPr>
            <a:r>
              <a:rPr lang="en-US" sz="2399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Ochrona</a:t>
            </a:r>
            <a:r>
              <a:rPr lang="en-US" sz="2399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99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danych</a:t>
            </a:r>
            <a:r>
              <a:rPr lang="en-US" sz="2399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99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pacjentów</a:t>
            </a:r>
            <a:r>
              <a:rPr lang="en-US" sz="2399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99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oraz</a:t>
            </a:r>
            <a:r>
              <a:rPr lang="en-US" sz="2399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99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podnoszenie</a:t>
            </a:r>
            <a:r>
              <a:rPr lang="en-US" sz="2399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99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kompetencji</a:t>
            </a:r>
            <a:r>
              <a:rPr lang="en-US" sz="2399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99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cyfrowych</a:t>
            </a:r>
            <a:r>
              <a:rPr lang="en-US" sz="2399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99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personelu</a:t>
            </a:r>
            <a:r>
              <a:rPr lang="en-US" sz="2399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99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medycznego</a:t>
            </a:r>
            <a:r>
              <a:rPr lang="en-US" sz="2399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9293228" y="3352926"/>
            <a:ext cx="7800975" cy="1758258"/>
            <a:chOff x="0" y="0"/>
            <a:chExt cx="10401300" cy="234434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401300" cy="2344293"/>
            </a:xfrm>
            <a:custGeom>
              <a:avLst/>
              <a:gdLst/>
              <a:ahLst/>
              <a:cxnLst/>
              <a:rect l="l" t="t" r="r" b="b"/>
              <a:pathLst>
                <a:path w="10401300" h="2344293">
                  <a:moveTo>
                    <a:pt x="0" y="0"/>
                  </a:moveTo>
                  <a:lnTo>
                    <a:pt x="10401300" y="0"/>
                  </a:lnTo>
                  <a:lnTo>
                    <a:pt x="10401300" y="2344293"/>
                  </a:lnTo>
                  <a:lnTo>
                    <a:pt x="0" y="2344293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293228" y="3352926"/>
            <a:ext cx="7800975" cy="38100"/>
            <a:chOff x="0" y="0"/>
            <a:chExt cx="10401300" cy="50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401300" cy="50800"/>
            </a:xfrm>
            <a:custGeom>
              <a:avLst/>
              <a:gdLst/>
              <a:ahLst/>
              <a:cxnLst/>
              <a:rect l="l" t="t" r="r" b="b"/>
              <a:pathLst>
                <a:path w="10401300" h="50800">
                  <a:moveTo>
                    <a:pt x="0" y="0"/>
                  </a:moveTo>
                  <a:lnTo>
                    <a:pt x="10401300" y="0"/>
                  </a:lnTo>
                  <a:lnTo>
                    <a:pt x="1040130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585331" y="3470403"/>
            <a:ext cx="3277692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Dane firmowe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585331" y="4121279"/>
            <a:ext cx="7434805" cy="799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0"/>
              </a:lnSpc>
            </a:pPr>
            <a:r>
              <a:rPr lang="en-US" sz="2399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Kontrola nad tym, kto ma dostęp do plików, folderów, dokumentów i informacji w organizacji.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5256213" y="5614450"/>
            <a:ext cx="8078787" cy="45719"/>
            <a:chOff x="0" y="0"/>
            <a:chExt cx="10401300" cy="50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0401300" cy="50800"/>
            </a:xfrm>
            <a:custGeom>
              <a:avLst/>
              <a:gdLst/>
              <a:ahLst/>
              <a:cxnLst/>
              <a:rect l="l" t="t" r="r" b="b"/>
              <a:pathLst>
                <a:path w="10401300" h="50800">
                  <a:moveTo>
                    <a:pt x="0" y="0"/>
                  </a:moveTo>
                  <a:lnTo>
                    <a:pt x="10401300" y="0"/>
                  </a:lnTo>
                  <a:lnTo>
                    <a:pt x="1040130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5256213" y="5660170"/>
            <a:ext cx="8078787" cy="1988947"/>
            <a:chOff x="0" y="0"/>
            <a:chExt cx="10401300" cy="234434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0401300" cy="2344293"/>
            </a:xfrm>
            <a:custGeom>
              <a:avLst/>
              <a:gdLst/>
              <a:ahLst/>
              <a:cxnLst/>
              <a:rect l="l" t="t" r="r" b="b"/>
              <a:pathLst>
                <a:path w="10401300" h="2344293">
                  <a:moveTo>
                    <a:pt x="0" y="0"/>
                  </a:moveTo>
                  <a:lnTo>
                    <a:pt x="10401300" y="0"/>
                  </a:lnTo>
                  <a:lnTo>
                    <a:pt x="10401300" y="2344293"/>
                  </a:lnTo>
                  <a:lnTo>
                    <a:pt x="0" y="2344293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pPr algn="ctr"/>
              <a:endParaRPr lang="pl-PL"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5486401" y="5853779"/>
            <a:ext cx="4816469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 dirty="0" err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Usuwanie</a:t>
            </a:r>
            <a:r>
              <a:rPr lang="en-US" sz="3600" b="1" dirty="0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 danych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486401" y="6108127"/>
            <a:ext cx="7848599" cy="11793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110"/>
              </a:lnSpc>
            </a:pPr>
            <a:endParaRPr lang="pl-PL" sz="2399" dirty="0">
              <a:solidFill>
                <a:srgbClr val="08458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110"/>
              </a:lnSpc>
            </a:pPr>
            <a:r>
              <a:rPr lang="en-US" sz="2399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Bezpieczne </a:t>
            </a:r>
            <a:r>
              <a:rPr lang="en-US" sz="2399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kasowanie</a:t>
            </a:r>
            <a:r>
              <a:rPr lang="en-US" sz="2399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informacji z </a:t>
            </a:r>
            <a:r>
              <a:rPr lang="en-US" sz="2399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komputerów</a:t>
            </a:r>
            <a:r>
              <a:rPr lang="en-US" sz="2399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br>
              <a:rPr lang="pl-PL" sz="2399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2399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i </a:t>
            </a:r>
            <a:r>
              <a:rPr lang="en-US" sz="2399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nośników</a:t>
            </a:r>
            <a:r>
              <a:rPr lang="en-US" sz="2399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; mniejsze ryzyko </a:t>
            </a:r>
            <a:r>
              <a:rPr lang="en-US" sz="2399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wycieku</a:t>
            </a:r>
            <a:r>
              <a:rPr lang="en-US" sz="2399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1239331" y="2533776"/>
            <a:ext cx="685800" cy="47625"/>
            <a:chOff x="0" y="0"/>
            <a:chExt cx="914400" cy="635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914400" cy="63500"/>
            </a:xfrm>
            <a:custGeom>
              <a:avLst/>
              <a:gdLst/>
              <a:ahLst/>
              <a:cxnLst/>
              <a:rect l="l" t="t" r="r" b="b"/>
              <a:pathLst>
                <a:path w="914400" h="63500">
                  <a:moveTo>
                    <a:pt x="0" y="0"/>
                  </a:moveTo>
                  <a:lnTo>
                    <a:pt x="914400" y="0"/>
                  </a:lnTo>
                  <a:lnTo>
                    <a:pt x="914400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244603" y="1644653"/>
            <a:ext cx="15824197" cy="63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63"/>
              </a:lnSpc>
            </a:pPr>
            <a:r>
              <a:rPr lang="en-US" sz="4200" b="1" spc="-3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Praktycznie rozwiązania dla codziennego bezpieczeństwa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1191706" y="8063684"/>
            <a:ext cx="16226976" cy="445974"/>
            <a:chOff x="-36137" y="552756"/>
            <a:chExt cx="21635968" cy="594633"/>
          </a:xfrm>
        </p:grpSpPr>
        <p:grpSp>
          <p:nvGrpSpPr>
            <p:cNvPr id="32" name="Group 32"/>
            <p:cNvGrpSpPr/>
            <p:nvPr/>
          </p:nvGrpSpPr>
          <p:grpSpPr>
            <a:xfrm>
              <a:off x="-36137" y="552756"/>
              <a:ext cx="63500" cy="548513"/>
              <a:chOff x="-36137" y="552756"/>
              <a:chExt cx="63500" cy="548513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-36137" y="552756"/>
                <a:ext cx="63500" cy="548513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548513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548513"/>
                    </a:lnTo>
                    <a:lnTo>
                      <a:pt x="0" y="548513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34" name="TextBox 34"/>
            <p:cNvSpPr txBox="1"/>
            <p:nvPr/>
          </p:nvSpPr>
          <p:spPr>
            <a:xfrm>
              <a:off x="482376" y="560014"/>
              <a:ext cx="21117455" cy="587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 dirty="0" err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Cyberbezpieczeństwo</a:t>
              </a:r>
              <a:r>
                <a:rPr lang="en-US" sz="2799" b="1" dirty="0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to </a:t>
              </a:r>
              <a:r>
                <a:rPr lang="en-US" sz="2799" b="1" dirty="0" err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nasz</a:t>
              </a:r>
              <a:r>
                <a:rPr lang="en-US" sz="2799" b="1" dirty="0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wspólny</a:t>
              </a:r>
              <a:r>
                <a:rPr lang="en-US" sz="2799" b="1" dirty="0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interes</a:t>
              </a:r>
              <a:r>
                <a:rPr lang="en-US" sz="2799" b="1" dirty="0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36" name="Freeform 36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876300"/>
            <a:chOff x="0" y="0"/>
            <a:chExt cx="24384000" cy="11684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168400"/>
            </a:xfrm>
            <a:custGeom>
              <a:avLst/>
              <a:gdLst/>
              <a:ahLst/>
              <a:cxnLst/>
              <a:rect l="l" t="t" r="r" b="b"/>
              <a:pathLst>
                <a:path w="24384000" h="1168400">
                  <a:moveTo>
                    <a:pt x="0" y="0"/>
                  </a:moveTo>
                  <a:lnTo>
                    <a:pt x="24384000" y="0"/>
                  </a:lnTo>
                  <a:lnTo>
                    <a:pt x="24384000" y="1168400"/>
                  </a:lnTo>
                  <a:lnTo>
                    <a:pt x="0" y="116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754" b="-207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18809" y="3440219"/>
            <a:ext cx="15849600" cy="3861187"/>
            <a:chOff x="0" y="0"/>
            <a:chExt cx="21132800" cy="5148250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426700" cy="1484312"/>
              <a:chOff x="0" y="0"/>
              <a:chExt cx="10426700" cy="1484312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0426700" cy="1484249"/>
              </a:xfrm>
              <a:custGeom>
                <a:avLst/>
                <a:gdLst/>
                <a:ahLst/>
                <a:cxnLst/>
                <a:rect l="l" t="t" r="r" b="b"/>
                <a:pathLst>
                  <a:path w="10426700" h="1484249">
                    <a:moveTo>
                      <a:pt x="0" y="0"/>
                    </a:moveTo>
                    <a:lnTo>
                      <a:pt x="10426700" y="0"/>
                    </a:lnTo>
                    <a:lnTo>
                      <a:pt x="10426700" y="1484249"/>
                    </a:lnTo>
                    <a:lnTo>
                      <a:pt x="0" y="1484249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0" y="0"/>
              <a:ext cx="10426700" cy="50800"/>
              <a:chOff x="0" y="0"/>
              <a:chExt cx="10426700" cy="50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04267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10426700" h="50800">
                    <a:moveTo>
                      <a:pt x="0" y="0"/>
                    </a:moveTo>
                    <a:lnTo>
                      <a:pt x="10426700" y="0"/>
                    </a:lnTo>
                    <a:lnTo>
                      <a:pt x="10426700" y="50800"/>
                    </a:lnTo>
                    <a:lnTo>
                      <a:pt x="0" y="50800"/>
                    </a:lnTo>
                    <a:close/>
                  </a:path>
                </a:pathLst>
              </a:custGeom>
              <a:solidFill>
                <a:srgbClr val="084584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1290968" y="453325"/>
              <a:ext cx="7955153" cy="5300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181"/>
                </a:lnSpc>
              </a:pPr>
              <a:r>
                <a:rPr lang="en-US" sz="2399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odpowiadają na realne potrzeby rynku</a:t>
              </a:r>
            </a:p>
          </p:txBody>
        </p:sp>
        <p:grpSp>
          <p:nvGrpSpPr>
            <p:cNvPr id="10" name="Group 10"/>
            <p:cNvGrpSpPr/>
            <p:nvPr/>
          </p:nvGrpSpPr>
          <p:grpSpPr>
            <a:xfrm>
              <a:off x="10706100" y="0"/>
              <a:ext cx="10426700" cy="1484312"/>
              <a:chOff x="0" y="0"/>
              <a:chExt cx="10426700" cy="1484312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0426700" cy="1484249"/>
              </a:xfrm>
              <a:custGeom>
                <a:avLst/>
                <a:gdLst/>
                <a:ahLst/>
                <a:cxnLst/>
                <a:rect l="l" t="t" r="r" b="b"/>
                <a:pathLst>
                  <a:path w="10426700" h="1484249">
                    <a:moveTo>
                      <a:pt x="0" y="0"/>
                    </a:moveTo>
                    <a:lnTo>
                      <a:pt x="10426700" y="0"/>
                    </a:lnTo>
                    <a:lnTo>
                      <a:pt x="10426700" y="1484249"/>
                    </a:lnTo>
                    <a:lnTo>
                      <a:pt x="0" y="1484249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0706100" y="0"/>
              <a:ext cx="10426700" cy="50800"/>
              <a:chOff x="0" y="0"/>
              <a:chExt cx="10426700" cy="50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04267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10426700" h="50800">
                    <a:moveTo>
                      <a:pt x="0" y="0"/>
                    </a:moveTo>
                    <a:lnTo>
                      <a:pt x="10426700" y="0"/>
                    </a:lnTo>
                    <a:lnTo>
                      <a:pt x="10426700" y="50800"/>
                    </a:lnTo>
                    <a:lnTo>
                      <a:pt x="0" y="50800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12720307" y="453325"/>
              <a:ext cx="6398287" cy="5300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81"/>
                </a:lnSpc>
              </a:pPr>
              <a:r>
                <a:rPr lang="en-US" sz="2399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dotyczą codziennych procesów</a:t>
              </a:r>
            </a:p>
          </p:txBody>
        </p:sp>
        <p:grpSp>
          <p:nvGrpSpPr>
            <p:cNvPr id="15" name="Group 15"/>
            <p:cNvGrpSpPr/>
            <p:nvPr/>
          </p:nvGrpSpPr>
          <p:grpSpPr>
            <a:xfrm>
              <a:off x="0" y="1734951"/>
              <a:ext cx="10426700" cy="1473987"/>
              <a:chOff x="0" y="0"/>
              <a:chExt cx="10426700" cy="1473987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0426700" cy="1473962"/>
              </a:xfrm>
              <a:custGeom>
                <a:avLst/>
                <a:gdLst/>
                <a:ahLst/>
                <a:cxnLst/>
                <a:rect l="l" t="t" r="r" b="b"/>
                <a:pathLst>
                  <a:path w="10426700" h="1473962">
                    <a:moveTo>
                      <a:pt x="0" y="0"/>
                    </a:moveTo>
                    <a:lnTo>
                      <a:pt x="10426700" y="0"/>
                    </a:lnTo>
                    <a:lnTo>
                      <a:pt x="10426700" y="1473962"/>
                    </a:lnTo>
                    <a:lnTo>
                      <a:pt x="0" y="1473962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0" y="1687512"/>
              <a:ext cx="10426700" cy="50800"/>
              <a:chOff x="0" y="0"/>
              <a:chExt cx="10426700" cy="50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104267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10426700" h="50800">
                    <a:moveTo>
                      <a:pt x="0" y="0"/>
                    </a:moveTo>
                    <a:lnTo>
                      <a:pt x="10426700" y="0"/>
                    </a:lnTo>
                    <a:lnTo>
                      <a:pt x="10426700" y="50800"/>
                    </a:lnTo>
                    <a:lnTo>
                      <a:pt x="0" y="50800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1929209" y="1916367"/>
              <a:ext cx="6568281" cy="10635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79"/>
                </a:lnSpc>
              </a:pPr>
              <a:r>
                <a:rPr lang="en-US" sz="2399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łączą technologię z regulacjami </a:t>
              </a:r>
            </a:p>
            <a:p>
              <a:pPr algn="ctr">
                <a:lnSpc>
                  <a:spcPts val="3181"/>
                </a:lnSpc>
              </a:pPr>
              <a:r>
                <a:rPr lang="en-US" sz="2399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i praktyką biznesową</a:t>
              </a:r>
            </a:p>
          </p:txBody>
        </p:sp>
        <p:grpSp>
          <p:nvGrpSpPr>
            <p:cNvPr id="20" name="Group 20"/>
            <p:cNvGrpSpPr/>
            <p:nvPr/>
          </p:nvGrpSpPr>
          <p:grpSpPr>
            <a:xfrm>
              <a:off x="10706100" y="1711145"/>
              <a:ext cx="10426700" cy="1497800"/>
              <a:chOff x="0" y="0"/>
              <a:chExt cx="10426700" cy="1497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0426700" cy="1497838"/>
              </a:xfrm>
              <a:custGeom>
                <a:avLst/>
                <a:gdLst/>
                <a:ahLst/>
                <a:cxnLst/>
                <a:rect l="l" t="t" r="r" b="b"/>
                <a:pathLst>
                  <a:path w="10426700" h="1497838">
                    <a:moveTo>
                      <a:pt x="0" y="0"/>
                    </a:moveTo>
                    <a:lnTo>
                      <a:pt x="10426700" y="0"/>
                    </a:lnTo>
                    <a:lnTo>
                      <a:pt x="10426700" y="1497838"/>
                    </a:lnTo>
                    <a:lnTo>
                      <a:pt x="0" y="1497838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10706100" y="1687512"/>
              <a:ext cx="10426700" cy="50800"/>
              <a:chOff x="0" y="0"/>
              <a:chExt cx="10426700" cy="508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104267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10426700" h="50800">
                    <a:moveTo>
                      <a:pt x="0" y="0"/>
                    </a:moveTo>
                    <a:lnTo>
                      <a:pt x="10426700" y="0"/>
                    </a:lnTo>
                    <a:lnTo>
                      <a:pt x="10426700" y="50800"/>
                    </a:lnTo>
                    <a:lnTo>
                      <a:pt x="0" y="50800"/>
                    </a:lnTo>
                    <a:close/>
                  </a:path>
                </a:pathLst>
              </a:custGeom>
              <a:solidFill>
                <a:srgbClr val="084584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12463066" y="1904467"/>
              <a:ext cx="6912769" cy="10635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79"/>
                </a:lnSpc>
              </a:pPr>
              <a:r>
                <a:rPr lang="en-US" sz="2399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wzmacniają MŚP jako dostawców </a:t>
              </a:r>
            </a:p>
            <a:p>
              <a:pPr algn="ctr">
                <a:lnSpc>
                  <a:spcPts val="3181"/>
                </a:lnSpc>
              </a:pPr>
              <a:r>
                <a:rPr lang="en-US" sz="2399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rozwiązań cyberbezpieczeństwa</a:t>
              </a:r>
            </a:p>
          </p:txBody>
        </p:sp>
        <p:grpSp>
          <p:nvGrpSpPr>
            <p:cNvPr id="25" name="Group 25"/>
            <p:cNvGrpSpPr/>
            <p:nvPr/>
          </p:nvGrpSpPr>
          <p:grpSpPr>
            <a:xfrm>
              <a:off x="4412266" y="3650450"/>
              <a:ext cx="12308268" cy="1497800"/>
              <a:chOff x="0" y="0"/>
              <a:chExt cx="12308268" cy="1497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12308268" cy="1497838"/>
              </a:xfrm>
              <a:custGeom>
                <a:avLst/>
                <a:gdLst/>
                <a:ahLst/>
                <a:cxnLst/>
                <a:rect l="l" t="t" r="r" b="b"/>
                <a:pathLst>
                  <a:path w="12308268" h="1497838">
                    <a:moveTo>
                      <a:pt x="0" y="0"/>
                    </a:moveTo>
                    <a:lnTo>
                      <a:pt x="12308268" y="0"/>
                    </a:lnTo>
                    <a:lnTo>
                      <a:pt x="12308268" y="1497838"/>
                    </a:lnTo>
                    <a:lnTo>
                      <a:pt x="0" y="1497838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4412266" y="3620917"/>
              <a:ext cx="12308268" cy="59967"/>
              <a:chOff x="0" y="0"/>
              <a:chExt cx="10426700" cy="50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104267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10426700" h="50800">
                    <a:moveTo>
                      <a:pt x="0" y="0"/>
                    </a:moveTo>
                    <a:lnTo>
                      <a:pt x="10426700" y="0"/>
                    </a:lnTo>
                    <a:lnTo>
                      <a:pt x="10426700" y="50800"/>
                    </a:lnTo>
                    <a:lnTo>
                      <a:pt x="0" y="50800"/>
                    </a:lnTo>
                    <a:close/>
                  </a:path>
                </a:pathLst>
              </a:custGeom>
              <a:solidFill>
                <a:srgbClr val="084584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4651639" y="4110518"/>
              <a:ext cx="11829521" cy="5300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81"/>
                </a:lnSpc>
              </a:pPr>
              <a:r>
                <a:rPr lang="en-US" sz="2399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tworzą produkty i usługi możliwe do dalszej komercjalizacji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239331" y="2533776"/>
            <a:ext cx="685800" cy="47625"/>
            <a:chOff x="0" y="0"/>
            <a:chExt cx="914400" cy="635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914400" cy="63500"/>
            </a:xfrm>
            <a:custGeom>
              <a:avLst/>
              <a:gdLst/>
              <a:ahLst/>
              <a:cxnLst/>
              <a:rect l="l" t="t" r="r" b="b"/>
              <a:pathLst>
                <a:path w="914400" h="63500">
                  <a:moveTo>
                    <a:pt x="0" y="0"/>
                  </a:moveTo>
                  <a:lnTo>
                    <a:pt x="914400" y="0"/>
                  </a:lnTo>
                  <a:lnTo>
                    <a:pt x="914400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1244603" y="1644653"/>
            <a:ext cx="10375225" cy="63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63"/>
              </a:lnSpc>
            </a:pPr>
            <a:r>
              <a:rPr lang="en-US" sz="4200" b="1" spc="-3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DEP jako akcelerator cyberodporności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39331" y="2755906"/>
            <a:ext cx="16549692" cy="436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Co łączy te projekty?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1218809" y="7649118"/>
            <a:ext cx="16219858" cy="844553"/>
            <a:chOff x="0" y="0"/>
            <a:chExt cx="21626478" cy="1126071"/>
          </a:xfrm>
        </p:grpSpPr>
        <p:sp>
          <p:nvSpPr>
            <p:cNvPr id="35" name="TextBox 35"/>
            <p:cNvSpPr txBox="1"/>
            <p:nvPr/>
          </p:nvSpPr>
          <p:spPr>
            <a:xfrm>
              <a:off x="509022" y="-20104"/>
              <a:ext cx="21117455" cy="1146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Dzięki DEP uruchomiono rozwiązania, które będą pracować na rzecz bezpiecznej gospodarki.</a:t>
              </a:r>
            </a:p>
          </p:txBody>
        </p:sp>
        <p:grpSp>
          <p:nvGrpSpPr>
            <p:cNvPr id="36" name="Group 36"/>
            <p:cNvGrpSpPr/>
            <p:nvPr/>
          </p:nvGrpSpPr>
          <p:grpSpPr>
            <a:xfrm>
              <a:off x="0" y="0"/>
              <a:ext cx="63500" cy="1126071"/>
              <a:chOff x="0" y="0"/>
              <a:chExt cx="63500" cy="1126071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63500" cy="1126096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1126096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1126096"/>
                    </a:lnTo>
                    <a:lnTo>
                      <a:pt x="0" y="1126096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</p:grpSp>
      <p:grpSp>
        <p:nvGrpSpPr>
          <p:cNvPr id="38" name="Group 38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39" name="Freeform 39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876300"/>
            <a:chOff x="0" y="0"/>
            <a:chExt cx="24384000" cy="11684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168400"/>
            </a:xfrm>
            <a:custGeom>
              <a:avLst/>
              <a:gdLst/>
              <a:ahLst/>
              <a:cxnLst/>
              <a:rect l="l" t="t" r="r" b="b"/>
              <a:pathLst>
                <a:path w="24384000" h="1168400">
                  <a:moveTo>
                    <a:pt x="0" y="0"/>
                  </a:moveTo>
                  <a:lnTo>
                    <a:pt x="24384000" y="0"/>
                  </a:lnTo>
                  <a:lnTo>
                    <a:pt x="24384000" y="1168400"/>
                  </a:lnTo>
                  <a:lnTo>
                    <a:pt x="0" y="116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754" b="-207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00095" y="2936478"/>
            <a:ext cx="15887810" cy="4357564"/>
            <a:chOff x="0" y="0"/>
            <a:chExt cx="21183747" cy="5810085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6773266" cy="2501900"/>
              <a:chOff x="0" y="0"/>
              <a:chExt cx="6773266" cy="25019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6773291" cy="2501900"/>
              </a:xfrm>
              <a:custGeom>
                <a:avLst/>
                <a:gdLst/>
                <a:ahLst/>
                <a:cxnLst/>
                <a:rect l="l" t="t" r="r" b="b"/>
                <a:pathLst>
                  <a:path w="6773291" h="2501900">
                    <a:moveTo>
                      <a:pt x="0" y="0"/>
                    </a:moveTo>
                    <a:lnTo>
                      <a:pt x="6773291" y="0"/>
                    </a:lnTo>
                    <a:lnTo>
                      <a:pt x="6773291" y="2501900"/>
                    </a:lnTo>
                    <a:lnTo>
                      <a:pt x="0" y="2501900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0" y="0"/>
              <a:ext cx="6773266" cy="50800"/>
              <a:chOff x="0" y="0"/>
              <a:chExt cx="6773266" cy="50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6773291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6773291" h="50800">
                    <a:moveTo>
                      <a:pt x="0" y="0"/>
                    </a:moveTo>
                    <a:lnTo>
                      <a:pt x="6773291" y="0"/>
                    </a:lnTo>
                    <a:lnTo>
                      <a:pt x="6773291" y="50800"/>
                    </a:lnTo>
                    <a:lnTo>
                      <a:pt x="0" y="50800"/>
                    </a:lnTo>
                    <a:close/>
                  </a:path>
                </a:pathLst>
              </a:custGeom>
              <a:solidFill>
                <a:srgbClr val="084584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1959207" y="452971"/>
              <a:ext cx="2908273" cy="62119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539"/>
                </a:lnSpc>
              </a:pPr>
              <a:r>
                <a:rPr lang="en-US" sz="3600" b="1" dirty="0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71,43 NPS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12940" y="1297521"/>
              <a:ext cx="4747385" cy="984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wskaźnik rekomendacji programu</a:t>
              </a:r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7179666" y="0"/>
              <a:ext cx="6773266" cy="2501900"/>
              <a:chOff x="0" y="0"/>
              <a:chExt cx="6773266" cy="25019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6773291" cy="2501900"/>
              </a:xfrm>
              <a:custGeom>
                <a:avLst/>
                <a:gdLst/>
                <a:ahLst/>
                <a:cxnLst/>
                <a:rect l="l" t="t" r="r" b="b"/>
                <a:pathLst>
                  <a:path w="6773291" h="2501900">
                    <a:moveTo>
                      <a:pt x="0" y="0"/>
                    </a:moveTo>
                    <a:lnTo>
                      <a:pt x="6773291" y="0"/>
                    </a:lnTo>
                    <a:lnTo>
                      <a:pt x="6773291" y="2501900"/>
                    </a:lnTo>
                    <a:lnTo>
                      <a:pt x="0" y="2501900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7179666" y="0"/>
              <a:ext cx="6773266" cy="50800"/>
              <a:chOff x="0" y="0"/>
              <a:chExt cx="6773266" cy="50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6773291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6773291" h="50800">
                    <a:moveTo>
                      <a:pt x="0" y="0"/>
                    </a:moveTo>
                    <a:lnTo>
                      <a:pt x="6773291" y="0"/>
                    </a:lnTo>
                    <a:lnTo>
                      <a:pt x="6773291" y="50800"/>
                    </a:lnTo>
                    <a:lnTo>
                      <a:pt x="0" y="50800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9491825" y="452971"/>
              <a:ext cx="2258127" cy="62119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539"/>
                </a:lnSpc>
              </a:pPr>
              <a:r>
                <a:rPr lang="en-US" sz="3600" b="1" dirty="0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78,57%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504360" y="1297521"/>
              <a:ext cx="6123876" cy="984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respondentów to promotorzy programu (ocena 9-10)</a:t>
              </a:r>
            </a:p>
          </p:txBody>
        </p:sp>
        <p:grpSp>
          <p:nvGrpSpPr>
            <p:cNvPr id="17" name="Group 17"/>
            <p:cNvGrpSpPr/>
            <p:nvPr/>
          </p:nvGrpSpPr>
          <p:grpSpPr>
            <a:xfrm>
              <a:off x="14359331" y="0"/>
              <a:ext cx="6773266" cy="2501900"/>
              <a:chOff x="0" y="0"/>
              <a:chExt cx="6773266" cy="25019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773291" cy="2501900"/>
              </a:xfrm>
              <a:custGeom>
                <a:avLst/>
                <a:gdLst/>
                <a:ahLst/>
                <a:cxnLst/>
                <a:rect l="l" t="t" r="r" b="b"/>
                <a:pathLst>
                  <a:path w="6773291" h="2501900">
                    <a:moveTo>
                      <a:pt x="0" y="0"/>
                    </a:moveTo>
                    <a:lnTo>
                      <a:pt x="6773291" y="0"/>
                    </a:lnTo>
                    <a:lnTo>
                      <a:pt x="6773291" y="2501900"/>
                    </a:lnTo>
                    <a:lnTo>
                      <a:pt x="0" y="2501900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14359331" y="0"/>
              <a:ext cx="6773266" cy="50800"/>
              <a:chOff x="0" y="0"/>
              <a:chExt cx="6773266" cy="50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6773291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6773291" h="50800">
                    <a:moveTo>
                      <a:pt x="0" y="0"/>
                    </a:moveTo>
                    <a:lnTo>
                      <a:pt x="6773291" y="0"/>
                    </a:lnTo>
                    <a:lnTo>
                      <a:pt x="6773291" y="50800"/>
                    </a:lnTo>
                    <a:lnTo>
                      <a:pt x="0" y="50800"/>
                    </a:lnTo>
                    <a:close/>
                  </a:path>
                </a:pathLst>
              </a:custGeom>
              <a:solidFill>
                <a:srgbClr val="084584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16968684" y="447888"/>
              <a:ext cx="1649589" cy="62119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539"/>
                </a:lnSpc>
              </a:pPr>
              <a:r>
                <a:rPr lang="en-US" sz="3600" b="1" dirty="0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100%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4308180" y="1297521"/>
              <a:ext cx="6875567" cy="984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wskazało rozwój produktu jako najcenniejszy element wsparcia</a:t>
              </a:r>
            </a:p>
          </p:txBody>
        </p:sp>
        <p:grpSp>
          <p:nvGrpSpPr>
            <p:cNvPr id="23" name="Group 23"/>
            <p:cNvGrpSpPr/>
            <p:nvPr/>
          </p:nvGrpSpPr>
          <p:grpSpPr>
            <a:xfrm>
              <a:off x="0" y="2857500"/>
              <a:ext cx="6773266" cy="2952585"/>
              <a:chOff x="0" y="0"/>
              <a:chExt cx="6773266" cy="2952585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6773291" cy="2952585"/>
              </a:xfrm>
              <a:custGeom>
                <a:avLst/>
                <a:gdLst/>
                <a:ahLst/>
                <a:cxnLst/>
                <a:rect l="l" t="t" r="r" b="b"/>
                <a:pathLst>
                  <a:path w="6773291" h="2952585">
                    <a:moveTo>
                      <a:pt x="0" y="0"/>
                    </a:moveTo>
                    <a:lnTo>
                      <a:pt x="6773291" y="0"/>
                    </a:lnTo>
                    <a:lnTo>
                      <a:pt x="6773291" y="2952585"/>
                    </a:lnTo>
                    <a:lnTo>
                      <a:pt x="0" y="2952585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0" y="2857500"/>
              <a:ext cx="6773266" cy="50800"/>
              <a:chOff x="0" y="0"/>
              <a:chExt cx="6773266" cy="50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6773291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6773291" h="50800">
                    <a:moveTo>
                      <a:pt x="0" y="0"/>
                    </a:moveTo>
                    <a:lnTo>
                      <a:pt x="6773291" y="0"/>
                    </a:lnTo>
                    <a:lnTo>
                      <a:pt x="6773291" y="50800"/>
                    </a:lnTo>
                    <a:lnTo>
                      <a:pt x="0" y="50800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2271943" y="3302000"/>
              <a:ext cx="2229379" cy="6908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39"/>
                </a:lnSpc>
              </a:pPr>
              <a:r>
                <a:rPr lang="en-US" sz="3600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64,29%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324695" y="4151633"/>
              <a:ext cx="6123876" cy="1466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potrzebowało rozwoju istniejących produktów </a:t>
              </a:r>
            </a:p>
            <a:p>
              <a:pPr algn="ctr">
                <a:lnSpc>
                  <a:spcPts val="2879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lub usług</a:t>
              </a:r>
            </a:p>
          </p:txBody>
        </p:sp>
        <p:grpSp>
          <p:nvGrpSpPr>
            <p:cNvPr id="29" name="Group 29"/>
            <p:cNvGrpSpPr/>
            <p:nvPr/>
          </p:nvGrpSpPr>
          <p:grpSpPr>
            <a:xfrm>
              <a:off x="7179666" y="2857500"/>
              <a:ext cx="6773266" cy="2952585"/>
              <a:chOff x="0" y="0"/>
              <a:chExt cx="6773266" cy="2952585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6773291" cy="2952585"/>
              </a:xfrm>
              <a:custGeom>
                <a:avLst/>
                <a:gdLst/>
                <a:ahLst/>
                <a:cxnLst/>
                <a:rect l="l" t="t" r="r" b="b"/>
                <a:pathLst>
                  <a:path w="6773291" h="2952585">
                    <a:moveTo>
                      <a:pt x="0" y="0"/>
                    </a:moveTo>
                    <a:lnTo>
                      <a:pt x="6773291" y="0"/>
                    </a:lnTo>
                    <a:lnTo>
                      <a:pt x="6773291" y="2952585"/>
                    </a:lnTo>
                    <a:lnTo>
                      <a:pt x="0" y="2952585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>
              <a:off x="7179666" y="2857500"/>
              <a:ext cx="6773266" cy="50800"/>
              <a:chOff x="0" y="0"/>
              <a:chExt cx="6773266" cy="508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6773291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6773291" h="50800">
                    <a:moveTo>
                      <a:pt x="0" y="0"/>
                    </a:moveTo>
                    <a:lnTo>
                      <a:pt x="6773291" y="0"/>
                    </a:lnTo>
                    <a:lnTo>
                      <a:pt x="6773291" y="50800"/>
                    </a:lnTo>
                    <a:lnTo>
                      <a:pt x="0" y="50800"/>
                    </a:lnTo>
                    <a:close/>
                  </a:path>
                </a:pathLst>
              </a:custGeom>
              <a:solidFill>
                <a:srgbClr val="084584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9553407" y="3310471"/>
              <a:ext cx="2025782" cy="6908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39"/>
                </a:lnSpc>
              </a:pPr>
              <a:r>
                <a:rPr lang="en-US" sz="3600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35,71%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7504360" y="4160104"/>
              <a:ext cx="6123876" cy="984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potrzebowało opracowania nowych rozwiązań</a:t>
              </a:r>
            </a:p>
          </p:txBody>
        </p:sp>
        <p:grpSp>
          <p:nvGrpSpPr>
            <p:cNvPr id="35" name="Group 35"/>
            <p:cNvGrpSpPr/>
            <p:nvPr/>
          </p:nvGrpSpPr>
          <p:grpSpPr>
            <a:xfrm>
              <a:off x="14359331" y="2857500"/>
              <a:ext cx="6773266" cy="2952585"/>
              <a:chOff x="0" y="0"/>
              <a:chExt cx="6773266" cy="2952585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6773291" cy="2952585"/>
              </a:xfrm>
              <a:custGeom>
                <a:avLst/>
                <a:gdLst/>
                <a:ahLst/>
                <a:cxnLst/>
                <a:rect l="l" t="t" r="r" b="b"/>
                <a:pathLst>
                  <a:path w="6773291" h="2952585">
                    <a:moveTo>
                      <a:pt x="0" y="0"/>
                    </a:moveTo>
                    <a:lnTo>
                      <a:pt x="6773291" y="0"/>
                    </a:lnTo>
                    <a:lnTo>
                      <a:pt x="6773291" y="2952585"/>
                    </a:lnTo>
                    <a:lnTo>
                      <a:pt x="0" y="2952585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>
              <a:off x="14359331" y="2857500"/>
              <a:ext cx="6773266" cy="50800"/>
              <a:chOff x="0" y="0"/>
              <a:chExt cx="6773266" cy="508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6773291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6773291" h="50800">
                    <a:moveTo>
                      <a:pt x="0" y="0"/>
                    </a:moveTo>
                    <a:lnTo>
                      <a:pt x="6773291" y="0"/>
                    </a:lnTo>
                    <a:lnTo>
                      <a:pt x="6773291" y="50800"/>
                    </a:lnTo>
                    <a:lnTo>
                      <a:pt x="0" y="50800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39" name="TextBox 39"/>
            <p:cNvSpPr txBox="1"/>
            <p:nvPr/>
          </p:nvSpPr>
          <p:spPr>
            <a:xfrm>
              <a:off x="16826540" y="3310470"/>
              <a:ext cx="2299732" cy="62119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539"/>
                </a:lnSpc>
              </a:pPr>
              <a:r>
                <a:rPr lang="en-US" sz="3600" b="1" dirty="0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42,86%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14566767" y="4160104"/>
              <a:ext cx="6358395" cy="984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wskazało potrzebę zwiększenia rozpoznawalności marki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1239331" y="2533776"/>
            <a:ext cx="685800" cy="47625"/>
            <a:chOff x="0" y="0"/>
            <a:chExt cx="914400" cy="635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914400" cy="63500"/>
            </a:xfrm>
            <a:custGeom>
              <a:avLst/>
              <a:gdLst/>
              <a:ahLst/>
              <a:cxnLst/>
              <a:rect l="l" t="t" r="r" b="b"/>
              <a:pathLst>
                <a:path w="914400" h="63500">
                  <a:moveTo>
                    <a:pt x="0" y="0"/>
                  </a:moveTo>
                  <a:lnTo>
                    <a:pt x="914400" y="0"/>
                  </a:lnTo>
                  <a:lnTo>
                    <a:pt x="914400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1244603" y="1644653"/>
            <a:ext cx="11362968" cy="63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63"/>
              </a:lnSpc>
            </a:pPr>
            <a:r>
              <a:rPr lang="en-US" sz="4200" b="1" spc="-3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Ewaluacja: program trafiony w dziesiątkę</a:t>
            </a:r>
          </a:p>
        </p:txBody>
      </p:sp>
      <p:grpSp>
        <p:nvGrpSpPr>
          <p:cNvPr id="44" name="Group 44"/>
          <p:cNvGrpSpPr/>
          <p:nvPr/>
        </p:nvGrpSpPr>
        <p:grpSpPr>
          <a:xfrm>
            <a:off x="1218809" y="7649118"/>
            <a:ext cx="16219858" cy="425453"/>
            <a:chOff x="0" y="0"/>
            <a:chExt cx="21626478" cy="567271"/>
          </a:xfrm>
        </p:grpSpPr>
        <p:grpSp>
          <p:nvGrpSpPr>
            <p:cNvPr id="45" name="Group 45"/>
            <p:cNvGrpSpPr/>
            <p:nvPr/>
          </p:nvGrpSpPr>
          <p:grpSpPr>
            <a:xfrm>
              <a:off x="0" y="0"/>
              <a:ext cx="63500" cy="548488"/>
              <a:chOff x="0" y="0"/>
              <a:chExt cx="63500" cy="548488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63500" cy="548513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548513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548513"/>
                    </a:lnTo>
                    <a:lnTo>
                      <a:pt x="0" y="548513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47" name="TextBox 47"/>
            <p:cNvSpPr txBox="1"/>
            <p:nvPr/>
          </p:nvSpPr>
          <p:spPr>
            <a:xfrm>
              <a:off x="509022" y="-20104"/>
              <a:ext cx="21117455" cy="587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Grantobiorcy potwierdzili, że Program odpowiedział na realne potrzeby branży.</a:t>
              </a:r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49" name="Freeform 49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876300"/>
            <a:chOff x="0" y="0"/>
            <a:chExt cx="24384000" cy="11684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168400"/>
            </a:xfrm>
            <a:custGeom>
              <a:avLst/>
              <a:gdLst/>
              <a:ahLst/>
              <a:cxnLst/>
              <a:rect l="l" t="t" r="r" b="b"/>
              <a:pathLst>
                <a:path w="24384000" h="1168400">
                  <a:moveTo>
                    <a:pt x="0" y="0"/>
                  </a:moveTo>
                  <a:lnTo>
                    <a:pt x="24384000" y="0"/>
                  </a:lnTo>
                  <a:lnTo>
                    <a:pt x="24384000" y="1168400"/>
                  </a:lnTo>
                  <a:lnTo>
                    <a:pt x="0" y="116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754" b="-207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44602" y="3580137"/>
            <a:ext cx="16253051" cy="3667126"/>
            <a:chOff x="-1" y="-19051"/>
            <a:chExt cx="21670734" cy="4889501"/>
          </a:xfrm>
        </p:grpSpPr>
        <p:sp>
          <p:nvSpPr>
            <p:cNvPr id="5" name="TextBox 5"/>
            <p:cNvSpPr txBox="1"/>
            <p:nvPr/>
          </p:nvSpPr>
          <p:spPr>
            <a:xfrm>
              <a:off x="0" y="-19051"/>
              <a:ext cx="6062129" cy="4381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520"/>
                </a:lnSpc>
              </a:pPr>
              <a:r>
                <a:rPr lang="en-US" sz="2100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projektów </a:t>
              </a:r>
              <a:r>
                <a:rPr lang="en-US" sz="21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zrealizowano</a:t>
              </a:r>
              <a:r>
                <a:rPr lang="en-US" sz="2100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 w </a:t>
              </a:r>
              <a:r>
                <a:rPr lang="en-US" sz="21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całości</a:t>
              </a:r>
              <a:endParaRPr lang="en-US" sz="21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grpSp>
          <p:nvGrpSpPr>
            <p:cNvPr id="6" name="Group 6"/>
            <p:cNvGrpSpPr/>
            <p:nvPr/>
          </p:nvGrpSpPr>
          <p:grpSpPr>
            <a:xfrm>
              <a:off x="8232363" y="27521"/>
              <a:ext cx="11760200" cy="482600"/>
              <a:chOff x="0" y="0"/>
              <a:chExt cx="11760200" cy="4826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1760200" cy="482600"/>
              </a:xfrm>
              <a:custGeom>
                <a:avLst/>
                <a:gdLst/>
                <a:ahLst/>
                <a:cxnLst/>
                <a:rect l="l" t="t" r="r" b="b"/>
                <a:pathLst>
                  <a:path w="11760200" h="482600">
                    <a:moveTo>
                      <a:pt x="0" y="241300"/>
                    </a:moveTo>
                    <a:cubicBezTo>
                      <a:pt x="0" y="108077"/>
                      <a:pt x="108077" y="0"/>
                      <a:pt x="241300" y="0"/>
                    </a:cubicBezTo>
                    <a:lnTo>
                      <a:pt x="11518900" y="0"/>
                    </a:lnTo>
                    <a:cubicBezTo>
                      <a:pt x="11652123" y="0"/>
                      <a:pt x="11760200" y="108077"/>
                      <a:pt x="11760200" y="241300"/>
                    </a:cubicBezTo>
                    <a:cubicBezTo>
                      <a:pt x="11760200" y="374523"/>
                      <a:pt x="11652123" y="482600"/>
                      <a:pt x="11518900" y="482600"/>
                    </a:cubicBezTo>
                    <a:lnTo>
                      <a:pt x="241300" y="482600"/>
                    </a:lnTo>
                    <a:cubicBezTo>
                      <a:pt x="108077" y="482600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8232363" y="27521"/>
              <a:ext cx="10079634" cy="482600"/>
              <a:chOff x="0" y="0"/>
              <a:chExt cx="10079634" cy="4826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0079609" cy="482600"/>
              </a:xfrm>
              <a:custGeom>
                <a:avLst/>
                <a:gdLst/>
                <a:ahLst/>
                <a:cxnLst/>
                <a:rect l="l" t="t" r="r" b="b"/>
                <a:pathLst>
                  <a:path w="10079609" h="482600">
                    <a:moveTo>
                      <a:pt x="0" y="241300"/>
                    </a:moveTo>
                    <a:cubicBezTo>
                      <a:pt x="0" y="108077"/>
                      <a:pt x="108077" y="0"/>
                      <a:pt x="241300" y="0"/>
                    </a:cubicBezTo>
                    <a:lnTo>
                      <a:pt x="9838309" y="0"/>
                    </a:lnTo>
                    <a:cubicBezTo>
                      <a:pt x="9971532" y="0"/>
                      <a:pt x="10079609" y="108077"/>
                      <a:pt x="10079609" y="241300"/>
                    </a:cubicBezTo>
                    <a:cubicBezTo>
                      <a:pt x="10079609" y="374523"/>
                      <a:pt x="9971532" y="482600"/>
                      <a:pt x="9838309" y="482600"/>
                    </a:cubicBezTo>
                    <a:lnTo>
                      <a:pt x="241300" y="482600"/>
                    </a:lnTo>
                    <a:cubicBezTo>
                      <a:pt x="108077" y="482600"/>
                      <a:pt x="0" y="374523"/>
                      <a:pt x="0" y="24130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70C0">
                      <a:alpha val="100000"/>
                    </a:srgbClr>
                  </a:gs>
                  <a:gs pos="100000">
                    <a:srgbClr val="084584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20184436" y="8471"/>
              <a:ext cx="1368028" cy="501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879"/>
                </a:lnSpc>
              </a:pPr>
              <a:r>
                <a:rPr lang="en-US" sz="2400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85,71%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717550"/>
              <a:ext cx="8703729" cy="4381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520"/>
                </a:lnSpc>
              </a:pPr>
              <a:r>
                <a:rPr lang="en-US" sz="2100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firm </a:t>
              </a:r>
              <a:r>
                <a:rPr lang="en-US" sz="21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osiągnęło</a:t>
              </a:r>
              <a:r>
                <a:rPr lang="en-US" sz="2100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 wszystkie </a:t>
              </a:r>
              <a:r>
                <a:rPr lang="en-US" sz="21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planowane</a:t>
              </a:r>
              <a:r>
                <a:rPr lang="en-US" sz="2100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1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rezultaty</a:t>
              </a:r>
              <a:endParaRPr lang="en-US" sz="21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8232363" y="764121"/>
              <a:ext cx="11760200" cy="482600"/>
              <a:chOff x="0" y="0"/>
              <a:chExt cx="11760200" cy="4826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1760200" cy="482600"/>
              </a:xfrm>
              <a:custGeom>
                <a:avLst/>
                <a:gdLst/>
                <a:ahLst/>
                <a:cxnLst/>
                <a:rect l="l" t="t" r="r" b="b"/>
                <a:pathLst>
                  <a:path w="11760200" h="482600">
                    <a:moveTo>
                      <a:pt x="0" y="241300"/>
                    </a:moveTo>
                    <a:cubicBezTo>
                      <a:pt x="0" y="108077"/>
                      <a:pt x="108077" y="0"/>
                      <a:pt x="241300" y="0"/>
                    </a:cubicBezTo>
                    <a:lnTo>
                      <a:pt x="11518900" y="0"/>
                    </a:lnTo>
                    <a:cubicBezTo>
                      <a:pt x="11652123" y="0"/>
                      <a:pt x="11760200" y="108077"/>
                      <a:pt x="11760200" y="241300"/>
                    </a:cubicBezTo>
                    <a:cubicBezTo>
                      <a:pt x="11760200" y="374523"/>
                      <a:pt x="11652123" y="482600"/>
                      <a:pt x="11518900" y="482600"/>
                    </a:cubicBezTo>
                    <a:lnTo>
                      <a:pt x="241300" y="482600"/>
                    </a:lnTo>
                    <a:cubicBezTo>
                      <a:pt x="108077" y="482600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8232363" y="764121"/>
              <a:ext cx="10079634" cy="482600"/>
              <a:chOff x="0" y="0"/>
              <a:chExt cx="10079634" cy="4826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0079609" cy="482600"/>
              </a:xfrm>
              <a:custGeom>
                <a:avLst/>
                <a:gdLst/>
                <a:ahLst/>
                <a:cxnLst/>
                <a:rect l="l" t="t" r="r" b="b"/>
                <a:pathLst>
                  <a:path w="10079609" h="482600">
                    <a:moveTo>
                      <a:pt x="0" y="241300"/>
                    </a:moveTo>
                    <a:cubicBezTo>
                      <a:pt x="0" y="108077"/>
                      <a:pt x="108077" y="0"/>
                      <a:pt x="241300" y="0"/>
                    </a:cubicBezTo>
                    <a:lnTo>
                      <a:pt x="9838309" y="0"/>
                    </a:lnTo>
                    <a:cubicBezTo>
                      <a:pt x="9971532" y="0"/>
                      <a:pt x="10079609" y="108077"/>
                      <a:pt x="10079609" y="241300"/>
                    </a:cubicBezTo>
                    <a:cubicBezTo>
                      <a:pt x="10079609" y="374523"/>
                      <a:pt x="9971532" y="482600"/>
                      <a:pt x="9838309" y="482600"/>
                    </a:cubicBezTo>
                    <a:lnTo>
                      <a:pt x="241300" y="482600"/>
                    </a:lnTo>
                    <a:cubicBezTo>
                      <a:pt x="108077" y="482600"/>
                      <a:pt x="0" y="374523"/>
                      <a:pt x="0" y="24130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70C0">
                      <a:alpha val="100000"/>
                    </a:srgbClr>
                  </a:gs>
                  <a:gs pos="100000">
                    <a:srgbClr val="084584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20184436" y="745071"/>
              <a:ext cx="1368028" cy="501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879"/>
                </a:lnSpc>
              </a:pPr>
              <a:r>
                <a:rPr lang="en-US" sz="2400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85,71%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-1" y="1454150"/>
              <a:ext cx="7522628" cy="4381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520"/>
                </a:lnSpc>
              </a:pPr>
              <a:r>
                <a:rPr lang="en-US" sz="2100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firm </a:t>
              </a:r>
              <a:r>
                <a:rPr lang="en-US" sz="21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potwierdziło</a:t>
              </a:r>
              <a:r>
                <a:rPr lang="en-US" sz="2100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1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wzrost</a:t>
              </a:r>
              <a:r>
                <a:rPr lang="en-US" sz="2100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1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konkurencyjności</a:t>
              </a:r>
              <a:endParaRPr lang="en-US" sz="21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grpSp>
          <p:nvGrpSpPr>
            <p:cNvPr id="18" name="Group 18"/>
            <p:cNvGrpSpPr/>
            <p:nvPr/>
          </p:nvGrpSpPr>
          <p:grpSpPr>
            <a:xfrm>
              <a:off x="8232363" y="1500721"/>
              <a:ext cx="11760200" cy="482600"/>
              <a:chOff x="0" y="0"/>
              <a:chExt cx="11760200" cy="4826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1760200" cy="482600"/>
              </a:xfrm>
              <a:custGeom>
                <a:avLst/>
                <a:gdLst/>
                <a:ahLst/>
                <a:cxnLst/>
                <a:rect l="l" t="t" r="r" b="b"/>
                <a:pathLst>
                  <a:path w="11760200" h="482600">
                    <a:moveTo>
                      <a:pt x="0" y="241300"/>
                    </a:moveTo>
                    <a:cubicBezTo>
                      <a:pt x="0" y="108077"/>
                      <a:pt x="108077" y="0"/>
                      <a:pt x="241300" y="0"/>
                    </a:cubicBezTo>
                    <a:lnTo>
                      <a:pt x="11518900" y="0"/>
                    </a:lnTo>
                    <a:cubicBezTo>
                      <a:pt x="11652123" y="0"/>
                      <a:pt x="11760200" y="108077"/>
                      <a:pt x="11760200" y="241300"/>
                    </a:cubicBezTo>
                    <a:cubicBezTo>
                      <a:pt x="11760200" y="374523"/>
                      <a:pt x="11652123" y="482600"/>
                      <a:pt x="11518900" y="482600"/>
                    </a:cubicBezTo>
                    <a:lnTo>
                      <a:pt x="241300" y="482600"/>
                    </a:lnTo>
                    <a:cubicBezTo>
                      <a:pt x="108077" y="482600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8232363" y="1500721"/>
              <a:ext cx="10080828" cy="482600"/>
              <a:chOff x="0" y="0"/>
              <a:chExt cx="10080828" cy="4826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0080879" cy="482600"/>
              </a:xfrm>
              <a:custGeom>
                <a:avLst/>
                <a:gdLst/>
                <a:ahLst/>
                <a:cxnLst/>
                <a:rect l="l" t="t" r="r" b="b"/>
                <a:pathLst>
                  <a:path w="10080879" h="482600">
                    <a:moveTo>
                      <a:pt x="0" y="241300"/>
                    </a:moveTo>
                    <a:cubicBezTo>
                      <a:pt x="0" y="108077"/>
                      <a:pt x="108077" y="0"/>
                      <a:pt x="241300" y="0"/>
                    </a:cubicBezTo>
                    <a:lnTo>
                      <a:pt x="9839579" y="0"/>
                    </a:lnTo>
                    <a:cubicBezTo>
                      <a:pt x="9972802" y="0"/>
                      <a:pt x="10080879" y="108077"/>
                      <a:pt x="10080879" y="241300"/>
                    </a:cubicBezTo>
                    <a:cubicBezTo>
                      <a:pt x="10080879" y="374523"/>
                      <a:pt x="9972802" y="482600"/>
                      <a:pt x="9839579" y="482600"/>
                    </a:cubicBezTo>
                    <a:lnTo>
                      <a:pt x="241300" y="482600"/>
                    </a:lnTo>
                    <a:cubicBezTo>
                      <a:pt x="108077" y="482600"/>
                      <a:pt x="0" y="374523"/>
                      <a:pt x="0" y="24130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70C0">
                      <a:alpha val="100000"/>
                    </a:srgbClr>
                  </a:gs>
                  <a:gs pos="100000">
                    <a:srgbClr val="084584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20031886" y="1481672"/>
              <a:ext cx="1638847" cy="5016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r">
                <a:lnSpc>
                  <a:spcPts val="2879"/>
                </a:lnSpc>
              </a:pPr>
              <a:r>
                <a:rPr lang="en-US" sz="2400" b="1" dirty="0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85,72%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-1" y="2190750"/>
              <a:ext cx="6976529" cy="4381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520"/>
                </a:lnSpc>
              </a:pPr>
              <a:r>
                <a:rPr lang="en-US" sz="2100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firm </a:t>
              </a:r>
              <a:r>
                <a:rPr lang="en-US" sz="21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pozyskało</a:t>
              </a:r>
              <a:r>
                <a:rPr lang="en-US" sz="2100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 nowych </a:t>
              </a:r>
              <a:r>
                <a:rPr lang="en-US" sz="21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klientów</a:t>
              </a:r>
              <a:endParaRPr lang="en-US" sz="21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grpSp>
          <p:nvGrpSpPr>
            <p:cNvPr id="24" name="Group 24"/>
            <p:cNvGrpSpPr/>
            <p:nvPr/>
          </p:nvGrpSpPr>
          <p:grpSpPr>
            <a:xfrm>
              <a:off x="8232363" y="2237321"/>
              <a:ext cx="11760200" cy="482600"/>
              <a:chOff x="0" y="0"/>
              <a:chExt cx="11760200" cy="4826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11760200" cy="482600"/>
              </a:xfrm>
              <a:custGeom>
                <a:avLst/>
                <a:gdLst/>
                <a:ahLst/>
                <a:cxnLst/>
                <a:rect l="l" t="t" r="r" b="b"/>
                <a:pathLst>
                  <a:path w="11760200" h="482600">
                    <a:moveTo>
                      <a:pt x="0" y="241300"/>
                    </a:moveTo>
                    <a:cubicBezTo>
                      <a:pt x="0" y="108077"/>
                      <a:pt x="108077" y="0"/>
                      <a:pt x="241300" y="0"/>
                    </a:cubicBezTo>
                    <a:lnTo>
                      <a:pt x="11518900" y="0"/>
                    </a:lnTo>
                    <a:cubicBezTo>
                      <a:pt x="11652123" y="0"/>
                      <a:pt x="11760200" y="108077"/>
                      <a:pt x="11760200" y="241300"/>
                    </a:cubicBezTo>
                    <a:cubicBezTo>
                      <a:pt x="11760200" y="374523"/>
                      <a:pt x="11652123" y="482600"/>
                      <a:pt x="11518900" y="482600"/>
                    </a:cubicBezTo>
                    <a:lnTo>
                      <a:pt x="241300" y="482600"/>
                    </a:lnTo>
                    <a:cubicBezTo>
                      <a:pt x="108077" y="482600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8232363" y="2237321"/>
              <a:ext cx="9239847" cy="482600"/>
              <a:chOff x="0" y="0"/>
              <a:chExt cx="9239847" cy="4826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9239885" cy="482600"/>
              </a:xfrm>
              <a:custGeom>
                <a:avLst/>
                <a:gdLst/>
                <a:ahLst/>
                <a:cxnLst/>
                <a:rect l="l" t="t" r="r" b="b"/>
                <a:pathLst>
                  <a:path w="9239885" h="482600">
                    <a:moveTo>
                      <a:pt x="0" y="241300"/>
                    </a:moveTo>
                    <a:cubicBezTo>
                      <a:pt x="0" y="108077"/>
                      <a:pt x="108077" y="0"/>
                      <a:pt x="241300" y="0"/>
                    </a:cubicBezTo>
                    <a:lnTo>
                      <a:pt x="8998585" y="0"/>
                    </a:lnTo>
                    <a:cubicBezTo>
                      <a:pt x="9131808" y="0"/>
                      <a:pt x="9239885" y="108077"/>
                      <a:pt x="9239885" y="241300"/>
                    </a:cubicBezTo>
                    <a:cubicBezTo>
                      <a:pt x="9239885" y="374523"/>
                      <a:pt x="9131808" y="482600"/>
                      <a:pt x="8998585" y="482600"/>
                    </a:cubicBezTo>
                    <a:lnTo>
                      <a:pt x="241300" y="482600"/>
                    </a:lnTo>
                    <a:cubicBezTo>
                      <a:pt x="108077" y="482600"/>
                      <a:pt x="0" y="374523"/>
                      <a:pt x="0" y="24130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70C0">
                      <a:alpha val="100000"/>
                    </a:srgbClr>
                  </a:gs>
                  <a:gs pos="100000">
                    <a:srgbClr val="084584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20130725" y="2218272"/>
              <a:ext cx="1486297" cy="5016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r">
                <a:lnSpc>
                  <a:spcPts val="2879"/>
                </a:lnSpc>
              </a:pPr>
              <a:r>
                <a:rPr lang="en-US" sz="2400" b="1" dirty="0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78,57%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2927350"/>
              <a:ext cx="7382929" cy="4381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520"/>
                </a:lnSpc>
              </a:pPr>
              <a:r>
                <a:rPr lang="en-US" sz="21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zauważyło</a:t>
              </a:r>
              <a:r>
                <a:rPr lang="en-US" sz="2100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1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wzrost</a:t>
              </a:r>
              <a:r>
                <a:rPr lang="en-US" sz="2100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1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zainteresowania</a:t>
              </a:r>
              <a:r>
                <a:rPr lang="en-US" sz="2100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1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ofertą</a:t>
              </a:r>
              <a:endParaRPr lang="en-US" sz="21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grpSp>
          <p:nvGrpSpPr>
            <p:cNvPr id="30" name="Group 30"/>
            <p:cNvGrpSpPr/>
            <p:nvPr/>
          </p:nvGrpSpPr>
          <p:grpSpPr>
            <a:xfrm>
              <a:off x="8232363" y="2973921"/>
              <a:ext cx="11760200" cy="482600"/>
              <a:chOff x="0" y="0"/>
              <a:chExt cx="11760200" cy="4826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11760200" cy="482600"/>
              </a:xfrm>
              <a:custGeom>
                <a:avLst/>
                <a:gdLst/>
                <a:ahLst/>
                <a:cxnLst/>
                <a:rect l="l" t="t" r="r" b="b"/>
                <a:pathLst>
                  <a:path w="11760200" h="482600">
                    <a:moveTo>
                      <a:pt x="0" y="241300"/>
                    </a:moveTo>
                    <a:cubicBezTo>
                      <a:pt x="0" y="108077"/>
                      <a:pt x="108077" y="0"/>
                      <a:pt x="241300" y="0"/>
                    </a:cubicBezTo>
                    <a:lnTo>
                      <a:pt x="11518900" y="0"/>
                    </a:lnTo>
                    <a:cubicBezTo>
                      <a:pt x="11652123" y="0"/>
                      <a:pt x="11760200" y="108077"/>
                      <a:pt x="11760200" y="241300"/>
                    </a:cubicBezTo>
                    <a:cubicBezTo>
                      <a:pt x="11760200" y="374523"/>
                      <a:pt x="11652123" y="482600"/>
                      <a:pt x="11518900" y="482600"/>
                    </a:cubicBezTo>
                    <a:lnTo>
                      <a:pt x="241300" y="482600"/>
                    </a:lnTo>
                    <a:cubicBezTo>
                      <a:pt x="108077" y="482600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8232363" y="2973921"/>
              <a:ext cx="9239847" cy="482600"/>
              <a:chOff x="0" y="0"/>
              <a:chExt cx="9239847" cy="4826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9239885" cy="482600"/>
              </a:xfrm>
              <a:custGeom>
                <a:avLst/>
                <a:gdLst/>
                <a:ahLst/>
                <a:cxnLst/>
                <a:rect l="l" t="t" r="r" b="b"/>
                <a:pathLst>
                  <a:path w="9239885" h="482600">
                    <a:moveTo>
                      <a:pt x="0" y="241300"/>
                    </a:moveTo>
                    <a:cubicBezTo>
                      <a:pt x="0" y="108077"/>
                      <a:pt x="108077" y="0"/>
                      <a:pt x="241300" y="0"/>
                    </a:cubicBezTo>
                    <a:lnTo>
                      <a:pt x="8998585" y="0"/>
                    </a:lnTo>
                    <a:cubicBezTo>
                      <a:pt x="9131808" y="0"/>
                      <a:pt x="9239885" y="108077"/>
                      <a:pt x="9239885" y="241300"/>
                    </a:cubicBezTo>
                    <a:cubicBezTo>
                      <a:pt x="9239885" y="374523"/>
                      <a:pt x="9131808" y="482600"/>
                      <a:pt x="8998585" y="482600"/>
                    </a:cubicBezTo>
                    <a:lnTo>
                      <a:pt x="241300" y="482600"/>
                    </a:lnTo>
                    <a:cubicBezTo>
                      <a:pt x="108077" y="482600"/>
                      <a:pt x="0" y="374523"/>
                      <a:pt x="0" y="24130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70C0">
                      <a:alpha val="100000"/>
                    </a:srgbClr>
                  </a:gs>
                  <a:gs pos="100000">
                    <a:srgbClr val="084584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34" name="TextBox 34"/>
            <p:cNvSpPr txBox="1"/>
            <p:nvPr/>
          </p:nvSpPr>
          <p:spPr>
            <a:xfrm>
              <a:off x="20130725" y="2954871"/>
              <a:ext cx="1486297" cy="5016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r">
                <a:lnSpc>
                  <a:spcPts val="2879"/>
                </a:lnSpc>
              </a:pPr>
              <a:r>
                <a:rPr lang="en-US" sz="2400" b="1" dirty="0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78,57%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-1" y="3663950"/>
              <a:ext cx="7382929" cy="4381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520"/>
                </a:lnSpc>
              </a:pPr>
              <a:r>
                <a:rPr lang="en-US" sz="21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weszło</a:t>
              </a:r>
              <a:r>
                <a:rPr lang="en-US" sz="2100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 na nowe obszary rynku </a:t>
              </a:r>
              <a:r>
                <a:rPr lang="en-US" sz="21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krajowego</a:t>
              </a:r>
              <a:endParaRPr lang="en-US" sz="21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grpSp>
          <p:nvGrpSpPr>
            <p:cNvPr id="36" name="Group 36"/>
            <p:cNvGrpSpPr/>
            <p:nvPr/>
          </p:nvGrpSpPr>
          <p:grpSpPr>
            <a:xfrm>
              <a:off x="8232363" y="3710521"/>
              <a:ext cx="11760200" cy="482600"/>
              <a:chOff x="0" y="0"/>
              <a:chExt cx="11760200" cy="482600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11760200" cy="482600"/>
              </a:xfrm>
              <a:custGeom>
                <a:avLst/>
                <a:gdLst/>
                <a:ahLst/>
                <a:cxnLst/>
                <a:rect l="l" t="t" r="r" b="b"/>
                <a:pathLst>
                  <a:path w="11760200" h="482600">
                    <a:moveTo>
                      <a:pt x="0" y="241300"/>
                    </a:moveTo>
                    <a:cubicBezTo>
                      <a:pt x="0" y="108077"/>
                      <a:pt x="108077" y="0"/>
                      <a:pt x="241300" y="0"/>
                    </a:cubicBezTo>
                    <a:lnTo>
                      <a:pt x="11518900" y="0"/>
                    </a:lnTo>
                    <a:cubicBezTo>
                      <a:pt x="11652123" y="0"/>
                      <a:pt x="11760200" y="108077"/>
                      <a:pt x="11760200" y="241300"/>
                    </a:cubicBezTo>
                    <a:cubicBezTo>
                      <a:pt x="11760200" y="374523"/>
                      <a:pt x="11652123" y="482600"/>
                      <a:pt x="11518900" y="482600"/>
                    </a:cubicBezTo>
                    <a:lnTo>
                      <a:pt x="241300" y="482600"/>
                    </a:lnTo>
                    <a:cubicBezTo>
                      <a:pt x="108077" y="482600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38" name="Group 38"/>
            <p:cNvGrpSpPr/>
            <p:nvPr/>
          </p:nvGrpSpPr>
          <p:grpSpPr>
            <a:xfrm>
              <a:off x="8232363" y="3710521"/>
              <a:ext cx="7560475" cy="482600"/>
              <a:chOff x="0" y="0"/>
              <a:chExt cx="7560475" cy="482600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7560437" cy="482600"/>
              </a:xfrm>
              <a:custGeom>
                <a:avLst/>
                <a:gdLst/>
                <a:ahLst/>
                <a:cxnLst/>
                <a:rect l="l" t="t" r="r" b="b"/>
                <a:pathLst>
                  <a:path w="7560437" h="482600">
                    <a:moveTo>
                      <a:pt x="0" y="241300"/>
                    </a:moveTo>
                    <a:cubicBezTo>
                      <a:pt x="0" y="108077"/>
                      <a:pt x="108077" y="0"/>
                      <a:pt x="241300" y="0"/>
                    </a:cubicBezTo>
                    <a:lnTo>
                      <a:pt x="7319137" y="0"/>
                    </a:lnTo>
                    <a:cubicBezTo>
                      <a:pt x="7452360" y="0"/>
                      <a:pt x="7560437" y="108077"/>
                      <a:pt x="7560437" y="241300"/>
                    </a:cubicBezTo>
                    <a:cubicBezTo>
                      <a:pt x="7560437" y="374523"/>
                      <a:pt x="7452360" y="482600"/>
                      <a:pt x="7319137" y="482600"/>
                    </a:cubicBezTo>
                    <a:lnTo>
                      <a:pt x="241300" y="482600"/>
                    </a:lnTo>
                    <a:cubicBezTo>
                      <a:pt x="108077" y="482600"/>
                      <a:pt x="0" y="374523"/>
                      <a:pt x="0" y="24130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70C0">
                      <a:alpha val="100000"/>
                    </a:srgbClr>
                  </a:gs>
                  <a:gs pos="100000">
                    <a:srgbClr val="084584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40" name="TextBox 40"/>
            <p:cNvSpPr txBox="1"/>
            <p:nvPr/>
          </p:nvSpPr>
          <p:spPr>
            <a:xfrm>
              <a:off x="20184436" y="3691471"/>
              <a:ext cx="1486297" cy="501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879"/>
                </a:lnSpc>
              </a:pPr>
              <a:r>
                <a:rPr lang="en-US" sz="2400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64,29%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-1" y="4400550"/>
              <a:ext cx="7890929" cy="4381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520"/>
                </a:lnSpc>
              </a:pPr>
              <a:r>
                <a:rPr lang="en-US" sz="21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rozszerzyło</a:t>
              </a:r>
              <a:r>
                <a:rPr lang="en-US" sz="2100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1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działalność</a:t>
              </a:r>
              <a:r>
                <a:rPr lang="en-US" sz="2100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 na </a:t>
              </a:r>
              <a:r>
                <a:rPr lang="en-US" sz="21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rynki</a:t>
              </a:r>
              <a:r>
                <a:rPr lang="en-US" sz="2100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1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zagraniczne</a:t>
              </a:r>
              <a:endParaRPr lang="en-US" sz="21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grpSp>
          <p:nvGrpSpPr>
            <p:cNvPr id="42" name="Group 42"/>
            <p:cNvGrpSpPr/>
            <p:nvPr/>
          </p:nvGrpSpPr>
          <p:grpSpPr>
            <a:xfrm>
              <a:off x="8271687" y="4387850"/>
              <a:ext cx="11760200" cy="482600"/>
              <a:chOff x="0" y="0"/>
              <a:chExt cx="11760200" cy="48260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11760200" cy="482600"/>
              </a:xfrm>
              <a:custGeom>
                <a:avLst/>
                <a:gdLst/>
                <a:ahLst/>
                <a:cxnLst/>
                <a:rect l="l" t="t" r="r" b="b"/>
                <a:pathLst>
                  <a:path w="11760200" h="482600">
                    <a:moveTo>
                      <a:pt x="0" y="241300"/>
                    </a:moveTo>
                    <a:cubicBezTo>
                      <a:pt x="0" y="108077"/>
                      <a:pt x="108077" y="0"/>
                      <a:pt x="241300" y="0"/>
                    </a:cubicBezTo>
                    <a:lnTo>
                      <a:pt x="11518900" y="0"/>
                    </a:lnTo>
                    <a:cubicBezTo>
                      <a:pt x="11652123" y="0"/>
                      <a:pt x="11760200" y="108077"/>
                      <a:pt x="11760200" y="241300"/>
                    </a:cubicBezTo>
                    <a:cubicBezTo>
                      <a:pt x="11760200" y="374523"/>
                      <a:pt x="11652123" y="482600"/>
                      <a:pt x="11518900" y="482600"/>
                    </a:cubicBezTo>
                    <a:lnTo>
                      <a:pt x="241300" y="482600"/>
                    </a:lnTo>
                    <a:cubicBezTo>
                      <a:pt x="108077" y="482600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44" name="Group 44"/>
            <p:cNvGrpSpPr/>
            <p:nvPr/>
          </p:nvGrpSpPr>
          <p:grpSpPr>
            <a:xfrm>
              <a:off x="8271687" y="4387850"/>
              <a:ext cx="1679181" cy="482600"/>
              <a:chOff x="0" y="0"/>
              <a:chExt cx="1679181" cy="48260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1679194" cy="482600"/>
              </a:xfrm>
              <a:custGeom>
                <a:avLst/>
                <a:gdLst/>
                <a:ahLst/>
                <a:cxnLst/>
                <a:rect l="l" t="t" r="r" b="b"/>
                <a:pathLst>
                  <a:path w="1679194" h="482600">
                    <a:moveTo>
                      <a:pt x="0" y="241300"/>
                    </a:moveTo>
                    <a:cubicBezTo>
                      <a:pt x="0" y="108077"/>
                      <a:pt x="108077" y="0"/>
                      <a:pt x="241300" y="0"/>
                    </a:cubicBezTo>
                    <a:lnTo>
                      <a:pt x="1437894" y="0"/>
                    </a:lnTo>
                    <a:cubicBezTo>
                      <a:pt x="1571117" y="0"/>
                      <a:pt x="1679194" y="108077"/>
                      <a:pt x="1679194" y="241300"/>
                    </a:cubicBezTo>
                    <a:cubicBezTo>
                      <a:pt x="1679194" y="374523"/>
                      <a:pt x="1571117" y="482600"/>
                      <a:pt x="1437894" y="482600"/>
                    </a:cubicBezTo>
                    <a:lnTo>
                      <a:pt x="241300" y="482600"/>
                    </a:lnTo>
                    <a:cubicBezTo>
                      <a:pt x="108077" y="482600"/>
                      <a:pt x="0" y="374523"/>
                      <a:pt x="0" y="24130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C000">
                      <a:alpha val="100000"/>
                    </a:srgbClr>
                  </a:gs>
                  <a:gs pos="100000">
                    <a:srgbClr val="E0A800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46" name="TextBox 46"/>
            <p:cNvSpPr txBox="1"/>
            <p:nvPr/>
          </p:nvSpPr>
          <p:spPr>
            <a:xfrm>
              <a:off x="20211292" y="4337050"/>
              <a:ext cx="1393560" cy="501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879"/>
                </a:lnSpc>
              </a:pPr>
              <a:r>
                <a:rPr lang="en-US" sz="2400" b="1">
                  <a:solidFill>
                    <a:srgbClr val="0070C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14,28%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1239331" y="2533776"/>
            <a:ext cx="685800" cy="47625"/>
            <a:chOff x="0" y="0"/>
            <a:chExt cx="914400" cy="635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914400" cy="63500"/>
            </a:xfrm>
            <a:custGeom>
              <a:avLst/>
              <a:gdLst/>
              <a:ahLst/>
              <a:cxnLst/>
              <a:rect l="l" t="t" r="r" b="b"/>
              <a:pathLst>
                <a:path w="914400" h="63500">
                  <a:moveTo>
                    <a:pt x="0" y="0"/>
                  </a:moveTo>
                  <a:lnTo>
                    <a:pt x="914400" y="0"/>
                  </a:lnTo>
                  <a:lnTo>
                    <a:pt x="914400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9" name="TextBox 49"/>
          <p:cNvSpPr txBox="1"/>
          <p:nvPr/>
        </p:nvSpPr>
        <p:spPr>
          <a:xfrm>
            <a:off x="1244603" y="1644653"/>
            <a:ext cx="11208865" cy="63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63"/>
              </a:lnSpc>
            </a:pPr>
            <a:r>
              <a:rPr lang="en-US" sz="4200" b="1" spc="-3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Ewaluacja: realny wpływ na firmy i rynek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239331" y="2755906"/>
            <a:ext cx="16549692" cy="436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sz="2400" b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Granty DEP przełożyły się na konkretne efekty:</a:t>
            </a:r>
          </a:p>
        </p:txBody>
      </p:sp>
      <p:grpSp>
        <p:nvGrpSpPr>
          <p:cNvPr id="51" name="Group 51"/>
          <p:cNvGrpSpPr/>
          <p:nvPr/>
        </p:nvGrpSpPr>
        <p:grpSpPr>
          <a:xfrm>
            <a:off x="1218809" y="7649118"/>
            <a:ext cx="16219858" cy="425453"/>
            <a:chOff x="0" y="0"/>
            <a:chExt cx="21626478" cy="567271"/>
          </a:xfrm>
        </p:grpSpPr>
        <p:grpSp>
          <p:nvGrpSpPr>
            <p:cNvPr id="52" name="Group 52"/>
            <p:cNvGrpSpPr/>
            <p:nvPr/>
          </p:nvGrpSpPr>
          <p:grpSpPr>
            <a:xfrm>
              <a:off x="0" y="0"/>
              <a:ext cx="63500" cy="548488"/>
              <a:chOff x="0" y="0"/>
              <a:chExt cx="63500" cy="548488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63500" cy="548513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548513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548513"/>
                    </a:lnTo>
                    <a:lnTo>
                      <a:pt x="0" y="548513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54" name="TextBox 54"/>
            <p:cNvSpPr txBox="1"/>
            <p:nvPr/>
          </p:nvSpPr>
          <p:spPr>
            <a:xfrm>
              <a:off x="509022" y="-20104"/>
              <a:ext cx="21117455" cy="587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DEP zdecydowanie przyspieszył rozwój firm.</a:t>
              </a:r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56" name="Freeform 56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876300"/>
            <a:chOff x="0" y="0"/>
            <a:chExt cx="24384000" cy="11684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168400"/>
            </a:xfrm>
            <a:custGeom>
              <a:avLst/>
              <a:gdLst/>
              <a:ahLst/>
              <a:cxnLst/>
              <a:rect l="l" t="t" r="r" b="b"/>
              <a:pathLst>
                <a:path w="24384000" h="1168400">
                  <a:moveTo>
                    <a:pt x="0" y="0"/>
                  </a:moveTo>
                  <a:lnTo>
                    <a:pt x="24384000" y="0"/>
                  </a:lnTo>
                  <a:lnTo>
                    <a:pt x="24384000" y="1168400"/>
                  </a:lnTo>
                  <a:lnTo>
                    <a:pt x="0" y="116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754" b="-207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244603" y="1644653"/>
            <a:ext cx="9118597" cy="6028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63"/>
              </a:lnSpc>
            </a:pPr>
            <a:r>
              <a:rPr lang="en-US" sz="4200" b="1" spc="-31" dirty="0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Od projektu do </a:t>
            </a:r>
            <a:r>
              <a:rPr lang="en-US" sz="4200" b="1" spc="-31" dirty="0" err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trwałej</a:t>
            </a:r>
            <a:r>
              <a:rPr lang="en-US" sz="4200" b="1" spc="-31" dirty="0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 zmiany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39331" y="2755906"/>
            <a:ext cx="16549692" cy="436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DEP/NCC-PL to nie był zwykły projekt, a </a:t>
            </a:r>
            <a:r>
              <a:rPr lang="en-US" sz="2400" b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cały mechanizm</a:t>
            </a: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, który: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218809" y="4411036"/>
            <a:ext cx="8194462" cy="895350"/>
            <a:chOff x="0" y="0"/>
            <a:chExt cx="10925950" cy="1193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925937" cy="1193800"/>
            </a:xfrm>
            <a:custGeom>
              <a:avLst/>
              <a:gdLst/>
              <a:ahLst/>
              <a:cxnLst/>
              <a:rect l="l" t="t" r="r" b="b"/>
              <a:pathLst>
                <a:path w="10925937" h="1193800">
                  <a:moveTo>
                    <a:pt x="0" y="0"/>
                  </a:moveTo>
                  <a:lnTo>
                    <a:pt x="10925937" y="0"/>
                  </a:lnTo>
                  <a:lnTo>
                    <a:pt x="10925937" y="1193800"/>
                  </a:lnTo>
                  <a:lnTo>
                    <a:pt x="0" y="1193800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18809" y="5516555"/>
            <a:ext cx="8194462" cy="895350"/>
            <a:chOff x="0" y="0"/>
            <a:chExt cx="10925950" cy="1193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925937" cy="1193800"/>
            </a:xfrm>
            <a:custGeom>
              <a:avLst/>
              <a:gdLst/>
              <a:ahLst/>
              <a:cxnLst/>
              <a:rect l="l" t="t" r="r" b="b"/>
              <a:pathLst>
                <a:path w="10925937" h="1193800">
                  <a:moveTo>
                    <a:pt x="0" y="0"/>
                  </a:moveTo>
                  <a:lnTo>
                    <a:pt x="10925937" y="0"/>
                  </a:lnTo>
                  <a:lnTo>
                    <a:pt x="10925937" y="1193800"/>
                  </a:lnTo>
                  <a:lnTo>
                    <a:pt x="0" y="1193800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8809" y="5535301"/>
            <a:ext cx="47625" cy="895350"/>
            <a:chOff x="0" y="0"/>
            <a:chExt cx="63500" cy="1193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" cy="1193800"/>
            </a:xfrm>
            <a:custGeom>
              <a:avLst/>
              <a:gdLst/>
              <a:ahLst/>
              <a:cxnLst/>
              <a:rect l="l" t="t" r="r" b="b"/>
              <a:pathLst>
                <a:path w="63500" h="1193800">
                  <a:moveTo>
                    <a:pt x="0" y="0"/>
                  </a:moveTo>
                  <a:lnTo>
                    <a:pt x="63500" y="0"/>
                  </a:lnTo>
                  <a:lnTo>
                    <a:pt x="63500" y="1193800"/>
                  </a:lnTo>
                  <a:lnTo>
                    <a:pt x="0" y="1193800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596085" y="4621488"/>
            <a:ext cx="6495058" cy="417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9"/>
              </a:lnSpc>
            </a:pPr>
            <a:r>
              <a:rPr lang="en-US" sz="2400" b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uruchomił </a:t>
            </a: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bezpośrednie wsparcie dla MŚP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9594561" y="4411665"/>
            <a:ext cx="8194462" cy="895350"/>
            <a:chOff x="0" y="0"/>
            <a:chExt cx="10925950" cy="1193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0925937" cy="1193800"/>
            </a:xfrm>
            <a:custGeom>
              <a:avLst/>
              <a:gdLst/>
              <a:ahLst/>
              <a:cxnLst/>
              <a:rect l="l" t="t" r="r" b="b"/>
              <a:pathLst>
                <a:path w="10925937" h="1193800">
                  <a:moveTo>
                    <a:pt x="0" y="0"/>
                  </a:moveTo>
                  <a:lnTo>
                    <a:pt x="10925937" y="0"/>
                  </a:lnTo>
                  <a:lnTo>
                    <a:pt x="10925937" y="1193800"/>
                  </a:lnTo>
                  <a:lnTo>
                    <a:pt x="0" y="1193800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575825" y="4411665"/>
            <a:ext cx="47625" cy="895350"/>
            <a:chOff x="0" y="0"/>
            <a:chExt cx="63500" cy="1193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500" cy="1193800"/>
            </a:xfrm>
            <a:custGeom>
              <a:avLst/>
              <a:gdLst/>
              <a:ahLst/>
              <a:cxnLst/>
              <a:rect l="l" t="t" r="r" b="b"/>
              <a:pathLst>
                <a:path w="63500" h="1193800">
                  <a:moveTo>
                    <a:pt x="0" y="0"/>
                  </a:moveTo>
                  <a:lnTo>
                    <a:pt x="63500" y="0"/>
                  </a:lnTo>
                  <a:lnTo>
                    <a:pt x="63500" y="1193800"/>
                  </a:lnTo>
                  <a:lnTo>
                    <a:pt x="0" y="11938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9926251" y="4435424"/>
            <a:ext cx="7853561" cy="826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68"/>
              </a:lnSpc>
            </a:pPr>
            <a:r>
              <a:rPr lang="en-US" sz="2400" b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wzmocnił </a:t>
            </a: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krajowy ekosystem </a:t>
            </a:r>
          </a:p>
          <a:p>
            <a:pPr algn="l">
              <a:lnSpc>
                <a:spcPts val="326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cyberbezpieczeństwa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596085" y="5727008"/>
            <a:ext cx="6301284" cy="417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9"/>
              </a:lnSpc>
            </a:pPr>
            <a:r>
              <a:rPr lang="en-US" sz="2400" b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pomógł </a:t>
            </a: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firmom rozwijać produkty i usługi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9575825" y="5535301"/>
            <a:ext cx="8194462" cy="895350"/>
            <a:chOff x="0" y="0"/>
            <a:chExt cx="10925950" cy="1193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925937" cy="1193800"/>
            </a:xfrm>
            <a:custGeom>
              <a:avLst/>
              <a:gdLst/>
              <a:ahLst/>
              <a:cxnLst/>
              <a:rect l="l" t="t" r="r" b="b"/>
              <a:pathLst>
                <a:path w="10925937" h="1193800">
                  <a:moveTo>
                    <a:pt x="0" y="0"/>
                  </a:moveTo>
                  <a:lnTo>
                    <a:pt x="10925937" y="0"/>
                  </a:lnTo>
                  <a:lnTo>
                    <a:pt x="10925937" y="1193800"/>
                  </a:lnTo>
                  <a:lnTo>
                    <a:pt x="0" y="1193800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575825" y="5516565"/>
            <a:ext cx="47625" cy="895350"/>
            <a:chOff x="0" y="0"/>
            <a:chExt cx="63500" cy="1193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3500" cy="1193800"/>
            </a:xfrm>
            <a:custGeom>
              <a:avLst/>
              <a:gdLst/>
              <a:ahLst/>
              <a:cxnLst/>
              <a:rect l="l" t="t" r="r" b="b"/>
              <a:pathLst>
                <a:path w="63500" h="1193800">
                  <a:moveTo>
                    <a:pt x="0" y="0"/>
                  </a:moveTo>
                  <a:lnTo>
                    <a:pt x="63500" y="0"/>
                  </a:lnTo>
                  <a:lnTo>
                    <a:pt x="63500" y="1193800"/>
                  </a:lnTo>
                  <a:lnTo>
                    <a:pt x="0" y="11938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9947300" y="5522217"/>
            <a:ext cx="5824629" cy="826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68"/>
              </a:lnSpc>
            </a:pPr>
            <a:r>
              <a:rPr lang="en-US" sz="2400" b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stworzył </a:t>
            </a: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doświadczenie dla kolejnych </a:t>
            </a:r>
          </a:p>
          <a:p>
            <a:pPr algn="l">
              <a:lnSpc>
                <a:spcPts val="326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instrumentów wsparcia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9575825" y="4411665"/>
            <a:ext cx="47625" cy="895350"/>
            <a:chOff x="0" y="0"/>
            <a:chExt cx="63500" cy="1193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3500" cy="1193800"/>
            </a:xfrm>
            <a:custGeom>
              <a:avLst/>
              <a:gdLst/>
              <a:ahLst/>
              <a:cxnLst/>
              <a:rect l="l" t="t" r="r" b="b"/>
              <a:pathLst>
                <a:path w="63500" h="1193800">
                  <a:moveTo>
                    <a:pt x="0" y="0"/>
                  </a:moveTo>
                  <a:lnTo>
                    <a:pt x="63500" y="0"/>
                  </a:lnTo>
                  <a:lnTo>
                    <a:pt x="63500" y="1193800"/>
                  </a:lnTo>
                  <a:lnTo>
                    <a:pt x="0" y="1193800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218809" y="4429772"/>
            <a:ext cx="47625" cy="895350"/>
            <a:chOff x="0" y="0"/>
            <a:chExt cx="63500" cy="1193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3500" cy="1193800"/>
            </a:xfrm>
            <a:custGeom>
              <a:avLst/>
              <a:gdLst/>
              <a:ahLst/>
              <a:cxnLst/>
              <a:rect l="l" t="t" r="r" b="b"/>
              <a:pathLst>
                <a:path w="63500" h="1193800">
                  <a:moveTo>
                    <a:pt x="0" y="0"/>
                  </a:moveTo>
                  <a:lnTo>
                    <a:pt x="63500" y="0"/>
                  </a:lnTo>
                  <a:lnTo>
                    <a:pt x="63500" y="1193800"/>
                  </a:lnTo>
                  <a:lnTo>
                    <a:pt x="0" y="11938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218809" y="7649118"/>
            <a:ext cx="16219858" cy="425453"/>
            <a:chOff x="0" y="0"/>
            <a:chExt cx="21626478" cy="567271"/>
          </a:xfrm>
        </p:grpSpPr>
        <p:grpSp>
          <p:nvGrpSpPr>
            <p:cNvPr id="29" name="Group 29"/>
            <p:cNvGrpSpPr/>
            <p:nvPr/>
          </p:nvGrpSpPr>
          <p:grpSpPr>
            <a:xfrm>
              <a:off x="0" y="0"/>
              <a:ext cx="63500" cy="548488"/>
              <a:chOff x="0" y="0"/>
              <a:chExt cx="63500" cy="548488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63500" cy="548513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548513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548513"/>
                    </a:lnTo>
                    <a:lnTo>
                      <a:pt x="0" y="548513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31" name="TextBox 31"/>
            <p:cNvSpPr txBox="1"/>
            <p:nvPr/>
          </p:nvSpPr>
          <p:spPr>
            <a:xfrm>
              <a:off x="509022" y="-20104"/>
              <a:ext cx="21117455" cy="587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Efekty wykroczyły poza pojedyncze projekty i przełożyły się na trwałą zmianę na rynku.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239331" y="2533776"/>
            <a:ext cx="685800" cy="47625"/>
            <a:chOff x="0" y="0"/>
            <a:chExt cx="914400" cy="635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914400" cy="63500"/>
            </a:xfrm>
            <a:custGeom>
              <a:avLst/>
              <a:gdLst/>
              <a:ahLst/>
              <a:cxnLst/>
              <a:rect l="l" t="t" r="r" b="b"/>
              <a:pathLst>
                <a:path w="914400" h="63500">
                  <a:moveTo>
                    <a:pt x="0" y="0"/>
                  </a:moveTo>
                  <a:lnTo>
                    <a:pt x="914400" y="0"/>
                  </a:lnTo>
                  <a:lnTo>
                    <a:pt x="914400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35" name="Freeform 35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97769" y="2911078"/>
            <a:ext cx="7946231" cy="4486275"/>
            <a:chOff x="0" y="0"/>
            <a:chExt cx="10594975" cy="59817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594975" cy="5981700"/>
            </a:xfrm>
            <a:custGeom>
              <a:avLst/>
              <a:gdLst/>
              <a:ahLst/>
              <a:cxnLst/>
              <a:rect l="l" t="t" r="r" b="b"/>
              <a:pathLst>
                <a:path w="10594975" h="5981700">
                  <a:moveTo>
                    <a:pt x="0" y="0"/>
                  </a:moveTo>
                  <a:lnTo>
                    <a:pt x="10594975" y="0"/>
                  </a:lnTo>
                  <a:lnTo>
                    <a:pt x="10594975" y="5981700"/>
                  </a:lnTo>
                  <a:lnTo>
                    <a:pt x="0" y="5981700"/>
                  </a:lnTo>
                  <a:close/>
                </a:path>
              </a:pathLst>
            </a:custGeom>
            <a:solidFill>
              <a:srgbClr val="F4F9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97769" y="2909447"/>
            <a:ext cx="7946231" cy="39731"/>
            <a:chOff x="0" y="0"/>
            <a:chExt cx="10160000" cy="50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160000" cy="50800"/>
            </a:xfrm>
            <a:custGeom>
              <a:avLst/>
              <a:gdLst/>
              <a:ahLst/>
              <a:cxnLst/>
              <a:rect l="l" t="t" r="r" b="b"/>
              <a:pathLst>
                <a:path w="10160000" h="50800">
                  <a:moveTo>
                    <a:pt x="0" y="0"/>
                  </a:moveTo>
                  <a:lnTo>
                    <a:pt x="10160000" y="0"/>
                  </a:lnTo>
                  <a:lnTo>
                    <a:pt x="1016000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18288000" cy="876300"/>
            <a:chOff x="0" y="0"/>
            <a:chExt cx="24384000" cy="1168400"/>
          </a:xfrm>
        </p:grpSpPr>
        <p:sp>
          <p:nvSpPr>
            <p:cNvPr id="7" name="Freeform 7" descr="preencoded.png"/>
            <p:cNvSpPr/>
            <p:nvPr/>
          </p:nvSpPr>
          <p:spPr>
            <a:xfrm>
              <a:off x="0" y="0"/>
              <a:ext cx="24384000" cy="1168400"/>
            </a:xfrm>
            <a:custGeom>
              <a:avLst/>
              <a:gdLst/>
              <a:ahLst/>
              <a:cxnLst/>
              <a:rect l="l" t="t" r="r" b="b"/>
              <a:pathLst>
                <a:path w="24384000" h="1168400">
                  <a:moveTo>
                    <a:pt x="0" y="0"/>
                  </a:moveTo>
                  <a:lnTo>
                    <a:pt x="24384000" y="0"/>
                  </a:lnTo>
                  <a:lnTo>
                    <a:pt x="24384000" y="1168400"/>
                  </a:lnTo>
                  <a:lnTo>
                    <a:pt x="0" y="116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754" b="-207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537644" y="3106236"/>
            <a:ext cx="3396555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 spc="337" dirty="0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BEZ GRANTU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9484519" y="2946797"/>
            <a:ext cx="7978130" cy="4486275"/>
            <a:chOff x="0" y="0"/>
            <a:chExt cx="10637507" cy="59817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637507" cy="5981700"/>
            </a:xfrm>
            <a:custGeom>
              <a:avLst/>
              <a:gdLst/>
              <a:ahLst/>
              <a:cxnLst/>
              <a:rect l="l" t="t" r="r" b="b"/>
              <a:pathLst>
                <a:path w="10637507" h="5981700">
                  <a:moveTo>
                    <a:pt x="0" y="0"/>
                  </a:moveTo>
                  <a:lnTo>
                    <a:pt x="10637507" y="0"/>
                  </a:lnTo>
                  <a:lnTo>
                    <a:pt x="10637507" y="5981700"/>
                  </a:lnTo>
                  <a:lnTo>
                    <a:pt x="0" y="5981700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484519" y="2909287"/>
            <a:ext cx="7978130" cy="39891"/>
            <a:chOff x="0" y="0"/>
            <a:chExt cx="10160000" cy="50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160000" cy="50800"/>
            </a:xfrm>
            <a:custGeom>
              <a:avLst/>
              <a:gdLst/>
              <a:ahLst/>
              <a:cxnLst/>
              <a:rect l="l" t="t" r="r" b="b"/>
              <a:pathLst>
                <a:path w="10160000" h="50800">
                  <a:moveTo>
                    <a:pt x="0" y="0"/>
                  </a:moveTo>
                  <a:lnTo>
                    <a:pt x="10160000" y="0"/>
                  </a:lnTo>
                  <a:lnTo>
                    <a:pt x="1016000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160565" y="3106236"/>
            <a:ext cx="6626037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 spc="337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TRWAŁOŚĆ REZULTATÓW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0005586" y="3830032"/>
            <a:ext cx="6935998" cy="3317690"/>
            <a:chOff x="0" y="-19050"/>
            <a:chExt cx="9247996" cy="4423588"/>
          </a:xfrm>
        </p:grpSpPr>
        <p:sp>
          <p:nvSpPr>
            <p:cNvPr id="15" name="TextBox 15"/>
            <p:cNvSpPr txBox="1"/>
            <p:nvPr/>
          </p:nvSpPr>
          <p:spPr>
            <a:xfrm>
              <a:off x="680020" y="82549"/>
              <a:ext cx="1698528" cy="7620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r">
                <a:lnSpc>
                  <a:spcPts val="4320"/>
                </a:lnSpc>
              </a:pPr>
              <a:r>
                <a:rPr lang="en-US" sz="3600" b="1" dirty="0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100%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219216" y="-19050"/>
              <a:ext cx="5769985" cy="984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badanych firm wykorzystuje 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obecnie rezultaty projektów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206639" y="1250950"/>
              <a:ext cx="2171908" cy="7620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r">
                <a:lnSpc>
                  <a:spcPts val="4320"/>
                </a:lnSpc>
              </a:pPr>
              <a:r>
                <a:rPr lang="en-US" sz="3600" b="1" dirty="0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85,71%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3172163" y="1136650"/>
              <a:ext cx="6075833" cy="984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deklaruje wykorzystanie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po zakończeniu finansowania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2366188"/>
              <a:ext cx="2381118" cy="762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320"/>
                </a:lnSpc>
              </a:pPr>
              <a:r>
                <a:rPr lang="en-US" sz="3600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ok. 65%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172163" y="2292350"/>
              <a:ext cx="5581771" cy="984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planuje dalszy rozwój 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wypracowanych rozwiązań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206639" y="3534588"/>
              <a:ext cx="2171909" cy="7620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r">
                <a:lnSpc>
                  <a:spcPts val="4320"/>
                </a:lnSpc>
              </a:pPr>
              <a:r>
                <a:rPr lang="en-US" sz="3600" b="1" dirty="0">
                  <a:solidFill>
                    <a:srgbClr val="0070C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71,43%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3172163" y="3420288"/>
              <a:ext cx="5864092" cy="984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uważa, że program powinien 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być kontynuowany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419544" y="3965693"/>
            <a:ext cx="7502680" cy="2362758"/>
            <a:chOff x="0" y="-19050"/>
            <a:chExt cx="10003574" cy="3150343"/>
          </a:xfrm>
        </p:grpSpPr>
        <p:sp>
          <p:nvSpPr>
            <p:cNvPr id="24" name="TextBox 24"/>
            <p:cNvSpPr txBox="1"/>
            <p:nvPr/>
          </p:nvSpPr>
          <p:spPr>
            <a:xfrm>
              <a:off x="545675" y="85655"/>
              <a:ext cx="1524557" cy="7620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r">
                <a:lnSpc>
                  <a:spcPts val="4320"/>
                </a:lnSpc>
              </a:pPr>
              <a:r>
                <a:rPr lang="en-US" sz="3600" b="1" dirty="0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50%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2798458" y="-19050"/>
              <a:ext cx="6005252" cy="984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79"/>
                </a:lnSpc>
              </a:pPr>
              <a:r>
                <a:rPr lang="en-US" sz="2400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firm </a:t>
              </a:r>
              <a:r>
                <a:rPr lang="en-US" sz="24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zrealizowałoby</a:t>
              </a:r>
              <a:r>
                <a:rPr lang="en-US" sz="2400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 projekt </a:t>
              </a:r>
            </a:p>
            <a:p>
              <a:pPr algn="l">
                <a:lnSpc>
                  <a:spcPts val="2879"/>
                </a:lnSpc>
              </a:pPr>
              <a:r>
                <a:rPr lang="en-US" sz="2400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w </a:t>
              </a:r>
              <a:r>
                <a:rPr lang="en-US" sz="24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mniejszym</a:t>
              </a:r>
              <a:r>
                <a:rPr lang="en-US" sz="2400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 zakresie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1254055"/>
              <a:ext cx="2070232" cy="762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320"/>
                </a:lnSpc>
              </a:pPr>
              <a:r>
                <a:rPr lang="en-US" sz="3600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14,29%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2798458" y="1152455"/>
              <a:ext cx="6005252" cy="984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firm wcale nie zrealizowałoby 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projektu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44450" y="2369293"/>
              <a:ext cx="2025782" cy="762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320"/>
                </a:lnSpc>
              </a:pPr>
              <a:r>
                <a:rPr lang="en-US" sz="3600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35,71%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2798458" y="2508993"/>
              <a:ext cx="7205116" cy="501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firm zrealizowałoby projekt później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239331" y="2533776"/>
            <a:ext cx="685800" cy="47625"/>
            <a:chOff x="0" y="0"/>
            <a:chExt cx="914400" cy="635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914400" cy="63500"/>
            </a:xfrm>
            <a:custGeom>
              <a:avLst/>
              <a:gdLst/>
              <a:ahLst/>
              <a:cxnLst/>
              <a:rect l="l" t="t" r="r" b="b"/>
              <a:pathLst>
                <a:path w="914400" h="63500">
                  <a:moveTo>
                    <a:pt x="0" y="0"/>
                  </a:moveTo>
                  <a:lnTo>
                    <a:pt x="914400" y="0"/>
                  </a:lnTo>
                  <a:lnTo>
                    <a:pt x="914400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1244603" y="1644653"/>
            <a:ext cx="12518862" cy="63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63"/>
              </a:lnSpc>
            </a:pPr>
            <a:r>
              <a:rPr lang="en-US" sz="4200" b="1" spc="-3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Ewaluacja: efekt zachęty i trwałość rezultatów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1218809" y="7649118"/>
            <a:ext cx="16219858" cy="844553"/>
            <a:chOff x="0" y="0"/>
            <a:chExt cx="21626478" cy="1126071"/>
          </a:xfrm>
        </p:grpSpPr>
        <p:sp>
          <p:nvSpPr>
            <p:cNvPr id="34" name="TextBox 34"/>
            <p:cNvSpPr txBox="1"/>
            <p:nvPr/>
          </p:nvSpPr>
          <p:spPr>
            <a:xfrm>
              <a:off x="509022" y="-20104"/>
              <a:ext cx="21117455" cy="1146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Program dał impuls do działania i potwierdził potrzebę dalszego inwestowania </a:t>
              </a:r>
            </a:p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 cyberbezpieczeństwo.</a:t>
              </a:r>
            </a:p>
          </p:txBody>
        </p:sp>
        <p:grpSp>
          <p:nvGrpSpPr>
            <p:cNvPr id="35" name="Group 35"/>
            <p:cNvGrpSpPr/>
            <p:nvPr/>
          </p:nvGrpSpPr>
          <p:grpSpPr>
            <a:xfrm>
              <a:off x="0" y="0"/>
              <a:ext cx="63500" cy="1126071"/>
              <a:chOff x="0" y="0"/>
              <a:chExt cx="63500" cy="1126071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63500" cy="1126096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1126096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1126096"/>
                    </a:lnTo>
                    <a:lnTo>
                      <a:pt x="0" y="1126096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</p:grpSp>
      <p:grpSp>
        <p:nvGrpSpPr>
          <p:cNvPr id="37" name="Group 37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38" name="Freeform 38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876300"/>
            <a:chOff x="0" y="0"/>
            <a:chExt cx="24384000" cy="11684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168400"/>
            </a:xfrm>
            <a:custGeom>
              <a:avLst/>
              <a:gdLst/>
              <a:ahLst/>
              <a:cxnLst/>
              <a:rect l="l" t="t" r="r" b="b"/>
              <a:pathLst>
                <a:path w="24384000" h="1168400">
                  <a:moveTo>
                    <a:pt x="0" y="0"/>
                  </a:moveTo>
                  <a:lnTo>
                    <a:pt x="24384000" y="0"/>
                  </a:lnTo>
                  <a:lnTo>
                    <a:pt x="24384000" y="1168400"/>
                  </a:lnTo>
                  <a:lnTo>
                    <a:pt x="0" y="116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754" b="-207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44603" y="3216513"/>
            <a:ext cx="15867459" cy="3797494"/>
            <a:chOff x="0" y="0"/>
            <a:chExt cx="21156612" cy="5063325"/>
          </a:xfrm>
        </p:grpSpPr>
        <p:grpSp>
          <p:nvGrpSpPr>
            <p:cNvPr id="5" name="Group 5"/>
            <p:cNvGrpSpPr/>
            <p:nvPr/>
          </p:nvGrpSpPr>
          <p:grpSpPr>
            <a:xfrm>
              <a:off x="47625" y="0"/>
              <a:ext cx="10415588" cy="1542059"/>
              <a:chOff x="0" y="0"/>
              <a:chExt cx="10415588" cy="1542059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0415651" cy="1542034"/>
              </a:xfrm>
              <a:custGeom>
                <a:avLst/>
                <a:gdLst/>
                <a:ahLst/>
                <a:cxnLst/>
                <a:rect l="l" t="t" r="r" b="b"/>
                <a:pathLst>
                  <a:path w="10415651" h="1542034">
                    <a:moveTo>
                      <a:pt x="0" y="0"/>
                    </a:moveTo>
                    <a:lnTo>
                      <a:pt x="10415651" y="0"/>
                    </a:lnTo>
                    <a:lnTo>
                      <a:pt x="10415651" y="1542034"/>
                    </a:lnTo>
                    <a:lnTo>
                      <a:pt x="0" y="1542034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3812" y="0"/>
              <a:ext cx="87312" cy="1518247"/>
              <a:chOff x="0" y="0"/>
              <a:chExt cx="87312" cy="1518247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7249" cy="1518285"/>
              </a:xfrm>
              <a:custGeom>
                <a:avLst/>
                <a:gdLst/>
                <a:ahLst/>
                <a:cxnLst/>
                <a:rect l="l" t="t" r="r" b="b"/>
                <a:pathLst>
                  <a:path w="87249" h="1518285">
                    <a:moveTo>
                      <a:pt x="0" y="0"/>
                    </a:moveTo>
                    <a:lnTo>
                      <a:pt x="87249" y="0"/>
                    </a:lnTo>
                    <a:lnTo>
                      <a:pt x="87249" y="1518285"/>
                    </a:lnTo>
                    <a:lnTo>
                      <a:pt x="0" y="1518285"/>
                    </a:lnTo>
                    <a:close/>
                  </a:path>
                </a:pathLst>
              </a:custGeom>
              <a:solidFill>
                <a:srgbClr val="084584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823185" y="482562"/>
              <a:ext cx="8864468" cy="5293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10"/>
                </a:lnSpc>
              </a:pPr>
              <a:r>
                <a:rPr lang="en-US" sz="2400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popyt rynku </a:t>
              </a: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przewyższył dostępną alokację</a:t>
              </a:r>
            </a:p>
          </p:txBody>
        </p:sp>
        <p:grpSp>
          <p:nvGrpSpPr>
            <p:cNvPr id="10" name="Group 10"/>
            <p:cNvGrpSpPr/>
            <p:nvPr/>
          </p:nvGrpSpPr>
          <p:grpSpPr>
            <a:xfrm>
              <a:off x="10717212" y="0"/>
              <a:ext cx="10439400" cy="1518247"/>
              <a:chOff x="0" y="0"/>
              <a:chExt cx="10439400" cy="1518247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0439400" cy="1518285"/>
              </a:xfrm>
              <a:custGeom>
                <a:avLst/>
                <a:gdLst/>
                <a:ahLst/>
                <a:cxnLst/>
                <a:rect l="l" t="t" r="r" b="b"/>
                <a:pathLst>
                  <a:path w="10439400" h="1518285">
                    <a:moveTo>
                      <a:pt x="0" y="0"/>
                    </a:moveTo>
                    <a:lnTo>
                      <a:pt x="10439400" y="0"/>
                    </a:lnTo>
                    <a:lnTo>
                      <a:pt x="10439400" y="1518285"/>
                    </a:lnTo>
                    <a:lnTo>
                      <a:pt x="0" y="1518285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0693400" y="0"/>
              <a:ext cx="63500" cy="1518247"/>
              <a:chOff x="0" y="0"/>
              <a:chExt cx="63500" cy="1518247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3500" cy="1518285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1518285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1518285"/>
                    </a:lnTo>
                    <a:lnTo>
                      <a:pt x="0" y="1518285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11468100" y="210306"/>
              <a:ext cx="8384381" cy="10500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10"/>
                </a:lnSpc>
              </a:pPr>
              <a:r>
                <a:rPr lang="en-US" sz="2400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regulacje </a:t>
              </a: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zwiększają presję na zgodność </a:t>
              </a:r>
            </a:p>
            <a:p>
              <a:pPr algn="l">
                <a:lnSpc>
                  <a:spcPts val="3110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i bezpieczeństwo</a:t>
              </a:r>
            </a:p>
          </p:txBody>
        </p:sp>
        <p:grpSp>
          <p:nvGrpSpPr>
            <p:cNvPr id="15" name="Group 15"/>
            <p:cNvGrpSpPr/>
            <p:nvPr/>
          </p:nvGrpSpPr>
          <p:grpSpPr>
            <a:xfrm>
              <a:off x="23812" y="1723034"/>
              <a:ext cx="10439400" cy="1569644"/>
              <a:chOff x="0" y="0"/>
              <a:chExt cx="10439400" cy="1569644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0439400" cy="1569593"/>
              </a:xfrm>
              <a:custGeom>
                <a:avLst/>
                <a:gdLst/>
                <a:ahLst/>
                <a:cxnLst/>
                <a:rect l="l" t="t" r="r" b="b"/>
                <a:pathLst>
                  <a:path w="10439400" h="1569593">
                    <a:moveTo>
                      <a:pt x="0" y="0"/>
                    </a:moveTo>
                    <a:lnTo>
                      <a:pt x="10439400" y="0"/>
                    </a:lnTo>
                    <a:lnTo>
                      <a:pt x="10439400" y="1569593"/>
                    </a:lnTo>
                    <a:lnTo>
                      <a:pt x="0" y="1569593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823185" y="1959039"/>
              <a:ext cx="8590813" cy="10500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10"/>
                </a:lnSpc>
              </a:pPr>
              <a:r>
                <a:rPr lang="en-US" sz="2400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34 dobre projekty </a:t>
              </a: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nie otrzymały wsparcia </a:t>
              </a:r>
            </a:p>
            <a:p>
              <a:pPr algn="l">
                <a:lnSpc>
                  <a:spcPts val="3110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z powodu ograniczonej puli środków</a:t>
              </a:r>
            </a:p>
          </p:txBody>
        </p:sp>
        <p:grpSp>
          <p:nvGrpSpPr>
            <p:cNvPr id="18" name="Group 18"/>
            <p:cNvGrpSpPr/>
            <p:nvPr/>
          </p:nvGrpSpPr>
          <p:grpSpPr>
            <a:xfrm>
              <a:off x="10717212" y="1723034"/>
              <a:ext cx="10439400" cy="1569644"/>
              <a:chOff x="0" y="0"/>
              <a:chExt cx="10439400" cy="1569644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0439400" cy="1569593"/>
              </a:xfrm>
              <a:custGeom>
                <a:avLst/>
                <a:gdLst/>
                <a:ahLst/>
                <a:cxnLst/>
                <a:rect l="l" t="t" r="r" b="b"/>
                <a:pathLst>
                  <a:path w="10439400" h="1569593">
                    <a:moveTo>
                      <a:pt x="0" y="0"/>
                    </a:moveTo>
                    <a:lnTo>
                      <a:pt x="10439400" y="0"/>
                    </a:lnTo>
                    <a:lnTo>
                      <a:pt x="10439400" y="1569593"/>
                    </a:lnTo>
                    <a:lnTo>
                      <a:pt x="0" y="1569593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10693400" y="1746847"/>
              <a:ext cx="63500" cy="1569644"/>
              <a:chOff x="0" y="0"/>
              <a:chExt cx="63500" cy="1569644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63500" cy="1569593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1569593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1569593"/>
                    </a:lnTo>
                    <a:lnTo>
                      <a:pt x="0" y="1569593"/>
                    </a:lnTo>
                    <a:close/>
                  </a:path>
                </a:pathLst>
              </a:custGeom>
              <a:solidFill>
                <a:srgbClr val="084584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11468100" y="1959039"/>
              <a:ext cx="9255151" cy="10500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10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firmy potrzebują wsparcia w </a:t>
              </a:r>
              <a:r>
                <a:rPr lang="en-US" sz="2400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komercjalizacji, skalowaniu i certyfikacji</a:t>
              </a:r>
            </a:p>
          </p:txBody>
        </p:sp>
        <p:grpSp>
          <p:nvGrpSpPr>
            <p:cNvPr id="23" name="Group 23"/>
            <p:cNvGrpSpPr/>
            <p:nvPr/>
          </p:nvGrpSpPr>
          <p:grpSpPr>
            <a:xfrm>
              <a:off x="47625" y="3521265"/>
              <a:ext cx="10415588" cy="1518247"/>
              <a:chOff x="0" y="0"/>
              <a:chExt cx="10415588" cy="1518247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10415651" cy="1518285"/>
              </a:xfrm>
              <a:custGeom>
                <a:avLst/>
                <a:gdLst/>
                <a:ahLst/>
                <a:cxnLst/>
                <a:rect l="l" t="t" r="r" b="b"/>
                <a:pathLst>
                  <a:path w="10415651" h="1518285">
                    <a:moveTo>
                      <a:pt x="0" y="0"/>
                    </a:moveTo>
                    <a:lnTo>
                      <a:pt x="10415651" y="0"/>
                    </a:lnTo>
                    <a:lnTo>
                      <a:pt x="10415651" y="1518285"/>
                    </a:lnTo>
                    <a:lnTo>
                      <a:pt x="0" y="1518285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23812" y="3521265"/>
              <a:ext cx="87312" cy="1542059"/>
              <a:chOff x="0" y="0"/>
              <a:chExt cx="87312" cy="1542059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87249" cy="1542034"/>
              </a:xfrm>
              <a:custGeom>
                <a:avLst/>
                <a:gdLst/>
                <a:ahLst/>
                <a:cxnLst/>
                <a:rect l="l" t="t" r="r" b="b"/>
                <a:pathLst>
                  <a:path w="87249" h="1542034">
                    <a:moveTo>
                      <a:pt x="0" y="0"/>
                    </a:moveTo>
                    <a:lnTo>
                      <a:pt x="87249" y="0"/>
                    </a:lnTo>
                    <a:lnTo>
                      <a:pt x="87249" y="1542034"/>
                    </a:lnTo>
                    <a:lnTo>
                      <a:pt x="0" y="1542034"/>
                    </a:lnTo>
                    <a:close/>
                  </a:path>
                </a:pathLst>
              </a:custGeom>
              <a:solidFill>
                <a:srgbClr val="084584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823185" y="3743477"/>
              <a:ext cx="6572912" cy="10500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10"/>
                </a:lnSpc>
              </a:pPr>
              <a:r>
                <a:rPr lang="en-US" sz="2400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cyberzagrożenia </a:t>
              </a: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rosną szybciej </a:t>
              </a:r>
            </a:p>
            <a:p>
              <a:pPr algn="l">
                <a:lnSpc>
                  <a:spcPts val="3110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niż zasoby wielu MŚP</a:t>
              </a:r>
            </a:p>
          </p:txBody>
        </p:sp>
        <p:grpSp>
          <p:nvGrpSpPr>
            <p:cNvPr id="28" name="Group 28"/>
            <p:cNvGrpSpPr/>
            <p:nvPr/>
          </p:nvGrpSpPr>
          <p:grpSpPr>
            <a:xfrm>
              <a:off x="10717212" y="3521265"/>
              <a:ext cx="10439400" cy="1518247"/>
              <a:chOff x="0" y="0"/>
              <a:chExt cx="10439400" cy="1518247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0439400" cy="1518285"/>
              </a:xfrm>
              <a:custGeom>
                <a:avLst/>
                <a:gdLst/>
                <a:ahLst/>
                <a:cxnLst/>
                <a:rect l="l" t="t" r="r" b="b"/>
                <a:pathLst>
                  <a:path w="10439400" h="1518285">
                    <a:moveTo>
                      <a:pt x="0" y="0"/>
                    </a:moveTo>
                    <a:lnTo>
                      <a:pt x="10439400" y="0"/>
                    </a:lnTo>
                    <a:lnTo>
                      <a:pt x="10439400" y="1518285"/>
                    </a:lnTo>
                    <a:lnTo>
                      <a:pt x="0" y="1518285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10693400" y="3521265"/>
              <a:ext cx="63500" cy="1518247"/>
              <a:chOff x="0" y="0"/>
              <a:chExt cx="63500" cy="1518247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63500" cy="1518285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1518285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1518285"/>
                    </a:lnTo>
                    <a:lnTo>
                      <a:pt x="0" y="1518285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32" name="TextBox 32"/>
            <p:cNvSpPr txBox="1"/>
            <p:nvPr/>
          </p:nvSpPr>
          <p:spPr>
            <a:xfrm>
              <a:off x="11468100" y="3991921"/>
              <a:ext cx="7909058" cy="5293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10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polskie MŚP mają </a:t>
              </a:r>
              <a:r>
                <a:rPr lang="en-US" sz="2400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potencjał europejski</a:t>
              </a:r>
            </a:p>
          </p:txBody>
        </p:sp>
        <p:grpSp>
          <p:nvGrpSpPr>
            <p:cNvPr id="33" name="Group 33"/>
            <p:cNvGrpSpPr/>
            <p:nvPr/>
          </p:nvGrpSpPr>
          <p:grpSpPr>
            <a:xfrm>
              <a:off x="0" y="1738312"/>
              <a:ext cx="87312" cy="1518247"/>
              <a:chOff x="0" y="0"/>
              <a:chExt cx="87312" cy="1518247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87249" cy="1518285"/>
              </a:xfrm>
              <a:custGeom>
                <a:avLst/>
                <a:gdLst/>
                <a:ahLst/>
                <a:cxnLst/>
                <a:rect l="l" t="t" r="r" b="b"/>
                <a:pathLst>
                  <a:path w="87249" h="1518285">
                    <a:moveTo>
                      <a:pt x="0" y="0"/>
                    </a:moveTo>
                    <a:lnTo>
                      <a:pt x="87249" y="0"/>
                    </a:lnTo>
                    <a:lnTo>
                      <a:pt x="87249" y="1518285"/>
                    </a:lnTo>
                    <a:lnTo>
                      <a:pt x="0" y="1518285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</p:grpSp>
      <p:grpSp>
        <p:nvGrpSpPr>
          <p:cNvPr id="35" name="Group 35"/>
          <p:cNvGrpSpPr/>
          <p:nvPr/>
        </p:nvGrpSpPr>
        <p:grpSpPr>
          <a:xfrm>
            <a:off x="1239331" y="2533776"/>
            <a:ext cx="685800" cy="47625"/>
            <a:chOff x="0" y="0"/>
            <a:chExt cx="914400" cy="635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914400" cy="63500"/>
            </a:xfrm>
            <a:custGeom>
              <a:avLst/>
              <a:gdLst/>
              <a:ahLst/>
              <a:cxnLst/>
              <a:rect l="l" t="t" r="r" b="b"/>
              <a:pathLst>
                <a:path w="914400" h="63500">
                  <a:moveTo>
                    <a:pt x="0" y="0"/>
                  </a:moveTo>
                  <a:lnTo>
                    <a:pt x="914400" y="0"/>
                  </a:lnTo>
                  <a:lnTo>
                    <a:pt x="914400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44603" y="1644653"/>
            <a:ext cx="13146624" cy="63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63"/>
              </a:lnSpc>
            </a:pPr>
            <a:r>
              <a:rPr lang="en-US" sz="4200" b="1" spc="-3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Dlaczego kontynuacja wsparcia jest konieczna?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1218809" y="7649118"/>
            <a:ext cx="16219858" cy="425453"/>
            <a:chOff x="0" y="0"/>
            <a:chExt cx="21626478" cy="567271"/>
          </a:xfrm>
        </p:grpSpPr>
        <p:grpSp>
          <p:nvGrpSpPr>
            <p:cNvPr id="39" name="Group 39"/>
            <p:cNvGrpSpPr/>
            <p:nvPr/>
          </p:nvGrpSpPr>
          <p:grpSpPr>
            <a:xfrm>
              <a:off x="0" y="0"/>
              <a:ext cx="63500" cy="548488"/>
              <a:chOff x="0" y="0"/>
              <a:chExt cx="63500" cy="548488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63500" cy="548513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548513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548513"/>
                    </a:lnTo>
                    <a:lnTo>
                      <a:pt x="0" y="548513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41" name="TextBox 41"/>
            <p:cNvSpPr txBox="1"/>
            <p:nvPr/>
          </p:nvSpPr>
          <p:spPr>
            <a:xfrm>
              <a:off x="509022" y="-20104"/>
              <a:ext cx="21117455" cy="587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Dzięki DEP wiemy już, że potrzeby rynku są znacznie większe.</a:t>
              </a: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43" name="Freeform 43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876300"/>
            <a:chOff x="0" y="0"/>
            <a:chExt cx="24384000" cy="11684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168400"/>
            </a:xfrm>
            <a:custGeom>
              <a:avLst/>
              <a:gdLst/>
              <a:ahLst/>
              <a:cxnLst/>
              <a:rect l="l" t="t" r="r" b="b"/>
              <a:pathLst>
                <a:path w="24384000" h="1168400">
                  <a:moveTo>
                    <a:pt x="0" y="0"/>
                  </a:moveTo>
                  <a:lnTo>
                    <a:pt x="24384000" y="0"/>
                  </a:lnTo>
                  <a:lnTo>
                    <a:pt x="24384000" y="1168400"/>
                  </a:lnTo>
                  <a:lnTo>
                    <a:pt x="0" y="116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754" b="-207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18809" y="4023569"/>
            <a:ext cx="15849600" cy="2794549"/>
            <a:chOff x="0" y="0"/>
            <a:chExt cx="21132800" cy="3726066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439400" cy="1089622"/>
              <a:chOff x="0" y="0"/>
              <a:chExt cx="10439400" cy="1089622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0439400" cy="1089660"/>
              </a:xfrm>
              <a:custGeom>
                <a:avLst/>
                <a:gdLst/>
                <a:ahLst/>
                <a:cxnLst/>
                <a:rect l="l" t="t" r="r" b="b"/>
                <a:pathLst>
                  <a:path w="10439400" h="1089660">
                    <a:moveTo>
                      <a:pt x="0" y="0"/>
                    </a:moveTo>
                    <a:lnTo>
                      <a:pt x="10439400" y="0"/>
                    </a:lnTo>
                    <a:lnTo>
                      <a:pt x="10439400" y="1089660"/>
                    </a:lnTo>
                    <a:lnTo>
                      <a:pt x="0" y="1089660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0" y="0"/>
              <a:ext cx="63500" cy="1089622"/>
              <a:chOff x="0" y="0"/>
              <a:chExt cx="63500" cy="1089622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63500" cy="1089660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1089660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1089660"/>
                    </a:lnTo>
                    <a:lnTo>
                      <a:pt x="0" y="1089660"/>
                    </a:lnTo>
                    <a:close/>
                  </a:path>
                </a:pathLst>
              </a:custGeom>
              <a:solidFill>
                <a:srgbClr val="084584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427571" y="256343"/>
              <a:ext cx="8143875" cy="5293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10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uruchamiać </a:t>
              </a:r>
              <a:r>
                <a:rPr lang="en-US" sz="2400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potencjał przedsiębiorców</a:t>
              </a:r>
            </a:p>
          </p:txBody>
        </p:sp>
        <p:grpSp>
          <p:nvGrpSpPr>
            <p:cNvPr id="10" name="Group 10"/>
            <p:cNvGrpSpPr/>
            <p:nvPr/>
          </p:nvGrpSpPr>
          <p:grpSpPr>
            <a:xfrm>
              <a:off x="10693400" y="0"/>
              <a:ext cx="10439400" cy="1089622"/>
              <a:chOff x="0" y="0"/>
              <a:chExt cx="10439400" cy="1089622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0439400" cy="1089660"/>
              </a:xfrm>
              <a:custGeom>
                <a:avLst/>
                <a:gdLst/>
                <a:ahLst/>
                <a:cxnLst/>
                <a:rect l="l" t="t" r="r" b="b"/>
                <a:pathLst>
                  <a:path w="10439400" h="1089660">
                    <a:moveTo>
                      <a:pt x="0" y="0"/>
                    </a:moveTo>
                    <a:lnTo>
                      <a:pt x="10439400" y="0"/>
                    </a:lnTo>
                    <a:lnTo>
                      <a:pt x="10439400" y="1089660"/>
                    </a:lnTo>
                    <a:lnTo>
                      <a:pt x="0" y="1089660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0693400" y="0"/>
              <a:ext cx="63500" cy="1089622"/>
              <a:chOff x="0" y="0"/>
              <a:chExt cx="63500" cy="1089622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3500" cy="1089660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1089660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1089660"/>
                    </a:lnTo>
                    <a:lnTo>
                      <a:pt x="0" y="1089660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11120971" y="256343"/>
              <a:ext cx="8379619" cy="5293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10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wzmacniać </a:t>
              </a:r>
              <a:r>
                <a:rPr lang="en-US" sz="2400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cyberodporność gospodarki</a:t>
              </a:r>
            </a:p>
          </p:txBody>
        </p:sp>
        <p:grpSp>
          <p:nvGrpSpPr>
            <p:cNvPr id="15" name="Group 15"/>
            <p:cNvGrpSpPr/>
            <p:nvPr/>
          </p:nvGrpSpPr>
          <p:grpSpPr>
            <a:xfrm>
              <a:off x="0" y="1318222"/>
              <a:ext cx="10439400" cy="1089622"/>
              <a:chOff x="0" y="0"/>
              <a:chExt cx="10439400" cy="1089622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0439400" cy="1089660"/>
              </a:xfrm>
              <a:custGeom>
                <a:avLst/>
                <a:gdLst/>
                <a:ahLst/>
                <a:cxnLst/>
                <a:rect l="l" t="t" r="r" b="b"/>
                <a:pathLst>
                  <a:path w="10439400" h="1089660">
                    <a:moveTo>
                      <a:pt x="0" y="0"/>
                    </a:moveTo>
                    <a:lnTo>
                      <a:pt x="10439400" y="0"/>
                    </a:lnTo>
                    <a:lnTo>
                      <a:pt x="10439400" y="1089660"/>
                    </a:lnTo>
                    <a:lnTo>
                      <a:pt x="0" y="1089660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0" y="1318222"/>
              <a:ext cx="63500" cy="1089622"/>
              <a:chOff x="0" y="0"/>
              <a:chExt cx="63500" cy="1089622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3500" cy="1089660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1089660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1089660"/>
                    </a:lnTo>
                    <a:lnTo>
                      <a:pt x="0" y="1089660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427571" y="1574565"/>
              <a:ext cx="7888684" cy="5293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10"/>
                </a:lnSpc>
              </a:pPr>
              <a:r>
                <a:rPr lang="en-US" sz="2400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przyspieszać rozwój</a:t>
              </a: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 produktów i usług</a:t>
              </a:r>
            </a:p>
          </p:txBody>
        </p:sp>
        <p:grpSp>
          <p:nvGrpSpPr>
            <p:cNvPr id="20" name="Group 20"/>
            <p:cNvGrpSpPr/>
            <p:nvPr/>
          </p:nvGrpSpPr>
          <p:grpSpPr>
            <a:xfrm>
              <a:off x="10693400" y="1318222"/>
              <a:ext cx="10439400" cy="1089622"/>
              <a:chOff x="0" y="0"/>
              <a:chExt cx="10439400" cy="1089622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0439400" cy="1089660"/>
              </a:xfrm>
              <a:custGeom>
                <a:avLst/>
                <a:gdLst/>
                <a:ahLst/>
                <a:cxnLst/>
                <a:rect l="l" t="t" r="r" b="b"/>
                <a:pathLst>
                  <a:path w="10439400" h="1089660">
                    <a:moveTo>
                      <a:pt x="0" y="0"/>
                    </a:moveTo>
                    <a:lnTo>
                      <a:pt x="10439400" y="0"/>
                    </a:lnTo>
                    <a:lnTo>
                      <a:pt x="10439400" y="1089660"/>
                    </a:lnTo>
                    <a:lnTo>
                      <a:pt x="0" y="1089660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10693400" y="1318222"/>
              <a:ext cx="63500" cy="1089622"/>
              <a:chOff x="0" y="0"/>
              <a:chExt cx="63500" cy="1089622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63500" cy="1089660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1089660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1089660"/>
                    </a:lnTo>
                    <a:lnTo>
                      <a:pt x="0" y="1089660"/>
                    </a:lnTo>
                    <a:close/>
                  </a:path>
                </a:pathLst>
              </a:custGeom>
              <a:solidFill>
                <a:srgbClr val="084584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11120971" y="1574566"/>
              <a:ext cx="8075600" cy="52931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110"/>
                </a:lnSpc>
              </a:pPr>
              <a:r>
                <a:rPr lang="en-US" sz="2400" dirty="0" err="1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budować</a:t>
              </a:r>
              <a:r>
                <a:rPr lang="en-US" sz="2400" dirty="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 zaufanie do usług cyfrowych</a:t>
              </a:r>
            </a:p>
          </p:txBody>
        </p:sp>
        <p:grpSp>
          <p:nvGrpSpPr>
            <p:cNvPr id="25" name="Group 25"/>
            <p:cNvGrpSpPr/>
            <p:nvPr/>
          </p:nvGrpSpPr>
          <p:grpSpPr>
            <a:xfrm>
              <a:off x="0" y="2636444"/>
              <a:ext cx="10439400" cy="1089622"/>
              <a:chOff x="0" y="0"/>
              <a:chExt cx="10439400" cy="1089622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10439400" cy="1089660"/>
              </a:xfrm>
              <a:custGeom>
                <a:avLst/>
                <a:gdLst/>
                <a:ahLst/>
                <a:cxnLst/>
                <a:rect l="l" t="t" r="r" b="b"/>
                <a:pathLst>
                  <a:path w="10439400" h="1089660">
                    <a:moveTo>
                      <a:pt x="0" y="0"/>
                    </a:moveTo>
                    <a:lnTo>
                      <a:pt x="10439400" y="0"/>
                    </a:lnTo>
                    <a:lnTo>
                      <a:pt x="10439400" y="1089660"/>
                    </a:lnTo>
                    <a:lnTo>
                      <a:pt x="0" y="1089660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0" y="2636444"/>
              <a:ext cx="63500" cy="1089622"/>
              <a:chOff x="0" y="0"/>
              <a:chExt cx="63500" cy="1089622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63500" cy="1089660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1089660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1089660"/>
                    </a:lnTo>
                    <a:lnTo>
                      <a:pt x="0" y="1089660"/>
                    </a:lnTo>
                    <a:close/>
                  </a:path>
                </a:pathLst>
              </a:custGeom>
              <a:solidFill>
                <a:srgbClr val="084584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427571" y="2892787"/>
              <a:ext cx="8562578" cy="5293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10"/>
                </a:lnSpc>
              </a:pPr>
              <a:r>
                <a:rPr lang="en-US" sz="2400">
                  <a:solidFill>
                    <a:srgbClr val="1B2C40"/>
                  </a:solidFill>
                  <a:latin typeface="Poppins"/>
                  <a:ea typeface="Poppins"/>
                  <a:cs typeface="Poppins"/>
                  <a:sym typeface="Poppins"/>
                </a:rPr>
                <a:t>zwiększać </a:t>
              </a:r>
              <a:r>
                <a:rPr lang="en-US" sz="2400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konkurencyjność polskich MŚP</a:t>
              </a:r>
            </a:p>
          </p:txBody>
        </p:sp>
        <p:grpSp>
          <p:nvGrpSpPr>
            <p:cNvPr id="30" name="Group 30"/>
            <p:cNvGrpSpPr/>
            <p:nvPr/>
          </p:nvGrpSpPr>
          <p:grpSpPr>
            <a:xfrm>
              <a:off x="10693400" y="2636444"/>
              <a:ext cx="10439400" cy="1089622"/>
              <a:chOff x="0" y="0"/>
              <a:chExt cx="10439400" cy="1089622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10439400" cy="1089660"/>
              </a:xfrm>
              <a:custGeom>
                <a:avLst/>
                <a:gdLst/>
                <a:ahLst/>
                <a:cxnLst/>
                <a:rect l="l" t="t" r="r" b="b"/>
                <a:pathLst>
                  <a:path w="10439400" h="1089660">
                    <a:moveTo>
                      <a:pt x="0" y="0"/>
                    </a:moveTo>
                    <a:lnTo>
                      <a:pt x="10439400" y="0"/>
                    </a:lnTo>
                    <a:lnTo>
                      <a:pt x="10439400" y="1089660"/>
                    </a:lnTo>
                    <a:lnTo>
                      <a:pt x="0" y="1089660"/>
                    </a:lnTo>
                    <a:close/>
                  </a:path>
                </a:pathLst>
              </a:custGeom>
              <a:solidFill>
                <a:srgbClr val="F4F9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10693400" y="2636444"/>
              <a:ext cx="63500" cy="1089622"/>
              <a:chOff x="0" y="0"/>
              <a:chExt cx="63500" cy="1089622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63500" cy="1089660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1089660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1089660"/>
                    </a:lnTo>
                    <a:lnTo>
                      <a:pt x="0" y="1089660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34" name="TextBox 34"/>
            <p:cNvSpPr txBox="1"/>
            <p:nvPr/>
          </p:nvSpPr>
          <p:spPr>
            <a:xfrm>
              <a:off x="11120971" y="2632437"/>
              <a:ext cx="6635618" cy="10500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10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tworzyć </a:t>
              </a:r>
              <a:r>
                <a:rPr lang="en-US" sz="2400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podstawę</a:t>
              </a: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 dla kolejnych </a:t>
              </a:r>
            </a:p>
            <a:p>
              <a:pPr algn="l">
                <a:lnSpc>
                  <a:spcPts val="3110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instrumentów wsparcia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239331" y="2533776"/>
            <a:ext cx="685800" cy="47625"/>
            <a:chOff x="0" y="0"/>
            <a:chExt cx="914400" cy="635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914400" cy="63500"/>
            </a:xfrm>
            <a:custGeom>
              <a:avLst/>
              <a:gdLst/>
              <a:ahLst/>
              <a:cxnLst/>
              <a:rect l="l" t="t" r="r" b="b"/>
              <a:pathLst>
                <a:path w="914400" h="63500">
                  <a:moveTo>
                    <a:pt x="0" y="0"/>
                  </a:moveTo>
                  <a:lnTo>
                    <a:pt x="914400" y="0"/>
                  </a:lnTo>
                  <a:lnTo>
                    <a:pt x="914400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44603" y="1644653"/>
            <a:ext cx="11252399" cy="63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63"/>
              </a:lnSpc>
            </a:pPr>
            <a:r>
              <a:rPr lang="en-US" sz="4200" b="1" spc="-3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Od projektu do trwałej zmiany - co dalej?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39331" y="2755906"/>
            <a:ext cx="15829469" cy="436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DEP potwierdził, że dobrze zaprojektowane wsparcie publiczne może:</a:t>
            </a:r>
          </a:p>
        </p:txBody>
      </p:sp>
      <p:grpSp>
        <p:nvGrpSpPr>
          <p:cNvPr id="39" name="Group 39"/>
          <p:cNvGrpSpPr/>
          <p:nvPr/>
        </p:nvGrpSpPr>
        <p:grpSpPr>
          <a:xfrm>
            <a:off x="1218809" y="7649118"/>
            <a:ext cx="16219858" cy="425453"/>
            <a:chOff x="0" y="0"/>
            <a:chExt cx="21626478" cy="567271"/>
          </a:xfrm>
        </p:grpSpPr>
        <p:grpSp>
          <p:nvGrpSpPr>
            <p:cNvPr id="40" name="Group 40"/>
            <p:cNvGrpSpPr/>
            <p:nvPr/>
          </p:nvGrpSpPr>
          <p:grpSpPr>
            <a:xfrm>
              <a:off x="0" y="0"/>
              <a:ext cx="63500" cy="548488"/>
              <a:chOff x="0" y="0"/>
              <a:chExt cx="63500" cy="548488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63500" cy="548513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548513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548513"/>
                    </a:lnTo>
                    <a:lnTo>
                      <a:pt x="0" y="548513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42" name="TextBox 42"/>
            <p:cNvSpPr txBox="1"/>
            <p:nvPr/>
          </p:nvSpPr>
          <p:spPr>
            <a:xfrm>
              <a:off x="509022" y="-20104"/>
              <a:ext cx="21117455" cy="587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To realny wkład w rosnące w siłę firmy i bardziej odporną cyfrowo Polskę.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44" name="Freeform 44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A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8517"/>
            <a:ext cx="18288000" cy="9607868"/>
            <a:chOff x="0" y="0"/>
            <a:chExt cx="24384000" cy="1281049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2810490"/>
            </a:xfrm>
            <a:custGeom>
              <a:avLst/>
              <a:gdLst/>
              <a:ahLst/>
              <a:cxnLst/>
              <a:rect l="l" t="t" r="r" b="b"/>
              <a:pathLst>
                <a:path w="24384000" h="12810490">
                  <a:moveTo>
                    <a:pt x="0" y="0"/>
                  </a:moveTo>
                  <a:lnTo>
                    <a:pt x="24384000" y="0"/>
                  </a:lnTo>
                  <a:lnTo>
                    <a:pt x="24384000" y="12810490"/>
                  </a:lnTo>
                  <a:lnTo>
                    <a:pt x="0" y="128104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9999"/>
              </a:blip>
              <a:stretch>
                <a:fillRect l="-17406" r="-17406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8754837"/>
            <a:ext cx="18288000" cy="1409700"/>
            <a:chOff x="0" y="0"/>
            <a:chExt cx="24384000" cy="18796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879600"/>
            </a:xfrm>
            <a:custGeom>
              <a:avLst/>
              <a:gdLst/>
              <a:ahLst/>
              <a:cxnLst/>
              <a:rect l="l" t="t" r="r" b="b"/>
              <a:pathLst>
                <a:path w="24384000" h="1879600">
                  <a:moveTo>
                    <a:pt x="0" y="0"/>
                  </a:moveTo>
                  <a:lnTo>
                    <a:pt x="24384000" y="0"/>
                  </a:lnTo>
                  <a:lnTo>
                    <a:pt x="24384000" y="1879600"/>
                  </a:lnTo>
                  <a:lnTo>
                    <a:pt x="0" y="18796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7" name="Freeform 7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68426" y="5150644"/>
            <a:ext cx="14951149" cy="1896418"/>
            <a:chOff x="0" y="9525"/>
            <a:chExt cx="19934865" cy="2528557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1395419"/>
              <a:ext cx="1219200" cy="63500"/>
              <a:chOff x="0" y="0"/>
              <a:chExt cx="1219200" cy="635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2192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1219200" h="63500">
                    <a:moveTo>
                      <a:pt x="0" y="0"/>
                    </a:moveTo>
                    <a:lnTo>
                      <a:pt x="1219200" y="0"/>
                    </a:lnTo>
                    <a:lnTo>
                      <a:pt x="1219200" y="63500"/>
                    </a:lnTo>
                    <a:lnTo>
                      <a:pt x="0" y="63500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0" y="9525"/>
              <a:ext cx="6614632" cy="79098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4555"/>
                </a:lnSpc>
              </a:pPr>
              <a:r>
                <a:rPr lang="en-US" sz="4200" spc="-67" dirty="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Dziękuję za uwagę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943697"/>
              <a:ext cx="19934865" cy="5943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3"/>
                </a:lnSpc>
              </a:pPr>
              <a:r>
                <a:rPr lang="en-US" sz="2600">
                  <a:solidFill>
                    <a:srgbClr val="DBE7F5"/>
                  </a:solidFill>
                  <a:latin typeface="Poppins"/>
                  <a:ea typeface="Poppins"/>
                  <a:cs typeface="Poppins"/>
                  <a:sym typeface="Poppins"/>
                </a:rPr>
                <a:t>Piotr Załęcki - Dyrektor Biura Projektów Własnych, Centrum Projektów Polska Cyfrowa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668426" y="2758929"/>
            <a:ext cx="3886115" cy="2384571"/>
          </a:xfrm>
          <a:custGeom>
            <a:avLst/>
            <a:gdLst/>
            <a:ahLst/>
            <a:cxnLst/>
            <a:rect l="l" t="t" r="r" b="b"/>
            <a:pathLst>
              <a:path w="3886115" h="2384571">
                <a:moveTo>
                  <a:pt x="0" y="0"/>
                </a:moveTo>
                <a:lnTo>
                  <a:pt x="3886114" y="0"/>
                </a:lnTo>
                <a:lnTo>
                  <a:pt x="3886114" y="2384571"/>
                </a:lnTo>
                <a:lnTo>
                  <a:pt x="0" y="23845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3134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876300"/>
            <a:chOff x="0" y="0"/>
            <a:chExt cx="24384000" cy="11684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168400"/>
            </a:xfrm>
            <a:custGeom>
              <a:avLst/>
              <a:gdLst/>
              <a:ahLst/>
              <a:cxnLst/>
              <a:rect l="l" t="t" r="r" b="b"/>
              <a:pathLst>
                <a:path w="24384000" h="1168400">
                  <a:moveTo>
                    <a:pt x="0" y="0"/>
                  </a:moveTo>
                  <a:lnTo>
                    <a:pt x="24384000" y="0"/>
                  </a:lnTo>
                  <a:lnTo>
                    <a:pt x="24384000" y="1168400"/>
                  </a:lnTo>
                  <a:lnTo>
                    <a:pt x="0" y="116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754" b="-207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239331" y="1644653"/>
            <a:ext cx="17643329" cy="63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63"/>
              </a:lnSpc>
            </a:pPr>
            <a:r>
              <a:rPr lang="en-US" sz="4200" b="1" spc="-3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Rola CPPC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239331" y="2533776"/>
            <a:ext cx="685800" cy="47625"/>
            <a:chOff x="0" y="0"/>
            <a:chExt cx="914400" cy="635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14400" cy="63500"/>
            </a:xfrm>
            <a:custGeom>
              <a:avLst/>
              <a:gdLst/>
              <a:ahLst/>
              <a:cxnLst/>
              <a:rect l="l" t="t" r="r" b="b"/>
              <a:pathLst>
                <a:path w="914400" h="63500">
                  <a:moveTo>
                    <a:pt x="0" y="0"/>
                  </a:moveTo>
                  <a:lnTo>
                    <a:pt x="914400" y="0"/>
                  </a:lnTo>
                  <a:lnTo>
                    <a:pt x="914400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239331" y="2755906"/>
            <a:ext cx="16047863" cy="865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Jako Partner projektu w krótkim czasie uruchomiliśmy i przeprowadziliśmy </a:t>
            </a:r>
            <a:r>
              <a:rPr lang="en-US" sz="2400" b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pełny mechanizm grantowy </a:t>
            </a: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dla MŚP z sektora cyberbezpieczeństwa.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205636" y="4387482"/>
            <a:ext cx="5202526" cy="1143714"/>
            <a:chOff x="0" y="0"/>
            <a:chExt cx="6936702" cy="152495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936740" cy="1524889"/>
            </a:xfrm>
            <a:custGeom>
              <a:avLst/>
              <a:gdLst/>
              <a:ahLst/>
              <a:cxnLst/>
              <a:rect l="l" t="t" r="r" b="b"/>
              <a:pathLst>
                <a:path w="6936740" h="1524889">
                  <a:moveTo>
                    <a:pt x="0" y="0"/>
                  </a:moveTo>
                  <a:lnTo>
                    <a:pt x="6936740" y="0"/>
                  </a:lnTo>
                  <a:lnTo>
                    <a:pt x="6936740" y="1524889"/>
                  </a:lnTo>
                  <a:lnTo>
                    <a:pt x="0" y="1524889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05636" y="4406932"/>
            <a:ext cx="46139" cy="1143714"/>
            <a:chOff x="0" y="0"/>
            <a:chExt cx="61519" cy="152495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1468" cy="1524889"/>
            </a:xfrm>
            <a:custGeom>
              <a:avLst/>
              <a:gdLst/>
              <a:ahLst/>
              <a:cxnLst/>
              <a:rect l="l" t="t" r="r" b="b"/>
              <a:pathLst>
                <a:path w="61468" h="1524889">
                  <a:moveTo>
                    <a:pt x="0" y="0"/>
                  </a:moveTo>
                  <a:lnTo>
                    <a:pt x="61468" y="0"/>
                  </a:lnTo>
                  <a:lnTo>
                    <a:pt x="61468" y="1524889"/>
                  </a:lnTo>
                  <a:lnTo>
                    <a:pt x="0" y="1524889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462086" y="4566604"/>
            <a:ext cx="2689627" cy="7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5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dokumentacja </a:t>
            </a:r>
          </a:p>
          <a:p>
            <a:pPr algn="ctr">
              <a:lnSpc>
                <a:spcPts val="2995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i obsługa naboru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699433" y="4387482"/>
            <a:ext cx="5202526" cy="1143714"/>
            <a:chOff x="0" y="0"/>
            <a:chExt cx="6936702" cy="152495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936740" cy="1524889"/>
            </a:xfrm>
            <a:custGeom>
              <a:avLst/>
              <a:gdLst/>
              <a:ahLst/>
              <a:cxnLst/>
              <a:rect l="l" t="t" r="r" b="b"/>
              <a:pathLst>
                <a:path w="6936740" h="1524889">
                  <a:moveTo>
                    <a:pt x="0" y="0"/>
                  </a:moveTo>
                  <a:lnTo>
                    <a:pt x="6936740" y="0"/>
                  </a:lnTo>
                  <a:lnTo>
                    <a:pt x="6936740" y="1524889"/>
                  </a:lnTo>
                  <a:lnTo>
                    <a:pt x="0" y="1524889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661937" y="4406932"/>
            <a:ext cx="46139" cy="1143714"/>
            <a:chOff x="0" y="0"/>
            <a:chExt cx="61519" cy="152495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1468" cy="1524889"/>
            </a:xfrm>
            <a:custGeom>
              <a:avLst/>
              <a:gdLst/>
              <a:ahLst/>
              <a:cxnLst/>
              <a:rect l="l" t="t" r="r" b="b"/>
              <a:pathLst>
                <a:path w="61468" h="1524889">
                  <a:moveTo>
                    <a:pt x="0" y="0"/>
                  </a:moveTo>
                  <a:lnTo>
                    <a:pt x="61468" y="0"/>
                  </a:lnTo>
                  <a:lnTo>
                    <a:pt x="61468" y="1524889"/>
                  </a:lnTo>
                  <a:lnTo>
                    <a:pt x="0" y="1524889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7973527" y="4752342"/>
            <a:ext cx="2654337" cy="385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5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ocena wniosków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2193229" y="4387482"/>
            <a:ext cx="5202526" cy="1143714"/>
            <a:chOff x="0" y="0"/>
            <a:chExt cx="6936702" cy="152495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936740" cy="1524889"/>
            </a:xfrm>
            <a:custGeom>
              <a:avLst/>
              <a:gdLst/>
              <a:ahLst/>
              <a:cxnLst/>
              <a:rect l="l" t="t" r="r" b="b"/>
              <a:pathLst>
                <a:path w="6936740" h="1524889">
                  <a:moveTo>
                    <a:pt x="0" y="0"/>
                  </a:moveTo>
                  <a:lnTo>
                    <a:pt x="6936740" y="0"/>
                  </a:lnTo>
                  <a:lnTo>
                    <a:pt x="6936740" y="1524889"/>
                  </a:lnTo>
                  <a:lnTo>
                    <a:pt x="0" y="1524889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2193229" y="4368032"/>
            <a:ext cx="46139" cy="1143714"/>
            <a:chOff x="0" y="0"/>
            <a:chExt cx="61519" cy="152495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1468" cy="1524889"/>
            </a:xfrm>
            <a:custGeom>
              <a:avLst/>
              <a:gdLst/>
              <a:ahLst/>
              <a:cxnLst/>
              <a:rect l="l" t="t" r="r" b="b"/>
              <a:pathLst>
                <a:path w="61468" h="1524889">
                  <a:moveTo>
                    <a:pt x="0" y="0"/>
                  </a:moveTo>
                  <a:lnTo>
                    <a:pt x="61468" y="0"/>
                  </a:lnTo>
                  <a:lnTo>
                    <a:pt x="61468" y="1524889"/>
                  </a:lnTo>
                  <a:lnTo>
                    <a:pt x="0" y="1524889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3917272" y="4752342"/>
            <a:ext cx="1754439" cy="385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5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odwołania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211409" y="5921297"/>
            <a:ext cx="5202526" cy="1143714"/>
            <a:chOff x="0" y="0"/>
            <a:chExt cx="6936702" cy="1524952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6936740" cy="1524889"/>
            </a:xfrm>
            <a:custGeom>
              <a:avLst/>
              <a:gdLst/>
              <a:ahLst/>
              <a:cxnLst/>
              <a:rect l="l" t="t" r="r" b="b"/>
              <a:pathLst>
                <a:path w="6936740" h="1524889">
                  <a:moveTo>
                    <a:pt x="0" y="0"/>
                  </a:moveTo>
                  <a:lnTo>
                    <a:pt x="6936740" y="0"/>
                  </a:lnTo>
                  <a:lnTo>
                    <a:pt x="6936740" y="1524889"/>
                  </a:lnTo>
                  <a:lnTo>
                    <a:pt x="0" y="1524889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11409" y="5914072"/>
            <a:ext cx="46139" cy="1143714"/>
            <a:chOff x="0" y="0"/>
            <a:chExt cx="61519" cy="1524952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1468" cy="1524889"/>
            </a:xfrm>
            <a:custGeom>
              <a:avLst/>
              <a:gdLst/>
              <a:ahLst/>
              <a:cxnLst/>
              <a:rect l="l" t="t" r="r" b="b"/>
              <a:pathLst>
                <a:path w="61468" h="1524889">
                  <a:moveTo>
                    <a:pt x="0" y="0"/>
                  </a:moveTo>
                  <a:lnTo>
                    <a:pt x="61468" y="0"/>
                  </a:lnTo>
                  <a:lnTo>
                    <a:pt x="61468" y="1524889"/>
                  </a:lnTo>
                  <a:lnTo>
                    <a:pt x="0" y="1524889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2353165" y="6100420"/>
            <a:ext cx="2919013" cy="7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5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kontraktacja </a:t>
            </a:r>
          </a:p>
          <a:p>
            <a:pPr algn="ctr">
              <a:lnSpc>
                <a:spcPts val="2995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i wypłata środków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6672758" y="5921297"/>
            <a:ext cx="5202526" cy="1143714"/>
            <a:chOff x="0" y="0"/>
            <a:chExt cx="6936702" cy="1524952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936740" cy="1524889"/>
            </a:xfrm>
            <a:custGeom>
              <a:avLst/>
              <a:gdLst/>
              <a:ahLst/>
              <a:cxnLst/>
              <a:rect l="l" t="t" r="r" b="b"/>
              <a:pathLst>
                <a:path w="6936740" h="1524889">
                  <a:moveTo>
                    <a:pt x="0" y="0"/>
                  </a:moveTo>
                  <a:lnTo>
                    <a:pt x="6936740" y="0"/>
                  </a:lnTo>
                  <a:lnTo>
                    <a:pt x="6936740" y="1524889"/>
                  </a:lnTo>
                  <a:lnTo>
                    <a:pt x="0" y="1524889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6677806" y="5928522"/>
            <a:ext cx="46139" cy="1143714"/>
            <a:chOff x="0" y="0"/>
            <a:chExt cx="61519" cy="1524952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61468" cy="1524889"/>
            </a:xfrm>
            <a:custGeom>
              <a:avLst/>
              <a:gdLst/>
              <a:ahLst/>
              <a:cxnLst/>
              <a:rect l="l" t="t" r="r" b="b"/>
              <a:pathLst>
                <a:path w="61468" h="1524889">
                  <a:moveTo>
                    <a:pt x="0" y="0"/>
                  </a:moveTo>
                  <a:lnTo>
                    <a:pt x="61468" y="0"/>
                  </a:lnTo>
                  <a:lnTo>
                    <a:pt x="61468" y="1524889"/>
                  </a:lnTo>
                  <a:lnTo>
                    <a:pt x="0" y="1524889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7311630" y="6286157"/>
            <a:ext cx="3924781" cy="385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5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wsparcie grantobiorców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12134107" y="5921297"/>
            <a:ext cx="5202526" cy="1143714"/>
            <a:chOff x="0" y="0"/>
            <a:chExt cx="6936702" cy="1524952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6936740" cy="1524889"/>
            </a:xfrm>
            <a:custGeom>
              <a:avLst/>
              <a:gdLst/>
              <a:ahLst/>
              <a:cxnLst/>
              <a:rect l="l" t="t" r="r" b="b"/>
              <a:pathLst>
                <a:path w="6936740" h="1524889">
                  <a:moveTo>
                    <a:pt x="0" y="0"/>
                  </a:moveTo>
                  <a:lnTo>
                    <a:pt x="6936740" y="0"/>
                  </a:lnTo>
                  <a:lnTo>
                    <a:pt x="6936740" y="1524889"/>
                  </a:lnTo>
                  <a:lnTo>
                    <a:pt x="0" y="1524889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2134107" y="5928522"/>
            <a:ext cx="46139" cy="1143714"/>
            <a:chOff x="0" y="0"/>
            <a:chExt cx="61519" cy="1524952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61468" cy="1524889"/>
            </a:xfrm>
            <a:custGeom>
              <a:avLst/>
              <a:gdLst/>
              <a:ahLst/>
              <a:cxnLst/>
              <a:rect l="l" t="t" r="r" b="b"/>
              <a:pathLst>
                <a:path w="61468" h="1524889">
                  <a:moveTo>
                    <a:pt x="0" y="0"/>
                  </a:moveTo>
                  <a:lnTo>
                    <a:pt x="61468" y="0"/>
                  </a:lnTo>
                  <a:lnTo>
                    <a:pt x="61468" y="1524889"/>
                  </a:lnTo>
                  <a:lnTo>
                    <a:pt x="0" y="1524889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3037656" y="6286157"/>
            <a:ext cx="3395429" cy="385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5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rozliczenie projektów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1200464" y="7652718"/>
            <a:ext cx="47625" cy="411366"/>
            <a:chOff x="0" y="0"/>
            <a:chExt cx="63500" cy="548488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63500" cy="548513"/>
            </a:xfrm>
            <a:custGeom>
              <a:avLst/>
              <a:gdLst/>
              <a:ahLst/>
              <a:cxnLst/>
              <a:rect l="l" t="t" r="r" b="b"/>
              <a:pathLst>
                <a:path w="63500" h="548513">
                  <a:moveTo>
                    <a:pt x="0" y="0"/>
                  </a:moveTo>
                  <a:lnTo>
                    <a:pt x="63500" y="0"/>
                  </a:lnTo>
                  <a:lnTo>
                    <a:pt x="63500" y="548513"/>
                  </a:lnTo>
                  <a:lnTo>
                    <a:pt x="0" y="548513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218809" y="7649118"/>
            <a:ext cx="16219858" cy="425453"/>
            <a:chOff x="0" y="0"/>
            <a:chExt cx="21626478" cy="567271"/>
          </a:xfrm>
        </p:grpSpPr>
        <p:grpSp>
          <p:nvGrpSpPr>
            <p:cNvPr id="41" name="Group 41"/>
            <p:cNvGrpSpPr/>
            <p:nvPr/>
          </p:nvGrpSpPr>
          <p:grpSpPr>
            <a:xfrm>
              <a:off x="0" y="0"/>
              <a:ext cx="63500" cy="548488"/>
              <a:chOff x="0" y="0"/>
              <a:chExt cx="63500" cy="548488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63500" cy="548513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548513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548513"/>
                    </a:lnTo>
                    <a:lnTo>
                      <a:pt x="0" y="548513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43" name="TextBox 43"/>
            <p:cNvSpPr txBox="1"/>
            <p:nvPr/>
          </p:nvSpPr>
          <p:spPr>
            <a:xfrm>
              <a:off x="509022" y="-20104"/>
              <a:ext cx="21117455" cy="587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Jako CPPC zbudowaliśmy i wdrożyliśmy kompletny mechanizm wsparcia.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45" name="Freeform 45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876300"/>
            <a:chOff x="0" y="0"/>
            <a:chExt cx="24384000" cy="11684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168400"/>
            </a:xfrm>
            <a:custGeom>
              <a:avLst/>
              <a:gdLst/>
              <a:ahLst/>
              <a:cxnLst/>
              <a:rect l="l" t="t" r="r" b="b"/>
              <a:pathLst>
                <a:path w="24384000" h="1168400">
                  <a:moveTo>
                    <a:pt x="0" y="0"/>
                  </a:moveTo>
                  <a:lnTo>
                    <a:pt x="24384000" y="0"/>
                  </a:lnTo>
                  <a:lnTo>
                    <a:pt x="24384000" y="1168400"/>
                  </a:lnTo>
                  <a:lnTo>
                    <a:pt x="0" y="116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754" b="-207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239331" y="1644653"/>
            <a:ext cx="17643329" cy="63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63"/>
              </a:lnSpc>
            </a:pPr>
            <a:r>
              <a:rPr lang="en-US" sz="4200" b="1" spc="-3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Program odpowiadał na konkretne potrzeby MŚP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39331" y="2755906"/>
            <a:ext cx="16047863" cy="436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Odbiorcy: mikro, małe i średnie przedsiębiorstwa z obszaru cyberbezpieczeństwa. 4 cele wsparcia: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219200" y="4014121"/>
            <a:ext cx="8138131" cy="45034"/>
            <a:chOff x="0" y="0"/>
            <a:chExt cx="10850842" cy="6004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850880" cy="60071"/>
            </a:xfrm>
            <a:custGeom>
              <a:avLst/>
              <a:gdLst/>
              <a:ahLst/>
              <a:cxnLst/>
              <a:rect l="l" t="t" r="r" b="b"/>
              <a:pathLst>
                <a:path w="10850880" h="60071">
                  <a:moveTo>
                    <a:pt x="0" y="0"/>
                  </a:moveTo>
                  <a:lnTo>
                    <a:pt x="10850880" y="0"/>
                  </a:lnTo>
                  <a:lnTo>
                    <a:pt x="10850880" y="60071"/>
                  </a:lnTo>
                  <a:lnTo>
                    <a:pt x="0" y="60071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95523" y="4014121"/>
            <a:ext cx="8138131" cy="45034"/>
            <a:chOff x="0" y="0"/>
            <a:chExt cx="10850842" cy="6004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850880" cy="60071"/>
            </a:xfrm>
            <a:custGeom>
              <a:avLst/>
              <a:gdLst/>
              <a:ahLst/>
              <a:cxnLst/>
              <a:rect l="l" t="t" r="r" b="b"/>
              <a:pathLst>
                <a:path w="10850880" h="60071">
                  <a:moveTo>
                    <a:pt x="0" y="0"/>
                  </a:moveTo>
                  <a:lnTo>
                    <a:pt x="10850880" y="0"/>
                  </a:lnTo>
                  <a:lnTo>
                    <a:pt x="10850880" y="60071"/>
                  </a:lnTo>
                  <a:lnTo>
                    <a:pt x="0" y="60071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9200" y="3745019"/>
            <a:ext cx="8138131" cy="1500626"/>
            <a:chOff x="0" y="0"/>
            <a:chExt cx="10850842" cy="200083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850880" cy="2000885"/>
            </a:xfrm>
            <a:custGeom>
              <a:avLst/>
              <a:gdLst/>
              <a:ahLst/>
              <a:cxnLst/>
              <a:rect l="l" t="t" r="r" b="b"/>
              <a:pathLst>
                <a:path w="10850880" h="2000885">
                  <a:moveTo>
                    <a:pt x="0" y="0"/>
                  </a:moveTo>
                  <a:lnTo>
                    <a:pt x="10850880" y="0"/>
                  </a:lnTo>
                  <a:lnTo>
                    <a:pt x="10850880" y="2000885"/>
                  </a:lnTo>
                  <a:lnTo>
                    <a:pt x="0" y="2000885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502635" y="3914307"/>
            <a:ext cx="1126538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 spc="179" dirty="0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02635" y="4619157"/>
            <a:ext cx="4745765" cy="3969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54"/>
              </a:lnSpc>
            </a:pP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Rozwój produktu lub usługi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9595523" y="3745019"/>
            <a:ext cx="8138131" cy="1500626"/>
            <a:chOff x="0" y="0"/>
            <a:chExt cx="10850842" cy="200083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850880" cy="2000885"/>
            </a:xfrm>
            <a:custGeom>
              <a:avLst/>
              <a:gdLst/>
              <a:ahLst/>
              <a:cxnLst/>
              <a:rect l="l" t="t" r="r" b="b"/>
              <a:pathLst>
                <a:path w="10850880" h="2000885">
                  <a:moveTo>
                    <a:pt x="0" y="0"/>
                  </a:moveTo>
                  <a:lnTo>
                    <a:pt x="10850880" y="0"/>
                  </a:lnTo>
                  <a:lnTo>
                    <a:pt x="10850880" y="2000885"/>
                  </a:lnTo>
                  <a:lnTo>
                    <a:pt x="0" y="2000885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9878959" y="3914307"/>
            <a:ext cx="653355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 spc="179" dirty="0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02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878959" y="4619157"/>
            <a:ext cx="6906406" cy="3969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54"/>
              </a:lnSpc>
            </a:pP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Stworzenie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nowego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produktu lub usługi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219200" y="5493304"/>
            <a:ext cx="8138131" cy="1500626"/>
            <a:chOff x="0" y="0"/>
            <a:chExt cx="10850842" cy="200083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0850880" cy="2000885"/>
            </a:xfrm>
            <a:custGeom>
              <a:avLst/>
              <a:gdLst/>
              <a:ahLst/>
              <a:cxnLst/>
              <a:rect l="l" t="t" r="r" b="b"/>
              <a:pathLst>
                <a:path w="10850880" h="2000885">
                  <a:moveTo>
                    <a:pt x="0" y="0"/>
                  </a:moveTo>
                  <a:lnTo>
                    <a:pt x="10850880" y="0"/>
                  </a:lnTo>
                  <a:lnTo>
                    <a:pt x="10850880" y="2000885"/>
                  </a:lnTo>
                  <a:lnTo>
                    <a:pt x="0" y="2000885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219200" y="5493304"/>
            <a:ext cx="8138131" cy="45034"/>
            <a:chOff x="0" y="0"/>
            <a:chExt cx="10850842" cy="6004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850880" cy="60071"/>
            </a:xfrm>
            <a:custGeom>
              <a:avLst/>
              <a:gdLst/>
              <a:ahLst/>
              <a:cxnLst/>
              <a:rect l="l" t="t" r="r" b="b"/>
              <a:pathLst>
                <a:path w="10850880" h="60071">
                  <a:moveTo>
                    <a:pt x="0" y="0"/>
                  </a:moveTo>
                  <a:lnTo>
                    <a:pt x="10850880" y="0"/>
                  </a:lnTo>
                  <a:lnTo>
                    <a:pt x="10850880" y="60071"/>
                  </a:lnTo>
                  <a:lnTo>
                    <a:pt x="0" y="60071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502634" y="5662592"/>
            <a:ext cx="783365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 spc="179" dirty="0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03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502635" y="6367442"/>
            <a:ext cx="7772400" cy="396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54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Zwiększenie rozpoznawalności produktów lub usług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9595523" y="5493304"/>
            <a:ext cx="8138131" cy="1500626"/>
            <a:chOff x="0" y="0"/>
            <a:chExt cx="10850842" cy="200083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0850880" cy="2000885"/>
            </a:xfrm>
            <a:custGeom>
              <a:avLst/>
              <a:gdLst/>
              <a:ahLst/>
              <a:cxnLst/>
              <a:rect l="l" t="t" r="r" b="b"/>
              <a:pathLst>
                <a:path w="10850880" h="2000885">
                  <a:moveTo>
                    <a:pt x="0" y="0"/>
                  </a:moveTo>
                  <a:lnTo>
                    <a:pt x="10850880" y="0"/>
                  </a:lnTo>
                  <a:lnTo>
                    <a:pt x="10850880" y="2000885"/>
                  </a:lnTo>
                  <a:lnTo>
                    <a:pt x="0" y="2000885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9595523" y="5493304"/>
            <a:ext cx="8138131" cy="45034"/>
            <a:chOff x="0" y="0"/>
            <a:chExt cx="10850842" cy="60046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0850880" cy="60071"/>
            </a:xfrm>
            <a:custGeom>
              <a:avLst/>
              <a:gdLst/>
              <a:ahLst/>
              <a:cxnLst/>
              <a:rect l="l" t="t" r="r" b="b"/>
              <a:pathLst>
                <a:path w="10850880" h="60071">
                  <a:moveTo>
                    <a:pt x="0" y="0"/>
                  </a:moveTo>
                  <a:lnTo>
                    <a:pt x="10850880" y="0"/>
                  </a:lnTo>
                  <a:lnTo>
                    <a:pt x="10850880" y="60071"/>
                  </a:lnTo>
                  <a:lnTo>
                    <a:pt x="0" y="60071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9878959" y="5643113"/>
            <a:ext cx="789041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 spc="179" dirty="0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04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878958" y="6367442"/>
            <a:ext cx="7494641" cy="3969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54"/>
              </a:lnSpc>
            </a:pP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Certyfikacja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albo przygotowanie do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certyfikacji</a:t>
            </a:r>
            <a:endParaRPr lang="en-US" sz="2400" dirty="0">
              <a:solidFill>
                <a:srgbClr val="08458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30" name="Group 30"/>
          <p:cNvGrpSpPr/>
          <p:nvPr/>
        </p:nvGrpSpPr>
        <p:grpSpPr>
          <a:xfrm>
            <a:off x="1239331" y="2533776"/>
            <a:ext cx="685800" cy="47625"/>
            <a:chOff x="0" y="0"/>
            <a:chExt cx="914400" cy="635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914400" cy="63500"/>
            </a:xfrm>
            <a:custGeom>
              <a:avLst/>
              <a:gdLst/>
              <a:ahLst/>
              <a:cxnLst/>
              <a:rect l="l" t="t" r="r" b="b"/>
              <a:pathLst>
                <a:path w="914400" h="63500">
                  <a:moveTo>
                    <a:pt x="0" y="0"/>
                  </a:moveTo>
                  <a:lnTo>
                    <a:pt x="914400" y="0"/>
                  </a:lnTo>
                  <a:lnTo>
                    <a:pt x="914400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218809" y="7649118"/>
            <a:ext cx="16219858" cy="844553"/>
            <a:chOff x="0" y="0"/>
            <a:chExt cx="21626478" cy="1126071"/>
          </a:xfrm>
        </p:grpSpPr>
        <p:grpSp>
          <p:nvGrpSpPr>
            <p:cNvPr id="33" name="Group 33"/>
            <p:cNvGrpSpPr/>
            <p:nvPr/>
          </p:nvGrpSpPr>
          <p:grpSpPr>
            <a:xfrm>
              <a:off x="0" y="0"/>
              <a:ext cx="63500" cy="1126071"/>
              <a:chOff x="0" y="0"/>
              <a:chExt cx="63500" cy="1126071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63500" cy="1126096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1126096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1126096"/>
                    </a:lnTo>
                    <a:lnTo>
                      <a:pt x="0" y="1126096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35" name="TextBox 35"/>
            <p:cNvSpPr txBox="1"/>
            <p:nvPr/>
          </p:nvSpPr>
          <p:spPr>
            <a:xfrm>
              <a:off x="509022" y="-20104"/>
              <a:ext cx="21117455" cy="1146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Wsparcie na kluczowych etapach rozwoju: </a:t>
              </a:r>
            </a:p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od pomysłu i produktu, przez promocję, po wiarygodność rynkową.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37" name="Freeform 37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219200" y="3745019"/>
            <a:ext cx="8138131" cy="45034"/>
            <a:chOff x="0" y="0"/>
            <a:chExt cx="10850842" cy="60046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0850880" cy="60071"/>
            </a:xfrm>
            <a:custGeom>
              <a:avLst/>
              <a:gdLst/>
              <a:ahLst/>
              <a:cxnLst/>
              <a:rect l="l" t="t" r="r" b="b"/>
              <a:pathLst>
                <a:path w="10850880" h="60071">
                  <a:moveTo>
                    <a:pt x="0" y="0"/>
                  </a:moveTo>
                  <a:lnTo>
                    <a:pt x="10850880" y="0"/>
                  </a:lnTo>
                  <a:lnTo>
                    <a:pt x="10850880" y="60071"/>
                  </a:lnTo>
                  <a:lnTo>
                    <a:pt x="0" y="60071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9595523" y="3745019"/>
            <a:ext cx="8138131" cy="45034"/>
            <a:chOff x="0" y="0"/>
            <a:chExt cx="10850842" cy="60046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0850880" cy="60071"/>
            </a:xfrm>
            <a:custGeom>
              <a:avLst/>
              <a:gdLst/>
              <a:ahLst/>
              <a:cxnLst/>
              <a:rect l="l" t="t" r="r" b="b"/>
              <a:pathLst>
                <a:path w="10850880" h="60071">
                  <a:moveTo>
                    <a:pt x="0" y="0"/>
                  </a:moveTo>
                  <a:lnTo>
                    <a:pt x="10850880" y="0"/>
                  </a:lnTo>
                  <a:lnTo>
                    <a:pt x="10850880" y="60071"/>
                  </a:lnTo>
                  <a:lnTo>
                    <a:pt x="0" y="60071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876300"/>
            <a:chOff x="0" y="0"/>
            <a:chExt cx="24384000" cy="11684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168400"/>
            </a:xfrm>
            <a:custGeom>
              <a:avLst/>
              <a:gdLst/>
              <a:ahLst/>
              <a:cxnLst/>
              <a:rect l="l" t="t" r="r" b="b"/>
              <a:pathLst>
                <a:path w="24384000" h="1168400">
                  <a:moveTo>
                    <a:pt x="0" y="0"/>
                  </a:moveTo>
                  <a:lnTo>
                    <a:pt x="24384000" y="0"/>
                  </a:lnTo>
                  <a:lnTo>
                    <a:pt x="24384000" y="1168400"/>
                  </a:lnTo>
                  <a:lnTo>
                    <a:pt x="0" y="116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754" b="-207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00464" y="7652718"/>
            <a:ext cx="47625" cy="411366"/>
            <a:chOff x="0" y="0"/>
            <a:chExt cx="63500" cy="54848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" cy="548513"/>
            </a:xfrm>
            <a:custGeom>
              <a:avLst/>
              <a:gdLst/>
              <a:ahLst/>
              <a:cxnLst/>
              <a:rect l="l" t="t" r="r" b="b"/>
              <a:pathLst>
                <a:path w="63500" h="548513">
                  <a:moveTo>
                    <a:pt x="0" y="0"/>
                  </a:moveTo>
                  <a:lnTo>
                    <a:pt x="63500" y="0"/>
                  </a:lnTo>
                  <a:lnTo>
                    <a:pt x="63500" y="548513"/>
                  </a:lnTo>
                  <a:lnTo>
                    <a:pt x="0" y="548513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8809" y="7649118"/>
            <a:ext cx="16219858" cy="425453"/>
            <a:chOff x="0" y="0"/>
            <a:chExt cx="21626478" cy="567271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63500" cy="548488"/>
              <a:chOff x="0" y="0"/>
              <a:chExt cx="63500" cy="54848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63500" cy="548513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548513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548513"/>
                    </a:lnTo>
                    <a:lnTo>
                      <a:pt x="0" y="548513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09022" y="-20104"/>
              <a:ext cx="21117455" cy="587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Stworzyliśmy prosty instrument dla konkretnych działań rozwojowych.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39331" y="3154002"/>
            <a:ext cx="5118049" cy="1809750"/>
            <a:chOff x="0" y="0"/>
            <a:chExt cx="6824066" cy="2413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824091" cy="2413000"/>
            </a:xfrm>
            <a:custGeom>
              <a:avLst/>
              <a:gdLst/>
              <a:ahLst/>
              <a:cxnLst/>
              <a:rect l="l" t="t" r="r" b="b"/>
              <a:pathLst>
                <a:path w="6824091" h="2413000">
                  <a:moveTo>
                    <a:pt x="0" y="0"/>
                  </a:moveTo>
                  <a:lnTo>
                    <a:pt x="6824091" y="0"/>
                  </a:lnTo>
                  <a:lnTo>
                    <a:pt x="6824091" y="2413000"/>
                  </a:lnTo>
                  <a:lnTo>
                    <a:pt x="0" y="2413000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39331" y="3154002"/>
            <a:ext cx="5118049" cy="38100"/>
            <a:chOff x="0" y="0"/>
            <a:chExt cx="6824066" cy="50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824091" cy="50800"/>
            </a:xfrm>
            <a:custGeom>
              <a:avLst/>
              <a:gdLst/>
              <a:ahLst/>
              <a:cxnLst/>
              <a:rect l="l" t="t" r="r" b="b"/>
              <a:pathLst>
                <a:path w="6824091" h="50800">
                  <a:moveTo>
                    <a:pt x="0" y="0"/>
                  </a:moveTo>
                  <a:lnTo>
                    <a:pt x="6824091" y="0"/>
                  </a:lnTo>
                  <a:lnTo>
                    <a:pt x="6824091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504245" y="3590886"/>
            <a:ext cx="2873078" cy="465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10"/>
              </a:lnSpc>
            </a:pPr>
            <a:r>
              <a:rPr lang="en-US" sz="3600" b="1" dirty="0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1,8 mln EUR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361817" y="4184688"/>
            <a:ext cx="2873078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alokacja na granty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6605030" y="3154002"/>
            <a:ext cx="5118049" cy="1809750"/>
            <a:chOff x="0" y="0"/>
            <a:chExt cx="6824066" cy="24130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824091" cy="2413000"/>
            </a:xfrm>
            <a:custGeom>
              <a:avLst/>
              <a:gdLst/>
              <a:ahLst/>
              <a:cxnLst/>
              <a:rect l="l" t="t" r="r" b="b"/>
              <a:pathLst>
                <a:path w="6824091" h="2413000">
                  <a:moveTo>
                    <a:pt x="0" y="0"/>
                  </a:moveTo>
                  <a:lnTo>
                    <a:pt x="6824091" y="0"/>
                  </a:lnTo>
                  <a:lnTo>
                    <a:pt x="6824091" y="2413000"/>
                  </a:lnTo>
                  <a:lnTo>
                    <a:pt x="0" y="2413000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605030" y="3154002"/>
            <a:ext cx="5118049" cy="38100"/>
            <a:chOff x="0" y="0"/>
            <a:chExt cx="6824066" cy="50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824091" cy="50800"/>
            </a:xfrm>
            <a:custGeom>
              <a:avLst/>
              <a:gdLst/>
              <a:ahLst/>
              <a:cxnLst/>
              <a:rect l="l" t="t" r="r" b="b"/>
              <a:pathLst>
                <a:path w="6824091" h="50800">
                  <a:moveTo>
                    <a:pt x="0" y="0"/>
                  </a:moveTo>
                  <a:lnTo>
                    <a:pt x="6824091" y="0"/>
                  </a:lnTo>
                  <a:lnTo>
                    <a:pt x="6824091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8231872" y="3590885"/>
            <a:ext cx="1978928" cy="465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10"/>
              </a:lnSpc>
            </a:pPr>
            <a:r>
              <a:rPr lang="en-US" sz="3600" b="1" dirty="0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do 100%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828358" y="4184688"/>
            <a:ext cx="4671393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koszty kwalifikowane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1970729" y="3154002"/>
            <a:ext cx="5118049" cy="1809750"/>
            <a:chOff x="0" y="0"/>
            <a:chExt cx="6824066" cy="24130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824091" cy="2413000"/>
            </a:xfrm>
            <a:custGeom>
              <a:avLst/>
              <a:gdLst/>
              <a:ahLst/>
              <a:cxnLst/>
              <a:rect l="l" t="t" r="r" b="b"/>
              <a:pathLst>
                <a:path w="6824091" h="2413000">
                  <a:moveTo>
                    <a:pt x="0" y="0"/>
                  </a:moveTo>
                  <a:lnTo>
                    <a:pt x="6824091" y="0"/>
                  </a:lnTo>
                  <a:lnTo>
                    <a:pt x="6824091" y="2413000"/>
                  </a:lnTo>
                  <a:lnTo>
                    <a:pt x="0" y="2413000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1970729" y="3154002"/>
            <a:ext cx="5118049" cy="38100"/>
            <a:chOff x="0" y="0"/>
            <a:chExt cx="6824066" cy="50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824091" cy="50800"/>
            </a:xfrm>
            <a:custGeom>
              <a:avLst/>
              <a:gdLst/>
              <a:ahLst/>
              <a:cxnLst/>
              <a:rect l="l" t="t" r="r" b="b"/>
              <a:pathLst>
                <a:path w="6824091" h="50800">
                  <a:moveTo>
                    <a:pt x="0" y="0"/>
                  </a:moveTo>
                  <a:lnTo>
                    <a:pt x="6824091" y="0"/>
                  </a:lnTo>
                  <a:lnTo>
                    <a:pt x="6824091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3128697" y="3585540"/>
            <a:ext cx="2873569" cy="465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10"/>
              </a:lnSpc>
            </a:pPr>
            <a:r>
              <a:rPr lang="en-US" sz="3600" b="1" dirty="0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de minimis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578270" y="4216635"/>
            <a:ext cx="3902968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forma udzielanej pomocy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1239331" y="5232834"/>
            <a:ext cx="5118049" cy="1834753"/>
            <a:chOff x="0" y="0"/>
            <a:chExt cx="6824066" cy="2446338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824091" cy="2446274"/>
            </a:xfrm>
            <a:custGeom>
              <a:avLst/>
              <a:gdLst/>
              <a:ahLst/>
              <a:cxnLst/>
              <a:rect l="l" t="t" r="r" b="b"/>
              <a:pathLst>
                <a:path w="6824091" h="2446274">
                  <a:moveTo>
                    <a:pt x="0" y="0"/>
                  </a:moveTo>
                  <a:lnTo>
                    <a:pt x="6824091" y="0"/>
                  </a:lnTo>
                  <a:lnTo>
                    <a:pt x="6824091" y="2446274"/>
                  </a:lnTo>
                  <a:lnTo>
                    <a:pt x="0" y="2446274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239331" y="5211402"/>
            <a:ext cx="5118049" cy="38100"/>
            <a:chOff x="0" y="0"/>
            <a:chExt cx="6824066" cy="50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6824091" cy="50800"/>
            </a:xfrm>
            <a:custGeom>
              <a:avLst/>
              <a:gdLst/>
              <a:ahLst/>
              <a:cxnLst/>
              <a:rect l="l" t="t" r="r" b="b"/>
              <a:pathLst>
                <a:path w="6824091" h="50800">
                  <a:moveTo>
                    <a:pt x="0" y="0"/>
                  </a:moveTo>
                  <a:lnTo>
                    <a:pt x="6824091" y="0"/>
                  </a:lnTo>
                  <a:lnTo>
                    <a:pt x="6824091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2550878" y="5629712"/>
            <a:ext cx="2554522" cy="465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10"/>
              </a:lnSpc>
            </a:pPr>
            <a:r>
              <a:rPr lang="en-US" sz="3600" b="1" dirty="0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30 tys. EUR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945262" y="6227882"/>
            <a:ext cx="3763764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minimalna kwota grantu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6610017" y="5223904"/>
            <a:ext cx="5143795" cy="1852612"/>
            <a:chOff x="0" y="0"/>
            <a:chExt cx="6858394" cy="247015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6858381" cy="2470150"/>
            </a:xfrm>
            <a:custGeom>
              <a:avLst/>
              <a:gdLst/>
              <a:ahLst/>
              <a:cxnLst/>
              <a:rect l="l" t="t" r="r" b="b"/>
              <a:pathLst>
                <a:path w="6858381" h="2470150">
                  <a:moveTo>
                    <a:pt x="0" y="0"/>
                  </a:moveTo>
                  <a:lnTo>
                    <a:pt x="6858381" y="0"/>
                  </a:lnTo>
                  <a:lnTo>
                    <a:pt x="6858381" y="2470150"/>
                  </a:lnTo>
                  <a:lnTo>
                    <a:pt x="0" y="2470150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6569312" y="5229262"/>
            <a:ext cx="5125936" cy="38100"/>
            <a:chOff x="0" y="0"/>
            <a:chExt cx="6834581" cy="50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6834632" cy="50800"/>
            </a:xfrm>
            <a:custGeom>
              <a:avLst/>
              <a:gdLst/>
              <a:ahLst/>
              <a:cxnLst/>
              <a:rect l="l" t="t" r="r" b="b"/>
              <a:pathLst>
                <a:path w="6834632" h="50800">
                  <a:moveTo>
                    <a:pt x="0" y="0"/>
                  </a:moveTo>
                  <a:lnTo>
                    <a:pt x="6834632" y="0"/>
                  </a:lnTo>
                  <a:lnTo>
                    <a:pt x="6834632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7927095" y="5629712"/>
            <a:ext cx="2512305" cy="465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10"/>
              </a:lnSpc>
            </a:pPr>
            <a:r>
              <a:rPr lang="en-US" sz="3600" b="1" dirty="0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60 tys. EUR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7162829" y="6227882"/>
            <a:ext cx="4112419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maksymalna kwota grantu</a:t>
            </a:r>
          </a:p>
        </p:txBody>
      </p:sp>
      <p:grpSp>
        <p:nvGrpSpPr>
          <p:cNvPr id="40" name="Group 40"/>
          <p:cNvGrpSpPr/>
          <p:nvPr/>
        </p:nvGrpSpPr>
        <p:grpSpPr>
          <a:xfrm>
            <a:off x="12006448" y="5245335"/>
            <a:ext cx="5118049" cy="1809750"/>
            <a:chOff x="0" y="0"/>
            <a:chExt cx="6824066" cy="24130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6824091" cy="2413000"/>
            </a:xfrm>
            <a:custGeom>
              <a:avLst/>
              <a:gdLst/>
              <a:ahLst/>
              <a:cxnLst/>
              <a:rect l="l" t="t" r="r" b="b"/>
              <a:pathLst>
                <a:path w="6824091" h="2413000">
                  <a:moveTo>
                    <a:pt x="0" y="0"/>
                  </a:moveTo>
                  <a:lnTo>
                    <a:pt x="6824091" y="0"/>
                  </a:lnTo>
                  <a:lnTo>
                    <a:pt x="6824091" y="2413000"/>
                  </a:lnTo>
                  <a:lnTo>
                    <a:pt x="0" y="2413000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2006448" y="5279268"/>
            <a:ext cx="5118049" cy="38100"/>
            <a:chOff x="0" y="0"/>
            <a:chExt cx="6824066" cy="508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6824091" cy="50800"/>
            </a:xfrm>
            <a:custGeom>
              <a:avLst/>
              <a:gdLst/>
              <a:ahLst/>
              <a:cxnLst/>
              <a:rect l="l" t="t" r="r" b="b"/>
              <a:pathLst>
                <a:path w="6824091" h="50800">
                  <a:moveTo>
                    <a:pt x="0" y="0"/>
                  </a:moveTo>
                  <a:lnTo>
                    <a:pt x="6824091" y="0"/>
                  </a:lnTo>
                  <a:lnTo>
                    <a:pt x="6824091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4" name="TextBox 44"/>
          <p:cNvSpPr txBox="1"/>
          <p:nvPr/>
        </p:nvSpPr>
        <p:spPr>
          <a:xfrm>
            <a:off x="12774816" y="5629712"/>
            <a:ext cx="3836784" cy="465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10"/>
              </a:lnSpc>
            </a:pPr>
            <a:r>
              <a:rPr lang="en-US" sz="3600" b="1" dirty="0" err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Unia</a:t>
            </a:r>
            <a:r>
              <a:rPr lang="en-US" sz="3600" b="1" dirty="0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 Europejska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2219240" y="6227882"/>
            <a:ext cx="4900910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obszar realizacji</a:t>
            </a:r>
          </a:p>
        </p:txBody>
      </p:sp>
      <p:grpSp>
        <p:nvGrpSpPr>
          <p:cNvPr id="46" name="Group 46"/>
          <p:cNvGrpSpPr/>
          <p:nvPr/>
        </p:nvGrpSpPr>
        <p:grpSpPr>
          <a:xfrm>
            <a:off x="1239331" y="2533776"/>
            <a:ext cx="685800" cy="47625"/>
            <a:chOff x="0" y="0"/>
            <a:chExt cx="914400" cy="6350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914400" cy="63500"/>
            </a:xfrm>
            <a:custGeom>
              <a:avLst/>
              <a:gdLst/>
              <a:ahLst/>
              <a:cxnLst/>
              <a:rect l="l" t="t" r="r" b="b"/>
              <a:pathLst>
                <a:path w="914400" h="63500">
                  <a:moveTo>
                    <a:pt x="0" y="0"/>
                  </a:moveTo>
                  <a:lnTo>
                    <a:pt x="914400" y="0"/>
                  </a:lnTo>
                  <a:lnTo>
                    <a:pt x="914400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8" name="TextBox 48"/>
          <p:cNvSpPr txBox="1"/>
          <p:nvPr/>
        </p:nvSpPr>
        <p:spPr>
          <a:xfrm>
            <a:off x="1244603" y="1644653"/>
            <a:ext cx="5632399" cy="63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63"/>
              </a:lnSpc>
            </a:pPr>
            <a:r>
              <a:rPr lang="en-US" sz="4200" b="1" spc="-3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Parametry wsparcia</a:t>
            </a:r>
          </a:p>
        </p:txBody>
      </p:sp>
      <p:grpSp>
        <p:nvGrpSpPr>
          <p:cNvPr id="49" name="Group 49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50" name="Freeform 50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876300"/>
            <a:chOff x="0" y="0"/>
            <a:chExt cx="24384000" cy="11684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168400"/>
            </a:xfrm>
            <a:custGeom>
              <a:avLst/>
              <a:gdLst/>
              <a:ahLst/>
              <a:cxnLst/>
              <a:rect l="l" t="t" r="r" b="b"/>
              <a:pathLst>
                <a:path w="24384000" h="1168400">
                  <a:moveTo>
                    <a:pt x="0" y="0"/>
                  </a:moveTo>
                  <a:lnTo>
                    <a:pt x="24384000" y="0"/>
                  </a:lnTo>
                  <a:lnTo>
                    <a:pt x="24384000" y="1168400"/>
                  </a:lnTo>
                  <a:lnTo>
                    <a:pt x="0" y="116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754" b="-207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19200" y="3388404"/>
            <a:ext cx="9334500" cy="971550"/>
            <a:chOff x="0" y="0"/>
            <a:chExt cx="12446000" cy="1295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446000" cy="1295400"/>
            </a:xfrm>
            <a:custGeom>
              <a:avLst/>
              <a:gdLst/>
              <a:ahLst/>
              <a:cxnLst/>
              <a:rect l="l" t="t" r="r" b="b"/>
              <a:pathLst>
                <a:path w="12446000" h="1295400">
                  <a:moveTo>
                    <a:pt x="0" y="0"/>
                  </a:moveTo>
                  <a:lnTo>
                    <a:pt x="12446000" y="0"/>
                  </a:lnTo>
                  <a:lnTo>
                    <a:pt x="12446000" y="1295400"/>
                  </a:lnTo>
                  <a:lnTo>
                    <a:pt x="0" y="1295400"/>
                  </a:lnTo>
                  <a:close/>
                </a:path>
              </a:pathLst>
            </a:custGeom>
            <a:solidFill>
              <a:srgbClr val="4D94D4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892137" y="3602717"/>
            <a:ext cx="3988627" cy="542925"/>
            <a:chOff x="0" y="0"/>
            <a:chExt cx="5318169" cy="723900"/>
          </a:xfrm>
        </p:grpSpPr>
        <p:sp>
          <p:nvSpPr>
            <p:cNvPr id="7" name="TextBox 7"/>
            <p:cNvSpPr txBox="1"/>
            <p:nvPr/>
          </p:nvSpPr>
          <p:spPr>
            <a:xfrm>
              <a:off x="0" y="-38100"/>
              <a:ext cx="1012560" cy="762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320"/>
                </a:lnSpc>
              </a:pPr>
              <a:r>
                <a:rPr lang="en-US" sz="36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168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223162" y="101600"/>
              <a:ext cx="4095007" cy="501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złożonych wniosków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872558" y="4436154"/>
            <a:ext cx="8027641" cy="971550"/>
            <a:chOff x="0" y="0"/>
            <a:chExt cx="10703522" cy="1295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703560" cy="1295400"/>
            </a:xfrm>
            <a:custGeom>
              <a:avLst/>
              <a:gdLst/>
              <a:ahLst/>
              <a:cxnLst/>
              <a:rect l="l" t="t" r="r" b="b"/>
              <a:pathLst>
                <a:path w="10703560" h="1295400">
                  <a:moveTo>
                    <a:pt x="0" y="0"/>
                  </a:moveTo>
                  <a:lnTo>
                    <a:pt x="10703560" y="0"/>
                  </a:lnTo>
                  <a:lnTo>
                    <a:pt x="10703560" y="1295400"/>
                  </a:lnTo>
                  <a:lnTo>
                    <a:pt x="0" y="1295400"/>
                  </a:lnTo>
                  <a:close/>
                </a:path>
              </a:pathLst>
            </a:custGeom>
            <a:solidFill>
              <a:srgbClr val="2E7FC7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632081" y="4621892"/>
            <a:ext cx="4597518" cy="571500"/>
            <a:chOff x="0" y="-38100"/>
            <a:chExt cx="6130025" cy="762000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38100"/>
              <a:ext cx="1023011" cy="762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320"/>
                </a:lnSpc>
              </a:pPr>
              <a:r>
                <a:rPr lang="en-US" sz="36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150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223161" y="120651"/>
              <a:ext cx="4906864" cy="5016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879"/>
                </a:lnSpc>
              </a:pPr>
              <a:r>
                <a:rPr lang="en-US" sz="2400" dirty="0" err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skierowanych</a:t>
              </a:r>
              <a:r>
                <a:rPr lang="en-US" sz="2400" dirty="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do oceny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526059" y="5483904"/>
            <a:ext cx="6720783" cy="1009650"/>
            <a:chOff x="0" y="0"/>
            <a:chExt cx="8961044" cy="13462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960993" cy="1346200"/>
            </a:xfrm>
            <a:custGeom>
              <a:avLst/>
              <a:gdLst/>
              <a:ahLst/>
              <a:cxnLst/>
              <a:rect l="l" t="t" r="r" b="b"/>
              <a:pathLst>
                <a:path w="8960993" h="1346200">
                  <a:moveTo>
                    <a:pt x="0" y="0"/>
                  </a:moveTo>
                  <a:lnTo>
                    <a:pt x="8960993" y="0"/>
                  </a:lnTo>
                  <a:lnTo>
                    <a:pt x="8960993" y="1346200"/>
                  </a:lnTo>
                  <a:lnTo>
                    <a:pt x="0" y="1346200"/>
                  </a:lnTo>
                  <a:close/>
                </a:path>
              </a:pathLst>
            </a:custGeom>
            <a:solidFill>
              <a:srgbClr val="0D5DA3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383466" y="5612492"/>
            <a:ext cx="5150934" cy="738188"/>
            <a:chOff x="0" y="-19049"/>
            <a:chExt cx="6867912" cy="984251"/>
          </a:xfrm>
        </p:grpSpPr>
        <p:sp>
          <p:nvSpPr>
            <p:cNvPr id="17" name="TextBox 17"/>
            <p:cNvSpPr txBox="1"/>
            <p:nvPr/>
          </p:nvSpPr>
          <p:spPr>
            <a:xfrm>
              <a:off x="0" y="82550"/>
              <a:ext cx="1381315" cy="7620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4320"/>
                </a:lnSpc>
              </a:pPr>
              <a:r>
                <a:rPr lang="en-US" sz="3600" b="1" dirty="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75%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463404" y="-19049"/>
              <a:ext cx="5404508" cy="9842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879"/>
                </a:lnSpc>
              </a:pPr>
              <a:r>
                <a:rPr lang="en-US" sz="2400" dirty="0" err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ocenianych</a:t>
              </a:r>
              <a:r>
                <a:rPr lang="en-US" sz="2400" dirty="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400" dirty="0" err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przeszło</a:t>
              </a:r>
              <a:r>
                <a:rPr lang="en-US" sz="2400" dirty="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</a:p>
            <a:p>
              <a:pPr algn="l">
                <a:lnSpc>
                  <a:spcPts val="2879"/>
                </a:lnSpc>
              </a:pPr>
              <a:r>
                <a:rPr lang="en-US" sz="2400" dirty="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do oceny merytorycznej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3179416" y="6569754"/>
            <a:ext cx="5413924" cy="971550"/>
            <a:chOff x="0" y="0"/>
            <a:chExt cx="7218566" cy="12954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18553" cy="1295400"/>
            </a:xfrm>
            <a:custGeom>
              <a:avLst/>
              <a:gdLst/>
              <a:ahLst/>
              <a:cxnLst/>
              <a:rect l="l" t="t" r="r" b="b"/>
              <a:pathLst>
                <a:path w="7218553" h="1295400">
                  <a:moveTo>
                    <a:pt x="0" y="0"/>
                  </a:moveTo>
                  <a:lnTo>
                    <a:pt x="7218553" y="0"/>
                  </a:lnTo>
                  <a:lnTo>
                    <a:pt x="7218553" y="1295400"/>
                  </a:lnTo>
                  <a:lnTo>
                    <a:pt x="0" y="1295400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836939" y="6679292"/>
            <a:ext cx="4103062" cy="738188"/>
            <a:chOff x="0" y="-19049"/>
            <a:chExt cx="5470749" cy="984251"/>
          </a:xfrm>
        </p:grpSpPr>
        <p:sp>
          <p:nvSpPr>
            <p:cNvPr id="22" name="TextBox 22"/>
            <p:cNvSpPr txBox="1"/>
            <p:nvPr/>
          </p:nvSpPr>
          <p:spPr>
            <a:xfrm>
              <a:off x="0" y="76200"/>
              <a:ext cx="776684" cy="762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320"/>
                </a:lnSpc>
              </a:pPr>
              <a:r>
                <a:rPr lang="en-US" sz="36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66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977431" y="-19049"/>
              <a:ext cx="4493318" cy="9842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879"/>
                </a:lnSpc>
              </a:pPr>
              <a:r>
                <a:rPr lang="en-US" sz="2400" dirty="0" err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spełniło</a:t>
              </a:r>
              <a:r>
                <a:rPr lang="en-US" sz="2400" dirty="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kryteria </a:t>
              </a:r>
              <a:r>
                <a:rPr lang="en-US" sz="2400" dirty="0" err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merytoryczne</a:t>
              </a:r>
              <a:endPara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832917" y="7617504"/>
            <a:ext cx="4107066" cy="895350"/>
            <a:chOff x="0" y="0"/>
            <a:chExt cx="5476088" cy="1193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476113" cy="1193800"/>
            </a:xfrm>
            <a:custGeom>
              <a:avLst/>
              <a:gdLst/>
              <a:ahLst/>
              <a:cxnLst/>
              <a:rect l="l" t="t" r="r" b="b"/>
              <a:pathLst>
                <a:path w="5476113" h="1193800">
                  <a:moveTo>
                    <a:pt x="0" y="0"/>
                  </a:moveTo>
                  <a:lnTo>
                    <a:pt x="5476113" y="0"/>
                  </a:lnTo>
                  <a:lnTo>
                    <a:pt x="5476113" y="1193800"/>
                  </a:lnTo>
                  <a:lnTo>
                    <a:pt x="0" y="11938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4044283" y="7755617"/>
            <a:ext cx="537766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32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754983" y="7684179"/>
            <a:ext cx="3125780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wybrane </a:t>
            </a:r>
          </a:p>
          <a:p>
            <a:pPr algn="l">
              <a:lnSpc>
                <a:spcPts val="2879"/>
              </a:lnSpc>
            </a:pPr>
            <a:r>
              <a:rPr lang="en-US" sz="2400" b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do dofinansowania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11146574" y="3876265"/>
            <a:ext cx="6019800" cy="1657350"/>
            <a:chOff x="0" y="0"/>
            <a:chExt cx="8026400" cy="2209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026400" cy="2209800"/>
            </a:xfrm>
            <a:custGeom>
              <a:avLst/>
              <a:gdLst/>
              <a:ahLst/>
              <a:cxnLst/>
              <a:rect l="l" t="t" r="r" b="b"/>
              <a:pathLst>
                <a:path w="8026400" h="2209800">
                  <a:moveTo>
                    <a:pt x="0" y="0"/>
                  </a:moveTo>
                  <a:lnTo>
                    <a:pt x="8026400" y="0"/>
                  </a:lnTo>
                  <a:lnTo>
                    <a:pt x="8026400" y="2209800"/>
                  </a:lnTo>
                  <a:lnTo>
                    <a:pt x="0" y="2209800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1146574" y="3726371"/>
            <a:ext cx="2895600" cy="38100"/>
            <a:chOff x="0" y="0"/>
            <a:chExt cx="3860800" cy="50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3860800" cy="50800"/>
            </a:xfrm>
            <a:custGeom>
              <a:avLst/>
              <a:gdLst/>
              <a:ahLst/>
              <a:cxnLst/>
              <a:rect l="l" t="t" r="r" b="b"/>
              <a:pathLst>
                <a:path w="3860800" h="50800">
                  <a:moveTo>
                    <a:pt x="0" y="0"/>
                  </a:moveTo>
                  <a:lnTo>
                    <a:pt x="3860800" y="0"/>
                  </a:lnTo>
                  <a:lnTo>
                    <a:pt x="386080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2139367" y="4073114"/>
            <a:ext cx="4034213" cy="1263653"/>
            <a:chOff x="0" y="0"/>
            <a:chExt cx="5378951" cy="1684870"/>
          </a:xfrm>
        </p:grpSpPr>
        <p:sp>
          <p:nvSpPr>
            <p:cNvPr id="33" name="TextBox 33"/>
            <p:cNvSpPr txBox="1"/>
            <p:nvPr/>
          </p:nvSpPr>
          <p:spPr>
            <a:xfrm>
              <a:off x="941704" y="38100"/>
              <a:ext cx="3190743" cy="6815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19"/>
                </a:lnSpc>
              </a:pPr>
              <a:r>
                <a:rPr lang="en-US" sz="3600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~40 mln zł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700620"/>
              <a:ext cx="5378951" cy="984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>
                  <a:solidFill>
                    <a:srgbClr val="084584"/>
                  </a:solidFill>
                  <a:latin typeface="Poppins"/>
                  <a:ea typeface="Poppins"/>
                  <a:cs typeface="Poppins"/>
                  <a:sym typeface="Poppins"/>
                </a:rPr>
                <a:t>łączna wartość złożonych wniosków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4270774" y="3726371"/>
            <a:ext cx="2895600" cy="38100"/>
            <a:chOff x="0" y="0"/>
            <a:chExt cx="3860800" cy="50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3860800" cy="50800"/>
            </a:xfrm>
            <a:custGeom>
              <a:avLst/>
              <a:gdLst/>
              <a:ahLst/>
              <a:cxnLst/>
              <a:rect l="l" t="t" r="r" b="b"/>
              <a:pathLst>
                <a:path w="3860800" h="50800">
                  <a:moveTo>
                    <a:pt x="0" y="0"/>
                  </a:moveTo>
                  <a:lnTo>
                    <a:pt x="3860800" y="0"/>
                  </a:lnTo>
                  <a:lnTo>
                    <a:pt x="386080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11146574" y="5762215"/>
            <a:ext cx="6019800" cy="1982838"/>
            <a:chOff x="0" y="0"/>
            <a:chExt cx="8026400" cy="2643784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026400" cy="2643759"/>
            </a:xfrm>
            <a:custGeom>
              <a:avLst/>
              <a:gdLst/>
              <a:ahLst/>
              <a:cxnLst/>
              <a:rect l="l" t="t" r="r" b="b"/>
              <a:pathLst>
                <a:path w="8026400" h="2643759">
                  <a:moveTo>
                    <a:pt x="0" y="50800"/>
                  </a:moveTo>
                  <a:cubicBezTo>
                    <a:pt x="0" y="22733"/>
                    <a:pt x="22733" y="0"/>
                    <a:pt x="50800" y="0"/>
                  </a:cubicBezTo>
                  <a:lnTo>
                    <a:pt x="7975600" y="0"/>
                  </a:lnTo>
                  <a:cubicBezTo>
                    <a:pt x="8003667" y="0"/>
                    <a:pt x="8026400" y="22733"/>
                    <a:pt x="8026400" y="50800"/>
                  </a:cubicBezTo>
                  <a:lnTo>
                    <a:pt x="8026400" y="2592959"/>
                  </a:lnTo>
                  <a:cubicBezTo>
                    <a:pt x="8026400" y="2621026"/>
                    <a:pt x="8003667" y="2643759"/>
                    <a:pt x="7975600" y="2643759"/>
                  </a:cubicBezTo>
                  <a:lnTo>
                    <a:pt x="50800" y="2643759"/>
                  </a:lnTo>
                  <a:cubicBezTo>
                    <a:pt x="22733" y="2643759"/>
                    <a:pt x="0" y="2621026"/>
                    <a:pt x="0" y="2592959"/>
                  </a:cubicBezTo>
                  <a:close/>
                </a:path>
              </a:pathLst>
            </a:custGeom>
            <a:solidFill>
              <a:srgbClr val="E8F1FB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11259912" y="6107268"/>
            <a:ext cx="5793124" cy="1235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6"/>
              </a:lnSpc>
            </a:pPr>
            <a:r>
              <a:rPr lang="en-US" sz="2400" b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DEP odpowiedział na gotowość firm do rozwijania konkretnych rozwiązań cyberbezpieczeństwa.</a:t>
            </a:r>
          </a:p>
        </p:txBody>
      </p:sp>
      <p:grpSp>
        <p:nvGrpSpPr>
          <p:cNvPr id="40" name="Group 40"/>
          <p:cNvGrpSpPr/>
          <p:nvPr/>
        </p:nvGrpSpPr>
        <p:grpSpPr>
          <a:xfrm>
            <a:off x="1239331" y="2533776"/>
            <a:ext cx="685800" cy="47625"/>
            <a:chOff x="0" y="0"/>
            <a:chExt cx="914400" cy="635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914400" cy="63500"/>
            </a:xfrm>
            <a:custGeom>
              <a:avLst/>
              <a:gdLst/>
              <a:ahLst/>
              <a:cxnLst/>
              <a:rect l="l" t="t" r="r" b="b"/>
              <a:pathLst>
                <a:path w="914400" h="63500">
                  <a:moveTo>
                    <a:pt x="0" y="0"/>
                  </a:moveTo>
                  <a:lnTo>
                    <a:pt x="914400" y="0"/>
                  </a:lnTo>
                  <a:lnTo>
                    <a:pt x="914400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1244603" y="1644653"/>
            <a:ext cx="14969748" cy="63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63"/>
              </a:lnSpc>
            </a:pPr>
            <a:r>
              <a:rPr lang="en-US" sz="4200" b="1" spc="-3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Skala zainteresowania potwierdziła trafność Programu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239331" y="2755906"/>
            <a:ext cx="16549692" cy="436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Od złożonych wniosków do projektów wybranych do dofinansowania</a:t>
            </a:r>
          </a:p>
        </p:txBody>
      </p:sp>
      <p:grpSp>
        <p:nvGrpSpPr>
          <p:cNvPr id="44" name="Group 44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45" name="Freeform 45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11146574" y="7859354"/>
            <a:ext cx="2895600" cy="38100"/>
            <a:chOff x="0" y="0"/>
            <a:chExt cx="3860800" cy="5080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3860800" cy="50800"/>
            </a:xfrm>
            <a:custGeom>
              <a:avLst/>
              <a:gdLst/>
              <a:ahLst/>
              <a:cxnLst/>
              <a:rect l="l" t="t" r="r" b="b"/>
              <a:pathLst>
                <a:path w="3860800" h="50800">
                  <a:moveTo>
                    <a:pt x="0" y="0"/>
                  </a:moveTo>
                  <a:lnTo>
                    <a:pt x="3860800" y="0"/>
                  </a:lnTo>
                  <a:lnTo>
                    <a:pt x="386080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4270774" y="7859354"/>
            <a:ext cx="2895600" cy="38100"/>
            <a:chOff x="0" y="0"/>
            <a:chExt cx="3860800" cy="508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3860800" cy="50800"/>
            </a:xfrm>
            <a:custGeom>
              <a:avLst/>
              <a:gdLst/>
              <a:ahLst/>
              <a:cxnLst/>
              <a:rect l="l" t="t" r="r" b="b"/>
              <a:pathLst>
                <a:path w="3860800" h="50800">
                  <a:moveTo>
                    <a:pt x="0" y="0"/>
                  </a:moveTo>
                  <a:lnTo>
                    <a:pt x="3860800" y="0"/>
                  </a:lnTo>
                  <a:lnTo>
                    <a:pt x="386080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876300"/>
            <a:chOff x="0" y="0"/>
            <a:chExt cx="24384000" cy="11684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168400"/>
            </a:xfrm>
            <a:custGeom>
              <a:avLst/>
              <a:gdLst/>
              <a:ahLst/>
              <a:cxnLst/>
              <a:rect l="l" t="t" r="r" b="b"/>
              <a:pathLst>
                <a:path w="24384000" h="1168400">
                  <a:moveTo>
                    <a:pt x="0" y="0"/>
                  </a:moveTo>
                  <a:lnTo>
                    <a:pt x="24384000" y="0"/>
                  </a:lnTo>
                  <a:lnTo>
                    <a:pt x="24384000" y="1168400"/>
                  </a:lnTo>
                  <a:lnTo>
                    <a:pt x="0" y="116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754" b="-207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37059" y="3101578"/>
            <a:ext cx="7772400" cy="1666875"/>
            <a:chOff x="0" y="0"/>
            <a:chExt cx="10363200" cy="22225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363200" cy="2222500"/>
            </a:xfrm>
            <a:custGeom>
              <a:avLst/>
              <a:gdLst/>
              <a:ahLst/>
              <a:cxnLst/>
              <a:rect l="l" t="t" r="r" b="b"/>
              <a:pathLst>
                <a:path w="10363200" h="2222500">
                  <a:moveTo>
                    <a:pt x="0" y="0"/>
                  </a:moveTo>
                  <a:lnTo>
                    <a:pt x="10363200" y="0"/>
                  </a:lnTo>
                  <a:lnTo>
                    <a:pt x="10363200" y="2222500"/>
                  </a:lnTo>
                  <a:lnTo>
                    <a:pt x="0" y="2222500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37059" y="3101578"/>
            <a:ext cx="7772400" cy="38100"/>
            <a:chOff x="0" y="0"/>
            <a:chExt cx="10363200" cy="50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363200" cy="50800"/>
            </a:xfrm>
            <a:custGeom>
              <a:avLst/>
              <a:gdLst/>
              <a:ahLst/>
              <a:cxnLst/>
              <a:rect l="l" t="t" r="r" b="b"/>
              <a:pathLst>
                <a:path w="10363200" h="50800">
                  <a:moveTo>
                    <a:pt x="0" y="0"/>
                  </a:moveTo>
                  <a:lnTo>
                    <a:pt x="10363200" y="0"/>
                  </a:lnTo>
                  <a:lnTo>
                    <a:pt x="1036320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4854377" y="3488931"/>
            <a:ext cx="537766" cy="509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34"/>
              </a:lnSpc>
            </a:pPr>
            <a:r>
              <a:rPr lang="en-US" sz="3600" b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32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396572" y="4146156"/>
            <a:ext cx="3667125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projekty dofinansowane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9314259" y="3101578"/>
            <a:ext cx="7772400" cy="1666875"/>
            <a:chOff x="0" y="0"/>
            <a:chExt cx="10363200" cy="22225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363200" cy="2222500"/>
            </a:xfrm>
            <a:custGeom>
              <a:avLst/>
              <a:gdLst/>
              <a:ahLst/>
              <a:cxnLst/>
              <a:rect l="l" t="t" r="r" b="b"/>
              <a:pathLst>
                <a:path w="10363200" h="2222500">
                  <a:moveTo>
                    <a:pt x="0" y="0"/>
                  </a:moveTo>
                  <a:lnTo>
                    <a:pt x="10363200" y="0"/>
                  </a:lnTo>
                  <a:lnTo>
                    <a:pt x="10363200" y="2222500"/>
                  </a:lnTo>
                  <a:lnTo>
                    <a:pt x="0" y="2222500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314259" y="3101578"/>
            <a:ext cx="7772400" cy="38100"/>
            <a:chOff x="0" y="0"/>
            <a:chExt cx="10363200" cy="50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363200" cy="50800"/>
            </a:xfrm>
            <a:custGeom>
              <a:avLst/>
              <a:gdLst/>
              <a:ahLst/>
              <a:cxnLst/>
              <a:rect l="l" t="t" r="r" b="b"/>
              <a:pathLst>
                <a:path w="10363200" h="50800">
                  <a:moveTo>
                    <a:pt x="0" y="0"/>
                  </a:moveTo>
                  <a:lnTo>
                    <a:pt x="10363200" y="0"/>
                  </a:lnTo>
                  <a:lnTo>
                    <a:pt x="1036320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1541274" y="3488931"/>
            <a:ext cx="3318371" cy="509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34"/>
              </a:lnSpc>
            </a:pPr>
            <a:r>
              <a:rPr lang="en-US" sz="3600" b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7 622 834,66 zł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334873" y="4146156"/>
            <a:ext cx="5731173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łączna wartość udzielonego wsparcia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237059" y="5035153"/>
            <a:ext cx="7772400" cy="2009775"/>
            <a:chOff x="0" y="0"/>
            <a:chExt cx="10363200" cy="26797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363200" cy="2679700"/>
            </a:xfrm>
            <a:custGeom>
              <a:avLst/>
              <a:gdLst/>
              <a:ahLst/>
              <a:cxnLst/>
              <a:rect l="l" t="t" r="r" b="b"/>
              <a:pathLst>
                <a:path w="10363200" h="2679700">
                  <a:moveTo>
                    <a:pt x="0" y="0"/>
                  </a:moveTo>
                  <a:lnTo>
                    <a:pt x="10363200" y="0"/>
                  </a:lnTo>
                  <a:lnTo>
                    <a:pt x="10363200" y="2679700"/>
                  </a:lnTo>
                  <a:lnTo>
                    <a:pt x="0" y="2679700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37059" y="5035153"/>
            <a:ext cx="7772400" cy="38100"/>
            <a:chOff x="0" y="0"/>
            <a:chExt cx="10363200" cy="50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0363200" cy="50800"/>
            </a:xfrm>
            <a:custGeom>
              <a:avLst/>
              <a:gdLst/>
              <a:ahLst/>
              <a:cxnLst/>
              <a:rect l="l" t="t" r="r" b="b"/>
              <a:pathLst>
                <a:path w="10363200" h="50800">
                  <a:moveTo>
                    <a:pt x="0" y="0"/>
                  </a:moveTo>
                  <a:lnTo>
                    <a:pt x="10363200" y="0"/>
                  </a:lnTo>
                  <a:lnTo>
                    <a:pt x="1036320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4830167" y="5422506"/>
            <a:ext cx="586184" cy="509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34"/>
              </a:lnSpc>
            </a:pPr>
            <a:r>
              <a:rPr lang="en-US" sz="3600" b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34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79437" y="6084235"/>
            <a:ext cx="7287644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projekty spełniły kryteria, </a:t>
            </a:r>
          </a:p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lecz nie otrzymały wsparcia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9314259" y="5035153"/>
            <a:ext cx="7772400" cy="2009775"/>
            <a:chOff x="0" y="0"/>
            <a:chExt cx="10363200" cy="26797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0363200" cy="2679700"/>
            </a:xfrm>
            <a:custGeom>
              <a:avLst/>
              <a:gdLst/>
              <a:ahLst/>
              <a:cxnLst/>
              <a:rect l="l" t="t" r="r" b="b"/>
              <a:pathLst>
                <a:path w="10363200" h="2679700">
                  <a:moveTo>
                    <a:pt x="0" y="0"/>
                  </a:moveTo>
                  <a:lnTo>
                    <a:pt x="10363200" y="0"/>
                  </a:lnTo>
                  <a:lnTo>
                    <a:pt x="10363200" y="2679700"/>
                  </a:lnTo>
                  <a:lnTo>
                    <a:pt x="0" y="2679700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314259" y="5035153"/>
            <a:ext cx="7772400" cy="38100"/>
            <a:chOff x="0" y="0"/>
            <a:chExt cx="10363200" cy="50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0363200" cy="50800"/>
            </a:xfrm>
            <a:custGeom>
              <a:avLst/>
              <a:gdLst/>
              <a:ahLst/>
              <a:cxnLst/>
              <a:rect l="l" t="t" r="r" b="b"/>
              <a:pathLst>
                <a:path w="10363200" h="50800">
                  <a:moveTo>
                    <a:pt x="0" y="0"/>
                  </a:moveTo>
                  <a:lnTo>
                    <a:pt x="10363200" y="0"/>
                  </a:lnTo>
                  <a:lnTo>
                    <a:pt x="1036320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2375207" y="5425678"/>
            <a:ext cx="1650504" cy="509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34"/>
              </a:lnSpc>
            </a:pPr>
            <a:r>
              <a:rPr lang="en-US" sz="3600" b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ok. 19%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399316" y="6084235"/>
            <a:ext cx="5602288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wszystkich złożonych </a:t>
            </a:r>
          </a:p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wniosków otrzymało dofinansowanie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1239331" y="2533776"/>
            <a:ext cx="685800" cy="47625"/>
            <a:chOff x="0" y="0"/>
            <a:chExt cx="914400" cy="635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914400" cy="63500"/>
            </a:xfrm>
            <a:custGeom>
              <a:avLst/>
              <a:gdLst/>
              <a:ahLst/>
              <a:cxnLst/>
              <a:rect l="l" t="t" r="r" b="b"/>
              <a:pathLst>
                <a:path w="914400" h="63500">
                  <a:moveTo>
                    <a:pt x="0" y="0"/>
                  </a:moveTo>
                  <a:lnTo>
                    <a:pt x="914400" y="0"/>
                  </a:lnTo>
                  <a:lnTo>
                    <a:pt x="914400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244603" y="1644653"/>
            <a:ext cx="13448281" cy="63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63"/>
              </a:lnSpc>
            </a:pPr>
            <a:r>
              <a:rPr lang="en-US" sz="4200" b="1" spc="-3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Nabór konkurencyjny = wsparcie dla najlepszych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1218809" y="7649118"/>
            <a:ext cx="16219858" cy="844553"/>
            <a:chOff x="0" y="0"/>
            <a:chExt cx="21626478" cy="1126071"/>
          </a:xfrm>
        </p:grpSpPr>
        <p:sp>
          <p:nvSpPr>
            <p:cNvPr id="32" name="TextBox 32"/>
            <p:cNvSpPr txBox="1"/>
            <p:nvPr/>
          </p:nvSpPr>
          <p:spPr>
            <a:xfrm>
              <a:off x="509022" y="-20104"/>
              <a:ext cx="21117455" cy="1146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Wyniki naboru pokazały niewykorzystany jeszcze potencjał polskich MŚP w obszarze cyberbezpieczeństwa.</a:t>
              </a:r>
            </a:p>
          </p:txBody>
        </p:sp>
        <p:grpSp>
          <p:nvGrpSpPr>
            <p:cNvPr id="33" name="Group 33"/>
            <p:cNvGrpSpPr/>
            <p:nvPr/>
          </p:nvGrpSpPr>
          <p:grpSpPr>
            <a:xfrm>
              <a:off x="0" y="0"/>
              <a:ext cx="63500" cy="1126071"/>
              <a:chOff x="0" y="0"/>
              <a:chExt cx="63500" cy="1126071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63500" cy="1126096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1126096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1126096"/>
                    </a:lnTo>
                    <a:lnTo>
                      <a:pt x="0" y="1126096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</p:grpSp>
      <p:grpSp>
        <p:nvGrpSpPr>
          <p:cNvPr id="35" name="Group 35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36" name="Freeform 36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44603" y="2901772"/>
            <a:ext cx="7888089" cy="4439545"/>
            <a:chOff x="0" y="0"/>
            <a:chExt cx="10517453" cy="59193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517453" cy="5919343"/>
            </a:xfrm>
            <a:custGeom>
              <a:avLst/>
              <a:gdLst/>
              <a:ahLst/>
              <a:cxnLst/>
              <a:rect l="l" t="t" r="r" b="b"/>
              <a:pathLst>
                <a:path w="10517453" h="5919343">
                  <a:moveTo>
                    <a:pt x="0" y="0"/>
                  </a:moveTo>
                  <a:lnTo>
                    <a:pt x="10517453" y="0"/>
                  </a:lnTo>
                  <a:lnTo>
                    <a:pt x="10517453" y="5919343"/>
                  </a:lnTo>
                  <a:lnTo>
                    <a:pt x="0" y="5919343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18809" y="7649118"/>
            <a:ext cx="16219858" cy="425453"/>
            <a:chOff x="0" y="0"/>
            <a:chExt cx="21626478" cy="567271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63500" cy="548488"/>
              <a:chOff x="0" y="0"/>
              <a:chExt cx="63500" cy="548488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63500" cy="548513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548513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548513"/>
                    </a:lnTo>
                    <a:lnTo>
                      <a:pt x="0" y="548513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509022" y="-20104"/>
              <a:ext cx="21117455" cy="587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Połączyliśmy sprawność działania z rzetelnością i transparentnością procesu.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0"/>
            <a:ext cx="18288000" cy="876300"/>
            <a:chOff x="0" y="0"/>
            <a:chExt cx="24384000" cy="1168400"/>
          </a:xfrm>
        </p:grpSpPr>
        <p:sp>
          <p:nvSpPr>
            <p:cNvPr id="9" name="Freeform 9" descr="preencoded.png"/>
            <p:cNvSpPr/>
            <p:nvPr/>
          </p:nvSpPr>
          <p:spPr>
            <a:xfrm>
              <a:off x="0" y="0"/>
              <a:ext cx="24384000" cy="1168400"/>
            </a:xfrm>
            <a:custGeom>
              <a:avLst/>
              <a:gdLst/>
              <a:ahLst/>
              <a:cxnLst/>
              <a:rect l="l" t="t" r="r" b="b"/>
              <a:pathLst>
                <a:path w="24384000" h="1168400">
                  <a:moveTo>
                    <a:pt x="0" y="0"/>
                  </a:moveTo>
                  <a:lnTo>
                    <a:pt x="24384000" y="0"/>
                  </a:lnTo>
                  <a:lnTo>
                    <a:pt x="24384000" y="1168400"/>
                  </a:lnTo>
                  <a:lnTo>
                    <a:pt x="0" y="116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754" b="-207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474184" y="3056363"/>
            <a:ext cx="3250216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599" b="1" spc="269" dirty="0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WYZWANIA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01828" y="3790343"/>
            <a:ext cx="6104236" cy="410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71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duża liczba wniosków i krótki czas oceny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01828" y="4305735"/>
            <a:ext cx="6022972" cy="3939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171"/>
              </a:lnSpc>
            </a:pP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specjalistyczny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charakter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projektów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01828" y="4868753"/>
            <a:ext cx="7515824" cy="3939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171"/>
              </a:lnSpc>
            </a:pP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różnorodne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modele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technologiczne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i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biznesowe</a:t>
            </a:r>
            <a:endParaRPr lang="en-US" sz="2400" dirty="0">
              <a:solidFill>
                <a:srgbClr val="08458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901828" y="5422245"/>
            <a:ext cx="5359003" cy="410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71"/>
              </a:lnSpc>
            </a:pP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konieczność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uzupełnień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i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wyjaśnień</a:t>
            </a:r>
            <a:endParaRPr lang="en-US" sz="2400" dirty="0">
              <a:solidFill>
                <a:srgbClr val="08458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901828" y="5986762"/>
            <a:ext cx="5108572" cy="3939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171"/>
              </a:lnSpc>
            </a:pP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jednolita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interpretacja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kryteriów</a:t>
            </a:r>
            <a:endParaRPr lang="en-US" sz="2400" dirty="0">
              <a:solidFill>
                <a:srgbClr val="08458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1647825" y="3973935"/>
            <a:ext cx="76200" cy="76200"/>
            <a:chOff x="0" y="0"/>
            <a:chExt cx="101600" cy="1016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1600" cy="101600"/>
            </a:xfrm>
            <a:custGeom>
              <a:avLst/>
              <a:gdLst/>
              <a:ahLst/>
              <a:cxnLst/>
              <a:rect l="l" t="t" r="r" b="b"/>
              <a:pathLst>
                <a:path w="101600" h="101600">
                  <a:moveTo>
                    <a:pt x="0" y="0"/>
                  </a:moveTo>
                  <a:lnTo>
                    <a:pt x="101600" y="0"/>
                  </a:lnTo>
                  <a:lnTo>
                    <a:pt x="101600" y="101600"/>
                  </a:lnTo>
                  <a:lnTo>
                    <a:pt x="0" y="1016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647825" y="4524897"/>
            <a:ext cx="76200" cy="76200"/>
            <a:chOff x="0" y="0"/>
            <a:chExt cx="101600" cy="101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01600" cy="101600"/>
            </a:xfrm>
            <a:custGeom>
              <a:avLst/>
              <a:gdLst/>
              <a:ahLst/>
              <a:cxnLst/>
              <a:rect l="l" t="t" r="r" b="b"/>
              <a:pathLst>
                <a:path w="101600" h="101600">
                  <a:moveTo>
                    <a:pt x="0" y="0"/>
                  </a:moveTo>
                  <a:lnTo>
                    <a:pt x="101600" y="0"/>
                  </a:lnTo>
                  <a:lnTo>
                    <a:pt x="101600" y="101600"/>
                  </a:lnTo>
                  <a:lnTo>
                    <a:pt x="0" y="1016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647825" y="5075859"/>
            <a:ext cx="76200" cy="76200"/>
            <a:chOff x="0" y="0"/>
            <a:chExt cx="101600" cy="1016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1600" cy="101600"/>
            </a:xfrm>
            <a:custGeom>
              <a:avLst/>
              <a:gdLst/>
              <a:ahLst/>
              <a:cxnLst/>
              <a:rect l="l" t="t" r="r" b="b"/>
              <a:pathLst>
                <a:path w="101600" h="101600">
                  <a:moveTo>
                    <a:pt x="0" y="0"/>
                  </a:moveTo>
                  <a:lnTo>
                    <a:pt x="101600" y="0"/>
                  </a:lnTo>
                  <a:lnTo>
                    <a:pt x="101600" y="101600"/>
                  </a:lnTo>
                  <a:lnTo>
                    <a:pt x="0" y="1016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647825" y="5626821"/>
            <a:ext cx="76200" cy="76200"/>
            <a:chOff x="0" y="0"/>
            <a:chExt cx="101600" cy="1016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01600" cy="101600"/>
            </a:xfrm>
            <a:custGeom>
              <a:avLst/>
              <a:gdLst/>
              <a:ahLst/>
              <a:cxnLst/>
              <a:rect l="l" t="t" r="r" b="b"/>
              <a:pathLst>
                <a:path w="101600" h="101600">
                  <a:moveTo>
                    <a:pt x="0" y="0"/>
                  </a:moveTo>
                  <a:lnTo>
                    <a:pt x="101600" y="0"/>
                  </a:lnTo>
                  <a:lnTo>
                    <a:pt x="101600" y="101600"/>
                  </a:lnTo>
                  <a:lnTo>
                    <a:pt x="0" y="1016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647825" y="6177784"/>
            <a:ext cx="76200" cy="76200"/>
            <a:chOff x="0" y="0"/>
            <a:chExt cx="101600" cy="1016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01600" cy="101600"/>
            </a:xfrm>
            <a:custGeom>
              <a:avLst/>
              <a:gdLst/>
              <a:ahLst/>
              <a:cxnLst/>
              <a:rect l="l" t="t" r="r" b="b"/>
              <a:pathLst>
                <a:path w="101600" h="101600">
                  <a:moveTo>
                    <a:pt x="0" y="0"/>
                  </a:moveTo>
                  <a:lnTo>
                    <a:pt x="101600" y="0"/>
                  </a:lnTo>
                  <a:lnTo>
                    <a:pt x="101600" y="101600"/>
                  </a:lnTo>
                  <a:lnTo>
                    <a:pt x="0" y="1016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647825" y="6728746"/>
            <a:ext cx="76200" cy="76200"/>
            <a:chOff x="0" y="0"/>
            <a:chExt cx="101600" cy="1016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01600" cy="101600"/>
            </a:xfrm>
            <a:custGeom>
              <a:avLst/>
              <a:gdLst/>
              <a:ahLst/>
              <a:cxnLst/>
              <a:rect l="l" t="t" r="r" b="b"/>
              <a:pathLst>
                <a:path w="101600" h="101600">
                  <a:moveTo>
                    <a:pt x="0" y="0"/>
                  </a:moveTo>
                  <a:lnTo>
                    <a:pt x="101600" y="0"/>
                  </a:lnTo>
                  <a:lnTo>
                    <a:pt x="101600" y="101600"/>
                  </a:lnTo>
                  <a:lnTo>
                    <a:pt x="0" y="1016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901828" y="6537725"/>
            <a:ext cx="7082036" cy="410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71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bezstronność, poufność i pełna ścieżka audytu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9473994" y="2938682"/>
            <a:ext cx="7785306" cy="4402636"/>
            <a:chOff x="0" y="0"/>
            <a:chExt cx="10380408" cy="5870181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0380472" cy="5870194"/>
            </a:xfrm>
            <a:custGeom>
              <a:avLst/>
              <a:gdLst/>
              <a:ahLst/>
              <a:cxnLst/>
              <a:rect l="l" t="t" r="r" b="b"/>
              <a:pathLst>
                <a:path w="10380472" h="5870194">
                  <a:moveTo>
                    <a:pt x="0" y="0"/>
                  </a:moveTo>
                  <a:lnTo>
                    <a:pt x="10380472" y="0"/>
                  </a:lnTo>
                  <a:lnTo>
                    <a:pt x="10380472" y="5870194"/>
                  </a:lnTo>
                  <a:lnTo>
                    <a:pt x="0" y="5870194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244603" y="2890647"/>
            <a:ext cx="7888089" cy="48035"/>
            <a:chOff x="0" y="0"/>
            <a:chExt cx="10517453" cy="64046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0517453" cy="64046"/>
            </a:xfrm>
            <a:custGeom>
              <a:avLst/>
              <a:gdLst/>
              <a:ahLst/>
              <a:cxnLst/>
              <a:rect l="l" t="t" r="r" b="b"/>
              <a:pathLst>
                <a:path w="10517453" h="64046">
                  <a:moveTo>
                    <a:pt x="0" y="0"/>
                  </a:moveTo>
                  <a:lnTo>
                    <a:pt x="10517453" y="0"/>
                  </a:lnTo>
                  <a:lnTo>
                    <a:pt x="10517453" y="64046"/>
                  </a:lnTo>
                  <a:lnTo>
                    <a:pt x="0" y="64046"/>
                  </a:lnTo>
                  <a:close/>
                </a:path>
              </a:pathLst>
            </a:custGeom>
            <a:solidFill>
              <a:srgbClr val="FEC23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3" name="Freeform 33"/>
          <p:cNvSpPr/>
          <p:nvPr/>
        </p:nvSpPr>
        <p:spPr>
          <a:xfrm>
            <a:off x="9859863" y="4001874"/>
            <a:ext cx="76200" cy="2280047"/>
          </a:xfrm>
          <a:custGeom>
            <a:avLst/>
            <a:gdLst/>
            <a:ahLst/>
            <a:cxnLst/>
            <a:rect l="l" t="t" r="r" b="b"/>
            <a:pathLst>
              <a:path w="76200" h="2280047">
                <a:moveTo>
                  <a:pt x="0" y="0"/>
                </a:moveTo>
                <a:lnTo>
                  <a:pt x="76200" y="0"/>
                </a:lnTo>
                <a:lnTo>
                  <a:pt x="76200" y="2280047"/>
                </a:lnTo>
                <a:lnTo>
                  <a:pt x="0" y="22800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4" name="TextBox 34"/>
          <p:cNvSpPr txBox="1"/>
          <p:nvPr/>
        </p:nvSpPr>
        <p:spPr>
          <a:xfrm>
            <a:off x="9859863" y="3056363"/>
            <a:ext cx="5756374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599" b="1" spc="269">
                <a:solidFill>
                  <a:srgbClr val="FFC000"/>
                </a:solidFill>
                <a:latin typeface="Poppins Bold"/>
                <a:ea typeface="Poppins Bold"/>
                <a:cs typeface="Poppins Bold"/>
                <a:sym typeface="Poppins Bold"/>
              </a:rPr>
              <a:t>JASNE ZASADY OCENY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0221023" y="3790343"/>
            <a:ext cx="3874096" cy="410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71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Komisja Oceny Wniosków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0221022" y="4341298"/>
            <a:ext cx="5095177" cy="3939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171"/>
              </a:lnSpc>
            </a:pP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ocena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formalna</a:t>
            </a:r>
            <a:r>
              <a:rPr lang="en-US" sz="2400" dirty="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 i </a:t>
            </a:r>
            <a:r>
              <a:rPr lang="en-US" sz="2400" dirty="0" err="1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merytoryczna</a:t>
            </a:r>
            <a:endParaRPr lang="en-US" sz="2400" dirty="0">
              <a:solidFill>
                <a:srgbClr val="08458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10221023" y="4892262"/>
            <a:ext cx="3860999" cy="410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71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2 niezależnych ekspertów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0221023" y="5443226"/>
            <a:ext cx="4049613" cy="410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71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szczegółowe uzasadnienia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221023" y="5968189"/>
            <a:ext cx="4442222" cy="81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70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procedura odwoławcza </a:t>
            </a:r>
          </a:p>
          <a:p>
            <a:pPr algn="l">
              <a:lnSpc>
                <a:spcPts val="3171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i ponowna analiza zastrzeżeń</a:t>
            </a:r>
          </a:p>
        </p:txBody>
      </p:sp>
      <p:grpSp>
        <p:nvGrpSpPr>
          <p:cNvPr id="40" name="Group 40"/>
          <p:cNvGrpSpPr/>
          <p:nvPr/>
        </p:nvGrpSpPr>
        <p:grpSpPr>
          <a:xfrm>
            <a:off x="9473994" y="2891057"/>
            <a:ext cx="7785306" cy="47625"/>
            <a:chOff x="0" y="0"/>
            <a:chExt cx="10380408" cy="635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0380408" cy="63500"/>
            </a:xfrm>
            <a:custGeom>
              <a:avLst/>
              <a:gdLst/>
              <a:ahLst/>
              <a:cxnLst/>
              <a:rect l="l" t="t" r="r" b="b"/>
              <a:pathLst>
                <a:path w="10380408" h="63500">
                  <a:moveTo>
                    <a:pt x="0" y="0"/>
                  </a:moveTo>
                  <a:lnTo>
                    <a:pt x="10380408" y="0"/>
                  </a:lnTo>
                  <a:lnTo>
                    <a:pt x="10380408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084584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239331" y="2533776"/>
            <a:ext cx="685800" cy="47625"/>
            <a:chOff x="0" y="0"/>
            <a:chExt cx="914400" cy="635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914400" cy="63500"/>
            </a:xfrm>
            <a:custGeom>
              <a:avLst/>
              <a:gdLst/>
              <a:ahLst/>
              <a:cxnLst/>
              <a:rect l="l" t="t" r="r" b="b"/>
              <a:pathLst>
                <a:path w="914400" h="63500">
                  <a:moveTo>
                    <a:pt x="0" y="0"/>
                  </a:moveTo>
                  <a:lnTo>
                    <a:pt x="914400" y="0"/>
                  </a:lnTo>
                  <a:lnTo>
                    <a:pt x="914400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4" name="TextBox 44"/>
          <p:cNvSpPr txBox="1"/>
          <p:nvPr/>
        </p:nvSpPr>
        <p:spPr>
          <a:xfrm>
            <a:off x="1244603" y="1644653"/>
            <a:ext cx="16014697" cy="63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63"/>
              </a:lnSpc>
            </a:pPr>
            <a:r>
              <a:rPr lang="en-US" sz="4200" b="1" spc="-3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Transparentna ocena mimo wysokiej złożoności projektów</a:t>
            </a:r>
          </a:p>
        </p:txBody>
      </p:sp>
      <p:grpSp>
        <p:nvGrpSpPr>
          <p:cNvPr id="45" name="Group 45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46" name="Freeform 46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876300"/>
            <a:chOff x="0" y="0"/>
            <a:chExt cx="24384000" cy="11684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168400"/>
            </a:xfrm>
            <a:custGeom>
              <a:avLst/>
              <a:gdLst/>
              <a:ahLst/>
              <a:cxnLst/>
              <a:rect l="l" t="t" r="r" b="b"/>
              <a:pathLst>
                <a:path w="24384000" h="1168400">
                  <a:moveTo>
                    <a:pt x="0" y="0"/>
                  </a:moveTo>
                  <a:lnTo>
                    <a:pt x="24384000" y="0"/>
                  </a:lnTo>
                  <a:lnTo>
                    <a:pt x="24384000" y="1168400"/>
                  </a:lnTo>
                  <a:lnTo>
                    <a:pt x="0" y="116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754" b="-207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243422" y="3314826"/>
            <a:ext cx="4508004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30 odwołań łącznie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243422" y="4376800"/>
            <a:ext cx="4754766" cy="609600"/>
            <a:chOff x="0" y="0"/>
            <a:chExt cx="6339688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39713" cy="812800"/>
            </a:xfrm>
            <a:custGeom>
              <a:avLst/>
              <a:gdLst/>
              <a:ahLst/>
              <a:cxnLst/>
              <a:rect l="l" t="t" r="r" b="b"/>
              <a:pathLst>
                <a:path w="6339713" h="812800">
                  <a:moveTo>
                    <a:pt x="0" y="0"/>
                  </a:moveTo>
                  <a:lnTo>
                    <a:pt x="6339713" y="0"/>
                  </a:lnTo>
                  <a:lnTo>
                    <a:pt x="6339713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4D94D4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172108" y="4376800"/>
            <a:ext cx="4897403" cy="647700"/>
            <a:chOff x="0" y="0"/>
            <a:chExt cx="6529870" cy="8636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529872" cy="863600"/>
            </a:xfrm>
            <a:custGeom>
              <a:avLst/>
              <a:gdLst/>
              <a:ahLst/>
              <a:cxnLst/>
              <a:rect l="l" t="t" r="r" b="b"/>
              <a:pathLst>
                <a:path w="6529872" h="863600">
                  <a:moveTo>
                    <a:pt x="0" y="0"/>
                  </a:moveTo>
                  <a:lnTo>
                    <a:pt x="6529872" y="0"/>
                  </a:lnTo>
                  <a:lnTo>
                    <a:pt x="6529872" y="863600"/>
                  </a:lnTo>
                  <a:lnTo>
                    <a:pt x="0" y="8636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97330" b="-97330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6529870" cy="8826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879"/>
                </a:lnSpc>
              </a:pPr>
              <a:r>
                <a:rPr lang="en-US" sz="24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9 formalnych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998188" y="4376800"/>
            <a:ext cx="11094691" cy="609600"/>
            <a:chOff x="0" y="0"/>
            <a:chExt cx="14792922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792961" cy="812800"/>
            </a:xfrm>
            <a:custGeom>
              <a:avLst/>
              <a:gdLst/>
              <a:ahLst/>
              <a:cxnLst/>
              <a:rect l="l" t="t" r="r" b="b"/>
              <a:pathLst>
                <a:path w="14792961" h="812800">
                  <a:moveTo>
                    <a:pt x="0" y="0"/>
                  </a:moveTo>
                  <a:lnTo>
                    <a:pt x="14792961" y="0"/>
                  </a:lnTo>
                  <a:lnTo>
                    <a:pt x="14792961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831767" y="4376800"/>
            <a:ext cx="11427533" cy="647700"/>
            <a:chOff x="0" y="0"/>
            <a:chExt cx="15236711" cy="8636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236709" cy="863600"/>
            </a:xfrm>
            <a:custGeom>
              <a:avLst/>
              <a:gdLst/>
              <a:ahLst/>
              <a:cxnLst/>
              <a:rect l="l" t="t" r="r" b="b"/>
              <a:pathLst>
                <a:path w="15236709" h="863600">
                  <a:moveTo>
                    <a:pt x="0" y="0"/>
                  </a:moveTo>
                  <a:lnTo>
                    <a:pt x="15236709" y="0"/>
                  </a:lnTo>
                  <a:lnTo>
                    <a:pt x="15236709" y="863600"/>
                  </a:lnTo>
                  <a:lnTo>
                    <a:pt x="0" y="8636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293779" b="-293779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15236711" cy="8826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879"/>
                </a:lnSpc>
              </a:pPr>
              <a:r>
                <a:rPr lang="en-US" sz="24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21 merytorycznych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43422" y="5291200"/>
            <a:ext cx="7883359" cy="1581150"/>
            <a:chOff x="0" y="0"/>
            <a:chExt cx="10511145" cy="21082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511145" cy="2108200"/>
            </a:xfrm>
            <a:custGeom>
              <a:avLst/>
              <a:gdLst/>
              <a:ahLst/>
              <a:cxnLst/>
              <a:rect l="l" t="t" r="r" b="b"/>
              <a:pathLst>
                <a:path w="10511145" h="2108200">
                  <a:moveTo>
                    <a:pt x="0" y="0"/>
                  </a:moveTo>
                  <a:lnTo>
                    <a:pt x="10511145" y="0"/>
                  </a:lnTo>
                  <a:lnTo>
                    <a:pt x="10511145" y="2108200"/>
                  </a:lnTo>
                  <a:lnTo>
                    <a:pt x="0" y="2108200"/>
                  </a:lnTo>
                  <a:close/>
                </a:path>
              </a:pathLst>
            </a:custGeom>
            <a:solidFill>
              <a:srgbClr val="F4F9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43422" y="5291200"/>
            <a:ext cx="7883359" cy="38644"/>
            <a:chOff x="0" y="0"/>
            <a:chExt cx="10363200" cy="50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363200" cy="50800"/>
            </a:xfrm>
            <a:custGeom>
              <a:avLst/>
              <a:gdLst/>
              <a:ahLst/>
              <a:cxnLst/>
              <a:rect l="l" t="t" r="r" b="b"/>
              <a:pathLst>
                <a:path w="10363200" h="50800">
                  <a:moveTo>
                    <a:pt x="0" y="0"/>
                  </a:moveTo>
                  <a:lnTo>
                    <a:pt x="10363200" y="0"/>
                  </a:lnTo>
                  <a:lnTo>
                    <a:pt x="1036320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4657621" y="5697604"/>
            <a:ext cx="1174146" cy="437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85"/>
              </a:lnSpc>
            </a:pPr>
            <a:r>
              <a:rPr lang="en-US" sz="3600" b="1" dirty="0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100%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90608" y="6278629"/>
            <a:ext cx="7499946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84584"/>
                </a:solidFill>
                <a:latin typeface="Poppins"/>
                <a:ea typeface="Poppins"/>
                <a:cs typeface="Poppins"/>
                <a:sym typeface="Poppins"/>
              </a:rPr>
              <a:t>złożonych odwołań ponownie przeanalizowanych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9393117" y="5291200"/>
            <a:ext cx="7772400" cy="1581150"/>
            <a:chOff x="0" y="0"/>
            <a:chExt cx="10363200" cy="21082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0363200" cy="2108200"/>
            </a:xfrm>
            <a:custGeom>
              <a:avLst/>
              <a:gdLst/>
              <a:ahLst/>
              <a:cxnLst/>
              <a:rect l="l" t="t" r="r" b="b"/>
              <a:pathLst>
                <a:path w="10363200" h="2108200">
                  <a:moveTo>
                    <a:pt x="0" y="0"/>
                  </a:moveTo>
                  <a:lnTo>
                    <a:pt x="10363200" y="0"/>
                  </a:lnTo>
                  <a:lnTo>
                    <a:pt x="10363200" y="2108200"/>
                  </a:lnTo>
                  <a:lnTo>
                    <a:pt x="0" y="2108200"/>
                  </a:lnTo>
                  <a:close/>
                </a:path>
              </a:pathLst>
            </a:custGeom>
            <a:solidFill>
              <a:srgbClr val="084584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9393117" y="5291200"/>
            <a:ext cx="7772400" cy="38100"/>
            <a:chOff x="0" y="0"/>
            <a:chExt cx="10363200" cy="50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363200" cy="50800"/>
            </a:xfrm>
            <a:custGeom>
              <a:avLst/>
              <a:gdLst/>
              <a:ahLst/>
              <a:cxnLst/>
              <a:rect l="l" t="t" r="r" b="b"/>
              <a:pathLst>
                <a:path w="10363200" h="50800">
                  <a:moveTo>
                    <a:pt x="0" y="0"/>
                  </a:moveTo>
                  <a:lnTo>
                    <a:pt x="10363200" y="0"/>
                  </a:lnTo>
                  <a:lnTo>
                    <a:pt x="1036320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13130241" y="5697604"/>
            <a:ext cx="298152" cy="467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85"/>
              </a:lnSpc>
            </a:pPr>
            <a:r>
              <a:rPr lang="en-US" sz="36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0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125549" y="6278629"/>
            <a:ext cx="6307535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zmian rozstrzygnięć po ponownej analizie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1239331" y="2533776"/>
            <a:ext cx="685800" cy="47625"/>
            <a:chOff x="0" y="0"/>
            <a:chExt cx="914400" cy="635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914400" cy="63500"/>
            </a:xfrm>
            <a:custGeom>
              <a:avLst/>
              <a:gdLst/>
              <a:ahLst/>
              <a:cxnLst/>
              <a:rect l="l" t="t" r="r" b="b"/>
              <a:pathLst>
                <a:path w="914400" h="63500">
                  <a:moveTo>
                    <a:pt x="0" y="0"/>
                  </a:moveTo>
                  <a:lnTo>
                    <a:pt x="914400" y="0"/>
                  </a:lnTo>
                  <a:lnTo>
                    <a:pt x="914400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1244603" y="1644653"/>
            <a:ext cx="14371634" cy="63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63"/>
              </a:lnSpc>
            </a:pPr>
            <a:r>
              <a:rPr lang="en-US" sz="4200" b="1" spc="-31">
                <a:solidFill>
                  <a:srgbClr val="084584"/>
                </a:solidFill>
                <a:latin typeface="Poppins Bold"/>
                <a:ea typeface="Poppins Bold"/>
                <a:cs typeface="Poppins Bold"/>
                <a:sym typeface="Poppins Bold"/>
              </a:rPr>
              <a:t>Ocena rzetelności rozstrzygnięć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1218809" y="7649118"/>
            <a:ext cx="16219858" cy="425453"/>
            <a:chOff x="0" y="0"/>
            <a:chExt cx="21626478" cy="567271"/>
          </a:xfrm>
        </p:grpSpPr>
        <p:grpSp>
          <p:nvGrpSpPr>
            <p:cNvPr id="31" name="Group 31"/>
            <p:cNvGrpSpPr/>
            <p:nvPr/>
          </p:nvGrpSpPr>
          <p:grpSpPr>
            <a:xfrm>
              <a:off x="0" y="0"/>
              <a:ext cx="63500" cy="548488"/>
              <a:chOff x="0" y="0"/>
              <a:chExt cx="63500" cy="548488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63500" cy="548513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548513">
                    <a:moveTo>
                      <a:pt x="0" y="0"/>
                    </a:moveTo>
                    <a:lnTo>
                      <a:pt x="63500" y="0"/>
                    </a:lnTo>
                    <a:lnTo>
                      <a:pt x="63500" y="548513"/>
                    </a:lnTo>
                    <a:lnTo>
                      <a:pt x="0" y="548513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509022" y="-20104"/>
              <a:ext cx="21117455" cy="587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8458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Rzetelność naszej oceny potwierdziła procedura odwoławcza.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2671762" y="8925373"/>
            <a:ext cx="12944475" cy="1068629"/>
            <a:chOff x="0" y="0"/>
            <a:chExt cx="17259300" cy="1424838"/>
          </a:xfrm>
        </p:grpSpPr>
        <p:sp>
          <p:nvSpPr>
            <p:cNvPr id="35" name="Freeform 35" descr="Obraz zawierający tekst, zrzut ekranu, Czcionka, Grafika  Zawartość wygenerowana przez AI może być niepoprawna."/>
            <p:cNvSpPr/>
            <p:nvPr/>
          </p:nvSpPr>
          <p:spPr>
            <a:xfrm>
              <a:off x="0" y="0"/>
              <a:ext cx="17259300" cy="1424838"/>
            </a:xfrm>
            <a:custGeom>
              <a:avLst/>
              <a:gdLst/>
              <a:ahLst/>
              <a:cxnLst/>
              <a:rect l="l" t="t" r="r" b="b"/>
              <a:pathLst>
                <a:path w="17259300" h="1424838">
                  <a:moveTo>
                    <a:pt x="0" y="0"/>
                  </a:moveTo>
                  <a:lnTo>
                    <a:pt x="17259300" y="0"/>
                  </a:lnTo>
                  <a:lnTo>
                    <a:pt x="17259300" y="1424838"/>
                  </a:lnTo>
                  <a:lnTo>
                    <a:pt x="0" y="1424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23088" b="-2308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2180</Words>
  <Application>Microsoft Office PowerPoint</Application>
  <PresentationFormat>Niestandardowy</PresentationFormat>
  <Paragraphs>385</Paragraphs>
  <Slides>23</Slides>
  <Notes>23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8" baseType="lpstr">
      <vt:lpstr>Arial</vt:lpstr>
      <vt:lpstr>Poppins</vt:lpstr>
      <vt:lpstr>Calibri</vt:lpstr>
      <vt:lpstr>Poppins Bold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DEP_PREZENTACJA.pptx</dc:title>
  <dc:creator>Liliana Grupińska</dc:creator>
  <cp:lastModifiedBy>Paula Domachowska-Woźniak</cp:lastModifiedBy>
  <cp:revision>7</cp:revision>
  <dcterms:created xsi:type="dcterms:W3CDTF">2006-08-16T00:00:00Z</dcterms:created>
  <dcterms:modified xsi:type="dcterms:W3CDTF">2026-08-25T13:25:16Z</dcterms:modified>
  <dc:identifier>DAHS66l4DvQ</dc:identifier>
</cp:coreProperties>
</file>