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4.jpg" ContentType="image/jpeg"/>
  <Override PartName="/ppt/media/image8.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3" r:id="rId9"/>
    <p:sldId id="264" r:id="rId10"/>
    <p:sldId id="268" r:id="rId11"/>
    <p:sldId id="266" r:id="rId12"/>
    <p:sldId id="262" r:id="rId13"/>
    <p:sldId id="274" r:id="rId14"/>
    <p:sldId id="275" r:id="rId15"/>
    <p:sldId id="276" r:id="rId16"/>
    <p:sldId id="269" r:id="rId17"/>
    <p:sldId id="271" r:id="rId18"/>
    <p:sldId id="278" r:id="rId19"/>
    <p:sldId id="277" r:id="rId20"/>
    <p:sldId id="279" r:id="rId21"/>
    <p:sldId id="280" r:id="rId22"/>
    <p:sldId id="281" r:id="rId23"/>
    <p:sldId id="270" r:id="rId24"/>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708"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2143170"/>
            <a:ext cx="20079786" cy="3484281"/>
          </a:xfrm>
          <a:prstGeom prst="rect">
            <a:avLst/>
          </a:prstGeom>
        </p:spPr>
      </p:pic>
      <p:sp>
        <p:nvSpPr>
          <p:cNvPr id="17" name="bg object 17"/>
          <p:cNvSpPr/>
          <p:nvPr/>
        </p:nvSpPr>
        <p:spPr>
          <a:xfrm>
            <a:off x="19673673" y="0"/>
            <a:ext cx="430530" cy="2143760"/>
          </a:xfrm>
          <a:custGeom>
            <a:avLst/>
            <a:gdLst/>
            <a:ahLst/>
            <a:cxnLst/>
            <a:rect l="l" t="t" r="r" b="b"/>
            <a:pathLst>
              <a:path w="430530" h="2143760">
                <a:moveTo>
                  <a:pt x="0" y="2143170"/>
                </a:moveTo>
                <a:lnTo>
                  <a:pt x="430426" y="2143170"/>
                </a:lnTo>
                <a:lnTo>
                  <a:pt x="430426" y="0"/>
                </a:lnTo>
                <a:lnTo>
                  <a:pt x="0" y="0"/>
                </a:lnTo>
                <a:lnTo>
                  <a:pt x="0" y="2143170"/>
                </a:lnTo>
                <a:close/>
              </a:path>
            </a:pathLst>
          </a:custGeom>
          <a:solidFill>
            <a:srgbClr val="34A8CF"/>
          </a:solidFill>
        </p:spPr>
        <p:txBody>
          <a:bodyPr wrap="square" lIns="0" tIns="0" rIns="0" bIns="0" rtlCol="0"/>
          <a:lstStyle/>
          <a:p>
            <a:endParaRPr/>
          </a:p>
        </p:txBody>
      </p:sp>
      <p:sp>
        <p:nvSpPr>
          <p:cNvPr id="18" name="bg object 18"/>
          <p:cNvSpPr/>
          <p:nvPr/>
        </p:nvSpPr>
        <p:spPr>
          <a:xfrm>
            <a:off x="19673673" y="2143170"/>
            <a:ext cx="430530" cy="3484879"/>
          </a:xfrm>
          <a:custGeom>
            <a:avLst/>
            <a:gdLst/>
            <a:ahLst/>
            <a:cxnLst/>
            <a:rect l="l" t="t" r="r" b="b"/>
            <a:pathLst>
              <a:path w="430530" h="3484879">
                <a:moveTo>
                  <a:pt x="0" y="3484281"/>
                </a:moveTo>
                <a:lnTo>
                  <a:pt x="430426" y="3484281"/>
                </a:lnTo>
                <a:lnTo>
                  <a:pt x="430426" y="0"/>
                </a:lnTo>
                <a:lnTo>
                  <a:pt x="0" y="0"/>
                </a:lnTo>
                <a:lnTo>
                  <a:pt x="0" y="3484281"/>
                </a:lnTo>
                <a:close/>
              </a:path>
            </a:pathLst>
          </a:custGeom>
          <a:solidFill>
            <a:srgbClr val="0080AF"/>
          </a:solidFill>
        </p:spPr>
        <p:txBody>
          <a:bodyPr wrap="square" lIns="0" tIns="0" rIns="0" bIns="0" rtlCol="0"/>
          <a:lstStyle/>
          <a:p>
            <a:endParaRPr/>
          </a:p>
        </p:txBody>
      </p:sp>
      <p:sp>
        <p:nvSpPr>
          <p:cNvPr id="19" name="bg object 19"/>
          <p:cNvSpPr/>
          <p:nvPr/>
        </p:nvSpPr>
        <p:spPr>
          <a:xfrm>
            <a:off x="16245752" y="1119726"/>
            <a:ext cx="3858895" cy="10189210"/>
          </a:xfrm>
          <a:custGeom>
            <a:avLst/>
            <a:gdLst/>
            <a:ahLst/>
            <a:cxnLst/>
            <a:rect l="l" t="t" r="r" b="b"/>
            <a:pathLst>
              <a:path w="3858894" h="10189210">
                <a:moveTo>
                  <a:pt x="673214" y="49987"/>
                </a:moveTo>
                <a:lnTo>
                  <a:pt x="622452" y="93218"/>
                </a:lnTo>
                <a:lnTo>
                  <a:pt x="581901" y="119545"/>
                </a:lnTo>
                <a:lnTo>
                  <a:pt x="532739" y="143471"/>
                </a:lnTo>
                <a:lnTo>
                  <a:pt x="476084" y="160870"/>
                </a:lnTo>
                <a:lnTo>
                  <a:pt x="413067" y="167589"/>
                </a:lnTo>
                <a:lnTo>
                  <a:pt x="373773" y="163169"/>
                </a:lnTo>
                <a:lnTo>
                  <a:pt x="327126" y="151066"/>
                </a:lnTo>
                <a:lnTo>
                  <a:pt x="275564" y="133070"/>
                </a:lnTo>
                <a:lnTo>
                  <a:pt x="221538" y="110934"/>
                </a:lnTo>
                <a:lnTo>
                  <a:pt x="167487" y="86423"/>
                </a:lnTo>
                <a:lnTo>
                  <a:pt x="115862" y="61302"/>
                </a:lnTo>
                <a:lnTo>
                  <a:pt x="69113" y="37350"/>
                </a:lnTo>
                <a:lnTo>
                  <a:pt x="29679" y="16332"/>
                </a:lnTo>
                <a:lnTo>
                  <a:pt x="0" y="0"/>
                </a:lnTo>
                <a:lnTo>
                  <a:pt x="0" y="131165"/>
                </a:lnTo>
                <a:lnTo>
                  <a:pt x="70027" y="169113"/>
                </a:lnTo>
                <a:lnTo>
                  <a:pt x="117487" y="193509"/>
                </a:lnTo>
                <a:lnTo>
                  <a:pt x="169913" y="219100"/>
                </a:lnTo>
                <a:lnTo>
                  <a:pt x="224828" y="244094"/>
                </a:lnTo>
                <a:lnTo>
                  <a:pt x="279730" y="266687"/>
                </a:lnTo>
                <a:lnTo>
                  <a:pt x="332130" y="285051"/>
                </a:lnTo>
                <a:lnTo>
                  <a:pt x="379539" y="297408"/>
                </a:lnTo>
                <a:lnTo>
                  <a:pt x="419455" y="301917"/>
                </a:lnTo>
                <a:lnTo>
                  <a:pt x="479526" y="295351"/>
                </a:lnTo>
                <a:lnTo>
                  <a:pt x="534327" y="278333"/>
                </a:lnTo>
                <a:lnTo>
                  <a:pt x="582485" y="254965"/>
                </a:lnTo>
                <a:lnTo>
                  <a:pt x="622604" y="229323"/>
                </a:lnTo>
                <a:lnTo>
                  <a:pt x="653313" y="205498"/>
                </a:lnTo>
                <a:lnTo>
                  <a:pt x="673214" y="187553"/>
                </a:lnTo>
                <a:lnTo>
                  <a:pt x="673214" y="49987"/>
                </a:lnTo>
                <a:close/>
              </a:path>
              <a:path w="3858894" h="10189210">
                <a:moveTo>
                  <a:pt x="3858349" y="4507725"/>
                </a:moveTo>
                <a:lnTo>
                  <a:pt x="3427920" y="4507725"/>
                </a:lnTo>
                <a:lnTo>
                  <a:pt x="3427920" y="10188829"/>
                </a:lnTo>
                <a:lnTo>
                  <a:pt x="3858349" y="10188829"/>
                </a:lnTo>
                <a:lnTo>
                  <a:pt x="3858349" y="4507725"/>
                </a:lnTo>
                <a:close/>
              </a:path>
            </a:pathLst>
          </a:custGeom>
          <a:solidFill>
            <a:srgbClr val="1A688F"/>
          </a:solidFill>
        </p:spPr>
        <p:txBody>
          <a:bodyPr wrap="square" lIns="0" tIns="0" rIns="0" bIns="0" rtlCol="0"/>
          <a:lstStyle/>
          <a:p>
            <a:endParaRPr/>
          </a:p>
        </p:txBody>
      </p:sp>
      <p:sp>
        <p:nvSpPr>
          <p:cNvPr id="20" name="bg object 20"/>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21" name="bg object 21"/>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pic>
        <p:nvPicPr>
          <p:cNvPr id="22" name="bg object 22"/>
          <p:cNvPicPr/>
          <p:nvPr/>
        </p:nvPicPr>
        <p:blipFill>
          <a:blip r:embed="rId3" cstate="print"/>
          <a:stretch>
            <a:fillRect/>
          </a:stretch>
        </p:blipFill>
        <p:spPr>
          <a:xfrm>
            <a:off x="17054884" y="814682"/>
            <a:ext cx="765164" cy="113323"/>
          </a:xfrm>
          <a:prstGeom prst="rect">
            <a:avLst/>
          </a:prstGeom>
        </p:spPr>
      </p:pic>
      <p:pic>
        <p:nvPicPr>
          <p:cNvPr id="23" name="bg object 23"/>
          <p:cNvPicPr/>
          <p:nvPr/>
        </p:nvPicPr>
        <p:blipFill>
          <a:blip r:embed="rId4" cstate="print"/>
          <a:stretch>
            <a:fillRect/>
          </a:stretch>
        </p:blipFill>
        <p:spPr>
          <a:xfrm>
            <a:off x="17041040" y="997702"/>
            <a:ext cx="1516417" cy="336303"/>
          </a:xfrm>
          <a:prstGeom prst="rect">
            <a:avLst/>
          </a:prstGeom>
        </p:spPr>
      </p:pic>
      <p:sp>
        <p:nvSpPr>
          <p:cNvPr id="2" name="Holder 2"/>
          <p:cNvSpPr>
            <a:spLocks noGrp="1"/>
          </p:cNvSpPr>
          <p:nvPr>
            <p:ph type="title"/>
          </p:nvPr>
        </p:nvSpPr>
        <p:spPr/>
        <p:txBody>
          <a:bodyPr lIns="0" tIns="0" rIns="0" bIns="0"/>
          <a:lstStyle>
            <a:lvl1pPr>
              <a:defRPr sz="7000" b="0" i="0">
                <a:solidFill>
                  <a:srgbClr val="1A688F"/>
                </a:solidFill>
                <a:latin typeface="Lato Light"/>
                <a:cs typeface="Lato Ligh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000" b="0" i="0">
                <a:solidFill>
                  <a:srgbClr val="1A688F"/>
                </a:solidFill>
                <a:latin typeface="Lato Light"/>
                <a:cs typeface="Lato Light"/>
              </a:defRPr>
            </a:lvl1pPr>
          </a:lstStyle>
          <a:p>
            <a:endParaRPr/>
          </a:p>
        </p:txBody>
      </p:sp>
      <p:sp>
        <p:nvSpPr>
          <p:cNvPr id="3" name="Holder 3"/>
          <p:cNvSpPr>
            <a:spLocks noGrp="1"/>
          </p:cNvSpPr>
          <p:nvPr>
            <p:ph sz="half" idx="2"/>
          </p:nvPr>
        </p:nvSpPr>
        <p:spPr>
          <a:xfrm>
            <a:off x="1082018" y="2681032"/>
            <a:ext cx="8122284" cy="7181850"/>
          </a:xfrm>
          <a:prstGeom prst="rect">
            <a:avLst/>
          </a:prstGeom>
        </p:spPr>
        <p:txBody>
          <a:bodyPr wrap="square" lIns="0" tIns="0" rIns="0" bIns="0">
            <a:spAutoFit/>
          </a:bodyPr>
          <a:lstStyle>
            <a:lvl1pPr>
              <a:defRPr sz="3300" b="0" i="0">
                <a:solidFill>
                  <a:srgbClr val="34A8CF"/>
                </a:solidFill>
                <a:latin typeface="Lato Light"/>
                <a:cs typeface="Lato Light"/>
              </a:defRPr>
            </a:lvl1pPr>
          </a:lstStyle>
          <a:p>
            <a:endParaRPr/>
          </a:p>
        </p:txBody>
      </p:sp>
      <p:sp>
        <p:nvSpPr>
          <p:cNvPr id="4" name="Holder 4"/>
          <p:cNvSpPr>
            <a:spLocks noGrp="1"/>
          </p:cNvSpPr>
          <p:nvPr>
            <p:ph sz="half" idx="3"/>
          </p:nvPr>
        </p:nvSpPr>
        <p:spPr>
          <a:xfrm>
            <a:off x="10258206" y="3346455"/>
            <a:ext cx="8319769" cy="6432550"/>
          </a:xfrm>
          <a:prstGeom prst="rect">
            <a:avLst/>
          </a:prstGeom>
        </p:spPr>
        <p:txBody>
          <a:bodyPr wrap="square" lIns="0" tIns="0" rIns="0" bIns="0">
            <a:spAutoFit/>
          </a:bodyPr>
          <a:lstStyle>
            <a:lvl1pPr>
              <a:defRPr sz="1900" b="0" i="0">
                <a:solidFill>
                  <a:srgbClr val="404041"/>
                </a:solidFill>
                <a:latin typeface="Lato Light"/>
                <a:cs typeface="Lato Light"/>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000" b="0" i="0">
                <a:solidFill>
                  <a:srgbClr val="1A688F"/>
                </a:solidFill>
                <a:latin typeface="Lato Light"/>
                <a:cs typeface="Lato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9673673" y="0"/>
            <a:ext cx="430530" cy="2143760"/>
          </a:xfrm>
          <a:custGeom>
            <a:avLst/>
            <a:gdLst/>
            <a:ahLst/>
            <a:cxnLst/>
            <a:rect l="l" t="t" r="r" b="b"/>
            <a:pathLst>
              <a:path w="430530" h="2143760">
                <a:moveTo>
                  <a:pt x="0" y="2143170"/>
                </a:moveTo>
                <a:lnTo>
                  <a:pt x="430426" y="2143170"/>
                </a:lnTo>
                <a:lnTo>
                  <a:pt x="430426" y="0"/>
                </a:lnTo>
                <a:lnTo>
                  <a:pt x="0" y="0"/>
                </a:lnTo>
                <a:lnTo>
                  <a:pt x="0" y="2143170"/>
                </a:lnTo>
                <a:close/>
              </a:path>
            </a:pathLst>
          </a:custGeom>
          <a:solidFill>
            <a:srgbClr val="34A8CF"/>
          </a:solidFill>
        </p:spPr>
        <p:txBody>
          <a:bodyPr wrap="square" lIns="0" tIns="0" rIns="0" bIns="0" rtlCol="0"/>
          <a:lstStyle/>
          <a:p>
            <a:endParaRPr/>
          </a:p>
        </p:txBody>
      </p:sp>
      <p:sp>
        <p:nvSpPr>
          <p:cNvPr id="17" name="bg object 17"/>
          <p:cNvSpPr/>
          <p:nvPr/>
        </p:nvSpPr>
        <p:spPr>
          <a:xfrm>
            <a:off x="19673673" y="2143170"/>
            <a:ext cx="430530" cy="3484879"/>
          </a:xfrm>
          <a:custGeom>
            <a:avLst/>
            <a:gdLst/>
            <a:ahLst/>
            <a:cxnLst/>
            <a:rect l="l" t="t" r="r" b="b"/>
            <a:pathLst>
              <a:path w="430530" h="3484879">
                <a:moveTo>
                  <a:pt x="0" y="3484281"/>
                </a:moveTo>
                <a:lnTo>
                  <a:pt x="430426" y="3484281"/>
                </a:lnTo>
                <a:lnTo>
                  <a:pt x="430426" y="0"/>
                </a:lnTo>
                <a:lnTo>
                  <a:pt x="0" y="0"/>
                </a:lnTo>
                <a:lnTo>
                  <a:pt x="0" y="3484281"/>
                </a:lnTo>
                <a:close/>
              </a:path>
            </a:pathLst>
          </a:custGeom>
          <a:solidFill>
            <a:srgbClr val="0080AF"/>
          </a:solidFill>
        </p:spPr>
        <p:txBody>
          <a:bodyPr wrap="square" lIns="0" tIns="0" rIns="0" bIns="0" rtlCol="0"/>
          <a:lstStyle/>
          <a:p>
            <a:endParaRPr/>
          </a:p>
        </p:txBody>
      </p:sp>
      <p:sp>
        <p:nvSpPr>
          <p:cNvPr id="18" name="bg object 18"/>
          <p:cNvSpPr/>
          <p:nvPr/>
        </p:nvSpPr>
        <p:spPr>
          <a:xfrm>
            <a:off x="19673673" y="5627451"/>
            <a:ext cx="430530" cy="5681345"/>
          </a:xfrm>
          <a:custGeom>
            <a:avLst/>
            <a:gdLst/>
            <a:ahLst/>
            <a:cxnLst/>
            <a:rect l="l" t="t" r="r" b="b"/>
            <a:pathLst>
              <a:path w="430530" h="5681345">
                <a:moveTo>
                  <a:pt x="430426" y="0"/>
                </a:moveTo>
                <a:lnTo>
                  <a:pt x="0" y="0"/>
                </a:lnTo>
                <a:lnTo>
                  <a:pt x="0" y="5681104"/>
                </a:lnTo>
                <a:lnTo>
                  <a:pt x="430426" y="5681104"/>
                </a:lnTo>
                <a:lnTo>
                  <a:pt x="430426" y="0"/>
                </a:lnTo>
                <a:close/>
              </a:path>
            </a:pathLst>
          </a:custGeom>
          <a:solidFill>
            <a:srgbClr val="1A688F"/>
          </a:solidFill>
        </p:spPr>
        <p:txBody>
          <a:bodyPr wrap="square" lIns="0" tIns="0" rIns="0" bIns="0" rtlCol="0"/>
          <a:lstStyle/>
          <a:p>
            <a:endParaRPr/>
          </a:p>
        </p:txBody>
      </p:sp>
      <p:sp>
        <p:nvSpPr>
          <p:cNvPr id="2" name="Holder 2"/>
          <p:cNvSpPr>
            <a:spLocks noGrp="1"/>
          </p:cNvSpPr>
          <p:nvPr>
            <p:ph type="title"/>
          </p:nvPr>
        </p:nvSpPr>
        <p:spPr>
          <a:xfrm>
            <a:off x="1116944" y="2166788"/>
            <a:ext cx="17870211" cy="2381885"/>
          </a:xfrm>
          <a:prstGeom prst="rect">
            <a:avLst/>
          </a:prstGeom>
        </p:spPr>
        <p:txBody>
          <a:bodyPr wrap="square" lIns="0" tIns="0" rIns="0" bIns="0">
            <a:spAutoFit/>
          </a:bodyPr>
          <a:lstStyle>
            <a:lvl1pPr>
              <a:defRPr sz="7000" b="0" i="0">
                <a:solidFill>
                  <a:srgbClr val="1A688F"/>
                </a:solidFill>
                <a:latin typeface="Lato Light"/>
                <a:cs typeface="Lato Light"/>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6/9/2025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33.sv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5.sv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hyperlink" Target="https://www.gov.pl/web/wody-polskie/pozwolenie-wodnoprawne" TargetMode="External"/><Relationship Id="rId4" Type="http://schemas.openxmlformats.org/officeDocument/2006/relationships/hyperlink" Target="https://www.gov.pl/web/wody-polskie/zgloszenie-wodnoprawn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hyperlink" Target="https://lexspace.com/szablony/9804-profil-wody-w-kapielisk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hyperlink" Target="https://isok.gov.pl/hydroportal.html" TargetMode="External"/><Relationship Id="rId5" Type="http://schemas.openxmlformats.org/officeDocument/2006/relationships/hyperlink" Target="http://karty.apgw.gov.pl:4200/informacje" TargetMode="Externa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isok.gov.pl/hydroportal.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hyperlink" Target="sk.gis.gov.p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33.sv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a:extLst>
              <a:ext uri="{28A0092B-C50C-407E-A947-70E740481C1C}">
                <a14:useLocalDpi xmlns:a14="http://schemas.microsoft.com/office/drawing/2010/main" val="0"/>
              </a:ext>
            </a:extLst>
          </a:blip>
          <a:srcRect/>
          <a:stretch/>
        </p:blipFill>
        <p:spPr>
          <a:xfrm>
            <a:off x="-532" y="5628049"/>
            <a:ext cx="19674205" cy="5680505"/>
          </a:xfrm>
          <a:prstGeom prst="rect">
            <a:avLst/>
          </a:prstGeom>
        </p:spPr>
      </p:pic>
      <p:grpSp>
        <p:nvGrpSpPr>
          <p:cNvPr id="3" name="object 3"/>
          <p:cNvGrpSpPr/>
          <p:nvPr/>
        </p:nvGrpSpPr>
        <p:grpSpPr>
          <a:xfrm>
            <a:off x="0" y="0"/>
            <a:ext cx="20104100" cy="11308715"/>
            <a:chOff x="0" y="0"/>
            <a:chExt cx="20104100" cy="11308715"/>
          </a:xfrm>
        </p:grpSpPr>
        <p:sp>
          <p:nvSpPr>
            <p:cNvPr id="4" name="object 4"/>
            <p:cNvSpPr/>
            <p:nvPr/>
          </p:nvSpPr>
          <p:spPr>
            <a:xfrm>
              <a:off x="0" y="2143168"/>
              <a:ext cx="19674205" cy="0"/>
            </a:xfrm>
            <a:custGeom>
              <a:avLst/>
              <a:gdLst/>
              <a:ahLst/>
              <a:cxnLst/>
              <a:rect l="l" t="t" r="r" b="b"/>
              <a:pathLst>
                <a:path w="19674205">
                  <a:moveTo>
                    <a:pt x="0" y="0"/>
                  </a:moveTo>
                  <a:lnTo>
                    <a:pt x="19673673" y="0"/>
                  </a:lnTo>
                </a:path>
              </a:pathLst>
            </a:custGeom>
            <a:ln w="5235">
              <a:solidFill>
                <a:srgbClr val="34A8CF"/>
              </a:solidFill>
            </a:ln>
          </p:spPr>
          <p:txBody>
            <a:bodyPr wrap="square" lIns="0" tIns="0" rIns="0" bIns="0" rtlCol="0"/>
            <a:lstStyle/>
            <a:p>
              <a:endParaRPr/>
            </a:p>
          </p:txBody>
        </p:sp>
        <p:sp>
          <p:nvSpPr>
            <p:cNvPr id="5" name="object 5"/>
            <p:cNvSpPr/>
            <p:nvPr/>
          </p:nvSpPr>
          <p:spPr>
            <a:xfrm>
              <a:off x="19673673" y="0"/>
              <a:ext cx="430530" cy="2143760"/>
            </a:xfrm>
            <a:custGeom>
              <a:avLst/>
              <a:gdLst/>
              <a:ahLst/>
              <a:cxnLst/>
              <a:rect l="l" t="t" r="r" b="b"/>
              <a:pathLst>
                <a:path w="430530" h="2143760">
                  <a:moveTo>
                    <a:pt x="0" y="2143170"/>
                  </a:moveTo>
                  <a:lnTo>
                    <a:pt x="430426" y="2143170"/>
                  </a:lnTo>
                  <a:lnTo>
                    <a:pt x="430426" y="0"/>
                  </a:lnTo>
                  <a:lnTo>
                    <a:pt x="0" y="0"/>
                  </a:lnTo>
                  <a:lnTo>
                    <a:pt x="0" y="2143170"/>
                  </a:lnTo>
                  <a:close/>
                </a:path>
              </a:pathLst>
            </a:custGeom>
            <a:solidFill>
              <a:srgbClr val="34A8CF"/>
            </a:solidFill>
          </p:spPr>
          <p:txBody>
            <a:bodyPr wrap="square" lIns="0" tIns="0" rIns="0" bIns="0" rtlCol="0"/>
            <a:lstStyle/>
            <a:p>
              <a:endParaRPr/>
            </a:p>
          </p:txBody>
        </p:sp>
        <p:sp>
          <p:nvSpPr>
            <p:cNvPr id="6" name="object 6"/>
            <p:cNvSpPr/>
            <p:nvPr/>
          </p:nvSpPr>
          <p:spPr>
            <a:xfrm>
              <a:off x="19673673" y="2143170"/>
              <a:ext cx="430530" cy="3484879"/>
            </a:xfrm>
            <a:custGeom>
              <a:avLst/>
              <a:gdLst/>
              <a:ahLst/>
              <a:cxnLst/>
              <a:rect l="l" t="t" r="r" b="b"/>
              <a:pathLst>
                <a:path w="430530" h="3484879">
                  <a:moveTo>
                    <a:pt x="0" y="3484281"/>
                  </a:moveTo>
                  <a:lnTo>
                    <a:pt x="430426" y="3484281"/>
                  </a:lnTo>
                  <a:lnTo>
                    <a:pt x="430426" y="0"/>
                  </a:lnTo>
                  <a:lnTo>
                    <a:pt x="0" y="0"/>
                  </a:lnTo>
                  <a:lnTo>
                    <a:pt x="0" y="3484281"/>
                  </a:lnTo>
                  <a:close/>
                </a:path>
              </a:pathLst>
            </a:custGeom>
            <a:solidFill>
              <a:srgbClr val="0080AF"/>
            </a:solidFill>
          </p:spPr>
          <p:txBody>
            <a:bodyPr wrap="square" lIns="0" tIns="0" rIns="0" bIns="0" rtlCol="0"/>
            <a:lstStyle/>
            <a:p>
              <a:endParaRPr/>
            </a:p>
          </p:txBody>
        </p:sp>
        <p:sp>
          <p:nvSpPr>
            <p:cNvPr id="7" name="object 7"/>
            <p:cNvSpPr/>
            <p:nvPr/>
          </p:nvSpPr>
          <p:spPr>
            <a:xfrm>
              <a:off x="1129639" y="1125771"/>
              <a:ext cx="18975070" cy="10182860"/>
            </a:xfrm>
            <a:custGeom>
              <a:avLst/>
              <a:gdLst/>
              <a:ahLst/>
              <a:cxnLst/>
              <a:rect l="l" t="t" r="r" b="b"/>
              <a:pathLst>
                <a:path w="18975070" h="10182860">
                  <a:moveTo>
                    <a:pt x="790638" y="58712"/>
                  </a:moveTo>
                  <a:lnTo>
                    <a:pt x="742581" y="100825"/>
                  </a:lnTo>
                  <a:lnTo>
                    <a:pt x="705116" y="127215"/>
                  </a:lnTo>
                  <a:lnTo>
                    <a:pt x="659815" y="153073"/>
                  </a:lnTo>
                  <a:lnTo>
                    <a:pt x="607491" y="175336"/>
                  </a:lnTo>
                  <a:lnTo>
                    <a:pt x="548982" y="190944"/>
                  </a:lnTo>
                  <a:lnTo>
                    <a:pt x="485114" y="196824"/>
                  </a:lnTo>
                  <a:lnTo>
                    <a:pt x="448081" y="193306"/>
                  </a:lnTo>
                  <a:lnTo>
                    <a:pt x="404926" y="183502"/>
                  </a:lnTo>
                  <a:lnTo>
                    <a:pt x="357200" y="168554"/>
                  </a:lnTo>
                  <a:lnTo>
                    <a:pt x="306489" y="149593"/>
                  </a:lnTo>
                  <a:lnTo>
                    <a:pt x="254368" y="127749"/>
                  </a:lnTo>
                  <a:lnTo>
                    <a:pt x="202399" y="104178"/>
                  </a:lnTo>
                  <a:lnTo>
                    <a:pt x="152158" y="79997"/>
                  </a:lnTo>
                  <a:lnTo>
                    <a:pt x="105219" y="56362"/>
                  </a:lnTo>
                  <a:lnTo>
                    <a:pt x="63169" y="34391"/>
                  </a:lnTo>
                  <a:lnTo>
                    <a:pt x="27571" y="15214"/>
                  </a:lnTo>
                  <a:lnTo>
                    <a:pt x="0" y="0"/>
                  </a:lnTo>
                  <a:lnTo>
                    <a:pt x="0" y="154038"/>
                  </a:lnTo>
                  <a:lnTo>
                    <a:pt x="63995" y="188963"/>
                  </a:lnTo>
                  <a:lnTo>
                    <a:pt x="106667" y="211328"/>
                  </a:lnTo>
                  <a:lnTo>
                    <a:pt x="154305" y="235407"/>
                  </a:lnTo>
                  <a:lnTo>
                    <a:pt x="205333" y="260057"/>
                  </a:lnTo>
                  <a:lnTo>
                    <a:pt x="258127" y="284099"/>
                  </a:lnTo>
                  <a:lnTo>
                    <a:pt x="311099" y="306374"/>
                  </a:lnTo>
                  <a:lnTo>
                    <a:pt x="362635" y="325729"/>
                  </a:lnTo>
                  <a:lnTo>
                    <a:pt x="411137" y="340995"/>
                  </a:lnTo>
                  <a:lnTo>
                    <a:pt x="454990" y="351002"/>
                  </a:lnTo>
                  <a:lnTo>
                    <a:pt x="492607" y="354596"/>
                  </a:lnTo>
                  <a:lnTo>
                    <a:pt x="553415" y="348830"/>
                  </a:lnTo>
                  <a:lnTo>
                    <a:pt x="609854" y="333565"/>
                  </a:lnTo>
                  <a:lnTo>
                    <a:pt x="660895" y="311810"/>
                  </a:lnTo>
                  <a:lnTo>
                    <a:pt x="705523" y="286588"/>
                  </a:lnTo>
                  <a:lnTo>
                    <a:pt x="742708" y="260908"/>
                  </a:lnTo>
                  <a:lnTo>
                    <a:pt x="790638" y="220268"/>
                  </a:lnTo>
                  <a:lnTo>
                    <a:pt x="790638" y="58712"/>
                  </a:lnTo>
                  <a:close/>
                </a:path>
                <a:path w="18975070" h="10182860">
                  <a:moveTo>
                    <a:pt x="18974461" y="4501680"/>
                  </a:moveTo>
                  <a:lnTo>
                    <a:pt x="18544032" y="4501680"/>
                  </a:lnTo>
                  <a:lnTo>
                    <a:pt x="18544032" y="10182784"/>
                  </a:lnTo>
                  <a:lnTo>
                    <a:pt x="18974461" y="10182784"/>
                  </a:lnTo>
                  <a:lnTo>
                    <a:pt x="18974461" y="4501680"/>
                  </a:lnTo>
                  <a:close/>
                </a:path>
              </a:pathLst>
            </a:custGeom>
            <a:solidFill>
              <a:srgbClr val="1A688F"/>
            </a:solidFill>
          </p:spPr>
          <p:txBody>
            <a:bodyPr wrap="square" lIns="0" tIns="0" rIns="0" bIns="0" rtlCol="0"/>
            <a:lstStyle/>
            <a:p>
              <a:endParaRPr/>
            </a:p>
          </p:txBody>
        </p:sp>
        <p:sp>
          <p:nvSpPr>
            <p:cNvPr id="8" name="object 8"/>
            <p:cNvSpPr/>
            <p:nvPr/>
          </p:nvSpPr>
          <p:spPr>
            <a:xfrm>
              <a:off x="1129641" y="931071"/>
              <a:ext cx="791210" cy="238125"/>
            </a:xfrm>
            <a:custGeom>
              <a:avLst/>
              <a:gdLst/>
              <a:ahLst/>
              <a:cxnLst/>
              <a:rect l="l" t="t" r="r" b="b"/>
              <a:pathLst>
                <a:path w="791210" h="238125">
                  <a:moveTo>
                    <a:pt x="0" y="0"/>
                  </a:moveTo>
                  <a:lnTo>
                    <a:pt x="0" y="142152"/>
                  </a:lnTo>
                  <a:lnTo>
                    <a:pt x="21317" y="149987"/>
                  </a:lnTo>
                  <a:lnTo>
                    <a:pt x="80970" y="169976"/>
                  </a:lnTo>
                  <a:lnTo>
                    <a:pt x="118225" y="181183"/>
                  </a:lnTo>
                  <a:lnTo>
                    <a:pt x="159710" y="192566"/>
                  </a:lnTo>
                  <a:lnTo>
                    <a:pt x="204885" y="203651"/>
                  </a:lnTo>
                  <a:lnTo>
                    <a:pt x="253209" y="213964"/>
                  </a:lnTo>
                  <a:lnTo>
                    <a:pt x="304141" y="223031"/>
                  </a:lnTo>
                  <a:lnTo>
                    <a:pt x="357140" y="230378"/>
                  </a:lnTo>
                  <a:lnTo>
                    <a:pt x="411666" y="235531"/>
                  </a:lnTo>
                  <a:lnTo>
                    <a:pt x="467177" y="238016"/>
                  </a:lnTo>
                  <a:lnTo>
                    <a:pt x="523132" y="237359"/>
                  </a:lnTo>
                  <a:lnTo>
                    <a:pt x="578991" y="233085"/>
                  </a:lnTo>
                  <a:lnTo>
                    <a:pt x="634213" y="224722"/>
                  </a:lnTo>
                  <a:lnTo>
                    <a:pt x="688257" y="211794"/>
                  </a:lnTo>
                  <a:lnTo>
                    <a:pt x="740581" y="193828"/>
                  </a:lnTo>
                  <a:lnTo>
                    <a:pt x="790646" y="170350"/>
                  </a:lnTo>
                  <a:lnTo>
                    <a:pt x="790646" y="22774"/>
                  </a:lnTo>
                  <a:lnTo>
                    <a:pt x="736778" y="43162"/>
                  </a:lnTo>
                  <a:lnTo>
                    <a:pt x="681503" y="58806"/>
                  </a:lnTo>
                  <a:lnTo>
                    <a:pt x="625285" y="70111"/>
                  </a:lnTo>
                  <a:lnTo>
                    <a:pt x="568589" y="77483"/>
                  </a:lnTo>
                  <a:lnTo>
                    <a:pt x="511883" y="81327"/>
                  </a:lnTo>
                  <a:lnTo>
                    <a:pt x="455630" y="82050"/>
                  </a:lnTo>
                  <a:lnTo>
                    <a:pt x="400298" y="80056"/>
                  </a:lnTo>
                  <a:lnTo>
                    <a:pt x="346351" y="75753"/>
                  </a:lnTo>
                  <a:lnTo>
                    <a:pt x="294255" y="69544"/>
                  </a:lnTo>
                  <a:lnTo>
                    <a:pt x="244475" y="61837"/>
                  </a:lnTo>
                  <a:lnTo>
                    <a:pt x="197478" y="53037"/>
                  </a:lnTo>
                  <a:lnTo>
                    <a:pt x="153729" y="43549"/>
                  </a:lnTo>
                  <a:lnTo>
                    <a:pt x="113694" y="33780"/>
                  </a:lnTo>
                  <a:lnTo>
                    <a:pt x="46626" y="15019"/>
                  </a:lnTo>
                  <a:lnTo>
                    <a:pt x="20525" y="6838"/>
                  </a:lnTo>
                  <a:lnTo>
                    <a:pt x="0" y="0"/>
                  </a:lnTo>
                  <a:close/>
                </a:path>
              </a:pathLst>
            </a:custGeom>
            <a:solidFill>
              <a:srgbClr val="0080AF"/>
            </a:solidFill>
          </p:spPr>
          <p:txBody>
            <a:bodyPr wrap="square" lIns="0" tIns="0" rIns="0" bIns="0" rtlCol="0"/>
            <a:lstStyle/>
            <a:p>
              <a:endParaRPr/>
            </a:p>
          </p:txBody>
        </p:sp>
        <p:sp>
          <p:nvSpPr>
            <p:cNvPr id="9" name="object 9"/>
            <p:cNvSpPr/>
            <p:nvPr/>
          </p:nvSpPr>
          <p:spPr>
            <a:xfrm>
              <a:off x="1129641" y="689725"/>
              <a:ext cx="791210" cy="229870"/>
            </a:xfrm>
            <a:custGeom>
              <a:avLst/>
              <a:gdLst/>
              <a:ahLst/>
              <a:cxnLst/>
              <a:rect l="l" t="t" r="r" b="b"/>
              <a:pathLst>
                <a:path w="791210" h="229869">
                  <a:moveTo>
                    <a:pt x="457441" y="0"/>
                  </a:moveTo>
                  <a:lnTo>
                    <a:pt x="379638" y="4493"/>
                  </a:lnTo>
                  <a:lnTo>
                    <a:pt x="324919" y="9379"/>
                  </a:lnTo>
                  <a:lnTo>
                    <a:pt x="264414" y="15375"/>
                  </a:lnTo>
                  <a:lnTo>
                    <a:pt x="201691" y="21995"/>
                  </a:lnTo>
                  <a:lnTo>
                    <a:pt x="83867" y="35158"/>
                  </a:lnTo>
                  <a:lnTo>
                    <a:pt x="0" y="44972"/>
                  </a:lnTo>
                  <a:lnTo>
                    <a:pt x="0" y="185973"/>
                  </a:lnTo>
                  <a:lnTo>
                    <a:pt x="210493" y="166404"/>
                  </a:lnTo>
                  <a:lnTo>
                    <a:pt x="272138" y="161067"/>
                  </a:lnTo>
                  <a:lnTo>
                    <a:pt x="328024" y="156605"/>
                  </a:lnTo>
                  <a:lnTo>
                    <a:pt x="373469" y="153541"/>
                  </a:lnTo>
                  <a:lnTo>
                    <a:pt x="403788" y="152403"/>
                  </a:lnTo>
                  <a:lnTo>
                    <a:pt x="458512" y="186879"/>
                  </a:lnTo>
                  <a:lnTo>
                    <a:pt x="513722" y="209984"/>
                  </a:lnTo>
                  <a:lnTo>
                    <a:pt x="567952" y="223556"/>
                  </a:lnTo>
                  <a:lnTo>
                    <a:pt x="619737" y="229432"/>
                  </a:lnTo>
                  <a:lnTo>
                    <a:pt x="667609" y="229449"/>
                  </a:lnTo>
                  <a:lnTo>
                    <a:pt x="710102" y="225445"/>
                  </a:lnTo>
                  <a:lnTo>
                    <a:pt x="745750" y="219257"/>
                  </a:lnTo>
                  <a:lnTo>
                    <a:pt x="773087" y="212723"/>
                  </a:lnTo>
                  <a:lnTo>
                    <a:pt x="790646" y="207679"/>
                  </a:lnTo>
                  <a:lnTo>
                    <a:pt x="790646" y="69935"/>
                  </a:lnTo>
                  <a:lnTo>
                    <a:pt x="771831" y="74718"/>
                  </a:lnTo>
                  <a:lnTo>
                    <a:pt x="740592" y="80044"/>
                  </a:lnTo>
                  <a:lnTo>
                    <a:pt x="699879" y="83710"/>
                  </a:lnTo>
                  <a:lnTo>
                    <a:pt x="652641" y="83511"/>
                  </a:lnTo>
                  <a:lnTo>
                    <a:pt x="601828" y="77245"/>
                  </a:lnTo>
                  <a:lnTo>
                    <a:pt x="550390" y="62706"/>
                  </a:lnTo>
                  <a:lnTo>
                    <a:pt x="501278" y="37692"/>
                  </a:lnTo>
                  <a:lnTo>
                    <a:pt x="457441" y="0"/>
                  </a:lnTo>
                  <a:close/>
                </a:path>
              </a:pathLst>
            </a:custGeom>
            <a:solidFill>
              <a:srgbClr val="34A8CF"/>
            </a:solidFill>
          </p:spPr>
          <p:txBody>
            <a:bodyPr wrap="square" lIns="0" tIns="0" rIns="0" bIns="0" rtlCol="0"/>
            <a:lstStyle/>
            <a:p>
              <a:endParaRPr/>
            </a:p>
          </p:txBody>
        </p:sp>
        <p:pic>
          <p:nvPicPr>
            <p:cNvPr id="10" name="object 10"/>
            <p:cNvPicPr/>
            <p:nvPr/>
          </p:nvPicPr>
          <p:blipFill>
            <a:blip r:embed="rId3" cstate="print"/>
            <a:stretch>
              <a:fillRect/>
            </a:stretch>
          </p:blipFill>
          <p:spPr>
            <a:xfrm>
              <a:off x="2079905" y="767514"/>
              <a:ext cx="898638" cy="133094"/>
            </a:xfrm>
            <a:prstGeom prst="rect">
              <a:avLst/>
            </a:prstGeom>
          </p:spPr>
        </p:pic>
        <p:pic>
          <p:nvPicPr>
            <p:cNvPr id="11" name="object 11"/>
            <p:cNvPicPr/>
            <p:nvPr/>
          </p:nvPicPr>
          <p:blipFill>
            <a:blip r:embed="rId4" cstate="print"/>
            <a:stretch>
              <a:fillRect/>
            </a:stretch>
          </p:blipFill>
          <p:spPr>
            <a:xfrm>
              <a:off x="2071819" y="982468"/>
              <a:ext cx="1772749" cy="164976"/>
            </a:xfrm>
            <a:prstGeom prst="rect">
              <a:avLst/>
            </a:prstGeom>
          </p:spPr>
        </p:pic>
        <p:pic>
          <p:nvPicPr>
            <p:cNvPr id="12" name="object 12"/>
            <p:cNvPicPr/>
            <p:nvPr/>
          </p:nvPicPr>
          <p:blipFill>
            <a:blip r:embed="rId5" cstate="print"/>
            <a:stretch>
              <a:fillRect/>
            </a:stretch>
          </p:blipFill>
          <p:spPr>
            <a:xfrm>
              <a:off x="2063648" y="1211020"/>
              <a:ext cx="1115625" cy="166413"/>
            </a:xfrm>
            <a:prstGeom prst="rect">
              <a:avLst/>
            </a:prstGeom>
          </p:spPr>
        </p:pic>
      </p:grpSp>
      <p:sp>
        <p:nvSpPr>
          <p:cNvPr id="13" name="object 13"/>
          <p:cNvSpPr txBox="1">
            <a:spLocks noGrp="1"/>
          </p:cNvSpPr>
          <p:nvPr>
            <p:ph type="title"/>
          </p:nvPr>
        </p:nvSpPr>
        <p:spPr>
          <a:xfrm>
            <a:off x="1116944" y="2608114"/>
            <a:ext cx="16859906" cy="2406428"/>
          </a:xfrm>
          <a:prstGeom prst="rect">
            <a:avLst/>
          </a:prstGeom>
        </p:spPr>
        <p:txBody>
          <a:bodyPr vert="horz" wrap="square" lIns="0" tIns="66675" rIns="0" bIns="0" rtlCol="0">
            <a:spAutoFit/>
          </a:bodyPr>
          <a:lstStyle/>
          <a:p>
            <a:pPr marL="12700">
              <a:spcBef>
                <a:spcPts val="525"/>
              </a:spcBef>
            </a:pPr>
            <a:r>
              <a:rPr lang="pl-PL" b="1" dirty="0"/>
              <a:t>Rola Wód Polskich w wyznaczaniu kąpielisk</a:t>
            </a:r>
            <a:br>
              <a:rPr lang="pl-PL" b="1" dirty="0"/>
            </a:br>
            <a:r>
              <a:rPr lang="pl-PL" sz="4100" spc="-10" dirty="0">
                <a:solidFill>
                  <a:srgbClr val="34A8CF"/>
                </a:solidFill>
              </a:rPr>
              <a:t>Lech Sieklucki – starszy specjalista w Wydziale Planowania w Gospodarowaniu Wodami</a:t>
            </a:r>
            <a:endParaRPr sz="4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6D167-BCC4-F584-A5B4-C000BCDA0650}"/>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7003041A-5497-7CAC-B289-F58722C38B05}"/>
              </a:ext>
            </a:extLst>
          </p:cNvPr>
          <p:cNvSpPr/>
          <p:nvPr/>
        </p:nvSpPr>
        <p:spPr>
          <a:xfrm>
            <a:off x="24316" y="2143168"/>
            <a:ext cx="20055840" cy="0"/>
          </a:xfrm>
          <a:custGeom>
            <a:avLst/>
            <a:gdLst/>
            <a:ahLst/>
            <a:cxnLst/>
            <a:rect l="l" t="t" r="r" b="b"/>
            <a:pathLst>
              <a:path w="20055840">
                <a:moveTo>
                  <a:pt x="0" y="0"/>
                </a:moveTo>
                <a:lnTo>
                  <a:pt x="20055462" y="0"/>
                </a:lnTo>
              </a:path>
            </a:pathLst>
          </a:custGeom>
          <a:ln w="5235">
            <a:solidFill>
              <a:srgbClr val="34A8CF"/>
            </a:solidFill>
          </a:ln>
        </p:spPr>
        <p:txBody>
          <a:bodyPr wrap="square" lIns="0" tIns="0" rIns="0" bIns="0" rtlCol="0"/>
          <a:lstStyle/>
          <a:p>
            <a:endParaRPr/>
          </a:p>
        </p:txBody>
      </p:sp>
      <p:sp>
        <p:nvSpPr>
          <p:cNvPr id="15" name="object 15">
            <a:extLst>
              <a:ext uri="{FF2B5EF4-FFF2-40B4-BE49-F238E27FC236}">
                <a16:creationId xmlns:a16="http://schemas.microsoft.com/office/drawing/2014/main" id="{593BEC23-EBB3-FA06-6786-5678AEB90940}"/>
              </a:ext>
            </a:extLst>
          </p:cNvPr>
          <p:cNvSpPr txBox="1">
            <a:spLocks noGrp="1"/>
          </p:cNvSpPr>
          <p:nvPr>
            <p:ph type="title"/>
          </p:nvPr>
        </p:nvSpPr>
        <p:spPr>
          <a:xfrm>
            <a:off x="1082018" y="710409"/>
            <a:ext cx="3386454" cy="842644"/>
          </a:xfrm>
          <a:prstGeom prst="rect">
            <a:avLst/>
          </a:prstGeom>
        </p:spPr>
        <p:txBody>
          <a:bodyPr vert="horz" wrap="square" lIns="0" tIns="13970" rIns="0" bIns="0" rtlCol="0">
            <a:spAutoFit/>
          </a:bodyPr>
          <a:lstStyle/>
          <a:p>
            <a:pPr marL="12700">
              <a:lnSpc>
                <a:spcPct val="100000"/>
              </a:lnSpc>
              <a:spcBef>
                <a:spcPts val="110"/>
              </a:spcBef>
            </a:pPr>
            <a:r>
              <a:rPr lang="pl-PL" sz="5350" spc="-100" dirty="0"/>
              <a:t>Wnioski</a:t>
            </a:r>
            <a:endParaRPr sz="5350" dirty="0"/>
          </a:p>
        </p:txBody>
      </p:sp>
      <p:grpSp>
        <p:nvGrpSpPr>
          <p:cNvPr id="26" name="Grupa 25">
            <a:extLst>
              <a:ext uri="{FF2B5EF4-FFF2-40B4-BE49-F238E27FC236}">
                <a16:creationId xmlns:a16="http://schemas.microsoft.com/office/drawing/2014/main" id="{4761BB37-32A4-CD8F-0F46-402E2C4DE2A3}"/>
              </a:ext>
            </a:extLst>
          </p:cNvPr>
          <p:cNvGrpSpPr/>
          <p:nvPr/>
        </p:nvGrpSpPr>
        <p:grpSpPr>
          <a:xfrm>
            <a:off x="16245760" y="748440"/>
            <a:ext cx="2311697" cy="673735"/>
            <a:chOff x="16245760" y="748440"/>
            <a:chExt cx="2311697" cy="673735"/>
          </a:xfrm>
        </p:grpSpPr>
        <p:grpSp>
          <p:nvGrpSpPr>
            <p:cNvPr id="16" name="object 16">
              <a:extLst>
                <a:ext uri="{FF2B5EF4-FFF2-40B4-BE49-F238E27FC236}">
                  <a16:creationId xmlns:a16="http://schemas.microsoft.com/office/drawing/2014/main" id="{49EBB4B4-A6DE-A7B9-7744-345AD18BE675}"/>
                </a:ext>
              </a:extLst>
            </p:cNvPr>
            <p:cNvGrpSpPr/>
            <p:nvPr/>
          </p:nvGrpSpPr>
          <p:grpSpPr>
            <a:xfrm>
              <a:off x="16245760" y="748440"/>
              <a:ext cx="673735" cy="673735"/>
              <a:chOff x="16245760" y="748440"/>
              <a:chExt cx="673735" cy="673735"/>
            </a:xfrm>
          </p:grpSpPr>
          <p:sp>
            <p:nvSpPr>
              <p:cNvPr id="17" name="object 17">
                <a:extLst>
                  <a:ext uri="{FF2B5EF4-FFF2-40B4-BE49-F238E27FC236}">
                    <a16:creationId xmlns:a16="http://schemas.microsoft.com/office/drawing/2014/main" id="{12CF2A05-FCAF-8C3C-7DBA-E1F0514E4045}"/>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18" name="object 18">
                <a:extLst>
                  <a:ext uri="{FF2B5EF4-FFF2-40B4-BE49-F238E27FC236}">
                    <a16:creationId xmlns:a16="http://schemas.microsoft.com/office/drawing/2014/main" id="{EA748C28-E251-E819-C60C-B738BD1254C7}"/>
                  </a:ext>
                </a:extLst>
              </p:cNvPr>
              <p:cNvSpPr/>
              <p:nvPr/>
            </p:nvSpPr>
            <p:spPr>
              <a:xfrm>
                <a:off x="16245760" y="953939"/>
                <a:ext cx="673735" cy="203200"/>
              </a:xfrm>
              <a:custGeom>
                <a:avLst/>
                <a:gdLst/>
                <a:ahLst/>
                <a:cxnLst/>
                <a:rect l="l" t="t" r="r" b="b"/>
                <a:pathLst>
                  <a:path w="673734" h="203200">
                    <a:moveTo>
                      <a:pt x="0" y="0"/>
                    </a:moveTo>
                    <a:lnTo>
                      <a:pt x="0" y="121043"/>
                    </a:lnTo>
                    <a:lnTo>
                      <a:pt x="22704" y="129332"/>
                    </a:lnTo>
                    <a:lnTo>
                      <a:pt x="88898" y="150825"/>
                    </a:lnTo>
                    <a:lnTo>
                      <a:pt x="130738" y="162584"/>
                    </a:lnTo>
                    <a:lnTo>
                      <a:pt x="177309" y="174054"/>
                    </a:lnTo>
                    <a:lnTo>
                      <a:pt x="227784" y="184513"/>
                    </a:lnTo>
                    <a:lnTo>
                      <a:pt x="281340" y="193238"/>
                    </a:lnTo>
                    <a:lnTo>
                      <a:pt x="337152" y="199507"/>
                    </a:lnTo>
                    <a:lnTo>
                      <a:pt x="394395" y="202595"/>
                    </a:lnTo>
                    <a:lnTo>
                      <a:pt x="452244" y="201782"/>
                    </a:lnTo>
                    <a:lnTo>
                      <a:pt x="509876" y="196344"/>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19" name="object 19">
                <a:extLst>
                  <a:ext uri="{FF2B5EF4-FFF2-40B4-BE49-F238E27FC236}">
                    <a16:creationId xmlns:a16="http://schemas.microsoft.com/office/drawing/2014/main" id="{3A22BA76-D01B-B01B-CC97-67C7E95E1C81}"/>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20" name="object 20">
              <a:extLst>
                <a:ext uri="{FF2B5EF4-FFF2-40B4-BE49-F238E27FC236}">
                  <a16:creationId xmlns:a16="http://schemas.microsoft.com/office/drawing/2014/main" id="{F907BF01-FE85-2994-040A-ADCE6321C8E2}"/>
                </a:ext>
              </a:extLst>
            </p:cNvPr>
            <p:cNvPicPr/>
            <p:nvPr/>
          </p:nvPicPr>
          <p:blipFill>
            <a:blip r:embed="rId2" cstate="print"/>
            <a:stretch>
              <a:fillRect/>
            </a:stretch>
          </p:blipFill>
          <p:spPr>
            <a:xfrm>
              <a:off x="17054884" y="814681"/>
              <a:ext cx="765164" cy="113324"/>
            </a:xfrm>
            <a:prstGeom prst="rect">
              <a:avLst/>
            </a:prstGeom>
          </p:spPr>
        </p:pic>
        <p:pic>
          <p:nvPicPr>
            <p:cNvPr id="21" name="object 21">
              <a:extLst>
                <a:ext uri="{FF2B5EF4-FFF2-40B4-BE49-F238E27FC236}">
                  <a16:creationId xmlns:a16="http://schemas.microsoft.com/office/drawing/2014/main" id="{C08B56F5-0401-CE2F-63BD-2030F72E4C4C}"/>
                </a:ext>
              </a:extLst>
            </p:cNvPr>
            <p:cNvPicPr/>
            <p:nvPr/>
          </p:nvPicPr>
          <p:blipFill>
            <a:blip r:embed="rId3" cstate="print"/>
            <a:stretch>
              <a:fillRect/>
            </a:stretch>
          </p:blipFill>
          <p:spPr>
            <a:xfrm>
              <a:off x="17041040" y="997703"/>
              <a:ext cx="1516417" cy="336302"/>
            </a:xfrm>
            <a:prstGeom prst="rect">
              <a:avLst/>
            </a:prstGeom>
          </p:spPr>
        </p:pic>
      </p:grpSp>
      <p:sp>
        <p:nvSpPr>
          <p:cNvPr id="22" name="object 22">
            <a:extLst>
              <a:ext uri="{FF2B5EF4-FFF2-40B4-BE49-F238E27FC236}">
                <a16:creationId xmlns:a16="http://schemas.microsoft.com/office/drawing/2014/main" id="{AB4E71DD-3EB4-E014-9D48-4EC15CECE4AD}"/>
              </a:ext>
            </a:extLst>
          </p:cNvPr>
          <p:cNvSpPr txBox="1"/>
          <p:nvPr/>
        </p:nvSpPr>
        <p:spPr>
          <a:xfrm>
            <a:off x="2411499" y="3204872"/>
            <a:ext cx="11145751" cy="498855"/>
          </a:xfrm>
          <a:prstGeom prst="rect">
            <a:avLst/>
          </a:prstGeom>
        </p:spPr>
        <p:txBody>
          <a:bodyPr vert="horz" wrap="square" lIns="0" tIns="74930" rIns="0" bIns="0" rtlCol="0">
            <a:spAutoFit/>
          </a:bodyPr>
          <a:lstStyle/>
          <a:p>
            <a:pPr marL="12700" marR="5080">
              <a:lnSpc>
                <a:spcPts val="3300"/>
              </a:lnSpc>
              <a:spcBef>
                <a:spcPts val="590"/>
              </a:spcBef>
            </a:pPr>
            <a:r>
              <a:rPr lang="pl-PL" sz="3100" dirty="0">
                <a:solidFill>
                  <a:srgbClr val="1A688F"/>
                </a:solidFill>
                <a:latin typeface="Lato Light"/>
                <a:cs typeface="Lato Light"/>
              </a:rPr>
              <a:t>Do wniosku należy dołączyć poniższe załączniki: </a:t>
            </a:r>
            <a:endParaRPr sz="3100" dirty="0">
              <a:latin typeface="Lato Light"/>
              <a:cs typeface="Lato Light"/>
            </a:endParaRPr>
          </a:p>
        </p:txBody>
      </p:sp>
      <p:pic>
        <p:nvPicPr>
          <p:cNvPr id="29" name="Grafika 28" descr="Wyszukiwanie folderów z wypełnieniem pełnym">
            <a:extLst>
              <a:ext uri="{FF2B5EF4-FFF2-40B4-BE49-F238E27FC236}">
                <a16:creationId xmlns:a16="http://schemas.microsoft.com/office/drawing/2014/main" id="{78A1B0BC-5B0D-B084-04E4-9A3111D1A8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2018" y="3067066"/>
            <a:ext cx="1197632" cy="1197632"/>
          </a:xfrm>
          <a:prstGeom prst="rect">
            <a:avLst/>
          </a:prstGeom>
        </p:spPr>
      </p:pic>
      <p:sp>
        <p:nvSpPr>
          <p:cNvPr id="31" name="object 10">
            <a:extLst>
              <a:ext uri="{FF2B5EF4-FFF2-40B4-BE49-F238E27FC236}">
                <a16:creationId xmlns:a16="http://schemas.microsoft.com/office/drawing/2014/main" id="{DC4EA419-EE9A-CEB8-B09C-9F3BA5C8B12A}"/>
              </a:ext>
            </a:extLst>
          </p:cNvPr>
          <p:cNvSpPr txBox="1"/>
          <p:nvPr/>
        </p:nvSpPr>
        <p:spPr>
          <a:xfrm>
            <a:off x="2411499" y="4153915"/>
            <a:ext cx="10307551" cy="5233612"/>
          </a:xfrm>
          <a:prstGeom prst="rect">
            <a:avLst/>
          </a:prstGeom>
        </p:spPr>
        <p:txBody>
          <a:bodyPr vert="horz" wrap="square" lIns="0" tIns="12065" rIns="0" bIns="0" rtlCol="0">
            <a:spAutoFit/>
          </a:bodyPr>
          <a:lstStyle/>
          <a:p>
            <a:pPr marL="355600" marR="5080" indent="-342900" algn="l">
              <a:lnSpc>
                <a:spcPct val="122900"/>
              </a:lnSpc>
              <a:spcBef>
                <a:spcPts val="1200"/>
              </a:spcBef>
              <a:buFontTx/>
              <a:buChar char="-"/>
            </a:pPr>
            <a:r>
              <a:rPr lang="pl-PL" sz="20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Kopię zgłoszenia wodnoprawnego (zgodnie z art. 394 ust. 1 pkt 4) wraz z zaświadczeniem o niezgłoszeniu sprzeciwu przez organ właściwy w sprawach zgłoszeń wodnoprawnych  (zgodnie z art. 423 ust. 9); </a:t>
            </a:r>
          </a:p>
          <a:p>
            <a:pPr marL="355600" marR="5080" indent="-342900" algn="l">
              <a:lnSpc>
                <a:spcPct val="122900"/>
              </a:lnSpc>
              <a:spcBef>
                <a:spcPts val="1200"/>
              </a:spcBef>
              <a:buFontTx/>
              <a:buChar char="-"/>
            </a:pPr>
            <a:endParaRPr lang="pl-PL" sz="2000" dirty="0">
              <a:solidFill>
                <a:srgbClr val="1B1B1B"/>
              </a:solidFill>
              <a:latin typeface="Lato Light" panose="020F0502020204030203" pitchFamily="34" charset="0"/>
              <a:ea typeface="Lato Light" panose="020F0502020204030203" pitchFamily="34" charset="0"/>
              <a:cs typeface="Lato Light" panose="020F0502020204030203" pitchFamily="34" charset="0"/>
            </a:endParaRPr>
          </a:p>
          <a:p>
            <a:pPr marL="342900" indent="-342900" algn="l" fontAlgn="base">
              <a:buFontTx/>
              <a:buChar char="-"/>
            </a:pPr>
            <a:r>
              <a:rPr lang="pl-PL" sz="20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Informacje dotyczące planowanego kąpieliska:</a:t>
            </a:r>
          </a:p>
          <a:p>
            <a:pPr marL="342900" indent="-342900" algn="l" fontAlgn="base">
              <a:buFont typeface="Arial" panose="020B0604020202020204" pitchFamily="34" charset="0"/>
              <a:buChar char="•"/>
            </a:pPr>
            <a:r>
              <a:rPr lang="pl-PL" sz="20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aktualny profil wody,</a:t>
            </a:r>
          </a:p>
          <a:p>
            <a:pPr marL="342900" indent="-342900" algn="l" fontAlgn="base">
              <a:buFont typeface="Arial" panose="020B0604020202020204" pitchFamily="34" charset="0"/>
              <a:buChar char="•"/>
            </a:pPr>
            <a:r>
              <a:rPr lang="pl-PL" sz="20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status kąpieliska w poprzednim sezonie kąpielowym (czynne/nieczynne lub informacja, </a:t>
            </a:r>
          </a:p>
          <a:p>
            <a:pPr algn="l" fontAlgn="base"/>
            <a:r>
              <a:rPr lang="pl-PL" sz="20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że kąpielisko jest nowoutworzone), </a:t>
            </a:r>
          </a:p>
          <a:p>
            <a:pPr marL="342900" indent="-342900" algn="l" fontAlgn="base">
              <a:buFont typeface="Arial" panose="020B0604020202020204" pitchFamily="34" charset="0"/>
              <a:buChar char="•"/>
            </a:pPr>
            <a:r>
              <a:rPr lang="pl-PL" sz="20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ocenę jakości wody i klasyfikacja wody w kąpielisku w poprzednim sezonie kąpielowym (jeżeli wniosek dotyczy istniejącego już kąpieliska),</a:t>
            </a:r>
          </a:p>
          <a:p>
            <a:pPr marL="342900" indent="-342900" algn="l" fontAlgn="base">
              <a:buFont typeface="Arial" panose="020B0604020202020204" pitchFamily="34" charset="0"/>
              <a:buChar char="•"/>
            </a:pPr>
            <a:r>
              <a:rPr lang="pl-PL" sz="20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udogodnienia i środki podjęte w celu promowania kąpieli;</a:t>
            </a:r>
          </a:p>
          <a:p>
            <a:pPr marL="342900" indent="-342900" algn="l" fontAlgn="base">
              <a:buFont typeface="Arial" panose="020B0604020202020204" pitchFamily="34" charset="0"/>
              <a:buChar char="•"/>
            </a:pPr>
            <a:endParaRPr lang="pl-PL" sz="2000" dirty="0">
              <a:solidFill>
                <a:srgbClr val="1B1B1B"/>
              </a:solidFill>
              <a:latin typeface="Lato Light" panose="020F0502020204030203" pitchFamily="34" charset="0"/>
              <a:ea typeface="Lato Light" panose="020F0502020204030203" pitchFamily="34" charset="0"/>
              <a:cs typeface="Lato Light" panose="020F0502020204030203" pitchFamily="34" charset="0"/>
            </a:endParaRPr>
          </a:p>
          <a:p>
            <a:pPr algn="l" fontAlgn="base"/>
            <a:r>
              <a:rPr lang="pl-PL" sz="20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    zgodę na utworzenie kąpieliska właściciela wód oraz właściciela gruntu przylegającego do kąpieliska.</a:t>
            </a:r>
          </a:p>
          <a:p>
            <a:pPr marL="355600" marR="5080" indent="-342900" algn="l">
              <a:lnSpc>
                <a:spcPct val="122900"/>
              </a:lnSpc>
              <a:spcBef>
                <a:spcPts val="1200"/>
              </a:spcBef>
              <a:buFontTx/>
              <a:buChar char="-"/>
            </a:pPr>
            <a:endPar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32814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93D9A-44B1-743D-B50C-7D30FD54D509}"/>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AEE45072-E923-F343-0A20-D9E46DEB5981}"/>
              </a:ext>
            </a:extLst>
          </p:cNvPr>
          <p:cNvSpPr/>
          <p:nvPr/>
        </p:nvSpPr>
        <p:spPr>
          <a:xfrm>
            <a:off x="24316" y="2143168"/>
            <a:ext cx="20055840" cy="0"/>
          </a:xfrm>
          <a:custGeom>
            <a:avLst/>
            <a:gdLst/>
            <a:ahLst/>
            <a:cxnLst/>
            <a:rect l="l" t="t" r="r" b="b"/>
            <a:pathLst>
              <a:path w="20055840">
                <a:moveTo>
                  <a:pt x="0" y="0"/>
                </a:moveTo>
                <a:lnTo>
                  <a:pt x="20055462" y="0"/>
                </a:lnTo>
              </a:path>
            </a:pathLst>
          </a:custGeom>
          <a:ln w="5235">
            <a:solidFill>
              <a:srgbClr val="34A8CF"/>
            </a:solidFill>
          </a:ln>
        </p:spPr>
        <p:txBody>
          <a:bodyPr wrap="square" lIns="0" tIns="0" rIns="0" bIns="0" rtlCol="0"/>
          <a:lstStyle/>
          <a:p>
            <a:endParaRPr/>
          </a:p>
        </p:txBody>
      </p:sp>
      <p:sp>
        <p:nvSpPr>
          <p:cNvPr id="15" name="object 15">
            <a:extLst>
              <a:ext uri="{FF2B5EF4-FFF2-40B4-BE49-F238E27FC236}">
                <a16:creationId xmlns:a16="http://schemas.microsoft.com/office/drawing/2014/main" id="{3115EA16-8495-B535-C60F-98FFBDFD2391}"/>
              </a:ext>
            </a:extLst>
          </p:cNvPr>
          <p:cNvSpPr txBox="1">
            <a:spLocks noGrp="1"/>
          </p:cNvSpPr>
          <p:nvPr>
            <p:ph type="title"/>
          </p:nvPr>
        </p:nvSpPr>
        <p:spPr>
          <a:xfrm>
            <a:off x="1082018" y="710409"/>
            <a:ext cx="3386454" cy="842644"/>
          </a:xfrm>
          <a:prstGeom prst="rect">
            <a:avLst/>
          </a:prstGeom>
        </p:spPr>
        <p:txBody>
          <a:bodyPr vert="horz" wrap="square" lIns="0" tIns="13970" rIns="0" bIns="0" rtlCol="0">
            <a:spAutoFit/>
          </a:bodyPr>
          <a:lstStyle/>
          <a:p>
            <a:pPr marL="12700">
              <a:lnSpc>
                <a:spcPct val="100000"/>
              </a:lnSpc>
              <a:spcBef>
                <a:spcPts val="110"/>
              </a:spcBef>
            </a:pPr>
            <a:r>
              <a:rPr lang="pl-PL" sz="5350" spc="-100" dirty="0"/>
              <a:t>Wnioski</a:t>
            </a:r>
            <a:endParaRPr sz="5350" dirty="0"/>
          </a:p>
        </p:txBody>
      </p:sp>
      <p:grpSp>
        <p:nvGrpSpPr>
          <p:cNvPr id="26" name="Grupa 25">
            <a:extLst>
              <a:ext uri="{FF2B5EF4-FFF2-40B4-BE49-F238E27FC236}">
                <a16:creationId xmlns:a16="http://schemas.microsoft.com/office/drawing/2014/main" id="{D039A2D1-FC14-D072-4EEC-9F7548F3263E}"/>
              </a:ext>
            </a:extLst>
          </p:cNvPr>
          <p:cNvGrpSpPr/>
          <p:nvPr/>
        </p:nvGrpSpPr>
        <p:grpSpPr>
          <a:xfrm>
            <a:off x="16245760" y="748440"/>
            <a:ext cx="2311697" cy="673735"/>
            <a:chOff x="16245760" y="748440"/>
            <a:chExt cx="2311697" cy="673735"/>
          </a:xfrm>
        </p:grpSpPr>
        <p:grpSp>
          <p:nvGrpSpPr>
            <p:cNvPr id="16" name="object 16">
              <a:extLst>
                <a:ext uri="{FF2B5EF4-FFF2-40B4-BE49-F238E27FC236}">
                  <a16:creationId xmlns:a16="http://schemas.microsoft.com/office/drawing/2014/main" id="{A2EED6C1-F275-BFD5-7A07-127D3468C35F}"/>
                </a:ext>
              </a:extLst>
            </p:cNvPr>
            <p:cNvGrpSpPr/>
            <p:nvPr/>
          </p:nvGrpSpPr>
          <p:grpSpPr>
            <a:xfrm>
              <a:off x="16245760" y="748440"/>
              <a:ext cx="673735" cy="673735"/>
              <a:chOff x="16245760" y="748440"/>
              <a:chExt cx="673735" cy="673735"/>
            </a:xfrm>
          </p:grpSpPr>
          <p:sp>
            <p:nvSpPr>
              <p:cNvPr id="17" name="object 17">
                <a:extLst>
                  <a:ext uri="{FF2B5EF4-FFF2-40B4-BE49-F238E27FC236}">
                    <a16:creationId xmlns:a16="http://schemas.microsoft.com/office/drawing/2014/main" id="{2F3FEFA5-D137-530E-2F5D-ABF04A4A6892}"/>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18" name="object 18">
                <a:extLst>
                  <a:ext uri="{FF2B5EF4-FFF2-40B4-BE49-F238E27FC236}">
                    <a16:creationId xmlns:a16="http://schemas.microsoft.com/office/drawing/2014/main" id="{7379E109-6B71-DF45-4798-B749BCA2D1BA}"/>
                  </a:ext>
                </a:extLst>
              </p:cNvPr>
              <p:cNvSpPr/>
              <p:nvPr/>
            </p:nvSpPr>
            <p:spPr>
              <a:xfrm>
                <a:off x="16245760" y="953939"/>
                <a:ext cx="673735" cy="203200"/>
              </a:xfrm>
              <a:custGeom>
                <a:avLst/>
                <a:gdLst/>
                <a:ahLst/>
                <a:cxnLst/>
                <a:rect l="l" t="t" r="r" b="b"/>
                <a:pathLst>
                  <a:path w="673734" h="203200">
                    <a:moveTo>
                      <a:pt x="0" y="0"/>
                    </a:moveTo>
                    <a:lnTo>
                      <a:pt x="0" y="121043"/>
                    </a:lnTo>
                    <a:lnTo>
                      <a:pt x="22704" y="129332"/>
                    </a:lnTo>
                    <a:lnTo>
                      <a:pt x="88898" y="150825"/>
                    </a:lnTo>
                    <a:lnTo>
                      <a:pt x="130738" y="162584"/>
                    </a:lnTo>
                    <a:lnTo>
                      <a:pt x="177309" y="174054"/>
                    </a:lnTo>
                    <a:lnTo>
                      <a:pt x="227784" y="184513"/>
                    </a:lnTo>
                    <a:lnTo>
                      <a:pt x="281340" y="193238"/>
                    </a:lnTo>
                    <a:lnTo>
                      <a:pt x="337152" y="199507"/>
                    </a:lnTo>
                    <a:lnTo>
                      <a:pt x="394395" y="202595"/>
                    </a:lnTo>
                    <a:lnTo>
                      <a:pt x="452244" y="201782"/>
                    </a:lnTo>
                    <a:lnTo>
                      <a:pt x="509876" y="196344"/>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19" name="object 19">
                <a:extLst>
                  <a:ext uri="{FF2B5EF4-FFF2-40B4-BE49-F238E27FC236}">
                    <a16:creationId xmlns:a16="http://schemas.microsoft.com/office/drawing/2014/main" id="{D8472B6A-4425-4C03-CFFF-9B546CE3106E}"/>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20" name="object 20">
              <a:extLst>
                <a:ext uri="{FF2B5EF4-FFF2-40B4-BE49-F238E27FC236}">
                  <a16:creationId xmlns:a16="http://schemas.microsoft.com/office/drawing/2014/main" id="{07380571-A9A2-B95C-BF9B-DE48F6E8BFFE}"/>
                </a:ext>
              </a:extLst>
            </p:cNvPr>
            <p:cNvPicPr/>
            <p:nvPr/>
          </p:nvPicPr>
          <p:blipFill>
            <a:blip r:embed="rId2" cstate="print"/>
            <a:stretch>
              <a:fillRect/>
            </a:stretch>
          </p:blipFill>
          <p:spPr>
            <a:xfrm>
              <a:off x="17054884" y="814681"/>
              <a:ext cx="765164" cy="113324"/>
            </a:xfrm>
            <a:prstGeom prst="rect">
              <a:avLst/>
            </a:prstGeom>
          </p:spPr>
        </p:pic>
        <p:pic>
          <p:nvPicPr>
            <p:cNvPr id="21" name="object 21">
              <a:extLst>
                <a:ext uri="{FF2B5EF4-FFF2-40B4-BE49-F238E27FC236}">
                  <a16:creationId xmlns:a16="http://schemas.microsoft.com/office/drawing/2014/main" id="{8773165C-482B-E89E-65C6-C225F2DA0F0D}"/>
                </a:ext>
              </a:extLst>
            </p:cNvPr>
            <p:cNvPicPr/>
            <p:nvPr/>
          </p:nvPicPr>
          <p:blipFill>
            <a:blip r:embed="rId3" cstate="print"/>
            <a:stretch>
              <a:fillRect/>
            </a:stretch>
          </p:blipFill>
          <p:spPr>
            <a:xfrm>
              <a:off x="17041040" y="997703"/>
              <a:ext cx="1516417" cy="336302"/>
            </a:xfrm>
            <a:prstGeom prst="rect">
              <a:avLst/>
            </a:prstGeom>
          </p:spPr>
        </p:pic>
      </p:grpSp>
      <p:sp>
        <p:nvSpPr>
          <p:cNvPr id="4" name="object 24">
            <a:extLst>
              <a:ext uri="{FF2B5EF4-FFF2-40B4-BE49-F238E27FC236}">
                <a16:creationId xmlns:a16="http://schemas.microsoft.com/office/drawing/2014/main" id="{B3C9D38D-61A9-E096-A39C-7F2E30D30BC2}"/>
              </a:ext>
            </a:extLst>
          </p:cNvPr>
          <p:cNvSpPr txBox="1">
            <a:spLocks noGrp="1"/>
          </p:cNvSpPr>
          <p:nvPr>
            <p:ph sz="half" idx="2"/>
          </p:nvPr>
        </p:nvSpPr>
        <p:spPr>
          <a:xfrm>
            <a:off x="1082018" y="2681032"/>
            <a:ext cx="17809232" cy="3039615"/>
          </a:xfrm>
          <a:prstGeom prst="rect">
            <a:avLst/>
          </a:prstGeom>
        </p:spPr>
        <p:txBody>
          <a:bodyPr vert="horz" wrap="square" lIns="0" tIns="12065" rIns="0" bIns="0" rtlCol="0">
            <a:spAutoFit/>
          </a:bodyPr>
          <a:lstStyle/>
          <a:p>
            <a:pPr marL="12700">
              <a:lnSpc>
                <a:spcPct val="100000"/>
              </a:lnSpc>
              <a:spcBef>
                <a:spcPts val="95"/>
              </a:spcBef>
            </a:pPr>
            <a:r>
              <a:rPr lang="pl-PL" spc="-10" dirty="0"/>
              <a:t>KROK 1</a:t>
            </a:r>
            <a:endParaRPr spc="-10" dirty="0"/>
          </a:p>
          <a:p>
            <a:pPr marL="12700" marR="5715" algn="l">
              <a:lnSpc>
                <a:spcPct val="129700"/>
              </a:lnSpc>
              <a:spcBef>
                <a:spcPts val="1120"/>
              </a:spcBef>
            </a:pPr>
            <a:r>
              <a:rPr lang="pl-PL" sz="1900" dirty="0">
                <a:solidFill>
                  <a:schemeClr val="tx1"/>
                </a:solidFill>
                <a:latin typeface="Lato Light" panose="020F0502020204030203" pitchFamily="34" charset="0"/>
                <a:ea typeface="Lato Light" panose="020F0502020204030203" pitchFamily="34" charset="0"/>
                <a:cs typeface="Lato Light" panose="020F0502020204030203" pitchFamily="34" charset="0"/>
              </a:rPr>
              <a:t>Uzyskanie zgody na utworzenie kąpieliska od właściciela wód oraz właściciela gruntu przylegającego do kąpieliska jest pierwszym krokiem jaki powinien podjąć przyszły organizator. Formalna organizacja miejsca do kąpieli wymaga konieczności uzyskania zgody zarządcy akwenu na jego organizację. </a:t>
            </a:r>
            <a:r>
              <a:rPr lang="pl-PL" sz="19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Aby być pewnym,                                  kto jest  odpowiedzialny za dany obiekt wodny, najlepiej zwrócić się do właściwej miejscowo jednostki Wód Polskich</a:t>
            </a:r>
            <a:r>
              <a:rPr lang="pl-PL" sz="19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W celu ułatwienia lokalizacji akwenu przewidzianego                       do korzystania dla celów rekreacyjnych należy operować możliwie precyzyjnymi informacjami dotyczącymi jego lokalizacji, tj.: </a:t>
            </a:r>
            <a:r>
              <a:rPr lang="pl-PL" sz="19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ID działki albo numer działki, obręb, gmina</a:t>
            </a:r>
            <a:r>
              <a:rPr lang="pl-PL" sz="19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a:t>
            </a:r>
          </a:p>
          <a:p>
            <a:pPr marL="12700" marR="5715" algn="l">
              <a:lnSpc>
                <a:spcPct val="129700"/>
              </a:lnSpc>
              <a:spcBef>
                <a:spcPts val="1120"/>
              </a:spcBef>
            </a:pPr>
            <a:r>
              <a:rPr lang="pl-PL" sz="1900" dirty="0">
                <a:solidFill>
                  <a:schemeClr val="tx1"/>
                </a:solidFill>
                <a:latin typeface="Lato Light" panose="020F0502020204030203" pitchFamily="34" charset="0"/>
                <a:ea typeface="Lato Light" panose="020F0502020204030203" pitchFamily="34" charset="0"/>
                <a:cs typeface="Lato Light" panose="020F0502020204030203" pitchFamily="34" charset="0"/>
              </a:rPr>
              <a:t>Jako </a:t>
            </a:r>
            <a:r>
              <a:rPr lang="pl-PL" sz="19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Wody Polskie </a:t>
            </a:r>
            <a:r>
              <a:rPr lang="pl-PL" sz="1900" dirty="0">
                <a:solidFill>
                  <a:schemeClr val="tx1"/>
                </a:solidFill>
                <a:latin typeface="Lato Light" panose="020F0502020204030203" pitchFamily="34" charset="0"/>
                <a:ea typeface="Lato Light" panose="020F0502020204030203" pitchFamily="34" charset="0"/>
                <a:cs typeface="Lato Light" panose="020F0502020204030203" pitchFamily="34" charset="0"/>
              </a:rPr>
              <a:t>jesteśmy odpowiedzialni za krajową gospodarkę wodną i administrujemy zdecydowaną większością wód płynących i stojących, choć nie wszystkimi, ponieważ niektóre fragmenty sieci hydrograficznej wód powierzchniowych mogą być własnością gminną (samorządową) bądź pozostawać w rękach prywatnych.</a:t>
            </a:r>
          </a:p>
        </p:txBody>
      </p:sp>
      <p:sp>
        <p:nvSpPr>
          <p:cNvPr id="5" name="object 24">
            <a:extLst>
              <a:ext uri="{FF2B5EF4-FFF2-40B4-BE49-F238E27FC236}">
                <a16:creationId xmlns:a16="http://schemas.microsoft.com/office/drawing/2014/main" id="{CA5372BE-4354-3900-16D3-9B982C5392B9}"/>
              </a:ext>
            </a:extLst>
          </p:cNvPr>
          <p:cNvSpPr txBox="1">
            <a:spLocks/>
          </p:cNvSpPr>
          <p:nvPr/>
        </p:nvSpPr>
        <p:spPr>
          <a:xfrm>
            <a:off x="1082018" y="6258510"/>
            <a:ext cx="17809232" cy="2659511"/>
          </a:xfrm>
          <a:prstGeom prst="rect">
            <a:avLst/>
          </a:prstGeom>
        </p:spPr>
        <p:txBody>
          <a:bodyPr vert="horz" wrap="square" lIns="0" tIns="12065" rIns="0" bIns="0" rtlCol="0">
            <a:spAutoFit/>
          </a:bodyPr>
          <a:lstStyle>
            <a:lvl1pPr marL="0">
              <a:defRPr sz="3300" b="0" i="0">
                <a:solidFill>
                  <a:srgbClr val="34A8CF"/>
                </a:solidFill>
                <a:latin typeface="Lato Light"/>
                <a:ea typeface="+mn-ea"/>
                <a:cs typeface="Lato Light"/>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spcBef>
                <a:spcPts val="95"/>
              </a:spcBef>
            </a:pPr>
            <a:r>
              <a:rPr lang="pl-PL" spc="-10" dirty="0"/>
              <a:t>KROK 2</a:t>
            </a:r>
          </a:p>
          <a:p>
            <a:pPr marL="12700" marR="5715" algn="l">
              <a:lnSpc>
                <a:spcPct val="129700"/>
              </a:lnSpc>
              <a:spcBef>
                <a:spcPts val="1120"/>
              </a:spcBef>
            </a:pPr>
            <a:r>
              <a:rPr lang="pl-PL" sz="1900" dirty="0">
                <a:solidFill>
                  <a:schemeClr val="tx1"/>
                </a:solidFill>
                <a:latin typeface="Lato Light" panose="020F0502020204030203" pitchFamily="34" charset="0"/>
                <a:ea typeface="Lato Light" panose="020F0502020204030203" pitchFamily="34" charset="0"/>
                <a:cs typeface="Lato Light" panose="020F0502020204030203" pitchFamily="34" charset="0"/>
              </a:rPr>
              <a:t>Kolejnym krokiem jest sporządzenie umowy użytkowania konkretnej nieruchomości, tj. działki pokrytej wodami powierzchniowymi. W przypadku gdy właścicielem jest Skarb Państwa uprawnienia właścicielskie wykonuje odpowiedni Regionalny Zarząd Gospodarki Wodnej. Pamiętaj również o uzyskaniu zgody właściciela gruntu przylegającego do kąpieliska, ponieważ cały obiekt sportowo-rekreacyjny to nie tylko właściwe kąpielisko i fragment linii brzegowej, ale także plaża i całe zaplecze lądowe – często użytkowane dla potrzeb wypożyczalni sprzętu pływającego, itp..</a:t>
            </a:r>
          </a:p>
          <a:p>
            <a:pPr marL="12700" marR="5715" algn="l">
              <a:lnSpc>
                <a:spcPct val="129700"/>
              </a:lnSpc>
              <a:spcBef>
                <a:spcPts val="1120"/>
              </a:spcBef>
            </a:pPr>
            <a:endParaRPr lang="pl-PL" sz="19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4245976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F0A6E-9130-E3EC-1D47-33A1A0AFC670}"/>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DBD9F31D-791C-41B0-BEA6-5705361940BA}"/>
              </a:ext>
            </a:extLst>
          </p:cNvPr>
          <p:cNvSpPr/>
          <p:nvPr/>
        </p:nvSpPr>
        <p:spPr>
          <a:xfrm>
            <a:off x="24316" y="2143168"/>
            <a:ext cx="20055840" cy="0"/>
          </a:xfrm>
          <a:custGeom>
            <a:avLst/>
            <a:gdLst/>
            <a:ahLst/>
            <a:cxnLst/>
            <a:rect l="l" t="t" r="r" b="b"/>
            <a:pathLst>
              <a:path w="20055840">
                <a:moveTo>
                  <a:pt x="0" y="0"/>
                </a:moveTo>
                <a:lnTo>
                  <a:pt x="20055462" y="0"/>
                </a:lnTo>
              </a:path>
            </a:pathLst>
          </a:custGeom>
          <a:ln w="5235">
            <a:solidFill>
              <a:srgbClr val="34A8CF"/>
            </a:solidFill>
          </a:ln>
        </p:spPr>
        <p:txBody>
          <a:bodyPr wrap="square" lIns="0" tIns="0" rIns="0" bIns="0" rtlCol="0"/>
          <a:lstStyle/>
          <a:p>
            <a:endParaRPr/>
          </a:p>
        </p:txBody>
      </p:sp>
      <p:sp>
        <p:nvSpPr>
          <p:cNvPr id="8" name="object 8">
            <a:extLst>
              <a:ext uri="{FF2B5EF4-FFF2-40B4-BE49-F238E27FC236}">
                <a16:creationId xmlns:a16="http://schemas.microsoft.com/office/drawing/2014/main" id="{AD242268-A002-543B-79D8-FF222453731E}"/>
              </a:ext>
            </a:extLst>
          </p:cNvPr>
          <p:cNvSpPr/>
          <p:nvPr/>
        </p:nvSpPr>
        <p:spPr>
          <a:xfrm>
            <a:off x="1528007" y="2983652"/>
            <a:ext cx="1043305" cy="778510"/>
          </a:xfrm>
          <a:custGeom>
            <a:avLst/>
            <a:gdLst/>
            <a:ahLst/>
            <a:cxnLst/>
            <a:rect l="l" t="t" r="r" b="b"/>
            <a:pathLst>
              <a:path w="1043304" h="778510">
                <a:moveTo>
                  <a:pt x="907836" y="0"/>
                </a:moveTo>
                <a:lnTo>
                  <a:pt x="823168" y="0"/>
                </a:lnTo>
                <a:lnTo>
                  <a:pt x="815441" y="7737"/>
                </a:lnTo>
                <a:lnTo>
                  <a:pt x="815441" y="26784"/>
                </a:lnTo>
                <a:lnTo>
                  <a:pt x="823168" y="34512"/>
                </a:lnTo>
                <a:lnTo>
                  <a:pt x="885145" y="34512"/>
                </a:lnTo>
                <a:lnTo>
                  <a:pt x="1004273" y="681424"/>
                </a:lnTo>
                <a:lnTo>
                  <a:pt x="423746" y="681424"/>
                </a:lnTo>
                <a:lnTo>
                  <a:pt x="418228" y="684534"/>
                </a:lnTo>
                <a:lnTo>
                  <a:pt x="415076" y="689560"/>
                </a:lnTo>
                <a:lnTo>
                  <a:pt x="395217" y="712165"/>
                </a:lnTo>
                <a:lnTo>
                  <a:pt x="367915" y="729265"/>
                </a:lnTo>
                <a:lnTo>
                  <a:pt x="334818" y="740107"/>
                </a:lnTo>
                <a:lnTo>
                  <a:pt x="297572" y="743935"/>
                </a:lnTo>
                <a:lnTo>
                  <a:pt x="259448" y="740154"/>
                </a:lnTo>
                <a:lnTo>
                  <a:pt x="225837" y="729320"/>
                </a:lnTo>
                <a:lnTo>
                  <a:pt x="198157" y="712200"/>
                </a:lnTo>
                <a:lnTo>
                  <a:pt x="178078" y="689560"/>
                </a:lnTo>
                <a:lnTo>
                  <a:pt x="174937" y="684481"/>
                </a:lnTo>
                <a:lnTo>
                  <a:pt x="169408" y="681424"/>
                </a:lnTo>
                <a:lnTo>
                  <a:pt x="7727" y="681424"/>
                </a:lnTo>
                <a:lnTo>
                  <a:pt x="0" y="689162"/>
                </a:lnTo>
                <a:lnTo>
                  <a:pt x="0" y="708208"/>
                </a:lnTo>
                <a:lnTo>
                  <a:pt x="7727" y="715936"/>
                </a:lnTo>
                <a:lnTo>
                  <a:pt x="154372" y="715936"/>
                </a:lnTo>
                <a:lnTo>
                  <a:pt x="180428" y="742065"/>
                </a:lnTo>
                <a:lnTo>
                  <a:pt x="214078" y="761735"/>
                </a:lnTo>
                <a:lnTo>
                  <a:pt x="253612" y="774134"/>
                </a:lnTo>
                <a:lnTo>
                  <a:pt x="297320" y="778447"/>
                </a:lnTo>
                <a:lnTo>
                  <a:pt x="341104" y="774157"/>
                </a:lnTo>
                <a:lnTo>
                  <a:pt x="380064" y="761869"/>
                </a:lnTo>
                <a:lnTo>
                  <a:pt x="413114" y="742242"/>
                </a:lnTo>
                <a:lnTo>
                  <a:pt x="438876" y="715936"/>
                </a:lnTo>
                <a:lnTo>
                  <a:pt x="1030104" y="715936"/>
                </a:lnTo>
                <a:lnTo>
                  <a:pt x="1034963" y="713653"/>
                </a:lnTo>
                <a:lnTo>
                  <a:pt x="1041518" y="705779"/>
                </a:lnTo>
                <a:lnTo>
                  <a:pt x="1042889" y="700617"/>
                </a:lnTo>
                <a:lnTo>
                  <a:pt x="914956" y="5936"/>
                </a:lnTo>
                <a:lnTo>
                  <a:pt x="907836" y="0"/>
                </a:lnTo>
                <a:close/>
              </a:path>
            </a:pathLst>
          </a:custGeom>
          <a:solidFill>
            <a:srgbClr val="1B688F"/>
          </a:solidFill>
        </p:spPr>
        <p:txBody>
          <a:bodyPr wrap="square" lIns="0" tIns="0" rIns="0" bIns="0" rtlCol="0"/>
          <a:lstStyle/>
          <a:p>
            <a:endParaRPr/>
          </a:p>
        </p:txBody>
      </p:sp>
      <p:sp>
        <p:nvSpPr>
          <p:cNvPr id="9" name="object 9">
            <a:extLst>
              <a:ext uri="{FF2B5EF4-FFF2-40B4-BE49-F238E27FC236}">
                <a16:creationId xmlns:a16="http://schemas.microsoft.com/office/drawing/2014/main" id="{5D036130-2A32-955B-B756-91DCFF9BC522}"/>
              </a:ext>
            </a:extLst>
          </p:cNvPr>
          <p:cNvSpPr/>
          <p:nvPr/>
        </p:nvSpPr>
        <p:spPr>
          <a:xfrm>
            <a:off x="1818141" y="2868878"/>
            <a:ext cx="656590" cy="809625"/>
          </a:xfrm>
          <a:custGeom>
            <a:avLst/>
            <a:gdLst/>
            <a:ahLst/>
            <a:cxnLst/>
            <a:rect l="l" t="t" r="r" b="b"/>
            <a:pathLst>
              <a:path w="656590" h="809625">
                <a:moveTo>
                  <a:pt x="235282" y="0"/>
                </a:moveTo>
                <a:lnTo>
                  <a:pt x="187014" y="3215"/>
                </a:lnTo>
                <a:lnTo>
                  <a:pt x="139050" y="14378"/>
                </a:lnTo>
                <a:lnTo>
                  <a:pt x="92267" y="34836"/>
                </a:lnTo>
                <a:lnTo>
                  <a:pt x="47540" y="65936"/>
                </a:lnTo>
                <a:lnTo>
                  <a:pt x="5748" y="109025"/>
                </a:lnTo>
                <a:lnTo>
                  <a:pt x="0" y="119224"/>
                </a:lnTo>
                <a:lnTo>
                  <a:pt x="0" y="784471"/>
                </a:lnTo>
                <a:lnTo>
                  <a:pt x="21653" y="809591"/>
                </a:lnTo>
                <a:lnTo>
                  <a:pt x="31161" y="809591"/>
                </a:lnTo>
                <a:lnTo>
                  <a:pt x="37381" y="807119"/>
                </a:lnTo>
                <a:lnTo>
                  <a:pt x="42103" y="802449"/>
                </a:lnTo>
                <a:lnTo>
                  <a:pt x="56418" y="789125"/>
                </a:lnTo>
                <a:lnTo>
                  <a:pt x="75774" y="773054"/>
                </a:lnTo>
                <a:lnTo>
                  <a:pt x="90305" y="762451"/>
                </a:lnTo>
                <a:lnTo>
                  <a:pt x="34512" y="762451"/>
                </a:lnTo>
                <a:lnTo>
                  <a:pt x="34512" y="130826"/>
                </a:lnTo>
                <a:lnTo>
                  <a:pt x="32491" y="130826"/>
                </a:lnTo>
                <a:lnTo>
                  <a:pt x="34512" y="130732"/>
                </a:lnTo>
                <a:lnTo>
                  <a:pt x="34512" y="128355"/>
                </a:lnTo>
                <a:lnTo>
                  <a:pt x="77237" y="86519"/>
                </a:lnTo>
                <a:lnTo>
                  <a:pt x="123389" y="58208"/>
                </a:lnTo>
                <a:lnTo>
                  <a:pt x="171796" y="41665"/>
                </a:lnTo>
                <a:lnTo>
                  <a:pt x="221287" y="35134"/>
                </a:lnTo>
                <a:lnTo>
                  <a:pt x="401628" y="35134"/>
                </a:lnTo>
                <a:lnTo>
                  <a:pt x="373144" y="24568"/>
                </a:lnTo>
                <a:lnTo>
                  <a:pt x="329224" y="12023"/>
                </a:lnTo>
                <a:lnTo>
                  <a:pt x="282978" y="3385"/>
                </a:lnTo>
                <a:lnTo>
                  <a:pt x="235282" y="0"/>
                </a:lnTo>
                <a:close/>
              </a:path>
              <a:path w="656590" h="809625">
                <a:moveTo>
                  <a:pt x="418645" y="632037"/>
                </a:moveTo>
                <a:lnTo>
                  <a:pt x="360600" y="633074"/>
                </a:lnTo>
                <a:lnTo>
                  <a:pt x="306914" y="638882"/>
                </a:lnTo>
                <a:lnTo>
                  <a:pt x="257587" y="648672"/>
                </a:lnTo>
                <a:lnTo>
                  <a:pt x="212622" y="661655"/>
                </a:lnTo>
                <a:lnTo>
                  <a:pt x="172019" y="677044"/>
                </a:lnTo>
                <a:lnTo>
                  <a:pt x="135782" y="694048"/>
                </a:lnTo>
                <a:lnTo>
                  <a:pt x="76408" y="729749"/>
                </a:lnTo>
                <a:lnTo>
                  <a:pt x="34512" y="762451"/>
                </a:lnTo>
                <a:lnTo>
                  <a:pt x="90305" y="762451"/>
                </a:lnTo>
                <a:lnTo>
                  <a:pt x="100180" y="755244"/>
                </a:lnTo>
                <a:lnTo>
                  <a:pt x="129645" y="736702"/>
                </a:lnTo>
                <a:lnTo>
                  <a:pt x="164176" y="718435"/>
                </a:lnTo>
                <a:lnTo>
                  <a:pt x="203783" y="701450"/>
                </a:lnTo>
                <a:lnTo>
                  <a:pt x="248474" y="686754"/>
                </a:lnTo>
                <a:lnTo>
                  <a:pt x="298257" y="675354"/>
                </a:lnTo>
                <a:lnTo>
                  <a:pt x="353141" y="668258"/>
                </a:lnTo>
                <a:lnTo>
                  <a:pt x="413135" y="666472"/>
                </a:lnTo>
                <a:lnTo>
                  <a:pt x="654276" y="666472"/>
                </a:lnTo>
                <a:lnTo>
                  <a:pt x="654076" y="665438"/>
                </a:lnTo>
                <a:lnTo>
                  <a:pt x="618913" y="665438"/>
                </a:lnTo>
                <a:lnTo>
                  <a:pt x="547803" y="647430"/>
                </a:lnTo>
                <a:lnTo>
                  <a:pt x="481047" y="636559"/>
                </a:lnTo>
                <a:lnTo>
                  <a:pt x="418645" y="632037"/>
                </a:lnTo>
                <a:close/>
              </a:path>
              <a:path w="656590" h="809625">
                <a:moveTo>
                  <a:pt x="654276" y="666472"/>
                </a:moveTo>
                <a:lnTo>
                  <a:pt x="413135" y="666472"/>
                </a:lnTo>
                <a:lnTo>
                  <a:pt x="478246" y="671004"/>
                </a:lnTo>
                <a:lnTo>
                  <a:pt x="548483" y="682861"/>
                </a:lnTo>
                <a:lnTo>
                  <a:pt x="623855" y="703049"/>
                </a:lnTo>
                <a:lnTo>
                  <a:pt x="630265" y="704246"/>
                </a:lnTo>
                <a:lnTo>
                  <a:pt x="636679" y="703725"/>
                </a:lnTo>
                <a:lnTo>
                  <a:pt x="656303" y="681258"/>
                </a:lnTo>
                <a:lnTo>
                  <a:pt x="655896" y="674830"/>
                </a:lnTo>
                <a:lnTo>
                  <a:pt x="654276" y="666472"/>
                </a:lnTo>
                <a:close/>
              </a:path>
              <a:path w="656590" h="809625">
                <a:moveTo>
                  <a:pt x="401628" y="35134"/>
                </a:moveTo>
                <a:lnTo>
                  <a:pt x="221287" y="35134"/>
                </a:lnTo>
                <a:lnTo>
                  <a:pt x="270689" y="36856"/>
                </a:lnTo>
                <a:lnTo>
                  <a:pt x="318831" y="45076"/>
                </a:lnTo>
                <a:lnTo>
                  <a:pt x="364543" y="58036"/>
                </a:lnTo>
                <a:lnTo>
                  <a:pt x="406651" y="73978"/>
                </a:lnTo>
                <a:lnTo>
                  <a:pt x="443986" y="91147"/>
                </a:lnTo>
                <a:lnTo>
                  <a:pt x="499745" y="122198"/>
                </a:lnTo>
                <a:lnTo>
                  <a:pt x="618913" y="665438"/>
                </a:lnTo>
                <a:lnTo>
                  <a:pt x="654076" y="665438"/>
                </a:lnTo>
                <a:lnTo>
                  <a:pt x="551273" y="134909"/>
                </a:lnTo>
                <a:lnTo>
                  <a:pt x="519261" y="134909"/>
                </a:lnTo>
                <a:lnTo>
                  <a:pt x="519104" y="134815"/>
                </a:lnTo>
                <a:lnTo>
                  <a:pt x="551255" y="134815"/>
                </a:lnTo>
                <a:lnTo>
                  <a:pt x="550072" y="128711"/>
                </a:lnTo>
                <a:lnTo>
                  <a:pt x="514905" y="128711"/>
                </a:lnTo>
                <a:lnTo>
                  <a:pt x="514884" y="128575"/>
                </a:lnTo>
                <a:lnTo>
                  <a:pt x="550046" y="128575"/>
                </a:lnTo>
                <a:lnTo>
                  <a:pt x="548798" y="122134"/>
                </a:lnTo>
                <a:lnTo>
                  <a:pt x="547574" y="115496"/>
                </a:lnTo>
                <a:lnTo>
                  <a:pt x="508031" y="86862"/>
                </a:lnTo>
                <a:lnTo>
                  <a:pt x="450499" y="55986"/>
                </a:lnTo>
                <a:lnTo>
                  <a:pt x="413861" y="39671"/>
                </a:lnTo>
                <a:lnTo>
                  <a:pt x="401628" y="35134"/>
                </a:lnTo>
                <a:close/>
              </a:path>
              <a:path w="656590" h="809625">
                <a:moveTo>
                  <a:pt x="551255" y="134815"/>
                </a:moveTo>
                <a:lnTo>
                  <a:pt x="519104" y="134815"/>
                </a:lnTo>
                <a:lnTo>
                  <a:pt x="519261" y="134909"/>
                </a:lnTo>
                <a:lnTo>
                  <a:pt x="551273" y="134909"/>
                </a:lnTo>
                <a:close/>
              </a:path>
              <a:path w="656590" h="809625">
                <a:moveTo>
                  <a:pt x="34512" y="130732"/>
                </a:moveTo>
                <a:lnTo>
                  <a:pt x="32574" y="130732"/>
                </a:lnTo>
                <a:lnTo>
                  <a:pt x="34512" y="130826"/>
                </a:lnTo>
                <a:close/>
              </a:path>
              <a:path w="656590" h="809625">
                <a:moveTo>
                  <a:pt x="550046" y="128575"/>
                </a:moveTo>
                <a:lnTo>
                  <a:pt x="514884" y="128575"/>
                </a:lnTo>
                <a:lnTo>
                  <a:pt x="514905" y="128711"/>
                </a:lnTo>
                <a:lnTo>
                  <a:pt x="550072" y="128711"/>
                </a:lnTo>
                <a:lnTo>
                  <a:pt x="550046" y="128575"/>
                </a:lnTo>
                <a:close/>
              </a:path>
            </a:pathLst>
          </a:custGeom>
          <a:solidFill>
            <a:srgbClr val="36A9D0"/>
          </a:solidFill>
        </p:spPr>
        <p:txBody>
          <a:bodyPr wrap="square" lIns="0" tIns="0" rIns="0" bIns="0" rtlCol="0"/>
          <a:lstStyle/>
          <a:p>
            <a:endParaRPr/>
          </a:p>
        </p:txBody>
      </p:sp>
      <p:sp>
        <p:nvSpPr>
          <p:cNvPr id="10" name="object 10">
            <a:extLst>
              <a:ext uri="{FF2B5EF4-FFF2-40B4-BE49-F238E27FC236}">
                <a16:creationId xmlns:a16="http://schemas.microsoft.com/office/drawing/2014/main" id="{0B34B3FC-39DB-AA6D-543E-FA6243238129}"/>
              </a:ext>
            </a:extLst>
          </p:cNvPr>
          <p:cNvSpPr/>
          <p:nvPr/>
        </p:nvSpPr>
        <p:spPr>
          <a:xfrm>
            <a:off x="1083504" y="2983657"/>
            <a:ext cx="358775" cy="716280"/>
          </a:xfrm>
          <a:custGeom>
            <a:avLst/>
            <a:gdLst/>
            <a:ahLst/>
            <a:cxnLst/>
            <a:rect l="l" t="t" r="r" b="b"/>
            <a:pathLst>
              <a:path w="358775" h="716279">
                <a:moveTo>
                  <a:pt x="219742" y="0"/>
                </a:moveTo>
                <a:lnTo>
                  <a:pt x="135063" y="0"/>
                </a:lnTo>
                <a:lnTo>
                  <a:pt x="127943" y="5936"/>
                </a:lnTo>
                <a:lnTo>
                  <a:pt x="0" y="700617"/>
                </a:lnTo>
                <a:lnTo>
                  <a:pt x="1371" y="705779"/>
                </a:lnTo>
                <a:lnTo>
                  <a:pt x="7936" y="713643"/>
                </a:lnTo>
                <a:lnTo>
                  <a:pt x="12784" y="715936"/>
                </a:lnTo>
                <a:lnTo>
                  <a:pt x="341256" y="715936"/>
                </a:lnTo>
                <a:lnTo>
                  <a:pt x="350785" y="715936"/>
                </a:lnTo>
                <a:lnTo>
                  <a:pt x="358512" y="708208"/>
                </a:lnTo>
                <a:lnTo>
                  <a:pt x="358512" y="689151"/>
                </a:lnTo>
                <a:lnTo>
                  <a:pt x="350785" y="681424"/>
                </a:lnTo>
                <a:lnTo>
                  <a:pt x="38627" y="681424"/>
                </a:lnTo>
                <a:lnTo>
                  <a:pt x="157754" y="34512"/>
                </a:lnTo>
                <a:lnTo>
                  <a:pt x="219742" y="34512"/>
                </a:lnTo>
                <a:lnTo>
                  <a:pt x="227479" y="26784"/>
                </a:lnTo>
                <a:lnTo>
                  <a:pt x="227479" y="7727"/>
                </a:lnTo>
                <a:lnTo>
                  <a:pt x="219742" y="0"/>
                </a:lnTo>
                <a:close/>
              </a:path>
            </a:pathLst>
          </a:custGeom>
          <a:solidFill>
            <a:srgbClr val="1B688F"/>
          </a:solidFill>
        </p:spPr>
        <p:txBody>
          <a:bodyPr wrap="square" lIns="0" tIns="0" rIns="0" bIns="0" rtlCol="0"/>
          <a:lstStyle/>
          <a:p>
            <a:endParaRPr/>
          </a:p>
        </p:txBody>
      </p:sp>
      <p:sp>
        <p:nvSpPr>
          <p:cNvPr id="11" name="object 11">
            <a:extLst>
              <a:ext uri="{FF2B5EF4-FFF2-40B4-BE49-F238E27FC236}">
                <a16:creationId xmlns:a16="http://schemas.microsoft.com/office/drawing/2014/main" id="{88447C06-8E35-8731-7FDD-439674352CC6}"/>
              </a:ext>
            </a:extLst>
          </p:cNvPr>
          <p:cNvSpPr/>
          <p:nvPr/>
        </p:nvSpPr>
        <p:spPr>
          <a:xfrm>
            <a:off x="1175067" y="2869039"/>
            <a:ext cx="685165" cy="1047750"/>
          </a:xfrm>
          <a:custGeom>
            <a:avLst/>
            <a:gdLst/>
            <a:ahLst/>
            <a:cxnLst/>
            <a:rect l="l" t="t" r="r" b="b"/>
            <a:pathLst>
              <a:path w="685165" h="1047750">
                <a:moveTo>
                  <a:pt x="685038" y="782650"/>
                </a:moveTo>
                <a:lnTo>
                  <a:pt x="677303" y="774928"/>
                </a:lnTo>
                <a:lnTo>
                  <a:pt x="656297" y="774928"/>
                </a:lnTo>
                <a:lnTo>
                  <a:pt x="656297" y="762304"/>
                </a:lnTo>
                <a:lnTo>
                  <a:pt x="656297" y="130797"/>
                </a:lnTo>
                <a:lnTo>
                  <a:pt x="656297" y="130670"/>
                </a:lnTo>
                <a:lnTo>
                  <a:pt x="656297" y="119113"/>
                </a:lnTo>
                <a:lnTo>
                  <a:pt x="654253" y="113411"/>
                </a:lnTo>
                <a:lnTo>
                  <a:pt x="650608" y="109004"/>
                </a:lnTo>
                <a:lnTo>
                  <a:pt x="621792" y="79273"/>
                </a:lnTo>
                <a:lnTo>
                  <a:pt x="621792" y="128231"/>
                </a:lnTo>
                <a:lnTo>
                  <a:pt x="621792" y="762304"/>
                </a:lnTo>
                <a:lnTo>
                  <a:pt x="568680" y="722033"/>
                </a:lnTo>
                <a:lnTo>
                  <a:pt x="532485" y="700278"/>
                </a:lnTo>
                <a:lnTo>
                  <a:pt x="489864" y="679323"/>
                </a:lnTo>
                <a:lnTo>
                  <a:pt x="453148" y="665276"/>
                </a:lnTo>
                <a:lnTo>
                  <a:pt x="440829" y="660565"/>
                </a:lnTo>
                <a:lnTo>
                  <a:pt x="385368" y="645426"/>
                </a:lnTo>
                <a:lnTo>
                  <a:pt x="352933" y="640130"/>
                </a:lnTo>
                <a:lnTo>
                  <a:pt x="352933" y="674547"/>
                </a:lnTo>
                <a:lnTo>
                  <a:pt x="352933" y="987983"/>
                </a:lnTo>
                <a:lnTo>
                  <a:pt x="321627" y="956703"/>
                </a:lnTo>
                <a:lnTo>
                  <a:pt x="315976" y="953046"/>
                </a:lnTo>
                <a:lnTo>
                  <a:pt x="309397" y="951852"/>
                </a:lnTo>
                <a:lnTo>
                  <a:pt x="302844" y="953084"/>
                </a:lnTo>
                <a:lnTo>
                  <a:pt x="297230" y="956741"/>
                </a:lnTo>
                <a:lnTo>
                  <a:pt x="266966" y="986980"/>
                </a:lnTo>
                <a:lnTo>
                  <a:pt x="266966" y="667029"/>
                </a:lnTo>
                <a:lnTo>
                  <a:pt x="303047" y="668096"/>
                </a:lnTo>
                <a:lnTo>
                  <a:pt x="352933" y="674547"/>
                </a:lnTo>
                <a:lnTo>
                  <a:pt x="352933" y="640130"/>
                </a:lnTo>
                <a:lnTo>
                  <a:pt x="323481" y="635304"/>
                </a:lnTo>
                <a:lnTo>
                  <a:pt x="255193" y="631621"/>
                </a:lnTo>
                <a:lnTo>
                  <a:pt x="205168" y="633514"/>
                </a:lnTo>
                <a:lnTo>
                  <a:pt x="152196" y="639457"/>
                </a:lnTo>
                <a:lnTo>
                  <a:pt x="96266" y="649897"/>
                </a:lnTo>
                <a:lnTo>
                  <a:pt x="37388" y="665276"/>
                </a:lnTo>
                <a:lnTo>
                  <a:pt x="140652" y="132283"/>
                </a:lnTo>
                <a:lnTo>
                  <a:pt x="180759" y="107759"/>
                </a:lnTo>
                <a:lnTo>
                  <a:pt x="249453" y="74002"/>
                </a:lnTo>
                <a:lnTo>
                  <a:pt x="291566" y="58064"/>
                </a:lnTo>
                <a:lnTo>
                  <a:pt x="337312" y="45097"/>
                </a:lnTo>
                <a:lnTo>
                  <a:pt x="385483" y="36855"/>
                </a:lnTo>
                <a:lnTo>
                  <a:pt x="434924" y="35115"/>
                </a:lnTo>
                <a:lnTo>
                  <a:pt x="484454" y="41617"/>
                </a:lnTo>
                <a:lnTo>
                  <a:pt x="532892" y="58127"/>
                </a:lnTo>
                <a:lnTo>
                  <a:pt x="579056" y="86423"/>
                </a:lnTo>
                <a:lnTo>
                  <a:pt x="621792" y="128231"/>
                </a:lnTo>
                <a:lnTo>
                  <a:pt x="621792" y="79273"/>
                </a:lnTo>
                <a:lnTo>
                  <a:pt x="608876" y="65938"/>
                </a:lnTo>
                <a:lnTo>
                  <a:pt x="564565" y="35115"/>
                </a:lnTo>
                <a:lnTo>
                  <a:pt x="564184" y="34848"/>
                </a:lnTo>
                <a:lnTo>
                  <a:pt x="517423" y="14389"/>
                </a:lnTo>
                <a:lnTo>
                  <a:pt x="469468" y="3225"/>
                </a:lnTo>
                <a:lnTo>
                  <a:pt x="421208" y="0"/>
                </a:lnTo>
                <a:lnTo>
                  <a:pt x="373507" y="3365"/>
                </a:lnTo>
                <a:lnTo>
                  <a:pt x="327240" y="11976"/>
                </a:lnTo>
                <a:lnTo>
                  <a:pt x="283298" y="24498"/>
                </a:lnTo>
                <a:lnTo>
                  <a:pt x="242557" y="39573"/>
                </a:lnTo>
                <a:lnTo>
                  <a:pt x="205892" y="55867"/>
                </a:lnTo>
                <a:lnTo>
                  <a:pt x="148323" y="86690"/>
                </a:lnTo>
                <a:lnTo>
                  <a:pt x="112268" y="109855"/>
                </a:lnTo>
                <a:lnTo>
                  <a:pt x="406" y="674674"/>
                </a:lnTo>
                <a:lnTo>
                  <a:pt x="0" y="681101"/>
                </a:lnTo>
                <a:lnTo>
                  <a:pt x="1219" y="687260"/>
                </a:lnTo>
                <a:lnTo>
                  <a:pt x="26047" y="704088"/>
                </a:lnTo>
                <a:lnTo>
                  <a:pt x="32448" y="702894"/>
                </a:lnTo>
                <a:lnTo>
                  <a:pt x="107772" y="682701"/>
                </a:lnTo>
                <a:lnTo>
                  <a:pt x="177965" y="670839"/>
                </a:lnTo>
                <a:lnTo>
                  <a:pt x="232448" y="667054"/>
                </a:lnTo>
                <a:lnTo>
                  <a:pt x="232448" y="1035646"/>
                </a:lnTo>
                <a:lnTo>
                  <a:pt x="236651" y="1041946"/>
                </a:lnTo>
                <a:lnTo>
                  <a:pt x="249529" y="1047203"/>
                </a:lnTo>
                <a:lnTo>
                  <a:pt x="256959" y="1045845"/>
                </a:lnTo>
                <a:lnTo>
                  <a:pt x="309435" y="993317"/>
                </a:lnTo>
                <a:lnTo>
                  <a:pt x="361289" y="1045133"/>
                </a:lnTo>
                <a:lnTo>
                  <a:pt x="365696" y="1046886"/>
                </a:lnTo>
                <a:lnTo>
                  <a:pt x="370179" y="1046886"/>
                </a:lnTo>
                <a:lnTo>
                  <a:pt x="372402" y="1046886"/>
                </a:lnTo>
                <a:lnTo>
                  <a:pt x="374650" y="1046441"/>
                </a:lnTo>
                <a:lnTo>
                  <a:pt x="383247" y="1042885"/>
                </a:lnTo>
                <a:lnTo>
                  <a:pt x="387438" y="1036599"/>
                </a:lnTo>
                <a:lnTo>
                  <a:pt x="387438" y="681951"/>
                </a:lnTo>
                <a:lnTo>
                  <a:pt x="407720" y="686587"/>
                </a:lnTo>
                <a:lnTo>
                  <a:pt x="452424" y="701281"/>
                </a:lnTo>
                <a:lnTo>
                  <a:pt x="492048" y="718273"/>
                </a:lnTo>
                <a:lnTo>
                  <a:pt x="526605" y="736549"/>
                </a:lnTo>
                <a:lnTo>
                  <a:pt x="580504" y="772909"/>
                </a:lnTo>
                <a:lnTo>
                  <a:pt x="612889" y="801141"/>
                </a:lnTo>
                <a:lnTo>
                  <a:pt x="612889" y="801712"/>
                </a:lnTo>
                <a:lnTo>
                  <a:pt x="620623" y="809434"/>
                </a:lnTo>
                <a:lnTo>
                  <a:pt x="625094" y="809434"/>
                </a:lnTo>
                <a:lnTo>
                  <a:pt x="634631" y="809447"/>
                </a:lnTo>
                <a:lnTo>
                  <a:pt x="667778" y="809434"/>
                </a:lnTo>
                <a:lnTo>
                  <a:pt x="677303" y="809434"/>
                </a:lnTo>
                <a:lnTo>
                  <a:pt x="685038" y="801712"/>
                </a:lnTo>
                <a:lnTo>
                  <a:pt x="685038" y="782650"/>
                </a:lnTo>
                <a:close/>
              </a:path>
            </a:pathLst>
          </a:custGeom>
          <a:solidFill>
            <a:srgbClr val="36A9D0"/>
          </a:solidFill>
        </p:spPr>
        <p:txBody>
          <a:bodyPr wrap="square" lIns="0" tIns="0" rIns="0" bIns="0" rtlCol="0"/>
          <a:lstStyle/>
          <a:p>
            <a:endParaRPr/>
          </a:p>
        </p:txBody>
      </p:sp>
      <p:sp>
        <p:nvSpPr>
          <p:cNvPr id="15" name="object 15">
            <a:extLst>
              <a:ext uri="{FF2B5EF4-FFF2-40B4-BE49-F238E27FC236}">
                <a16:creationId xmlns:a16="http://schemas.microsoft.com/office/drawing/2014/main" id="{29281E6F-C3FA-3466-12F3-FD48912546E5}"/>
              </a:ext>
            </a:extLst>
          </p:cNvPr>
          <p:cNvSpPr txBox="1">
            <a:spLocks noGrp="1"/>
          </p:cNvSpPr>
          <p:nvPr>
            <p:ph type="title"/>
          </p:nvPr>
        </p:nvSpPr>
        <p:spPr>
          <a:xfrm>
            <a:off x="1082018" y="710409"/>
            <a:ext cx="83604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Zgłoszenie wodnoprawne</a:t>
            </a:r>
            <a:endParaRPr sz="5350" dirty="0"/>
          </a:p>
        </p:txBody>
      </p:sp>
      <p:grpSp>
        <p:nvGrpSpPr>
          <p:cNvPr id="26" name="Grupa 25">
            <a:extLst>
              <a:ext uri="{FF2B5EF4-FFF2-40B4-BE49-F238E27FC236}">
                <a16:creationId xmlns:a16="http://schemas.microsoft.com/office/drawing/2014/main" id="{67BF4D1F-8D7C-CCC2-6F54-16845DC218F0}"/>
              </a:ext>
            </a:extLst>
          </p:cNvPr>
          <p:cNvGrpSpPr/>
          <p:nvPr/>
        </p:nvGrpSpPr>
        <p:grpSpPr>
          <a:xfrm>
            <a:off x="16245760" y="748440"/>
            <a:ext cx="2311697" cy="673735"/>
            <a:chOff x="16245760" y="748440"/>
            <a:chExt cx="2311697" cy="673735"/>
          </a:xfrm>
        </p:grpSpPr>
        <p:grpSp>
          <p:nvGrpSpPr>
            <p:cNvPr id="16" name="object 16">
              <a:extLst>
                <a:ext uri="{FF2B5EF4-FFF2-40B4-BE49-F238E27FC236}">
                  <a16:creationId xmlns:a16="http://schemas.microsoft.com/office/drawing/2014/main" id="{EE1AF954-9328-A95E-9A95-F900C7004483}"/>
                </a:ext>
              </a:extLst>
            </p:cNvPr>
            <p:cNvGrpSpPr/>
            <p:nvPr/>
          </p:nvGrpSpPr>
          <p:grpSpPr>
            <a:xfrm>
              <a:off x="16245760" y="748440"/>
              <a:ext cx="673735" cy="673735"/>
              <a:chOff x="16245760" y="748440"/>
              <a:chExt cx="673735" cy="673735"/>
            </a:xfrm>
          </p:grpSpPr>
          <p:sp>
            <p:nvSpPr>
              <p:cNvPr id="17" name="object 17">
                <a:extLst>
                  <a:ext uri="{FF2B5EF4-FFF2-40B4-BE49-F238E27FC236}">
                    <a16:creationId xmlns:a16="http://schemas.microsoft.com/office/drawing/2014/main" id="{0C63D7EC-1A2C-3CBD-5814-B3B9A81D4D90}"/>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18" name="object 18">
                <a:extLst>
                  <a:ext uri="{FF2B5EF4-FFF2-40B4-BE49-F238E27FC236}">
                    <a16:creationId xmlns:a16="http://schemas.microsoft.com/office/drawing/2014/main" id="{17F86A11-880E-A29F-6FC9-86D5E7B0C954}"/>
                  </a:ext>
                </a:extLst>
              </p:cNvPr>
              <p:cNvSpPr/>
              <p:nvPr/>
            </p:nvSpPr>
            <p:spPr>
              <a:xfrm>
                <a:off x="16245760" y="953939"/>
                <a:ext cx="673735" cy="203200"/>
              </a:xfrm>
              <a:custGeom>
                <a:avLst/>
                <a:gdLst/>
                <a:ahLst/>
                <a:cxnLst/>
                <a:rect l="l" t="t" r="r" b="b"/>
                <a:pathLst>
                  <a:path w="673734" h="203200">
                    <a:moveTo>
                      <a:pt x="0" y="0"/>
                    </a:moveTo>
                    <a:lnTo>
                      <a:pt x="0" y="121043"/>
                    </a:lnTo>
                    <a:lnTo>
                      <a:pt x="22704" y="129332"/>
                    </a:lnTo>
                    <a:lnTo>
                      <a:pt x="88898" y="150825"/>
                    </a:lnTo>
                    <a:lnTo>
                      <a:pt x="130738" y="162584"/>
                    </a:lnTo>
                    <a:lnTo>
                      <a:pt x="177309" y="174054"/>
                    </a:lnTo>
                    <a:lnTo>
                      <a:pt x="227784" y="184513"/>
                    </a:lnTo>
                    <a:lnTo>
                      <a:pt x="281340" y="193238"/>
                    </a:lnTo>
                    <a:lnTo>
                      <a:pt x="337152" y="199507"/>
                    </a:lnTo>
                    <a:lnTo>
                      <a:pt x="394395" y="202595"/>
                    </a:lnTo>
                    <a:lnTo>
                      <a:pt x="452244" y="201782"/>
                    </a:lnTo>
                    <a:lnTo>
                      <a:pt x="509876" y="196344"/>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19" name="object 19">
                <a:extLst>
                  <a:ext uri="{FF2B5EF4-FFF2-40B4-BE49-F238E27FC236}">
                    <a16:creationId xmlns:a16="http://schemas.microsoft.com/office/drawing/2014/main" id="{36E57F67-3AA0-719D-5B81-8FFBEB4BFF65}"/>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20" name="object 20">
              <a:extLst>
                <a:ext uri="{FF2B5EF4-FFF2-40B4-BE49-F238E27FC236}">
                  <a16:creationId xmlns:a16="http://schemas.microsoft.com/office/drawing/2014/main" id="{249F1FE5-27F1-7F95-50D8-734008EA3B84}"/>
                </a:ext>
              </a:extLst>
            </p:cNvPr>
            <p:cNvPicPr/>
            <p:nvPr/>
          </p:nvPicPr>
          <p:blipFill>
            <a:blip r:embed="rId2" cstate="print"/>
            <a:stretch>
              <a:fillRect/>
            </a:stretch>
          </p:blipFill>
          <p:spPr>
            <a:xfrm>
              <a:off x="17054884" y="814681"/>
              <a:ext cx="765164" cy="113324"/>
            </a:xfrm>
            <a:prstGeom prst="rect">
              <a:avLst/>
            </a:prstGeom>
          </p:spPr>
        </p:pic>
        <p:pic>
          <p:nvPicPr>
            <p:cNvPr id="21" name="object 21">
              <a:extLst>
                <a:ext uri="{FF2B5EF4-FFF2-40B4-BE49-F238E27FC236}">
                  <a16:creationId xmlns:a16="http://schemas.microsoft.com/office/drawing/2014/main" id="{3FA753E0-44E3-C5E0-B5F2-0FFACC1DF6BB}"/>
                </a:ext>
              </a:extLst>
            </p:cNvPr>
            <p:cNvPicPr/>
            <p:nvPr/>
          </p:nvPicPr>
          <p:blipFill>
            <a:blip r:embed="rId3" cstate="print"/>
            <a:stretch>
              <a:fillRect/>
            </a:stretch>
          </p:blipFill>
          <p:spPr>
            <a:xfrm>
              <a:off x="17041040" y="997703"/>
              <a:ext cx="1516417" cy="336302"/>
            </a:xfrm>
            <a:prstGeom prst="rect">
              <a:avLst/>
            </a:prstGeom>
          </p:spPr>
        </p:pic>
      </p:grpSp>
      <p:sp>
        <p:nvSpPr>
          <p:cNvPr id="22" name="object 22">
            <a:extLst>
              <a:ext uri="{FF2B5EF4-FFF2-40B4-BE49-F238E27FC236}">
                <a16:creationId xmlns:a16="http://schemas.microsoft.com/office/drawing/2014/main" id="{555D4F8D-D4AB-D33D-372C-8104712308A7}"/>
              </a:ext>
            </a:extLst>
          </p:cNvPr>
          <p:cNvSpPr txBox="1"/>
          <p:nvPr/>
        </p:nvSpPr>
        <p:spPr>
          <a:xfrm>
            <a:off x="2947174" y="2760383"/>
            <a:ext cx="13658075" cy="1291316"/>
          </a:xfrm>
          <a:prstGeom prst="rect">
            <a:avLst/>
          </a:prstGeom>
        </p:spPr>
        <p:txBody>
          <a:bodyPr vert="horz" wrap="square" lIns="0" tIns="74930" rIns="0" bIns="0" rtlCol="0">
            <a:spAutoFit/>
          </a:bodyPr>
          <a:lstStyle/>
          <a:p>
            <a:pPr marL="12700" marR="5080">
              <a:lnSpc>
                <a:spcPts val="3300"/>
              </a:lnSpc>
              <a:spcBef>
                <a:spcPts val="590"/>
              </a:spcBef>
            </a:pPr>
            <a:r>
              <a:rPr lang="pl-PL" sz="2000" b="0" i="0" dirty="0">
                <a:solidFill>
                  <a:schemeClr val="tx2"/>
                </a:solidFill>
                <a:effectLst/>
                <a:latin typeface="Lato Light" panose="020F0502020204030203" pitchFamily="34" charset="0"/>
                <a:ea typeface="Lato Light" panose="020F0502020204030203" pitchFamily="34" charset="0"/>
                <a:cs typeface="Lato Light" panose="020F0502020204030203" pitchFamily="34" charset="0"/>
              </a:rPr>
              <a:t>Pozwolenie wodnoprawne to najczęstsza forma zgody, </a:t>
            </a:r>
            <a:r>
              <a:rPr lang="pl-PL" sz="2000" b="1" i="0" dirty="0">
                <a:solidFill>
                  <a:schemeClr val="tx2"/>
                </a:solidFill>
                <a:effectLst/>
                <a:latin typeface="Lato Light" panose="020F0502020204030203" pitchFamily="34" charset="0"/>
                <a:ea typeface="Lato Light" panose="020F0502020204030203" pitchFamily="34" charset="0"/>
                <a:cs typeface="Lato Light" panose="020F0502020204030203" pitchFamily="34" charset="0"/>
              </a:rPr>
              <a:t>wydawana na działania wymagające korzystania z wód </a:t>
            </a:r>
            <a:r>
              <a:rPr lang="pl-PL" sz="2000" b="0" i="0" dirty="0">
                <a:solidFill>
                  <a:schemeClr val="tx2"/>
                </a:solidFill>
                <a:effectLst/>
                <a:latin typeface="Lato Light" panose="020F0502020204030203" pitchFamily="34" charset="0"/>
                <a:ea typeface="Lato Light" panose="020F0502020204030203" pitchFamily="34" charset="0"/>
                <a:cs typeface="Lato Light" panose="020F0502020204030203" pitchFamily="34" charset="0"/>
              </a:rPr>
              <a:t>lub mogące mieć wpływ na stan wód, a także podczas budowy pomostów, stawów czy innych urządzeń wodnych. Zgoda wodnoprawna ma na celu ochronę środowiska i zapewnienie zrównoważonego korzystania z zasobów wodnych.</a:t>
            </a:r>
            <a:endParaRPr sz="2000" dirty="0">
              <a:solidFill>
                <a:schemeClr val="tx2"/>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3" name="object 23">
            <a:extLst>
              <a:ext uri="{FF2B5EF4-FFF2-40B4-BE49-F238E27FC236}">
                <a16:creationId xmlns:a16="http://schemas.microsoft.com/office/drawing/2014/main" id="{BE3D986E-4E04-827D-E018-512180E5406F}"/>
              </a:ext>
            </a:extLst>
          </p:cNvPr>
          <p:cNvSpPr txBox="1"/>
          <p:nvPr/>
        </p:nvSpPr>
        <p:spPr>
          <a:xfrm>
            <a:off x="2970320" y="8149191"/>
            <a:ext cx="13658075" cy="1297150"/>
          </a:xfrm>
          <a:prstGeom prst="rect">
            <a:avLst/>
          </a:prstGeom>
        </p:spPr>
        <p:txBody>
          <a:bodyPr vert="horz" wrap="square" lIns="0" tIns="74930" rIns="0" bIns="0" rtlCol="0">
            <a:spAutoFit/>
          </a:bodyPr>
          <a:lstStyle/>
          <a:p>
            <a:pPr marL="12700" marR="5080">
              <a:lnSpc>
                <a:spcPts val="3300"/>
              </a:lnSpc>
              <a:spcBef>
                <a:spcPts val="590"/>
              </a:spcBef>
            </a:pPr>
            <a:r>
              <a:rPr lang="pl-PL" sz="2000" dirty="0">
                <a:solidFill>
                  <a:schemeClr val="tx2"/>
                </a:solidFill>
                <a:latin typeface="Lato Light"/>
                <a:cs typeface="Lato Light"/>
              </a:rPr>
              <a:t>Szczegółowe informacje dot. procedury wydawania zgłoszeń wodnoprawnych znajdziesz na naszej stronie internetowej: </a:t>
            </a:r>
            <a:r>
              <a:rPr lang="pl-PL" sz="2000" dirty="0">
                <a:solidFill>
                  <a:schemeClr val="tx2"/>
                </a:solidFill>
                <a:hlinkClick r:id="rId4">
                  <a:extLst>
                    <a:ext uri="{A12FA001-AC4F-418D-AE19-62706E023703}">
                      <ahyp:hlinkClr xmlns:ahyp="http://schemas.microsoft.com/office/drawing/2018/hyperlinkcolor" val="tx"/>
                    </a:ext>
                  </a:extLst>
                </a:hlinkClick>
              </a:rPr>
              <a:t>Zgłoszenie wodnoprawne - Państwowe Gospodarstwo Wodne Wody Polskie - Portal Gov.pl</a:t>
            </a:r>
            <a:r>
              <a:rPr lang="pl-PL" sz="2000" dirty="0">
                <a:solidFill>
                  <a:schemeClr val="tx2"/>
                </a:solidFill>
              </a:rPr>
              <a:t> </a:t>
            </a:r>
            <a:r>
              <a:rPr lang="pl-PL" sz="2000" dirty="0">
                <a:solidFill>
                  <a:schemeClr val="tx2"/>
                </a:solidFill>
                <a:latin typeface="Lato Light" panose="020F0502020204030203" pitchFamily="34" charset="0"/>
                <a:ea typeface="Lato Light" panose="020F0502020204030203" pitchFamily="34" charset="0"/>
                <a:cs typeface="Lato Light" panose="020F0502020204030203" pitchFamily="34" charset="0"/>
              </a:rPr>
              <a:t>oraz w zakładce </a:t>
            </a:r>
            <a:r>
              <a:rPr lang="pl-PL" sz="2000" dirty="0">
                <a:solidFill>
                  <a:schemeClr val="tx2"/>
                </a:solidFill>
                <a:hlinkClick r:id="rId5">
                  <a:extLst>
                    <a:ext uri="{A12FA001-AC4F-418D-AE19-62706E023703}">
                      <ahyp:hlinkClr xmlns:ahyp="http://schemas.microsoft.com/office/drawing/2018/hyperlinkcolor" val="tx"/>
                    </a:ext>
                  </a:extLst>
                </a:hlinkClick>
              </a:rPr>
              <a:t>Pozwolenie wodnoprawne - Państwowe Gospodarstwo Wodne Wody Polskie - Portal Gov.pl</a:t>
            </a:r>
            <a:endParaRPr sz="2000" dirty="0">
              <a:solidFill>
                <a:schemeClr val="tx2"/>
              </a:solidFill>
              <a:latin typeface="Lato Light"/>
              <a:cs typeface="Lato Light"/>
            </a:endParaRPr>
          </a:p>
        </p:txBody>
      </p:sp>
      <p:pic>
        <p:nvPicPr>
          <p:cNvPr id="27" name="Grafika 26" descr="Internet z wypełnieniem pełnym">
            <a:extLst>
              <a:ext uri="{FF2B5EF4-FFF2-40B4-BE49-F238E27FC236}">
                <a16:creationId xmlns:a16="http://schemas.microsoft.com/office/drawing/2014/main" id="{403CC2A2-4E5B-2386-8F56-717827ED6F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7249" y="8016875"/>
            <a:ext cx="1561783" cy="1561783"/>
          </a:xfrm>
          <a:prstGeom prst="rect">
            <a:avLst/>
          </a:prstGeom>
        </p:spPr>
      </p:pic>
      <p:sp>
        <p:nvSpPr>
          <p:cNvPr id="2" name="object 4">
            <a:extLst>
              <a:ext uri="{FF2B5EF4-FFF2-40B4-BE49-F238E27FC236}">
                <a16:creationId xmlns:a16="http://schemas.microsoft.com/office/drawing/2014/main" id="{CBCE93AB-3801-4B62-9A0E-27C7A46F0FA7}"/>
              </a:ext>
            </a:extLst>
          </p:cNvPr>
          <p:cNvSpPr/>
          <p:nvPr/>
        </p:nvSpPr>
        <p:spPr>
          <a:xfrm>
            <a:off x="1547091" y="5339182"/>
            <a:ext cx="454659" cy="104139"/>
          </a:xfrm>
          <a:custGeom>
            <a:avLst/>
            <a:gdLst/>
            <a:ahLst/>
            <a:cxnLst/>
            <a:rect l="l" t="t" r="r" b="b"/>
            <a:pathLst>
              <a:path w="454659" h="104139">
                <a:moveTo>
                  <a:pt x="361365" y="98793"/>
                </a:moveTo>
                <a:lnTo>
                  <a:pt x="361315" y="85940"/>
                </a:lnTo>
                <a:lnTo>
                  <a:pt x="356120" y="80746"/>
                </a:lnTo>
                <a:lnTo>
                  <a:pt x="11277" y="80746"/>
                </a:lnTo>
                <a:lnTo>
                  <a:pt x="4978" y="80924"/>
                </a:lnTo>
                <a:lnTo>
                  <a:pt x="0" y="86080"/>
                </a:lnTo>
                <a:lnTo>
                  <a:pt x="0" y="98971"/>
                </a:lnTo>
                <a:lnTo>
                  <a:pt x="5067" y="103987"/>
                </a:lnTo>
                <a:lnTo>
                  <a:pt x="348615" y="103987"/>
                </a:lnTo>
                <a:lnTo>
                  <a:pt x="356171" y="103987"/>
                </a:lnTo>
                <a:lnTo>
                  <a:pt x="361365" y="98793"/>
                </a:lnTo>
                <a:close/>
              </a:path>
              <a:path w="454659" h="104139">
                <a:moveTo>
                  <a:pt x="454113" y="16840"/>
                </a:moveTo>
                <a:lnTo>
                  <a:pt x="451853" y="4178"/>
                </a:lnTo>
                <a:lnTo>
                  <a:pt x="445820" y="0"/>
                </a:lnTo>
                <a:lnTo>
                  <a:pt x="439483" y="1104"/>
                </a:lnTo>
                <a:lnTo>
                  <a:pt x="101079" y="1104"/>
                </a:lnTo>
                <a:lnTo>
                  <a:pt x="96291" y="1968"/>
                </a:lnTo>
                <a:lnTo>
                  <a:pt x="92532" y="5740"/>
                </a:lnTo>
                <a:lnTo>
                  <a:pt x="90551" y="16840"/>
                </a:lnTo>
                <a:lnTo>
                  <a:pt x="94742" y="22910"/>
                </a:lnTo>
                <a:lnTo>
                  <a:pt x="101079" y="24015"/>
                </a:lnTo>
                <a:lnTo>
                  <a:pt x="439483" y="24015"/>
                </a:lnTo>
                <a:lnTo>
                  <a:pt x="440804" y="24244"/>
                </a:lnTo>
                <a:lnTo>
                  <a:pt x="442239" y="24244"/>
                </a:lnTo>
                <a:lnTo>
                  <a:pt x="449935" y="22910"/>
                </a:lnTo>
                <a:lnTo>
                  <a:pt x="454113" y="16840"/>
                </a:lnTo>
                <a:close/>
              </a:path>
            </a:pathLst>
          </a:custGeom>
          <a:solidFill>
            <a:srgbClr val="1B688F"/>
          </a:solidFill>
        </p:spPr>
        <p:txBody>
          <a:bodyPr wrap="square" lIns="0" tIns="0" rIns="0" bIns="0" rtlCol="0"/>
          <a:lstStyle/>
          <a:p>
            <a:endParaRPr/>
          </a:p>
        </p:txBody>
      </p:sp>
      <p:sp>
        <p:nvSpPr>
          <p:cNvPr id="4" name="object 5">
            <a:extLst>
              <a:ext uri="{FF2B5EF4-FFF2-40B4-BE49-F238E27FC236}">
                <a16:creationId xmlns:a16="http://schemas.microsoft.com/office/drawing/2014/main" id="{26522371-F9A6-B01A-5633-8B33FA48FF01}"/>
              </a:ext>
            </a:extLst>
          </p:cNvPr>
          <p:cNvSpPr/>
          <p:nvPr/>
        </p:nvSpPr>
        <p:spPr>
          <a:xfrm>
            <a:off x="1641859" y="6180341"/>
            <a:ext cx="454659" cy="106045"/>
          </a:xfrm>
          <a:custGeom>
            <a:avLst/>
            <a:gdLst/>
            <a:ahLst/>
            <a:cxnLst/>
            <a:rect l="l" t="t" r="r" b="b"/>
            <a:pathLst>
              <a:path w="454659" h="106045">
                <a:moveTo>
                  <a:pt x="367334" y="97180"/>
                </a:moveTo>
                <a:lnTo>
                  <a:pt x="365086" y="84531"/>
                </a:lnTo>
                <a:lnTo>
                  <a:pt x="359054" y="80340"/>
                </a:lnTo>
                <a:lnTo>
                  <a:pt x="352704" y="81445"/>
                </a:lnTo>
                <a:lnTo>
                  <a:pt x="14630" y="81445"/>
                </a:lnTo>
                <a:lnTo>
                  <a:pt x="13296" y="81216"/>
                </a:lnTo>
                <a:lnTo>
                  <a:pt x="11912" y="81216"/>
                </a:lnTo>
                <a:lnTo>
                  <a:pt x="4241" y="82588"/>
                </a:lnTo>
                <a:lnTo>
                  <a:pt x="0" y="88620"/>
                </a:lnTo>
                <a:lnTo>
                  <a:pt x="2298" y="101282"/>
                </a:lnTo>
                <a:lnTo>
                  <a:pt x="8331" y="105460"/>
                </a:lnTo>
                <a:lnTo>
                  <a:pt x="14630" y="104355"/>
                </a:lnTo>
                <a:lnTo>
                  <a:pt x="352704" y="104355"/>
                </a:lnTo>
                <a:lnTo>
                  <a:pt x="354037" y="104584"/>
                </a:lnTo>
                <a:lnTo>
                  <a:pt x="355473" y="104584"/>
                </a:lnTo>
                <a:lnTo>
                  <a:pt x="363156" y="103200"/>
                </a:lnTo>
                <a:lnTo>
                  <a:pt x="367334" y="97180"/>
                </a:lnTo>
                <a:close/>
              </a:path>
              <a:path w="454659" h="106045">
                <a:moveTo>
                  <a:pt x="454139" y="5207"/>
                </a:moveTo>
                <a:lnTo>
                  <a:pt x="448932" y="0"/>
                </a:lnTo>
                <a:lnTo>
                  <a:pt x="98018" y="0"/>
                </a:lnTo>
                <a:lnTo>
                  <a:pt x="92773" y="5207"/>
                </a:lnTo>
                <a:lnTo>
                  <a:pt x="92773" y="18097"/>
                </a:lnTo>
                <a:lnTo>
                  <a:pt x="98018" y="23291"/>
                </a:lnTo>
                <a:lnTo>
                  <a:pt x="442493" y="23291"/>
                </a:lnTo>
                <a:lnTo>
                  <a:pt x="448932" y="23291"/>
                </a:lnTo>
                <a:lnTo>
                  <a:pt x="454139" y="18097"/>
                </a:lnTo>
                <a:lnTo>
                  <a:pt x="454139" y="5207"/>
                </a:lnTo>
                <a:close/>
              </a:path>
            </a:pathLst>
          </a:custGeom>
          <a:solidFill>
            <a:srgbClr val="36A9D0"/>
          </a:solidFill>
        </p:spPr>
        <p:txBody>
          <a:bodyPr wrap="square" lIns="0" tIns="0" rIns="0" bIns="0" rtlCol="0"/>
          <a:lstStyle/>
          <a:p>
            <a:endParaRPr/>
          </a:p>
        </p:txBody>
      </p:sp>
      <p:sp>
        <p:nvSpPr>
          <p:cNvPr id="5" name="object 6">
            <a:extLst>
              <a:ext uri="{FF2B5EF4-FFF2-40B4-BE49-F238E27FC236}">
                <a16:creationId xmlns:a16="http://schemas.microsoft.com/office/drawing/2014/main" id="{7979D6AE-E1E8-25BD-DFF9-F5CA2F2FAC9E}"/>
              </a:ext>
            </a:extLst>
          </p:cNvPr>
          <p:cNvSpPr/>
          <p:nvPr/>
        </p:nvSpPr>
        <p:spPr>
          <a:xfrm>
            <a:off x="1401581" y="5067523"/>
            <a:ext cx="1073150" cy="857250"/>
          </a:xfrm>
          <a:custGeom>
            <a:avLst/>
            <a:gdLst/>
            <a:ahLst/>
            <a:cxnLst/>
            <a:rect l="l" t="t" r="r" b="b"/>
            <a:pathLst>
              <a:path w="1073150" h="857250">
                <a:moveTo>
                  <a:pt x="428500" y="0"/>
                </a:moveTo>
                <a:lnTo>
                  <a:pt x="381876" y="2518"/>
                </a:lnTo>
                <a:lnTo>
                  <a:pt x="336690" y="9899"/>
                </a:lnTo>
                <a:lnTo>
                  <a:pt x="293206" y="21878"/>
                </a:lnTo>
                <a:lnTo>
                  <a:pt x="251686" y="38192"/>
                </a:lnTo>
                <a:lnTo>
                  <a:pt x="212396" y="58578"/>
                </a:lnTo>
                <a:lnTo>
                  <a:pt x="175596" y="82773"/>
                </a:lnTo>
                <a:lnTo>
                  <a:pt x="141553" y="110513"/>
                </a:lnTo>
                <a:lnTo>
                  <a:pt x="110527" y="141535"/>
                </a:lnTo>
                <a:lnTo>
                  <a:pt x="82784" y="175576"/>
                </a:lnTo>
                <a:lnTo>
                  <a:pt x="58586" y="212372"/>
                </a:lnTo>
                <a:lnTo>
                  <a:pt x="38198" y="251661"/>
                </a:lnTo>
                <a:lnTo>
                  <a:pt x="21881" y="293178"/>
                </a:lnTo>
                <a:lnTo>
                  <a:pt x="9900" y="336660"/>
                </a:lnTo>
                <a:lnTo>
                  <a:pt x="2519" y="381845"/>
                </a:lnTo>
                <a:lnTo>
                  <a:pt x="0" y="428468"/>
                </a:lnTo>
                <a:lnTo>
                  <a:pt x="2519" y="475092"/>
                </a:lnTo>
                <a:lnTo>
                  <a:pt x="9900" y="520279"/>
                </a:lnTo>
                <a:lnTo>
                  <a:pt x="21881" y="563764"/>
                </a:lnTo>
                <a:lnTo>
                  <a:pt x="38198" y="605285"/>
                </a:lnTo>
                <a:lnTo>
                  <a:pt x="58586" y="644578"/>
                </a:lnTo>
                <a:lnTo>
                  <a:pt x="82784" y="681379"/>
                </a:lnTo>
                <a:lnTo>
                  <a:pt x="110527" y="715424"/>
                </a:lnTo>
                <a:lnTo>
                  <a:pt x="141553" y="746452"/>
                </a:lnTo>
                <a:lnTo>
                  <a:pt x="175596" y="774197"/>
                </a:lnTo>
                <a:lnTo>
                  <a:pt x="212396" y="798397"/>
                </a:lnTo>
                <a:lnTo>
                  <a:pt x="251686" y="818787"/>
                </a:lnTo>
                <a:lnTo>
                  <a:pt x="293206" y="835105"/>
                </a:lnTo>
                <a:lnTo>
                  <a:pt x="336690" y="847087"/>
                </a:lnTo>
                <a:lnTo>
                  <a:pt x="381876" y="854470"/>
                </a:lnTo>
                <a:lnTo>
                  <a:pt x="428500" y="856989"/>
                </a:lnTo>
                <a:lnTo>
                  <a:pt x="484776" y="853290"/>
                </a:lnTo>
                <a:lnTo>
                  <a:pt x="539829" y="842323"/>
                </a:lnTo>
                <a:lnTo>
                  <a:pt x="592907" y="824287"/>
                </a:lnTo>
                <a:lnTo>
                  <a:pt x="643257" y="799378"/>
                </a:lnTo>
                <a:lnTo>
                  <a:pt x="651718" y="782293"/>
                </a:lnTo>
                <a:lnTo>
                  <a:pt x="649519" y="775787"/>
                </a:lnTo>
                <a:lnTo>
                  <a:pt x="579663" y="792425"/>
                </a:lnTo>
                <a:lnTo>
                  <a:pt x="530868" y="809000"/>
                </a:lnTo>
                <a:lnTo>
                  <a:pt x="480251" y="819077"/>
                </a:lnTo>
                <a:lnTo>
                  <a:pt x="428500" y="822477"/>
                </a:lnTo>
                <a:lnTo>
                  <a:pt x="379146" y="819402"/>
                </a:lnTo>
                <a:lnTo>
                  <a:pt x="331603" y="810424"/>
                </a:lnTo>
                <a:lnTo>
                  <a:pt x="286242" y="795915"/>
                </a:lnTo>
                <a:lnTo>
                  <a:pt x="243436" y="776247"/>
                </a:lnTo>
                <a:lnTo>
                  <a:pt x="203556" y="751793"/>
                </a:lnTo>
                <a:lnTo>
                  <a:pt x="166974" y="722923"/>
                </a:lnTo>
                <a:lnTo>
                  <a:pt x="134063" y="690011"/>
                </a:lnTo>
                <a:lnTo>
                  <a:pt x="105195" y="653428"/>
                </a:lnTo>
                <a:lnTo>
                  <a:pt x="80741" y="613546"/>
                </a:lnTo>
                <a:lnTo>
                  <a:pt x="61074" y="570737"/>
                </a:lnTo>
                <a:lnTo>
                  <a:pt x="46565" y="525373"/>
                </a:lnTo>
                <a:lnTo>
                  <a:pt x="37587" y="477826"/>
                </a:lnTo>
                <a:lnTo>
                  <a:pt x="34512" y="428468"/>
                </a:lnTo>
                <a:lnTo>
                  <a:pt x="37587" y="379119"/>
                </a:lnTo>
                <a:lnTo>
                  <a:pt x="46565" y="331580"/>
                </a:lnTo>
                <a:lnTo>
                  <a:pt x="61074" y="286224"/>
                </a:lnTo>
                <a:lnTo>
                  <a:pt x="80741" y="243421"/>
                </a:lnTo>
                <a:lnTo>
                  <a:pt x="105195" y="203544"/>
                </a:lnTo>
                <a:lnTo>
                  <a:pt x="134063" y="166965"/>
                </a:lnTo>
                <a:lnTo>
                  <a:pt x="166974" y="134057"/>
                </a:lnTo>
                <a:lnTo>
                  <a:pt x="203556" y="105190"/>
                </a:lnTo>
                <a:lnTo>
                  <a:pt x="243436" y="80738"/>
                </a:lnTo>
                <a:lnTo>
                  <a:pt x="286242" y="61072"/>
                </a:lnTo>
                <a:lnTo>
                  <a:pt x="331603" y="46564"/>
                </a:lnTo>
                <a:lnTo>
                  <a:pt x="379146" y="37587"/>
                </a:lnTo>
                <a:lnTo>
                  <a:pt x="428500" y="34512"/>
                </a:lnTo>
                <a:lnTo>
                  <a:pt x="477853" y="37587"/>
                </a:lnTo>
                <a:lnTo>
                  <a:pt x="525396" y="46564"/>
                </a:lnTo>
                <a:lnTo>
                  <a:pt x="570757" y="61072"/>
                </a:lnTo>
                <a:lnTo>
                  <a:pt x="613563" y="80738"/>
                </a:lnTo>
                <a:lnTo>
                  <a:pt x="653443" y="105190"/>
                </a:lnTo>
                <a:lnTo>
                  <a:pt x="690025" y="134057"/>
                </a:lnTo>
                <a:lnTo>
                  <a:pt x="722936" y="166965"/>
                </a:lnTo>
                <a:lnTo>
                  <a:pt x="751804" y="203544"/>
                </a:lnTo>
                <a:lnTo>
                  <a:pt x="776258" y="243421"/>
                </a:lnTo>
                <a:lnTo>
                  <a:pt x="795925" y="286224"/>
                </a:lnTo>
                <a:lnTo>
                  <a:pt x="810434" y="331580"/>
                </a:lnTo>
                <a:lnTo>
                  <a:pt x="819412" y="379119"/>
                </a:lnTo>
                <a:lnTo>
                  <a:pt x="822488" y="428468"/>
                </a:lnTo>
                <a:lnTo>
                  <a:pt x="823158" y="459253"/>
                </a:lnTo>
                <a:lnTo>
                  <a:pt x="821995" y="472917"/>
                </a:lnTo>
                <a:lnTo>
                  <a:pt x="825095" y="479116"/>
                </a:lnTo>
                <a:lnTo>
                  <a:pt x="999582" y="588442"/>
                </a:lnTo>
                <a:lnTo>
                  <a:pt x="786562" y="600986"/>
                </a:lnTo>
                <a:lnTo>
                  <a:pt x="781211" y="604400"/>
                </a:lnTo>
                <a:lnTo>
                  <a:pt x="757114" y="644798"/>
                </a:lnTo>
                <a:lnTo>
                  <a:pt x="732626" y="677916"/>
                </a:lnTo>
                <a:lnTo>
                  <a:pt x="705806" y="707932"/>
                </a:lnTo>
                <a:lnTo>
                  <a:pt x="677539" y="733768"/>
                </a:lnTo>
                <a:lnTo>
                  <a:pt x="673188" y="739064"/>
                </a:lnTo>
                <a:lnTo>
                  <a:pt x="671274" y="745402"/>
                </a:lnTo>
                <a:lnTo>
                  <a:pt x="671874" y="752001"/>
                </a:lnTo>
                <a:lnTo>
                  <a:pt x="675068" y="758081"/>
                </a:lnTo>
                <a:lnTo>
                  <a:pt x="680358" y="762441"/>
                </a:lnTo>
                <a:lnTo>
                  <a:pt x="686697" y="764354"/>
                </a:lnTo>
                <a:lnTo>
                  <a:pt x="693290" y="763749"/>
                </a:lnTo>
                <a:lnTo>
                  <a:pt x="728426" y="734136"/>
                </a:lnTo>
                <a:lnTo>
                  <a:pt x="756107" y="703672"/>
                </a:lnTo>
                <a:lnTo>
                  <a:pt x="781574" y="670149"/>
                </a:lnTo>
                <a:lnTo>
                  <a:pt x="804017" y="634556"/>
                </a:lnTo>
                <a:lnTo>
                  <a:pt x="1063014" y="619321"/>
                </a:lnTo>
                <a:lnTo>
                  <a:pt x="1069349" y="614065"/>
                </a:lnTo>
                <a:lnTo>
                  <a:pt x="1073077" y="599500"/>
                </a:lnTo>
                <a:lnTo>
                  <a:pt x="1070019" y="591856"/>
                </a:lnTo>
                <a:lnTo>
                  <a:pt x="857397" y="458624"/>
                </a:lnTo>
                <a:lnTo>
                  <a:pt x="857471" y="452740"/>
                </a:lnTo>
                <a:lnTo>
                  <a:pt x="854480" y="381845"/>
                </a:lnTo>
                <a:lnTo>
                  <a:pt x="847099" y="336660"/>
                </a:lnTo>
                <a:lnTo>
                  <a:pt x="835118" y="293178"/>
                </a:lnTo>
                <a:lnTo>
                  <a:pt x="818801" y="251661"/>
                </a:lnTo>
                <a:lnTo>
                  <a:pt x="798413" y="212372"/>
                </a:lnTo>
                <a:lnTo>
                  <a:pt x="774215" y="175576"/>
                </a:lnTo>
                <a:lnTo>
                  <a:pt x="746472" y="141535"/>
                </a:lnTo>
                <a:lnTo>
                  <a:pt x="715446" y="110513"/>
                </a:lnTo>
                <a:lnTo>
                  <a:pt x="681403" y="82773"/>
                </a:lnTo>
                <a:lnTo>
                  <a:pt x="644603" y="58578"/>
                </a:lnTo>
                <a:lnTo>
                  <a:pt x="605313" y="38192"/>
                </a:lnTo>
                <a:lnTo>
                  <a:pt x="563793" y="21878"/>
                </a:lnTo>
                <a:lnTo>
                  <a:pt x="520309" y="9899"/>
                </a:lnTo>
                <a:lnTo>
                  <a:pt x="475123" y="2518"/>
                </a:lnTo>
                <a:lnTo>
                  <a:pt x="428500" y="0"/>
                </a:lnTo>
                <a:close/>
              </a:path>
            </a:pathLst>
          </a:custGeom>
          <a:solidFill>
            <a:srgbClr val="1B688F"/>
          </a:solidFill>
        </p:spPr>
        <p:txBody>
          <a:bodyPr wrap="square" lIns="0" tIns="0" rIns="0" bIns="0" rtlCol="0"/>
          <a:lstStyle/>
          <a:p>
            <a:endParaRPr/>
          </a:p>
        </p:txBody>
      </p:sp>
      <p:sp>
        <p:nvSpPr>
          <p:cNvPr id="6" name="object 7">
            <a:extLst>
              <a:ext uri="{FF2B5EF4-FFF2-40B4-BE49-F238E27FC236}">
                <a16:creationId xmlns:a16="http://schemas.microsoft.com/office/drawing/2014/main" id="{99966273-83D4-3C8A-88A7-E419F898E54D}"/>
              </a:ext>
            </a:extLst>
          </p:cNvPr>
          <p:cNvSpPr/>
          <p:nvPr/>
        </p:nvSpPr>
        <p:spPr>
          <a:xfrm>
            <a:off x="1089225" y="5630387"/>
            <a:ext cx="1094105" cy="857885"/>
          </a:xfrm>
          <a:custGeom>
            <a:avLst/>
            <a:gdLst/>
            <a:ahLst/>
            <a:cxnLst/>
            <a:rect l="l" t="t" r="r" b="b"/>
            <a:pathLst>
              <a:path w="1094104" h="857884">
                <a:moveTo>
                  <a:pt x="656494" y="0"/>
                </a:moveTo>
                <a:lnTo>
                  <a:pt x="608923" y="3702"/>
                </a:lnTo>
                <a:lnTo>
                  <a:pt x="561730" y="12779"/>
                </a:lnTo>
                <a:lnTo>
                  <a:pt x="515293" y="27243"/>
                </a:lnTo>
                <a:lnTo>
                  <a:pt x="463855" y="50396"/>
                </a:lnTo>
                <a:lnTo>
                  <a:pt x="416119" y="79930"/>
                </a:lnTo>
                <a:lnTo>
                  <a:pt x="372712" y="115397"/>
                </a:lnTo>
                <a:lnTo>
                  <a:pt x="334262" y="156349"/>
                </a:lnTo>
                <a:lnTo>
                  <a:pt x="330436" y="168992"/>
                </a:lnTo>
                <a:lnTo>
                  <a:pt x="332334" y="175338"/>
                </a:lnTo>
                <a:lnTo>
                  <a:pt x="336670" y="180662"/>
                </a:lnTo>
                <a:lnTo>
                  <a:pt x="342733" y="183844"/>
                </a:lnTo>
                <a:lnTo>
                  <a:pt x="349319" y="184471"/>
                </a:lnTo>
                <a:lnTo>
                  <a:pt x="355653" y="182597"/>
                </a:lnTo>
                <a:lnTo>
                  <a:pt x="360962" y="178275"/>
                </a:lnTo>
                <a:lnTo>
                  <a:pt x="396285" y="140623"/>
                </a:lnTo>
                <a:lnTo>
                  <a:pt x="436180" y="108017"/>
                </a:lnTo>
                <a:lnTo>
                  <a:pt x="480064" y="80870"/>
                </a:lnTo>
                <a:lnTo>
                  <a:pt x="527355" y="59598"/>
                </a:lnTo>
                <a:lnTo>
                  <a:pt x="577247" y="44567"/>
                </a:lnTo>
                <a:lnTo>
                  <a:pt x="628005" y="36269"/>
                </a:lnTo>
                <a:lnTo>
                  <a:pt x="679080" y="34690"/>
                </a:lnTo>
                <a:lnTo>
                  <a:pt x="729921" y="39814"/>
                </a:lnTo>
                <a:lnTo>
                  <a:pt x="779980" y="51626"/>
                </a:lnTo>
                <a:lnTo>
                  <a:pt x="828707" y="70111"/>
                </a:lnTo>
                <a:lnTo>
                  <a:pt x="874629" y="94754"/>
                </a:lnTo>
                <a:lnTo>
                  <a:pt x="916388" y="124784"/>
                </a:lnTo>
                <a:lnTo>
                  <a:pt x="953612" y="159794"/>
                </a:lnTo>
                <a:lnTo>
                  <a:pt x="985926" y="199379"/>
                </a:lnTo>
                <a:lnTo>
                  <a:pt x="1012958" y="243136"/>
                </a:lnTo>
                <a:lnTo>
                  <a:pt x="1034334" y="290659"/>
                </a:lnTo>
                <a:lnTo>
                  <a:pt x="1049371" y="340569"/>
                </a:lnTo>
                <a:lnTo>
                  <a:pt x="1057666" y="391338"/>
                </a:lnTo>
                <a:lnTo>
                  <a:pt x="1059237" y="442420"/>
                </a:lnTo>
                <a:lnTo>
                  <a:pt x="1054101" y="493265"/>
                </a:lnTo>
                <a:lnTo>
                  <a:pt x="1042276" y="543325"/>
                </a:lnTo>
                <a:lnTo>
                  <a:pt x="1023780" y="592053"/>
                </a:lnTo>
                <a:lnTo>
                  <a:pt x="999130" y="637979"/>
                </a:lnTo>
                <a:lnTo>
                  <a:pt x="969101" y="679739"/>
                </a:lnTo>
                <a:lnTo>
                  <a:pt x="934094" y="716960"/>
                </a:lnTo>
                <a:lnTo>
                  <a:pt x="894509" y="749267"/>
                </a:lnTo>
                <a:lnTo>
                  <a:pt x="850748" y="776284"/>
                </a:lnTo>
                <a:lnTo>
                  <a:pt x="803211" y="797638"/>
                </a:lnTo>
                <a:lnTo>
                  <a:pt x="753329" y="812708"/>
                </a:lnTo>
                <a:lnTo>
                  <a:pt x="702582" y="821029"/>
                </a:lnTo>
                <a:lnTo>
                  <a:pt x="651514" y="822616"/>
                </a:lnTo>
                <a:lnTo>
                  <a:pt x="600673" y="817485"/>
                </a:lnTo>
                <a:lnTo>
                  <a:pt x="550605" y="805649"/>
                </a:lnTo>
                <a:lnTo>
                  <a:pt x="501859" y="787125"/>
                </a:lnTo>
                <a:lnTo>
                  <a:pt x="455937" y="762481"/>
                </a:lnTo>
                <a:lnTo>
                  <a:pt x="414177" y="732451"/>
                </a:lnTo>
                <a:lnTo>
                  <a:pt x="376953" y="697437"/>
                </a:lnTo>
                <a:lnTo>
                  <a:pt x="344636" y="657844"/>
                </a:lnTo>
                <a:lnTo>
                  <a:pt x="317601" y="614076"/>
                </a:lnTo>
                <a:lnTo>
                  <a:pt x="296221" y="566535"/>
                </a:lnTo>
                <a:lnTo>
                  <a:pt x="281153" y="524735"/>
                </a:lnTo>
                <a:lnTo>
                  <a:pt x="276054" y="520024"/>
                </a:lnTo>
                <a:lnTo>
                  <a:pt x="74332" y="478632"/>
                </a:lnTo>
                <a:lnTo>
                  <a:pt x="269510" y="392352"/>
                </a:lnTo>
                <a:lnTo>
                  <a:pt x="273331" y="387326"/>
                </a:lnTo>
                <a:lnTo>
                  <a:pt x="281767" y="341067"/>
                </a:lnTo>
                <a:lnTo>
                  <a:pt x="293097" y="301469"/>
                </a:lnTo>
                <a:lnTo>
                  <a:pt x="307703" y="263926"/>
                </a:lnTo>
                <a:lnTo>
                  <a:pt x="325141" y="229771"/>
                </a:lnTo>
                <a:lnTo>
                  <a:pt x="327359" y="223286"/>
                </a:lnTo>
                <a:lnTo>
                  <a:pt x="326935" y="216674"/>
                </a:lnTo>
                <a:lnTo>
                  <a:pt x="324064" y="210702"/>
                </a:lnTo>
                <a:lnTo>
                  <a:pt x="318943" y="206138"/>
                </a:lnTo>
                <a:lnTo>
                  <a:pt x="312462" y="203941"/>
                </a:lnTo>
                <a:lnTo>
                  <a:pt x="305859" y="204368"/>
                </a:lnTo>
                <a:lnTo>
                  <a:pt x="277356" y="247312"/>
                </a:lnTo>
                <a:lnTo>
                  <a:pt x="262092" y="285569"/>
                </a:lnTo>
                <a:lnTo>
                  <a:pt x="249972" y="325889"/>
                </a:lnTo>
                <a:lnTo>
                  <a:pt x="241406" y="367054"/>
                </a:lnTo>
                <a:lnTo>
                  <a:pt x="4115" y="471941"/>
                </a:lnTo>
                <a:lnTo>
                  <a:pt x="0" y="479082"/>
                </a:lnTo>
                <a:lnTo>
                  <a:pt x="1602" y="494003"/>
                </a:lnTo>
                <a:lnTo>
                  <a:pt x="7120" y="500118"/>
                </a:lnTo>
                <a:lnTo>
                  <a:pt x="252955" y="550494"/>
                </a:lnTo>
                <a:lnTo>
                  <a:pt x="254976" y="556106"/>
                </a:lnTo>
                <a:lnTo>
                  <a:pt x="283455" y="623190"/>
                </a:lnTo>
                <a:lnTo>
                  <a:pt x="307554" y="664783"/>
                </a:lnTo>
                <a:lnTo>
                  <a:pt x="335962" y="703125"/>
                </a:lnTo>
                <a:lnTo>
                  <a:pt x="368421" y="737943"/>
                </a:lnTo>
                <a:lnTo>
                  <a:pt x="404675" y="768966"/>
                </a:lnTo>
                <a:lnTo>
                  <a:pt x="444468" y="795922"/>
                </a:lnTo>
                <a:lnTo>
                  <a:pt x="487545" y="818538"/>
                </a:lnTo>
                <a:lnTo>
                  <a:pt x="530686" y="835507"/>
                </a:lnTo>
                <a:lnTo>
                  <a:pt x="574863" y="847642"/>
                </a:lnTo>
                <a:lnTo>
                  <a:pt x="619756" y="854932"/>
                </a:lnTo>
                <a:lnTo>
                  <a:pt x="665047" y="857364"/>
                </a:lnTo>
                <a:lnTo>
                  <a:pt x="703008" y="855654"/>
                </a:lnTo>
                <a:lnTo>
                  <a:pt x="740834" y="850523"/>
                </a:lnTo>
                <a:lnTo>
                  <a:pt x="778329" y="841969"/>
                </a:lnTo>
                <a:lnTo>
                  <a:pt x="815294" y="829993"/>
                </a:lnTo>
                <a:lnTo>
                  <a:pt x="859852" y="810450"/>
                </a:lnTo>
                <a:lnTo>
                  <a:pt x="901439" y="786347"/>
                </a:lnTo>
                <a:lnTo>
                  <a:pt x="939781" y="757939"/>
                </a:lnTo>
                <a:lnTo>
                  <a:pt x="974601" y="725480"/>
                </a:lnTo>
                <a:lnTo>
                  <a:pt x="1005627" y="689225"/>
                </a:lnTo>
                <a:lnTo>
                  <a:pt x="1032582" y="649429"/>
                </a:lnTo>
                <a:lnTo>
                  <a:pt x="1055193" y="606346"/>
                </a:lnTo>
                <a:lnTo>
                  <a:pt x="1072879" y="561031"/>
                </a:lnTo>
                <a:lnTo>
                  <a:pt x="1085237" y="514587"/>
                </a:lnTo>
                <a:lnTo>
                  <a:pt x="1092253" y="467391"/>
                </a:lnTo>
                <a:lnTo>
                  <a:pt x="1093915" y="419819"/>
                </a:lnTo>
                <a:lnTo>
                  <a:pt x="1090210" y="372248"/>
                </a:lnTo>
                <a:lnTo>
                  <a:pt x="1081125" y="325055"/>
                </a:lnTo>
                <a:lnTo>
                  <a:pt x="1066648" y="278617"/>
                </a:lnTo>
                <a:lnTo>
                  <a:pt x="1047111" y="234046"/>
                </a:lnTo>
                <a:lnTo>
                  <a:pt x="1023011" y="192455"/>
                </a:lnTo>
                <a:lnTo>
                  <a:pt x="994604" y="154115"/>
                </a:lnTo>
                <a:lnTo>
                  <a:pt x="962145" y="119297"/>
                </a:lnTo>
                <a:lnTo>
                  <a:pt x="925891" y="88274"/>
                </a:lnTo>
                <a:lnTo>
                  <a:pt x="886098" y="61317"/>
                </a:lnTo>
                <a:lnTo>
                  <a:pt x="843021" y="38698"/>
                </a:lnTo>
                <a:lnTo>
                  <a:pt x="797707" y="21020"/>
                </a:lnTo>
                <a:lnTo>
                  <a:pt x="751263" y="8670"/>
                </a:lnTo>
                <a:lnTo>
                  <a:pt x="704066" y="1659"/>
                </a:lnTo>
                <a:lnTo>
                  <a:pt x="656494" y="0"/>
                </a:lnTo>
                <a:close/>
              </a:path>
            </a:pathLst>
          </a:custGeom>
          <a:solidFill>
            <a:srgbClr val="36A9D0"/>
          </a:solidFill>
        </p:spPr>
        <p:txBody>
          <a:bodyPr wrap="square" lIns="0" tIns="0" rIns="0" bIns="0" rtlCol="0"/>
          <a:lstStyle/>
          <a:p>
            <a:endParaRPr/>
          </a:p>
        </p:txBody>
      </p:sp>
      <p:sp>
        <p:nvSpPr>
          <p:cNvPr id="7" name="object 22">
            <a:extLst>
              <a:ext uri="{FF2B5EF4-FFF2-40B4-BE49-F238E27FC236}">
                <a16:creationId xmlns:a16="http://schemas.microsoft.com/office/drawing/2014/main" id="{82CE947C-6405-EA85-599F-B434832A14B7}"/>
              </a:ext>
            </a:extLst>
          </p:cNvPr>
          <p:cNvSpPr txBox="1"/>
          <p:nvPr/>
        </p:nvSpPr>
        <p:spPr>
          <a:xfrm>
            <a:off x="2993976" y="4940854"/>
            <a:ext cx="13658075" cy="2614818"/>
          </a:xfrm>
          <a:prstGeom prst="rect">
            <a:avLst/>
          </a:prstGeom>
        </p:spPr>
        <p:txBody>
          <a:bodyPr vert="horz" wrap="square" lIns="0" tIns="74930" rIns="0" bIns="0" rtlCol="0">
            <a:spAutoFit/>
          </a:bodyPr>
          <a:lstStyle/>
          <a:p>
            <a:pPr marL="12700" marR="5080">
              <a:spcBef>
                <a:spcPts val="590"/>
              </a:spcBef>
            </a:pPr>
            <a:r>
              <a:rPr lang="pl-PL" sz="2000" dirty="0">
                <a:solidFill>
                  <a:schemeClr val="tx2"/>
                </a:solidFill>
                <a:latin typeface="Lato Light" panose="020F0502020204030203" pitchFamily="34" charset="0"/>
                <a:ea typeface="Lato Light" panose="020F0502020204030203" pitchFamily="34" charset="0"/>
                <a:cs typeface="Lato Light" panose="020F0502020204030203" pitchFamily="34" charset="0"/>
              </a:rPr>
              <a:t>W przypadku wnioskowania o wydanie pozwolenia na organizację kąpieliska, powinieneś dokonać </a:t>
            </a:r>
            <a:r>
              <a:rPr lang="pl-PL" sz="20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zgłoszenia wodnoprawnego</a:t>
            </a:r>
            <a:r>
              <a:rPr lang="pl-PL" sz="2000" dirty="0">
                <a:solidFill>
                  <a:schemeClr val="tx2"/>
                </a:solidFill>
                <a:latin typeface="Lato Light" panose="020F0502020204030203" pitchFamily="34" charset="0"/>
                <a:ea typeface="Lato Light" panose="020F0502020204030203" pitchFamily="34" charset="0"/>
                <a:cs typeface="Lato Light" panose="020F0502020204030203" pitchFamily="34" charset="0"/>
              </a:rPr>
              <a:t>, jeśli zaplanowałeś inwestycję (budowa pomostu o wymiarach przekraczających 3x25 m, budowa przystani – mariny -  dla większych jednostek pływających, zmiana ukształtowania linii brzegowej, czy budowa plaży mająca wpływ na zmianę naturalnych przepływów) musisz uzyskać </a:t>
            </a:r>
            <a:r>
              <a:rPr lang="pl-PL" sz="20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pozwolenie wodnoprawne</a:t>
            </a:r>
            <a:r>
              <a:rPr lang="pl-PL" sz="2000" dirty="0">
                <a:solidFill>
                  <a:schemeClr val="tx2"/>
                </a:solidFill>
                <a:latin typeface="Lato Light" panose="020F0502020204030203" pitchFamily="34" charset="0"/>
                <a:ea typeface="Lato Light" panose="020F0502020204030203" pitchFamily="34" charset="0"/>
                <a:cs typeface="Lato Light" panose="020F0502020204030203" pitchFamily="34" charset="0"/>
              </a:rPr>
              <a:t>.   </a:t>
            </a:r>
          </a:p>
          <a:p>
            <a:pPr marL="12700" marR="5080">
              <a:spcBef>
                <a:spcPts val="590"/>
              </a:spcBef>
            </a:pPr>
            <a:r>
              <a:rPr lang="pl-PL" sz="2000" dirty="0">
                <a:solidFill>
                  <a:schemeClr val="tx2"/>
                </a:solidFill>
                <a:latin typeface="Lato Light" panose="020F0502020204030203" pitchFamily="34" charset="0"/>
                <a:ea typeface="Lato Light" panose="020F0502020204030203" pitchFamily="34" charset="0"/>
                <a:cs typeface="Lato Light" panose="020F0502020204030203" pitchFamily="34" charset="0"/>
              </a:rPr>
              <a:t>Pamiętaj, że przystosowanie dojścia do wody może wymagać również uzyskania pozwolenia wodnoprawnego. Rodzaj wymaganych pozwoleń wodnoprawnych uzależniony jest od lokalnych warunków terenowych, przy czym pozwolenia wodnoprawnego wymagają: usunięcie namułów lub karp pozostałych po wyciętych roślinach, wycięcie roślin, w tym trzciny, na gruntach pokrytych wodami. </a:t>
            </a:r>
          </a:p>
        </p:txBody>
      </p:sp>
    </p:spTree>
    <p:extLst>
      <p:ext uri="{BB962C8B-B14F-4D97-AF65-F5344CB8AC3E}">
        <p14:creationId xmlns:p14="http://schemas.microsoft.com/office/powerpoint/2010/main" val="4270591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A5033-7163-3C8B-5EA2-6DA1F040F58C}"/>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D65D3007-6554-B41F-E963-D7FA9EABB6A5}"/>
              </a:ext>
            </a:extLst>
          </p:cNvPr>
          <p:cNvSpPr/>
          <p:nvPr/>
        </p:nvSpPr>
        <p:spPr>
          <a:xfrm>
            <a:off x="24316" y="2143168"/>
            <a:ext cx="20055840" cy="0"/>
          </a:xfrm>
          <a:custGeom>
            <a:avLst/>
            <a:gdLst/>
            <a:ahLst/>
            <a:cxnLst/>
            <a:rect l="l" t="t" r="r" b="b"/>
            <a:pathLst>
              <a:path w="20055840">
                <a:moveTo>
                  <a:pt x="0" y="0"/>
                </a:moveTo>
                <a:lnTo>
                  <a:pt x="20055462" y="0"/>
                </a:lnTo>
              </a:path>
            </a:pathLst>
          </a:custGeom>
          <a:ln w="5235">
            <a:solidFill>
              <a:srgbClr val="34A8CF"/>
            </a:solidFill>
          </a:ln>
        </p:spPr>
        <p:txBody>
          <a:bodyPr wrap="square" lIns="0" tIns="0" rIns="0" bIns="0" rtlCol="0"/>
          <a:lstStyle/>
          <a:p>
            <a:endParaRPr/>
          </a:p>
        </p:txBody>
      </p:sp>
      <p:sp>
        <p:nvSpPr>
          <p:cNvPr id="8" name="object 8">
            <a:extLst>
              <a:ext uri="{FF2B5EF4-FFF2-40B4-BE49-F238E27FC236}">
                <a16:creationId xmlns:a16="http://schemas.microsoft.com/office/drawing/2014/main" id="{F2B2DCB1-3770-AFDD-8FA3-8C044ECFE934}"/>
              </a:ext>
            </a:extLst>
          </p:cNvPr>
          <p:cNvSpPr/>
          <p:nvPr/>
        </p:nvSpPr>
        <p:spPr>
          <a:xfrm>
            <a:off x="1490674" y="3707489"/>
            <a:ext cx="1043305" cy="778510"/>
          </a:xfrm>
          <a:custGeom>
            <a:avLst/>
            <a:gdLst/>
            <a:ahLst/>
            <a:cxnLst/>
            <a:rect l="l" t="t" r="r" b="b"/>
            <a:pathLst>
              <a:path w="1043304" h="778510">
                <a:moveTo>
                  <a:pt x="907836" y="0"/>
                </a:moveTo>
                <a:lnTo>
                  <a:pt x="823168" y="0"/>
                </a:lnTo>
                <a:lnTo>
                  <a:pt x="815441" y="7737"/>
                </a:lnTo>
                <a:lnTo>
                  <a:pt x="815441" y="26784"/>
                </a:lnTo>
                <a:lnTo>
                  <a:pt x="823168" y="34512"/>
                </a:lnTo>
                <a:lnTo>
                  <a:pt x="885145" y="34512"/>
                </a:lnTo>
                <a:lnTo>
                  <a:pt x="1004273" y="681424"/>
                </a:lnTo>
                <a:lnTo>
                  <a:pt x="423746" y="681424"/>
                </a:lnTo>
                <a:lnTo>
                  <a:pt x="418228" y="684534"/>
                </a:lnTo>
                <a:lnTo>
                  <a:pt x="415076" y="689560"/>
                </a:lnTo>
                <a:lnTo>
                  <a:pt x="395217" y="712165"/>
                </a:lnTo>
                <a:lnTo>
                  <a:pt x="367915" y="729265"/>
                </a:lnTo>
                <a:lnTo>
                  <a:pt x="334818" y="740107"/>
                </a:lnTo>
                <a:lnTo>
                  <a:pt x="297572" y="743935"/>
                </a:lnTo>
                <a:lnTo>
                  <a:pt x="259448" y="740154"/>
                </a:lnTo>
                <a:lnTo>
                  <a:pt x="225837" y="729320"/>
                </a:lnTo>
                <a:lnTo>
                  <a:pt x="198157" y="712200"/>
                </a:lnTo>
                <a:lnTo>
                  <a:pt x="178078" y="689560"/>
                </a:lnTo>
                <a:lnTo>
                  <a:pt x="174937" y="684481"/>
                </a:lnTo>
                <a:lnTo>
                  <a:pt x="169408" y="681424"/>
                </a:lnTo>
                <a:lnTo>
                  <a:pt x="7727" y="681424"/>
                </a:lnTo>
                <a:lnTo>
                  <a:pt x="0" y="689162"/>
                </a:lnTo>
                <a:lnTo>
                  <a:pt x="0" y="708208"/>
                </a:lnTo>
                <a:lnTo>
                  <a:pt x="7727" y="715936"/>
                </a:lnTo>
                <a:lnTo>
                  <a:pt x="154372" y="715936"/>
                </a:lnTo>
                <a:lnTo>
                  <a:pt x="180428" y="742065"/>
                </a:lnTo>
                <a:lnTo>
                  <a:pt x="214078" y="761735"/>
                </a:lnTo>
                <a:lnTo>
                  <a:pt x="253612" y="774134"/>
                </a:lnTo>
                <a:lnTo>
                  <a:pt x="297320" y="778447"/>
                </a:lnTo>
                <a:lnTo>
                  <a:pt x="341104" y="774157"/>
                </a:lnTo>
                <a:lnTo>
                  <a:pt x="380064" y="761869"/>
                </a:lnTo>
                <a:lnTo>
                  <a:pt x="413114" y="742242"/>
                </a:lnTo>
                <a:lnTo>
                  <a:pt x="438876" y="715936"/>
                </a:lnTo>
                <a:lnTo>
                  <a:pt x="1030104" y="715936"/>
                </a:lnTo>
                <a:lnTo>
                  <a:pt x="1034963" y="713653"/>
                </a:lnTo>
                <a:lnTo>
                  <a:pt x="1041518" y="705779"/>
                </a:lnTo>
                <a:lnTo>
                  <a:pt x="1042889" y="700617"/>
                </a:lnTo>
                <a:lnTo>
                  <a:pt x="914956" y="5936"/>
                </a:lnTo>
                <a:lnTo>
                  <a:pt x="907836" y="0"/>
                </a:lnTo>
                <a:close/>
              </a:path>
            </a:pathLst>
          </a:custGeom>
          <a:solidFill>
            <a:srgbClr val="1B688F"/>
          </a:solidFill>
        </p:spPr>
        <p:txBody>
          <a:bodyPr wrap="square" lIns="0" tIns="0" rIns="0" bIns="0" rtlCol="0"/>
          <a:lstStyle/>
          <a:p>
            <a:endParaRPr/>
          </a:p>
        </p:txBody>
      </p:sp>
      <p:sp>
        <p:nvSpPr>
          <p:cNvPr id="9" name="object 9">
            <a:extLst>
              <a:ext uri="{FF2B5EF4-FFF2-40B4-BE49-F238E27FC236}">
                <a16:creationId xmlns:a16="http://schemas.microsoft.com/office/drawing/2014/main" id="{8208331C-46D5-F512-2FEA-309D7263F363}"/>
              </a:ext>
            </a:extLst>
          </p:cNvPr>
          <p:cNvSpPr/>
          <p:nvPr/>
        </p:nvSpPr>
        <p:spPr>
          <a:xfrm>
            <a:off x="1780808" y="3592715"/>
            <a:ext cx="656590" cy="809625"/>
          </a:xfrm>
          <a:custGeom>
            <a:avLst/>
            <a:gdLst/>
            <a:ahLst/>
            <a:cxnLst/>
            <a:rect l="l" t="t" r="r" b="b"/>
            <a:pathLst>
              <a:path w="656590" h="809625">
                <a:moveTo>
                  <a:pt x="235282" y="0"/>
                </a:moveTo>
                <a:lnTo>
                  <a:pt x="187014" y="3215"/>
                </a:lnTo>
                <a:lnTo>
                  <a:pt x="139050" y="14378"/>
                </a:lnTo>
                <a:lnTo>
                  <a:pt x="92267" y="34836"/>
                </a:lnTo>
                <a:lnTo>
                  <a:pt x="47540" y="65936"/>
                </a:lnTo>
                <a:lnTo>
                  <a:pt x="5748" y="109025"/>
                </a:lnTo>
                <a:lnTo>
                  <a:pt x="0" y="119224"/>
                </a:lnTo>
                <a:lnTo>
                  <a:pt x="0" y="784471"/>
                </a:lnTo>
                <a:lnTo>
                  <a:pt x="21653" y="809591"/>
                </a:lnTo>
                <a:lnTo>
                  <a:pt x="31161" y="809591"/>
                </a:lnTo>
                <a:lnTo>
                  <a:pt x="37381" y="807119"/>
                </a:lnTo>
                <a:lnTo>
                  <a:pt x="42103" y="802449"/>
                </a:lnTo>
                <a:lnTo>
                  <a:pt x="56418" y="789125"/>
                </a:lnTo>
                <a:lnTo>
                  <a:pt x="75774" y="773054"/>
                </a:lnTo>
                <a:lnTo>
                  <a:pt x="90305" y="762451"/>
                </a:lnTo>
                <a:lnTo>
                  <a:pt x="34512" y="762451"/>
                </a:lnTo>
                <a:lnTo>
                  <a:pt x="34512" y="130826"/>
                </a:lnTo>
                <a:lnTo>
                  <a:pt x="32491" y="130826"/>
                </a:lnTo>
                <a:lnTo>
                  <a:pt x="34512" y="130732"/>
                </a:lnTo>
                <a:lnTo>
                  <a:pt x="34512" y="128355"/>
                </a:lnTo>
                <a:lnTo>
                  <a:pt x="77237" y="86519"/>
                </a:lnTo>
                <a:lnTo>
                  <a:pt x="123389" y="58208"/>
                </a:lnTo>
                <a:lnTo>
                  <a:pt x="171796" y="41665"/>
                </a:lnTo>
                <a:lnTo>
                  <a:pt x="221287" y="35134"/>
                </a:lnTo>
                <a:lnTo>
                  <a:pt x="401628" y="35134"/>
                </a:lnTo>
                <a:lnTo>
                  <a:pt x="373144" y="24568"/>
                </a:lnTo>
                <a:lnTo>
                  <a:pt x="329224" y="12023"/>
                </a:lnTo>
                <a:lnTo>
                  <a:pt x="282978" y="3385"/>
                </a:lnTo>
                <a:lnTo>
                  <a:pt x="235282" y="0"/>
                </a:lnTo>
                <a:close/>
              </a:path>
              <a:path w="656590" h="809625">
                <a:moveTo>
                  <a:pt x="418645" y="632037"/>
                </a:moveTo>
                <a:lnTo>
                  <a:pt x="360600" y="633074"/>
                </a:lnTo>
                <a:lnTo>
                  <a:pt x="306914" y="638882"/>
                </a:lnTo>
                <a:lnTo>
                  <a:pt x="257587" y="648672"/>
                </a:lnTo>
                <a:lnTo>
                  <a:pt x="212622" y="661655"/>
                </a:lnTo>
                <a:lnTo>
                  <a:pt x="172019" y="677044"/>
                </a:lnTo>
                <a:lnTo>
                  <a:pt x="135782" y="694048"/>
                </a:lnTo>
                <a:lnTo>
                  <a:pt x="76408" y="729749"/>
                </a:lnTo>
                <a:lnTo>
                  <a:pt x="34512" y="762451"/>
                </a:lnTo>
                <a:lnTo>
                  <a:pt x="90305" y="762451"/>
                </a:lnTo>
                <a:lnTo>
                  <a:pt x="100180" y="755244"/>
                </a:lnTo>
                <a:lnTo>
                  <a:pt x="129645" y="736702"/>
                </a:lnTo>
                <a:lnTo>
                  <a:pt x="164176" y="718435"/>
                </a:lnTo>
                <a:lnTo>
                  <a:pt x="203783" y="701450"/>
                </a:lnTo>
                <a:lnTo>
                  <a:pt x="248474" y="686754"/>
                </a:lnTo>
                <a:lnTo>
                  <a:pt x="298257" y="675354"/>
                </a:lnTo>
                <a:lnTo>
                  <a:pt x="353141" y="668258"/>
                </a:lnTo>
                <a:lnTo>
                  <a:pt x="413135" y="666472"/>
                </a:lnTo>
                <a:lnTo>
                  <a:pt x="654276" y="666472"/>
                </a:lnTo>
                <a:lnTo>
                  <a:pt x="654076" y="665438"/>
                </a:lnTo>
                <a:lnTo>
                  <a:pt x="618913" y="665438"/>
                </a:lnTo>
                <a:lnTo>
                  <a:pt x="547803" y="647430"/>
                </a:lnTo>
                <a:lnTo>
                  <a:pt x="481047" y="636559"/>
                </a:lnTo>
                <a:lnTo>
                  <a:pt x="418645" y="632037"/>
                </a:lnTo>
                <a:close/>
              </a:path>
              <a:path w="656590" h="809625">
                <a:moveTo>
                  <a:pt x="654276" y="666472"/>
                </a:moveTo>
                <a:lnTo>
                  <a:pt x="413135" y="666472"/>
                </a:lnTo>
                <a:lnTo>
                  <a:pt x="478246" y="671004"/>
                </a:lnTo>
                <a:lnTo>
                  <a:pt x="548483" y="682861"/>
                </a:lnTo>
                <a:lnTo>
                  <a:pt x="623855" y="703049"/>
                </a:lnTo>
                <a:lnTo>
                  <a:pt x="630265" y="704246"/>
                </a:lnTo>
                <a:lnTo>
                  <a:pt x="636679" y="703725"/>
                </a:lnTo>
                <a:lnTo>
                  <a:pt x="656303" y="681258"/>
                </a:lnTo>
                <a:lnTo>
                  <a:pt x="655896" y="674830"/>
                </a:lnTo>
                <a:lnTo>
                  <a:pt x="654276" y="666472"/>
                </a:lnTo>
                <a:close/>
              </a:path>
              <a:path w="656590" h="809625">
                <a:moveTo>
                  <a:pt x="401628" y="35134"/>
                </a:moveTo>
                <a:lnTo>
                  <a:pt x="221287" y="35134"/>
                </a:lnTo>
                <a:lnTo>
                  <a:pt x="270689" y="36856"/>
                </a:lnTo>
                <a:lnTo>
                  <a:pt x="318831" y="45076"/>
                </a:lnTo>
                <a:lnTo>
                  <a:pt x="364543" y="58036"/>
                </a:lnTo>
                <a:lnTo>
                  <a:pt x="406651" y="73978"/>
                </a:lnTo>
                <a:lnTo>
                  <a:pt x="443986" y="91147"/>
                </a:lnTo>
                <a:lnTo>
                  <a:pt x="499745" y="122198"/>
                </a:lnTo>
                <a:lnTo>
                  <a:pt x="618913" y="665438"/>
                </a:lnTo>
                <a:lnTo>
                  <a:pt x="654076" y="665438"/>
                </a:lnTo>
                <a:lnTo>
                  <a:pt x="551273" y="134909"/>
                </a:lnTo>
                <a:lnTo>
                  <a:pt x="519261" y="134909"/>
                </a:lnTo>
                <a:lnTo>
                  <a:pt x="519104" y="134815"/>
                </a:lnTo>
                <a:lnTo>
                  <a:pt x="551255" y="134815"/>
                </a:lnTo>
                <a:lnTo>
                  <a:pt x="550072" y="128711"/>
                </a:lnTo>
                <a:lnTo>
                  <a:pt x="514905" y="128711"/>
                </a:lnTo>
                <a:lnTo>
                  <a:pt x="514884" y="128575"/>
                </a:lnTo>
                <a:lnTo>
                  <a:pt x="550046" y="128575"/>
                </a:lnTo>
                <a:lnTo>
                  <a:pt x="548798" y="122134"/>
                </a:lnTo>
                <a:lnTo>
                  <a:pt x="547574" y="115496"/>
                </a:lnTo>
                <a:lnTo>
                  <a:pt x="508031" y="86862"/>
                </a:lnTo>
                <a:lnTo>
                  <a:pt x="450499" y="55986"/>
                </a:lnTo>
                <a:lnTo>
                  <a:pt x="413861" y="39671"/>
                </a:lnTo>
                <a:lnTo>
                  <a:pt x="401628" y="35134"/>
                </a:lnTo>
                <a:close/>
              </a:path>
              <a:path w="656590" h="809625">
                <a:moveTo>
                  <a:pt x="551255" y="134815"/>
                </a:moveTo>
                <a:lnTo>
                  <a:pt x="519104" y="134815"/>
                </a:lnTo>
                <a:lnTo>
                  <a:pt x="519261" y="134909"/>
                </a:lnTo>
                <a:lnTo>
                  <a:pt x="551273" y="134909"/>
                </a:lnTo>
                <a:close/>
              </a:path>
              <a:path w="656590" h="809625">
                <a:moveTo>
                  <a:pt x="34512" y="130732"/>
                </a:moveTo>
                <a:lnTo>
                  <a:pt x="32574" y="130732"/>
                </a:lnTo>
                <a:lnTo>
                  <a:pt x="34512" y="130826"/>
                </a:lnTo>
                <a:close/>
              </a:path>
              <a:path w="656590" h="809625">
                <a:moveTo>
                  <a:pt x="550046" y="128575"/>
                </a:moveTo>
                <a:lnTo>
                  <a:pt x="514884" y="128575"/>
                </a:lnTo>
                <a:lnTo>
                  <a:pt x="514905" y="128711"/>
                </a:lnTo>
                <a:lnTo>
                  <a:pt x="550072" y="128711"/>
                </a:lnTo>
                <a:lnTo>
                  <a:pt x="550046" y="128575"/>
                </a:lnTo>
                <a:close/>
              </a:path>
            </a:pathLst>
          </a:custGeom>
          <a:solidFill>
            <a:srgbClr val="36A9D0"/>
          </a:solidFill>
        </p:spPr>
        <p:txBody>
          <a:bodyPr wrap="square" lIns="0" tIns="0" rIns="0" bIns="0" rtlCol="0"/>
          <a:lstStyle/>
          <a:p>
            <a:endParaRPr/>
          </a:p>
        </p:txBody>
      </p:sp>
      <p:sp>
        <p:nvSpPr>
          <p:cNvPr id="10" name="object 10">
            <a:extLst>
              <a:ext uri="{FF2B5EF4-FFF2-40B4-BE49-F238E27FC236}">
                <a16:creationId xmlns:a16="http://schemas.microsoft.com/office/drawing/2014/main" id="{91F272F0-40F3-1FD8-B90A-BAFA45F7A07A}"/>
              </a:ext>
            </a:extLst>
          </p:cNvPr>
          <p:cNvSpPr/>
          <p:nvPr/>
        </p:nvSpPr>
        <p:spPr>
          <a:xfrm>
            <a:off x="1046171" y="3707494"/>
            <a:ext cx="358775" cy="716280"/>
          </a:xfrm>
          <a:custGeom>
            <a:avLst/>
            <a:gdLst/>
            <a:ahLst/>
            <a:cxnLst/>
            <a:rect l="l" t="t" r="r" b="b"/>
            <a:pathLst>
              <a:path w="358775" h="716279">
                <a:moveTo>
                  <a:pt x="219742" y="0"/>
                </a:moveTo>
                <a:lnTo>
                  <a:pt x="135063" y="0"/>
                </a:lnTo>
                <a:lnTo>
                  <a:pt x="127943" y="5936"/>
                </a:lnTo>
                <a:lnTo>
                  <a:pt x="0" y="700617"/>
                </a:lnTo>
                <a:lnTo>
                  <a:pt x="1371" y="705779"/>
                </a:lnTo>
                <a:lnTo>
                  <a:pt x="7936" y="713643"/>
                </a:lnTo>
                <a:lnTo>
                  <a:pt x="12784" y="715936"/>
                </a:lnTo>
                <a:lnTo>
                  <a:pt x="341256" y="715936"/>
                </a:lnTo>
                <a:lnTo>
                  <a:pt x="350785" y="715936"/>
                </a:lnTo>
                <a:lnTo>
                  <a:pt x="358512" y="708208"/>
                </a:lnTo>
                <a:lnTo>
                  <a:pt x="358512" y="689151"/>
                </a:lnTo>
                <a:lnTo>
                  <a:pt x="350785" y="681424"/>
                </a:lnTo>
                <a:lnTo>
                  <a:pt x="38627" y="681424"/>
                </a:lnTo>
                <a:lnTo>
                  <a:pt x="157754" y="34512"/>
                </a:lnTo>
                <a:lnTo>
                  <a:pt x="219742" y="34512"/>
                </a:lnTo>
                <a:lnTo>
                  <a:pt x="227479" y="26784"/>
                </a:lnTo>
                <a:lnTo>
                  <a:pt x="227479" y="7727"/>
                </a:lnTo>
                <a:lnTo>
                  <a:pt x="219742" y="0"/>
                </a:lnTo>
                <a:close/>
              </a:path>
            </a:pathLst>
          </a:custGeom>
          <a:solidFill>
            <a:srgbClr val="1B688F"/>
          </a:solidFill>
        </p:spPr>
        <p:txBody>
          <a:bodyPr wrap="square" lIns="0" tIns="0" rIns="0" bIns="0" rtlCol="0"/>
          <a:lstStyle/>
          <a:p>
            <a:endParaRPr/>
          </a:p>
        </p:txBody>
      </p:sp>
      <p:sp>
        <p:nvSpPr>
          <p:cNvPr id="11" name="object 11">
            <a:extLst>
              <a:ext uri="{FF2B5EF4-FFF2-40B4-BE49-F238E27FC236}">
                <a16:creationId xmlns:a16="http://schemas.microsoft.com/office/drawing/2014/main" id="{5088C371-C23E-9304-0265-0CE899F0BC19}"/>
              </a:ext>
            </a:extLst>
          </p:cNvPr>
          <p:cNvSpPr/>
          <p:nvPr/>
        </p:nvSpPr>
        <p:spPr>
          <a:xfrm>
            <a:off x="1137734" y="3592876"/>
            <a:ext cx="685165" cy="1047750"/>
          </a:xfrm>
          <a:custGeom>
            <a:avLst/>
            <a:gdLst/>
            <a:ahLst/>
            <a:cxnLst/>
            <a:rect l="l" t="t" r="r" b="b"/>
            <a:pathLst>
              <a:path w="685165" h="1047750">
                <a:moveTo>
                  <a:pt x="685038" y="782650"/>
                </a:moveTo>
                <a:lnTo>
                  <a:pt x="677303" y="774928"/>
                </a:lnTo>
                <a:lnTo>
                  <a:pt x="656297" y="774928"/>
                </a:lnTo>
                <a:lnTo>
                  <a:pt x="656297" y="762304"/>
                </a:lnTo>
                <a:lnTo>
                  <a:pt x="656297" y="130797"/>
                </a:lnTo>
                <a:lnTo>
                  <a:pt x="656297" y="130670"/>
                </a:lnTo>
                <a:lnTo>
                  <a:pt x="656297" y="119113"/>
                </a:lnTo>
                <a:lnTo>
                  <a:pt x="654253" y="113411"/>
                </a:lnTo>
                <a:lnTo>
                  <a:pt x="650608" y="109004"/>
                </a:lnTo>
                <a:lnTo>
                  <a:pt x="621792" y="79273"/>
                </a:lnTo>
                <a:lnTo>
                  <a:pt x="621792" y="128231"/>
                </a:lnTo>
                <a:lnTo>
                  <a:pt x="621792" y="762304"/>
                </a:lnTo>
                <a:lnTo>
                  <a:pt x="568680" y="722033"/>
                </a:lnTo>
                <a:lnTo>
                  <a:pt x="532485" y="700278"/>
                </a:lnTo>
                <a:lnTo>
                  <a:pt x="489864" y="679323"/>
                </a:lnTo>
                <a:lnTo>
                  <a:pt x="453148" y="665276"/>
                </a:lnTo>
                <a:lnTo>
                  <a:pt x="440829" y="660565"/>
                </a:lnTo>
                <a:lnTo>
                  <a:pt x="385368" y="645426"/>
                </a:lnTo>
                <a:lnTo>
                  <a:pt x="352933" y="640130"/>
                </a:lnTo>
                <a:lnTo>
                  <a:pt x="352933" y="674547"/>
                </a:lnTo>
                <a:lnTo>
                  <a:pt x="352933" y="987983"/>
                </a:lnTo>
                <a:lnTo>
                  <a:pt x="321627" y="956703"/>
                </a:lnTo>
                <a:lnTo>
                  <a:pt x="315976" y="953046"/>
                </a:lnTo>
                <a:lnTo>
                  <a:pt x="309397" y="951852"/>
                </a:lnTo>
                <a:lnTo>
                  <a:pt x="302844" y="953084"/>
                </a:lnTo>
                <a:lnTo>
                  <a:pt x="297230" y="956741"/>
                </a:lnTo>
                <a:lnTo>
                  <a:pt x="266966" y="986980"/>
                </a:lnTo>
                <a:lnTo>
                  <a:pt x="266966" y="667029"/>
                </a:lnTo>
                <a:lnTo>
                  <a:pt x="303047" y="668096"/>
                </a:lnTo>
                <a:lnTo>
                  <a:pt x="352933" y="674547"/>
                </a:lnTo>
                <a:lnTo>
                  <a:pt x="352933" y="640130"/>
                </a:lnTo>
                <a:lnTo>
                  <a:pt x="323481" y="635304"/>
                </a:lnTo>
                <a:lnTo>
                  <a:pt x="255193" y="631621"/>
                </a:lnTo>
                <a:lnTo>
                  <a:pt x="205168" y="633514"/>
                </a:lnTo>
                <a:lnTo>
                  <a:pt x="152196" y="639457"/>
                </a:lnTo>
                <a:lnTo>
                  <a:pt x="96266" y="649897"/>
                </a:lnTo>
                <a:lnTo>
                  <a:pt x="37388" y="665276"/>
                </a:lnTo>
                <a:lnTo>
                  <a:pt x="140652" y="132283"/>
                </a:lnTo>
                <a:lnTo>
                  <a:pt x="180759" y="107759"/>
                </a:lnTo>
                <a:lnTo>
                  <a:pt x="249453" y="74002"/>
                </a:lnTo>
                <a:lnTo>
                  <a:pt x="291566" y="58064"/>
                </a:lnTo>
                <a:lnTo>
                  <a:pt x="337312" y="45097"/>
                </a:lnTo>
                <a:lnTo>
                  <a:pt x="385483" y="36855"/>
                </a:lnTo>
                <a:lnTo>
                  <a:pt x="434924" y="35115"/>
                </a:lnTo>
                <a:lnTo>
                  <a:pt x="484454" y="41617"/>
                </a:lnTo>
                <a:lnTo>
                  <a:pt x="532892" y="58127"/>
                </a:lnTo>
                <a:lnTo>
                  <a:pt x="579056" y="86423"/>
                </a:lnTo>
                <a:lnTo>
                  <a:pt x="621792" y="128231"/>
                </a:lnTo>
                <a:lnTo>
                  <a:pt x="621792" y="79273"/>
                </a:lnTo>
                <a:lnTo>
                  <a:pt x="608876" y="65938"/>
                </a:lnTo>
                <a:lnTo>
                  <a:pt x="564565" y="35115"/>
                </a:lnTo>
                <a:lnTo>
                  <a:pt x="564184" y="34848"/>
                </a:lnTo>
                <a:lnTo>
                  <a:pt x="517423" y="14389"/>
                </a:lnTo>
                <a:lnTo>
                  <a:pt x="469468" y="3225"/>
                </a:lnTo>
                <a:lnTo>
                  <a:pt x="421208" y="0"/>
                </a:lnTo>
                <a:lnTo>
                  <a:pt x="373507" y="3365"/>
                </a:lnTo>
                <a:lnTo>
                  <a:pt x="327240" y="11976"/>
                </a:lnTo>
                <a:lnTo>
                  <a:pt x="283298" y="24498"/>
                </a:lnTo>
                <a:lnTo>
                  <a:pt x="242557" y="39573"/>
                </a:lnTo>
                <a:lnTo>
                  <a:pt x="205892" y="55867"/>
                </a:lnTo>
                <a:lnTo>
                  <a:pt x="148323" y="86690"/>
                </a:lnTo>
                <a:lnTo>
                  <a:pt x="112268" y="109855"/>
                </a:lnTo>
                <a:lnTo>
                  <a:pt x="406" y="674674"/>
                </a:lnTo>
                <a:lnTo>
                  <a:pt x="0" y="681101"/>
                </a:lnTo>
                <a:lnTo>
                  <a:pt x="1219" y="687260"/>
                </a:lnTo>
                <a:lnTo>
                  <a:pt x="26047" y="704088"/>
                </a:lnTo>
                <a:lnTo>
                  <a:pt x="32448" y="702894"/>
                </a:lnTo>
                <a:lnTo>
                  <a:pt x="107772" y="682701"/>
                </a:lnTo>
                <a:lnTo>
                  <a:pt x="177965" y="670839"/>
                </a:lnTo>
                <a:lnTo>
                  <a:pt x="232448" y="667054"/>
                </a:lnTo>
                <a:lnTo>
                  <a:pt x="232448" y="1035646"/>
                </a:lnTo>
                <a:lnTo>
                  <a:pt x="236651" y="1041946"/>
                </a:lnTo>
                <a:lnTo>
                  <a:pt x="249529" y="1047203"/>
                </a:lnTo>
                <a:lnTo>
                  <a:pt x="256959" y="1045845"/>
                </a:lnTo>
                <a:lnTo>
                  <a:pt x="309435" y="993317"/>
                </a:lnTo>
                <a:lnTo>
                  <a:pt x="361289" y="1045133"/>
                </a:lnTo>
                <a:lnTo>
                  <a:pt x="365696" y="1046886"/>
                </a:lnTo>
                <a:lnTo>
                  <a:pt x="370179" y="1046886"/>
                </a:lnTo>
                <a:lnTo>
                  <a:pt x="372402" y="1046886"/>
                </a:lnTo>
                <a:lnTo>
                  <a:pt x="374650" y="1046441"/>
                </a:lnTo>
                <a:lnTo>
                  <a:pt x="383247" y="1042885"/>
                </a:lnTo>
                <a:lnTo>
                  <a:pt x="387438" y="1036599"/>
                </a:lnTo>
                <a:lnTo>
                  <a:pt x="387438" y="681951"/>
                </a:lnTo>
                <a:lnTo>
                  <a:pt x="407720" y="686587"/>
                </a:lnTo>
                <a:lnTo>
                  <a:pt x="452424" y="701281"/>
                </a:lnTo>
                <a:lnTo>
                  <a:pt x="492048" y="718273"/>
                </a:lnTo>
                <a:lnTo>
                  <a:pt x="526605" y="736549"/>
                </a:lnTo>
                <a:lnTo>
                  <a:pt x="580504" y="772909"/>
                </a:lnTo>
                <a:lnTo>
                  <a:pt x="612889" y="801141"/>
                </a:lnTo>
                <a:lnTo>
                  <a:pt x="612889" y="801712"/>
                </a:lnTo>
                <a:lnTo>
                  <a:pt x="620623" y="809434"/>
                </a:lnTo>
                <a:lnTo>
                  <a:pt x="625094" y="809434"/>
                </a:lnTo>
                <a:lnTo>
                  <a:pt x="634631" y="809447"/>
                </a:lnTo>
                <a:lnTo>
                  <a:pt x="667778" y="809434"/>
                </a:lnTo>
                <a:lnTo>
                  <a:pt x="677303" y="809434"/>
                </a:lnTo>
                <a:lnTo>
                  <a:pt x="685038" y="801712"/>
                </a:lnTo>
                <a:lnTo>
                  <a:pt x="685038" y="782650"/>
                </a:lnTo>
                <a:close/>
              </a:path>
            </a:pathLst>
          </a:custGeom>
          <a:solidFill>
            <a:srgbClr val="36A9D0"/>
          </a:solidFill>
        </p:spPr>
        <p:txBody>
          <a:bodyPr wrap="square" lIns="0" tIns="0" rIns="0" bIns="0" rtlCol="0"/>
          <a:lstStyle/>
          <a:p>
            <a:endParaRPr/>
          </a:p>
        </p:txBody>
      </p:sp>
      <p:sp>
        <p:nvSpPr>
          <p:cNvPr id="15" name="object 15">
            <a:extLst>
              <a:ext uri="{FF2B5EF4-FFF2-40B4-BE49-F238E27FC236}">
                <a16:creationId xmlns:a16="http://schemas.microsoft.com/office/drawing/2014/main" id="{B6CB32D6-2760-2786-2890-C397DBC61932}"/>
              </a:ext>
            </a:extLst>
          </p:cNvPr>
          <p:cNvSpPr txBox="1">
            <a:spLocks noGrp="1"/>
          </p:cNvSpPr>
          <p:nvPr>
            <p:ph type="title"/>
          </p:nvPr>
        </p:nvSpPr>
        <p:spPr>
          <a:xfrm>
            <a:off x="1082018" y="710409"/>
            <a:ext cx="83604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Zgłoszenie wodnoprawne</a:t>
            </a:r>
            <a:endParaRPr sz="5350" dirty="0"/>
          </a:p>
        </p:txBody>
      </p:sp>
      <p:grpSp>
        <p:nvGrpSpPr>
          <p:cNvPr id="26" name="Grupa 25">
            <a:extLst>
              <a:ext uri="{FF2B5EF4-FFF2-40B4-BE49-F238E27FC236}">
                <a16:creationId xmlns:a16="http://schemas.microsoft.com/office/drawing/2014/main" id="{4227BE48-0F27-E732-59E8-922C0A45B03B}"/>
              </a:ext>
            </a:extLst>
          </p:cNvPr>
          <p:cNvGrpSpPr/>
          <p:nvPr/>
        </p:nvGrpSpPr>
        <p:grpSpPr>
          <a:xfrm>
            <a:off x="16245760" y="748440"/>
            <a:ext cx="2311697" cy="673735"/>
            <a:chOff x="16245760" y="748440"/>
            <a:chExt cx="2311697" cy="673735"/>
          </a:xfrm>
        </p:grpSpPr>
        <p:grpSp>
          <p:nvGrpSpPr>
            <p:cNvPr id="16" name="object 16">
              <a:extLst>
                <a:ext uri="{FF2B5EF4-FFF2-40B4-BE49-F238E27FC236}">
                  <a16:creationId xmlns:a16="http://schemas.microsoft.com/office/drawing/2014/main" id="{2E3F9B1F-C860-140F-9082-CFC665AA6628}"/>
                </a:ext>
              </a:extLst>
            </p:cNvPr>
            <p:cNvGrpSpPr/>
            <p:nvPr/>
          </p:nvGrpSpPr>
          <p:grpSpPr>
            <a:xfrm>
              <a:off x="16245760" y="748440"/>
              <a:ext cx="673735" cy="673735"/>
              <a:chOff x="16245760" y="748440"/>
              <a:chExt cx="673735" cy="673735"/>
            </a:xfrm>
          </p:grpSpPr>
          <p:sp>
            <p:nvSpPr>
              <p:cNvPr id="17" name="object 17">
                <a:extLst>
                  <a:ext uri="{FF2B5EF4-FFF2-40B4-BE49-F238E27FC236}">
                    <a16:creationId xmlns:a16="http://schemas.microsoft.com/office/drawing/2014/main" id="{FE523B2B-BDDA-A63D-4665-665F1F8725D4}"/>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18" name="object 18">
                <a:extLst>
                  <a:ext uri="{FF2B5EF4-FFF2-40B4-BE49-F238E27FC236}">
                    <a16:creationId xmlns:a16="http://schemas.microsoft.com/office/drawing/2014/main" id="{5AC14400-E235-6016-7667-6BD0EA8CDC90}"/>
                  </a:ext>
                </a:extLst>
              </p:cNvPr>
              <p:cNvSpPr/>
              <p:nvPr/>
            </p:nvSpPr>
            <p:spPr>
              <a:xfrm>
                <a:off x="16245760" y="953939"/>
                <a:ext cx="673735" cy="203200"/>
              </a:xfrm>
              <a:custGeom>
                <a:avLst/>
                <a:gdLst/>
                <a:ahLst/>
                <a:cxnLst/>
                <a:rect l="l" t="t" r="r" b="b"/>
                <a:pathLst>
                  <a:path w="673734" h="203200">
                    <a:moveTo>
                      <a:pt x="0" y="0"/>
                    </a:moveTo>
                    <a:lnTo>
                      <a:pt x="0" y="121043"/>
                    </a:lnTo>
                    <a:lnTo>
                      <a:pt x="22704" y="129332"/>
                    </a:lnTo>
                    <a:lnTo>
                      <a:pt x="88898" y="150825"/>
                    </a:lnTo>
                    <a:lnTo>
                      <a:pt x="130738" y="162584"/>
                    </a:lnTo>
                    <a:lnTo>
                      <a:pt x="177309" y="174054"/>
                    </a:lnTo>
                    <a:lnTo>
                      <a:pt x="227784" y="184513"/>
                    </a:lnTo>
                    <a:lnTo>
                      <a:pt x="281340" y="193238"/>
                    </a:lnTo>
                    <a:lnTo>
                      <a:pt x="337152" y="199507"/>
                    </a:lnTo>
                    <a:lnTo>
                      <a:pt x="394395" y="202595"/>
                    </a:lnTo>
                    <a:lnTo>
                      <a:pt x="452244" y="201782"/>
                    </a:lnTo>
                    <a:lnTo>
                      <a:pt x="509876" y="196344"/>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19" name="object 19">
                <a:extLst>
                  <a:ext uri="{FF2B5EF4-FFF2-40B4-BE49-F238E27FC236}">
                    <a16:creationId xmlns:a16="http://schemas.microsoft.com/office/drawing/2014/main" id="{18C23361-C7AD-CB80-1D41-161ABB3C9009}"/>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20" name="object 20">
              <a:extLst>
                <a:ext uri="{FF2B5EF4-FFF2-40B4-BE49-F238E27FC236}">
                  <a16:creationId xmlns:a16="http://schemas.microsoft.com/office/drawing/2014/main" id="{CF2050E6-5B5B-FCD9-1E33-AF6BD10C3253}"/>
                </a:ext>
              </a:extLst>
            </p:cNvPr>
            <p:cNvPicPr/>
            <p:nvPr/>
          </p:nvPicPr>
          <p:blipFill>
            <a:blip r:embed="rId2" cstate="print"/>
            <a:stretch>
              <a:fillRect/>
            </a:stretch>
          </p:blipFill>
          <p:spPr>
            <a:xfrm>
              <a:off x="17054884" y="814681"/>
              <a:ext cx="765164" cy="113324"/>
            </a:xfrm>
            <a:prstGeom prst="rect">
              <a:avLst/>
            </a:prstGeom>
          </p:spPr>
        </p:pic>
        <p:pic>
          <p:nvPicPr>
            <p:cNvPr id="21" name="object 21">
              <a:extLst>
                <a:ext uri="{FF2B5EF4-FFF2-40B4-BE49-F238E27FC236}">
                  <a16:creationId xmlns:a16="http://schemas.microsoft.com/office/drawing/2014/main" id="{B73A19B1-2AC8-D13D-1D7B-822740107C9C}"/>
                </a:ext>
              </a:extLst>
            </p:cNvPr>
            <p:cNvPicPr/>
            <p:nvPr/>
          </p:nvPicPr>
          <p:blipFill>
            <a:blip r:embed="rId3" cstate="print"/>
            <a:stretch>
              <a:fillRect/>
            </a:stretch>
          </p:blipFill>
          <p:spPr>
            <a:xfrm>
              <a:off x="17041040" y="997703"/>
              <a:ext cx="1516417" cy="336302"/>
            </a:xfrm>
            <a:prstGeom prst="rect">
              <a:avLst/>
            </a:prstGeom>
          </p:spPr>
        </p:pic>
      </p:grpSp>
      <p:sp>
        <p:nvSpPr>
          <p:cNvPr id="22" name="object 22">
            <a:extLst>
              <a:ext uri="{FF2B5EF4-FFF2-40B4-BE49-F238E27FC236}">
                <a16:creationId xmlns:a16="http://schemas.microsoft.com/office/drawing/2014/main" id="{6BBE7EF4-623B-0428-7D15-F9CC2B48E891}"/>
              </a:ext>
            </a:extLst>
          </p:cNvPr>
          <p:cNvSpPr txBox="1"/>
          <p:nvPr/>
        </p:nvSpPr>
        <p:spPr>
          <a:xfrm>
            <a:off x="2861446" y="3597499"/>
            <a:ext cx="11000296" cy="870879"/>
          </a:xfrm>
          <a:prstGeom prst="rect">
            <a:avLst/>
          </a:prstGeom>
        </p:spPr>
        <p:txBody>
          <a:bodyPr vert="horz" wrap="square" lIns="0" tIns="74930" rIns="0" bIns="0" rtlCol="0">
            <a:spAutoFit/>
          </a:bodyPr>
          <a:lstStyle/>
          <a:p>
            <a:pPr marL="12700" marR="5080">
              <a:lnSpc>
                <a:spcPts val="3300"/>
              </a:lnSpc>
              <a:spcBef>
                <a:spcPts val="590"/>
              </a:spcBef>
            </a:pPr>
            <a:r>
              <a:rPr lang="pl-PL" sz="2000" dirty="0">
                <a:solidFill>
                  <a:schemeClr val="tx2"/>
                </a:solidFill>
                <a:latin typeface="Lato Light" panose="020F0502020204030203" pitchFamily="34" charset="0"/>
                <a:ea typeface="Lato Light" panose="020F0502020204030203" pitchFamily="34" charset="0"/>
                <a:cs typeface="Lato Light" panose="020F0502020204030203" pitchFamily="34" charset="0"/>
              </a:rPr>
              <a:t>Podczas wypełniania wniosku „Zgłoszenie wodnoprawne”, zwróć uwagę na pkt. 4.4 dot. określenia lokalizacji – współrzędne muszą być tożsame z wpisanymi we wniosku organizatora kąpieliska.  </a:t>
            </a:r>
            <a:endParaRPr sz="2000" dirty="0">
              <a:solidFill>
                <a:schemeClr val="tx2"/>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31" name="Obraz 30" descr="Obraz zawierający tekst, zrzut ekranu, Czcionka, linia&#10;&#10;Zawartość wygenerowana przez sztuczną inteligencję może być niepoprawna.">
            <a:extLst>
              <a:ext uri="{FF2B5EF4-FFF2-40B4-BE49-F238E27FC236}">
                <a16:creationId xmlns:a16="http://schemas.microsoft.com/office/drawing/2014/main" id="{55000268-15A9-915B-EDEE-1FF6559011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250" y="5940076"/>
            <a:ext cx="7267599" cy="3424158"/>
          </a:xfrm>
          <a:prstGeom prst="rect">
            <a:avLst/>
          </a:prstGeom>
        </p:spPr>
      </p:pic>
      <p:cxnSp>
        <p:nvCxnSpPr>
          <p:cNvPr id="33" name="Łącznik: łamany 32">
            <a:extLst>
              <a:ext uri="{FF2B5EF4-FFF2-40B4-BE49-F238E27FC236}">
                <a16:creationId xmlns:a16="http://schemas.microsoft.com/office/drawing/2014/main" id="{A74D4F99-46EE-D26E-B942-CB1614F6E179}"/>
              </a:ext>
            </a:extLst>
          </p:cNvPr>
          <p:cNvCxnSpPr>
            <a:cxnSpLocks/>
          </p:cNvCxnSpPr>
          <p:nvPr/>
        </p:nvCxnSpPr>
        <p:spPr>
          <a:xfrm>
            <a:off x="9499687" y="7116956"/>
            <a:ext cx="1066800" cy="978829"/>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sp>
        <p:nvSpPr>
          <p:cNvPr id="34" name="object 8">
            <a:extLst>
              <a:ext uri="{FF2B5EF4-FFF2-40B4-BE49-F238E27FC236}">
                <a16:creationId xmlns:a16="http://schemas.microsoft.com/office/drawing/2014/main" id="{AB24EB76-BF29-0388-DE0E-AE36B410EE31}"/>
              </a:ext>
            </a:extLst>
          </p:cNvPr>
          <p:cNvSpPr/>
          <p:nvPr/>
        </p:nvSpPr>
        <p:spPr>
          <a:xfrm>
            <a:off x="1578498" y="7039487"/>
            <a:ext cx="1043305" cy="778510"/>
          </a:xfrm>
          <a:custGeom>
            <a:avLst/>
            <a:gdLst/>
            <a:ahLst/>
            <a:cxnLst/>
            <a:rect l="l" t="t" r="r" b="b"/>
            <a:pathLst>
              <a:path w="1043304" h="778510">
                <a:moveTo>
                  <a:pt x="907836" y="0"/>
                </a:moveTo>
                <a:lnTo>
                  <a:pt x="823168" y="0"/>
                </a:lnTo>
                <a:lnTo>
                  <a:pt x="815441" y="7737"/>
                </a:lnTo>
                <a:lnTo>
                  <a:pt x="815441" y="26784"/>
                </a:lnTo>
                <a:lnTo>
                  <a:pt x="823168" y="34512"/>
                </a:lnTo>
                <a:lnTo>
                  <a:pt x="885145" y="34512"/>
                </a:lnTo>
                <a:lnTo>
                  <a:pt x="1004273" y="681424"/>
                </a:lnTo>
                <a:lnTo>
                  <a:pt x="423746" y="681424"/>
                </a:lnTo>
                <a:lnTo>
                  <a:pt x="418228" y="684534"/>
                </a:lnTo>
                <a:lnTo>
                  <a:pt x="415076" y="689560"/>
                </a:lnTo>
                <a:lnTo>
                  <a:pt x="395217" y="712165"/>
                </a:lnTo>
                <a:lnTo>
                  <a:pt x="367915" y="729265"/>
                </a:lnTo>
                <a:lnTo>
                  <a:pt x="334818" y="740107"/>
                </a:lnTo>
                <a:lnTo>
                  <a:pt x="297572" y="743935"/>
                </a:lnTo>
                <a:lnTo>
                  <a:pt x="259448" y="740154"/>
                </a:lnTo>
                <a:lnTo>
                  <a:pt x="225837" y="729320"/>
                </a:lnTo>
                <a:lnTo>
                  <a:pt x="198157" y="712200"/>
                </a:lnTo>
                <a:lnTo>
                  <a:pt x="178078" y="689560"/>
                </a:lnTo>
                <a:lnTo>
                  <a:pt x="174937" y="684481"/>
                </a:lnTo>
                <a:lnTo>
                  <a:pt x="169408" y="681424"/>
                </a:lnTo>
                <a:lnTo>
                  <a:pt x="7727" y="681424"/>
                </a:lnTo>
                <a:lnTo>
                  <a:pt x="0" y="689162"/>
                </a:lnTo>
                <a:lnTo>
                  <a:pt x="0" y="708208"/>
                </a:lnTo>
                <a:lnTo>
                  <a:pt x="7727" y="715936"/>
                </a:lnTo>
                <a:lnTo>
                  <a:pt x="154372" y="715936"/>
                </a:lnTo>
                <a:lnTo>
                  <a:pt x="180428" y="742065"/>
                </a:lnTo>
                <a:lnTo>
                  <a:pt x="214078" y="761735"/>
                </a:lnTo>
                <a:lnTo>
                  <a:pt x="253612" y="774134"/>
                </a:lnTo>
                <a:lnTo>
                  <a:pt x="297320" y="778447"/>
                </a:lnTo>
                <a:lnTo>
                  <a:pt x="341104" y="774157"/>
                </a:lnTo>
                <a:lnTo>
                  <a:pt x="380064" y="761869"/>
                </a:lnTo>
                <a:lnTo>
                  <a:pt x="413114" y="742242"/>
                </a:lnTo>
                <a:lnTo>
                  <a:pt x="438876" y="715936"/>
                </a:lnTo>
                <a:lnTo>
                  <a:pt x="1030104" y="715936"/>
                </a:lnTo>
                <a:lnTo>
                  <a:pt x="1034963" y="713653"/>
                </a:lnTo>
                <a:lnTo>
                  <a:pt x="1041518" y="705779"/>
                </a:lnTo>
                <a:lnTo>
                  <a:pt x="1042889" y="700617"/>
                </a:lnTo>
                <a:lnTo>
                  <a:pt x="914956" y="5936"/>
                </a:lnTo>
                <a:lnTo>
                  <a:pt x="907836" y="0"/>
                </a:lnTo>
                <a:close/>
              </a:path>
            </a:pathLst>
          </a:custGeom>
          <a:solidFill>
            <a:srgbClr val="1B688F"/>
          </a:solidFill>
        </p:spPr>
        <p:txBody>
          <a:bodyPr wrap="square" lIns="0" tIns="0" rIns="0" bIns="0" rtlCol="0"/>
          <a:lstStyle/>
          <a:p>
            <a:endParaRPr/>
          </a:p>
        </p:txBody>
      </p:sp>
      <p:sp>
        <p:nvSpPr>
          <p:cNvPr id="35" name="object 9">
            <a:extLst>
              <a:ext uri="{FF2B5EF4-FFF2-40B4-BE49-F238E27FC236}">
                <a16:creationId xmlns:a16="http://schemas.microsoft.com/office/drawing/2014/main" id="{E9457B2A-A4FC-4D89-9493-72DEF94E7658}"/>
              </a:ext>
            </a:extLst>
          </p:cNvPr>
          <p:cNvSpPr/>
          <p:nvPr/>
        </p:nvSpPr>
        <p:spPr>
          <a:xfrm>
            <a:off x="1868632" y="6924713"/>
            <a:ext cx="656590" cy="809625"/>
          </a:xfrm>
          <a:custGeom>
            <a:avLst/>
            <a:gdLst/>
            <a:ahLst/>
            <a:cxnLst/>
            <a:rect l="l" t="t" r="r" b="b"/>
            <a:pathLst>
              <a:path w="656590" h="809625">
                <a:moveTo>
                  <a:pt x="235282" y="0"/>
                </a:moveTo>
                <a:lnTo>
                  <a:pt x="187014" y="3215"/>
                </a:lnTo>
                <a:lnTo>
                  <a:pt x="139050" y="14378"/>
                </a:lnTo>
                <a:lnTo>
                  <a:pt x="92267" y="34836"/>
                </a:lnTo>
                <a:lnTo>
                  <a:pt x="47540" y="65936"/>
                </a:lnTo>
                <a:lnTo>
                  <a:pt x="5748" y="109025"/>
                </a:lnTo>
                <a:lnTo>
                  <a:pt x="0" y="119224"/>
                </a:lnTo>
                <a:lnTo>
                  <a:pt x="0" y="784471"/>
                </a:lnTo>
                <a:lnTo>
                  <a:pt x="21653" y="809591"/>
                </a:lnTo>
                <a:lnTo>
                  <a:pt x="31161" y="809591"/>
                </a:lnTo>
                <a:lnTo>
                  <a:pt x="37381" y="807119"/>
                </a:lnTo>
                <a:lnTo>
                  <a:pt x="42103" y="802449"/>
                </a:lnTo>
                <a:lnTo>
                  <a:pt x="56418" y="789125"/>
                </a:lnTo>
                <a:lnTo>
                  <a:pt x="75774" y="773054"/>
                </a:lnTo>
                <a:lnTo>
                  <a:pt x="90305" y="762451"/>
                </a:lnTo>
                <a:lnTo>
                  <a:pt x="34512" y="762451"/>
                </a:lnTo>
                <a:lnTo>
                  <a:pt x="34512" y="130826"/>
                </a:lnTo>
                <a:lnTo>
                  <a:pt x="32491" y="130826"/>
                </a:lnTo>
                <a:lnTo>
                  <a:pt x="34512" y="130732"/>
                </a:lnTo>
                <a:lnTo>
                  <a:pt x="34512" y="128355"/>
                </a:lnTo>
                <a:lnTo>
                  <a:pt x="77237" y="86519"/>
                </a:lnTo>
                <a:lnTo>
                  <a:pt x="123389" y="58208"/>
                </a:lnTo>
                <a:lnTo>
                  <a:pt x="171796" y="41665"/>
                </a:lnTo>
                <a:lnTo>
                  <a:pt x="221287" y="35134"/>
                </a:lnTo>
                <a:lnTo>
                  <a:pt x="401628" y="35134"/>
                </a:lnTo>
                <a:lnTo>
                  <a:pt x="373144" y="24568"/>
                </a:lnTo>
                <a:lnTo>
                  <a:pt x="329224" y="12023"/>
                </a:lnTo>
                <a:lnTo>
                  <a:pt x="282978" y="3385"/>
                </a:lnTo>
                <a:lnTo>
                  <a:pt x="235282" y="0"/>
                </a:lnTo>
                <a:close/>
              </a:path>
              <a:path w="656590" h="809625">
                <a:moveTo>
                  <a:pt x="418645" y="632037"/>
                </a:moveTo>
                <a:lnTo>
                  <a:pt x="360600" y="633074"/>
                </a:lnTo>
                <a:lnTo>
                  <a:pt x="306914" y="638882"/>
                </a:lnTo>
                <a:lnTo>
                  <a:pt x="257587" y="648672"/>
                </a:lnTo>
                <a:lnTo>
                  <a:pt x="212622" y="661655"/>
                </a:lnTo>
                <a:lnTo>
                  <a:pt x="172019" y="677044"/>
                </a:lnTo>
                <a:lnTo>
                  <a:pt x="135782" y="694048"/>
                </a:lnTo>
                <a:lnTo>
                  <a:pt x="76408" y="729749"/>
                </a:lnTo>
                <a:lnTo>
                  <a:pt x="34512" y="762451"/>
                </a:lnTo>
                <a:lnTo>
                  <a:pt x="90305" y="762451"/>
                </a:lnTo>
                <a:lnTo>
                  <a:pt x="100180" y="755244"/>
                </a:lnTo>
                <a:lnTo>
                  <a:pt x="129645" y="736702"/>
                </a:lnTo>
                <a:lnTo>
                  <a:pt x="164176" y="718435"/>
                </a:lnTo>
                <a:lnTo>
                  <a:pt x="203783" y="701450"/>
                </a:lnTo>
                <a:lnTo>
                  <a:pt x="248474" y="686754"/>
                </a:lnTo>
                <a:lnTo>
                  <a:pt x="298257" y="675354"/>
                </a:lnTo>
                <a:lnTo>
                  <a:pt x="353141" y="668258"/>
                </a:lnTo>
                <a:lnTo>
                  <a:pt x="413135" y="666472"/>
                </a:lnTo>
                <a:lnTo>
                  <a:pt x="654276" y="666472"/>
                </a:lnTo>
                <a:lnTo>
                  <a:pt x="654076" y="665438"/>
                </a:lnTo>
                <a:lnTo>
                  <a:pt x="618913" y="665438"/>
                </a:lnTo>
                <a:lnTo>
                  <a:pt x="547803" y="647430"/>
                </a:lnTo>
                <a:lnTo>
                  <a:pt x="481047" y="636559"/>
                </a:lnTo>
                <a:lnTo>
                  <a:pt x="418645" y="632037"/>
                </a:lnTo>
                <a:close/>
              </a:path>
              <a:path w="656590" h="809625">
                <a:moveTo>
                  <a:pt x="654276" y="666472"/>
                </a:moveTo>
                <a:lnTo>
                  <a:pt x="413135" y="666472"/>
                </a:lnTo>
                <a:lnTo>
                  <a:pt x="478246" y="671004"/>
                </a:lnTo>
                <a:lnTo>
                  <a:pt x="548483" y="682861"/>
                </a:lnTo>
                <a:lnTo>
                  <a:pt x="623855" y="703049"/>
                </a:lnTo>
                <a:lnTo>
                  <a:pt x="630265" y="704246"/>
                </a:lnTo>
                <a:lnTo>
                  <a:pt x="636679" y="703725"/>
                </a:lnTo>
                <a:lnTo>
                  <a:pt x="656303" y="681258"/>
                </a:lnTo>
                <a:lnTo>
                  <a:pt x="655896" y="674830"/>
                </a:lnTo>
                <a:lnTo>
                  <a:pt x="654276" y="666472"/>
                </a:lnTo>
                <a:close/>
              </a:path>
              <a:path w="656590" h="809625">
                <a:moveTo>
                  <a:pt x="401628" y="35134"/>
                </a:moveTo>
                <a:lnTo>
                  <a:pt x="221287" y="35134"/>
                </a:lnTo>
                <a:lnTo>
                  <a:pt x="270689" y="36856"/>
                </a:lnTo>
                <a:lnTo>
                  <a:pt x="318831" y="45076"/>
                </a:lnTo>
                <a:lnTo>
                  <a:pt x="364543" y="58036"/>
                </a:lnTo>
                <a:lnTo>
                  <a:pt x="406651" y="73978"/>
                </a:lnTo>
                <a:lnTo>
                  <a:pt x="443986" y="91147"/>
                </a:lnTo>
                <a:lnTo>
                  <a:pt x="499745" y="122198"/>
                </a:lnTo>
                <a:lnTo>
                  <a:pt x="618913" y="665438"/>
                </a:lnTo>
                <a:lnTo>
                  <a:pt x="654076" y="665438"/>
                </a:lnTo>
                <a:lnTo>
                  <a:pt x="551273" y="134909"/>
                </a:lnTo>
                <a:lnTo>
                  <a:pt x="519261" y="134909"/>
                </a:lnTo>
                <a:lnTo>
                  <a:pt x="519104" y="134815"/>
                </a:lnTo>
                <a:lnTo>
                  <a:pt x="551255" y="134815"/>
                </a:lnTo>
                <a:lnTo>
                  <a:pt x="550072" y="128711"/>
                </a:lnTo>
                <a:lnTo>
                  <a:pt x="514905" y="128711"/>
                </a:lnTo>
                <a:lnTo>
                  <a:pt x="514884" y="128575"/>
                </a:lnTo>
                <a:lnTo>
                  <a:pt x="550046" y="128575"/>
                </a:lnTo>
                <a:lnTo>
                  <a:pt x="548798" y="122134"/>
                </a:lnTo>
                <a:lnTo>
                  <a:pt x="547574" y="115496"/>
                </a:lnTo>
                <a:lnTo>
                  <a:pt x="508031" y="86862"/>
                </a:lnTo>
                <a:lnTo>
                  <a:pt x="450499" y="55986"/>
                </a:lnTo>
                <a:lnTo>
                  <a:pt x="413861" y="39671"/>
                </a:lnTo>
                <a:lnTo>
                  <a:pt x="401628" y="35134"/>
                </a:lnTo>
                <a:close/>
              </a:path>
              <a:path w="656590" h="809625">
                <a:moveTo>
                  <a:pt x="551255" y="134815"/>
                </a:moveTo>
                <a:lnTo>
                  <a:pt x="519104" y="134815"/>
                </a:lnTo>
                <a:lnTo>
                  <a:pt x="519261" y="134909"/>
                </a:lnTo>
                <a:lnTo>
                  <a:pt x="551273" y="134909"/>
                </a:lnTo>
                <a:close/>
              </a:path>
              <a:path w="656590" h="809625">
                <a:moveTo>
                  <a:pt x="34512" y="130732"/>
                </a:moveTo>
                <a:lnTo>
                  <a:pt x="32574" y="130732"/>
                </a:lnTo>
                <a:lnTo>
                  <a:pt x="34512" y="130826"/>
                </a:lnTo>
                <a:close/>
              </a:path>
              <a:path w="656590" h="809625">
                <a:moveTo>
                  <a:pt x="550046" y="128575"/>
                </a:moveTo>
                <a:lnTo>
                  <a:pt x="514884" y="128575"/>
                </a:lnTo>
                <a:lnTo>
                  <a:pt x="514905" y="128711"/>
                </a:lnTo>
                <a:lnTo>
                  <a:pt x="550072" y="128711"/>
                </a:lnTo>
                <a:lnTo>
                  <a:pt x="550046" y="128575"/>
                </a:lnTo>
                <a:close/>
              </a:path>
            </a:pathLst>
          </a:custGeom>
          <a:solidFill>
            <a:srgbClr val="36A9D0"/>
          </a:solidFill>
        </p:spPr>
        <p:txBody>
          <a:bodyPr wrap="square" lIns="0" tIns="0" rIns="0" bIns="0" rtlCol="0"/>
          <a:lstStyle/>
          <a:p>
            <a:endParaRPr/>
          </a:p>
        </p:txBody>
      </p:sp>
      <p:sp>
        <p:nvSpPr>
          <p:cNvPr id="36" name="object 10">
            <a:extLst>
              <a:ext uri="{FF2B5EF4-FFF2-40B4-BE49-F238E27FC236}">
                <a16:creationId xmlns:a16="http://schemas.microsoft.com/office/drawing/2014/main" id="{C2C42119-9926-0BDB-A872-C0F6910D13DD}"/>
              </a:ext>
            </a:extLst>
          </p:cNvPr>
          <p:cNvSpPr/>
          <p:nvPr/>
        </p:nvSpPr>
        <p:spPr>
          <a:xfrm>
            <a:off x="1133995" y="7039492"/>
            <a:ext cx="358775" cy="716280"/>
          </a:xfrm>
          <a:custGeom>
            <a:avLst/>
            <a:gdLst/>
            <a:ahLst/>
            <a:cxnLst/>
            <a:rect l="l" t="t" r="r" b="b"/>
            <a:pathLst>
              <a:path w="358775" h="716279">
                <a:moveTo>
                  <a:pt x="219742" y="0"/>
                </a:moveTo>
                <a:lnTo>
                  <a:pt x="135063" y="0"/>
                </a:lnTo>
                <a:lnTo>
                  <a:pt x="127943" y="5936"/>
                </a:lnTo>
                <a:lnTo>
                  <a:pt x="0" y="700617"/>
                </a:lnTo>
                <a:lnTo>
                  <a:pt x="1371" y="705779"/>
                </a:lnTo>
                <a:lnTo>
                  <a:pt x="7936" y="713643"/>
                </a:lnTo>
                <a:lnTo>
                  <a:pt x="12784" y="715936"/>
                </a:lnTo>
                <a:lnTo>
                  <a:pt x="341256" y="715936"/>
                </a:lnTo>
                <a:lnTo>
                  <a:pt x="350785" y="715936"/>
                </a:lnTo>
                <a:lnTo>
                  <a:pt x="358512" y="708208"/>
                </a:lnTo>
                <a:lnTo>
                  <a:pt x="358512" y="689151"/>
                </a:lnTo>
                <a:lnTo>
                  <a:pt x="350785" y="681424"/>
                </a:lnTo>
                <a:lnTo>
                  <a:pt x="38627" y="681424"/>
                </a:lnTo>
                <a:lnTo>
                  <a:pt x="157754" y="34512"/>
                </a:lnTo>
                <a:lnTo>
                  <a:pt x="219742" y="34512"/>
                </a:lnTo>
                <a:lnTo>
                  <a:pt x="227479" y="26784"/>
                </a:lnTo>
                <a:lnTo>
                  <a:pt x="227479" y="7727"/>
                </a:lnTo>
                <a:lnTo>
                  <a:pt x="219742" y="0"/>
                </a:lnTo>
                <a:close/>
              </a:path>
            </a:pathLst>
          </a:custGeom>
          <a:solidFill>
            <a:srgbClr val="1B688F"/>
          </a:solidFill>
        </p:spPr>
        <p:txBody>
          <a:bodyPr wrap="square" lIns="0" tIns="0" rIns="0" bIns="0" rtlCol="0"/>
          <a:lstStyle/>
          <a:p>
            <a:endParaRPr/>
          </a:p>
        </p:txBody>
      </p:sp>
      <p:sp>
        <p:nvSpPr>
          <p:cNvPr id="37" name="object 11">
            <a:extLst>
              <a:ext uri="{FF2B5EF4-FFF2-40B4-BE49-F238E27FC236}">
                <a16:creationId xmlns:a16="http://schemas.microsoft.com/office/drawing/2014/main" id="{BAA630AC-094F-5FD1-E1EA-242E69FE1F53}"/>
              </a:ext>
            </a:extLst>
          </p:cNvPr>
          <p:cNvSpPr/>
          <p:nvPr/>
        </p:nvSpPr>
        <p:spPr>
          <a:xfrm>
            <a:off x="1225558" y="6924874"/>
            <a:ext cx="685165" cy="1047750"/>
          </a:xfrm>
          <a:custGeom>
            <a:avLst/>
            <a:gdLst/>
            <a:ahLst/>
            <a:cxnLst/>
            <a:rect l="l" t="t" r="r" b="b"/>
            <a:pathLst>
              <a:path w="685165" h="1047750">
                <a:moveTo>
                  <a:pt x="685038" y="782650"/>
                </a:moveTo>
                <a:lnTo>
                  <a:pt x="677303" y="774928"/>
                </a:lnTo>
                <a:lnTo>
                  <a:pt x="656297" y="774928"/>
                </a:lnTo>
                <a:lnTo>
                  <a:pt x="656297" y="762304"/>
                </a:lnTo>
                <a:lnTo>
                  <a:pt x="656297" y="130797"/>
                </a:lnTo>
                <a:lnTo>
                  <a:pt x="656297" y="130670"/>
                </a:lnTo>
                <a:lnTo>
                  <a:pt x="656297" y="119113"/>
                </a:lnTo>
                <a:lnTo>
                  <a:pt x="654253" y="113411"/>
                </a:lnTo>
                <a:lnTo>
                  <a:pt x="650608" y="109004"/>
                </a:lnTo>
                <a:lnTo>
                  <a:pt x="621792" y="79273"/>
                </a:lnTo>
                <a:lnTo>
                  <a:pt x="621792" y="128231"/>
                </a:lnTo>
                <a:lnTo>
                  <a:pt x="621792" y="762304"/>
                </a:lnTo>
                <a:lnTo>
                  <a:pt x="568680" y="722033"/>
                </a:lnTo>
                <a:lnTo>
                  <a:pt x="532485" y="700278"/>
                </a:lnTo>
                <a:lnTo>
                  <a:pt x="489864" y="679323"/>
                </a:lnTo>
                <a:lnTo>
                  <a:pt x="453148" y="665276"/>
                </a:lnTo>
                <a:lnTo>
                  <a:pt x="440829" y="660565"/>
                </a:lnTo>
                <a:lnTo>
                  <a:pt x="385368" y="645426"/>
                </a:lnTo>
                <a:lnTo>
                  <a:pt x="352933" y="640130"/>
                </a:lnTo>
                <a:lnTo>
                  <a:pt x="352933" y="674547"/>
                </a:lnTo>
                <a:lnTo>
                  <a:pt x="352933" y="987983"/>
                </a:lnTo>
                <a:lnTo>
                  <a:pt x="321627" y="956703"/>
                </a:lnTo>
                <a:lnTo>
                  <a:pt x="315976" y="953046"/>
                </a:lnTo>
                <a:lnTo>
                  <a:pt x="309397" y="951852"/>
                </a:lnTo>
                <a:lnTo>
                  <a:pt x="302844" y="953084"/>
                </a:lnTo>
                <a:lnTo>
                  <a:pt x="297230" y="956741"/>
                </a:lnTo>
                <a:lnTo>
                  <a:pt x="266966" y="986980"/>
                </a:lnTo>
                <a:lnTo>
                  <a:pt x="266966" y="667029"/>
                </a:lnTo>
                <a:lnTo>
                  <a:pt x="303047" y="668096"/>
                </a:lnTo>
                <a:lnTo>
                  <a:pt x="352933" y="674547"/>
                </a:lnTo>
                <a:lnTo>
                  <a:pt x="352933" y="640130"/>
                </a:lnTo>
                <a:lnTo>
                  <a:pt x="323481" y="635304"/>
                </a:lnTo>
                <a:lnTo>
                  <a:pt x="255193" y="631621"/>
                </a:lnTo>
                <a:lnTo>
                  <a:pt x="205168" y="633514"/>
                </a:lnTo>
                <a:lnTo>
                  <a:pt x="152196" y="639457"/>
                </a:lnTo>
                <a:lnTo>
                  <a:pt x="96266" y="649897"/>
                </a:lnTo>
                <a:lnTo>
                  <a:pt x="37388" y="665276"/>
                </a:lnTo>
                <a:lnTo>
                  <a:pt x="140652" y="132283"/>
                </a:lnTo>
                <a:lnTo>
                  <a:pt x="180759" y="107759"/>
                </a:lnTo>
                <a:lnTo>
                  <a:pt x="249453" y="74002"/>
                </a:lnTo>
                <a:lnTo>
                  <a:pt x="291566" y="58064"/>
                </a:lnTo>
                <a:lnTo>
                  <a:pt x="337312" y="45097"/>
                </a:lnTo>
                <a:lnTo>
                  <a:pt x="385483" y="36855"/>
                </a:lnTo>
                <a:lnTo>
                  <a:pt x="434924" y="35115"/>
                </a:lnTo>
                <a:lnTo>
                  <a:pt x="484454" y="41617"/>
                </a:lnTo>
                <a:lnTo>
                  <a:pt x="532892" y="58127"/>
                </a:lnTo>
                <a:lnTo>
                  <a:pt x="579056" y="86423"/>
                </a:lnTo>
                <a:lnTo>
                  <a:pt x="621792" y="128231"/>
                </a:lnTo>
                <a:lnTo>
                  <a:pt x="621792" y="79273"/>
                </a:lnTo>
                <a:lnTo>
                  <a:pt x="608876" y="65938"/>
                </a:lnTo>
                <a:lnTo>
                  <a:pt x="564565" y="35115"/>
                </a:lnTo>
                <a:lnTo>
                  <a:pt x="564184" y="34848"/>
                </a:lnTo>
                <a:lnTo>
                  <a:pt x="517423" y="14389"/>
                </a:lnTo>
                <a:lnTo>
                  <a:pt x="469468" y="3225"/>
                </a:lnTo>
                <a:lnTo>
                  <a:pt x="421208" y="0"/>
                </a:lnTo>
                <a:lnTo>
                  <a:pt x="373507" y="3365"/>
                </a:lnTo>
                <a:lnTo>
                  <a:pt x="327240" y="11976"/>
                </a:lnTo>
                <a:lnTo>
                  <a:pt x="283298" y="24498"/>
                </a:lnTo>
                <a:lnTo>
                  <a:pt x="242557" y="39573"/>
                </a:lnTo>
                <a:lnTo>
                  <a:pt x="205892" y="55867"/>
                </a:lnTo>
                <a:lnTo>
                  <a:pt x="148323" y="86690"/>
                </a:lnTo>
                <a:lnTo>
                  <a:pt x="112268" y="109855"/>
                </a:lnTo>
                <a:lnTo>
                  <a:pt x="406" y="674674"/>
                </a:lnTo>
                <a:lnTo>
                  <a:pt x="0" y="681101"/>
                </a:lnTo>
                <a:lnTo>
                  <a:pt x="1219" y="687260"/>
                </a:lnTo>
                <a:lnTo>
                  <a:pt x="26047" y="704088"/>
                </a:lnTo>
                <a:lnTo>
                  <a:pt x="32448" y="702894"/>
                </a:lnTo>
                <a:lnTo>
                  <a:pt x="107772" y="682701"/>
                </a:lnTo>
                <a:lnTo>
                  <a:pt x="177965" y="670839"/>
                </a:lnTo>
                <a:lnTo>
                  <a:pt x="232448" y="667054"/>
                </a:lnTo>
                <a:lnTo>
                  <a:pt x="232448" y="1035646"/>
                </a:lnTo>
                <a:lnTo>
                  <a:pt x="236651" y="1041946"/>
                </a:lnTo>
                <a:lnTo>
                  <a:pt x="249529" y="1047203"/>
                </a:lnTo>
                <a:lnTo>
                  <a:pt x="256959" y="1045845"/>
                </a:lnTo>
                <a:lnTo>
                  <a:pt x="309435" y="993317"/>
                </a:lnTo>
                <a:lnTo>
                  <a:pt x="361289" y="1045133"/>
                </a:lnTo>
                <a:lnTo>
                  <a:pt x="365696" y="1046886"/>
                </a:lnTo>
                <a:lnTo>
                  <a:pt x="370179" y="1046886"/>
                </a:lnTo>
                <a:lnTo>
                  <a:pt x="372402" y="1046886"/>
                </a:lnTo>
                <a:lnTo>
                  <a:pt x="374650" y="1046441"/>
                </a:lnTo>
                <a:lnTo>
                  <a:pt x="383247" y="1042885"/>
                </a:lnTo>
                <a:lnTo>
                  <a:pt x="387438" y="1036599"/>
                </a:lnTo>
                <a:lnTo>
                  <a:pt x="387438" y="681951"/>
                </a:lnTo>
                <a:lnTo>
                  <a:pt x="407720" y="686587"/>
                </a:lnTo>
                <a:lnTo>
                  <a:pt x="452424" y="701281"/>
                </a:lnTo>
                <a:lnTo>
                  <a:pt x="492048" y="718273"/>
                </a:lnTo>
                <a:lnTo>
                  <a:pt x="526605" y="736549"/>
                </a:lnTo>
                <a:lnTo>
                  <a:pt x="580504" y="772909"/>
                </a:lnTo>
                <a:lnTo>
                  <a:pt x="612889" y="801141"/>
                </a:lnTo>
                <a:lnTo>
                  <a:pt x="612889" y="801712"/>
                </a:lnTo>
                <a:lnTo>
                  <a:pt x="620623" y="809434"/>
                </a:lnTo>
                <a:lnTo>
                  <a:pt x="625094" y="809434"/>
                </a:lnTo>
                <a:lnTo>
                  <a:pt x="634631" y="809447"/>
                </a:lnTo>
                <a:lnTo>
                  <a:pt x="667778" y="809434"/>
                </a:lnTo>
                <a:lnTo>
                  <a:pt x="677303" y="809434"/>
                </a:lnTo>
                <a:lnTo>
                  <a:pt x="685038" y="801712"/>
                </a:lnTo>
                <a:lnTo>
                  <a:pt x="685038" y="782650"/>
                </a:lnTo>
                <a:close/>
              </a:path>
            </a:pathLst>
          </a:custGeom>
          <a:solidFill>
            <a:srgbClr val="36A9D0"/>
          </a:solidFill>
        </p:spPr>
        <p:txBody>
          <a:bodyPr wrap="square" lIns="0" tIns="0" rIns="0" bIns="0" rtlCol="0"/>
          <a:lstStyle/>
          <a:p>
            <a:endParaRPr/>
          </a:p>
        </p:txBody>
      </p:sp>
      <p:cxnSp>
        <p:nvCxnSpPr>
          <p:cNvPr id="39" name="Łącznik prosty ze strzałką 38">
            <a:extLst>
              <a:ext uri="{FF2B5EF4-FFF2-40B4-BE49-F238E27FC236}">
                <a16:creationId xmlns:a16="http://schemas.microsoft.com/office/drawing/2014/main" id="{AF126800-A2A1-37A3-20DD-E7AB42025F41}"/>
              </a:ext>
            </a:extLst>
          </p:cNvPr>
          <p:cNvCxnSpPr>
            <a:cxnSpLocks/>
          </p:cNvCxnSpPr>
          <p:nvPr/>
        </p:nvCxnSpPr>
        <p:spPr>
          <a:xfrm>
            <a:off x="13328650" y="4431190"/>
            <a:ext cx="0" cy="122348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2" name="object 22">
            <a:extLst>
              <a:ext uri="{FF2B5EF4-FFF2-40B4-BE49-F238E27FC236}">
                <a16:creationId xmlns:a16="http://schemas.microsoft.com/office/drawing/2014/main" id="{CBF36F4D-519D-E1DF-ED32-AD66649AF771}"/>
              </a:ext>
            </a:extLst>
          </p:cNvPr>
          <p:cNvSpPr txBox="1"/>
          <p:nvPr/>
        </p:nvSpPr>
        <p:spPr>
          <a:xfrm>
            <a:off x="2905083" y="6801713"/>
            <a:ext cx="6945304" cy="1294072"/>
          </a:xfrm>
          <a:prstGeom prst="rect">
            <a:avLst/>
          </a:prstGeom>
        </p:spPr>
        <p:txBody>
          <a:bodyPr vert="horz" wrap="square" lIns="0" tIns="74930" rIns="0" bIns="0" rtlCol="0">
            <a:spAutoFit/>
          </a:bodyPr>
          <a:lstStyle/>
          <a:p>
            <a:pPr marL="12700" marR="5080">
              <a:lnSpc>
                <a:spcPts val="3300"/>
              </a:lnSpc>
              <a:spcBef>
                <a:spcPts val="590"/>
              </a:spcBef>
            </a:pPr>
            <a:r>
              <a:rPr lang="pl-PL" sz="2000" dirty="0">
                <a:solidFill>
                  <a:schemeClr val="tx2"/>
                </a:solidFill>
                <a:latin typeface="Lato Light" panose="020F0502020204030203" pitchFamily="34" charset="0"/>
                <a:ea typeface="Lato Light" panose="020F0502020204030203" pitchFamily="34" charset="0"/>
                <a:cs typeface="Lato Light" panose="020F0502020204030203" pitchFamily="34" charset="0"/>
              </a:rPr>
              <a:t>Pamiętaj, aby w pkt. 4.5 wpisać poprawną datę rozpoczęcia robót lub czynności, ponieważ zgłoszenie wodnoprawne jest ważne przez 3 lata od dnia rozpoczęcia. </a:t>
            </a:r>
            <a:endParaRPr sz="2000" dirty="0">
              <a:solidFill>
                <a:schemeClr val="tx2"/>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942753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E50A8-482B-EAD0-FEA9-1A11913C3E2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4BB1C1B-C78C-685A-606F-E270836333BF}"/>
              </a:ext>
            </a:extLst>
          </p:cNvPr>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a:extLst>
              <a:ext uri="{FF2B5EF4-FFF2-40B4-BE49-F238E27FC236}">
                <a16:creationId xmlns:a16="http://schemas.microsoft.com/office/drawing/2014/main" id="{75818A4B-C5BD-56BC-B7B8-F9993BB7657C}"/>
              </a:ext>
            </a:extLst>
          </p:cNvPr>
          <p:cNvSpPr txBox="1">
            <a:spLocks noGrp="1"/>
          </p:cNvSpPr>
          <p:nvPr>
            <p:ph type="title"/>
          </p:nvPr>
        </p:nvSpPr>
        <p:spPr>
          <a:xfrm>
            <a:off x="1082018" y="636833"/>
            <a:ext cx="111798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Profil wody w kąpielisku</a:t>
            </a:r>
            <a:endParaRPr sz="5350" dirty="0"/>
          </a:p>
        </p:txBody>
      </p:sp>
      <p:grpSp>
        <p:nvGrpSpPr>
          <p:cNvPr id="4" name="object 4">
            <a:extLst>
              <a:ext uri="{FF2B5EF4-FFF2-40B4-BE49-F238E27FC236}">
                <a16:creationId xmlns:a16="http://schemas.microsoft.com/office/drawing/2014/main" id="{A67A8D09-34B1-732E-F0C8-6C6C390E68DD}"/>
              </a:ext>
            </a:extLst>
          </p:cNvPr>
          <p:cNvGrpSpPr/>
          <p:nvPr/>
        </p:nvGrpSpPr>
        <p:grpSpPr>
          <a:xfrm>
            <a:off x="16245760" y="748440"/>
            <a:ext cx="673735" cy="673735"/>
            <a:chOff x="16245760" y="748440"/>
            <a:chExt cx="673735" cy="673735"/>
          </a:xfrm>
        </p:grpSpPr>
        <p:sp>
          <p:nvSpPr>
            <p:cNvPr id="5" name="object 5">
              <a:extLst>
                <a:ext uri="{FF2B5EF4-FFF2-40B4-BE49-F238E27FC236}">
                  <a16:creationId xmlns:a16="http://schemas.microsoft.com/office/drawing/2014/main" id="{E5B32C43-D7F7-4BDB-19E5-080583B18A58}"/>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a:extLst>
                <a:ext uri="{FF2B5EF4-FFF2-40B4-BE49-F238E27FC236}">
                  <a16:creationId xmlns:a16="http://schemas.microsoft.com/office/drawing/2014/main" id="{9B3109BA-4FB0-A742-B376-32DBBD3A31FD}"/>
                </a:ext>
              </a:extLst>
            </p:cNvPr>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a:extLst>
                <a:ext uri="{FF2B5EF4-FFF2-40B4-BE49-F238E27FC236}">
                  <a16:creationId xmlns:a16="http://schemas.microsoft.com/office/drawing/2014/main" id="{091450E9-8530-CA37-8E92-188E9FCA5528}"/>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a:extLst>
              <a:ext uri="{FF2B5EF4-FFF2-40B4-BE49-F238E27FC236}">
                <a16:creationId xmlns:a16="http://schemas.microsoft.com/office/drawing/2014/main" id="{541CEE6A-2E7A-2FA4-2719-6363578093EC}"/>
              </a:ext>
            </a:extLst>
          </p:cNvPr>
          <p:cNvPicPr/>
          <p:nvPr/>
        </p:nvPicPr>
        <p:blipFill>
          <a:blip r:embed="rId2" cstate="print"/>
          <a:stretch>
            <a:fillRect/>
          </a:stretch>
        </p:blipFill>
        <p:spPr>
          <a:xfrm>
            <a:off x="17054884" y="814681"/>
            <a:ext cx="765164" cy="113323"/>
          </a:xfrm>
          <a:prstGeom prst="rect">
            <a:avLst/>
          </a:prstGeom>
        </p:spPr>
      </p:pic>
      <p:pic>
        <p:nvPicPr>
          <p:cNvPr id="9" name="object 9">
            <a:extLst>
              <a:ext uri="{FF2B5EF4-FFF2-40B4-BE49-F238E27FC236}">
                <a16:creationId xmlns:a16="http://schemas.microsoft.com/office/drawing/2014/main" id="{0D6C455C-7FE3-91E5-6D75-3170BC494521}"/>
              </a:ext>
            </a:extLst>
          </p:cNvPr>
          <p:cNvPicPr/>
          <p:nvPr/>
        </p:nvPicPr>
        <p:blipFill>
          <a:blip r:embed="rId3" cstate="print"/>
          <a:stretch>
            <a:fillRect/>
          </a:stretch>
        </p:blipFill>
        <p:spPr>
          <a:xfrm>
            <a:off x="17041040" y="997702"/>
            <a:ext cx="1516417" cy="336303"/>
          </a:xfrm>
          <a:prstGeom prst="rect">
            <a:avLst/>
          </a:prstGeom>
        </p:spPr>
      </p:pic>
      <p:sp>
        <p:nvSpPr>
          <p:cNvPr id="10" name="object 10">
            <a:extLst>
              <a:ext uri="{FF2B5EF4-FFF2-40B4-BE49-F238E27FC236}">
                <a16:creationId xmlns:a16="http://schemas.microsoft.com/office/drawing/2014/main" id="{20E623CB-1F2A-FDB1-B63D-564AE7848A7B}"/>
              </a:ext>
            </a:extLst>
          </p:cNvPr>
          <p:cNvSpPr txBox="1"/>
          <p:nvPr/>
        </p:nvSpPr>
        <p:spPr>
          <a:xfrm>
            <a:off x="1082018" y="2691503"/>
            <a:ext cx="17273844" cy="3153427"/>
          </a:xfrm>
          <a:prstGeom prst="rect">
            <a:avLst/>
          </a:prstGeom>
        </p:spPr>
        <p:txBody>
          <a:bodyPr vert="horz" wrap="square" lIns="0" tIns="12065" rIns="0" bIns="0" rtlCol="0">
            <a:spAutoFit/>
          </a:bodyPr>
          <a:lstStyle/>
          <a:p>
            <a:pPr marL="12700">
              <a:lnSpc>
                <a:spcPct val="100000"/>
              </a:lnSpc>
              <a:spcBef>
                <a:spcPts val="95"/>
              </a:spcBef>
            </a:pPr>
            <a:r>
              <a:rPr lang="pl-PL" sz="3300" spc="-10" dirty="0">
                <a:solidFill>
                  <a:srgbClr val="34A8CF"/>
                </a:solidFill>
                <a:latin typeface="Lato Light"/>
                <a:cs typeface="Lato Light"/>
              </a:rPr>
              <a:t>INFORMACJE OGÓLNE</a:t>
            </a:r>
            <a:endParaRPr sz="3300" dirty="0">
              <a:latin typeface="Lato Light"/>
              <a:cs typeface="Lato Light"/>
            </a:endParaRPr>
          </a:p>
          <a:p>
            <a:pPr marL="12700" marR="5080" algn="l">
              <a:lnSpc>
                <a:spcPct val="122900"/>
              </a:lnSpc>
              <a:spcBef>
                <a:spcPts val="1200"/>
              </a:spcBef>
            </a:pPr>
            <a:r>
              <a:rPr lang="pl-PL" sz="1900" dirty="0">
                <a:solidFill>
                  <a:srgbClr val="404041"/>
                </a:solidFill>
                <a:latin typeface="Lato Light"/>
                <a:cs typeface="Lato Light"/>
              </a:rPr>
              <a:t>Profil wody w kąpielisku to zespól danych i informacji dot. cech fizycznych, geograficznych oraz hydrologicznych wody w kąpielisku oraz wód powierzchniowych, które mają wpływ na ich jakość. Profil powinien dotyczyć także identyfikacji i oceny przyczyn występowania zanieczyszczeń mogących wywierać niekorzystny wpływ na jakość wody w kąpielisku czy stan zdrowia osób z niego korzystających. Organizator kąpieliska i gmina, mają obowiązek sporządzenia profilu wody, w oparciu o dane uzyskane od inspekcji ochrony środowiska, sanepidu czy dyrektorów regionalnych zarządów gospodarki wodnej. Zgodnie z zarządzeniem, aktualizację profilu wody dokonuje się raz na cztery lata – jeśli stan wody został określony jako dobry. Obowiązek staje się coraz częstszy jeśli stan wody w kąpielisku został określony jako dostateczny, aktualizacji dokonuje się co trzy lata. </a:t>
            </a:r>
            <a:r>
              <a:rPr lang="pl-PL" sz="1900" b="0" i="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Ustawa wprowadza również obowiązek kontroli wodnego kąpieliska przynajmniej cztery razy w sezonie kąpielowym. </a:t>
            </a:r>
            <a:endParaRPr sz="1900" b="1" dirty="0">
              <a:solidFill>
                <a:schemeClr val="accent1">
                  <a:lumMod val="75000"/>
                </a:schemeClr>
              </a:solidFill>
              <a:latin typeface="Lato Light"/>
              <a:cs typeface="Lato Light"/>
            </a:endParaRPr>
          </a:p>
        </p:txBody>
      </p:sp>
      <p:sp>
        <p:nvSpPr>
          <p:cNvPr id="11" name="object 11">
            <a:extLst>
              <a:ext uri="{FF2B5EF4-FFF2-40B4-BE49-F238E27FC236}">
                <a16:creationId xmlns:a16="http://schemas.microsoft.com/office/drawing/2014/main" id="{26B5F538-AC9B-5E1A-4685-55398D743FD1}"/>
              </a:ext>
            </a:extLst>
          </p:cNvPr>
          <p:cNvSpPr txBox="1">
            <a:spLocks noGrp="1"/>
          </p:cNvSpPr>
          <p:nvPr>
            <p:ph sz="half" idx="3"/>
          </p:nvPr>
        </p:nvSpPr>
        <p:spPr>
          <a:xfrm>
            <a:off x="2934519" y="7191237"/>
            <a:ext cx="15390412" cy="419089"/>
          </a:xfrm>
          <a:prstGeom prst="rect">
            <a:avLst/>
          </a:prstGeom>
        </p:spPr>
        <p:txBody>
          <a:bodyPr vert="horz" wrap="square" lIns="0" tIns="12700" rIns="0" bIns="0" rtlCol="0">
            <a:spAutoFit/>
          </a:bodyPr>
          <a:lstStyle/>
          <a:p>
            <a:pPr marL="12700" marR="5080" algn="just">
              <a:lnSpc>
                <a:spcPct val="122900"/>
              </a:lnSpc>
              <a:spcBef>
                <a:spcPts val="100"/>
              </a:spcBef>
            </a:pPr>
            <a:r>
              <a:rPr lang="pl-PL" sz="2400" spc="-10" dirty="0"/>
              <a:t>Tabelę określającą profil wody w kąpieliskach znajdziesz pod linkiem: </a:t>
            </a:r>
            <a:r>
              <a:rPr lang="pl-PL" sz="2400" b="1" dirty="0">
                <a:solidFill>
                  <a:schemeClr val="tx2"/>
                </a:solidFill>
                <a:hlinkClick r:id="rId4">
                  <a:extLst>
                    <a:ext uri="{A12FA001-AC4F-418D-AE19-62706E023703}">
                      <ahyp:hlinkClr xmlns:ahyp="http://schemas.microsoft.com/office/drawing/2018/hyperlinkcolor" val="tx"/>
                    </a:ext>
                  </a:extLst>
                </a:hlinkClick>
              </a:rPr>
              <a:t>Profil wody w kąpielisku</a:t>
            </a:r>
            <a:endParaRPr sz="2400" b="1" spc="-10" dirty="0">
              <a:solidFill>
                <a:schemeClr val="tx2"/>
              </a:solidFill>
            </a:endParaRPr>
          </a:p>
        </p:txBody>
      </p:sp>
      <p:pic>
        <p:nvPicPr>
          <p:cNvPr id="12" name="Grafika 11" descr="Internet z wypełnieniem pełnym">
            <a:extLst>
              <a:ext uri="{FF2B5EF4-FFF2-40B4-BE49-F238E27FC236}">
                <a16:creationId xmlns:a16="http://schemas.microsoft.com/office/drawing/2014/main" id="{E74C98AA-96FF-19FF-DBAA-2040830BE8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2018" y="6619891"/>
            <a:ext cx="1561783" cy="1561783"/>
          </a:xfrm>
          <a:prstGeom prst="rect">
            <a:avLst/>
          </a:prstGeom>
        </p:spPr>
      </p:pic>
    </p:spTree>
    <p:extLst>
      <p:ext uri="{BB962C8B-B14F-4D97-AF65-F5344CB8AC3E}">
        <p14:creationId xmlns:p14="http://schemas.microsoft.com/office/powerpoint/2010/main" val="2739487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2743C-3C88-DBAA-EFFB-4248A88FB0A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964ACFF-C3AD-A2B0-1B58-C33130DCEE5F}"/>
              </a:ext>
            </a:extLst>
          </p:cNvPr>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a:extLst>
              <a:ext uri="{FF2B5EF4-FFF2-40B4-BE49-F238E27FC236}">
                <a16:creationId xmlns:a16="http://schemas.microsoft.com/office/drawing/2014/main" id="{ED6039EE-220A-1A6A-6BE0-D4DA6DE232DA}"/>
              </a:ext>
            </a:extLst>
          </p:cNvPr>
          <p:cNvSpPr txBox="1">
            <a:spLocks noGrp="1"/>
          </p:cNvSpPr>
          <p:nvPr>
            <p:ph type="title"/>
          </p:nvPr>
        </p:nvSpPr>
        <p:spPr>
          <a:xfrm>
            <a:off x="1082018" y="636833"/>
            <a:ext cx="111798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Profil wody w kąpielisku</a:t>
            </a:r>
            <a:endParaRPr sz="5350" dirty="0"/>
          </a:p>
        </p:txBody>
      </p:sp>
      <p:grpSp>
        <p:nvGrpSpPr>
          <p:cNvPr id="4" name="object 4">
            <a:extLst>
              <a:ext uri="{FF2B5EF4-FFF2-40B4-BE49-F238E27FC236}">
                <a16:creationId xmlns:a16="http://schemas.microsoft.com/office/drawing/2014/main" id="{A8ABCC6C-2243-7415-BDDB-70C607FCD7D6}"/>
              </a:ext>
            </a:extLst>
          </p:cNvPr>
          <p:cNvGrpSpPr/>
          <p:nvPr/>
        </p:nvGrpSpPr>
        <p:grpSpPr>
          <a:xfrm>
            <a:off x="16245760" y="748440"/>
            <a:ext cx="673735" cy="673735"/>
            <a:chOff x="16245760" y="748440"/>
            <a:chExt cx="673735" cy="673735"/>
          </a:xfrm>
        </p:grpSpPr>
        <p:sp>
          <p:nvSpPr>
            <p:cNvPr id="5" name="object 5">
              <a:extLst>
                <a:ext uri="{FF2B5EF4-FFF2-40B4-BE49-F238E27FC236}">
                  <a16:creationId xmlns:a16="http://schemas.microsoft.com/office/drawing/2014/main" id="{E2C017D3-074D-AF84-8D59-ABE738D543CF}"/>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a:extLst>
                <a:ext uri="{FF2B5EF4-FFF2-40B4-BE49-F238E27FC236}">
                  <a16:creationId xmlns:a16="http://schemas.microsoft.com/office/drawing/2014/main" id="{A36F60F5-EFDB-960C-499A-2EFA817DF70C}"/>
                </a:ext>
              </a:extLst>
            </p:cNvPr>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a:extLst>
                <a:ext uri="{FF2B5EF4-FFF2-40B4-BE49-F238E27FC236}">
                  <a16:creationId xmlns:a16="http://schemas.microsoft.com/office/drawing/2014/main" id="{2E9A9010-8DBB-BAE4-BDC7-9DF119584806}"/>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a:extLst>
              <a:ext uri="{FF2B5EF4-FFF2-40B4-BE49-F238E27FC236}">
                <a16:creationId xmlns:a16="http://schemas.microsoft.com/office/drawing/2014/main" id="{EE800B13-A9CB-7F5D-A5ED-AC023CC0C658}"/>
              </a:ext>
            </a:extLst>
          </p:cNvPr>
          <p:cNvPicPr/>
          <p:nvPr/>
        </p:nvPicPr>
        <p:blipFill>
          <a:blip r:embed="rId2" cstate="print"/>
          <a:stretch>
            <a:fillRect/>
          </a:stretch>
        </p:blipFill>
        <p:spPr>
          <a:xfrm>
            <a:off x="17054884" y="814681"/>
            <a:ext cx="765164" cy="113323"/>
          </a:xfrm>
          <a:prstGeom prst="rect">
            <a:avLst/>
          </a:prstGeom>
        </p:spPr>
      </p:pic>
      <p:pic>
        <p:nvPicPr>
          <p:cNvPr id="9" name="object 9">
            <a:extLst>
              <a:ext uri="{FF2B5EF4-FFF2-40B4-BE49-F238E27FC236}">
                <a16:creationId xmlns:a16="http://schemas.microsoft.com/office/drawing/2014/main" id="{23DD15BF-ECDB-376E-011B-2CCCA571A0A2}"/>
              </a:ext>
            </a:extLst>
          </p:cNvPr>
          <p:cNvPicPr/>
          <p:nvPr/>
        </p:nvPicPr>
        <p:blipFill>
          <a:blip r:embed="rId3" cstate="print"/>
          <a:stretch>
            <a:fillRect/>
          </a:stretch>
        </p:blipFill>
        <p:spPr>
          <a:xfrm>
            <a:off x="17041040" y="997702"/>
            <a:ext cx="1516417" cy="336303"/>
          </a:xfrm>
          <a:prstGeom prst="rect">
            <a:avLst/>
          </a:prstGeom>
        </p:spPr>
      </p:pic>
      <p:sp>
        <p:nvSpPr>
          <p:cNvPr id="10" name="object 10">
            <a:extLst>
              <a:ext uri="{FF2B5EF4-FFF2-40B4-BE49-F238E27FC236}">
                <a16:creationId xmlns:a16="http://schemas.microsoft.com/office/drawing/2014/main" id="{862150E5-C544-9067-E25B-633E2CFA3F9F}"/>
              </a:ext>
            </a:extLst>
          </p:cNvPr>
          <p:cNvSpPr txBox="1"/>
          <p:nvPr/>
        </p:nvSpPr>
        <p:spPr>
          <a:xfrm>
            <a:off x="1082018" y="2952332"/>
            <a:ext cx="10722632" cy="3095847"/>
          </a:xfrm>
          <a:prstGeom prst="rect">
            <a:avLst/>
          </a:prstGeom>
        </p:spPr>
        <p:txBody>
          <a:bodyPr vert="horz" wrap="square" lIns="0" tIns="12065" rIns="0" bIns="0" rtlCol="0">
            <a:spAutoFit/>
          </a:bodyPr>
          <a:lstStyle/>
          <a:p>
            <a:pPr marL="12700">
              <a:lnSpc>
                <a:spcPct val="100000"/>
              </a:lnSpc>
              <a:spcBef>
                <a:spcPts val="95"/>
              </a:spcBef>
            </a:pPr>
            <a:r>
              <a:rPr lang="pl-PL" sz="3300" spc="-10" dirty="0">
                <a:solidFill>
                  <a:srgbClr val="34A8CF"/>
                </a:solidFill>
                <a:latin typeface="Lato Light"/>
                <a:cs typeface="Lato Light"/>
              </a:rPr>
              <a:t>Istotne informacje zawarte w profilu wody – punkty sprawiające organizatorom największe trudności</a:t>
            </a:r>
            <a:endParaRPr lang="pl-PL" sz="3300" dirty="0">
              <a:latin typeface="Lato Light"/>
              <a:cs typeface="Lato Light"/>
            </a:endParaRPr>
          </a:p>
          <a:p>
            <a:pPr marL="12700" marR="5080" algn="l">
              <a:lnSpc>
                <a:spcPct val="122900"/>
              </a:lnSpc>
              <a:spcBef>
                <a:spcPts val="1200"/>
              </a:spcBef>
            </a:pPr>
            <a:r>
              <a:rPr lang="pl-PL" sz="1900" b="1" dirty="0">
                <a:solidFill>
                  <a:srgbClr val="404041"/>
                </a:solidFill>
                <a:latin typeface="Lato Light"/>
                <a:cs typeface="Lato Light"/>
              </a:rPr>
              <a:t>Pkt. 9 oraz pkt. 10 – </a:t>
            </a:r>
            <a:r>
              <a:rPr lang="pl-PL" sz="1900" dirty="0">
                <a:solidFill>
                  <a:srgbClr val="404041"/>
                </a:solidFill>
                <a:latin typeface="Lato Light"/>
                <a:cs typeface="Lato Light"/>
              </a:rPr>
              <a:t>w pkt. 9 podaj datę sporządzenia pierwszego profilu, a w pkt. 10 podaj datę sporządzenia aktualnego (aktualizacja) profilu wody dla danego kąpieliska. </a:t>
            </a:r>
          </a:p>
          <a:p>
            <a:pPr marL="12700" marR="5080" algn="l">
              <a:lnSpc>
                <a:spcPct val="122900"/>
              </a:lnSpc>
              <a:spcBef>
                <a:spcPts val="1200"/>
              </a:spcBef>
            </a:pPr>
            <a:r>
              <a:rPr lang="pl-PL" sz="1900" b="1" dirty="0">
                <a:solidFill>
                  <a:srgbClr val="404041"/>
                </a:solidFill>
                <a:latin typeface="Lato Light"/>
                <a:cs typeface="Lato Light"/>
              </a:rPr>
              <a:t>Pkt. 12 (powód aktualizacji profilu wody w kąpielisku) - </a:t>
            </a:r>
            <a:r>
              <a:rPr lang="pl-PL" sz="1900" dirty="0">
                <a:latin typeface="Lato Light" panose="020F0502020204030203" pitchFamily="34" charset="0"/>
                <a:ea typeface="Lato Light" panose="020F0502020204030203" pitchFamily="34" charset="0"/>
                <a:cs typeface="Lato Light" panose="020F0502020204030203" pitchFamily="34" charset="0"/>
              </a:rPr>
              <a:t>najczęstszą przyczyną aktualizacji jest coroczne dokonanie oceny jakości wody w kąpielisku (dokument Państwowej Powiatowej Inspekcji Sanitarnej), w związku z tym jesteś zobowiązany corocznie sporządzać zaktualizowany pod tym kątem profil. </a:t>
            </a:r>
            <a:endParaRPr sz="1900" b="1"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13" name="Obraz 12">
            <a:extLst>
              <a:ext uri="{FF2B5EF4-FFF2-40B4-BE49-F238E27FC236}">
                <a16:creationId xmlns:a16="http://schemas.microsoft.com/office/drawing/2014/main" id="{E67AE0DE-D6C2-2D67-2897-AB1E6A8F84DF}"/>
              </a:ext>
            </a:extLst>
          </p:cNvPr>
          <p:cNvPicPr>
            <a:picLocks noChangeAspect="1"/>
          </p:cNvPicPr>
          <p:nvPr/>
        </p:nvPicPr>
        <p:blipFill>
          <a:blip r:embed="rId4"/>
          <a:srcRect l="-503" t="44022" r="503" b="38431"/>
          <a:stretch>
            <a:fillRect/>
          </a:stretch>
        </p:blipFill>
        <p:spPr>
          <a:xfrm>
            <a:off x="12136031" y="3432399"/>
            <a:ext cx="6553200" cy="2285997"/>
          </a:xfrm>
          <a:prstGeom prst="rect">
            <a:avLst/>
          </a:prstGeom>
        </p:spPr>
      </p:pic>
      <p:sp>
        <p:nvSpPr>
          <p:cNvPr id="16" name="object 10">
            <a:extLst>
              <a:ext uri="{FF2B5EF4-FFF2-40B4-BE49-F238E27FC236}">
                <a16:creationId xmlns:a16="http://schemas.microsoft.com/office/drawing/2014/main" id="{D7979ED6-91EB-004C-A965-B9597E51A5DF}"/>
              </a:ext>
            </a:extLst>
          </p:cNvPr>
          <p:cNvSpPr txBox="1"/>
          <p:nvPr/>
        </p:nvSpPr>
        <p:spPr>
          <a:xfrm>
            <a:off x="1100249" y="6430585"/>
            <a:ext cx="10722632" cy="3518784"/>
          </a:xfrm>
          <a:prstGeom prst="rect">
            <a:avLst/>
          </a:prstGeom>
        </p:spPr>
        <p:txBody>
          <a:bodyPr vert="horz" wrap="square" lIns="0" tIns="12065" rIns="0" bIns="0" rtlCol="0">
            <a:spAutoFit/>
          </a:bodyPr>
          <a:lstStyle/>
          <a:p>
            <a:pPr marL="12700" marR="5080" algn="l">
              <a:lnSpc>
                <a:spcPct val="122900"/>
              </a:lnSpc>
              <a:spcBef>
                <a:spcPts val="1200"/>
              </a:spcBef>
            </a:pPr>
            <a:r>
              <a:rPr lang="pl-PL" sz="1900" b="1" dirty="0">
                <a:solidFill>
                  <a:srgbClr val="404041"/>
                </a:solidFill>
                <a:latin typeface="Lato Light"/>
                <a:cs typeface="Lato Light"/>
              </a:rPr>
              <a:t>Pkt. 20 - pkt. 23 – </a:t>
            </a:r>
            <a:r>
              <a:rPr lang="pl-PL" sz="1900" dirty="0">
                <a:solidFill>
                  <a:srgbClr val="404041"/>
                </a:solidFill>
                <a:latin typeface="Lato Light"/>
                <a:cs typeface="Lato Light"/>
              </a:rPr>
              <a:t>określ kategorię hydrograficzną obiektu, np. ciek, zbiornik zaporowy, jezioro, staw itp. – takie dane uzyskasz w regionalnym zarządzie gospodarki wodnej.  </a:t>
            </a:r>
          </a:p>
          <a:p>
            <a:pPr marL="12700" marR="5080" algn="l">
              <a:lnSpc>
                <a:spcPct val="122900"/>
              </a:lnSpc>
              <a:spcBef>
                <a:spcPts val="1200"/>
              </a:spcBef>
            </a:pPr>
            <a:r>
              <a:rPr lang="pl-PL" sz="1900" b="1" dirty="0">
                <a:solidFill>
                  <a:srgbClr val="404041"/>
                </a:solidFill>
                <a:latin typeface="Lato Light"/>
                <a:cs typeface="Lato Light"/>
              </a:rPr>
              <a:t>Pkt. 24 – </a:t>
            </a:r>
            <a:r>
              <a:rPr lang="pl-PL" sz="1900" dirty="0">
                <a:solidFill>
                  <a:srgbClr val="404041"/>
                </a:solidFill>
                <a:latin typeface="Lato Light" panose="020F0502020204030203" pitchFamily="34" charset="0"/>
                <a:ea typeface="Lato Light" panose="020F0502020204030203" pitchFamily="34" charset="0"/>
                <a:cs typeface="Lato Light" panose="020F0502020204030203" pitchFamily="34" charset="0"/>
              </a:rPr>
              <a:t>podaj zwyczajową nazwę obiektu, na podstawie mapy topograficznej lub hydrograficznej. </a:t>
            </a:r>
          </a:p>
          <a:p>
            <a:pPr marL="12700" marR="5080" algn="l">
              <a:lnSpc>
                <a:spcPct val="122900"/>
              </a:lnSpc>
              <a:spcBef>
                <a:spcPts val="1200"/>
              </a:spcBef>
            </a:pPr>
            <a:r>
              <a:rPr lang="pl-PL" sz="1900" b="1" dirty="0">
                <a:solidFill>
                  <a:srgbClr val="404041"/>
                </a:solidFill>
                <a:latin typeface="Lato Light" panose="020F0502020204030203" pitchFamily="34" charset="0"/>
                <a:ea typeface="Lato Light" panose="020F0502020204030203" pitchFamily="34" charset="0"/>
                <a:cs typeface="Lato Light" panose="020F0502020204030203" pitchFamily="34" charset="0"/>
              </a:rPr>
              <a:t>Pkt. 26 –pkt. 29 </a:t>
            </a:r>
            <a:r>
              <a:rPr lang="pl-PL" sz="1900" b="1" dirty="0">
                <a:latin typeface="Lato Light" panose="020F0502020204030203" pitchFamily="34" charset="0"/>
                <a:ea typeface="Lato Light" panose="020F0502020204030203" pitchFamily="34" charset="0"/>
                <a:cs typeface="Lato Light" panose="020F0502020204030203" pitchFamily="34" charset="0"/>
              </a:rPr>
              <a:t>(</a:t>
            </a:r>
            <a:r>
              <a:rPr lang="pl-PL" sz="1900" b="1"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informacje dotyczące lokalizacji kąpieliska w obrębie jednolitych części wód powierzchniowych) </a:t>
            </a:r>
            <a:r>
              <a:rPr lang="pl-PL" sz="190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 wpisz dane zgodne z obowiązującym rozporządzeniem Ministra Infrastruktury z dnia 4 listopada 2022 r. w sprawie Planu gospodarowania wodami na obszarze dorzecza Wisły (Dz. U. z 2023 r. poz. 300). Karty charakterystyk jednolitych części wód oraz mapa jednolitych części wód dostępne są pod linkiem: </a:t>
            </a:r>
            <a:r>
              <a:rPr lang="pl-PL" sz="1900" b="1" u="sng" dirty="0">
                <a:solidFill>
                  <a:schemeClr val="tx2"/>
                </a:solidFill>
                <a:effectLst/>
                <a:latin typeface="Lato Light" panose="020F0502020204030203" pitchFamily="34" charset="0"/>
                <a:ea typeface="Lato Light" panose="020F0502020204030203" pitchFamily="34" charset="0"/>
                <a:cs typeface="Lato Light" panose="020F0502020204030203" pitchFamily="34" charset="0"/>
                <a:hlinkClick r:id="rId5">
                  <a:extLst>
                    <a:ext uri="{A12FA001-AC4F-418D-AE19-62706E023703}">
                      <ahyp:hlinkClr xmlns:ahyp="http://schemas.microsoft.com/office/drawing/2018/hyperlinkcolor" val="tx"/>
                    </a:ext>
                  </a:extLst>
                </a:hlinkClick>
              </a:rPr>
              <a:t>http://karty.apgw.gov.pl:4200/informacje</a:t>
            </a:r>
            <a:r>
              <a:rPr lang="pl-PL" sz="1900" b="1" u="sng" dirty="0">
                <a:solidFill>
                  <a:schemeClr val="tx2"/>
                </a:solidFill>
                <a:effectLst/>
                <a:latin typeface="Lato Light" panose="020F0502020204030203" pitchFamily="34" charset="0"/>
                <a:ea typeface="Lato Light" panose="020F0502020204030203" pitchFamily="34" charset="0"/>
                <a:cs typeface="Lato Light" panose="020F0502020204030203" pitchFamily="34" charset="0"/>
              </a:rPr>
              <a:t> </a:t>
            </a:r>
            <a:r>
              <a:rPr lang="pl-PL" sz="190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oraz na </a:t>
            </a:r>
            <a:r>
              <a:rPr lang="pl-PL" sz="1900" dirty="0" err="1">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Hydroportalu</a:t>
            </a:r>
            <a:r>
              <a:rPr lang="pl-PL" sz="190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 </a:t>
            </a:r>
            <a:r>
              <a:rPr lang="pl-PL" sz="1900" b="1" u="sng" dirty="0">
                <a:solidFill>
                  <a:schemeClr val="tx2"/>
                </a:solidFill>
                <a:effectLst/>
                <a:latin typeface="Lato Light" panose="020F0502020204030203" pitchFamily="34" charset="0"/>
                <a:ea typeface="Lato Light" panose="020F0502020204030203" pitchFamily="34" charset="0"/>
                <a:cs typeface="Lato Light" panose="020F0502020204030203" pitchFamily="34" charset="0"/>
                <a:hlinkClick r:id="rId6">
                  <a:extLst>
                    <a:ext uri="{A12FA001-AC4F-418D-AE19-62706E023703}">
                      <ahyp:hlinkClr xmlns:ahyp="http://schemas.microsoft.com/office/drawing/2018/hyperlinkcolor" val="tx"/>
                    </a:ext>
                  </a:extLst>
                </a:hlinkClick>
              </a:rPr>
              <a:t>https://isok.gov.pl/hydroportal.html</a:t>
            </a:r>
            <a:r>
              <a:rPr lang="pl-PL" sz="1900" b="1" dirty="0">
                <a:solidFill>
                  <a:schemeClr val="tx2"/>
                </a:solidFill>
                <a:effectLst/>
                <a:latin typeface="Lato Light" panose="020F0502020204030203" pitchFamily="34" charset="0"/>
                <a:ea typeface="Lato Light" panose="020F0502020204030203" pitchFamily="34" charset="0"/>
                <a:cs typeface="Lato Light" panose="020F0502020204030203" pitchFamily="34" charset="0"/>
              </a:rPr>
              <a:t> </a:t>
            </a:r>
            <a:r>
              <a:rPr lang="pl-PL" sz="190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w sekcji Plany gospodarowania wodami.</a:t>
            </a:r>
            <a:endParaRPr sz="1900" b="1"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19" name="Obraz 18">
            <a:extLst>
              <a:ext uri="{FF2B5EF4-FFF2-40B4-BE49-F238E27FC236}">
                <a16:creationId xmlns:a16="http://schemas.microsoft.com/office/drawing/2014/main" id="{119CF224-04F1-061A-483B-F896BD0A5877}"/>
              </a:ext>
            </a:extLst>
          </p:cNvPr>
          <p:cNvPicPr>
            <a:picLocks noChangeAspect="1"/>
          </p:cNvPicPr>
          <p:nvPr/>
        </p:nvPicPr>
        <p:blipFill>
          <a:blip r:embed="rId7"/>
          <a:srcRect t="5786" b="51508"/>
          <a:stretch>
            <a:fillRect/>
          </a:stretch>
        </p:blipFill>
        <p:spPr>
          <a:xfrm>
            <a:off x="12188628" y="6349325"/>
            <a:ext cx="6448007" cy="4168209"/>
          </a:xfrm>
          <a:prstGeom prst="rect">
            <a:avLst/>
          </a:prstGeom>
        </p:spPr>
      </p:pic>
    </p:spTree>
    <p:extLst>
      <p:ext uri="{BB962C8B-B14F-4D97-AF65-F5344CB8AC3E}">
        <p14:creationId xmlns:p14="http://schemas.microsoft.com/office/powerpoint/2010/main" val="2973823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6DC04-D906-15EC-91DB-C379C3E979A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4B0BA72-1D74-4593-3421-299AB7402448}"/>
              </a:ext>
            </a:extLst>
          </p:cNvPr>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a:extLst>
              <a:ext uri="{FF2B5EF4-FFF2-40B4-BE49-F238E27FC236}">
                <a16:creationId xmlns:a16="http://schemas.microsoft.com/office/drawing/2014/main" id="{52255EE5-5439-7546-ED40-731860479268}"/>
              </a:ext>
            </a:extLst>
          </p:cNvPr>
          <p:cNvSpPr txBox="1">
            <a:spLocks noGrp="1"/>
          </p:cNvSpPr>
          <p:nvPr>
            <p:ph type="title"/>
          </p:nvPr>
        </p:nvSpPr>
        <p:spPr>
          <a:xfrm>
            <a:off x="1082018" y="636833"/>
            <a:ext cx="111798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Profil wody w kąpielisku</a:t>
            </a:r>
            <a:endParaRPr sz="5350" dirty="0"/>
          </a:p>
        </p:txBody>
      </p:sp>
      <p:grpSp>
        <p:nvGrpSpPr>
          <p:cNvPr id="4" name="object 4">
            <a:extLst>
              <a:ext uri="{FF2B5EF4-FFF2-40B4-BE49-F238E27FC236}">
                <a16:creationId xmlns:a16="http://schemas.microsoft.com/office/drawing/2014/main" id="{8BC5A6CF-587B-E7A6-5491-16B9D7B29007}"/>
              </a:ext>
            </a:extLst>
          </p:cNvPr>
          <p:cNvGrpSpPr/>
          <p:nvPr/>
        </p:nvGrpSpPr>
        <p:grpSpPr>
          <a:xfrm>
            <a:off x="16245760" y="748440"/>
            <a:ext cx="673735" cy="673735"/>
            <a:chOff x="16245760" y="748440"/>
            <a:chExt cx="673735" cy="673735"/>
          </a:xfrm>
        </p:grpSpPr>
        <p:sp>
          <p:nvSpPr>
            <p:cNvPr id="5" name="object 5">
              <a:extLst>
                <a:ext uri="{FF2B5EF4-FFF2-40B4-BE49-F238E27FC236}">
                  <a16:creationId xmlns:a16="http://schemas.microsoft.com/office/drawing/2014/main" id="{AA577692-ED2B-991F-85CB-2713EDF1E919}"/>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a:extLst>
                <a:ext uri="{FF2B5EF4-FFF2-40B4-BE49-F238E27FC236}">
                  <a16:creationId xmlns:a16="http://schemas.microsoft.com/office/drawing/2014/main" id="{74481F29-4223-13C2-9B83-CAC50D1F083A}"/>
                </a:ext>
              </a:extLst>
            </p:cNvPr>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a:extLst>
                <a:ext uri="{FF2B5EF4-FFF2-40B4-BE49-F238E27FC236}">
                  <a16:creationId xmlns:a16="http://schemas.microsoft.com/office/drawing/2014/main" id="{168A6E0A-401F-F505-55A7-E1683B8F72A9}"/>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a:extLst>
              <a:ext uri="{FF2B5EF4-FFF2-40B4-BE49-F238E27FC236}">
                <a16:creationId xmlns:a16="http://schemas.microsoft.com/office/drawing/2014/main" id="{444B7CC1-CEFD-C625-0298-E7856CABCF9F}"/>
              </a:ext>
            </a:extLst>
          </p:cNvPr>
          <p:cNvPicPr/>
          <p:nvPr/>
        </p:nvPicPr>
        <p:blipFill>
          <a:blip r:embed="rId2" cstate="print"/>
          <a:stretch>
            <a:fillRect/>
          </a:stretch>
        </p:blipFill>
        <p:spPr>
          <a:xfrm>
            <a:off x="17054884" y="814681"/>
            <a:ext cx="765164" cy="113323"/>
          </a:xfrm>
          <a:prstGeom prst="rect">
            <a:avLst/>
          </a:prstGeom>
        </p:spPr>
      </p:pic>
      <p:pic>
        <p:nvPicPr>
          <p:cNvPr id="9" name="object 9">
            <a:extLst>
              <a:ext uri="{FF2B5EF4-FFF2-40B4-BE49-F238E27FC236}">
                <a16:creationId xmlns:a16="http://schemas.microsoft.com/office/drawing/2014/main" id="{A5C8C7DE-77AA-DE9A-6BC9-5CCFBD029C15}"/>
              </a:ext>
            </a:extLst>
          </p:cNvPr>
          <p:cNvPicPr/>
          <p:nvPr/>
        </p:nvPicPr>
        <p:blipFill>
          <a:blip r:embed="rId3" cstate="print"/>
          <a:stretch>
            <a:fillRect/>
          </a:stretch>
        </p:blipFill>
        <p:spPr>
          <a:xfrm>
            <a:off x="17041040" y="997702"/>
            <a:ext cx="1516417" cy="336303"/>
          </a:xfrm>
          <a:prstGeom prst="rect">
            <a:avLst/>
          </a:prstGeom>
        </p:spPr>
      </p:pic>
      <p:sp>
        <p:nvSpPr>
          <p:cNvPr id="10" name="object 10">
            <a:extLst>
              <a:ext uri="{FF2B5EF4-FFF2-40B4-BE49-F238E27FC236}">
                <a16:creationId xmlns:a16="http://schemas.microsoft.com/office/drawing/2014/main" id="{824E3DCF-FBA8-F1C2-6AFA-9FE81D37D3C5}"/>
              </a:ext>
            </a:extLst>
          </p:cNvPr>
          <p:cNvSpPr txBox="1"/>
          <p:nvPr/>
        </p:nvSpPr>
        <p:spPr>
          <a:xfrm>
            <a:off x="1092874" y="2502493"/>
            <a:ext cx="10722632" cy="4619726"/>
          </a:xfrm>
          <a:prstGeom prst="rect">
            <a:avLst/>
          </a:prstGeom>
        </p:spPr>
        <p:txBody>
          <a:bodyPr vert="horz" wrap="square" lIns="0" tIns="12065" rIns="0" bIns="0" rtlCol="0">
            <a:spAutoFit/>
          </a:bodyPr>
          <a:lstStyle/>
          <a:p>
            <a:pPr marL="12700">
              <a:lnSpc>
                <a:spcPct val="100000"/>
              </a:lnSpc>
              <a:spcBef>
                <a:spcPts val="95"/>
              </a:spcBef>
            </a:pPr>
            <a:r>
              <a:rPr lang="pl-PL" sz="3300" spc="-10" dirty="0">
                <a:solidFill>
                  <a:srgbClr val="34A8CF"/>
                </a:solidFill>
                <a:latin typeface="Lato Light"/>
                <a:cs typeface="Lato Light"/>
              </a:rPr>
              <a:t>Istotne informacje zawarte w profilu wody – punkty sprawiające organizatorom największe trudności</a:t>
            </a:r>
            <a:endParaRPr lang="pl-PL" sz="3300" dirty="0">
              <a:latin typeface="Lato Light"/>
              <a:cs typeface="Lato Light"/>
            </a:endParaRPr>
          </a:p>
          <a:p>
            <a:pPr marL="12700" marR="5080" algn="l">
              <a:lnSpc>
                <a:spcPct val="122900"/>
              </a:lnSpc>
              <a:spcBef>
                <a:spcPts val="1200"/>
              </a:spcBef>
            </a:pPr>
            <a:r>
              <a:rPr lang="pl-PL" sz="1900" b="1" dirty="0">
                <a:solidFill>
                  <a:srgbClr val="404041"/>
                </a:solidFill>
                <a:latin typeface="Lato Light"/>
                <a:cs typeface="Lato Light"/>
              </a:rPr>
              <a:t>Pkt. 33 – </a:t>
            </a:r>
            <a:r>
              <a:rPr lang="pl-PL" sz="1900" dirty="0">
                <a:solidFill>
                  <a:srgbClr val="404041"/>
                </a:solidFill>
                <a:latin typeface="Lato Light"/>
                <a:cs typeface="Lato Light"/>
              </a:rPr>
              <a:t>podaj współrzędne punktów znajdujących się na początku i końcu kąpieliska na linii brzegowej oraz współrzędne pozostałych wierzchołków obszaru kąpieliska, zarówno w części lądowej, jaki wodnej – pamiętaj, że współrzędne muszą być tożsame z danymi zamieszczonymi we wniosku,        a także zgłoszeniu wodnoprawnym. </a:t>
            </a:r>
          </a:p>
          <a:p>
            <a:pPr marL="12700" marR="5080" algn="l">
              <a:lnSpc>
                <a:spcPct val="122900"/>
              </a:lnSpc>
              <a:spcBef>
                <a:spcPts val="1200"/>
              </a:spcBef>
            </a:pPr>
            <a:r>
              <a:rPr lang="pl-PL" sz="1900" b="1" dirty="0">
                <a:solidFill>
                  <a:srgbClr val="404041"/>
                </a:solidFill>
                <a:latin typeface="Lato Light"/>
                <a:cs typeface="Lato Light"/>
              </a:rPr>
              <a:t>Pkt. 34 – pkt. 35 (sezonowa ocena oraz klasyfikacja jakości wody)- </a:t>
            </a:r>
            <a:r>
              <a:rPr lang="pl-PL" sz="1900" b="1" dirty="0">
                <a:solidFill>
                  <a:srgbClr val="404041"/>
                </a:solidFill>
                <a:latin typeface="Lato Light" panose="020F0502020204030203" pitchFamily="34" charset="0"/>
                <a:ea typeface="Lato Light" panose="020F0502020204030203" pitchFamily="34" charset="0"/>
                <a:cs typeface="Lato Light" panose="020F0502020204030203" pitchFamily="34" charset="0"/>
              </a:rPr>
              <a:t>w ramach oceny jakości wody w kąpielisku, </a:t>
            </a:r>
            <a:r>
              <a:rPr lang="pl-PL" sz="190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państwowy inspektor sanitarny stwierdza, czy woda jest przydatna/nieprzydatna do kąpieli, zgodnie z  rozporządzeniem Ministra Zdrowia </a:t>
            </a:r>
            <a:r>
              <a:rPr lang="pl-PL" sz="1900" dirty="0">
                <a:solidFill>
                  <a:srgbClr val="000000"/>
                </a:solidFill>
                <a:latin typeface="Lato Light" panose="020F0502020204030203" pitchFamily="34" charset="0"/>
                <a:ea typeface="Lato Light" panose="020F0502020204030203" pitchFamily="34" charset="0"/>
                <a:cs typeface="Lato Light" panose="020F0502020204030203" pitchFamily="34" charset="0"/>
              </a:rPr>
              <a:t>( załącznik nr 3, z dnia 17 stycznia 2019 r.),</a:t>
            </a:r>
            <a:r>
              <a:rPr lang="pl-PL" sz="190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 jakość wody może być zaklasyfikowana (przez państwowego inspektora sanitarnego) jako niedostateczna, dostateczna, dobra lub doskonała.</a:t>
            </a:r>
            <a:r>
              <a:rPr lang="pl-PL" sz="1900" b="1" dirty="0">
                <a:solidFill>
                  <a:srgbClr val="404041"/>
                </a:solidFill>
                <a:latin typeface="Lato Light" panose="020F0502020204030203" pitchFamily="34" charset="0"/>
                <a:ea typeface="Lato Light" panose="020F0502020204030203" pitchFamily="34" charset="0"/>
                <a:cs typeface="Lato Light" panose="020F0502020204030203" pitchFamily="34" charset="0"/>
              </a:rPr>
              <a:t> </a:t>
            </a:r>
            <a:endParaRPr sz="1900" b="1"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6" name="object 10">
            <a:extLst>
              <a:ext uri="{FF2B5EF4-FFF2-40B4-BE49-F238E27FC236}">
                <a16:creationId xmlns:a16="http://schemas.microsoft.com/office/drawing/2014/main" id="{BAA2937F-9020-C428-07CA-22C48859A203}"/>
              </a:ext>
            </a:extLst>
          </p:cNvPr>
          <p:cNvSpPr txBox="1"/>
          <p:nvPr/>
        </p:nvSpPr>
        <p:spPr>
          <a:xfrm>
            <a:off x="1082018" y="7162234"/>
            <a:ext cx="10722632" cy="2799484"/>
          </a:xfrm>
          <a:prstGeom prst="rect">
            <a:avLst/>
          </a:prstGeom>
        </p:spPr>
        <p:txBody>
          <a:bodyPr vert="horz" wrap="square" lIns="0" tIns="12065" rIns="0" bIns="0" rtlCol="0">
            <a:spAutoFit/>
          </a:bodyPr>
          <a:lstStyle/>
          <a:p>
            <a:pPr marL="12700" marR="5080" algn="l">
              <a:lnSpc>
                <a:spcPct val="122900"/>
              </a:lnSpc>
              <a:spcBef>
                <a:spcPts val="1200"/>
              </a:spcBef>
            </a:pPr>
            <a:r>
              <a:rPr lang="pl-PL" sz="1900" b="1" dirty="0">
                <a:solidFill>
                  <a:srgbClr val="404041"/>
                </a:solidFill>
                <a:latin typeface="Lato Light"/>
                <a:cs typeface="Lato Light"/>
              </a:rPr>
              <a:t>Pkt. 36 - pkt. 40 – </a:t>
            </a:r>
            <a:r>
              <a:rPr lang="pl-PL" sz="1900" dirty="0">
                <a:solidFill>
                  <a:srgbClr val="404041"/>
                </a:solidFill>
                <a:latin typeface="Lato Light"/>
                <a:cs typeface="Lato Light"/>
              </a:rPr>
              <a:t>wpisz informacje z kart charakterystyk jednolitych części wód dostępnych na </a:t>
            </a:r>
            <a:r>
              <a:rPr lang="pl-PL" sz="1900" dirty="0" err="1">
                <a:solidFill>
                  <a:srgbClr val="404041"/>
                </a:solidFill>
                <a:latin typeface="Lato Light"/>
                <a:cs typeface="Lato Light"/>
              </a:rPr>
              <a:t>Hydroportalu</a:t>
            </a:r>
            <a:r>
              <a:rPr lang="pl-PL" sz="1900" dirty="0">
                <a:solidFill>
                  <a:srgbClr val="404041"/>
                </a:solidFill>
                <a:latin typeface="Lato Light"/>
                <a:cs typeface="Lato Light"/>
              </a:rPr>
              <a:t>:</a:t>
            </a:r>
            <a:r>
              <a:rPr lang="pl-PL" sz="1900" b="1" dirty="0">
                <a:solidFill>
                  <a:srgbClr val="404041"/>
                </a:solidFill>
                <a:latin typeface="Lato Light"/>
                <a:cs typeface="Lato Light"/>
              </a:rPr>
              <a:t> </a:t>
            </a:r>
            <a:r>
              <a:rPr lang="pl-PL" sz="1900" b="1" u="sng" dirty="0">
                <a:solidFill>
                  <a:schemeClr val="tx2"/>
                </a:solidFill>
                <a:effectLst/>
                <a:latin typeface="Lato Light" panose="020F0502020204030203" pitchFamily="34" charset="0"/>
                <a:ea typeface="Lato Light" panose="020F0502020204030203" pitchFamily="34" charset="0"/>
                <a:cs typeface="Lato Light" panose="020F0502020204030203" pitchFamily="34" charset="0"/>
                <a:hlinkClick r:id="rId4">
                  <a:extLst>
                    <a:ext uri="{A12FA001-AC4F-418D-AE19-62706E023703}">
                      <ahyp:hlinkClr xmlns:ahyp="http://schemas.microsoft.com/office/drawing/2018/hyperlinkcolor" val="tx"/>
                    </a:ext>
                  </a:extLst>
                </a:hlinkClick>
              </a:rPr>
              <a:t>https://isok.gov.pl/hydroportal.html</a:t>
            </a:r>
            <a:r>
              <a:rPr lang="pl-PL" sz="1900" b="1" dirty="0">
                <a:solidFill>
                  <a:schemeClr val="tx2"/>
                </a:solidFill>
                <a:effectLst/>
                <a:latin typeface="Lato Light" panose="020F0502020204030203" pitchFamily="34" charset="0"/>
                <a:ea typeface="Lato Light" panose="020F0502020204030203" pitchFamily="34" charset="0"/>
                <a:cs typeface="Lato Light" panose="020F0502020204030203" pitchFamily="34" charset="0"/>
              </a:rPr>
              <a:t> w sekcji Plany gospodarowania wodami </a:t>
            </a:r>
            <a:r>
              <a:rPr lang="pl-PL" sz="190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lub pochodzące od </a:t>
            </a:r>
            <a:r>
              <a:rPr lang="pl-PL" sz="1900" dirty="0">
                <a:latin typeface="Lato Light" panose="020F0502020204030203" pitchFamily="34" charset="0"/>
                <a:ea typeface="Lato Light" panose="020F0502020204030203" pitchFamily="34" charset="0"/>
                <a:cs typeface="Lato Light" panose="020F0502020204030203" pitchFamily="34" charset="0"/>
              </a:rPr>
              <a:t>wojewódzkiego inspektora ochrony środowiska.</a:t>
            </a:r>
            <a:endParaRPr lang="pl-PL" sz="1900" b="1" dirty="0">
              <a:solidFill>
                <a:srgbClr val="404041"/>
              </a:solidFill>
              <a:latin typeface="Lato Light" panose="020F0502020204030203" pitchFamily="34" charset="0"/>
              <a:ea typeface="Lato Light" panose="020F0502020204030203" pitchFamily="34" charset="0"/>
              <a:cs typeface="Lato Light" panose="020F0502020204030203" pitchFamily="34" charset="0"/>
            </a:endParaRPr>
          </a:p>
          <a:p>
            <a:pPr marL="12700" marR="5080" algn="l">
              <a:lnSpc>
                <a:spcPct val="122900"/>
              </a:lnSpc>
              <a:spcBef>
                <a:spcPts val="1200"/>
              </a:spcBef>
            </a:pPr>
            <a:r>
              <a:rPr lang="pl-PL" sz="1900" b="1" dirty="0">
                <a:solidFill>
                  <a:srgbClr val="404041"/>
                </a:solidFill>
                <a:latin typeface="Lato Light"/>
                <a:cs typeface="Lato Light"/>
              </a:rPr>
              <a:t>Pkt. 41 – pkt. 49 ( opis cech fizycznych, hydrologicznych i geograficznych wód, na których zlokalizowane jest kąpielisko) – </a:t>
            </a:r>
            <a:r>
              <a:rPr lang="pl-PL" sz="1900" dirty="0">
                <a:solidFill>
                  <a:srgbClr val="404041"/>
                </a:solidFill>
                <a:latin typeface="Lato Light"/>
                <a:cs typeface="Lato Light"/>
              </a:rPr>
              <a:t>podaj dane na podstawie dostępnych źródeł kartograficznych. </a:t>
            </a:r>
          </a:p>
          <a:p>
            <a:pPr marL="12700" marR="5080" algn="l">
              <a:lnSpc>
                <a:spcPct val="122900"/>
              </a:lnSpc>
              <a:spcBef>
                <a:spcPts val="1200"/>
              </a:spcBef>
            </a:pPr>
            <a:r>
              <a:rPr lang="pl-PL" sz="1900" b="1" dirty="0">
                <a:solidFill>
                  <a:srgbClr val="404041"/>
                </a:solidFill>
                <a:latin typeface="Lato Light" panose="020F0502020204030203" pitchFamily="34" charset="0"/>
                <a:ea typeface="Lato Light" panose="020F0502020204030203" pitchFamily="34" charset="0"/>
                <a:cs typeface="Lato Light" panose="020F0502020204030203" pitchFamily="34" charset="0"/>
              </a:rPr>
              <a:t>Pkt. 50 – pkt. 54 </a:t>
            </a:r>
            <a:r>
              <a:rPr lang="pl-PL" sz="1900" b="1" dirty="0">
                <a:latin typeface="Lato Light" panose="020F0502020204030203" pitchFamily="34" charset="0"/>
                <a:ea typeface="Lato Light" panose="020F0502020204030203" pitchFamily="34" charset="0"/>
                <a:cs typeface="Lato Light" panose="020F0502020204030203" pitchFamily="34" charset="0"/>
              </a:rPr>
              <a:t>(</a:t>
            </a:r>
            <a:r>
              <a:rPr lang="pl-PL" sz="1900" b="1" dirty="0">
                <a:solidFill>
                  <a:srgbClr val="000000"/>
                </a:solidFill>
                <a:latin typeface="Lato Light" panose="020F0502020204030203" pitchFamily="34" charset="0"/>
                <a:ea typeface="Lato Light" panose="020F0502020204030203" pitchFamily="34" charset="0"/>
                <a:cs typeface="Lato Light" panose="020F0502020204030203" pitchFamily="34" charset="0"/>
              </a:rPr>
              <a:t>typ cieku, przepływ średni, współczynnik </a:t>
            </a:r>
            <a:r>
              <a:rPr lang="pl-PL" sz="1900" b="1" dirty="0" err="1">
                <a:solidFill>
                  <a:srgbClr val="000000"/>
                </a:solidFill>
                <a:latin typeface="Lato Light" panose="020F0502020204030203" pitchFamily="34" charset="0"/>
                <a:ea typeface="Lato Light" panose="020F0502020204030203" pitchFamily="34" charset="0"/>
                <a:cs typeface="Lato Light" panose="020F0502020204030203" pitchFamily="34" charset="0"/>
              </a:rPr>
              <a:t>niereguralności</a:t>
            </a:r>
            <a:r>
              <a:rPr lang="pl-PL" sz="1900" b="1" dirty="0">
                <a:solidFill>
                  <a:srgbClr val="000000"/>
                </a:solidFill>
                <a:latin typeface="Lato Light" panose="020F0502020204030203" pitchFamily="34" charset="0"/>
                <a:ea typeface="Lato Light" panose="020F0502020204030203" pitchFamily="34" charset="0"/>
                <a:cs typeface="Lato Light" panose="020F0502020204030203" pitchFamily="34" charset="0"/>
              </a:rPr>
              <a:t> przepływu SSQ/SWQ</a:t>
            </a:r>
            <a:r>
              <a:rPr lang="pl-PL" sz="1900" b="1"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 </a:t>
            </a:r>
            <a:r>
              <a:rPr lang="pl-PL" sz="190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 wypełnij rubryki, na podstawie dostępnych danych lub informacji uzyskanych od IMGW.</a:t>
            </a:r>
          </a:p>
        </p:txBody>
      </p:sp>
      <p:pic>
        <p:nvPicPr>
          <p:cNvPr id="19" name="Obraz 18">
            <a:extLst>
              <a:ext uri="{FF2B5EF4-FFF2-40B4-BE49-F238E27FC236}">
                <a16:creationId xmlns:a16="http://schemas.microsoft.com/office/drawing/2014/main" id="{035C4EF5-450C-A724-8CFD-03DAC14C15EC}"/>
              </a:ext>
            </a:extLst>
          </p:cNvPr>
          <p:cNvPicPr>
            <a:picLocks noChangeAspect="1"/>
          </p:cNvPicPr>
          <p:nvPr/>
        </p:nvPicPr>
        <p:blipFill>
          <a:blip r:embed="rId5"/>
          <a:srcRect l="-580" t="58212" r="580" b="-918"/>
          <a:stretch>
            <a:fillRect/>
          </a:stretch>
        </p:blipFill>
        <p:spPr>
          <a:xfrm>
            <a:off x="12235835" y="2592753"/>
            <a:ext cx="5715162" cy="3694474"/>
          </a:xfrm>
          <a:prstGeom prst="rect">
            <a:avLst/>
          </a:prstGeom>
        </p:spPr>
      </p:pic>
      <p:pic>
        <p:nvPicPr>
          <p:cNvPr id="20" name="Obraz 19">
            <a:extLst>
              <a:ext uri="{FF2B5EF4-FFF2-40B4-BE49-F238E27FC236}">
                <a16:creationId xmlns:a16="http://schemas.microsoft.com/office/drawing/2014/main" id="{4D6E1547-04D2-F40E-8633-A4B3487F5F79}"/>
              </a:ext>
            </a:extLst>
          </p:cNvPr>
          <p:cNvPicPr>
            <a:picLocks noChangeAspect="1"/>
          </p:cNvPicPr>
          <p:nvPr/>
        </p:nvPicPr>
        <p:blipFill>
          <a:blip r:embed="rId6"/>
          <a:srcRect b="27078"/>
          <a:stretch>
            <a:fillRect/>
          </a:stretch>
        </p:blipFill>
        <p:spPr>
          <a:xfrm>
            <a:off x="12262874" y="6253941"/>
            <a:ext cx="5715161" cy="4747937"/>
          </a:xfrm>
          <a:prstGeom prst="rect">
            <a:avLst/>
          </a:prstGeom>
        </p:spPr>
      </p:pic>
    </p:spTree>
    <p:extLst>
      <p:ext uri="{BB962C8B-B14F-4D97-AF65-F5344CB8AC3E}">
        <p14:creationId xmlns:p14="http://schemas.microsoft.com/office/powerpoint/2010/main" val="398648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3B078-F55E-DF6E-52F9-91A2DFCCB9F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7193687-7F27-10A7-7CCF-D12790CFE743}"/>
              </a:ext>
            </a:extLst>
          </p:cNvPr>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a:extLst>
              <a:ext uri="{FF2B5EF4-FFF2-40B4-BE49-F238E27FC236}">
                <a16:creationId xmlns:a16="http://schemas.microsoft.com/office/drawing/2014/main" id="{A0CDDE8F-C302-1962-A7B3-5D134D7279E9}"/>
              </a:ext>
            </a:extLst>
          </p:cNvPr>
          <p:cNvSpPr txBox="1">
            <a:spLocks noGrp="1"/>
          </p:cNvSpPr>
          <p:nvPr>
            <p:ph type="title"/>
          </p:nvPr>
        </p:nvSpPr>
        <p:spPr>
          <a:xfrm>
            <a:off x="1082018" y="636833"/>
            <a:ext cx="111798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Profil wody w kąpielisku</a:t>
            </a:r>
            <a:endParaRPr sz="5350" dirty="0"/>
          </a:p>
        </p:txBody>
      </p:sp>
      <p:grpSp>
        <p:nvGrpSpPr>
          <p:cNvPr id="4" name="object 4">
            <a:extLst>
              <a:ext uri="{FF2B5EF4-FFF2-40B4-BE49-F238E27FC236}">
                <a16:creationId xmlns:a16="http://schemas.microsoft.com/office/drawing/2014/main" id="{E014A055-2E46-37CA-040B-40DC34F265D9}"/>
              </a:ext>
            </a:extLst>
          </p:cNvPr>
          <p:cNvGrpSpPr/>
          <p:nvPr/>
        </p:nvGrpSpPr>
        <p:grpSpPr>
          <a:xfrm>
            <a:off x="16245760" y="748440"/>
            <a:ext cx="673735" cy="673735"/>
            <a:chOff x="16245760" y="748440"/>
            <a:chExt cx="673735" cy="673735"/>
          </a:xfrm>
        </p:grpSpPr>
        <p:sp>
          <p:nvSpPr>
            <p:cNvPr id="5" name="object 5">
              <a:extLst>
                <a:ext uri="{FF2B5EF4-FFF2-40B4-BE49-F238E27FC236}">
                  <a16:creationId xmlns:a16="http://schemas.microsoft.com/office/drawing/2014/main" id="{4DC1998E-3057-8C2D-CE48-32BBFF270D1E}"/>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a:extLst>
                <a:ext uri="{FF2B5EF4-FFF2-40B4-BE49-F238E27FC236}">
                  <a16:creationId xmlns:a16="http://schemas.microsoft.com/office/drawing/2014/main" id="{15865B6E-3042-6E52-CABC-FC6F75AE4080}"/>
                </a:ext>
              </a:extLst>
            </p:cNvPr>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a:extLst>
                <a:ext uri="{FF2B5EF4-FFF2-40B4-BE49-F238E27FC236}">
                  <a16:creationId xmlns:a16="http://schemas.microsoft.com/office/drawing/2014/main" id="{A560B10B-80E8-EA8F-D331-0230F136D60F}"/>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a:extLst>
              <a:ext uri="{FF2B5EF4-FFF2-40B4-BE49-F238E27FC236}">
                <a16:creationId xmlns:a16="http://schemas.microsoft.com/office/drawing/2014/main" id="{38E5E0D0-6CB4-DC31-1C51-8A8EFA77C2FD}"/>
              </a:ext>
            </a:extLst>
          </p:cNvPr>
          <p:cNvPicPr/>
          <p:nvPr/>
        </p:nvPicPr>
        <p:blipFill>
          <a:blip r:embed="rId2" cstate="print"/>
          <a:stretch>
            <a:fillRect/>
          </a:stretch>
        </p:blipFill>
        <p:spPr>
          <a:xfrm>
            <a:off x="17054884" y="814681"/>
            <a:ext cx="765164" cy="113323"/>
          </a:xfrm>
          <a:prstGeom prst="rect">
            <a:avLst/>
          </a:prstGeom>
        </p:spPr>
      </p:pic>
      <p:pic>
        <p:nvPicPr>
          <p:cNvPr id="9" name="object 9">
            <a:extLst>
              <a:ext uri="{FF2B5EF4-FFF2-40B4-BE49-F238E27FC236}">
                <a16:creationId xmlns:a16="http://schemas.microsoft.com/office/drawing/2014/main" id="{E87AB9BF-2E38-D14D-BC56-EFD3E46DDE3D}"/>
              </a:ext>
            </a:extLst>
          </p:cNvPr>
          <p:cNvPicPr/>
          <p:nvPr/>
        </p:nvPicPr>
        <p:blipFill>
          <a:blip r:embed="rId3" cstate="print"/>
          <a:stretch>
            <a:fillRect/>
          </a:stretch>
        </p:blipFill>
        <p:spPr>
          <a:xfrm>
            <a:off x="17041040" y="997702"/>
            <a:ext cx="1516417" cy="336303"/>
          </a:xfrm>
          <a:prstGeom prst="rect">
            <a:avLst/>
          </a:prstGeom>
        </p:spPr>
      </p:pic>
      <p:sp>
        <p:nvSpPr>
          <p:cNvPr id="10" name="object 10">
            <a:extLst>
              <a:ext uri="{FF2B5EF4-FFF2-40B4-BE49-F238E27FC236}">
                <a16:creationId xmlns:a16="http://schemas.microsoft.com/office/drawing/2014/main" id="{00D87068-5AC3-C1E4-07F5-E83E7C0BE4AF}"/>
              </a:ext>
            </a:extLst>
          </p:cNvPr>
          <p:cNvSpPr txBox="1"/>
          <p:nvPr/>
        </p:nvSpPr>
        <p:spPr>
          <a:xfrm>
            <a:off x="1092874" y="2502493"/>
            <a:ext cx="10722632" cy="3095847"/>
          </a:xfrm>
          <a:prstGeom prst="rect">
            <a:avLst/>
          </a:prstGeom>
        </p:spPr>
        <p:txBody>
          <a:bodyPr vert="horz" wrap="square" lIns="0" tIns="12065" rIns="0" bIns="0" rtlCol="0">
            <a:spAutoFit/>
          </a:bodyPr>
          <a:lstStyle/>
          <a:p>
            <a:pPr marL="12700">
              <a:lnSpc>
                <a:spcPct val="100000"/>
              </a:lnSpc>
              <a:spcBef>
                <a:spcPts val="95"/>
              </a:spcBef>
            </a:pPr>
            <a:r>
              <a:rPr lang="pl-PL" sz="3300" spc="-10" dirty="0">
                <a:solidFill>
                  <a:srgbClr val="34A8CF"/>
                </a:solidFill>
                <a:latin typeface="Lato Light"/>
                <a:cs typeface="Lato Light"/>
              </a:rPr>
              <a:t>Istotne informacje zawarte w profilu wody – punkty sprawiające organizatorom największe trudności</a:t>
            </a:r>
            <a:endParaRPr lang="pl-PL" sz="3300" dirty="0">
              <a:latin typeface="Lato Light"/>
              <a:cs typeface="Lato Light"/>
            </a:endParaRPr>
          </a:p>
          <a:p>
            <a:pPr marL="12700" marR="5080" algn="l">
              <a:lnSpc>
                <a:spcPct val="122900"/>
              </a:lnSpc>
              <a:spcBef>
                <a:spcPts val="1200"/>
              </a:spcBef>
            </a:pPr>
            <a:r>
              <a:rPr lang="pl-PL" sz="1900" b="1" dirty="0">
                <a:solidFill>
                  <a:srgbClr val="404041"/>
                </a:solidFill>
                <a:latin typeface="Lato Light"/>
                <a:cs typeface="Lato Light"/>
              </a:rPr>
              <a:t>Pkt. 55 – pkt. 60 – (opis cech fizycznych, hydrologicznych i geograficznych wód, na których jest zlokalizowane kąpielisko) - </a:t>
            </a:r>
            <a:r>
              <a:rPr lang="pl-PL" sz="1900" dirty="0">
                <a:solidFill>
                  <a:srgbClr val="404041"/>
                </a:solidFill>
                <a:latin typeface="Lato Light"/>
                <a:cs typeface="Lato Light"/>
              </a:rPr>
              <a:t>podaj dane na podstawie dostępnych źródeł kartograficznych lub od wojewódzkiego inspektora ochrony środowiska. </a:t>
            </a:r>
          </a:p>
          <a:p>
            <a:pPr marL="12700" marR="5080" algn="l">
              <a:lnSpc>
                <a:spcPct val="122900"/>
              </a:lnSpc>
              <a:spcBef>
                <a:spcPts val="1200"/>
              </a:spcBef>
            </a:pPr>
            <a:r>
              <a:rPr lang="pl-PL" sz="1900" b="1" dirty="0">
                <a:solidFill>
                  <a:srgbClr val="404041"/>
                </a:solidFill>
                <a:latin typeface="Lato Light"/>
                <a:cs typeface="Lato Light"/>
              </a:rPr>
              <a:t>Pkt. 61 (charakterystyka dna kąpieliska) – </a:t>
            </a:r>
            <a:r>
              <a:rPr lang="pl-PL" sz="1900" dirty="0">
                <a:solidFill>
                  <a:srgbClr val="404041"/>
                </a:solidFill>
                <a:latin typeface="Lato Light"/>
                <a:cs typeface="Lato Light"/>
              </a:rPr>
              <a:t>wpisz dane uzyskane od regionalnego zarządu gospodarki wodnej. </a:t>
            </a:r>
            <a:endParaRPr sz="1900"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6" name="object 10">
            <a:extLst>
              <a:ext uri="{FF2B5EF4-FFF2-40B4-BE49-F238E27FC236}">
                <a16:creationId xmlns:a16="http://schemas.microsoft.com/office/drawing/2014/main" id="{10CB2862-4903-DCA0-09C3-5DC8503E5168}"/>
              </a:ext>
            </a:extLst>
          </p:cNvPr>
          <p:cNvSpPr txBox="1"/>
          <p:nvPr/>
        </p:nvSpPr>
        <p:spPr>
          <a:xfrm>
            <a:off x="1130769" y="6033080"/>
            <a:ext cx="10722632" cy="847348"/>
          </a:xfrm>
          <a:prstGeom prst="rect">
            <a:avLst/>
          </a:prstGeom>
        </p:spPr>
        <p:txBody>
          <a:bodyPr vert="horz" wrap="square" lIns="0" tIns="12065" rIns="0" bIns="0" rtlCol="0">
            <a:spAutoFit/>
          </a:bodyPr>
          <a:lstStyle/>
          <a:p>
            <a:pPr marL="12700" marR="5080" algn="l">
              <a:lnSpc>
                <a:spcPct val="122900"/>
              </a:lnSpc>
              <a:spcBef>
                <a:spcPts val="1200"/>
              </a:spcBef>
            </a:pPr>
            <a:r>
              <a:rPr lang="pl-PL" sz="1900" b="1" dirty="0">
                <a:solidFill>
                  <a:srgbClr val="404041"/>
                </a:solidFill>
                <a:latin typeface="Lato Light"/>
                <a:cs typeface="Lato Light"/>
              </a:rPr>
              <a:t>Pkt. 62 - pkt. 74 – </a:t>
            </a:r>
            <a:r>
              <a:rPr lang="pl-PL" sz="1900" dirty="0">
                <a:solidFill>
                  <a:srgbClr val="404041"/>
                </a:solidFill>
                <a:latin typeface="Lato Light"/>
                <a:cs typeface="Lato Light"/>
              </a:rPr>
              <a:t>wpisz informacje uzyskane od regionalnego zarządu gospodarki wodnej.</a:t>
            </a:r>
          </a:p>
          <a:p>
            <a:pPr marL="12700" marR="5080" algn="l">
              <a:lnSpc>
                <a:spcPct val="122900"/>
              </a:lnSpc>
              <a:spcBef>
                <a:spcPts val="1200"/>
              </a:spcBef>
            </a:pPr>
            <a:r>
              <a:rPr lang="pl-PL" sz="1900" b="1" dirty="0">
                <a:solidFill>
                  <a:srgbClr val="404041"/>
                </a:solidFill>
                <a:latin typeface="Lato Light"/>
                <a:cs typeface="Lato Light"/>
              </a:rPr>
              <a:t>Pkt. 75 – pkt. 80 – </a:t>
            </a:r>
            <a:r>
              <a:rPr lang="pl-PL" sz="1900" dirty="0">
                <a:solidFill>
                  <a:srgbClr val="404041"/>
                </a:solidFill>
                <a:latin typeface="Lato Light"/>
                <a:cs typeface="Lato Light"/>
              </a:rPr>
              <a:t>potrzebne dane uzyskasz w regionalnym zarządzie gospodarki wodnej. </a:t>
            </a:r>
          </a:p>
        </p:txBody>
      </p:sp>
      <p:pic>
        <p:nvPicPr>
          <p:cNvPr id="20" name="Obraz 19">
            <a:extLst>
              <a:ext uri="{FF2B5EF4-FFF2-40B4-BE49-F238E27FC236}">
                <a16:creationId xmlns:a16="http://schemas.microsoft.com/office/drawing/2014/main" id="{D2CFD3B3-94BF-E9DD-4A93-E38C9F77D350}"/>
              </a:ext>
            </a:extLst>
          </p:cNvPr>
          <p:cNvPicPr>
            <a:picLocks noChangeAspect="1"/>
          </p:cNvPicPr>
          <p:nvPr/>
        </p:nvPicPr>
        <p:blipFill>
          <a:blip r:embed="rId4"/>
          <a:srcRect l="-301" t="71860" r="301" b="-2247"/>
          <a:stretch>
            <a:fillRect/>
          </a:stretch>
        </p:blipFill>
        <p:spPr>
          <a:xfrm>
            <a:off x="12490450" y="2533153"/>
            <a:ext cx="5715161" cy="1978522"/>
          </a:xfrm>
          <a:prstGeom prst="rect">
            <a:avLst/>
          </a:prstGeom>
        </p:spPr>
      </p:pic>
      <p:pic>
        <p:nvPicPr>
          <p:cNvPr id="11" name="Obraz 10">
            <a:extLst>
              <a:ext uri="{FF2B5EF4-FFF2-40B4-BE49-F238E27FC236}">
                <a16:creationId xmlns:a16="http://schemas.microsoft.com/office/drawing/2014/main" id="{886D508F-F4A1-ACC4-2480-88C3EF9F070A}"/>
              </a:ext>
            </a:extLst>
          </p:cNvPr>
          <p:cNvPicPr>
            <a:picLocks noChangeAspect="1"/>
          </p:cNvPicPr>
          <p:nvPr/>
        </p:nvPicPr>
        <p:blipFill>
          <a:blip r:embed="rId5"/>
          <a:srcRect t="505" b="30370"/>
          <a:stretch>
            <a:fillRect/>
          </a:stretch>
        </p:blipFill>
        <p:spPr>
          <a:xfrm>
            <a:off x="12490450" y="4901659"/>
            <a:ext cx="5715161" cy="4529935"/>
          </a:xfrm>
          <a:prstGeom prst="rect">
            <a:avLst/>
          </a:prstGeom>
        </p:spPr>
      </p:pic>
    </p:spTree>
    <p:extLst>
      <p:ext uri="{BB962C8B-B14F-4D97-AF65-F5344CB8AC3E}">
        <p14:creationId xmlns:p14="http://schemas.microsoft.com/office/powerpoint/2010/main" val="1159147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B1CFD-0368-C3DD-E89F-0A8D949C757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DE62E39-E3F8-B8EC-9DFB-B3033FEB6F40}"/>
              </a:ext>
            </a:extLst>
          </p:cNvPr>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a:extLst>
              <a:ext uri="{FF2B5EF4-FFF2-40B4-BE49-F238E27FC236}">
                <a16:creationId xmlns:a16="http://schemas.microsoft.com/office/drawing/2014/main" id="{207C075F-1CEF-67E3-1477-F78A0559D8AD}"/>
              </a:ext>
            </a:extLst>
          </p:cNvPr>
          <p:cNvSpPr txBox="1">
            <a:spLocks noGrp="1"/>
          </p:cNvSpPr>
          <p:nvPr>
            <p:ph type="title"/>
          </p:nvPr>
        </p:nvSpPr>
        <p:spPr>
          <a:xfrm>
            <a:off x="1082018" y="636833"/>
            <a:ext cx="111798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Profil wody w kąpielisku</a:t>
            </a:r>
            <a:endParaRPr sz="5350" dirty="0"/>
          </a:p>
        </p:txBody>
      </p:sp>
      <p:grpSp>
        <p:nvGrpSpPr>
          <p:cNvPr id="4" name="object 4">
            <a:extLst>
              <a:ext uri="{FF2B5EF4-FFF2-40B4-BE49-F238E27FC236}">
                <a16:creationId xmlns:a16="http://schemas.microsoft.com/office/drawing/2014/main" id="{E6AD8FD8-F74A-F5AF-3927-313BA9F25F5C}"/>
              </a:ext>
            </a:extLst>
          </p:cNvPr>
          <p:cNvGrpSpPr/>
          <p:nvPr/>
        </p:nvGrpSpPr>
        <p:grpSpPr>
          <a:xfrm>
            <a:off x="16245760" y="748440"/>
            <a:ext cx="673735" cy="673735"/>
            <a:chOff x="16245760" y="748440"/>
            <a:chExt cx="673735" cy="673735"/>
          </a:xfrm>
        </p:grpSpPr>
        <p:sp>
          <p:nvSpPr>
            <p:cNvPr id="5" name="object 5">
              <a:extLst>
                <a:ext uri="{FF2B5EF4-FFF2-40B4-BE49-F238E27FC236}">
                  <a16:creationId xmlns:a16="http://schemas.microsoft.com/office/drawing/2014/main" id="{4F218D92-AF7E-FF97-D3AC-6E580462A936}"/>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a:extLst>
                <a:ext uri="{FF2B5EF4-FFF2-40B4-BE49-F238E27FC236}">
                  <a16:creationId xmlns:a16="http://schemas.microsoft.com/office/drawing/2014/main" id="{C350C74B-B409-10BF-ACCF-9C28E5433D00}"/>
                </a:ext>
              </a:extLst>
            </p:cNvPr>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a:extLst>
                <a:ext uri="{FF2B5EF4-FFF2-40B4-BE49-F238E27FC236}">
                  <a16:creationId xmlns:a16="http://schemas.microsoft.com/office/drawing/2014/main" id="{18883573-64AF-CF02-7B51-38CF13FFEFC9}"/>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a:extLst>
              <a:ext uri="{FF2B5EF4-FFF2-40B4-BE49-F238E27FC236}">
                <a16:creationId xmlns:a16="http://schemas.microsoft.com/office/drawing/2014/main" id="{6538A758-83FF-7351-8019-562768865BAC}"/>
              </a:ext>
            </a:extLst>
          </p:cNvPr>
          <p:cNvPicPr/>
          <p:nvPr/>
        </p:nvPicPr>
        <p:blipFill>
          <a:blip r:embed="rId2" cstate="print"/>
          <a:stretch>
            <a:fillRect/>
          </a:stretch>
        </p:blipFill>
        <p:spPr>
          <a:xfrm>
            <a:off x="17054884" y="814681"/>
            <a:ext cx="765164" cy="113323"/>
          </a:xfrm>
          <a:prstGeom prst="rect">
            <a:avLst/>
          </a:prstGeom>
        </p:spPr>
      </p:pic>
      <p:pic>
        <p:nvPicPr>
          <p:cNvPr id="9" name="object 9">
            <a:extLst>
              <a:ext uri="{FF2B5EF4-FFF2-40B4-BE49-F238E27FC236}">
                <a16:creationId xmlns:a16="http://schemas.microsoft.com/office/drawing/2014/main" id="{23502D5D-78F0-F213-8A9E-BBC0C0E0C5B1}"/>
              </a:ext>
            </a:extLst>
          </p:cNvPr>
          <p:cNvPicPr/>
          <p:nvPr/>
        </p:nvPicPr>
        <p:blipFill>
          <a:blip r:embed="rId3" cstate="print"/>
          <a:stretch>
            <a:fillRect/>
          </a:stretch>
        </p:blipFill>
        <p:spPr>
          <a:xfrm>
            <a:off x="17041040" y="997702"/>
            <a:ext cx="1516417" cy="336303"/>
          </a:xfrm>
          <a:prstGeom prst="rect">
            <a:avLst/>
          </a:prstGeom>
        </p:spPr>
      </p:pic>
      <p:sp>
        <p:nvSpPr>
          <p:cNvPr id="10" name="object 10">
            <a:extLst>
              <a:ext uri="{FF2B5EF4-FFF2-40B4-BE49-F238E27FC236}">
                <a16:creationId xmlns:a16="http://schemas.microsoft.com/office/drawing/2014/main" id="{BD02265A-2700-E2B4-DFAA-ACDCC0E47B01}"/>
              </a:ext>
            </a:extLst>
          </p:cNvPr>
          <p:cNvSpPr txBox="1"/>
          <p:nvPr/>
        </p:nvSpPr>
        <p:spPr>
          <a:xfrm>
            <a:off x="1310618" y="2864362"/>
            <a:ext cx="10722632" cy="3095847"/>
          </a:xfrm>
          <a:prstGeom prst="rect">
            <a:avLst/>
          </a:prstGeom>
        </p:spPr>
        <p:txBody>
          <a:bodyPr vert="horz" wrap="square" lIns="0" tIns="12065" rIns="0" bIns="0" rtlCol="0">
            <a:spAutoFit/>
          </a:bodyPr>
          <a:lstStyle/>
          <a:p>
            <a:pPr marL="12700">
              <a:lnSpc>
                <a:spcPct val="100000"/>
              </a:lnSpc>
              <a:spcBef>
                <a:spcPts val="95"/>
              </a:spcBef>
            </a:pPr>
            <a:r>
              <a:rPr lang="pl-PL" sz="3300" spc="-10" dirty="0">
                <a:solidFill>
                  <a:srgbClr val="34A8CF"/>
                </a:solidFill>
                <a:latin typeface="Lato Light"/>
                <a:cs typeface="Lato Light"/>
              </a:rPr>
              <a:t>Istotne informacje zawarte w profilu wody – punkty sprawiające organizatorom największe trudności</a:t>
            </a:r>
            <a:endParaRPr lang="pl-PL" sz="3300" dirty="0">
              <a:latin typeface="Lato Light"/>
              <a:cs typeface="Lato Light"/>
            </a:endParaRPr>
          </a:p>
          <a:p>
            <a:pPr marL="12700" marR="5080" algn="l">
              <a:lnSpc>
                <a:spcPct val="122900"/>
              </a:lnSpc>
              <a:spcBef>
                <a:spcPts val="1200"/>
              </a:spcBef>
            </a:pPr>
            <a:r>
              <a:rPr lang="pl-PL" sz="1900" b="1" dirty="0">
                <a:solidFill>
                  <a:srgbClr val="404041"/>
                </a:solidFill>
                <a:latin typeface="Lato Light"/>
                <a:cs typeface="Lato Light"/>
              </a:rPr>
              <a:t>Pkt. 81 – pkt. 82 – </a:t>
            </a:r>
            <a:r>
              <a:rPr lang="pl-PL" sz="1900" dirty="0">
                <a:solidFill>
                  <a:srgbClr val="404041"/>
                </a:solidFill>
                <a:latin typeface="Lato Light"/>
                <a:cs typeface="Lato Light"/>
              </a:rPr>
              <a:t>wypełnij rubrykę na podstawie dostępnych danych lub uzyskanych w miejscowym starostwie/urzędzie marszałkowskim oraz na podstawie pozwoleń wodnoprawnych.</a:t>
            </a:r>
          </a:p>
          <a:p>
            <a:pPr marL="12700" marR="5080" algn="l">
              <a:lnSpc>
                <a:spcPct val="122900"/>
              </a:lnSpc>
              <a:spcBef>
                <a:spcPts val="1200"/>
              </a:spcBef>
            </a:pPr>
            <a:r>
              <a:rPr lang="pl-PL" sz="1900" b="1" dirty="0">
                <a:solidFill>
                  <a:srgbClr val="404041"/>
                </a:solidFill>
                <a:latin typeface="Lato Light"/>
                <a:cs typeface="Lato Light"/>
              </a:rPr>
              <a:t>Pkt. 83– pkt. 108 (użytkowanie zlewni) – </a:t>
            </a:r>
            <a:r>
              <a:rPr lang="pl-PL" sz="1900" dirty="0">
                <a:solidFill>
                  <a:srgbClr val="404041"/>
                </a:solidFill>
                <a:latin typeface="Lato Light"/>
                <a:cs typeface="Lato Light"/>
              </a:rPr>
              <a:t>wpisz zebrane dane na podstawie własnych obserwacji – opis musi być zgodny z klasami pokrycia terenu (wyróżnionymi w programie CORINE Land </a:t>
            </a:r>
            <a:r>
              <a:rPr lang="pl-PL" sz="1900" dirty="0" err="1">
                <a:solidFill>
                  <a:srgbClr val="404041"/>
                </a:solidFill>
                <a:latin typeface="Lato Light"/>
                <a:cs typeface="Lato Light"/>
              </a:rPr>
              <a:t>Cover</a:t>
            </a:r>
            <a:r>
              <a:rPr lang="pl-PL" sz="1900" dirty="0">
                <a:solidFill>
                  <a:srgbClr val="404041"/>
                </a:solidFill>
                <a:latin typeface="Lato Light"/>
                <a:cs typeface="Lato Light"/>
              </a:rPr>
              <a:t> – CLC- na poziomie 3).</a:t>
            </a:r>
            <a:endParaRPr sz="1900"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11" name="Obraz 10">
            <a:extLst>
              <a:ext uri="{FF2B5EF4-FFF2-40B4-BE49-F238E27FC236}">
                <a16:creationId xmlns:a16="http://schemas.microsoft.com/office/drawing/2014/main" id="{5A39A6A8-7BB5-7D67-9CEE-78E8B9F2ECA1}"/>
              </a:ext>
            </a:extLst>
          </p:cNvPr>
          <p:cNvPicPr>
            <a:picLocks noChangeAspect="1"/>
          </p:cNvPicPr>
          <p:nvPr/>
        </p:nvPicPr>
        <p:blipFill>
          <a:blip r:embed="rId4"/>
          <a:srcRect t="69211"/>
          <a:stretch>
            <a:fillRect/>
          </a:stretch>
        </p:blipFill>
        <p:spPr>
          <a:xfrm>
            <a:off x="12516067" y="2646830"/>
            <a:ext cx="5283181" cy="2362199"/>
          </a:xfrm>
          <a:prstGeom prst="rect">
            <a:avLst/>
          </a:prstGeom>
        </p:spPr>
      </p:pic>
      <p:pic>
        <p:nvPicPr>
          <p:cNvPr id="12" name="Obraz 11">
            <a:extLst>
              <a:ext uri="{FF2B5EF4-FFF2-40B4-BE49-F238E27FC236}">
                <a16:creationId xmlns:a16="http://schemas.microsoft.com/office/drawing/2014/main" id="{083447BE-4C89-1F7A-23FF-3E74B3AE4D95}"/>
              </a:ext>
            </a:extLst>
          </p:cNvPr>
          <p:cNvPicPr>
            <a:picLocks noChangeAspect="1"/>
          </p:cNvPicPr>
          <p:nvPr/>
        </p:nvPicPr>
        <p:blipFill>
          <a:blip r:embed="rId5"/>
          <a:srcRect t="-2236" b="21586"/>
          <a:stretch>
            <a:fillRect/>
          </a:stretch>
        </p:blipFill>
        <p:spPr>
          <a:xfrm>
            <a:off x="12516067" y="4875822"/>
            <a:ext cx="5271915" cy="5485633"/>
          </a:xfrm>
          <a:prstGeom prst="rect">
            <a:avLst/>
          </a:prstGeom>
        </p:spPr>
      </p:pic>
    </p:spTree>
    <p:extLst>
      <p:ext uri="{BB962C8B-B14F-4D97-AF65-F5344CB8AC3E}">
        <p14:creationId xmlns:p14="http://schemas.microsoft.com/office/powerpoint/2010/main" val="3010106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1A0D4-EAC6-2078-4F38-4BB2319F3A2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E4FBE76-D921-9956-F7E1-CF3AFDC1C671}"/>
              </a:ext>
            </a:extLst>
          </p:cNvPr>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a:extLst>
              <a:ext uri="{FF2B5EF4-FFF2-40B4-BE49-F238E27FC236}">
                <a16:creationId xmlns:a16="http://schemas.microsoft.com/office/drawing/2014/main" id="{9B965F3A-3F1A-ACC4-CF99-E9896DD80D9D}"/>
              </a:ext>
            </a:extLst>
          </p:cNvPr>
          <p:cNvSpPr txBox="1">
            <a:spLocks noGrp="1"/>
          </p:cNvSpPr>
          <p:nvPr>
            <p:ph type="title"/>
          </p:nvPr>
        </p:nvSpPr>
        <p:spPr>
          <a:xfrm>
            <a:off x="1082018" y="636833"/>
            <a:ext cx="111798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Profil wody w kąpielisku</a:t>
            </a:r>
            <a:endParaRPr sz="5350" dirty="0"/>
          </a:p>
        </p:txBody>
      </p:sp>
      <p:grpSp>
        <p:nvGrpSpPr>
          <p:cNvPr id="4" name="object 4">
            <a:extLst>
              <a:ext uri="{FF2B5EF4-FFF2-40B4-BE49-F238E27FC236}">
                <a16:creationId xmlns:a16="http://schemas.microsoft.com/office/drawing/2014/main" id="{F278198F-C383-7E44-E9DC-A470B152317E}"/>
              </a:ext>
            </a:extLst>
          </p:cNvPr>
          <p:cNvGrpSpPr/>
          <p:nvPr/>
        </p:nvGrpSpPr>
        <p:grpSpPr>
          <a:xfrm>
            <a:off x="16245760" y="748440"/>
            <a:ext cx="673735" cy="673735"/>
            <a:chOff x="16245760" y="748440"/>
            <a:chExt cx="673735" cy="673735"/>
          </a:xfrm>
        </p:grpSpPr>
        <p:sp>
          <p:nvSpPr>
            <p:cNvPr id="5" name="object 5">
              <a:extLst>
                <a:ext uri="{FF2B5EF4-FFF2-40B4-BE49-F238E27FC236}">
                  <a16:creationId xmlns:a16="http://schemas.microsoft.com/office/drawing/2014/main" id="{A2E84B70-F5CD-FF76-906E-688AC0CB3450}"/>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a:extLst>
                <a:ext uri="{FF2B5EF4-FFF2-40B4-BE49-F238E27FC236}">
                  <a16:creationId xmlns:a16="http://schemas.microsoft.com/office/drawing/2014/main" id="{C9ACE867-4FA1-DA93-F311-D981909FB9F0}"/>
                </a:ext>
              </a:extLst>
            </p:cNvPr>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a:extLst>
                <a:ext uri="{FF2B5EF4-FFF2-40B4-BE49-F238E27FC236}">
                  <a16:creationId xmlns:a16="http://schemas.microsoft.com/office/drawing/2014/main" id="{9E76B8F3-5F48-2D79-69A1-3AA59C272F6D}"/>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a:extLst>
              <a:ext uri="{FF2B5EF4-FFF2-40B4-BE49-F238E27FC236}">
                <a16:creationId xmlns:a16="http://schemas.microsoft.com/office/drawing/2014/main" id="{C498594D-290E-62AA-3FFF-DA612FB2F508}"/>
              </a:ext>
            </a:extLst>
          </p:cNvPr>
          <p:cNvPicPr/>
          <p:nvPr/>
        </p:nvPicPr>
        <p:blipFill>
          <a:blip r:embed="rId2" cstate="print"/>
          <a:stretch>
            <a:fillRect/>
          </a:stretch>
        </p:blipFill>
        <p:spPr>
          <a:xfrm>
            <a:off x="17054884" y="814681"/>
            <a:ext cx="765164" cy="113323"/>
          </a:xfrm>
          <a:prstGeom prst="rect">
            <a:avLst/>
          </a:prstGeom>
        </p:spPr>
      </p:pic>
      <p:pic>
        <p:nvPicPr>
          <p:cNvPr id="9" name="object 9">
            <a:extLst>
              <a:ext uri="{FF2B5EF4-FFF2-40B4-BE49-F238E27FC236}">
                <a16:creationId xmlns:a16="http://schemas.microsoft.com/office/drawing/2014/main" id="{2ED91C4F-F339-5474-66A7-0B4F4AE5BDD8}"/>
              </a:ext>
            </a:extLst>
          </p:cNvPr>
          <p:cNvPicPr/>
          <p:nvPr/>
        </p:nvPicPr>
        <p:blipFill>
          <a:blip r:embed="rId3" cstate="print"/>
          <a:stretch>
            <a:fillRect/>
          </a:stretch>
        </p:blipFill>
        <p:spPr>
          <a:xfrm>
            <a:off x="17041040" y="997702"/>
            <a:ext cx="1516417" cy="336303"/>
          </a:xfrm>
          <a:prstGeom prst="rect">
            <a:avLst/>
          </a:prstGeom>
        </p:spPr>
      </p:pic>
      <p:sp>
        <p:nvSpPr>
          <p:cNvPr id="10" name="object 10">
            <a:extLst>
              <a:ext uri="{FF2B5EF4-FFF2-40B4-BE49-F238E27FC236}">
                <a16:creationId xmlns:a16="http://schemas.microsoft.com/office/drawing/2014/main" id="{BFE12702-E5E5-AD25-864C-A4CF398DBF73}"/>
              </a:ext>
            </a:extLst>
          </p:cNvPr>
          <p:cNvSpPr txBox="1"/>
          <p:nvPr/>
        </p:nvSpPr>
        <p:spPr>
          <a:xfrm>
            <a:off x="1310618" y="3243571"/>
            <a:ext cx="10722632" cy="3249736"/>
          </a:xfrm>
          <a:prstGeom prst="rect">
            <a:avLst/>
          </a:prstGeom>
        </p:spPr>
        <p:txBody>
          <a:bodyPr vert="horz" wrap="square" lIns="0" tIns="12065" rIns="0" bIns="0" rtlCol="0">
            <a:spAutoFit/>
          </a:bodyPr>
          <a:lstStyle/>
          <a:p>
            <a:pPr marL="12700">
              <a:lnSpc>
                <a:spcPct val="100000"/>
              </a:lnSpc>
              <a:spcBef>
                <a:spcPts val="95"/>
              </a:spcBef>
            </a:pPr>
            <a:r>
              <a:rPr lang="pl-PL" sz="3300" spc="-10" dirty="0">
                <a:solidFill>
                  <a:srgbClr val="34A8CF"/>
                </a:solidFill>
                <a:latin typeface="Lato Light"/>
                <a:cs typeface="Lato Light"/>
              </a:rPr>
              <a:t>Istotne informacje zawarte w profilu wody – punkty sprawiające organizatorom największe trudności</a:t>
            </a:r>
            <a:endParaRPr lang="pl-PL" sz="3300" dirty="0">
              <a:latin typeface="Lato Light"/>
              <a:cs typeface="Lato Light"/>
            </a:endParaRPr>
          </a:p>
          <a:p>
            <a:pPr marL="12700" marR="5080" algn="l">
              <a:lnSpc>
                <a:spcPct val="122900"/>
              </a:lnSpc>
              <a:spcBef>
                <a:spcPts val="1200"/>
              </a:spcBef>
            </a:pPr>
            <a:r>
              <a:rPr lang="pl-PL" sz="1900" b="1" dirty="0">
                <a:solidFill>
                  <a:srgbClr val="404041"/>
                </a:solidFill>
                <a:latin typeface="Lato Light"/>
                <a:cs typeface="Lato Light"/>
              </a:rPr>
              <a:t>Pkt. 109 – pkt. 121 (wyposażenie techniczne kąpieliska) – </a:t>
            </a:r>
            <a:r>
              <a:rPr lang="pl-PL" sz="1900" dirty="0">
                <a:solidFill>
                  <a:srgbClr val="404041"/>
                </a:solidFill>
                <a:latin typeface="Lato Light"/>
                <a:cs typeface="Lato Light"/>
              </a:rPr>
              <a:t>podaj dane na podstawie własnych obserwacji. </a:t>
            </a:r>
          </a:p>
          <a:p>
            <a:pPr marL="12700" marR="5080" algn="l">
              <a:lnSpc>
                <a:spcPct val="122900"/>
              </a:lnSpc>
              <a:spcBef>
                <a:spcPts val="1200"/>
              </a:spcBef>
            </a:pPr>
            <a:r>
              <a:rPr lang="pl-PL" sz="1900" b="1" dirty="0">
                <a:solidFill>
                  <a:srgbClr val="404041"/>
                </a:solidFill>
                <a:latin typeface="Lato Light"/>
                <a:cs typeface="Lato Light"/>
              </a:rPr>
              <a:t>Pkt. 122 – pkt. 127 (sezonowa ocena oraz klasyfikacja jakości wody) - </a:t>
            </a:r>
            <a:r>
              <a:rPr lang="pl-PL" sz="1900" dirty="0">
                <a:solidFill>
                  <a:srgbClr val="404041"/>
                </a:solidFill>
                <a:latin typeface="Lato Light"/>
                <a:cs typeface="Lato Light"/>
              </a:rPr>
              <a:t>podaj dane na podstawie własnych obserwacji. </a:t>
            </a:r>
          </a:p>
          <a:p>
            <a:pPr marL="12700" marR="5080" algn="l">
              <a:lnSpc>
                <a:spcPct val="122900"/>
              </a:lnSpc>
              <a:spcBef>
                <a:spcPts val="1200"/>
              </a:spcBef>
            </a:pPr>
            <a:endParaRPr sz="1900" b="1"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6" name="object 10">
            <a:extLst>
              <a:ext uri="{FF2B5EF4-FFF2-40B4-BE49-F238E27FC236}">
                <a16:creationId xmlns:a16="http://schemas.microsoft.com/office/drawing/2014/main" id="{2F07E50C-767A-5BC0-8E38-B6F4BB82D638}"/>
              </a:ext>
            </a:extLst>
          </p:cNvPr>
          <p:cNvSpPr txBox="1"/>
          <p:nvPr/>
        </p:nvSpPr>
        <p:spPr>
          <a:xfrm>
            <a:off x="1310618" y="6366698"/>
            <a:ext cx="10722632" cy="1720536"/>
          </a:xfrm>
          <a:prstGeom prst="rect">
            <a:avLst/>
          </a:prstGeom>
        </p:spPr>
        <p:txBody>
          <a:bodyPr vert="horz" wrap="square" lIns="0" tIns="12065" rIns="0" bIns="0" rtlCol="0">
            <a:spAutoFit/>
          </a:bodyPr>
          <a:lstStyle/>
          <a:p>
            <a:pPr marL="12700" marR="5080" algn="l">
              <a:lnSpc>
                <a:spcPct val="122900"/>
              </a:lnSpc>
              <a:spcBef>
                <a:spcPts val="1200"/>
              </a:spcBef>
            </a:pPr>
            <a:r>
              <a:rPr lang="pl-PL" sz="1900" b="1" dirty="0">
                <a:solidFill>
                  <a:srgbClr val="404041"/>
                </a:solidFill>
                <a:latin typeface="Lato Light"/>
                <a:cs typeface="Lato Light"/>
              </a:rPr>
              <a:t>Pkt. 128 - pkt. 131 – </a:t>
            </a:r>
            <a:r>
              <a:rPr lang="pl-PL" sz="1900" dirty="0">
                <a:solidFill>
                  <a:srgbClr val="404041"/>
                </a:solidFill>
                <a:latin typeface="Lato Light"/>
                <a:cs typeface="Lato Light"/>
              </a:rPr>
              <a:t>wypełnij rubrykę na podstawie dostępnych informacji, potrzebne dane możesz uzyskać także u wojewódzkiego inspektora ochrony środowiska. </a:t>
            </a:r>
          </a:p>
          <a:p>
            <a:pPr marL="12700" marR="5080" algn="l">
              <a:lnSpc>
                <a:spcPct val="122900"/>
              </a:lnSpc>
              <a:spcBef>
                <a:spcPts val="1200"/>
              </a:spcBef>
            </a:pPr>
            <a:r>
              <a:rPr lang="pl-PL" sz="1900" b="1" dirty="0">
                <a:solidFill>
                  <a:srgbClr val="404041"/>
                </a:solidFill>
                <a:latin typeface="Lato Light"/>
                <a:cs typeface="Lato Light"/>
              </a:rPr>
              <a:t>Pkt. 132– pkt. 146 – </a:t>
            </a:r>
            <a:r>
              <a:rPr lang="pl-PL" sz="1900" dirty="0">
                <a:solidFill>
                  <a:srgbClr val="404041"/>
                </a:solidFill>
                <a:latin typeface="Lato Light"/>
                <a:cs typeface="Lato Light"/>
              </a:rPr>
              <a:t>wpisz informacje na podstawie dostępnych danych. </a:t>
            </a:r>
          </a:p>
          <a:p>
            <a:pPr marL="12700" marR="5080" algn="l">
              <a:lnSpc>
                <a:spcPct val="122900"/>
              </a:lnSpc>
              <a:spcBef>
                <a:spcPts val="1200"/>
              </a:spcBef>
            </a:pPr>
            <a:r>
              <a:rPr lang="pl-PL" sz="1900" b="1" dirty="0">
                <a:solidFill>
                  <a:srgbClr val="404041"/>
                </a:solidFill>
                <a:latin typeface="Lato Light" panose="020F0502020204030203" pitchFamily="34" charset="0"/>
                <a:ea typeface="Lato Light" panose="020F0502020204030203" pitchFamily="34" charset="0"/>
                <a:cs typeface="Lato Light" panose="020F0502020204030203" pitchFamily="34" charset="0"/>
              </a:rPr>
              <a:t>Pkt. 140 – pkt. 170 – </a:t>
            </a:r>
            <a:r>
              <a:rPr lang="pl-PL" sz="1900" dirty="0">
                <a:solidFill>
                  <a:srgbClr val="404041"/>
                </a:solidFill>
                <a:latin typeface="Lato Light" panose="020F0502020204030203" pitchFamily="34" charset="0"/>
                <a:ea typeface="Lato Light" panose="020F0502020204030203" pitchFamily="34" charset="0"/>
                <a:cs typeface="Lato Light" panose="020F0502020204030203" pitchFamily="34" charset="0"/>
              </a:rPr>
              <a:t>podaj dostępne informacje. </a:t>
            </a:r>
            <a:endParaRPr lang="pl-PL" sz="190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endParaRPr>
          </a:p>
        </p:txBody>
      </p:sp>
      <p:pic>
        <p:nvPicPr>
          <p:cNvPr id="11" name="Obraz 10">
            <a:extLst>
              <a:ext uri="{FF2B5EF4-FFF2-40B4-BE49-F238E27FC236}">
                <a16:creationId xmlns:a16="http://schemas.microsoft.com/office/drawing/2014/main" id="{CFB687EE-E933-1B87-EAAC-2734E513738C}"/>
              </a:ext>
            </a:extLst>
          </p:cNvPr>
          <p:cNvPicPr>
            <a:picLocks noChangeAspect="1"/>
          </p:cNvPicPr>
          <p:nvPr/>
        </p:nvPicPr>
        <p:blipFill>
          <a:blip r:embed="rId4"/>
          <a:srcRect t="79789"/>
          <a:stretch>
            <a:fillRect/>
          </a:stretch>
        </p:blipFill>
        <p:spPr>
          <a:xfrm>
            <a:off x="12893472" y="3469591"/>
            <a:ext cx="5663985" cy="1788505"/>
          </a:xfrm>
          <a:prstGeom prst="rect">
            <a:avLst/>
          </a:prstGeom>
        </p:spPr>
      </p:pic>
      <p:pic>
        <p:nvPicPr>
          <p:cNvPr id="12" name="Obraz 11">
            <a:extLst>
              <a:ext uri="{FF2B5EF4-FFF2-40B4-BE49-F238E27FC236}">
                <a16:creationId xmlns:a16="http://schemas.microsoft.com/office/drawing/2014/main" id="{E9B21A8B-7A55-27CB-9DE6-465FBE0C0FD6}"/>
              </a:ext>
            </a:extLst>
          </p:cNvPr>
          <p:cNvPicPr>
            <a:picLocks noChangeAspect="1"/>
          </p:cNvPicPr>
          <p:nvPr/>
        </p:nvPicPr>
        <p:blipFill>
          <a:blip r:embed="rId5"/>
          <a:srcRect b="51730"/>
          <a:stretch>
            <a:fillRect/>
          </a:stretch>
        </p:blipFill>
        <p:spPr>
          <a:xfrm>
            <a:off x="12893472" y="5349875"/>
            <a:ext cx="5663985" cy="4196891"/>
          </a:xfrm>
          <a:prstGeom prst="rect">
            <a:avLst/>
          </a:prstGeom>
        </p:spPr>
      </p:pic>
    </p:spTree>
    <p:extLst>
      <p:ext uri="{BB962C8B-B14F-4D97-AF65-F5344CB8AC3E}">
        <p14:creationId xmlns:p14="http://schemas.microsoft.com/office/powerpoint/2010/main" val="1865706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p:cNvSpPr txBox="1">
            <a:spLocks noGrp="1"/>
          </p:cNvSpPr>
          <p:nvPr>
            <p:ph type="title"/>
          </p:nvPr>
        </p:nvSpPr>
        <p:spPr>
          <a:xfrm>
            <a:off x="1080584" y="503649"/>
            <a:ext cx="11179832" cy="1660711"/>
          </a:xfrm>
          <a:prstGeom prst="rect">
            <a:avLst/>
          </a:prstGeom>
        </p:spPr>
        <p:txBody>
          <a:bodyPr vert="horz" wrap="square" lIns="0" tIns="13970" rIns="0" bIns="0" rtlCol="0">
            <a:spAutoFit/>
          </a:bodyPr>
          <a:lstStyle/>
          <a:p>
            <a:pPr marL="12700">
              <a:lnSpc>
                <a:spcPct val="100000"/>
              </a:lnSpc>
              <a:spcBef>
                <a:spcPts val="110"/>
              </a:spcBef>
            </a:pPr>
            <a:r>
              <a:rPr lang="pl-PL" sz="5350" spc="-100" dirty="0"/>
              <a:t>O Państwowym Gospodarstwie Wodnym Wody Polskie</a:t>
            </a:r>
            <a:endParaRPr sz="5350" dirty="0"/>
          </a:p>
        </p:txBody>
      </p:sp>
      <p:grpSp>
        <p:nvGrpSpPr>
          <p:cNvPr id="4" name="object 4"/>
          <p:cNvGrpSpPr/>
          <p:nvPr/>
        </p:nvGrpSpPr>
        <p:grpSpPr>
          <a:xfrm>
            <a:off x="16245760" y="748440"/>
            <a:ext cx="673735" cy="673735"/>
            <a:chOff x="16245760" y="748440"/>
            <a:chExt cx="673735" cy="673735"/>
          </a:xfrm>
        </p:grpSpPr>
        <p:sp>
          <p:nvSpPr>
            <p:cNvPr id="5" name="object 5"/>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17054884" y="814681"/>
            <a:ext cx="765164" cy="113323"/>
          </a:xfrm>
          <a:prstGeom prst="rect">
            <a:avLst/>
          </a:prstGeom>
        </p:spPr>
      </p:pic>
      <p:pic>
        <p:nvPicPr>
          <p:cNvPr id="9" name="object 9"/>
          <p:cNvPicPr/>
          <p:nvPr/>
        </p:nvPicPr>
        <p:blipFill>
          <a:blip r:embed="rId3" cstate="print"/>
          <a:stretch>
            <a:fillRect/>
          </a:stretch>
        </p:blipFill>
        <p:spPr>
          <a:xfrm>
            <a:off x="17041040" y="997702"/>
            <a:ext cx="1516417" cy="336303"/>
          </a:xfrm>
          <a:prstGeom prst="rect">
            <a:avLst/>
          </a:prstGeom>
        </p:spPr>
      </p:pic>
      <p:sp>
        <p:nvSpPr>
          <p:cNvPr id="10" name="object 10"/>
          <p:cNvSpPr txBox="1"/>
          <p:nvPr/>
        </p:nvSpPr>
        <p:spPr>
          <a:xfrm>
            <a:off x="1093899" y="3150390"/>
            <a:ext cx="8665232" cy="5465214"/>
          </a:xfrm>
          <a:prstGeom prst="rect">
            <a:avLst/>
          </a:prstGeom>
        </p:spPr>
        <p:txBody>
          <a:bodyPr vert="horz" wrap="square" lIns="0" tIns="12065" rIns="0" bIns="0" rtlCol="0">
            <a:spAutoFit/>
          </a:bodyPr>
          <a:lstStyle/>
          <a:p>
            <a:pPr marL="12700">
              <a:lnSpc>
                <a:spcPct val="100000"/>
              </a:lnSpc>
              <a:spcBef>
                <a:spcPts val="95"/>
              </a:spcBef>
            </a:pPr>
            <a:r>
              <a:rPr lang="pl-PL" sz="3300" spc="-10" dirty="0">
                <a:solidFill>
                  <a:srgbClr val="34A8CF"/>
                </a:solidFill>
                <a:latin typeface="Lato Light"/>
                <a:cs typeface="Lato Light"/>
              </a:rPr>
              <a:t>INFORMACJE OGÓLNE</a:t>
            </a:r>
            <a:endParaRPr sz="3300" dirty="0">
              <a:latin typeface="Lato Light"/>
              <a:cs typeface="Lato Light"/>
            </a:endParaRPr>
          </a:p>
          <a:p>
            <a:pPr marL="12700" marR="5080" algn="l">
              <a:lnSpc>
                <a:spcPct val="122900"/>
              </a:lnSpc>
              <a:spcBef>
                <a:spcPts val="1200"/>
              </a:spcBef>
            </a:pPr>
            <a:r>
              <a:rPr lang="pl-PL" sz="1900" dirty="0">
                <a:solidFill>
                  <a:srgbClr val="404041"/>
                </a:solidFill>
                <a:latin typeface="Lato Light"/>
                <a:cs typeface="Lato Light"/>
              </a:rPr>
              <a:t>Państwowe Gospodarstwo Wodne </a:t>
            </a:r>
            <a:r>
              <a:rPr lang="pl-PL" sz="1900" b="1" dirty="0">
                <a:solidFill>
                  <a:schemeClr val="accent1">
                    <a:lumMod val="75000"/>
                  </a:schemeClr>
                </a:solidFill>
                <a:latin typeface="Lato Light"/>
                <a:cs typeface="Lato Light"/>
              </a:rPr>
              <a:t>Wody Polskie</a:t>
            </a:r>
            <a:r>
              <a:rPr lang="pl-PL" sz="1900" dirty="0">
                <a:solidFill>
                  <a:schemeClr val="tx1"/>
                </a:solidFill>
                <a:latin typeface="Lato Light"/>
                <a:cs typeface="Lato Light"/>
              </a:rPr>
              <a:t> to instytucja odpowiedzialna za zarządzanie gospodarką wodną Polski. </a:t>
            </a:r>
            <a:r>
              <a:rPr lang="pl-PL" sz="1900" b="1" dirty="0">
                <a:solidFill>
                  <a:schemeClr val="accent1">
                    <a:lumMod val="75000"/>
                  </a:schemeClr>
                </a:solidFill>
                <a:latin typeface="Lato Light"/>
                <a:cs typeface="Lato Light"/>
              </a:rPr>
              <a:t>Od 1 stycznia 2018 roku </a:t>
            </a:r>
            <a:r>
              <a:rPr lang="pl-PL" sz="1900" dirty="0">
                <a:solidFill>
                  <a:schemeClr val="tx1"/>
                </a:solidFill>
                <a:latin typeface="Lato Light"/>
                <a:cs typeface="Lato Light"/>
              </a:rPr>
              <a:t>angażujemy się       i podejmujemy działania na rzecz: zapewnienia bezpieczeństwa powodziowego, przeciwdziałania skutkom suszy, utrzymania i obsługi obiektów hydrotechnicznych oraz poprawy stanu jakościowego wód. Wody Polskie realizują zadania inwestycyjne i utrzymaniowe z zakresu gospodarki wodnej, a także przygotowuje istotne dokumenty planistyczne. Zajmujemy się również: wykonywaniem prawa właścicielskiego w stosunku do wód, które są własnością Skarbu Państwa; naliczaniem i pobieraniem opłat za usługi wodne; wydawaniem decyzji administracyjnych (m.in. zgody czy pozwolenia wodnoprawne). Pełnimy funkcję organu regulacyjnego w celu ochrony mieszkańców przed nieuzasadnionymi podwyżkami cen usług wodociągowo-kanalizacyjnych, </a:t>
            </a:r>
            <a:r>
              <a:rPr lang="pl-PL" sz="1900" b="1" dirty="0">
                <a:solidFill>
                  <a:schemeClr val="accent1">
                    <a:lumMod val="75000"/>
                  </a:schemeClr>
                </a:solidFill>
                <a:latin typeface="Lato Light"/>
                <a:cs typeface="Lato Light"/>
              </a:rPr>
              <a:t>ale także jesteśmy organem opiniującym projekty uchwał wykazów kąpielisk. </a:t>
            </a:r>
            <a:endParaRPr sz="1900" b="1" dirty="0">
              <a:solidFill>
                <a:schemeClr val="accent1">
                  <a:lumMod val="75000"/>
                </a:schemeClr>
              </a:solidFill>
              <a:latin typeface="Lato Light"/>
              <a:cs typeface="Lato Light"/>
            </a:endParaRPr>
          </a:p>
        </p:txBody>
      </p:sp>
      <p:pic>
        <p:nvPicPr>
          <p:cNvPr id="17" name="Symbol zastępczy zawartości 16" descr="Obraz zawierający mapa, atlas, tekst&#10;&#10;Zawartość wygenerowana przez sztuczną inteligencję może być niepoprawna.">
            <a:extLst>
              <a:ext uri="{FF2B5EF4-FFF2-40B4-BE49-F238E27FC236}">
                <a16:creationId xmlns:a16="http://schemas.microsoft.com/office/drawing/2014/main" id="{0F64B767-9447-64D5-74B5-522634815A7B}"/>
              </a:ext>
            </a:extLst>
          </p:cNvPr>
          <p:cNvPicPr>
            <a:picLocks noGrp="1" noChangeAspect="1"/>
          </p:cNvPicPr>
          <p:nvPr>
            <p:ph sz="half" idx="3"/>
          </p:nvPr>
        </p:nvPicPr>
        <p:blipFill>
          <a:blip r:embed="rId4">
            <a:extLst>
              <a:ext uri="{28A0092B-C50C-407E-A947-70E740481C1C}">
                <a14:useLocalDpi xmlns:a14="http://schemas.microsoft.com/office/drawing/2010/main" val="0"/>
              </a:ext>
            </a:extLst>
          </a:blip>
          <a:stretch>
            <a:fillRect/>
          </a:stretch>
        </p:blipFill>
        <p:spPr>
          <a:xfrm>
            <a:off x="11923207" y="2691503"/>
            <a:ext cx="5591096" cy="5591096"/>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32769-F5D5-C329-47E3-B543E82D49B3}"/>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CA9A46C1-79E8-1680-A029-ABD8D549087F}"/>
              </a:ext>
            </a:extLst>
          </p:cNvPr>
          <p:cNvSpPr/>
          <p:nvPr/>
        </p:nvSpPr>
        <p:spPr>
          <a:xfrm>
            <a:off x="24316" y="2143168"/>
            <a:ext cx="20055840" cy="0"/>
          </a:xfrm>
          <a:custGeom>
            <a:avLst/>
            <a:gdLst/>
            <a:ahLst/>
            <a:cxnLst/>
            <a:rect l="l" t="t" r="r" b="b"/>
            <a:pathLst>
              <a:path w="20055840">
                <a:moveTo>
                  <a:pt x="0" y="0"/>
                </a:moveTo>
                <a:lnTo>
                  <a:pt x="20055462" y="0"/>
                </a:lnTo>
              </a:path>
            </a:pathLst>
          </a:custGeom>
          <a:ln w="5235">
            <a:solidFill>
              <a:srgbClr val="34A8CF"/>
            </a:solidFill>
          </a:ln>
        </p:spPr>
        <p:txBody>
          <a:bodyPr wrap="square" lIns="0" tIns="0" rIns="0" bIns="0" rtlCol="0"/>
          <a:lstStyle/>
          <a:p>
            <a:endParaRPr/>
          </a:p>
        </p:txBody>
      </p:sp>
      <p:sp>
        <p:nvSpPr>
          <p:cNvPr id="4" name="object 4">
            <a:extLst>
              <a:ext uri="{FF2B5EF4-FFF2-40B4-BE49-F238E27FC236}">
                <a16:creationId xmlns:a16="http://schemas.microsoft.com/office/drawing/2014/main" id="{D61C9FF6-4A73-46BA-AB04-A0DDC650173F}"/>
              </a:ext>
            </a:extLst>
          </p:cNvPr>
          <p:cNvSpPr/>
          <p:nvPr/>
        </p:nvSpPr>
        <p:spPr>
          <a:xfrm>
            <a:off x="1539883" y="5003863"/>
            <a:ext cx="454659" cy="104139"/>
          </a:xfrm>
          <a:custGeom>
            <a:avLst/>
            <a:gdLst/>
            <a:ahLst/>
            <a:cxnLst/>
            <a:rect l="l" t="t" r="r" b="b"/>
            <a:pathLst>
              <a:path w="454659" h="104139">
                <a:moveTo>
                  <a:pt x="361365" y="98793"/>
                </a:moveTo>
                <a:lnTo>
                  <a:pt x="361315" y="85940"/>
                </a:lnTo>
                <a:lnTo>
                  <a:pt x="356120" y="80746"/>
                </a:lnTo>
                <a:lnTo>
                  <a:pt x="11277" y="80746"/>
                </a:lnTo>
                <a:lnTo>
                  <a:pt x="4978" y="80924"/>
                </a:lnTo>
                <a:lnTo>
                  <a:pt x="0" y="86080"/>
                </a:lnTo>
                <a:lnTo>
                  <a:pt x="0" y="98971"/>
                </a:lnTo>
                <a:lnTo>
                  <a:pt x="5067" y="103987"/>
                </a:lnTo>
                <a:lnTo>
                  <a:pt x="348615" y="103987"/>
                </a:lnTo>
                <a:lnTo>
                  <a:pt x="356171" y="103987"/>
                </a:lnTo>
                <a:lnTo>
                  <a:pt x="361365" y="98793"/>
                </a:lnTo>
                <a:close/>
              </a:path>
              <a:path w="454659" h="104139">
                <a:moveTo>
                  <a:pt x="454113" y="16840"/>
                </a:moveTo>
                <a:lnTo>
                  <a:pt x="451853" y="4178"/>
                </a:lnTo>
                <a:lnTo>
                  <a:pt x="445820" y="0"/>
                </a:lnTo>
                <a:lnTo>
                  <a:pt x="439483" y="1104"/>
                </a:lnTo>
                <a:lnTo>
                  <a:pt x="101079" y="1104"/>
                </a:lnTo>
                <a:lnTo>
                  <a:pt x="96291" y="1968"/>
                </a:lnTo>
                <a:lnTo>
                  <a:pt x="92532" y="5740"/>
                </a:lnTo>
                <a:lnTo>
                  <a:pt x="90551" y="16840"/>
                </a:lnTo>
                <a:lnTo>
                  <a:pt x="94742" y="22910"/>
                </a:lnTo>
                <a:lnTo>
                  <a:pt x="101079" y="24015"/>
                </a:lnTo>
                <a:lnTo>
                  <a:pt x="439483" y="24015"/>
                </a:lnTo>
                <a:lnTo>
                  <a:pt x="440804" y="24244"/>
                </a:lnTo>
                <a:lnTo>
                  <a:pt x="442239" y="24244"/>
                </a:lnTo>
                <a:lnTo>
                  <a:pt x="449935" y="22910"/>
                </a:lnTo>
                <a:lnTo>
                  <a:pt x="454113" y="16840"/>
                </a:lnTo>
                <a:close/>
              </a:path>
            </a:pathLst>
          </a:custGeom>
          <a:solidFill>
            <a:srgbClr val="1B688F"/>
          </a:solidFill>
        </p:spPr>
        <p:txBody>
          <a:bodyPr wrap="square" lIns="0" tIns="0" rIns="0" bIns="0" rtlCol="0"/>
          <a:lstStyle/>
          <a:p>
            <a:endParaRPr/>
          </a:p>
        </p:txBody>
      </p:sp>
      <p:sp>
        <p:nvSpPr>
          <p:cNvPr id="5" name="object 5">
            <a:extLst>
              <a:ext uri="{FF2B5EF4-FFF2-40B4-BE49-F238E27FC236}">
                <a16:creationId xmlns:a16="http://schemas.microsoft.com/office/drawing/2014/main" id="{4784C882-E0FD-FEF0-5426-0D1C53CC4812}"/>
              </a:ext>
            </a:extLst>
          </p:cNvPr>
          <p:cNvSpPr/>
          <p:nvPr/>
        </p:nvSpPr>
        <p:spPr>
          <a:xfrm>
            <a:off x="1634651" y="5845022"/>
            <a:ext cx="454659" cy="106045"/>
          </a:xfrm>
          <a:custGeom>
            <a:avLst/>
            <a:gdLst/>
            <a:ahLst/>
            <a:cxnLst/>
            <a:rect l="l" t="t" r="r" b="b"/>
            <a:pathLst>
              <a:path w="454659" h="106045">
                <a:moveTo>
                  <a:pt x="367334" y="97180"/>
                </a:moveTo>
                <a:lnTo>
                  <a:pt x="365086" y="84531"/>
                </a:lnTo>
                <a:lnTo>
                  <a:pt x="359054" y="80340"/>
                </a:lnTo>
                <a:lnTo>
                  <a:pt x="352704" y="81445"/>
                </a:lnTo>
                <a:lnTo>
                  <a:pt x="14630" y="81445"/>
                </a:lnTo>
                <a:lnTo>
                  <a:pt x="13296" y="81216"/>
                </a:lnTo>
                <a:lnTo>
                  <a:pt x="11912" y="81216"/>
                </a:lnTo>
                <a:lnTo>
                  <a:pt x="4241" y="82588"/>
                </a:lnTo>
                <a:lnTo>
                  <a:pt x="0" y="88620"/>
                </a:lnTo>
                <a:lnTo>
                  <a:pt x="2298" y="101282"/>
                </a:lnTo>
                <a:lnTo>
                  <a:pt x="8331" y="105460"/>
                </a:lnTo>
                <a:lnTo>
                  <a:pt x="14630" y="104355"/>
                </a:lnTo>
                <a:lnTo>
                  <a:pt x="352704" y="104355"/>
                </a:lnTo>
                <a:lnTo>
                  <a:pt x="354037" y="104584"/>
                </a:lnTo>
                <a:lnTo>
                  <a:pt x="355473" y="104584"/>
                </a:lnTo>
                <a:lnTo>
                  <a:pt x="363156" y="103200"/>
                </a:lnTo>
                <a:lnTo>
                  <a:pt x="367334" y="97180"/>
                </a:lnTo>
                <a:close/>
              </a:path>
              <a:path w="454659" h="106045">
                <a:moveTo>
                  <a:pt x="454139" y="5207"/>
                </a:moveTo>
                <a:lnTo>
                  <a:pt x="448932" y="0"/>
                </a:lnTo>
                <a:lnTo>
                  <a:pt x="98018" y="0"/>
                </a:lnTo>
                <a:lnTo>
                  <a:pt x="92773" y="5207"/>
                </a:lnTo>
                <a:lnTo>
                  <a:pt x="92773" y="18097"/>
                </a:lnTo>
                <a:lnTo>
                  <a:pt x="98018" y="23291"/>
                </a:lnTo>
                <a:lnTo>
                  <a:pt x="442493" y="23291"/>
                </a:lnTo>
                <a:lnTo>
                  <a:pt x="448932" y="23291"/>
                </a:lnTo>
                <a:lnTo>
                  <a:pt x="454139" y="18097"/>
                </a:lnTo>
                <a:lnTo>
                  <a:pt x="454139" y="5207"/>
                </a:lnTo>
                <a:close/>
              </a:path>
            </a:pathLst>
          </a:custGeom>
          <a:solidFill>
            <a:srgbClr val="36A9D0"/>
          </a:solidFill>
        </p:spPr>
        <p:txBody>
          <a:bodyPr wrap="square" lIns="0" tIns="0" rIns="0" bIns="0" rtlCol="0"/>
          <a:lstStyle/>
          <a:p>
            <a:endParaRPr/>
          </a:p>
        </p:txBody>
      </p:sp>
      <p:sp>
        <p:nvSpPr>
          <p:cNvPr id="6" name="object 6">
            <a:extLst>
              <a:ext uri="{FF2B5EF4-FFF2-40B4-BE49-F238E27FC236}">
                <a16:creationId xmlns:a16="http://schemas.microsoft.com/office/drawing/2014/main" id="{6BAA89BC-D86C-71F9-B149-46A0D6D243C0}"/>
              </a:ext>
            </a:extLst>
          </p:cNvPr>
          <p:cNvSpPr/>
          <p:nvPr/>
        </p:nvSpPr>
        <p:spPr>
          <a:xfrm>
            <a:off x="1394373" y="4732204"/>
            <a:ext cx="1073150" cy="857250"/>
          </a:xfrm>
          <a:custGeom>
            <a:avLst/>
            <a:gdLst/>
            <a:ahLst/>
            <a:cxnLst/>
            <a:rect l="l" t="t" r="r" b="b"/>
            <a:pathLst>
              <a:path w="1073150" h="857250">
                <a:moveTo>
                  <a:pt x="428500" y="0"/>
                </a:moveTo>
                <a:lnTo>
                  <a:pt x="381876" y="2518"/>
                </a:lnTo>
                <a:lnTo>
                  <a:pt x="336690" y="9899"/>
                </a:lnTo>
                <a:lnTo>
                  <a:pt x="293206" y="21878"/>
                </a:lnTo>
                <a:lnTo>
                  <a:pt x="251686" y="38192"/>
                </a:lnTo>
                <a:lnTo>
                  <a:pt x="212396" y="58578"/>
                </a:lnTo>
                <a:lnTo>
                  <a:pt x="175596" y="82773"/>
                </a:lnTo>
                <a:lnTo>
                  <a:pt x="141553" y="110513"/>
                </a:lnTo>
                <a:lnTo>
                  <a:pt x="110527" y="141535"/>
                </a:lnTo>
                <a:lnTo>
                  <a:pt x="82784" y="175576"/>
                </a:lnTo>
                <a:lnTo>
                  <a:pt x="58586" y="212372"/>
                </a:lnTo>
                <a:lnTo>
                  <a:pt x="38198" y="251661"/>
                </a:lnTo>
                <a:lnTo>
                  <a:pt x="21881" y="293178"/>
                </a:lnTo>
                <a:lnTo>
                  <a:pt x="9900" y="336660"/>
                </a:lnTo>
                <a:lnTo>
                  <a:pt x="2519" y="381845"/>
                </a:lnTo>
                <a:lnTo>
                  <a:pt x="0" y="428468"/>
                </a:lnTo>
                <a:lnTo>
                  <a:pt x="2519" y="475092"/>
                </a:lnTo>
                <a:lnTo>
                  <a:pt x="9900" y="520279"/>
                </a:lnTo>
                <a:lnTo>
                  <a:pt x="21881" y="563764"/>
                </a:lnTo>
                <a:lnTo>
                  <a:pt x="38198" y="605285"/>
                </a:lnTo>
                <a:lnTo>
                  <a:pt x="58586" y="644578"/>
                </a:lnTo>
                <a:lnTo>
                  <a:pt x="82784" y="681379"/>
                </a:lnTo>
                <a:lnTo>
                  <a:pt x="110527" y="715424"/>
                </a:lnTo>
                <a:lnTo>
                  <a:pt x="141553" y="746452"/>
                </a:lnTo>
                <a:lnTo>
                  <a:pt x="175596" y="774197"/>
                </a:lnTo>
                <a:lnTo>
                  <a:pt x="212396" y="798397"/>
                </a:lnTo>
                <a:lnTo>
                  <a:pt x="251686" y="818787"/>
                </a:lnTo>
                <a:lnTo>
                  <a:pt x="293206" y="835105"/>
                </a:lnTo>
                <a:lnTo>
                  <a:pt x="336690" y="847087"/>
                </a:lnTo>
                <a:lnTo>
                  <a:pt x="381876" y="854470"/>
                </a:lnTo>
                <a:lnTo>
                  <a:pt x="428500" y="856989"/>
                </a:lnTo>
                <a:lnTo>
                  <a:pt x="484776" y="853290"/>
                </a:lnTo>
                <a:lnTo>
                  <a:pt x="539829" y="842323"/>
                </a:lnTo>
                <a:lnTo>
                  <a:pt x="592907" y="824287"/>
                </a:lnTo>
                <a:lnTo>
                  <a:pt x="643257" y="799378"/>
                </a:lnTo>
                <a:lnTo>
                  <a:pt x="651718" y="782293"/>
                </a:lnTo>
                <a:lnTo>
                  <a:pt x="649519" y="775787"/>
                </a:lnTo>
                <a:lnTo>
                  <a:pt x="579663" y="792425"/>
                </a:lnTo>
                <a:lnTo>
                  <a:pt x="530868" y="809000"/>
                </a:lnTo>
                <a:lnTo>
                  <a:pt x="480251" y="819077"/>
                </a:lnTo>
                <a:lnTo>
                  <a:pt x="428500" y="822477"/>
                </a:lnTo>
                <a:lnTo>
                  <a:pt x="379146" y="819402"/>
                </a:lnTo>
                <a:lnTo>
                  <a:pt x="331603" y="810424"/>
                </a:lnTo>
                <a:lnTo>
                  <a:pt x="286242" y="795915"/>
                </a:lnTo>
                <a:lnTo>
                  <a:pt x="243436" y="776247"/>
                </a:lnTo>
                <a:lnTo>
                  <a:pt x="203556" y="751793"/>
                </a:lnTo>
                <a:lnTo>
                  <a:pt x="166974" y="722923"/>
                </a:lnTo>
                <a:lnTo>
                  <a:pt x="134063" y="690011"/>
                </a:lnTo>
                <a:lnTo>
                  <a:pt x="105195" y="653428"/>
                </a:lnTo>
                <a:lnTo>
                  <a:pt x="80741" y="613546"/>
                </a:lnTo>
                <a:lnTo>
                  <a:pt x="61074" y="570737"/>
                </a:lnTo>
                <a:lnTo>
                  <a:pt x="46565" y="525373"/>
                </a:lnTo>
                <a:lnTo>
                  <a:pt x="37587" y="477826"/>
                </a:lnTo>
                <a:lnTo>
                  <a:pt x="34512" y="428468"/>
                </a:lnTo>
                <a:lnTo>
                  <a:pt x="37587" y="379119"/>
                </a:lnTo>
                <a:lnTo>
                  <a:pt x="46565" y="331580"/>
                </a:lnTo>
                <a:lnTo>
                  <a:pt x="61074" y="286224"/>
                </a:lnTo>
                <a:lnTo>
                  <a:pt x="80741" y="243421"/>
                </a:lnTo>
                <a:lnTo>
                  <a:pt x="105195" y="203544"/>
                </a:lnTo>
                <a:lnTo>
                  <a:pt x="134063" y="166965"/>
                </a:lnTo>
                <a:lnTo>
                  <a:pt x="166974" y="134057"/>
                </a:lnTo>
                <a:lnTo>
                  <a:pt x="203556" y="105190"/>
                </a:lnTo>
                <a:lnTo>
                  <a:pt x="243436" y="80738"/>
                </a:lnTo>
                <a:lnTo>
                  <a:pt x="286242" y="61072"/>
                </a:lnTo>
                <a:lnTo>
                  <a:pt x="331603" y="46564"/>
                </a:lnTo>
                <a:lnTo>
                  <a:pt x="379146" y="37587"/>
                </a:lnTo>
                <a:lnTo>
                  <a:pt x="428500" y="34512"/>
                </a:lnTo>
                <a:lnTo>
                  <a:pt x="477853" y="37587"/>
                </a:lnTo>
                <a:lnTo>
                  <a:pt x="525396" y="46564"/>
                </a:lnTo>
                <a:lnTo>
                  <a:pt x="570757" y="61072"/>
                </a:lnTo>
                <a:lnTo>
                  <a:pt x="613563" y="80738"/>
                </a:lnTo>
                <a:lnTo>
                  <a:pt x="653443" y="105190"/>
                </a:lnTo>
                <a:lnTo>
                  <a:pt x="690025" y="134057"/>
                </a:lnTo>
                <a:lnTo>
                  <a:pt x="722936" y="166965"/>
                </a:lnTo>
                <a:lnTo>
                  <a:pt x="751804" y="203544"/>
                </a:lnTo>
                <a:lnTo>
                  <a:pt x="776258" y="243421"/>
                </a:lnTo>
                <a:lnTo>
                  <a:pt x="795925" y="286224"/>
                </a:lnTo>
                <a:lnTo>
                  <a:pt x="810434" y="331580"/>
                </a:lnTo>
                <a:lnTo>
                  <a:pt x="819412" y="379119"/>
                </a:lnTo>
                <a:lnTo>
                  <a:pt x="822488" y="428468"/>
                </a:lnTo>
                <a:lnTo>
                  <a:pt x="823158" y="459253"/>
                </a:lnTo>
                <a:lnTo>
                  <a:pt x="821995" y="472917"/>
                </a:lnTo>
                <a:lnTo>
                  <a:pt x="825095" y="479116"/>
                </a:lnTo>
                <a:lnTo>
                  <a:pt x="999582" y="588442"/>
                </a:lnTo>
                <a:lnTo>
                  <a:pt x="786562" y="600986"/>
                </a:lnTo>
                <a:lnTo>
                  <a:pt x="781211" y="604400"/>
                </a:lnTo>
                <a:lnTo>
                  <a:pt x="757114" y="644798"/>
                </a:lnTo>
                <a:lnTo>
                  <a:pt x="732626" y="677916"/>
                </a:lnTo>
                <a:lnTo>
                  <a:pt x="705806" y="707932"/>
                </a:lnTo>
                <a:lnTo>
                  <a:pt x="677539" y="733768"/>
                </a:lnTo>
                <a:lnTo>
                  <a:pt x="673188" y="739064"/>
                </a:lnTo>
                <a:lnTo>
                  <a:pt x="671274" y="745402"/>
                </a:lnTo>
                <a:lnTo>
                  <a:pt x="671874" y="752001"/>
                </a:lnTo>
                <a:lnTo>
                  <a:pt x="675068" y="758081"/>
                </a:lnTo>
                <a:lnTo>
                  <a:pt x="680358" y="762441"/>
                </a:lnTo>
                <a:lnTo>
                  <a:pt x="686697" y="764354"/>
                </a:lnTo>
                <a:lnTo>
                  <a:pt x="693290" y="763749"/>
                </a:lnTo>
                <a:lnTo>
                  <a:pt x="728426" y="734136"/>
                </a:lnTo>
                <a:lnTo>
                  <a:pt x="756107" y="703672"/>
                </a:lnTo>
                <a:lnTo>
                  <a:pt x="781574" y="670149"/>
                </a:lnTo>
                <a:lnTo>
                  <a:pt x="804017" y="634556"/>
                </a:lnTo>
                <a:lnTo>
                  <a:pt x="1063014" y="619321"/>
                </a:lnTo>
                <a:lnTo>
                  <a:pt x="1069349" y="614065"/>
                </a:lnTo>
                <a:lnTo>
                  <a:pt x="1073077" y="599500"/>
                </a:lnTo>
                <a:lnTo>
                  <a:pt x="1070019" y="591856"/>
                </a:lnTo>
                <a:lnTo>
                  <a:pt x="857397" y="458624"/>
                </a:lnTo>
                <a:lnTo>
                  <a:pt x="857471" y="452740"/>
                </a:lnTo>
                <a:lnTo>
                  <a:pt x="854480" y="381845"/>
                </a:lnTo>
                <a:lnTo>
                  <a:pt x="847099" y="336660"/>
                </a:lnTo>
                <a:lnTo>
                  <a:pt x="835118" y="293178"/>
                </a:lnTo>
                <a:lnTo>
                  <a:pt x="818801" y="251661"/>
                </a:lnTo>
                <a:lnTo>
                  <a:pt x="798413" y="212372"/>
                </a:lnTo>
                <a:lnTo>
                  <a:pt x="774215" y="175576"/>
                </a:lnTo>
                <a:lnTo>
                  <a:pt x="746472" y="141535"/>
                </a:lnTo>
                <a:lnTo>
                  <a:pt x="715446" y="110513"/>
                </a:lnTo>
                <a:lnTo>
                  <a:pt x="681403" y="82773"/>
                </a:lnTo>
                <a:lnTo>
                  <a:pt x="644603" y="58578"/>
                </a:lnTo>
                <a:lnTo>
                  <a:pt x="605313" y="38192"/>
                </a:lnTo>
                <a:lnTo>
                  <a:pt x="563793" y="21878"/>
                </a:lnTo>
                <a:lnTo>
                  <a:pt x="520309" y="9899"/>
                </a:lnTo>
                <a:lnTo>
                  <a:pt x="475123" y="2518"/>
                </a:lnTo>
                <a:lnTo>
                  <a:pt x="428500" y="0"/>
                </a:lnTo>
                <a:close/>
              </a:path>
            </a:pathLst>
          </a:custGeom>
          <a:solidFill>
            <a:srgbClr val="1B688F"/>
          </a:solidFill>
        </p:spPr>
        <p:txBody>
          <a:bodyPr wrap="square" lIns="0" tIns="0" rIns="0" bIns="0" rtlCol="0"/>
          <a:lstStyle/>
          <a:p>
            <a:endParaRPr/>
          </a:p>
        </p:txBody>
      </p:sp>
      <p:sp>
        <p:nvSpPr>
          <p:cNvPr id="7" name="object 7">
            <a:extLst>
              <a:ext uri="{FF2B5EF4-FFF2-40B4-BE49-F238E27FC236}">
                <a16:creationId xmlns:a16="http://schemas.microsoft.com/office/drawing/2014/main" id="{8ACCC67E-E21F-72B0-34AC-665F0F9FD28D}"/>
              </a:ext>
            </a:extLst>
          </p:cNvPr>
          <p:cNvSpPr/>
          <p:nvPr/>
        </p:nvSpPr>
        <p:spPr>
          <a:xfrm>
            <a:off x="1082017" y="5295068"/>
            <a:ext cx="1094105" cy="857885"/>
          </a:xfrm>
          <a:custGeom>
            <a:avLst/>
            <a:gdLst/>
            <a:ahLst/>
            <a:cxnLst/>
            <a:rect l="l" t="t" r="r" b="b"/>
            <a:pathLst>
              <a:path w="1094104" h="857884">
                <a:moveTo>
                  <a:pt x="656494" y="0"/>
                </a:moveTo>
                <a:lnTo>
                  <a:pt x="608923" y="3702"/>
                </a:lnTo>
                <a:lnTo>
                  <a:pt x="561730" y="12779"/>
                </a:lnTo>
                <a:lnTo>
                  <a:pt x="515293" y="27243"/>
                </a:lnTo>
                <a:lnTo>
                  <a:pt x="463855" y="50396"/>
                </a:lnTo>
                <a:lnTo>
                  <a:pt x="416119" y="79930"/>
                </a:lnTo>
                <a:lnTo>
                  <a:pt x="372712" y="115397"/>
                </a:lnTo>
                <a:lnTo>
                  <a:pt x="334262" y="156349"/>
                </a:lnTo>
                <a:lnTo>
                  <a:pt x="330436" y="168992"/>
                </a:lnTo>
                <a:lnTo>
                  <a:pt x="332334" y="175338"/>
                </a:lnTo>
                <a:lnTo>
                  <a:pt x="336670" y="180662"/>
                </a:lnTo>
                <a:lnTo>
                  <a:pt x="342733" y="183844"/>
                </a:lnTo>
                <a:lnTo>
                  <a:pt x="349319" y="184471"/>
                </a:lnTo>
                <a:lnTo>
                  <a:pt x="355653" y="182597"/>
                </a:lnTo>
                <a:lnTo>
                  <a:pt x="360962" y="178275"/>
                </a:lnTo>
                <a:lnTo>
                  <a:pt x="396285" y="140623"/>
                </a:lnTo>
                <a:lnTo>
                  <a:pt x="436180" y="108017"/>
                </a:lnTo>
                <a:lnTo>
                  <a:pt x="480064" y="80870"/>
                </a:lnTo>
                <a:lnTo>
                  <a:pt x="527355" y="59598"/>
                </a:lnTo>
                <a:lnTo>
                  <a:pt x="577247" y="44567"/>
                </a:lnTo>
                <a:lnTo>
                  <a:pt x="628005" y="36269"/>
                </a:lnTo>
                <a:lnTo>
                  <a:pt x="679080" y="34690"/>
                </a:lnTo>
                <a:lnTo>
                  <a:pt x="729921" y="39814"/>
                </a:lnTo>
                <a:lnTo>
                  <a:pt x="779980" y="51626"/>
                </a:lnTo>
                <a:lnTo>
                  <a:pt x="828707" y="70111"/>
                </a:lnTo>
                <a:lnTo>
                  <a:pt x="874629" y="94754"/>
                </a:lnTo>
                <a:lnTo>
                  <a:pt x="916388" y="124784"/>
                </a:lnTo>
                <a:lnTo>
                  <a:pt x="953612" y="159794"/>
                </a:lnTo>
                <a:lnTo>
                  <a:pt x="985926" y="199379"/>
                </a:lnTo>
                <a:lnTo>
                  <a:pt x="1012958" y="243136"/>
                </a:lnTo>
                <a:lnTo>
                  <a:pt x="1034334" y="290659"/>
                </a:lnTo>
                <a:lnTo>
                  <a:pt x="1049371" y="340569"/>
                </a:lnTo>
                <a:lnTo>
                  <a:pt x="1057666" y="391338"/>
                </a:lnTo>
                <a:lnTo>
                  <a:pt x="1059237" y="442420"/>
                </a:lnTo>
                <a:lnTo>
                  <a:pt x="1054101" y="493265"/>
                </a:lnTo>
                <a:lnTo>
                  <a:pt x="1042276" y="543325"/>
                </a:lnTo>
                <a:lnTo>
                  <a:pt x="1023780" y="592053"/>
                </a:lnTo>
                <a:lnTo>
                  <a:pt x="999130" y="637979"/>
                </a:lnTo>
                <a:lnTo>
                  <a:pt x="969101" y="679739"/>
                </a:lnTo>
                <a:lnTo>
                  <a:pt x="934094" y="716960"/>
                </a:lnTo>
                <a:lnTo>
                  <a:pt x="894509" y="749267"/>
                </a:lnTo>
                <a:lnTo>
                  <a:pt x="850748" y="776284"/>
                </a:lnTo>
                <a:lnTo>
                  <a:pt x="803211" y="797638"/>
                </a:lnTo>
                <a:lnTo>
                  <a:pt x="753329" y="812708"/>
                </a:lnTo>
                <a:lnTo>
                  <a:pt x="702582" y="821029"/>
                </a:lnTo>
                <a:lnTo>
                  <a:pt x="651514" y="822616"/>
                </a:lnTo>
                <a:lnTo>
                  <a:pt x="600673" y="817485"/>
                </a:lnTo>
                <a:lnTo>
                  <a:pt x="550605" y="805649"/>
                </a:lnTo>
                <a:lnTo>
                  <a:pt x="501859" y="787125"/>
                </a:lnTo>
                <a:lnTo>
                  <a:pt x="455937" y="762481"/>
                </a:lnTo>
                <a:lnTo>
                  <a:pt x="414177" y="732451"/>
                </a:lnTo>
                <a:lnTo>
                  <a:pt x="376953" y="697437"/>
                </a:lnTo>
                <a:lnTo>
                  <a:pt x="344636" y="657844"/>
                </a:lnTo>
                <a:lnTo>
                  <a:pt x="317601" y="614076"/>
                </a:lnTo>
                <a:lnTo>
                  <a:pt x="296221" y="566535"/>
                </a:lnTo>
                <a:lnTo>
                  <a:pt x="281153" y="524735"/>
                </a:lnTo>
                <a:lnTo>
                  <a:pt x="276054" y="520024"/>
                </a:lnTo>
                <a:lnTo>
                  <a:pt x="74332" y="478632"/>
                </a:lnTo>
                <a:lnTo>
                  <a:pt x="269510" y="392352"/>
                </a:lnTo>
                <a:lnTo>
                  <a:pt x="273331" y="387326"/>
                </a:lnTo>
                <a:lnTo>
                  <a:pt x="281767" y="341067"/>
                </a:lnTo>
                <a:lnTo>
                  <a:pt x="293097" y="301469"/>
                </a:lnTo>
                <a:lnTo>
                  <a:pt x="307703" y="263926"/>
                </a:lnTo>
                <a:lnTo>
                  <a:pt x="325141" y="229771"/>
                </a:lnTo>
                <a:lnTo>
                  <a:pt x="327359" y="223286"/>
                </a:lnTo>
                <a:lnTo>
                  <a:pt x="326935" y="216674"/>
                </a:lnTo>
                <a:lnTo>
                  <a:pt x="324064" y="210702"/>
                </a:lnTo>
                <a:lnTo>
                  <a:pt x="318943" y="206138"/>
                </a:lnTo>
                <a:lnTo>
                  <a:pt x="312462" y="203941"/>
                </a:lnTo>
                <a:lnTo>
                  <a:pt x="305859" y="204368"/>
                </a:lnTo>
                <a:lnTo>
                  <a:pt x="277356" y="247312"/>
                </a:lnTo>
                <a:lnTo>
                  <a:pt x="262092" y="285569"/>
                </a:lnTo>
                <a:lnTo>
                  <a:pt x="249972" y="325889"/>
                </a:lnTo>
                <a:lnTo>
                  <a:pt x="241406" y="367054"/>
                </a:lnTo>
                <a:lnTo>
                  <a:pt x="4115" y="471941"/>
                </a:lnTo>
                <a:lnTo>
                  <a:pt x="0" y="479082"/>
                </a:lnTo>
                <a:lnTo>
                  <a:pt x="1602" y="494003"/>
                </a:lnTo>
                <a:lnTo>
                  <a:pt x="7120" y="500118"/>
                </a:lnTo>
                <a:lnTo>
                  <a:pt x="252955" y="550494"/>
                </a:lnTo>
                <a:lnTo>
                  <a:pt x="254976" y="556106"/>
                </a:lnTo>
                <a:lnTo>
                  <a:pt x="283455" y="623190"/>
                </a:lnTo>
                <a:lnTo>
                  <a:pt x="307554" y="664783"/>
                </a:lnTo>
                <a:lnTo>
                  <a:pt x="335962" y="703125"/>
                </a:lnTo>
                <a:lnTo>
                  <a:pt x="368421" y="737943"/>
                </a:lnTo>
                <a:lnTo>
                  <a:pt x="404675" y="768966"/>
                </a:lnTo>
                <a:lnTo>
                  <a:pt x="444468" y="795922"/>
                </a:lnTo>
                <a:lnTo>
                  <a:pt x="487545" y="818538"/>
                </a:lnTo>
                <a:lnTo>
                  <a:pt x="530686" y="835507"/>
                </a:lnTo>
                <a:lnTo>
                  <a:pt x="574863" y="847642"/>
                </a:lnTo>
                <a:lnTo>
                  <a:pt x="619756" y="854932"/>
                </a:lnTo>
                <a:lnTo>
                  <a:pt x="665047" y="857364"/>
                </a:lnTo>
                <a:lnTo>
                  <a:pt x="703008" y="855654"/>
                </a:lnTo>
                <a:lnTo>
                  <a:pt x="740834" y="850523"/>
                </a:lnTo>
                <a:lnTo>
                  <a:pt x="778329" y="841969"/>
                </a:lnTo>
                <a:lnTo>
                  <a:pt x="815294" y="829993"/>
                </a:lnTo>
                <a:lnTo>
                  <a:pt x="859852" y="810450"/>
                </a:lnTo>
                <a:lnTo>
                  <a:pt x="901439" y="786347"/>
                </a:lnTo>
                <a:lnTo>
                  <a:pt x="939781" y="757939"/>
                </a:lnTo>
                <a:lnTo>
                  <a:pt x="974601" y="725480"/>
                </a:lnTo>
                <a:lnTo>
                  <a:pt x="1005627" y="689225"/>
                </a:lnTo>
                <a:lnTo>
                  <a:pt x="1032582" y="649429"/>
                </a:lnTo>
                <a:lnTo>
                  <a:pt x="1055193" y="606346"/>
                </a:lnTo>
                <a:lnTo>
                  <a:pt x="1072879" y="561031"/>
                </a:lnTo>
                <a:lnTo>
                  <a:pt x="1085237" y="514587"/>
                </a:lnTo>
                <a:lnTo>
                  <a:pt x="1092253" y="467391"/>
                </a:lnTo>
                <a:lnTo>
                  <a:pt x="1093915" y="419819"/>
                </a:lnTo>
                <a:lnTo>
                  <a:pt x="1090210" y="372248"/>
                </a:lnTo>
                <a:lnTo>
                  <a:pt x="1081125" y="325055"/>
                </a:lnTo>
                <a:lnTo>
                  <a:pt x="1066648" y="278617"/>
                </a:lnTo>
                <a:lnTo>
                  <a:pt x="1047111" y="234046"/>
                </a:lnTo>
                <a:lnTo>
                  <a:pt x="1023011" y="192455"/>
                </a:lnTo>
                <a:lnTo>
                  <a:pt x="994604" y="154115"/>
                </a:lnTo>
                <a:lnTo>
                  <a:pt x="962145" y="119297"/>
                </a:lnTo>
                <a:lnTo>
                  <a:pt x="925891" y="88274"/>
                </a:lnTo>
                <a:lnTo>
                  <a:pt x="886098" y="61317"/>
                </a:lnTo>
                <a:lnTo>
                  <a:pt x="843021" y="38698"/>
                </a:lnTo>
                <a:lnTo>
                  <a:pt x="797707" y="21020"/>
                </a:lnTo>
                <a:lnTo>
                  <a:pt x="751263" y="8670"/>
                </a:lnTo>
                <a:lnTo>
                  <a:pt x="704066" y="1659"/>
                </a:lnTo>
                <a:lnTo>
                  <a:pt x="656494" y="0"/>
                </a:lnTo>
                <a:close/>
              </a:path>
            </a:pathLst>
          </a:custGeom>
          <a:solidFill>
            <a:srgbClr val="36A9D0"/>
          </a:solidFill>
        </p:spPr>
        <p:txBody>
          <a:bodyPr wrap="square" lIns="0" tIns="0" rIns="0" bIns="0" rtlCol="0"/>
          <a:lstStyle/>
          <a:p>
            <a:endParaRPr/>
          </a:p>
        </p:txBody>
      </p:sp>
      <p:sp>
        <p:nvSpPr>
          <p:cNvPr id="12" name="object 12">
            <a:extLst>
              <a:ext uri="{FF2B5EF4-FFF2-40B4-BE49-F238E27FC236}">
                <a16:creationId xmlns:a16="http://schemas.microsoft.com/office/drawing/2014/main" id="{9A25AC04-FAC4-2289-D712-BE4D003B99EC}"/>
              </a:ext>
            </a:extLst>
          </p:cNvPr>
          <p:cNvSpPr/>
          <p:nvPr/>
        </p:nvSpPr>
        <p:spPr>
          <a:xfrm>
            <a:off x="1519564" y="2778320"/>
            <a:ext cx="954405" cy="954405"/>
          </a:xfrm>
          <a:custGeom>
            <a:avLst/>
            <a:gdLst/>
            <a:ahLst/>
            <a:cxnLst/>
            <a:rect l="l" t="t" r="r" b="b"/>
            <a:pathLst>
              <a:path w="954404" h="954404">
                <a:moveTo>
                  <a:pt x="471450" y="0"/>
                </a:moveTo>
                <a:lnTo>
                  <a:pt x="425688" y="2727"/>
                </a:lnTo>
                <a:lnTo>
                  <a:pt x="380319" y="9811"/>
                </a:lnTo>
                <a:lnTo>
                  <a:pt x="335686" y="21249"/>
                </a:lnTo>
                <a:lnTo>
                  <a:pt x="292131" y="37036"/>
                </a:lnTo>
                <a:lnTo>
                  <a:pt x="249995" y="57170"/>
                </a:lnTo>
                <a:lnTo>
                  <a:pt x="209620" y="81645"/>
                </a:lnTo>
                <a:lnTo>
                  <a:pt x="171349" y="110459"/>
                </a:lnTo>
                <a:lnTo>
                  <a:pt x="135523" y="143606"/>
                </a:lnTo>
                <a:lnTo>
                  <a:pt x="103248" y="180205"/>
                </a:lnTo>
                <a:lnTo>
                  <a:pt x="75362" y="219146"/>
                </a:lnTo>
                <a:lnTo>
                  <a:pt x="51861" y="260087"/>
                </a:lnTo>
                <a:lnTo>
                  <a:pt x="32742" y="302686"/>
                </a:lnTo>
                <a:lnTo>
                  <a:pt x="18001" y="346601"/>
                </a:lnTo>
                <a:lnTo>
                  <a:pt x="7633" y="391491"/>
                </a:lnTo>
                <a:lnTo>
                  <a:pt x="1633" y="437013"/>
                </a:lnTo>
                <a:lnTo>
                  <a:pt x="0" y="482825"/>
                </a:lnTo>
                <a:lnTo>
                  <a:pt x="2727" y="528586"/>
                </a:lnTo>
                <a:lnTo>
                  <a:pt x="9811" y="573953"/>
                </a:lnTo>
                <a:lnTo>
                  <a:pt x="21248" y="618584"/>
                </a:lnTo>
                <a:lnTo>
                  <a:pt x="37034" y="662138"/>
                </a:lnTo>
                <a:lnTo>
                  <a:pt x="57165" y="704272"/>
                </a:lnTo>
                <a:lnTo>
                  <a:pt x="81636" y="744645"/>
                </a:lnTo>
                <a:lnTo>
                  <a:pt x="110445" y="782914"/>
                </a:lnTo>
                <a:lnTo>
                  <a:pt x="143585" y="818738"/>
                </a:lnTo>
                <a:lnTo>
                  <a:pt x="180193" y="851008"/>
                </a:lnTo>
                <a:lnTo>
                  <a:pt x="219143" y="878893"/>
                </a:lnTo>
                <a:lnTo>
                  <a:pt x="260091" y="902395"/>
                </a:lnTo>
                <a:lnTo>
                  <a:pt x="302697" y="921519"/>
                </a:lnTo>
                <a:lnTo>
                  <a:pt x="346619" y="936265"/>
                </a:lnTo>
                <a:lnTo>
                  <a:pt x="391515" y="946638"/>
                </a:lnTo>
                <a:lnTo>
                  <a:pt x="437044" y="952639"/>
                </a:lnTo>
                <a:lnTo>
                  <a:pt x="482863" y="954273"/>
                </a:lnTo>
                <a:lnTo>
                  <a:pt x="528619" y="951545"/>
                </a:lnTo>
                <a:lnTo>
                  <a:pt x="573983" y="944458"/>
                </a:lnTo>
                <a:lnTo>
                  <a:pt x="618610" y="933016"/>
                </a:lnTo>
                <a:lnTo>
                  <a:pt x="656004" y="919456"/>
                </a:lnTo>
                <a:lnTo>
                  <a:pt x="459733" y="919456"/>
                </a:lnTo>
                <a:lnTo>
                  <a:pt x="414519" y="915388"/>
                </a:lnTo>
                <a:lnTo>
                  <a:pt x="369828" y="906710"/>
                </a:lnTo>
                <a:lnTo>
                  <a:pt x="326045" y="893419"/>
                </a:lnTo>
                <a:lnTo>
                  <a:pt x="283554" y="875511"/>
                </a:lnTo>
                <a:lnTo>
                  <a:pt x="242741" y="852983"/>
                </a:lnTo>
                <a:lnTo>
                  <a:pt x="203991" y="825829"/>
                </a:lnTo>
                <a:lnTo>
                  <a:pt x="167689" y="794047"/>
                </a:lnTo>
                <a:lnTo>
                  <a:pt x="135039" y="758517"/>
                </a:lnTo>
                <a:lnTo>
                  <a:pt x="106963" y="720428"/>
                </a:lnTo>
                <a:lnTo>
                  <a:pt x="83464" y="680165"/>
                </a:lnTo>
                <a:lnTo>
                  <a:pt x="64547" y="638114"/>
                </a:lnTo>
                <a:lnTo>
                  <a:pt x="50218" y="594660"/>
                </a:lnTo>
                <a:lnTo>
                  <a:pt x="40480" y="550188"/>
                </a:lnTo>
                <a:lnTo>
                  <a:pt x="35338" y="505084"/>
                </a:lnTo>
                <a:lnTo>
                  <a:pt x="34797" y="459733"/>
                </a:lnTo>
                <a:lnTo>
                  <a:pt x="38861" y="414520"/>
                </a:lnTo>
                <a:lnTo>
                  <a:pt x="47535" y="369831"/>
                </a:lnTo>
                <a:lnTo>
                  <a:pt x="60823" y="326050"/>
                </a:lnTo>
                <a:lnTo>
                  <a:pt x="78731" y="283563"/>
                </a:lnTo>
                <a:lnTo>
                  <a:pt x="101262" y="242756"/>
                </a:lnTo>
                <a:lnTo>
                  <a:pt x="128421" y="204013"/>
                </a:lnTo>
                <a:lnTo>
                  <a:pt x="160213" y="167721"/>
                </a:lnTo>
                <a:lnTo>
                  <a:pt x="198392" y="132891"/>
                </a:lnTo>
                <a:lnTo>
                  <a:pt x="239474" y="103320"/>
                </a:lnTo>
                <a:lnTo>
                  <a:pt x="282987" y="79011"/>
                </a:lnTo>
                <a:lnTo>
                  <a:pt x="328457" y="59968"/>
                </a:lnTo>
                <a:lnTo>
                  <a:pt x="375412" y="46196"/>
                </a:lnTo>
                <a:lnTo>
                  <a:pt x="423377" y="37698"/>
                </a:lnTo>
                <a:lnTo>
                  <a:pt x="471879" y="34479"/>
                </a:lnTo>
                <a:lnTo>
                  <a:pt x="655469" y="34479"/>
                </a:lnTo>
                <a:lnTo>
                  <a:pt x="651594" y="32740"/>
                </a:lnTo>
                <a:lnTo>
                  <a:pt x="607677" y="18000"/>
                </a:lnTo>
                <a:lnTo>
                  <a:pt x="562787" y="7632"/>
                </a:lnTo>
                <a:lnTo>
                  <a:pt x="517263" y="1633"/>
                </a:lnTo>
                <a:lnTo>
                  <a:pt x="471450" y="0"/>
                </a:lnTo>
                <a:close/>
              </a:path>
              <a:path w="954404" h="954404">
                <a:moveTo>
                  <a:pt x="655469" y="34479"/>
                </a:moveTo>
                <a:lnTo>
                  <a:pt x="471879" y="34479"/>
                </a:lnTo>
                <a:lnTo>
                  <a:pt x="520430" y="36544"/>
                </a:lnTo>
                <a:lnTo>
                  <a:pt x="568575" y="43900"/>
                </a:lnTo>
                <a:lnTo>
                  <a:pt x="615838" y="56554"/>
                </a:lnTo>
                <a:lnTo>
                  <a:pt x="661745" y="74508"/>
                </a:lnTo>
                <a:lnTo>
                  <a:pt x="705819" y="97770"/>
                </a:lnTo>
                <a:lnTo>
                  <a:pt x="747586" y="126344"/>
                </a:lnTo>
                <a:lnTo>
                  <a:pt x="786571" y="160234"/>
                </a:lnTo>
                <a:lnTo>
                  <a:pt x="819233" y="195765"/>
                </a:lnTo>
                <a:lnTo>
                  <a:pt x="847320" y="233853"/>
                </a:lnTo>
                <a:lnTo>
                  <a:pt x="870828" y="274112"/>
                </a:lnTo>
                <a:lnTo>
                  <a:pt x="889752" y="316158"/>
                </a:lnTo>
                <a:lnTo>
                  <a:pt x="904087" y="359606"/>
                </a:lnTo>
                <a:lnTo>
                  <a:pt x="913829" y="404072"/>
                </a:lnTo>
                <a:lnTo>
                  <a:pt x="918973" y="449169"/>
                </a:lnTo>
                <a:lnTo>
                  <a:pt x="919515" y="494514"/>
                </a:lnTo>
                <a:lnTo>
                  <a:pt x="915449" y="539721"/>
                </a:lnTo>
                <a:lnTo>
                  <a:pt x="906772" y="584407"/>
                </a:lnTo>
                <a:lnTo>
                  <a:pt x="893479" y="628185"/>
                </a:lnTo>
                <a:lnTo>
                  <a:pt x="875564" y="670671"/>
                </a:lnTo>
                <a:lnTo>
                  <a:pt x="853024" y="711480"/>
                </a:lnTo>
                <a:lnTo>
                  <a:pt x="825853" y="750228"/>
                </a:lnTo>
                <a:lnTo>
                  <a:pt x="794047" y="786529"/>
                </a:lnTo>
                <a:lnTo>
                  <a:pt x="758515" y="819197"/>
                </a:lnTo>
                <a:lnTo>
                  <a:pt x="720425" y="847287"/>
                </a:lnTo>
                <a:lnTo>
                  <a:pt x="680163" y="870793"/>
                </a:lnTo>
                <a:lnTo>
                  <a:pt x="638112" y="889714"/>
                </a:lnTo>
                <a:lnTo>
                  <a:pt x="594659" y="904044"/>
                </a:lnTo>
                <a:lnTo>
                  <a:pt x="550188" y="913781"/>
                </a:lnTo>
                <a:lnTo>
                  <a:pt x="505084" y="918919"/>
                </a:lnTo>
                <a:lnTo>
                  <a:pt x="459733" y="919456"/>
                </a:lnTo>
                <a:lnTo>
                  <a:pt x="656004" y="919456"/>
                </a:lnTo>
                <a:lnTo>
                  <a:pt x="704290" y="897089"/>
                </a:lnTo>
                <a:lnTo>
                  <a:pt x="744658" y="872616"/>
                </a:lnTo>
                <a:lnTo>
                  <a:pt x="782921" y="843809"/>
                </a:lnTo>
                <a:lnTo>
                  <a:pt x="818738" y="810675"/>
                </a:lnTo>
                <a:lnTo>
                  <a:pt x="851026" y="774069"/>
                </a:lnTo>
                <a:lnTo>
                  <a:pt x="878922" y="735122"/>
                </a:lnTo>
                <a:lnTo>
                  <a:pt x="902432" y="694176"/>
                </a:lnTo>
                <a:lnTo>
                  <a:pt x="921558" y="651573"/>
                </a:lnTo>
                <a:lnTo>
                  <a:pt x="936305" y="607654"/>
                </a:lnTo>
                <a:lnTo>
                  <a:pt x="946677" y="562761"/>
                </a:lnTo>
                <a:lnTo>
                  <a:pt x="952678" y="517237"/>
                </a:lnTo>
                <a:lnTo>
                  <a:pt x="954312" y="471424"/>
                </a:lnTo>
                <a:lnTo>
                  <a:pt x="951584" y="425662"/>
                </a:lnTo>
                <a:lnTo>
                  <a:pt x="944497" y="380294"/>
                </a:lnTo>
                <a:lnTo>
                  <a:pt x="933055" y="335662"/>
                </a:lnTo>
                <a:lnTo>
                  <a:pt x="917263" y="292107"/>
                </a:lnTo>
                <a:lnTo>
                  <a:pt x="897125" y="249972"/>
                </a:lnTo>
                <a:lnTo>
                  <a:pt x="872645" y="209598"/>
                </a:lnTo>
                <a:lnTo>
                  <a:pt x="843827" y="171328"/>
                </a:lnTo>
                <a:lnTo>
                  <a:pt x="810675" y="135502"/>
                </a:lnTo>
                <a:lnTo>
                  <a:pt x="774076" y="103233"/>
                </a:lnTo>
                <a:lnTo>
                  <a:pt x="735135" y="75353"/>
                </a:lnTo>
                <a:lnTo>
                  <a:pt x="694193" y="51856"/>
                </a:lnTo>
                <a:lnTo>
                  <a:pt x="655469" y="34479"/>
                </a:lnTo>
                <a:close/>
              </a:path>
            </a:pathLst>
          </a:custGeom>
          <a:solidFill>
            <a:srgbClr val="1B688F"/>
          </a:solidFill>
        </p:spPr>
        <p:txBody>
          <a:bodyPr wrap="square" lIns="0" tIns="0" rIns="0" bIns="0" rtlCol="0"/>
          <a:lstStyle/>
          <a:p>
            <a:endParaRPr/>
          </a:p>
        </p:txBody>
      </p:sp>
      <p:sp>
        <p:nvSpPr>
          <p:cNvPr id="13" name="object 13">
            <a:extLst>
              <a:ext uri="{FF2B5EF4-FFF2-40B4-BE49-F238E27FC236}">
                <a16:creationId xmlns:a16="http://schemas.microsoft.com/office/drawing/2014/main" id="{C0D8A113-0042-E80D-36F3-8123CC79F601}"/>
              </a:ext>
            </a:extLst>
          </p:cNvPr>
          <p:cNvSpPr/>
          <p:nvPr/>
        </p:nvSpPr>
        <p:spPr>
          <a:xfrm>
            <a:off x="1603382" y="2864362"/>
            <a:ext cx="782320" cy="782320"/>
          </a:xfrm>
          <a:custGeom>
            <a:avLst/>
            <a:gdLst/>
            <a:ahLst/>
            <a:cxnLst/>
            <a:rect l="l" t="t" r="r" b="b"/>
            <a:pathLst>
              <a:path w="782320" h="782320">
                <a:moveTo>
                  <a:pt x="555383" y="174040"/>
                </a:moveTo>
                <a:lnTo>
                  <a:pt x="503440" y="128511"/>
                </a:lnTo>
                <a:lnTo>
                  <a:pt x="459486" y="114020"/>
                </a:lnTo>
                <a:lnTo>
                  <a:pt x="414312" y="107073"/>
                </a:lnTo>
                <a:lnTo>
                  <a:pt x="368896" y="107505"/>
                </a:lnTo>
                <a:lnTo>
                  <a:pt x="324218" y="115138"/>
                </a:lnTo>
                <a:lnTo>
                  <a:pt x="281266" y="129832"/>
                </a:lnTo>
                <a:lnTo>
                  <a:pt x="240982" y="151409"/>
                </a:lnTo>
                <a:lnTo>
                  <a:pt x="204381" y="179692"/>
                </a:lnTo>
                <a:lnTo>
                  <a:pt x="172402" y="214528"/>
                </a:lnTo>
                <a:lnTo>
                  <a:pt x="167817" y="231508"/>
                </a:lnTo>
                <a:lnTo>
                  <a:pt x="170599" y="239877"/>
                </a:lnTo>
                <a:lnTo>
                  <a:pt x="176593" y="246786"/>
                </a:lnTo>
                <a:lnTo>
                  <a:pt x="180848" y="250063"/>
                </a:lnTo>
                <a:lnTo>
                  <a:pt x="185915" y="251625"/>
                </a:lnTo>
                <a:lnTo>
                  <a:pt x="190893" y="251561"/>
                </a:lnTo>
                <a:lnTo>
                  <a:pt x="197700" y="251472"/>
                </a:lnTo>
                <a:lnTo>
                  <a:pt x="204381" y="248386"/>
                </a:lnTo>
                <a:lnTo>
                  <a:pt x="208876" y="242582"/>
                </a:lnTo>
                <a:lnTo>
                  <a:pt x="243928" y="206209"/>
                </a:lnTo>
                <a:lnTo>
                  <a:pt x="285013" y="178917"/>
                </a:lnTo>
                <a:lnTo>
                  <a:pt x="330377" y="161023"/>
                </a:lnTo>
                <a:lnTo>
                  <a:pt x="378320" y="152819"/>
                </a:lnTo>
                <a:lnTo>
                  <a:pt x="427101" y="154609"/>
                </a:lnTo>
                <a:lnTo>
                  <a:pt x="474980" y="166700"/>
                </a:lnTo>
                <a:lnTo>
                  <a:pt x="520242" y="189382"/>
                </a:lnTo>
                <a:lnTo>
                  <a:pt x="528726" y="192684"/>
                </a:lnTo>
                <a:lnTo>
                  <a:pt x="537540" y="192519"/>
                </a:lnTo>
                <a:lnTo>
                  <a:pt x="545655" y="189064"/>
                </a:lnTo>
                <a:lnTo>
                  <a:pt x="552030" y="182537"/>
                </a:lnTo>
                <a:lnTo>
                  <a:pt x="555383" y="174040"/>
                </a:lnTo>
                <a:close/>
              </a:path>
              <a:path w="782320" h="782320">
                <a:moveTo>
                  <a:pt x="782231" y="385876"/>
                </a:moveTo>
                <a:lnTo>
                  <a:pt x="778256" y="334289"/>
                </a:lnTo>
                <a:lnTo>
                  <a:pt x="767727" y="284314"/>
                </a:lnTo>
                <a:lnTo>
                  <a:pt x="750862" y="236474"/>
                </a:lnTo>
                <a:lnTo>
                  <a:pt x="736219" y="207683"/>
                </a:lnTo>
                <a:lnTo>
                  <a:pt x="736219" y="386435"/>
                </a:lnTo>
                <a:lnTo>
                  <a:pt x="732612" y="441007"/>
                </a:lnTo>
                <a:lnTo>
                  <a:pt x="720686" y="493585"/>
                </a:lnTo>
                <a:lnTo>
                  <a:pt x="700735" y="543394"/>
                </a:lnTo>
                <a:lnTo>
                  <a:pt x="673087" y="589686"/>
                </a:lnTo>
                <a:lnTo>
                  <a:pt x="638035" y="631672"/>
                </a:lnTo>
                <a:lnTo>
                  <a:pt x="596900" y="667715"/>
                </a:lnTo>
                <a:lnTo>
                  <a:pt x="551294" y="696468"/>
                </a:lnTo>
                <a:lnTo>
                  <a:pt x="501967" y="717600"/>
                </a:lnTo>
                <a:lnTo>
                  <a:pt x="449694" y="730783"/>
                </a:lnTo>
                <a:lnTo>
                  <a:pt x="395224" y="735685"/>
                </a:lnTo>
                <a:lnTo>
                  <a:pt x="340664" y="732078"/>
                </a:lnTo>
                <a:lnTo>
                  <a:pt x="288099" y="720153"/>
                </a:lnTo>
                <a:lnTo>
                  <a:pt x="238290" y="700214"/>
                </a:lnTo>
                <a:lnTo>
                  <a:pt x="192011" y="672553"/>
                </a:lnTo>
                <a:lnTo>
                  <a:pt x="150025" y="637501"/>
                </a:lnTo>
                <a:lnTo>
                  <a:pt x="113982" y="596353"/>
                </a:lnTo>
                <a:lnTo>
                  <a:pt x="85229" y="550748"/>
                </a:lnTo>
                <a:lnTo>
                  <a:pt x="64096" y="501421"/>
                </a:lnTo>
                <a:lnTo>
                  <a:pt x="50914" y="449148"/>
                </a:lnTo>
                <a:lnTo>
                  <a:pt x="46012" y="394677"/>
                </a:lnTo>
                <a:lnTo>
                  <a:pt x="49618" y="340106"/>
                </a:lnTo>
                <a:lnTo>
                  <a:pt x="61544" y="287540"/>
                </a:lnTo>
                <a:lnTo>
                  <a:pt x="81483" y="237718"/>
                </a:lnTo>
                <a:lnTo>
                  <a:pt x="109143" y="191427"/>
                </a:lnTo>
                <a:lnTo>
                  <a:pt x="144195" y="149428"/>
                </a:lnTo>
                <a:lnTo>
                  <a:pt x="186486" y="112598"/>
                </a:lnTo>
                <a:lnTo>
                  <a:pt x="232918" y="83781"/>
                </a:lnTo>
                <a:lnTo>
                  <a:pt x="282486" y="62992"/>
                </a:lnTo>
                <a:lnTo>
                  <a:pt x="334175" y="50266"/>
                </a:lnTo>
                <a:lnTo>
                  <a:pt x="386981" y="45593"/>
                </a:lnTo>
                <a:lnTo>
                  <a:pt x="439889" y="48996"/>
                </a:lnTo>
                <a:lnTo>
                  <a:pt x="491871" y="60490"/>
                </a:lnTo>
                <a:lnTo>
                  <a:pt x="541934" y="80086"/>
                </a:lnTo>
                <a:lnTo>
                  <a:pt x="589038" y="107784"/>
                </a:lnTo>
                <a:lnTo>
                  <a:pt x="632193" y="143598"/>
                </a:lnTo>
                <a:lnTo>
                  <a:pt x="668248" y="184746"/>
                </a:lnTo>
                <a:lnTo>
                  <a:pt x="697001" y="230365"/>
                </a:lnTo>
                <a:lnTo>
                  <a:pt x="718134" y="279692"/>
                </a:lnTo>
                <a:lnTo>
                  <a:pt x="731316" y="331965"/>
                </a:lnTo>
                <a:lnTo>
                  <a:pt x="736219" y="386435"/>
                </a:lnTo>
                <a:lnTo>
                  <a:pt x="736219" y="207683"/>
                </a:lnTo>
                <a:lnTo>
                  <a:pt x="698957" y="149161"/>
                </a:lnTo>
                <a:lnTo>
                  <a:pt x="664349" y="110680"/>
                </a:lnTo>
                <a:lnTo>
                  <a:pt x="627151" y="78638"/>
                </a:lnTo>
                <a:lnTo>
                  <a:pt x="587159" y="52031"/>
                </a:lnTo>
                <a:lnTo>
                  <a:pt x="574281" y="45593"/>
                </a:lnTo>
                <a:lnTo>
                  <a:pt x="544880" y="30873"/>
                </a:lnTo>
                <a:lnTo>
                  <a:pt x="500824" y="15163"/>
                </a:lnTo>
                <a:lnTo>
                  <a:pt x="455536" y="4864"/>
                </a:lnTo>
                <a:lnTo>
                  <a:pt x="409536" y="0"/>
                </a:lnTo>
                <a:lnTo>
                  <a:pt x="363334" y="558"/>
                </a:lnTo>
                <a:lnTo>
                  <a:pt x="317461" y="6515"/>
                </a:lnTo>
                <a:lnTo>
                  <a:pt x="272427" y="17881"/>
                </a:lnTo>
                <a:lnTo>
                  <a:pt x="228777" y="34658"/>
                </a:lnTo>
                <a:lnTo>
                  <a:pt x="187020" y="56819"/>
                </a:lnTo>
                <a:lnTo>
                  <a:pt x="147675" y="84366"/>
                </a:lnTo>
                <a:lnTo>
                  <a:pt x="111277" y="117284"/>
                </a:lnTo>
                <a:lnTo>
                  <a:pt x="77597" y="156578"/>
                </a:lnTo>
                <a:lnTo>
                  <a:pt x="49695" y="199351"/>
                </a:lnTo>
                <a:lnTo>
                  <a:pt x="27787" y="245110"/>
                </a:lnTo>
                <a:lnTo>
                  <a:pt x="12065" y="293344"/>
                </a:lnTo>
                <a:lnTo>
                  <a:pt x="2743" y="343547"/>
                </a:lnTo>
                <a:lnTo>
                  <a:pt x="0" y="395211"/>
                </a:lnTo>
                <a:lnTo>
                  <a:pt x="3975" y="446811"/>
                </a:lnTo>
                <a:lnTo>
                  <a:pt x="14503" y="496785"/>
                </a:lnTo>
                <a:lnTo>
                  <a:pt x="31369" y="544626"/>
                </a:lnTo>
                <a:lnTo>
                  <a:pt x="54368" y="589851"/>
                </a:lnTo>
                <a:lnTo>
                  <a:pt x="83273" y="631952"/>
                </a:lnTo>
                <a:lnTo>
                  <a:pt x="117881" y="670420"/>
                </a:lnTo>
                <a:lnTo>
                  <a:pt x="157162" y="704088"/>
                </a:lnTo>
                <a:lnTo>
                  <a:pt x="199936" y="731989"/>
                </a:lnTo>
                <a:lnTo>
                  <a:pt x="245681" y="753897"/>
                </a:lnTo>
                <a:lnTo>
                  <a:pt x="293916" y="769620"/>
                </a:lnTo>
                <a:lnTo>
                  <a:pt x="344106" y="778954"/>
                </a:lnTo>
                <a:lnTo>
                  <a:pt x="395770" y="781697"/>
                </a:lnTo>
                <a:lnTo>
                  <a:pt x="447357" y="777722"/>
                </a:lnTo>
                <a:lnTo>
                  <a:pt x="497332" y="767194"/>
                </a:lnTo>
                <a:lnTo>
                  <a:pt x="545172" y="750316"/>
                </a:lnTo>
                <a:lnTo>
                  <a:pt x="573938" y="735685"/>
                </a:lnTo>
                <a:lnTo>
                  <a:pt x="590384" y="727329"/>
                </a:lnTo>
                <a:lnTo>
                  <a:pt x="632485" y="698411"/>
                </a:lnTo>
                <a:lnTo>
                  <a:pt x="670953" y="663816"/>
                </a:lnTo>
                <a:lnTo>
                  <a:pt x="704634" y="624522"/>
                </a:lnTo>
                <a:lnTo>
                  <a:pt x="732523" y="581748"/>
                </a:lnTo>
                <a:lnTo>
                  <a:pt x="754430" y="535990"/>
                </a:lnTo>
                <a:lnTo>
                  <a:pt x="770153" y="487756"/>
                </a:lnTo>
                <a:lnTo>
                  <a:pt x="779487" y="437553"/>
                </a:lnTo>
                <a:lnTo>
                  <a:pt x="782231" y="385876"/>
                </a:lnTo>
                <a:close/>
              </a:path>
            </a:pathLst>
          </a:custGeom>
          <a:solidFill>
            <a:srgbClr val="36A9D0"/>
          </a:solidFill>
        </p:spPr>
        <p:txBody>
          <a:bodyPr wrap="square" lIns="0" tIns="0" rIns="0" bIns="0" rtlCol="0"/>
          <a:lstStyle/>
          <a:p>
            <a:endParaRPr/>
          </a:p>
        </p:txBody>
      </p:sp>
      <p:sp>
        <p:nvSpPr>
          <p:cNvPr id="14" name="object 14">
            <a:extLst>
              <a:ext uri="{FF2B5EF4-FFF2-40B4-BE49-F238E27FC236}">
                <a16:creationId xmlns:a16="http://schemas.microsoft.com/office/drawing/2014/main" id="{A2F90A5F-74B5-7DC4-7F56-851CDD404916}"/>
              </a:ext>
            </a:extLst>
          </p:cNvPr>
          <p:cNvSpPr/>
          <p:nvPr/>
        </p:nvSpPr>
        <p:spPr>
          <a:xfrm>
            <a:off x="1131461" y="3490391"/>
            <a:ext cx="636270" cy="644525"/>
          </a:xfrm>
          <a:custGeom>
            <a:avLst/>
            <a:gdLst/>
            <a:ahLst/>
            <a:cxnLst/>
            <a:rect l="l" t="t" r="r" b="b"/>
            <a:pathLst>
              <a:path w="636270" h="644525">
                <a:moveTo>
                  <a:pt x="488801" y="0"/>
                </a:moveTo>
                <a:lnTo>
                  <a:pt x="28972" y="470896"/>
                </a:lnTo>
                <a:lnTo>
                  <a:pt x="7241" y="504187"/>
                </a:lnTo>
                <a:lnTo>
                  <a:pt x="0" y="543281"/>
                </a:lnTo>
                <a:lnTo>
                  <a:pt x="2196" y="563292"/>
                </a:lnTo>
                <a:lnTo>
                  <a:pt x="17737" y="599544"/>
                </a:lnTo>
                <a:lnTo>
                  <a:pt x="46391" y="627518"/>
                </a:lnTo>
                <a:lnTo>
                  <a:pt x="83030" y="642208"/>
                </a:lnTo>
                <a:lnTo>
                  <a:pt x="103085" y="643928"/>
                </a:lnTo>
                <a:lnTo>
                  <a:pt x="123076" y="641731"/>
                </a:lnTo>
                <a:lnTo>
                  <a:pt x="159356" y="626190"/>
                </a:lnTo>
                <a:lnTo>
                  <a:pt x="102674" y="608804"/>
                </a:lnTo>
                <a:lnTo>
                  <a:pt x="77028" y="604314"/>
                </a:lnTo>
                <a:lnTo>
                  <a:pt x="46234" y="580069"/>
                </a:lnTo>
                <a:lnTo>
                  <a:pt x="34512" y="542863"/>
                </a:lnTo>
                <a:lnTo>
                  <a:pt x="35644" y="529614"/>
                </a:lnTo>
                <a:lnTo>
                  <a:pt x="39293" y="517024"/>
                </a:lnTo>
                <a:lnTo>
                  <a:pt x="45339" y="505399"/>
                </a:lnTo>
                <a:lnTo>
                  <a:pt x="53663" y="495042"/>
                </a:lnTo>
                <a:lnTo>
                  <a:pt x="484875" y="53391"/>
                </a:lnTo>
                <a:lnTo>
                  <a:pt x="529089" y="53391"/>
                </a:lnTo>
                <a:lnTo>
                  <a:pt x="528676" y="52940"/>
                </a:lnTo>
                <a:lnTo>
                  <a:pt x="500770" y="16795"/>
                </a:lnTo>
                <a:lnTo>
                  <a:pt x="488801" y="0"/>
                </a:lnTo>
                <a:close/>
              </a:path>
              <a:path w="636270" h="644525">
                <a:moveTo>
                  <a:pt x="529089" y="53391"/>
                </a:moveTo>
                <a:lnTo>
                  <a:pt x="484875" y="53391"/>
                </a:lnTo>
                <a:lnTo>
                  <a:pt x="508075" y="81929"/>
                </a:lnTo>
                <a:lnTo>
                  <a:pt x="531919" y="107526"/>
                </a:lnTo>
                <a:lnTo>
                  <a:pt x="556359" y="130125"/>
                </a:lnTo>
                <a:lnTo>
                  <a:pt x="581343" y="149670"/>
                </a:lnTo>
                <a:lnTo>
                  <a:pt x="150089" y="589081"/>
                </a:lnTo>
                <a:lnTo>
                  <a:pt x="128207" y="603716"/>
                </a:lnTo>
                <a:lnTo>
                  <a:pt x="102674" y="608804"/>
                </a:lnTo>
                <a:lnTo>
                  <a:pt x="179099" y="608804"/>
                </a:lnTo>
                <a:lnTo>
                  <a:pt x="635718" y="143534"/>
                </a:lnTo>
                <a:lnTo>
                  <a:pt x="617352" y="132205"/>
                </a:lnTo>
                <a:lnTo>
                  <a:pt x="587072" y="110754"/>
                </a:lnTo>
                <a:lnTo>
                  <a:pt x="557479" y="84297"/>
                </a:lnTo>
                <a:lnTo>
                  <a:pt x="529089" y="53391"/>
                </a:lnTo>
                <a:close/>
              </a:path>
            </a:pathLst>
          </a:custGeom>
          <a:solidFill>
            <a:srgbClr val="1B688F"/>
          </a:solidFill>
        </p:spPr>
        <p:txBody>
          <a:bodyPr wrap="square" lIns="0" tIns="0" rIns="0" bIns="0" rtlCol="0"/>
          <a:lstStyle/>
          <a:p>
            <a:endParaRPr/>
          </a:p>
        </p:txBody>
      </p:sp>
      <p:sp>
        <p:nvSpPr>
          <p:cNvPr id="15" name="object 15">
            <a:extLst>
              <a:ext uri="{FF2B5EF4-FFF2-40B4-BE49-F238E27FC236}">
                <a16:creationId xmlns:a16="http://schemas.microsoft.com/office/drawing/2014/main" id="{1037DDCF-BEFD-DB30-B349-04AD184B7AD6}"/>
              </a:ext>
            </a:extLst>
          </p:cNvPr>
          <p:cNvSpPr txBox="1">
            <a:spLocks noGrp="1"/>
          </p:cNvSpPr>
          <p:nvPr>
            <p:ph type="title"/>
          </p:nvPr>
        </p:nvSpPr>
        <p:spPr>
          <a:xfrm>
            <a:off x="1082018" y="710409"/>
            <a:ext cx="100368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Państwowa Inspekcja Sanitarna</a:t>
            </a:r>
            <a:endParaRPr sz="5350" dirty="0"/>
          </a:p>
        </p:txBody>
      </p:sp>
      <p:grpSp>
        <p:nvGrpSpPr>
          <p:cNvPr id="26" name="Grupa 25">
            <a:extLst>
              <a:ext uri="{FF2B5EF4-FFF2-40B4-BE49-F238E27FC236}">
                <a16:creationId xmlns:a16="http://schemas.microsoft.com/office/drawing/2014/main" id="{A1B6E951-DA98-A034-8124-D9176BDEE755}"/>
              </a:ext>
            </a:extLst>
          </p:cNvPr>
          <p:cNvGrpSpPr/>
          <p:nvPr/>
        </p:nvGrpSpPr>
        <p:grpSpPr>
          <a:xfrm>
            <a:off x="16245760" y="748440"/>
            <a:ext cx="2311697" cy="673735"/>
            <a:chOff x="16245760" y="748440"/>
            <a:chExt cx="2311697" cy="673735"/>
          </a:xfrm>
        </p:grpSpPr>
        <p:grpSp>
          <p:nvGrpSpPr>
            <p:cNvPr id="16" name="object 16">
              <a:extLst>
                <a:ext uri="{FF2B5EF4-FFF2-40B4-BE49-F238E27FC236}">
                  <a16:creationId xmlns:a16="http://schemas.microsoft.com/office/drawing/2014/main" id="{D7BDFEA6-6C25-A0D4-286F-DB146A1FD188}"/>
                </a:ext>
              </a:extLst>
            </p:cNvPr>
            <p:cNvGrpSpPr/>
            <p:nvPr/>
          </p:nvGrpSpPr>
          <p:grpSpPr>
            <a:xfrm>
              <a:off x="16245760" y="748440"/>
              <a:ext cx="673735" cy="673735"/>
              <a:chOff x="16245760" y="748440"/>
              <a:chExt cx="673735" cy="673735"/>
            </a:xfrm>
          </p:grpSpPr>
          <p:sp>
            <p:nvSpPr>
              <p:cNvPr id="17" name="object 17">
                <a:extLst>
                  <a:ext uri="{FF2B5EF4-FFF2-40B4-BE49-F238E27FC236}">
                    <a16:creationId xmlns:a16="http://schemas.microsoft.com/office/drawing/2014/main" id="{D89F3A1F-208E-47EB-6542-197C9FD21016}"/>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18" name="object 18">
                <a:extLst>
                  <a:ext uri="{FF2B5EF4-FFF2-40B4-BE49-F238E27FC236}">
                    <a16:creationId xmlns:a16="http://schemas.microsoft.com/office/drawing/2014/main" id="{FB1006CC-576F-2398-68D5-C07055B74347}"/>
                  </a:ext>
                </a:extLst>
              </p:cNvPr>
              <p:cNvSpPr/>
              <p:nvPr/>
            </p:nvSpPr>
            <p:spPr>
              <a:xfrm>
                <a:off x="16245760" y="953939"/>
                <a:ext cx="673735" cy="203200"/>
              </a:xfrm>
              <a:custGeom>
                <a:avLst/>
                <a:gdLst/>
                <a:ahLst/>
                <a:cxnLst/>
                <a:rect l="l" t="t" r="r" b="b"/>
                <a:pathLst>
                  <a:path w="673734" h="203200">
                    <a:moveTo>
                      <a:pt x="0" y="0"/>
                    </a:moveTo>
                    <a:lnTo>
                      <a:pt x="0" y="121043"/>
                    </a:lnTo>
                    <a:lnTo>
                      <a:pt x="22704" y="129332"/>
                    </a:lnTo>
                    <a:lnTo>
                      <a:pt x="88898" y="150825"/>
                    </a:lnTo>
                    <a:lnTo>
                      <a:pt x="130738" y="162584"/>
                    </a:lnTo>
                    <a:lnTo>
                      <a:pt x="177309" y="174054"/>
                    </a:lnTo>
                    <a:lnTo>
                      <a:pt x="227784" y="184513"/>
                    </a:lnTo>
                    <a:lnTo>
                      <a:pt x="281340" y="193238"/>
                    </a:lnTo>
                    <a:lnTo>
                      <a:pt x="337152" y="199507"/>
                    </a:lnTo>
                    <a:lnTo>
                      <a:pt x="394395" y="202595"/>
                    </a:lnTo>
                    <a:lnTo>
                      <a:pt x="452244" y="201782"/>
                    </a:lnTo>
                    <a:lnTo>
                      <a:pt x="509876" y="196344"/>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19" name="object 19">
                <a:extLst>
                  <a:ext uri="{FF2B5EF4-FFF2-40B4-BE49-F238E27FC236}">
                    <a16:creationId xmlns:a16="http://schemas.microsoft.com/office/drawing/2014/main" id="{E955E1E1-209B-4FD7-CB73-0BD625A9D66C}"/>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20" name="object 20">
              <a:extLst>
                <a:ext uri="{FF2B5EF4-FFF2-40B4-BE49-F238E27FC236}">
                  <a16:creationId xmlns:a16="http://schemas.microsoft.com/office/drawing/2014/main" id="{A8C79BF5-508D-06B3-DCBF-B2D3C54B30C2}"/>
                </a:ext>
              </a:extLst>
            </p:cNvPr>
            <p:cNvPicPr/>
            <p:nvPr/>
          </p:nvPicPr>
          <p:blipFill>
            <a:blip r:embed="rId2" cstate="print"/>
            <a:stretch>
              <a:fillRect/>
            </a:stretch>
          </p:blipFill>
          <p:spPr>
            <a:xfrm>
              <a:off x="17054884" y="814681"/>
              <a:ext cx="765164" cy="113324"/>
            </a:xfrm>
            <a:prstGeom prst="rect">
              <a:avLst/>
            </a:prstGeom>
          </p:spPr>
        </p:pic>
        <p:pic>
          <p:nvPicPr>
            <p:cNvPr id="21" name="object 21">
              <a:extLst>
                <a:ext uri="{FF2B5EF4-FFF2-40B4-BE49-F238E27FC236}">
                  <a16:creationId xmlns:a16="http://schemas.microsoft.com/office/drawing/2014/main" id="{856A09A6-0B5C-5F09-94CC-400E03B524B0}"/>
                </a:ext>
              </a:extLst>
            </p:cNvPr>
            <p:cNvPicPr/>
            <p:nvPr/>
          </p:nvPicPr>
          <p:blipFill>
            <a:blip r:embed="rId3" cstate="print"/>
            <a:stretch>
              <a:fillRect/>
            </a:stretch>
          </p:blipFill>
          <p:spPr>
            <a:xfrm>
              <a:off x="17041040" y="997703"/>
              <a:ext cx="1516417" cy="336302"/>
            </a:xfrm>
            <a:prstGeom prst="rect">
              <a:avLst/>
            </a:prstGeom>
          </p:spPr>
        </p:pic>
      </p:grpSp>
      <p:sp>
        <p:nvSpPr>
          <p:cNvPr id="22" name="object 22">
            <a:extLst>
              <a:ext uri="{FF2B5EF4-FFF2-40B4-BE49-F238E27FC236}">
                <a16:creationId xmlns:a16="http://schemas.microsoft.com/office/drawing/2014/main" id="{86BD4494-5B41-5CEF-8B83-9273BE1F3A6D}"/>
              </a:ext>
            </a:extLst>
          </p:cNvPr>
          <p:cNvSpPr txBox="1"/>
          <p:nvPr/>
        </p:nvSpPr>
        <p:spPr>
          <a:xfrm>
            <a:off x="2596049" y="4977029"/>
            <a:ext cx="11550502" cy="498855"/>
          </a:xfrm>
          <a:prstGeom prst="rect">
            <a:avLst/>
          </a:prstGeom>
        </p:spPr>
        <p:txBody>
          <a:bodyPr vert="horz" wrap="square" lIns="0" tIns="74930" rIns="0" bIns="0" rtlCol="0">
            <a:spAutoFit/>
          </a:bodyPr>
          <a:lstStyle/>
          <a:p>
            <a:pPr marL="12700" marR="5080">
              <a:lnSpc>
                <a:spcPts val="3300"/>
              </a:lnSpc>
              <a:spcBef>
                <a:spcPts val="590"/>
              </a:spcBef>
            </a:pPr>
            <a:r>
              <a:rPr lang="pl-PL" sz="3100" dirty="0">
                <a:solidFill>
                  <a:srgbClr val="1A688F"/>
                </a:solidFill>
                <a:latin typeface="Lato Light"/>
                <a:cs typeface="Lato Light"/>
              </a:rPr>
              <a:t>Do obowiązków Państwowej Inspekcji Sanitarnej należą m.in.:</a:t>
            </a:r>
            <a:endParaRPr sz="3100" dirty="0">
              <a:latin typeface="Lato Light"/>
              <a:cs typeface="Lato Light"/>
            </a:endParaRPr>
          </a:p>
        </p:txBody>
      </p:sp>
      <p:sp>
        <p:nvSpPr>
          <p:cNvPr id="24" name="object 24">
            <a:extLst>
              <a:ext uri="{FF2B5EF4-FFF2-40B4-BE49-F238E27FC236}">
                <a16:creationId xmlns:a16="http://schemas.microsoft.com/office/drawing/2014/main" id="{BD32BF36-54C7-B084-DE09-5F1B7E56293C}"/>
              </a:ext>
            </a:extLst>
          </p:cNvPr>
          <p:cNvSpPr txBox="1">
            <a:spLocks noGrp="1"/>
          </p:cNvSpPr>
          <p:nvPr>
            <p:ph sz="half" idx="2"/>
          </p:nvPr>
        </p:nvSpPr>
        <p:spPr>
          <a:xfrm>
            <a:off x="2631487" y="2741781"/>
            <a:ext cx="10392364" cy="1700530"/>
          </a:xfrm>
          <a:prstGeom prst="rect">
            <a:avLst/>
          </a:prstGeom>
        </p:spPr>
        <p:txBody>
          <a:bodyPr vert="horz" wrap="square" lIns="0" tIns="12065" rIns="0" bIns="0" rtlCol="0">
            <a:spAutoFit/>
          </a:bodyPr>
          <a:lstStyle/>
          <a:p>
            <a:pPr marL="12700" algn="l">
              <a:lnSpc>
                <a:spcPct val="100000"/>
              </a:lnSpc>
              <a:spcBef>
                <a:spcPts val="95"/>
              </a:spcBef>
            </a:pPr>
            <a:r>
              <a:rPr lang="pl-PL" spc="-10" dirty="0"/>
              <a:t>Państwowa Inspekcja Sanitarna (sanepid)</a:t>
            </a:r>
            <a:endParaRPr spc="-10" dirty="0"/>
          </a:p>
          <a:p>
            <a:pPr marL="12700" marR="5715" algn="l">
              <a:lnSpc>
                <a:spcPct val="129700"/>
              </a:lnSpc>
              <a:spcBef>
                <a:spcPts val="1120"/>
              </a:spcBef>
            </a:pPr>
            <a:r>
              <a:rPr lang="pl-PL" sz="1800" dirty="0">
                <a:solidFill>
                  <a:srgbClr val="404041"/>
                </a:solidFill>
              </a:rPr>
              <a:t>To instytucja publiczna działająca na rzecz ochrony zdrowia publicznego w Polsce. Jej głównym celem jest zapobieganie chorobom i zagrożeniom zdrowotnym oraz nadzór nad warunkami higieny i bezpieczeństwa w różnych dziedzinach życia społecznego. </a:t>
            </a:r>
            <a:endParaRPr sz="1800" dirty="0"/>
          </a:p>
        </p:txBody>
      </p:sp>
      <p:sp>
        <p:nvSpPr>
          <p:cNvPr id="2" name="object 24">
            <a:extLst>
              <a:ext uri="{FF2B5EF4-FFF2-40B4-BE49-F238E27FC236}">
                <a16:creationId xmlns:a16="http://schemas.microsoft.com/office/drawing/2014/main" id="{D521EEA7-8D71-8A43-8DAE-22C5B9DEA08D}"/>
              </a:ext>
            </a:extLst>
          </p:cNvPr>
          <p:cNvSpPr txBox="1">
            <a:spLocks/>
          </p:cNvSpPr>
          <p:nvPr/>
        </p:nvSpPr>
        <p:spPr>
          <a:xfrm>
            <a:off x="2596049" y="5654675"/>
            <a:ext cx="10427801" cy="5735481"/>
          </a:xfrm>
          <a:prstGeom prst="rect">
            <a:avLst/>
          </a:prstGeom>
        </p:spPr>
        <p:txBody>
          <a:bodyPr vert="horz" wrap="square" lIns="0" tIns="12065" rIns="0" bIns="0" rtlCol="0">
            <a:spAutoFit/>
          </a:bodyPr>
          <a:lstStyle>
            <a:lvl1pPr marL="0">
              <a:defRPr sz="3300" b="0" i="0">
                <a:solidFill>
                  <a:srgbClr val="34A8CF"/>
                </a:solidFill>
                <a:latin typeface="Lato Light"/>
                <a:ea typeface="+mn-ea"/>
                <a:cs typeface="Lato Light"/>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l" fontAlgn="base">
              <a:buFont typeface="Arial" panose="020B0604020202020204" pitchFamily="34" charset="0"/>
              <a:buChar char="•"/>
            </a:pPr>
            <a:r>
              <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wydawanie opinii do projektu uchwały o wykazie kąpielisk przekazanego przez wójta, burmistrza lub prezydenta miasta;</a:t>
            </a:r>
          </a:p>
          <a:p>
            <a:pPr marL="285750" indent="-285750" algn="l" fontAlgn="base">
              <a:buFont typeface="Arial" panose="020B0604020202020204" pitchFamily="34" charset="0"/>
              <a:buChar char="•"/>
            </a:pPr>
            <a:endPar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lgn="l" fontAlgn="base">
              <a:buFont typeface="Arial" panose="020B0604020202020204" pitchFamily="34" charset="0"/>
              <a:buChar char="•"/>
            </a:pPr>
            <a:r>
              <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przedstawianie Komisji Europejskiej przed rozpoczęciem sezonu kąpielowego, informacji o liczbie kąpielisk wraz z podaniem przyczyny zmian w ich liczbie w porównaniu do poprzedniego sezonu kąpielowego;</a:t>
            </a:r>
          </a:p>
          <a:p>
            <a:pPr marL="285750" indent="-285750" algn="l" fontAlgn="base">
              <a:buFont typeface="Arial" panose="020B0604020202020204" pitchFamily="34" charset="0"/>
              <a:buChar char="•"/>
            </a:pPr>
            <a:endPar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lgn="l" fontAlgn="base">
              <a:buFont typeface="Arial" panose="020B0604020202020204" pitchFamily="34" charset="0"/>
              <a:buChar char="•"/>
            </a:pPr>
            <a:r>
              <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przekazanie do Komisji Europejskiej wykazu kąpielisk;</a:t>
            </a:r>
          </a:p>
          <a:p>
            <a:pPr marL="285750" indent="-285750" algn="l" fontAlgn="base">
              <a:buFont typeface="Arial" panose="020B0604020202020204" pitchFamily="34" charset="0"/>
              <a:buChar char="•"/>
            </a:pPr>
            <a:endPar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lgn="l" fontAlgn="base">
              <a:buFont typeface="Arial" panose="020B0604020202020204" pitchFamily="34" charset="0"/>
              <a:buChar char="•"/>
            </a:pPr>
            <a:r>
              <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sporządzanie sprawozdań, przedstawiających przyczyny ewentualnego zawieszenia stosowania harmonogramu pobierania próbek wody i przekazania ich do Głównego Inspektoratu Sanitarnego, celem przekazania wraz ze sprawozdaniem rocznym Komisji Europejskiej;</a:t>
            </a:r>
          </a:p>
          <a:p>
            <a:pPr marL="285750" indent="-285750" algn="l" fontAlgn="base">
              <a:buFont typeface="Arial" panose="020B0604020202020204" pitchFamily="34" charset="0"/>
              <a:buChar char="•"/>
            </a:pPr>
            <a:endPar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lgn="l" fontAlgn="base">
              <a:buFont typeface="Arial" panose="020B0604020202020204" pitchFamily="34" charset="0"/>
              <a:buChar char="•"/>
            </a:pPr>
            <a:r>
              <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wprowadzenie w razie konieczności, zakazu kąpieli w danym sezonie kąpielowym albo tymczasowego zakazu kąpieli;</a:t>
            </a:r>
          </a:p>
          <a:p>
            <a:pPr marL="285750" indent="-285750" algn="l" fontAlgn="base">
              <a:buFont typeface="Arial" panose="020B0604020202020204" pitchFamily="34" charset="0"/>
              <a:buChar char="•"/>
            </a:pPr>
            <a:endPar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lgn="l" fontAlgn="base">
              <a:buFont typeface="Arial" panose="020B0604020202020204" pitchFamily="34" charset="0"/>
              <a:buChar char="•"/>
            </a:pPr>
            <a:r>
              <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prowadzenie i aktualizacja internetowego serwisu kąpieliskowego zawierającego informacje dotyczące kąpielisk.</a:t>
            </a:r>
          </a:p>
          <a:p>
            <a:pPr marL="298450" marR="5715" indent="-285750" algn="just">
              <a:lnSpc>
                <a:spcPct val="129700"/>
              </a:lnSpc>
              <a:spcBef>
                <a:spcPts val="1120"/>
              </a:spcBef>
              <a:buFont typeface="Arial" panose="020B0604020202020204" pitchFamily="34" charset="0"/>
              <a:buChar char="•"/>
            </a:pPr>
            <a:endParaRPr lang="pl-PL" sz="1800" dirty="0"/>
          </a:p>
        </p:txBody>
      </p:sp>
    </p:spTree>
    <p:extLst>
      <p:ext uri="{BB962C8B-B14F-4D97-AF65-F5344CB8AC3E}">
        <p14:creationId xmlns:p14="http://schemas.microsoft.com/office/powerpoint/2010/main" val="2255398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4316" y="2143168"/>
            <a:ext cx="20055840" cy="0"/>
          </a:xfrm>
          <a:custGeom>
            <a:avLst/>
            <a:gdLst/>
            <a:ahLst/>
            <a:cxnLst/>
            <a:rect l="l" t="t" r="r" b="b"/>
            <a:pathLst>
              <a:path w="20055840">
                <a:moveTo>
                  <a:pt x="0" y="0"/>
                </a:moveTo>
                <a:lnTo>
                  <a:pt x="20055462" y="0"/>
                </a:lnTo>
              </a:path>
            </a:pathLst>
          </a:custGeom>
          <a:ln w="5235">
            <a:solidFill>
              <a:srgbClr val="34A8CF"/>
            </a:solidFill>
          </a:ln>
        </p:spPr>
        <p:txBody>
          <a:bodyPr wrap="square" lIns="0" tIns="0" rIns="0" bIns="0" rtlCol="0"/>
          <a:lstStyle/>
          <a:p>
            <a:endParaRPr/>
          </a:p>
        </p:txBody>
      </p:sp>
      <p:sp>
        <p:nvSpPr>
          <p:cNvPr id="15" name="object 15"/>
          <p:cNvSpPr txBox="1">
            <a:spLocks noGrp="1"/>
          </p:cNvSpPr>
          <p:nvPr>
            <p:ph type="title"/>
          </p:nvPr>
        </p:nvSpPr>
        <p:spPr>
          <a:xfrm>
            <a:off x="1082018" y="710409"/>
            <a:ext cx="77508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Wody Polskie w liczbach</a:t>
            </a:r>
            <a:endParaRPr sz="5350" dirty="0"/>
          </a:p>
        </p:txBody>
      </p:sp>
      <p:grpSp>
        <p:nvGrpSpPr>
          <p:cNvPr id="26" name="Grupa 25">
            <a:extLst>
              <a:ext uri="{FF2B5EF4-FFF2-40B4-BE49-F238E27FC236}">
                <a16:creationId xmlns:a16="http://schemas.microsoft.com/office/drawing/2014/main" id="{ED87A888-E07D-4518-A45B-ABCB09F68B31}"/>
              </a:ext>
            </a:extLst>
          </p:cNvPr>
          <p:cNvGrpSpPr/>
          <p:nvPr/>
        </p:nvGrpSpPr>
        <p:grpSpPr>
          <a:xfrm>
            <a:off x="16245760" y="748440"/>
            <a:ext cx="2311697" cy="673735"/>
            <a:chOff x="16245760" y="748440"/>
            <a:chExt cx="2311697" cy="673735"/>
          </a:xfrm>
        </p:grpSpPr>
        <p:grpSp>
          <p:nvGrpSpPr>
            <p:cNvPr id="16" name="object 16"/>
            <p:cNvGrpSpPr/>
            <p:nvPr/>
          </p:nvGrpSpPr>
          <p:grpSpPr>
            <a:xfrm>
              <a:off x="16245760" y="748440"/>
              <a:ext cx="673735" cy="673735"/>
              <a:chOff x="16245760" y="748440"/>
              <a:chExt cx="673735" cy="673735"/>
            </a:xfrm>
          </p:grpSpPr>
          <p:sp>
            <p:nvSpPr>
              <p:cNvPr id="17" name="object 17"/>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18" name="object 18"/>
              <p:cNvSpPr/>
              <p:nvPr/>
            </p:nvSpPr>
            <p:spPr>
              <a:xfrm>
                <a:off x="16245760" y="953939"/>
                <a:ext cx="673735" cy="203200"/>
              </a:xfrm>
              <a:custGeom>
                <a:avLst/>
                <a:gdLst/>
                <a:ahLst/>
                <a:cxnLst/>
                <a:rect l="l" t="t" r="r" b="b"/>
                <a:pathLst>
                  <a:path w="673734" h="203200">
                    <a:moveTo>
                      <a:pt x="0" y="0"/>
                    </a:moveTo>
                    <a:lnTo>
                      <a:pt x="0" y="121043"/>
                    </a:lnTo>
                    <a:lnTo>
                      <a:pt x="22704" y="129332"/>
                    </a:lnTo>
                    <a:lnTo>
                      <a:pt x="88898" y="150825"/>
                    </a:lnTo>
                    <a:lnTo>
                      <a:pt x="130738" y="162584"/>
                    </a:lnTo>
                    <a:lnTo>
                      <a:pt x="177309" y="174054"/>
                    </a:lnTo>
                    <a:lnTo>
                      <a:pt x="227784" y="184513"/>
                    </a:lnTo>
                    <a:lnTo>
                      <a:pt x="281340" y="193238"/>
                    </a:lnTo>
                    <a:lnTo>
                      <a:pt x="337152" y="199507"/>
                    </a:lnTo>
                    <a:lnTo>
                      <a:pt x="394395" y="202595"/>
                    </a:lnTo>
                    <a:lnTo>
                      <a:pt x="452244" y="201782"/>
                    </a:lnTo>
                    <a:lnTo>
                      <a:pt x="509876" y="196344"/>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19" name="object 19"/>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20" name="object 20"/>
            <p:cNvPicPr/>
            <p:nvPr/>
          </p:nvPicPr>
          <p:blipFill>
            <a:blip r:embed="rId2" cstate="print"/>
            <a:stretch>
              <a:fillRect/>
            </a:stretch>
          </p:blipFill>
          <p:spPr>
            <a:xfrm>
              <a:off x="17054884" y="814681"/>
              <a:ext cx="765164" cy="113324"/>
            </a:xfrm>
            <a:prstGeom prst="rect">
              <a:avLst/>
            </a:prstGeom>
          </p:spPr>
        </p:pic>
        <p:pic>
          <p:nvPicPr>
            <p:cNvPr id="21" name="object 21"/>
            <p:cNvPicPr/>
            <p:nvPr/>
          </p:nvPicPr>
          <p:blipFill>
            <a:blip r:embed="rId3" cstate="print"/>
            <a:stretch>
              <a:fillRect/>
            </a:stretch>
          </p:blipFill>
          <p:spPr>
            <a:xfrm>
              <a:off x="17041040" y="997703"/>
              <a:ext cx="1516417" cy="336302"/>
            </a:xfrm>
            <a:prstGeom prst="rect">
              <a:avLst/>
            </a:prstGeom>
          </p:spPr>
        </p:pic>
      </p:grpSp>
      <p:sp>
        <p:nvSpPr>
          <p:cNvPr id="22" name="object 22"/>
          <p:cNvSpPr txBox="1"/>
          <p:nvPr/>
        </p:nvSpPr>
        <p:spPr>
          <a:xfrm>
            <a:off x="2220144" y="3305669"/>
            <a:ext cx="6581775" cy="498855"/>
          </a:xfrm>
          <a:prstGeom prst="rect">
            <a:avLst/>
          </a:prstGeom>
        </p:spPr>
        <p:txBody>
          <a:bodyPr vert="horz" wrap="square" lIns="0" tIns="74930" rIns="0" bIns="0" rtlCol="0">
            <a:spAutoFit/>
          </a:bodyPr>
          <a:lstStyle/>
          <a:p>
            <a:pPr marL="12700" marR="5080">
              <a:lnSpc>
                <a:spcPts val="3300"/>
              </a:lnSpc>
              <a:spcBef>
                <a:spcPts val="590"/>
              </a:spcBef>
            </a:pPr>
            <a:r>
              <a:rPr lang="pl-PL" sz="3100" b="1" dirty="0">
                <a:solidFill>
                  <a:srgbClr val="1A688F"/>
                </a:solidFill>
                <a:latin typeface="Lato Light"/>
                <a:cs typeface="Lato Light"/>
              </a:rPr>
              <a:t>6600</a:t>
            </a:r>
            <a:r>
              <a:rPr lang="pl-PL" sz="3100" dirty="0">
                <a:solidFill>
                  <a:srgbClr val="1A688F"/>
                </a:solidFill>
                <a:latin typeface="Lato Light"/>
                <a:cs typeface="Lato Light"/>
              </a:rPr>
              <a:t> pracowników</a:t>
            </a:r>
            <a:endParaRPr sz="3100" dirty="0">
              <a:latin typeface="Lato Light"/>
              <a:cs typeface="Lato Light"/>
            </a:endParaRPr>
          </a:p>
        </p:txBody>
      </p:sp>
      <p:sp>
        <p:nvSpPr>
          <p:cNvPr id="23" name="object 23"/>
          <p:cNvSpPr txBox="1"/>
          <p:nvPr/>
        </p:nvSpPr>
        <p:spPr>
          <a:xfrm>
            <a:off x="10880749" y="3305669"/>
            <a:ext cx="4693920" cy="498855"/>
          </a:xfrm>
          <a:prstGeom prst="rect">
            <a:avLst/>
          </a:prstGeom>
        </p:spPr>
        <p:txBody>
          <a:bodyPr vert="horz" wrap="square" lIns="0" tIns="74930" rIns="0" bIns="0" rtlCol="0">
            <a:spAutoFit/>
          </a:bodyPr>
          <a:lstStyle/>
          <a:p>
            <a:pPr marL="12700" marR="5080">
              <a:lnSpc>
                <a:spcPts val="3300"/>
              </a:lnSpc>
              <a:spcBef>
                <a:spcPts val="590"/>
              </a:spcBef>
            </a:pPr>
            <a:r>
              <a:rPr lang="pl-PL" sz="3100" b="1" dirty="0">
                <a:solidFill>
                  <a:srgbClr val="1A688F"/>
                </a:solidFill>
                <a:latin typeface="Lato Light"/>
                <a:cs typeface="Lato Light"/>
              </a:rPr>
              <a:t>330</a:t>
            </a:r>
            <a:r>
              <a:rPr lang="pl-PL" sz="3100" dirty="0">
                <a:solidFill>
                  <a:srgbClr val="1A688F"/>
                </a:solidFill>
                <a:latin typeface="Lato Light"/>
                <a:cs typeface="Lato Light"/>
              </a:rPr>
              <a:t> Nadzorów Wodnych</a:t>
            </a:r>
            <a:endParaRPr sz="3100" dirty="0">
              <a:latin typeface="Lato Light"/>
              <a:cs typeface="Lato Light"/>
            </a:endParaRPr>
          </a:p>
        </p:txBody>
      </p:sp>
      <p:sp>
        <p:nvSpPr>
          <p:cNvPr id="25" name="object 25"/>
          <p:cNvSpPr txBox="1"/>
          <p:nvPr/>
        </p:nvSpPr>
        <p:spPr>
          <a:xfrm>
            <a:off x="10880749" y="13233961"/>
            <a:ext cx="4709160" cy="977265"/>
          </a:xfrm>
          <a:prstGeom prst="rect">
            <a:avLst/>
          </a:prstGeom>
        </p:spPr>
        <p:txBody>
          <a:bodyPr vert="horz" wrap="square" lIns="0" tIns="77470" rIns="0" bIns="0" rtlCol="0">
            <a:spAutoFit/>
          </a:bodyPr>
          <a:lstStyle/>
          <a:p>
            <a:pPr marL="22225" marR="5080" indent="-10160">
              <a:lnSpc>
                <a:spcPts val="3510"/>
              </a:lnSpc>
              <a:spcBef>
                <a:spcPts val="610"/>
              </a:spcBef>
            </a:pPr>
            <a:r>
              <a:rPr sz="4650" b="0" baseline="-3584" dirty="0">
                <a:solidFill>
                  <a:srgbClr val="1A688F"/>
                </a:solidFill>
                <a:latin typeface="Lato Light"/>
                <a:cs typeface="Lato Light"/>
              </a:rPr>
              <a:t>Lorem</a:t>
            </a:r>
            <a:r>
              <a:rPr sz="4650" b="0" spc="-322" baseline="-3584" dirty="0">
                <a:solidFill>
                  <a:srgbClr val="1A688F"/>
                </a:solidFill>
                <a:latin typeface="Lato Light"/>
                <a:cs typeface="Lato Light"/>
              </a:rPr>
              <a:t> </a:t>
            </a:r>
            <a:r>
              <a:rPr sz="4650" b="0" spc="-15" baseline="-1792" dirty="0">
                <a:solidFill>
                  <a:srgbClr val="1A688F"/>
                </a:solidFill>
                <a:latin typeface="Lato Light"/>
                <a:cs typeface="Lato Light"/>
              </a:rPr>
              <a:t>ipsum</a:t>
            </a:r>
            <a:r>
              <a:rPr sz="4650" b="0" spc="-315" baseline="-1792" dirty="0">
                <a:solidFill>
                  <a:srgbClr val="1A688F"/>
                </a:solidFill>
                <a:latin typeface="Lato Light"/>
                <a:cs typeface="Lato Light"/>
              </a:rPr>
              <a:t> </a:t>
            </a:r>
            <a:r>
              <a:rPr sz="3100" b="0" dirty="0">
                <a:solidFill>
                  <a:srgbClr val="1A688F"/>
                </a:solidFill>
                <a:latin typeface="Lato Light"/>
                <a:cs typeface="Lato Light"/>
              </a:rPr>
              <a:t>dolor</a:t>
            </a:r>
            <a:r>
              <a:rPr sz="3100" b="0" spc="-215" dirty="0">
                <a:solidFill>
                  <a:srgbClr val="1A688F"/>
                </a:solidFill>
                <a:latin typeface="Lato Light"/>
                <a:cs typeface="Lato Light"/>
              </a:rPr>
              <a:t> </a:t>
            </a:r>
            <a:r>
              <a:rPr sz="4650" b="0" baseline="1792" dirty="0">
                <a:solidFill>
                  <a:srgbClr val="1A688F"/>
                </a:solidFill>
                <a:latin typeface="Lato Light"/>
                <a:cs typeface="Lato Light"/>
              </a:rPr>
              <a:t>sit</a:t>
            </a:r>
            <a:r>
              <a:rPr sz="4650" b="0" spc="-315" baseline="1792" dirty="0">
                <a:solidFill>
                  <a:srgbClr val="1A688F"/>
                </a:solidFill>
                <a:latin typeface="Lato Light"/>
                <a:cs typeface="Lato Light"/>
              </a:rPr>
              <a:t> </a:t>
            </a:r>
            <a:r>
              <a:rPr sz="4650" b="0" spc="-30" baseline="2688" dirty="0">
                <a:solidFill>
                  <a:srgbClr val="1A688F"/>
                </a:solidFill>
                <a:latin typeface="Lato Light"/>
                <a:cs typeface="Lato Light"/>
              </a:rPr>
              <a:t>amet, </a:t>
            </a:r>
            <a:r>
              <a:rPr sz="3100" b="0" dirty="0">
                <a:solidFill>
                  <a:srgbClr val="1A688F"/>
                </a:solidFill>
                <a:latin typeface="Lato Light"/>
                <a:cs typeface="Lato Light"/>
              </a:rPr>
              <a:t>consectetuer</a:t>
            </a:r>
            <a:r>
              <a:rPr sz="3100" b="0" spc="-245" dirty="0">
                <a:solidFill>
                  <a:srgbClr val="1A688F"/>
                </a:solidFill>
                <a:latin typeface="Lato Light"/>
                <a:cs typeface="Lato Light"/>
              </a:rPr>
              <a:t> </a:t>
            </a:r>
            <a:r>
              <a:rPr sz="4650" b="0" baseline="3584" dirty="0">
                <a:solidFill>
                  <a:srgbClr val="1A688F"/>
                </a:solidFill>
                <a:latin typeface="Lato Light"/>
                <a:cs typeface="Lato Light"/>
              </a:rPr>
              <a:t>adipiscing</a:t>
            </a:r>
            <a:r>
              <a:rPr sz="4650" b="0" spc="-359" baseline="3584" dirty="0">
                <a:solidFill>
                  <a:srgbClr val="1A688F"/>
                </a:solidFill>
                <a:latin typeface="Lato Light"/>
                <a:cs typeface="Lato Light"/>
              </a:rPr>
              <a:t> </a:t>
            </a:r>
            <a:r>
              <a:rPr sz="4650" b="0" spc="-15" baseline="7168" dirty="0">
                <a:solidFill>
                  <a:srgbClr val="1A688F"/>
                </a:solidFill>
                <a:latin typeface="Lato Light"/>
                <a:cs typeface="Lato Light"/>
              </a:rPr>
              <a:t>elit,</a:t>
            </a:r>
            <a:endParaRPr sz="4650" baseline="7168">
              <a:latin typeface="Lato Light"/>
              <a:cs typeface="Lato Light"/>
            </a:endParaRPr>
          </a:p>
        </p:txBody>
      </p:sp>
      <p:pic>
        <p:nvPicPr>
          <p:cNvPr id="27" name="Grafika 26" descr="Połączenia z wypełnieniem pełnym">
            <a:extLst>
              <a:ext uri="{FF2B5EF4-FFF2-40B4-BE49-F238E27FC236}">
                <a16:creationId xmlns:a16="http://schemas.microsoft.com/office/drawing/2014/main" id="{ED065025-3AB0-5CB2-BE56-2888AA96FB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2018" y="6484933"/>
            <a:ext cx="914400" cy="914400"/>
          </a:xfrm>
          <a:prstGeom prst="rect">
            <a:avLst/>
          </a:prstGeom>
        </p:spPr>
      </p:pic>
      <p:pic>
        <p:nvPicPr>
          <p:cNvPr id="29" name="Grafika 28" descr="Sukces grupowy z wypełnieniem pełnym">
            <a:extLst>
              <a:ext uri="{FF2B5EF4-FFF2-40B4-BE49-F238E27FC236}">
                <a16:creationId xmlns:a16="http://schemas.microsoft.com/office/drawing/2014/main" id="{B7E4995C-4E9F-3385-BEB4-C0B42BAAD1A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2018" y="3097897"/>
            <a:ext cx="914400" cy="914400"/>
          </a:xfrm>
          <a:prstGeom prst="rect">
            <a:avLst/>
          </a:prstGeom>
        </p:spPr>
      </p:pic>
      <p:pic>
        <p:nvPicPr>
          <p:cNvPr id="31" name="Grafika 30" descr="Budynek z wypełnieniem pełnym">
            <a:extLst>
              <a:ext uri="{FF2B5EF4-FFF2-40B4-BE49-F238E27FC236}">
                <a16:creationId xmlns:a16="http://schemas.microsoft.com/office/drawing/2014/main" id="{834A5623-EB4E-8034-1C94-7741BA9F300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82018" y="4762467"/>
            <a:ext cx="914400" cy="914400"/>
          </a:xfrm>
          <a:prstGeom prst="rect">
            <a:avLst/>
          </a:prstGeom>
        </p:spPr>
      </p:pic>
      <p:pic>
        <p:nvPicPr>
          <p:cNvPr id="33" name="Grafika 32" descr="Szkoła z wypełnieniem pełnym">
            <a:extLst>
              <a:ext uri="{FF2B5EF4-FFF2-40B4-BE49-F238E27FC236}">
                <a16:creationId xmlns:a16="http://schemas.microsoft.com/office/drawing/2014/main" id="{138E3EB6-424F-069E-3D82-95B6518D6D5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94850" y="3006143"/>
            <a:ext cx="914400" cy="893349"/>
          </a:xfrm>
          <a:prstGeom prst="rect">
            <a:avLst/>
          </a:prstGeom>
        </p:spPr>
      </p:pic>
      <p:pic>
        <p:nvPicPr>
          <p:cNvPr id="35" name="Grafika 34" descr="Trasa (ścieżka między dwiema pinezkami) z wypełnieniem pełnym">
            <a:extLst>
              <a:ext uri="{FF2B5EF4-FFF2-40B4-BE49-F238E27FC236}">
                <a16:creationId xmlns:a16="http://schemas.microsoft.com/office/drawing/2014/main" id="{3A62D087-69DE-3F0F-273E-9DD7F56F3D7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28410" y="8109229"/>
            <a:ext cx="914400" cy="893349"/>
          </a:xfrm>
          <a:prstGeom prst="rect">
            <a:avLst/>
          </a:prstGeom>
        </p:spPr>
      </p:pic>
      <p:pic>
        <p:nvPicPr>
          <p:cNvPr id="37" name="Grafika 36" descr="Fala z wypełnieniem pełnym">
            <a:extLst>
              <a:ext uri="{FF2B5EF4-FFF2-40B4-BE49-F238E27FC236}">
                <a16:creationId xmlns:a16="http://schemas.microsoft.com/office/drawing/2014/main" id="{8937B2F3-5984-7F5B-2E0B-9BE16221C49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594850" y="4668999"/>
            <a:ext cx="914400" cy="914400"/>
          </a:xfrm>
          <a:prstGeom prst="rect">
            <a:avLst/>
          </a:prstGeom>
        </p:spPr>
      </p:pic>
      <p:pic>
        <p:nvPicPr>
          <p:cNvPr id="43" name="Grafika 42" descr="Energia wodna z wypełnieniem pełnym">
            <a:extLst>
              <a:ext uri="{FF2B5EF4-FFF2-40B4-BE49-F238E27FC236}">
                <a16:creationId xmlns:a16="http://schemas.microsoft.com/office/drawing/2014/main" id="{1D7DF471-A938-1503-2FCC-F81162ABFCC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606731" y="6508876"/>
            <a:ext cx="914400" cy="914400"/>
          </a:xfrm>
          <a:prstGeom prst="rect">
            <a:avLst/>
          </a:prstGeom>
        </p:spPr>
      </p:pic>
      <p:pic>
        <p:nvPicPr>
          <p:cNvPr id="45" name="Grafika 44" descr="Fale z wypełnieniem pełnym">
            <a:extLst>
              <a:ext uri="{FF2B5EF4-FFF2-40B4-BE49-F238E27FC236}">
                <a16:creationId xmlns:a16="http://schemas.microsoft.com/office/drawing/2014/main" id="{49A1B620-BE62-4267-E49B-34A4C5C5A9B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617587" y="8081571"/>
            <a:ext cx="914400" cy="914400"/>
          </a:xfrm>
          <a:prstGeom prst="rect">
            <a:avLst/>
          </a:prstGeom>
        </p:spPr>
      </p:pic>
      <p:sp>
        <p:nvSpPr>
          <p:cNvPr id="50" name="object 22">
            <a:extLst>
              <a:ext uri="{FF2B5EF4-FFF2-40B4-BE49-F238E27FC236}">
                <a16:creationId xmlns:a16="http://schemas.microsoft.com/office/drawing/2014/main" id="{C988AAD7-8A7F-A3A3-38E3-0A024D2D95D9}"/>
              </a:ext>
            </a:extLst>
          </p:cNvPr>
          <p:cNvSpPr txBox="1"/>
          <p:nvPr/>
        </p:nvSpPr>
        <p:spPr>
          <a:xfrm>
            <a:off x="2220144" y="4932419"/>
            <a:ext cx="6581775" cy="498855"/>
          </a:xfrm>
          <a:prstGeom prst="rect">
            <a:avLst/>
          </a:prstGeom>
        </p:spPr>
        <p:txBody>
          <a:bodyPr vert="horz" wrap="square" lIns="0" tIns="74930" rIns="0" bIns="0" rtlCol="0">
            <a:spAutoFit/>
          </a:bodyPr>
          <a:lstStyle/>
          <a:p>
            <a:pPr marL="12700" marR="5080">
              <a:lnSpc>
                <a:spcPts val="3300"/>
              </a:lnSpc>
              <a:spcBef>
                <a:spcPts val="590"/>
              </a:spcBef>
            </a:pPr>
            <a:r>
              <a:rPr lang="pl-PL" sz="3100" b="1" dirty="0">
                <a:solidFill>
                  <a:srgbClr val="1A688F"/>
                </a:solidFill>
                <a:latin typeface="Lato Light"/>
                <a:cs typeface="Lato Light"/>
              </a:rPr>
              <a:t>1</a:t>
            </a:r>
            <a:r>
              <a:rPr lang="pl-PL" sz="3100" dirty="0">
                <a:solidFill>
                  <a:srgbClr val="1A688F"/>
                </a:solidFill>
                <a:latin typeface="Lato Light"/>
                <a:cs typeface="Lato Light"/>
              </a:rPr>
              <a:t> Krajowy Zarząd Gospodarki Wodnej</a:t>
            </a:r>
            <a:endParaRPr sz="3100" dirty="0">
              <a:latin typeface="Lato Light"/>
              <a:cs typeface="Lato Light"/>
            </a:endParaRPr>
          </a:p>
        </p:txBody>
      </p:sp>
      <p:sp>
        <p:nvSpPr>
          <p:cNvPr id="51" name="object 22">
            <a:extLst>
              <a:ext uri="{FF2B5EF4-FFF2-40B4-BE49-F238E27FC236}">
                <a16:creationId xmlns:a16="http://schemas.microsoft.com/office/drawing/2014/main" id="{77734DDB-B039-F577-F7ED-B2DD033D22EB}"/>
              </a:ext>
            </a:extLst>
          </p:cNvPr>
          <p:cNvSpPr txBox="1"/>
          <p:nvPr/>
        </p:nvSpPr>
        <p:spPr>
          <a:xfrm>
            <a:off x="2220143" y="6666927"/>
            <a:ext cx="6581775" cy="498855"/>
          </a:xfrm>
          <a:prstGeom prst="rect">
            <a:avLst/>
          </a:prstGeom>
        </p:spPr>
        <p:txBody>
          <a:bodyPr vert="horz" wrap="square" lIns="0" tIns="74930" rIns="0" bIns="0" rtlCol="0">
            <a:spAutoFit/>
          </a:bodyPr>
          <a:lstStyle/>
          <a:p>
            <a:pPr marL="12700" marR="5080">
              <a:lnSpc>
                <a:spcPts val="3300"/>
              </a:lnSpc>
              <a:spcBef>
                <a:spcPts val="590"/>
              </a:spcBef>
            </a:pPr>
            <a:r>
              <a:rPr lang="pl-PL" sz="3100" b="1" dirty="0">
                <a:solidFill>
                  <a:srgbClr val="1A688F"/>
                </a:solidFill>
                <a:latin typeface="Lato Light"/>
                <a:cs typeface="Lato Light"/>
              </a:rPr>
              <a:t>11</a:t>
            </a:r>
            <a:r>
              <a:rPr lang="pl-PL" sz="3100" dirty="0">
                <a:solidFill>
                  <a:srgbClr val="1A688F"/>
                </a:solidFill>
                <a:latin typeface="Lato Light"/>
                <a:cs typeface="Lato Light"/>
              </a:rPr>
              <a:t> Regionalnych Zarządów</a:t>
            </a:r>
            <a:endParaRPr sz="3100" dirty="0">
              <a:latin typeface="Lato Light"/>
              <a:cs typeface="Lato Light"/>
            </a:endParaRPr>
          </a:p>
        </p:txBody>
      </p:sp>
      <p:sp>
        <p:nvSpPr>
          <p:cNvPr id="52" name="object 22">
            <a:extLst>
              <a:ext uri="{FF2B5EF4-FFF2-40B4-BE49-F238E27FC236}">
                <a16:creationId xmlns:a16="http://schemas.microsoft.com/office/drawing/2014/main" id="{2CAEE7DE-D7CA-E792-FB25-F6545D3B59B2}"/>
              </a:ext>
            </a:extLst>
          </p:cNvPr>
          <p:cNvSpPr txBox="1"/>
          <p:nvPr/>
        </p:nvSpPr>
        <p:spPr>
          <a:xfrm>
            <a:off x="2220142" y="8293677"/>
            <a:ext cx="6581775" cy="498855"/>
          </a:xfrm>
          <a:prstGeom prst="rect">
            <a:avLst/>
          </a:prstGeom>
        </p:spPr>
        <p:txBody>
          <a:bodyPr vert="horz" wrap="square" lIns="0" tIns="74930" rIns="0" bIns="0" rtlCol="0">
            <a:spAutoFit/>
          </a:bodyPr>
          <a:lstStyle/>
          <a:p>
            <a:pPr marL="12700" marR="5080">
              <a:lnSpc>
                <a:spcPts val="3300"/>
              </a:lnSpc>
              <a:spcBef>
                <a:spcPts val="590"/>
              </a:spcBef>
            </a:pPr>
            <a:r>
              <a:rPr lang="pl-PL" sz="3100" b="1" dirty="0">
                <a:solidFill>
                  <a:srgbClr val="1A688F"/>
                </a:solidFill>
                <a:latin typeface="Lato Light"/>
                <a:cs typeface="Lato Light"/>
              </a:rPr>
              <a:t>50</a:t>
            </a:r>
            <a:r>
              <a:rPr lang="pl-PL" sz="3100" dirty="0">
                <a:solidFill>
                  <a:srgbClr val="1A688F"/>
                </a:solidFill>
                <a:latin typeface="Lato Light"/>
                <a:cs typeface="Lato Light"/>
              </a:rPr>
              <a:t> Zarządów Zlewni</a:t>
            </a:r>
            <a:endParaRPr sz="3100" dirty="0">
              <a:latin typeface="Lato Light"/>
              <a:cs typeface="Lato Light"/>
            </a:endParaRPr>
          </a:p>
        </p:txBody>
      </p:sp>
      <p:sp>
        <p:nvSpPr>
          <p:cNvPr id="53" name="object 23">
            <a:extLst>
              <a:ext uri="{FF2B5EF4-FFF2-40B4-BE49-F238E27FC236}">
                <a16:creationId xmlns:a16="http://schemas.microsoft.com/office/drawing/2014/main" id="{C6BF9969-671F-490F-23EF-67ED755EB859}"/>
              </a:ext>
            </a:extLst>
          </p:cNvPr>
          <p:cNvSpPr txBox="1"/>
          <p:nvPr/>
        </p:nvSpPr>
        <p:spPr>
          <a:xfrm>
            <a:off x="10895988" y="4876771"/>
            <a:ext cx="6776061" cy="498855"/>
          </a:xfrm>
          <a:prstGeom prst="rect">
            <a:avLst/>
          </a:prstGeom>
        </p:spPr>
        <p:txBody>
          <a:bodyPr vert="horz" wrap="square" lIns="0" tIns="74930" rIns="0" bIns="0" rtlCol="0">
            <a:spAutoFit/>
          </a:bodyPr>
          <a:lstStyle/>
          <a:p>
            <a:pPr marL="12700" marR="5080">
              <a:lnSpc>
                <a:spcPts val="3300"/>
              </a:lnSpc>
              <a:spcBef>
                <a:spcPts val="590"/>
              </a:spcBef>
            </a:pPr>
            <a:r>
              <a:rPr lang="pl-PL" sz="3100" b="1" dirty="0">
                <a:solidFill>
                  <a:srgbClr val="1A688F"/>
                </a:solidFill>
                <a:latin typeface="Lato Light"/>
                <a:cs typeface="Lato Light"/>
              </a:rPr>
              <a:t>185 389 km </a:t>
            </a:r>
            <a:r>
              <a:rPr lang="pl-PL" sz="3100" dirty="0">
                <a:solidFill>
                  <a:srgbClr val="1A688F"/>
                </a:solidFill>
                <a:latin typeface="Lato Light"/>
                <a:cs typeface="Lato Light"/>
              </a:rPr>
              <a:t>administrowanych cieków</a:t>
            </a:r>
            <a:endParaRPr sz="3100" dirty="0">
              <a:latin typeface="Lato Light"/>
              <a:cs typeface="Lato Light"/>
            </a:endParaRPr>
          </a:p>
        </p:txBody>
      </p:sp>
      <p:sp>
        <p:nvSpPr>
          <p:cNvPr id="54" name="object 23">
            <a:extLst>
              <a:ext uri="{FF2B5EF4-FFF2-40B4-BE49-F238E27FC236}">
                <a16:creationId xmlns:a16="http://schemas.microsoft.com/office/drawing/2014/main" id="{CCDB7F75-7C1C-D2CE-464E-DDDB051B2CE7}"/>
              </a:ext>
            </a:extLst>
          </p:cNvPr>
          <p:cNvSpPr txBox="1"/>
          <p:nvPr/>
        </p:nvSpPr>
        <p:spPr>
          <a:xfrm>
            <a:off x="10895988" y="6716648"/>
            <a:ext cx="6547461" cy="498855"/>
          </a:xfrm>
          <a:prstGeom prst="rect">
            <a:avLst/>
          </a:prstGeom>
        </p:spPr>
        <p:txBody>
          <a:bodyPr vert="horz" wrap="square" lIns="0" tIns="74930" rIns="0" bIns="0" rtlCol="0">
            <a:spAutoFit/>
          </a:bodyPr>
          <a:lstStyle/>
          <a:p>
            <a:pPr marL="12700" marR="5080">
              <a:lnSpc>
                <a:spcPts val="3300"/>
              </a:lnSpc>
              <a:spcBef>
                <a:spcPts val="590"/>
              </a:spcBef>
            </a:pPr>
            <a:r>
              <a:rPr lang="pl-PL" sz="3100" b="1" dirty="0">
                <a:solidFill>
                  <a:srgbClr val="1A688F"/>
                </a:solidFill>
                <a:latin typeface="Lato Light"/>
                <a:cs typeface="Lato Light"/>
              </a:rPr>
              <a:t>32 792 </a:t>
            </a:r>
            <a:r>
              <a:rPr lang="pl-PL" sz="3100" dirty="0">
                <a:solidFill>
                  <a:srgbClr val="1A688F"/>
                </a:solidFill>
                <a:latin typeface="Lato Light"/>
                <a:cs typeface="Lato Light"/>
              </a:rPr>
              <a:t>obiektów hydrotechnicznych</a:t>
            </a:r>
            <a:endParaRPr sz="3100" dirty="0">
              <a:latin typeface="Lato Light"/>
              <a:cs typeface="Lato Light"/>
            </a:endParaRPr>
          </a:p>
        </p:txBody>
      </p:sp>
      <p:sp>
        <p:nvSpPr>
          <p:cNvPr id="55" name="object 23">
            <a:extLst>
              <a:ext uri="{FF2B5EF4-FFF2-40B4-BE49-F238E27FC236}">
                <a16:creationId xmlns:a16="http://schemas.microsoft.com/office/drawing/2014/main" id="{E76D67CF-68E8-499D-EE2F-9490F367B9E8}"/>
              </a:ext>
            </a:extLst>
          </p:cNvPr>
          <p:cNvSpPr txBox="1"/>
          <p:nvPr/>
        </p:nvSpPr>
        <p:spPr>
          <a:xfrm>
            <a:off x="10895988" y="8177502"/>
            <a:ext cx="6987969" cy="498855"/>
          </a:xfrm>
          <a:prstGeom prst="rect">
            <a:avLst/>
          </a:prstGeom>
        </p:spPr>
        <p:txBody>
          <a:bodyPr vert="horz" wrap="square" lIns="0" tIns="74930" rIns="0" bIns="0" rtlCol="0">
            <a:spAutoFit/>
          </a:bodyPr>
          <a:lstStyle/>
          <a:p>
            <a:pPr marL="12700" marR="5080">
              <a:lnSpc>
                <a:spcPts val="3300"/>
              </a:lnSpc>
              <a:spcBef>
                <a:spcPts val="590"/>
              </a:spcBef>
            </a:pPr>
            <a:r>
              <a:rPr lang="pl-PL" sz="3100" b="1" dirty="0">
                <a:solidFill>
                  <a:srgbClr val="1A688F"/>
                </a:solidFill>
                <a:latin typeface="Lato Light"/>
                <a:cs typeface="Lato Light"/>
              </a:rPr>
              <a:t>8 638 km </a:t>
            </a:r>
            <a:r>
              <a:rPr lang="pl-PL" sz="3100" dirty="0">
                <a:solidFill>
                  <a:srgbClr val="1A688F"/>
                </a:solidFill>
                <a:latin typeface="Lato Light"/>
                <a:cs typeface="Lato Light"/>
              </a:rPr>
              <a:t>wałów przeciwpowodziowych</a:t>
            </a:r>
            <a:endParaRPr sz="3100" dirty="0">
              <a:latin typeface="Lato Light"/>
              <a:cs typeface="Lat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2012" y="589145"/>
            <a:ext cx="5083837"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Prawo wodne</a:t>
            </a:r>
            <a:endParaRPr sz="5350" dirty="0"/>
          </a:p>
        </p:txBody>
      </p:sp>
      <p:sp>
        <p:nvSpPr>
          <p:cNvPr id="3" name="object 3"/>
          <p:cNvSpPr txBox="1"/>
          <p:nvPr/>
        </p:nvSpPr>
        <p:spPr>
          <a:xfrm>
            <a:off x="3141144" y="6019450"/>
            <a:ext cx="15735662" cy="693460"/>
          </a:xfrm>
          <a:prstGeom prst="rect">
            <a:avLst/>
          </a:prstGeom>
        </p:spPr>
        <p:txBody>
          <a:bodyPr vert="horz" wrap="square" lIns="0" tIns="12065" rIns="0" bIns="0" rtlCol="0">
            <a:spAutoFit/>
          </a:bodyPr>
          <a:lstStyle/>
          <a:p>
            <a:pPr marL="12700" marR="5080" algn="l">
              <a:lnSpc>
                <a:spcPct val="122900"/>
              </a:lnSpc>
              <a:spcBef>
                <a:spcPts val="1285"/>
              </a:spcBef>
            </a:pPr>
            <a:r>
              <a:rPr lang="pl-PL" sz="1900" i="0" dirty="0">
                <a:solidFill>
                  <a:srgbClr val="1B1B1B"/>
                </a:solidFill>
                <a:effectLst/>
                <a:latin typeface="Lato Light" panose="020F0502020204030203" pitchFamily="34" charset="0"/>
                <a:ea typeface="Lato Light" panose="020F0502020204030203" pitchFamily="34" charset="0"/>
                <a:cs typeface="Lato Light" panose="020F0502020204030203" pitchFamily="34" charset="0"/>
              </a:rPr>
              <a:t>Zgodnie z art. 37 ustawy Prawo wodne rada gminy określa, w drodze uchwały będącej aktem prawa miejscowego, corocznie do dnia 20 maja wykaz kąpielisk na terenie gminy lub na polskich obszarach morskich przyległych do danej gminy. </a:t>
            </a:r>
            <a:endParaRPr sz="19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5" name="object 8">
            <a:extLst>
              <a:ext uri="{FF2B5EF4-FFF2-40B4-BE49-F238E27FC236}">
                <a16:creationId xmlns:a16="http://schemas.microsoft.com/office/drawing/2014/main" id="{ECB57C5C-D78A-7AC8-0447-598290D08DD1}"/>
              </a:ext>
            </a:extLst>
          </p:cNvPr>
          <p:cNvSpPr/>
          <p:nvPr/>
        </p:nvSpPr>
        <p:spPr>
          <a:xfrm>
            <a:off x="1794390" y="6076142"/>
            <a:ext cx="1043305" cy="778510"/>
          </a:xfrm>
          <a:custGeom>
            <a:avLst/>
            <a:gdLst/>
            <a:ahLst/>
            <a:cxnLst/>
            <a:rect l="l" t="t" r="r" b="b"/>
            <a:pathLst>
              <a:path w="1043304" h="778510">
                <a:moveTo>
                  <a:pt x="907836" y="0"/>
                </a:moveTo>
                <a:lnTo>
                  <a:pt x="823168" y="0"/>
                </a:lnTo>
                <a:lnTo>
                  <a:pt x="815441" y="7737"/>
                </a:lnTo>
                <a:lnTo>
                  <a:pt x="815441" y="26784"/>
                </a:lnTo>
                <a:lnTo>
                  <a:pt x="823168" y="34512"/>
                </a:lnTo>
                <a:lnTo>
                  <a:pt x="885145" y="34512"/>
                </a:lnTo>
                <a:lnTo>
                  <a:pt x="1004273" y="681424"/>
                </a:lnTo>
                <a:lnTo>
                  <a:pt x="423746" y="681424"/>
                </a:lnTo>
                <a:lnTo>
                  <a:pt x="418228" y="684534"/>
                </a:lnTo>
                <a:lnTo>
                  <a:pt x="415076" y="689560"/>
                </a:lnTo>
                <a:lnTo>
                  <a:pt x="395217" y="712165"/>
                </a:lnTo>
                <a:lnTo>
                  <a:pt x="367915" y="729265"/>
                </a:lnTo>
                <a:lnTo>
                  <a:pt x="334818" y="740107"/>
                </a:lnTo>
                <a:lnTo>
                  <a:pt x="297572" y="743935"/>
                </a:lnTo>
                <a:lnTo>
                  <a:pt x="259448" y="740154"/>
                </a:lnTo>
                <a:lnTo>
                  <a:pt x="225837" y="729320"/>
                </a:lnTo>
                <a:lnTo>
                  <a:pt x="198157" y="712200"/>
                </a:lnTo>
                <a:lnTo>
                  <a:pt x="178078" y="689560"/>
                </a:lnTo>
                <a:lnTo>
                  <a:pt x="174937" y="684481"/>
                </a:lnTo>
                <a:lnTo>
                  <a:pt x="169408" y="681424"/>
                </a:lnTo>
                <a:lnTo>
                  <a:pt x="7727" y="681424"/>
                </a:lnTo>
                <a:lnTo>
                  <a:pt x="0" y="689162"/>
                </a:lnTo>
                <a:lnTo>
                  <a:pt x="0" y="708208"/>
                </a:lnTo>
                <a:lnTo>
                  <a:pt x="7727" y="715936"/>
                </a:lnTo>
                <a:lnTo>
                  <a:pt x="154372" y="715936"/>
                </a:lnTo>
                <a:lnTo>
                  <a:pt x="180428" y="742065"/>
                </a:lnTo>
                <a:lnTo>
                  <a:pt x="214078" y="761735"/>
                </a:lnTo>
                <a:lnTo>
                  <a:pt x="253612" y="774134"/>
                </a:lnTo>
                <a:lnTo>
                  <a:pt x="297320" y="778447"/>
                </a:lnTo>
                <a:lnTo>
                  <a:pt x="341104" y="774157"/>
                </a:lnTo>
                <a:lnTo>
                  <a:pt x="380064" y="761869"/>
                </a:lnTo>
                <a:lnTo>
                  <a:pt x="413114" y="742242"/>
                </a:lnTo>
                <a:lnTo>
                  <a:pt x="438876" y="715936"/>
                </a:lnTo>
                <a:lnTo>
                  <a:pt x="1030104" y="715936"/>
                </a:lnTo>
                <a:lnTo>
                  <a:pt x="1034963" y="713653"/>
                </a:lnTo>
                <a:lnTo>
                  <a:pt x="1041518" y="705779"/>
                </a:lnTo>
                <a:lnTo>
                  <a:pt x="1042889" y="700617"/>
                </a:lnTo>
                <a:lnTo>
                  <a:pt x="914956" y="5936"/>
                </a:lnTo>
                <a:lnTo>
                  <a:pt x="907836" y="0"/>
                </a:lnTo>
                <a:close/>
              </a:path>
            </a:pathLst>
          </a:custGeom>
          <a:solidFill>
            <a:srgbClr val="1B688F"/>
          </a:solidFill>
        </p:spPr>
        <p:txBody>
          <a:bodyPr wrap="square" lIns="0" tIns="0" rIns="0" bIns="0" rtlCol="0"/>
          <a:lstStyle/>
          <a:p>
            <a:endParaRPr/>
          </a:p>
        </p:txBody>
      </p:sp>
      <p:sp>
        <p:nvSpPr>
          <p:cNvPr id="6" name="object 9">
            <a:extLst>
              <a:ext uri="{FF2B5EF4-FFF2-40B4-BE49-F238E27FC236}">
                <a16:creationId xmlns:a16="http://schemas.microsoft.com/office/drawing/2014/main" id="{43E670B2-B96C-A3CC-3BFE-737A04E6F415}"/>
              </a:ext>
            </a:extLst>
          </p:cNvPr>
          <p:cNvSpPr/>
          <p:nvPr/>
        </p:nvSpPr>
        <p:spPr>
          <a:xfrm>
            <a:off x="2084524" y="5961368"/>
            <a:ext cx="656590" cy="809625"/>
          </a:xfrm>
          <a:custGeom>
            <a:avLst/>
            <a:gdLst/>
            <a:ahLst/>
            <a:cxnLst/>
            <a:rect l="l" t="t" r="r" b="b"/>
            <a:pathLst>
              <a:path w="656590" h="809625">
                <a:moveTo>
                  <a:pt x="235282" y="0"/>
                </a:moveTo>
                <a:lnTo>
                  <a:pt x="187014" y="3215"/>
                </a:lnTo>
                <a:lnTo>
                  <a:pt x="139050" y="14378"/>
                </a:lnTo>
                <a:lnTo>
                  <a:pt x="92267" y="34836"/>
                </a:lnTo>
                <a:lnTo>
                  <a:pt x="47540" y="65936"/>
                </a:lnTo>
                <a:lnTo>
                  <a:pt x="5748" y="109025"/>
                </a:lnTo>
                <a:lnTo>
                  <a:pt x="0" y="119224"/>
                </a:lnTo>
                <a:lnTo>
                  <a:pt x="0" y="784471"/>
                </a:lnTo>
                <a:lnTo>
                  <a:pt x="21653" y="809591"/>
                </a:lnTo>
                <a:lnTo>
                  <a:pt x="31161" y="809591"/>
                </a:lnTo>
                <a:lnTo>
                  <a:pt x="37381" y="807119"/>
                </a:lnTo>
                <a:lnTo>
                  <a:pt x="42103" y="802449"/>
                </a:lnTo>
                <a:lnTo>
                  <a:pt x="56418" y="789125"/>
                </a:lnTo>
                <a:lnTo>
                  <a:pt x="75774" y="773054"/>
                </a:lnTo>
                <a:lnTo>
                  <a:pt x="90305" y="762451"/>
                </a:lnTo>
                <a:lnTo>
                  <a:pt x="34512" y="762451"/>
                </a:lnTo>
                <a:lnTo>
                  <a:pt x="34512" y="130826"/>
                </a:lnTo>
                <a:lnTo>
                  <a:pt x="32491" y="130826"/>
                </a:lnTo>
                <a:lnTo>
                  <a:pt x="34512" y="130732"/>
                </a:lnTo>
                <a:lnTo>
                  <a:pt x="34512" y="128355"/>
                </a:lnTo>
                <a:lnTo>
                  <a:pt x="77237" y="86519"/>
                </a:lnTo>
                <a:lnTo>
                  <a:pt x="123389" y="58208"/>
                </a:lnTo>
                <a:lnTo>
                  <a:pt x="171796" y="41665"/>
                </a:lnTo>
                <a:lnTo>
                  <a:pt x="221287" y="35134"/>
                </a:lnTo>
                <a:lnTo>
                  <a:pt x="401628" y="35134"/>
                </a:lnTo>
                <a:lnTo>
                  <a:pt x="373144" y="24568"/>
                </a:lnTo>
                <a:lnTo>
                  <a:pt x="329224" y="12023"/>
                </a:lnTo>
                <a:lnTo>
                  <a:pt x="282978" y="3385"/>
                </a:lnTo>
                <a:lnTo>
                  <a:pt x="235282" y="0"/>
                </a:lnTo>
                <a:close/>
              </a:path>
              <a:path w="656590" h="809625">
                <a:moveTo>
                  <a:pt x="418645" y="632037"/>
                </a:moveTo>
                <a:lnTo>
                  <a:pt x="360600" y="633074"/>
                </a:lnTo>
                <a:lnTo>
                  <a:pt x="306914" y="638882"/>
                </a:lnTo>
                <a:lnTo>
                  <a:pt x="257587" y="648672"/>
                </a:lnTo>
                <a:lnTo>
                  <a:pt x="212622" y="661655"/>
                </a:lnTo>
                <a:lnTo>
                  <a:pt x="172019" y="677044"/>
                </a:lnTo>
                <a:lnTo>
                  <a:pt x="135782" y="694048"/>
                </a:lnTo>
                <a:lnTo>
                  <a:pt x="76408" y="729749"/>
                </a:lnTo>
                <a:lnTo>
                  <a:pt x="34512" y="762451"/>
                </a:lnTo>
                <a:lnTo>
                  <a:pt x="90305" y="762451"/>
                </a:lnTo>
                <a:lnTo>
                  <a:pt x="100180" y="755244"/>
                </a:lnTo>
                <a:lnTo>
                  <a:pt x="129645" y="736702"/>
                </a:lnTo>
                <a:lnTo>
                  <a:pt x="164176" y="718435"/>
                </a:lnTo>
                <a:lnTo>
                  <a:pt x="203783" y="701450"/>
                </a:lnTo>
                <a:lnTo>
                  <a:pt x="248474" y="686754"/>
                </a:lnTo>
                <a:lnTo>
                  <a:pt x="298257" y="675354"/>
                </a:lnTo>
                <a:lnTo>
                  <a:pt x="353141" y="668258"/>
                </a:lnTo>
                <a:lnTo>
                  <a:pt x="413135" y="666472"/>
                </a:lnTo>
                <a:lnTo>
                  <a:pt x="654276" y="666472"/>
                </a:lnTo>
                <a:lnTo>
                  <a:pt x="654076" y="665438"/>
                </a:lnTo>
                <a:lnTo>
                  <a:pt x="618913" y="665438"/>
                </a:lnTo>
                <a:lnTo>
                  <a:pt x="547803" y="647430"/>
                </a:lnTo>
                <a:lnTo>
                  <a:pt x="481047" y="636559"/>
                </a:lnTo>
                <a:lnTo>
                  <a:pt x="418645" y="632037"/>
                </a:lnTo>
                <a:close/>
              </a:path>
              <a:path w="656590" h="809625">
                <a:moveTo>
                  <a:pt x="654276" y="666472"/>
                </a:moveTo>
                <a:lnTo>
                  <a:pt x="413135" y="666472"/>
                </a:lnTo>
                <a:lnTo>
                  <a:pt x="478246" y="671004"/>
                </a:lnTo>
                <a:lnTo>
                  <a:pt x="548483" y="682861"/>
                </a:lnTo>
                <a:lnTo>
                  <a:pt x="623855" y="703049"/>
                </a:lnTo>
                <a:lnTo>
                  <a:pt x="630265" y="704246"/>
                </a:lnTo>
                <a:lnTo>
                  <a:pt x="636679" y="703725"/>
                </a:lnTo>
                <a:lnTo>
                  <a:pt x="656303" y="681258"/>
                </a:lnTo>
                <a:lnTo>
                  <a:pt x="655896" y="674830"/>
                </a:lnTo>
                <a:lnTo>
                  <a:pt x="654276" y="666472"/>
                </a:lnTo>
                <a:close/>
              </a:path>
              <a:path w="656590" h="809625">
                <a:moveTo>
                  <a:pt x="401628" y="35134"/>
                </a:moveTo>
                <a:lnTo>
                  <a:pt x="221287" y="35134"/>
                </a:lnTo>
                <a:lnTo>
                  <a:pt x="270689" y="36856"/>
                </a:lnTo>
                <a:lnTo>
                  <a:pt x="318831" y="45076"/>
                </a:lnTo>
                <a:lnTo>
                  <a:pt x="364543" y="58036"/>
                </a:lnTo>
                <a:lnTo>
                  <a:pt x="406651" y="73978"/>
                </a:lnTo>
                <a:lnTo>
                  <a:pt x="443986" y="91147"/>
                </a:lnTo>
                <a:lnTo>
                  <a:pt x="499745" y="122198"/>
                </a:lnTo>
                <a:lnTo>
                  <a:pt x="618913" y="665438"/>
                </a:lnTo>
                <a:lnTo>
                  <a:pt x="654076" y="665438"/>
                </a:lnTo>
                <a:lnTo>
                  <a:pt x="551273" y="134909"/>
                </a:lnTo>
                <a:lnTo>
                  <a:pt x="519261" y="134909"/>
                </a:lnTo>
                <a:lnTo>
                  <a:pt x="519104" y="134815"/>
                </a:lnTo>
                <a:lnTo>
                  <a:pt x="551255" y="134815"/>
                </a:lnTo>
                <a:lnTo>
                  <a:pt x="550072" y="128711"/>
                </a:lnTo>
                <a:lnTo>
                  <a:pt x="514905" y="128711"/>
                </a:lnTo>
                <a:lnTo>
                  <a:pt x="514884" y="128575"/>
                </a:lnTo>
                <a:lnTo>
                  <a:pt x="550046" y="128575"/>
                </a:lnTo>
                <a:lnTo>
                  <a:pt x="548798" y="122134"/>
                </a:lnTo>
                <a:lnTo>
                  <a:pt x="547574" y="115496"/>
                </a:lnTo>
                <a:lnTo>
                  <a:pt x="508031" y="86862"/>
                </a:lnTo>
                <a:lnTo>
                  <a:pt x="450499" y="55986"/>
                </a:lnTo>
                <a:lnTo>
                  <a:pt x="413861" y="39671"/>
                </a:lnTo>
                <a:lnTo>
                  <a:pt x="401628" y="35134"/>
                </a:lnTo>
                <a:close/>
              </a:path>
              <a:path w="656590" h="809625">
                <a:moveTo>
                  <a:pt x="551255" y="134815"/>
                </a:moveTo>
                <a:lnTo>
                  <a:pt x="519104" y="134815"/>
                </a:lnTo>
                <a:lnTo>
                  <a:pt x="519261" y="134909"/>
                </a:lnTo>
                <a:lnTo>
                  <a:pt x="551273" y="134909"/>
                </a:lnTo>
                <a:close/>
              </a:path>
              <a:path w="656590" h="809625">
                <a:moveTo>
                  <a:pt x="34512" y="130732"/>
                </a:moveTo>
                <a:lnTo>
                  <a:pt x="32574" y="130732"/>
                </a:lnTo>
                <a:lnTo>
                  <a:pt x="34512" y="130826"/>
                </a:lnTo>
                <a:close/>
              </a:path>
              <a:path w="656590" h="809625">
                <a:moveTo>
                  <a:pt x="550046" y="128575"/>
                </a:moveTo>
                <a:lnTo>
                  <a:pt x="514884" y="128575"/>
                </a:lnTo>
                <a:lnTo>
                  <a:pt x="514905" y="128711"/>
                </a:lnTo>
                <a:lnTo>
                  <a:pt x="550072" y="128711"/>
                </a:lnTo>
                <a:lnTo>
                  <a:pt x="550046" y="128575"/>
                </a:lnTo>
                <a:close/>
              </a:path>
            </a:pathLst>
          </a:custGeom>
          <a:solidFill>
            <a:srgbClr val="36A9D0"/>
          </a:solidFill>
        </p:spPr>
        <p:txBody>
          <a:bodyPr wrap="square" lIns="0" tIns="0" rIns="0" bIns="0" rtlCol="0"/>
          <a:lstStyle/>
          <a:p>
            <a:endParaRPr/>
          </a:p>
        </p:txBody>
      </p:sp>
      <p:sp>
        <p:nvSpPr>
          <p:cNvPr id="7" name="object 10">
            <a:extLst>
              <a:ext uri="{FF2B5EF4-FFF2-40B4-BE49-F238E27FC236}">
                <a16:creationId xmlns:a16="http://schemas.microsoft.com/office/drawing/2014/main" id="{B9710BB5-2F79-A48F-4A55-4561181CAA74}"/>
              </a:ext>
            </a:extLst>
          </p:cNvPr>
          <p:cNvSpPr/>
          <p:nvPr/>
        </p:nvSpPr>
        <p:spPr>
          <a:xfrm>
            <a:off x="1349887" y="6076147"/>
            <a:ext cx="358775" cy="716280"/>
          </a:xfrm>
          <a:custGeom>
            <a:avLst/>
            <a:gdLst/>
            <a:ahLst/>
            <a:cxnLst/>
            <a:rect l="l" t="t" r="r" b="b"/>
            <a:pathLst>
              <a:path w="358775" h="716279">
                <a:moveTo>
                  <a:pt x="219742" y="0"/>
                </a:moveTo>
                <a:lnTo>
                  <a:pt x="135063" y="0"/>
                </a:lnTo>
                <a:lnTo>
                  <a:pt x="127943" y="5936"/>
                </a:lnTo>
                <a:lnTo>
                  <a:pt x="0" y="700617"/>
                </a:lnTo>
                <a:lnTo>
                  <a:pt x="1371" y="705779"/>
                </a:lnTo>
                <a:lnTo>
                  <a:pt x="7936" y="713643"/>
                </a:lnTo>
                <a:lnTo>
                  <a:pt x="12784" y="715936"/>
                </a:lnTo>
                <a:lnTo>
                  <a:pt x="341256" y="715936"/>
                </a:lnTo>
                <a:lnTo>
                  <a:pt x="350785" y="715936"/>
                </a:lnTo>
                <a:lnTo>
                  <a:pt x="358512" y="708208"/>
                </a:lnTo>
                <a:lnTo>
                  <a:pt x="358512" y="689151"/>
                </a:lnTo>
                <a:lnTo>
                  <a:pt x="350785" y="681424"/>
                </a:lnTo>
                <a:lnTo>
                  <a:pt x="38627" y="681424"/>
                </a:lnTo>
                <a:lnTo>
                  <a:pt x="157754" y="34512"/>
                </a:lnTo>
                <a:lnTo>
                  <a:pt x="219742" y="34512"/>
                </a:lnTo>
                <a:lnTo>
                  <a:pt x="227479" y="26784"/>
                </a:lnTo>
                <a:lnTo>
                  <a:pt x="227479" y="7727"/>
                </a:lnTo>
                <a:lnTo>
                  <a:pt x="219742" y="0"/>
                </a:lnTo>
                <a:close/>
              </a:path>
            </a:pathLst>
          </a:custGeom>
          <a:solidFill>
            <a:srgbClr val="1B688F"/>
          </a:solidFill>
        </p:spPr>
        <p:txBody>
          <a:bodyPr wrap="square" lIns="0" tIns="0" rIns="0" bIns="0" rtlCol="0"/>
          <a:lstStyle/>
          <a:p>
            <a:endParaRPr/>
          </a:p>
        </p:txBody>
      </p:sp>
      <p:sp>
        <p:nvSpPr>
          <p:cNvPr id="8" name="object 11">
            <a:extLst>
              <a:ext uri="{FF2B5EF4-FFF2-40B4-BE49-F238E27FC236}">
                <a16:creationId xmlns:a16="http://schemas.microsoft.com/office/drawing/2014/main" id="{55390D46-5165-A264-15E6-D727195921C5}"/>
              </a:ext>
            </a:extLst>
          </p:cNvPr>
          <p:cNvSpPr/>
          <p:nvPr/>
        </p:nvSpPr>
        <p:spPr>
          <a:xfrm>
            <a:off x="1441450" y="5961529"/>
            <a:ext cx="685165" cy="1047750"/>
          </a:xfrm>
          <a:custGeom>
            <a:avLst/>
            <a:gdLst/>
            <a:ahLst/>
            <a:cxnLst/>
            <a:rect l="l" t="t" r="r" b="b"/>
            <a:pathLst>
              <a:path w="685165" h="1047750">
                <a:moveTo>
                  <a:pt x="685038" y="782650"/>
                </a:moveTo>
                <a:lnTo>
                  <a:pt x="677303" y="774928"/>
                </a:lnTo>
                <a:lnTo>
                  <a:pt x="656297" y="774928"/>
                </a:lnTo>
                <a:lnTo>
                  <a:pt x="656297" y="762304"/>
                </a:lnTo>
                <a:lnTo>
                  <a:pt x="656297" y="130797"/>
                </a:lnTo>
                <a:lnTo>
                  <a:pt x="656297" y="130670"/>
                </a:lnTo>
                <a:lnTo>
                  <a:pt x="656297" y="119113"/>
                </a:lnTo>
                <a:lnTo>
                  <a:pt x="654253" y="113411"/>
                </a:lnTo>
                <a:lnTo>
                  <a:pt x="650608" y="109004"/>
                </a:lnTo>
                <a:lnTo>
                  <a:pt x="621792" y="79273"/>
                </a:lnTo>
                <a:lnTo>
                  <a:pt x="621792" y="128231"/>
                </a:lnTo>
                <a:lnTo>
                  <a:pt x="621792" y="762304"/>
                </a:lnTo>
                <a:lnTo>
                  <a:pt x="568680" y="722033"/>
                </a:lnTo>
                <a:lnTo>
                  <a:pt x="532485" y="700278"/>
                </a:lnTo>
                <a:lnTo>
                  <a:pt x="489864" y="679323"/>
                </a:lnTo>
                <a:lnTo>
                  <a:pt x="453148" y="665276"/>
                </a:lnTo>
                <a:lnTo>
                  <a:pt x="440829" y="660565"/>
                </a:lnTo>
                <a:lnTo>
                  <a:pt x="385368" y="645426"/>
                </a:lnTo>
                <a:lnTo>
                  <a:pt x="352933" y="640130"/>
                </a:lnTo>
                <a:lnTo>
                  <a:pt x="352933" y="674547"/>
                </a:lnTo>
                <a:lnTo>
                  <a:pt x="352933" y="987983"/>
                </a:lnTo>
                <a:lnTo>
                  <a:pt x="321627" y="956703"/>
                </a:lnTo>
                <a:lnTo>
                  <a:pt x="315976" y="953046"/>
                </a:lnTo>
                <a:lnTo>
                  <a:pt x="309397" y="951852"/>
                </a:lnTo>
                <a:lnTo>
                  <a:pt x="302844" y="953084"/>
                </a:lnTo>
                <a:lnTo>
                  <a:pt x="297230" y="956741"/>
                </a:lnTo>
                <a:lnTo>
                  <a:pt x="266966" y="986980"/>
                </a:lnTo>
                <a:lnTo>
                  <a:pt x="266966" y="667029"/>
                </a:lnTo>
                <a:lnTo>
                  <a:pt x="303047" y="668096"/>
                </a:lnTo>
                <a:lnTo>
                  <a:pt x="352933" y="674547"/>
                </a:lnTo>
                <a:lnTo>
                  <a:pt x="352933" y="640130"/>
                </a:lnTo>
                <a:lnTo>
                  <a:pt x="323481" y="635304"/>
                </a:lnTo>
                <a:lnTo>
                  <a:pt x="255193" y="631621"/>
                </a:lnTo>
                <a:lnTo>
                  <a:pt x="205168" y="633514"/>
                </a:lnTo>
                <a:lnTo>
                  <a:pt x="152196" y="639457"/>
                </a:lnTo>
                <a:lnTo>
                  <a:pt x="96266" y="649897"/>
                </a:lnTo>
                <a:lnTo>
                  <a:pt x="37388" y="665276"/>
                </a:lnTo>
                <a:lnTo>
                  <a:pt x="140652" y="132283"/>
                </a:lnTo>
                <a:lnTo>
                  <a:pt x="180759" y="107759"/>
                </a:lnTo>
                <a:lnTo>
                  <a:pt x="249453" y="74002"/>
                </a:lnTo>
                <a:lnTo>
                  <a:pt x="291566" y="58064"/>
                </a:lnTo>
                <a:lnTo>
                  <a:pt x="337312" y="45097"/>
                </a:lnTo>
                <a:lnTo>
                  <a:pt x="385483" y="36855"/>
                </a:lnTo>
                <a:lnTo>
                  <a:pt x="434924" y="35115"/>
                </a:lnTo>
                <a:lnTo>
                  <a:pt x="484454" y="41617"/>
                </a:lnTo>
                <a:lnTo>
                  <a:pt x="532892" y="58127"/>
                </a:lnTo>
                <a:lnTo>
                  <a:pt x="579056" y="86423"/>
                </a:lnTo>
                <a:lnTo>
                  <a:pt x="621792" y="128231"/>
                </a:lnTo>
                <a:lnTo>
                  <a:pt x="621792" y="79273"/>
                </a:lnTo>
                <a:lnTo>
                  <a:pt x="608876" y="65938"/>
                </a:lnTo>
                <a:lnTo>
                  <a:pt x="564565" y="35115"/>
                </a:lnTo>
                <a:lnTo>
                  <a:pt x="564184" y="34848"/>
                </a:lnTo>
                <a:lnTo>
                  <a:pt x="517423" y="14389"/>
                </a:lnTo>
                <a:lnTo>
                  <a:pt x="469468" y="3225"/>
                </a:lnTo>
                <a:lnTo>
                  <a:pt x="421208" y="0"/>
                </a:lnTo>
                <a:lnTo>
                  <a:pt x="373507" y="3365"/>
                </a:lnTo>
                <a:lnTo>
                  <a:pt x="327240" y="11976"/>
                </a:lnTo>
                <a:lnTo>
                  <a:pt x="283298" y="24498"/>
                </a:lnTo>
                <a:lnTo>
                  <a:pt x="242557" y="39573"/>
                </a:lnTo>
                <a:lnTo>
                  <a:pt x="205892" y="55867"/>
                </a:lnTo>
                <a:lnTo>
                  <a:pt x="148323" y="86690"/>
                </a:lnTo>
                <a:lnTo>
                  <a:pt x="112268" y="109855"/>
                </a:lnTo>
                <a:lnTo>
                  <a:pt x="406" y="674674"/>
                </a:lnTo>
                <a:lnTo>
                  <a:pt x="0" y="681101"/>
                </a:lnTo>
                <a:lnTo>
                  <a:pt x="1219" y="687260"/>
                </a:lnTo>
                <a:lnTo>
                  <a:pt x="26047" y="704088"/>
                </a:lnTo>
                <a:lnTo>
                  <a:pt x="32448" y="702894"/>
                </a:lnTo>
                <a:lnTo>
                  <a:pt x="107772" y="682701"/>
                </a:lnTo>
                <a:lnTo>
                  <a:pt x="177965" y="670839"/>
                </a:lnTo>
                <a:lnTo>
                  <a:pt x="232448" y="667054"/>
                </a:lnTo>
                <a:lnTo>
                  <a:pt x="232448" y="1035646"/>
                </a:lnTo>
                <a:lnTo>
                  <a:pt x="236651" y="1041946"/>
                </a:lnTo>
                <a:lnTo>
                  <a:pt x="249529" y="1047203"/>
                </a:lnTo>
                <a:lnTo>
                  <a:pt x="256959" y="1045845"/>
                </a:lnTo>
                <a:lnTo>
                  <a:pt x="309435" y="993317"/>
                </a:lnTo>
                <a:lnTo>
                  <a:pt x="361289" y="1045133"/>
                </a:lnTo>
                <a:lnTo>
                  <a:pt x="365696" y="1046886"/>
                </a:lnTo>
                <a:lnTo>
                  <a:pt x="370179" y="1046886"/>
                </a:lnTo>
                <a:lnTo>
                  <a:pt x="372402" y="1046886"/>
                </a:lnTo>
                <a:lnTo>
                  <a:pt x="374650" y="1046441"/>
                </a:lnTo>
                <a:lnTo>
                  <a:pt x="383247" y="1042885"/>
                </a:lnTo>
                <a:lnTo>
                  <a:pt x="387438" y="1036599"/>
                </a:lnTo>
                <a:lnTo>
                  <a:pt x="387438" y="681951"/>
                </a:lnTo>
                <a:lnTo>
                  <a:pt x="407720" y="686587"/>
                </a:lnTo>
                <a:lnTo>
                  <a:pt x="452424" y="701281"/>
                </a:lnTo>
                <a:lnTo>
                  <a:pt x="492048" y="718273"/>
                </a:lnTo>
                <a:lnTo>
                  <a:pt x="526605" y="736549"/>
                </a:lnTo>
                <a:lnTo>
                  <a:pt x="580504" y="772909"/>
                </a:lnTo>
                <a:lnTo>
                  <a:pt x="612889" y="801141"/>
                </a:lnTo>
                <a:lnTo>
                  <a:pt x="612889" y="801712"/>
                </a:lnTo>
                <a:lnTo>
                  <a:pt x="620623" y="809434"/>
                </a:lnTo>
                <a:lnTo>
                  <a:pt x="625094" y="809434"/>
                </a:lnTo>
                <a:lnTo>
                  <a:pt x="634631" y="809447"/>
                </a:lnTo>
                <a:lnTo>
                  <a:pt x="667778" y="809434"/>
                </a:lnTo>
                <a:lnTo>
                  <a:pt x="677303" y="809434"/>
                </a:lnTo>
                <a:lnTo>
                  <a:pt x="685038" y="801712"/>
                </a:lnTo>
                <a:lnTo>
                  <a:pt x="685038" y="782650"/>
                </a:lnTo>
                <a:close/>
              </a:path>
            </a:pathLst>
          </a:custGeom>
          <a:solidFill>
            <a:srgbClr val="36A9D0"/>
          </a:solidFill>
        </p:spPr>
        <p:txBody>
          <a:bodyPr wrap="square" lIns="0" tIns="0" rIns="0" bIns="0" rtlCol="0"/>
          <a:lstStyle/>
          <a:p>
            <a:endParaRPr/>
          </a:p>
        </p:txBody>
      </p:sp>
      <p:sp>
        <p:nvSpPr>
          <p:cNvPr id="9" name="object 8">
            <a:extLst>
              <a:ext uri="{FF2B5EF4-FFF2-40B4-BE49-F238E27FC236}">
                <a16:creationId xmlns:a16="http://schemas.microsoft.com/office/drawing/2014/main" id="{663C3D42-84EE-5C8C-9141-3AAA816134CC}"/>
              </a:ext>
            </a:extLst>
          </p:cNvPr>
          <p:cNvSpPr/>
          <p:nvPr/>
        </p:nvSpPr>
        <p:spPr>
          <a:xfrm>
            <a:off x="1794390" y="7826849"/>
            <a:ext cx="1043305" cy="778510"/>
          </a:xfrm>
          <a:custGeom>
            <a:avLst/>
            <a:gdLst/>
            <a:ahLst/>
            <a:cxnLst/>
            <a:rect l="l" t="t" r="r" b="b"/>
            <a:pathLst>
              <a:path w="1043304" h="778510">
                <a:moveTo>
                  <a:pt x="907836" y="0"/>
                </a:moveTo>
                <a:lnTo>
                  <a:pt x="823168" y="0"/>
                </a:lnTo>
                <a:lnTo>
                  <a:pt x="815441" y="7737"/>
                </a:lnTo>
                <a:lnTo>
                  <a:pt x="815441" y="26784"/>
                </a:lnTo>
                <a:lnTo>
                  <a:pt x="823168" y="34512"/>
                </a:lnTo>
                <a:lnTo>
                  <a:pt x="885145" y="34512"/>
                </a:lnTo>
                <a:lnTo>
                  <a:pt x="1004273" y="681424"/>
                </a:lnTo>
                <a:lnTo>
                  <a:pt x="423746" y="681424"/>
                </a:lnTo>
                <a:lnTo>
                  <a:pt x="418228" y="684534"/>
                </a:lnTo>
                <a:lnTo>
                  <a:pt x="415076" y="689560"/>
                </a:lnTo>
                <a:lnTo>
                  <a:pt x="395217" y="712165"/>
                </a:lnTo>
                <a:lnTo>
                  <a:pt x="367915" y="729265"/>
                </a:lnTo>
                <a:lnTo>
                  <a:pt x="334818" y="740107"/>
                </a:lnTo>
                <a:lnTo>
                  <a:pt x="297572" y="743935"/>
                </a:lnTo>
                <a:lnTo>
                  <a:pt x="259448" y="740154"/>
                </a:lnTo>
                <a:lnTo>
                  <a:pt x="225837" y="729320"/>
                </a:lnTo>
                <a:lnTo>
                  <a:pt x="198157" y="712200"/>
                </a:lnTo>
                <a:lnTo>
                  <a:pt x="178078" y="689560"/>
                </a:lnTo>
                <a:lnTo>
                  <a:pt x="174937" y="684481"/>
                </a:lnTo>
                <a:lnTo>
                  <a:pt x="169408" y="681424"/>
                </a:lnTo>
                <a:lnTo>
                  <a:pt x="7727" y="681424"/>
                </a:lnTo>
                <a:lnTo>
                  <a:pt x="0" y="689162"/>
                </a:lnTo>
                <a:lnTo>
                  <a:pt x="0" y="708208"/>
                </a:lnTo>
                <a:lnTo>
                  <a:pt x="7727" y="715936"/>
                </a:lnTo>
                <a:lnTo>
                  <a:pt x="154372" y="715936"/>
                </a:lnTo>
                <a:lnTo>
                  <a:pt x="180428" y="742065"/>
                </a:lnTo>
                <a:lnTo>
                  <a:pt x="214078" y="761735"/>
                </a:lnTo>
                <a:lnTo>
                  <a:pt x="253612" y="774134"/>
                </a:lnTo>
                <a:lnTo>
                  <a:pt x="297320" y="778447"/>
                </a:lnTo>
                <a:lnTo>
                  <a:pt x="341104" y="774157"/>
                </a:lnTo>
                <a:lnTo>
                  <a:pt x="380064" y="761869"/>
                </a:lnTo>
                <a:lnTo>
                  <a:pt x="413114" y="742242"/>
                </a:lnTo>
                <a:lnTo>
                  <a:pt x="438876" y="715936"/>
                </a:lnTo>
                <a:lnTo>
                  <a:pt x="1030104" y="715936"/>
                </a:lnTo>
                <a:lnTo>
                  <a:pt x="1034963" y="713653"/>
                </a:lnTo>
                <a:lnTo>
                  <a:pt x="1041518" y="705779"/>
                </a:lnTo>
                <a:lnTo>
                  <a:pt x="1042889" y="700617"/>
                </a:lnTo>
                <a:lnTo>
                  <a:pt x="914956" y="5936"/>
                </a:lnTo>
                <a:lnTo>
                  <a:pt x="907836" y="0"/>
                </a:lnTo>
                <a:close/>
              </a:path>
            </a:pathLst>
          </a:custGeom>
          <a:solidFill>
            <a:srgbClr val="1B688F"/>
          </a:solidFill>
        </p:spPr>
        <p:txBody>
          <a:bodyPr wrap="square" lIns="0" tIns="0" rIns="0" bIns="0" rtlCol="0"/>
          <a:lstStyle/>
          <a:p>
            <a:endParaRPr/>
          </a:p>
        </p:txBody>
      </p:sp>
      <p:sp>
        <p:nvSpPr>
          <p:cNvPr id="10" name="object 9">
            <a:extLst>
              <a:ext uri="{FF2B5EF4-FFF2-40B4-BE49-F238E27FC236}">
                <a16:creationId xmlns:a16="http://schemas.microsoft.com/office/drawing/2014/main" id="{ADE84161-6C30-9D4E-35DE-2A680BCF24E3}"/>
              </a:ext>
            </a:extLst>
          </p:cNvPr>
          <p:cNvSpPr/>
          <p:nvPr/>
        </p:nvSpPr>
        <p:spPr>
          <a:xfrm>
            <a:off x="2084524" y="7712075"/>
            <a:ext cx="656590" cy="809625"/>
          </a:xfrm>
          <a:custGeom>
            <a:avLst/>
            <a:gdLst/>
            <a:ahLst/>
            <a:cxnLst/>
            <a:rect l="l" t="t" r="r" b="b"/>
            <a:pathLst>
              <a:path w="656590" h="809625">
                <a:moveTo>
                  <a:pt x="235282" y="0"/>
                </a:moveTo>
                <a:lnTo>
                  <a:pt x="187014" y="3215"/>
                </a:lnTo>
                <a:lnTo>
                  <a:pt x="139050" y="14378"/>
                </a:lnTo>
                <a:lnTo>
                  <a:pt x="92267" y="34836"/>
                </a:lnTo>
                <a:lnTo>
                  <a:pt x="47540" y="65936"/>
                </a:lnTo>
                <a:lnTo>
                  <a:pt x="5748" y="109025"/>
                </a:lnTo>
                <a:lnTo>
                  <a:pt x="0" y="119224"/>
                </a:lnTo>
                <a:lnTo>
                  <a:pt x="0" y="784471"/>
                </a:lnTo>
                <a:lnTo>
                  <a:pt x="21653" y="809591"/>
                </a:lnTo>
                <a:lnTo>
                  <a:pt x="31161" y="809591"/>
                </a:lnTo>
                <a:lnTo>
                  <a:pt x="37381" y="807119"/>
                </a:lnTo>
                <a:lnTo>
                  <a:pt x="42103" y="802449"/>
                </a:lnTo>
                <a:lnTo>
                  <a:pt x="56418" y="789125"/>
                </a:lnTo>
                <a:lnTo>
                  <a:pt x="75774" y="773054"/>
                </a:lnTo>
                <a:lnTo>
                  <a:pt x="90305" y="762451"/>
                </a:lnTo>
                <a:lnTo>
                  <a:pt x="34512" y="762451"/>
                </a:lnTo>
                <a:lnTo>
                  <a:pt x="34512" y="130826"/>
                </a:lnTo>
                <a:lnTo>
                  <a:pt x="32491" y="130826"/>
                </a:lnTo>
                <a:lnTo>
                  <a:pt x="34512" y="130732"/>
                </a:lnTo>
                <a:lnTo>
                  <a:pt x="34512" y="128355"/>
                </a:lnTo>
                <a:lnTo>
                  <a:pt x="77237" y="86519"/>
                </a:lnTo>
                <a:lnTo>
                  <a:pt x="123389" y="58208"/>
                </a:lnTo>
                <a:lnTo>
                  <a:pt x="171796" y="41665"/>
                </a:lnTo>
                <a:lnTo>
                  <a:pt x="221287" y="35134"/>
                </a:lnTo>
                <a:lnTo>
                  <a:pt x="401628" y="35134"/>
                </a:lnTo>
                <a:lnTo>
                  <a:pt x="373144" y="24568"/>
                </a:lnTo>
                <a:lnTo>
                  <a:pt x="329224" y="12023"/>
                </a:lnTo>
                <a:lnTo>
                  <a:pt x="282978" y="3385"/>
                </a:lnTo>
                <a:lnTo>
                  <a:pt x="235282" y="0"/>
                </a:lnTo>
                <a:close/>
              </a:path>
              <a:path w="656590" h="809625">
                <a:moveTo>
                  <a:pt x="418645" y="632037"/>
                </a:moveTo>
                <a:lnTo>
                  <a:pt x="360600" y="633074"/>
                </a:lnTo>
                <a:lnTo>
                  <a:pt x="306914" y="638882"/>
                </a:lnTo>
                <a:lnTo>
                  <a:pt x="257587" y="648672"/>
                </a:lnTo>
                <a:lnTo>
                  <a:pt x="212622" y="661655"/>
                </a:lnTo>
                <a:lnTo>
                  <a:pt x="172019" y="677044"/>
                </a:lnTo>
                <a:lnTo>
                  <a:pt x="135782" y="694048"/>
                </a:lnTo>
                <a:lnTo>
                  <a:pt x="76408" y="729749"/>
                </a:lnTo>
                <a:lnTo>
                  <a:pt x="34512" y="762451"/>
                </a:lnTo>
                <a:lnTo>
                  <a:pt x="90305" y="762451"/>
                </a:lnTo>
                <a:lnTo>
                  <a:pt x="100180" y="755244"/>
                </a:lnTo>
                <a:lnTo>
                  <a:pt x="129645" y="736702"/>
                </a:lnTo>
                <a:lnTo>
                  <a:pt x="164176" y="718435"/>
                </a:lnTo>
                <a:lnTo>
                  <a:pt x="203783" y="701450"/>
                </a:lnTo>
                <a:lnTo>
                  <a:pt x="248474" y="686754"/>
                </a:lnTo>
                <a:lnTo>
                  <a:pt x="298257" y="675354"/>
                </a:lnTo>
                <a:lnTo>
                  <a:pt x="353141" y="668258"/>
                </a:lnTo>
                <a:lnTo>
                  <a:pt x="413135" y="666472"/>
                </a:lnTo>
                <a:lnTo>
                  <a:pt x="654276" y="666472"/>
                </a:lnTo>
                <a:lnTo>
                  <a:pt x="654076" y="665438"/>
                </a:lnTo>
                <a:lnTo>
                  <a:pt x="618913" y="665438"/>
                </a:lnTo>
                <a:lnTo>
                  <a:pt x="547803" y="647430"/>
                </a:lnTo>
                <a:lnTo>
                  <a:pt x="481047" y="636559"/>
                </a:lnTo>
                <a:lnTo>
                  <a:pt x="418645" y="632037"/>
                </a:lnTo>
                <a:close/>
              </a:path>
              <a:path w="656590" h="809625">
                <a:moveTo>
                  <a:pt x="654276" y="666472"/>
                </a:moveTo>
                <a:lnTo>
                  <a:pt x="413135" y="666472"/>
                </a:lnTo>
                <a:lnTo>
                  <a:pt x="478246" y="671004"/>
                </a:lnTo>
                <a:lnTo>
                  <a:pt x="548483" y="682861"/>
                </a:lnTo>
                <a:lnTo>
                  <a:pt x="623855" y="703049"/>
                </a:lnTo>
                <a:lnTo>
                  <a:pt x="630265" y="704246"/>
                </a:lnTo>
                <a:lnTo>
                  <a:pt x="636679" y="703725"/>
                </a:lnTo>
                <a:lnTo>
                  <a:pt x="656303" y="681258"/>
                </a:lnTo>
                <a:lnTo>
                  <a:pt x="655896" y="674830"/>
                </a:lnTo>
                <a:lnTo>
                  <a:pt x="654276" y="666472"/>
                </a:lnTo>
                <a:close/>
              </a:path>
              <a:path w="656590" h="809625">
                <a:moveTo>
                  <a:pt x="401628" y="35134"/>
                </a:moveTo>
                <a:lnTo>
                  <a:pt x="221287" y="35134"/>
                </a:lnTo>
                <a:lnTo>
                  <a:pt x="270689" y="36856"/>
                </a:lnTo>
                <a:lnTo>
                  <a:pt x="318831" y="45076"/>
                </a:lnTo>
                <a:lnTo>
                  <a:pt x="364543" y="58036"/>
                </a:lnTo>
                <a:lnTo>
                  <a:pt x="406651" y="73978"/>
                </a:lnTo>
                <a:lnTo>
                  <a:pt x="443986" y="91147"/>
                </a:lnTo>
                <a:lnTo>
                  <a:pt x="499745" y="122198"/>
                </a:lnTo>
                <a:lnTo>
                  <a:pt x="618913" y="665438"/>
                </a:lnTo>
                <a:lnTo>
                  <a:pt x="654076" y="665438"/>
                </a:lnTo>
                <a:lnTo>
                  <a:pt x="551273" y="134909"/>
                </a:lnTo>
                <a:lnTo>
                  <a:pt x="519261" y="134909"/>
                </a:lnTo>
                <a:lnTo>
                  <a:pt x="519104" y="134815"/>
                </a:lnTo>
                <a:lnTo>
                  <a:pt x="551255" y="134815"/>
                </a:lnTo>
                <a:lnTo>
                  <a:pt x="550072" y="128711"/>
                </a:lnTo>
                <a:lnTo>
                  <a:pt x="514905" y="128711"/>
                </a:lnTo>
                <a:lnTo>
                  <a:pt x="514884" y="128575"/>
                </a:lnTo>
                <a:lnTo>
                  <a:pt x="550046" y="128575"/>
                </a:lnTo>
                <a:lnTo>
                  <a:pt x="548798" y="122134"/>
                </a:lnTo>
                <a:lnTo>
                  <a:pt x="547574" y="115496"/>
                </a:lnTo>
                <a:lnTo>
                  <a:pt x="508031" y="86862"/>
                </a:lnTo>
                <a:lnTo>
                  <a:pt x="450499" y="55986"/>
                </a:lnTo>
                <a:lnTo>
                  <a:pt x="413861" y="39671"/>
                </a:lnTo>
                <a:lnTo>
                  <a:pt x="401628" y="35134"/>
                </a:lnTo>
                <a:close/>
              </a:path>
              <a:path w="656590" h="809625">
                <a:moveTo>
                  <a:pt x="551255" y="134815"/>
                </a:moveTo>
                <a:lnTo>
                  <a:pt x="519104" y="134815"/>
                </a:lnTo>
                <a:lnTo>
                  <a:pt x="519261" y="134909"/>
                </a:lnTo>
                <a:lnTo>
                  <a:pt x="551273" y="134909"/>
                </a:lnTo>
                <a:close/>
              </a:path>
              <a:path w="656590" h="809625">
                <a:moveTo>
                  <a:pt x="34512" y="130732"/>
                </a:moveTo>
                <a:lnTo>
                  <a:pt x="32574" y="130732"/>
                </a:lnTo>
                <a:lnTo>
                  <a:pt x="34512" y="130826"/>
                </a:lnTo>
                <a:close/>
              </a:path>
              <a:path w="656590" h="809625">
                <a:moveTo>
                  <a:pt x="550046" y="128575"/>
                </a:moveTo>
                <a:lnTo>
                  <a:pt x="514884" y="128575"/>
                </a:lnTo>
                <a:lnTo>
                  <a:pt x="514905" y="128711"/>
                </a:lnTo>
                <a:lnTo>
                  <a:pt x="550072" y="128711"/>
                </a:lnTo>
                <a:lnTo>
                  <a:pt x="550046" y="128575"/>
                </a:lnTo>
                <a:close/>
              </a:path>
            </a:pathLst>
          </a:custGeom>
          <a:solidFill>
            <a:srgbClr val="36A9D0"/>
          </a:solidFill>
        </p:spPr>
        <p:txBody>
          <a:bodyPr wrap="square" lIns="0" tIns="0" rIns="0" bIns="0" rtlCol="0"/>
          <a:lstStyle/>
          <a:p>
            <a:endParaRPr/>
          </a:p>
        </p:txBody>
      </p:sp>
      <p:sp>
        <p:nvSpPr>
          <p:cNvPr id="11" name="object 10">
            <a:extLst>
              <a:ext uri="{FF2B5EF4-FFF2-40B4-BE49-F238E27FC236}">
                <a16:creationId xmlns:a16="http://schemas.microsoft.com/office/drawing/2014/main" id="{3912574B-BE6A-E780-FFE1-A4AA1099D208}"/>
              </a:ext>
            </a:extLst>
          </p:cNvPr>
          <p:cNvSpPr/>
          <p:nvPr/>
        </p:nvSpPr>
        <p:spPr>
          <a:xfrm>
            <a:off x="1349887" y="7826854"/>
            <a:ext cx="358775" cy="716280"/>
          </a:xfrm>
          <a:custGeom>
            <a:avLst/>
            <a:gdLst/>
            <a:ahLst/>
            <a:cxnLst/>
            <a:rect l="l" t="t" r="r" b="b"/>
            <a:pathLst>
              <a:path w="358775" h="716279">
                <a:moveTo>
                  <a:pt x="219742" y="0"/>
                </a:moveTo>
                <a:lnTo>
                  <a:pt x="135063" y="0"/>
                </a:lnTo>
                <a:lnTo>
                  <a:pt x="127943" y="5936"/>
                </a:lnTo>
                <a:lnTo>
                  <a:pt x="0" y="700617"/>
                </a:lnTo>
                <a:lnTo>
                  <a:pt x="1371" y="705779"/>
                </a:lnTo>
                <a:lnTo>
                  <a:pt x="7936" y="713643"/>
                </a:lnTo>
                <a:lnTo>
                  <a:pt x="12784" y="715936"/>
                </a:lnTo>
                <a:lnTo>
                  <a:pt x="341256" y="715936"/>
                </a:lnTo>
                <a:lnTo>
                  <a:pt x="350785" y="715936"/>
                </a:lnTo>
                <a:lnTo>
                  <a:pt x="358512" y="708208"/>
                </a:lnTo>
                <a:lnTo>
                  <a:pt x="358512" y="689151"/>
                </a:lnTo>
                <a:lnTo>
                  <a:pt x="350785" y="681424"/>
                </a:lnTo>
                <a:lnTo>
                  <a:pt x="38627" y="681424"/>
                </a:lnTo>
                <a:lnTo>
                  <a:pt x="157754" y="34512"/>
                </a:lnTo>
                <a:lnTo>
                  <a:pt x="219742" y="34512"/>
                </a:lnTo>
                <a:lnTo>
                  <a:pt x="227479" y="26784"/>
                </a:lnTo>
                <a:lnTo>
                  <a:pt x="227479" y="7727"/>
                </a:lnTo>
                <a:lnTo>
                  <a:pt x="219742" y="0"/>
                </a:lnTo>
                <a:close/>
              </a:path>
            </a:pathLst>
          </a:custGeom>
          <a:solidFill>
            <a:srgbClr val="1B688F"/>
          </a:solidFill>
        </p:spPr>
        <p:txBody>
          <a:bodyPr wrap="square" lIns="0" tIns="0" rIns="0" bIns="0" rtlCol="0"/>
          <a:lstStyle/>
          <a:p>
            <a:endParaRPr/>
          </a:p>
        </p:txBody>
      </p:sp>
      <p:sp>
        <p:nvSpPr>
          <p:cNvPr id="12" name="object 11">
            <a:extLst>
              <a:ext uri="{FF2B5EF4-FFF2-40B4-BE49-F238E27FC236}">
                <a16:creationId xmlns:a16="http://schemas.microsoft.com/office/drawing/2014/main" id="{9C733B52-3B3F-76FF-C4A9-11D95F59C9D6}"/>
              </a:ext>
            </a:extLst>
          </p:cNvPr>
          <p:cNvSpPr/>
          <p:nvPr/>
        </p:nvSpPr>
        <p:spPr>
          <a:xfrm>
            <a:off x="1441450" y="7712236"/>
            <a:ext cx="685165" cy="1047750"/>
          </a:xfrm>
          <a:custGeom>
            <a:avLst/>
            <a:gdLst/>
            <a:ahLst/>
            <a:cxnLst/>
            <a:rect l="l" t="t" r="r" b="b"/>
            <a:pathLst>
              <a:path w="685165" h="1047750">
                <a:moveTo>
                  <a:pt x="685038" y="782650"/>
                </a:moveTo>
                <a:lnTo>
                  <a:pt x="677303" y="774928"/>
                </a:lnTo>
                <a:lnTo>
                  <a:pt x="656297" y="774928"/>
                </a:lnTo>
                <a:lnTo>
                  <a:pt x="656297" y="762304"/>
                </a:lnTo>
                <a:lnTo>
                  <a:pt x="656297" y="130797"/>
                </a:lnTo>
                <a:lnTo>
                  <a:pt x="656297" y="130670"/>
                </a:lnTo>
                <a:lnTo>
                  <a:pt x="656297" y="119113"/>
                </a:lnTo>
                <a:lnTo>
                  <a:pt x="654253" y="113411"/>
                </a:lnTo>
                <a:lnTo>
                  <a:pt x="650608" y="109004"/>
                </a:lnTo>
                <a:lnTo>
                  <a:pt x="621792" y="79273"/>
                </a:lnTo>
                <a:lnTo>
                  <a:pt x="621792" y="128231"/>
                </a:lnTo>
                <a:lnTo>
                  <a:pt x="621792" y="762304"/>
                </a:lnTo>
                <a:lnTo>
                  <a:pt x="568680" y="722033"/>
                </a:lnTo>
                <a:lnTo>
                  <a:pt x="532485" y="700278"/>
                </a:lnTo>
                <a:lnTo>
                  <a:pt x="489864" y="679323"/>
                </a:lnTo>
                <a:lnTo>
                  <a:pt x="453148" y="665276"/>
                </a:lnTo>
                <a:lnTo>
                  <a:pt x="440829" y="660565"/>
                </a:lnTo>
                <a:lnTo>
                  <a:pt x="385368" y="645426"/>
                </a:lnTo>
                <a:lnTo>
                  <a:pt x="352933" y="640130"/>
                </a:lnTo>
                <a:lnTo>
                  <a:pt x="352933" y="674547"/>
                </a:lnTo>
                <a:lnTo>
                  <a:pt x="352933" y="987983"/>
                </a:lnTo>
                <a:lnTo>
                  <a:pt x="321627" y="956703"/>
                </a:lnTo>
                <a:lnTo>
                  <a:pt x="315976" y="953046"/>
                </a:lnTo>
                <a:lnTo>
                  <a:pt x="309397" y="951852"/>
                </a:lnTo>
                <a:lnTo>
                  <a:pt x="302844" y="953084"/>
                </a:lnTo>
                <a:lnTo>
                  <a:pt x="297230" y="956741"/>
                </a:lnTo>
                <a:lnTo>
                  <a:pt x="266966" y="986980"/>
                </a:lnTo>
                <a:lnTo>
                  <a:pt x="266966" y="667029"/>
                </a:lnTo>
                <a:lnTo>
                  <a:pt x="303047" y="668096"/>
                </a:lnTo>
                <a:lnTo>
                  <a:pt x="352933" y="674547"/>
                </a:lnTo>
                <a:lnTo>
                  <a:pt x="352933" y="640130"/>
                </a:lnTo>
                <a:lnTo>
                  <a:pt x="323481" y="635304"/>
                </a:lnTo>
                <a:lnTo>
                  <a:pt x="255193" y="631621"/>
                </a:lnTo>
                <a:lnTo>
                  <a:pt x="205168" y="633514"/>
                </a:lnTo>
                <a:lnTo>
                  <a:pt x="152196" y="639457"/>
                </a:lnTo>
                <a:lnTo>
                  <a:pt x="96266" y="649897"/>
                </a:lnTo>
                <a:lnTo>
                  <a:pt x="37388" y="665276"/>
                </a:lnTo>
                <a:lnTo>
                  <a:pt x="140652" y="132283"/>
                </a:lnTo>
                <a:lnTo>
                  <a:pt x="180759" y="107759"/>
                </a:lnTo>
                <a:lnTo>
                  <a:pt x="249453" y="74002"/>
                </a:lnTo>
                <a:lnTo>
                  <a:pt x="291566" y="58064"/>
                </a:lnTo>
                <a:lnTo>
                  <a:pt x="337312" y="45097"/>
                </a:lnTo>
                <a:lnTo>
                  <a:pt x="385483" y="36855"/>
                </a:lnTo>
                <a:lnTo>
                  <a:pt x="434924" y="35115"/>
                </a:lnTo>
                <a:lnTo>
                  <a:pt x="484454" y="41617"/>
                </a:lnTo>
                <a:lnTo>
                  <a:pt x="532892" y="58127"/>
                </a:lnTo>
                <a:lnTo>
                  <a:pt x="579056" y="86423"/>
                </a:lnTo>
                <a:lnTo>
                  <a:pt x="621792" y="128231"/>
                </a:lnTo>
                <a:lnTo>
                  <a:pt x="621792" y="79273"/>
                </a:lnTo>
                <a:lnTo>
                  <a:pt x="608876" y="65938"/>
                </a:lnTo>
                <a:lnTo>
                  <a:pt x="564565" y="35115"/>
                </a:lnTo>
                <a:lnTo>
                  <a:pt x="564184" y="34848"/>
                </a:lnTo>
                <a:lnTo>
                  <a:pt x="517423" y="14389"/>
                </a:lnTo>
                <a:lnTo>
                  <a:pt x="469468" y="3225"/>
                </a:lnTo>
                <a:lnTo>
                  <a:pt x="421208" y="0"/>
                </a:lnTo>
                <a:lnTo>
                  <a:pt x="373507" y="3365"/>
                </a:lnTo>
                <a:lnTo>
                  <a:pt x="327240" y="11976"/>
                </a:lnTo>
                <a:lnTo>
                  <a:pt x="283298" y="24498"/>
                </a:lnTo>
                <a:lnTo>
                  <a:pt x="242557" y="39573"/>
                </a:lnTo>
                <a:lnTo>
                  <a:pt x="205892" y="55867"/>
                </a:lnTo>
                <a:lnTo>
                  <a:pt x="148323" y="86690"/>
                </a:lnTo>
                <a:lnTo>
                  <a:pt x="112268" y="109855"/>
                </a:lnTo>
                <a:lnTo>
                  <a:pt x="406" y="674674"/>
                </a:lnTo>
                <a:lnTo>
                  <a:pt x="0" y="681101"/>
                </a:lnTo>
                <a:lnTo>
                  <a:pt x="1219" y="687260"/>
                </a:lnTo>
                <a:lnTo>
                  <a:pt x="26047" y="704088"/>
                </a:lnTo>
                <a:lnTo>
                  <a:pt x="32448" y="702894"/>
                </a:lnTo>
                <a:lnTo>
                  <a:pt x="107772" y="682701"/>
                </a:lnTo>
                <a:lnTo>
                  <a:pt x="177965" y="670839"/>
                </a:lnTo>
                <a:lnTo>
                  <a:pt x="232448" y="667054"/>
                </a:lnTo>
                <a:lnTo>
                  <a:pt x="232448" y="1035646"/>
                </a:lnTo>
                <a:lnTo>
                  <a:pt x="236651" y="1041946"/>
                </a:lnTo>
                <a:lnTo>
                  <a:pt x="249529" y="1047203"/>
                </a:lnTo>
                <a:lnTo>
                  <a:pt x="256959" y="1045845"/>
                </a:lnTo>
                <a:lnTo>
                  <a:pt x="309435" y="993317"/>
                </a:lnTo>
                <a:lnTo>
                  <a:pt x="361289" y="1045133"/>
                </a:lnTo>
                <a:lnTo>
                  <a:pt x="365696" y="1046886"/>
                </a:lnTo>
                <a:lnTo>
                  <a:pt x="370179" y="1046886"/>
                </a:lnTo>
                <a:lnTo>
                  <a:pt x="372402" y="1046886"/>
                </a:lnTo>
                <a:lnTo>
                  <a:pt x="374650" y="1046441"/>
                </a:lnTo>
                <a:lnTo>
                  <a:pt x="383247" y="1042885"/>
                </a:lnTo>
                <a:lnTo>
                  <a:pt x="387438" y="1036599"/>
                </a:lnTo>
                <a:lnTo>
                  <a:pt x="387438" y="681951"/>
                </a:lnTo>
                <a:lnTo>
                  <a:pt x="407720" y="686587"/>
                </a:lnTo>
                <a:lnTo>
                  <a:pt x="452424" y="701281"/>
                </a:lnTo>
                <a:lnTo>
                  <a:pt x="492048" y="718273"/>
                </a:lnTo>
                <a:lnTo>
                  <a:pt x="526605" y="736549"/>
                </a:lnTo>
                <a:lnTo>
                  <a:pt x="580504" y="772909"/>
                </a:lnTo>
                <a:lnTo>
                  <a:pt x="612889" y="801141"/>
                </a:lnTo>
                <a:lnTo>
                  <a:pt x="612889" y="801712"/>
                </a:lnTo>
                <a:lnTo>
                  <a:pt x="620623" y="809434"/>
                </a:lnTo>
                <a:lnTo>
                  <a:pt x="625094" y="809434"/>
                </a:lnTo>
                <a:lnTo>
                  <a:pt x="634631" y="809447"/>
                </a:lnTo>
                <a:lnTo>
                  <a:pt x="667778" y="809434"/>
                </a:lnTo>
                <a:lnTo>
                  <a:pt x="677303" y="809434"/>
                </a:lnTo>
                <a:lnTo>
                  <a:pt x="685038" y="801712"/>
                </a:lnTo>
                <a:lnTo>
                  <a:pt x="685038" y="782650"/>
                </a:lnTo>
                <a:close/>
              </a:path>
            </a:pathLst>
          </a:custGeom>
          <a:solidFill>
            <a:srgbClr val="36A9D0"/>
          </a:solidFill>
        </p:spPr>
        <p:txBody>
          <a:bodyPr wrap="square" lIns="0" tIns="0" rIns="0" bIns="0" rtlCol="0"/>
          <a:lstStyle/>
          <a:p>
            <a:endParaRPr/>
          </a:p>
        </p:txBody>
      </p:sp>
      <p:sp>
        <p:nvSpPr>
          <p:cNvPr id="13" name="object 3">
            <a:extLst>
              <a:ext uri="{FF2B5EF4-FFF2-40B4-BE49-F238E27FC236}">
                <a16:creationId xmlns:a16="http://schemas.microsoft.com/office/drawing/2014/main" id="{E316FC71-C8E3-E453-831B-D144FB0A1E26}"/>
              </a:ext>
            </a:extLst>
          </p:cNvPr>
          <p:cNvSpPr txBox="1"/>
          <p:nvPr/>
        </p:nvSpPr>
        <p:spPr>
          <a:xfrm>
            <a:off x="3213557" y="7815042"/>
            <a:ext cx="15735662" cy="702180"/>
          </a:xfrm>
          <a:prstGeom prst="rect">
            <a:avLst/>
          </a:prstGeom>
        </p:spPr>
        <p:txBody>
          <a:bodyPr vert="horz" wrap="square" lIns="0" tIns="12065" rIns="0" bIns="0" rtlCol="0">
            <a:spAutoFit/>
          </a:bodyPr>
          <a:lstStyle/>
          <a:p>
            <a:pPr marL="12700" marR="5080" algn="l">
              <a:lnSpc>
                <a:spcPct val="122900"/>
              </a:lnSpc>
              <a:spcBef>
                <a:spcPts val="1285"/>
              </a:spcBef>
            </a:pPr>
            <a:r>
              <a:rPr lang="pl-PL" sz="1900" dirty="0">
                <a:latin typeface="Lato Light" panose="020F0502020204030203" pitchFamily="34" charset="0"/>
                <a:ea typeface="Lato Light" panose="020F0502020204030203" pitchFamily="34" charset="0"/>
                <a:cs typeface="Lato Light" panose="020F0502020204030203" pitchFamily="34" charset="0"/>
              </a:rPr>
              <a:t>Przepisy ustawy z dnia 20 lipca 2017 r. – Prawo wodne – rozdział 2 pt. „Wody wykorzystywane do kąpieli” definiuje dwa typy miejsc, w obrębie których można korzystać z kąpieli: </a:t>
            </a:r>
            <a:r>
              <a:rPr lang="pl-PL" sz="1900" b="1"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rPr>
              <a:t>kąpielisko oraz miejsce okazjonalnie wykorzystywane do kąpieli (MOWDK).</a:t>
            </a:r>
            <a:endParaRPr lang="pl-PL"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object 8">
            <a:extLst>
              <a:ext uri="{FF2B5EF4-FFF2-40B4-BE49-F238E27FC236}">
                <a16:creationId xmlns:a16="http://schemas.microsoft.com/office/drawing/2014/main" id="{435BFA1D-9DA4-CB21-14ED-FC818DD1030A}"/>
              </a:ext>
            </a:extLst>
          </p:cNvPr>
          <p:cNvSpPr/>
          <p:nvPr/>
        </p:nvSpPr>
        <p:spPr>
          <a:xfrm>
            <a:off x="1794390" y="9453888"/>
            <a:ext cx="1043305" cy="778510"/>
          </a:xfrm>
          <a:custGeom>
            <a:avLst/>
            <a:gdLst/>
            <a:ahLst/>
            <a:cxnLst/>
            <a:rect l="l" t="t" r="r" b="b"/>
            <a:pathLst>
              <a:path w="1043304" h="778510">
                <a:moveTo>
                  <a:pt x="907836" y="0"/>
                </a:moveTo>
                <a:lnTo>
                  <a:pt x="823168" y="0"/>
                </a:lnTo>
                <a:lnTo>
                  <a:pt x="815441" y="7737"/>
                </a:lnTo>
                <a:lnTo>
                  <a:pt x="815441" y="26784"/>
                </a:lnTo>
                <a:lnTo>
                  <a:pt x="823168" y="34512"/>
                </a:lnTo>
                <a:lnTo>
                  <a:pt x="885145" y="34512"/>
                </a:lnTo>
                <a:lnTo>
                  <a:pt x="1004273" y="681424"/>
                </a:lnTo>
                <a:lnTo>
                  <a:pt x="423746" y="681424"/>
                </a:lnTo>
                <a:lnTo>
                  <a:pt x="418228" y="684534"/>
                </a:lnTo>
                <a:lnTo>
                  <a:pt x="415076" y="689560"/>
                </a:lnTo>
                <a:lnTo>
                  <a:pt x="395217" y="712165"/>
                </a:lnTo>
                <a:lnTo>
                  <a:pt x="367915" y="729265"/>
                </a:lnTo>
                <a:lnTo>
                  <a:pt x="334818" y="740107"/>
                </a:lnTo>
                <a:lnTo>
                  <a:pt x="297572" y="743935"/>
                </a:lnTo>
                <a:lnTo>
                  <a:pt x="259448" y="740154"/>
                </a:lnTo>
                <a:lnTo>
                  <a:pt x="225837" y="729320"/>
                </a:lnTo>
                <a:lnTo>
                  <a:pt x="198157" y="712200"/>
                </a:lnTo>
                <a:lnTo>
                  <a:pt x="178078" y="689560"/>
                </a:lnTo>
                <a:lnTo>
                  <a:pt x="174937" y="684481"/>
                </a:lnTo>
                <a:lnTo>
                  <a:pt x="169408" y="681424"/>
                </a:lnTo>
                <a:lnTo>
                  <a:pt x="7727" y="681424"/>
                </a:lnTo>
                <a:lnTo>
                  <a:pt x="0" y="689162"/>
                </a:lnTo>
                <a:lnTo>
                  <a:pt x="0" y="708208"/>
                </a:lnTo>
                <a:lnTo>
                  <a:pt x="7727" y="715936"/>
                </a:lnTo>
                <a:lnTo>
                  <a:pt x="154372" y="715936"/>
                </a:lnTo>
                <a:lnTo>
                  <a:pt x="180428" y="742065"/>
                </a:lnTo>
                <a:lnTo>
                  <a:pt x="214078" y="761735"/>
                </a:lnTo>
                <a:lnTo>
                  <a:pt x="253612" y="774134"/>
                </a:lnTo>
                <a:lnTo>
                  <a:pt x="297320" y="778447"/>
                </a:lnTo>
                <a:lnTo>
                  <a:pt x="341104" y="774157"/>
                </a:lnTo>
                <a:lnTo>
                  <a:pt x="380064" y="761869"/>
                </a:lnTo>
                <a:lnTo>
                  <a:pt x="413114" y="742242"/>
                </a:lnTo>
                <a:lnTo>
                  <a:pt x="438876" y="715936"/>
                </a:lnTo>
                <a:lnTo>
                  <a:pt x="1030104" y="715936"/>
                </a:lnTo>
                <a:lnTo>
                  <a:pt x="1034963" y="713653"/>
                </a:lnTo>
                <a:lnTo>
                  <a:pt x="1041518" y="705779"/>
                </a:lnTo>
                <a:lnTo>
                  <a:pt x="1042889" y="700617"/>
                </a:lnTo>
                <a:lnTo>
                  <a:pt x="914956" y="5936"/>
                </a:lnTo>
                <a:lnTo>
                  <a:pt x="907836" y="0"/>
                </a:lnTo>
                <a:close/>
              </a:path>
            </a:pathLst>
          </a:custGeom>
          <a:solidFill>
            <a:srgbClr val="1B688F"/>
          </a:solidFill>
        </p:spPr>
        <p:txBody>
          <a:bodyPr wrap="square" lIns="0" tIns="0" rIns="0" bIns="0" rtlCol="0"/>
          <a:lstStyle/>
          <a:p>
            <a:endParaRPr/>
          </a:p>
        </p:txBody>
      </p:sp>
      <p:sp>
        <p:nvSpPr>
          <p:cNvPr id="15" name="object 9">
            <a:extLst>
              <a:ext uri="{FF2B5EF4-FFF2-40B4-BE49-F238E27FC236}">
                <a16:creationId xmlns:a16="http://schemas.microsoft.com/office/drawing/2014/main" id="{8AD19B20-DB37-C3D8-66BE-A4623BCCDA33}"/>
              </a:ext>
            </a:extLst>
          </p:cNvPr>
          <p:cNvSpPr/>
          <p:nvPr/>
        </p:nvSpPr>
        <p:spPr>
          <a:xfrm>
            <a:off x="2084524" y="9339114"/>
            <a:ext cx="656590" cy="809625"/>
          </a:xfrm>
          <a:custGeom>
            <a:avLst/>
            <a:gdLst/>
            <a:ahLst/>
            <a:cxnLst/>
            <a:rect l="l" t="t" r="r" b="b"/>
            <a:pathLst>
              <a:path w="656590" h="809625">
                <a:moveTo>
                  <a:pt x="235282" y="0"/>
                </a:moveTo>
                <a:lnTo>
                  <a:pt x="187014" y="3215"/>
                </a:lnTo>
                <a:lnTo>
                  <a:pt x="139050" y="14378"/>
                </a:lnTo>
                <a:lnTo>
                  <a:pt x="92267" y="34836"/>
                </a:lnTo>
                <a:lnTo>
                  <a:pt x="47540" y="65936"/>
                </a:lnTo>
                <a:lnTo>
                  <a:pt x="5748" y="109025"/>
                </a:lnTo>
                <a:lnTo>
                  <a:pt x="0" y="119224"/>
                </a:lnTo>
                <a:lnTo>
                  <a:pt x="0" y="784471"/>
                </a:lnTo>
                <a:lnTo>
                  <a:pt x="21653" y="809591"/>
                </a:lnTo>
                <a:lnTo>
                  <a:pt x="31161" y="809591"/>
                </a:lnTo>
                <a:lnTo>
                  <a:pt x="37381" y="807119"/>
                </a:lnTo>
                <a:lnTo>
                  <a:pt x="42103" y="802449"/>
                </a:lnTo>
                <a:lnTo>
                  <a:pt x="56418" y="789125"/>
                </a:lnTo>
                <a:lnTo>
                  <a:pt x="75774" y="773054"/>
                </a:lnTo>
                <a:lnTo>
                  <a:pt x="90305" y="762451"/>
                </a:lnTo>
                <a:lnTo>
                  <a:pt x="34512" y="762451"/>
                </a:lnTo>
                <a:lnTo>
                  <a:pt x="34512" y="130826"/>
                </a:lnTo>
                <a:lnTo>
                  <a:pt x="32491" y="130826"/>
                </a:lnTo>
                <a:lnTo>
                  <a:pt x="34512" y="130732"/>
                </a:lnTo>
                <a:lnTo>
                  <a:pt x="34512" y="128355"/>
                </a:lnTo>
                <a:lnTo>
                  <a:pt x="77237" y="86519"/>
                </a:lnTo>
                <a:lnTo>
                  <a:pt x="123389" y="58208"/>
                </a:lnTo>
                <a:lnTo>
                  <a:pt x="171796" y="41665"/>
                </a:lnTo>
                <a:lnTo>
                  <a:pt x="221287" y="35134"/>
                </a:lnTo>
                <a:lnTo>
                  <a:pt x="401628" y="35134"/>
                </a:lnTo>
                <a:lnTo>
                  <a:pt x="373144" y="24568"/>
                </a:lnTo>
                <a:lnTo>
                  <a:pt x="329224" y="12023"/>
                </a:lnTo>
                <a:lnTo>
                  <a:pt x="282978" y="3385"/>
                </a:lnTo>
                <a:lnTo>
                  <a:pt x="235282" y="0"/>
                </a:lnTo>
                <a:close/>
              </a:path>
              <a:path w="656590" h="809625">
                <a:moveTo>
                  <a:pt x="418645" y="632037"/>
                </a:moveTo>
                <a:lnTo>
                  <a:pt x="360600" y="633074"/>
                </a:lnTo>
                <a:lnTo>
                  <a:pt x="306914" y="638882"/>
                </a:lnTo>
                <a:lnTo>
                  <a:pt x="257587" y="648672"/>
                </a:lnTo>
                <a:lnTo>
                  <a:pt x="212622" y="661655"/>
                </a:lnTo>
                <a:lnTo>
                  <a:pt x="172019" y="677044"/>
                </a:lnTo>
                <a:lnTo>
                  <a:pt x="135782" y="694048"/>
                </a:lnTo>
                <a:lnTo>
                  <a:pt x="76408" y="729749"/>
                </a:lnTo>
                <a:lnTo>
                  <a:pt x="34512" y="762451"/>
                </a:lnTo>
                <a:lnTo>
                  <a:pt x="90305" y="762451"/>
                </a:lnTo>
                <a:lnTo>
                  <a:pt x="100180" y="755244"/>
                </a:lnTo>
                <a:lnTo>
                  <a:pt x="129645" y="736702"/>
                </a:lnTo>
                <a:lnTo>
                  <a:pt x="164176" y="718435"/>
                </a:lnTo>
                <a:lnTo>
                  <a:pt x="203783" y="701450"/>
                </a:lnTo>
                <a:lnTo>
                  <a:pt x="248474" y="686754"/>
                </a:lnTo>
                <a:lnTo>
                  <a:pt x="298257" y="675354"/>
                </a:lnTo>
                <a:lnTo>
                  <a:pt x="353141" y="668258"/>
                </a:lnTo>
                <a:lnTo>
                  <a:pt x="413135" y="666472"/>
                </a:lnTo>
                <a:lnTo>
                  <a:pt x="654276" y="666472"/>
                </a:lnTo>
                <a:lnTo>
                  <a:pt x="654076" y="665438"/>
                </a:lnTo>
                <a:lnTo>
                  <a:pt x="618913" y="665438"/>
                </a:lnTo>
                <a:lnTo>
                  <a:pt x="547803" y="647430"/>
                </a:lnTo>
                <a:lnTo>
                  <a:pt x="481047" y="636559"/>
                </a:lnTo>
                <a:lnTo>
                  <a:pt x="418645" y="632037"/>
                </a:lnTo>
                <a:close/>
              </a:path>
              <a:path w="656590" h="809625">
                <a:moveTo>
                  <a:pt x="654276" y="666472"/>
                </a:moveTo>
                <a:lnTo>
                  <a:pt x="413135" y="666472"/>
                </a:lnTo>
                <a:lnTo>
                  <a:pt x="478246" y="671004"/>
                </a:lnTo>
                <a:lnTo>
                  <a:pt x="548483" y="682861"/>
                </a:lnTo>
                <a:lnTo>
                  <a:pt x="623855" y="703049"/>
                </a:lnTo>
                <a:lnTo>
                  <a:pt x="630265" y="704246"/>
                </a:lnTo>
                <a:lnTo>
                  <a:pt x="636679" y="703725"/>
                </a:lnTo>
                <a:lnTo>
                  <a:pt x="656303" y="681258"/>
                </a:lnTo>
                <a:lnTo>
                  <a:pt x="655896" y="674830"/>
                </a:lnTo>
                <a:lnTo>
                  <a:pt x="654276" y="666472"/>
                </a:lnTo>
                <a:close/>
              </a:path>
              <a:path w="656590" h="809625">
                <a:moveTo>
                  <a:pt x="401628" y="35134"/>
                </a:moveTo>
                <a:lnTo>
                  <a:pt x="221287" y="35134"/>
                </a:lnTo>
                <a:lnTo>
                  <a:pt x="270689" y="36856"/>
                </a:lnTo>
                <a:lnTo>
                  <a:pt x="318831" y="45076"/>
                </a:lnTo>
                <a:lnTo>
                  <a:pt x="364543" y="58036"/>
                </a:lnTo>
                <a:lnTo>
                  <a:pt x="406651" y="73978"/>
                </a:lnTo>
                <a:lnTo>
                  <a:pt x="443986" y="91147"/>
                </a:lnTo>
                <a:lnTo>
                  <a:pt x="499745" y="122198"/>
                </a:lnTo>
                <a:lnTo>
                  <a:pt x="618913" y="665438"/>
                </a:lnTo>
                <a:lnTo>
                  <a:pt x="654076" y="665438"/>
                </a:lnTo>
                <a:lnTo>
                  <a:pt x="551273" y="134909"/>
                </a:lnTo>
                <a:lnTo>
                  <a:pt x="519261" y="134909"/>
                </a:lnTo>
                <a:lnTo>
                  <a:pt x="519104" y="134815"/>
                </a:lnTo>
                <a:lnTo>
                  <a:pt x="551255" y="134815"/>
                </a:lnTo>
                <a:lnTo>
                  <a:pt x="550072" y="128711"/>
                </a:lnTo>
                <a:lnTo>
                  <a:pt x="514905" y="128711"/>
                </a:lnTo>
                <a:lnTo>
                  <a:pt x="514884" y="128575"/>
                </a:lnTo>
                <a:lnTo>
                  <a:pt x="550046" y="128575"/>
                </a:lnTo>
                <a:lnTo>
                  <a:pt x="548798" y="122134"/>
                </a:lnTo>
                <a:lnTo>
                  <a:pt x="547574" y="115496"/>
                </a:lnTo>
                <a:lnTo>
                  <a:pt x="508031" y="86862"/>
                </a:lnTo>
                <a:lnTo>
                  <a:pt x="450499" y="55986"/>
                </a:lnTo>
                <a:lnTo>
                  <a:pt x="413861" y="39671"/>
                </a:lnTo>
                <a:lnTo>
                  <a:pt x="401628" y="35134"/>
                </a:lnTo>
                <a:close/>
              </a:path>
              <a:path w="656590" h="809625">
                <a:moveTo>
                  <a:pt x="551255" y="134815"/>
                </a:moveTo>
                <a:lnTo>
                  <a:pt x="519104" y="134815"/>
                </a:lnTo>
                <a:lnTo>
                  <a:pt x="519261" y="134909"/>
                </a:lnTo>
                <a:lnTo>
                  <a:pt x="551273" y="134909"/>
                </a:lnTo>
                <a:close/>
              </a:path>
              <a:path w="656590" h="809625">
                <a:moveTo>
                  <a:pt x="34512" y="130732"/>
                </a:moveTo>
                <a:lnTo>
                  <a:pt x="32574" y="130732"/>
                </a:lnTo>
                <a:lnTo>
                  <a:pt x="34512" y="130826"/>
                </a:lnTo>
                <a:close/>
              </a:path>
              <a:path w="656590" h="809625">
                <a:moveTo>
                  <a:pt x="550046" y="128575"/>
                </a:moveTo>
                <a:lnTo>
                  <a:pt x="514884" y="128575"/>
                </a:lnTo>
                <a:lnTo>
                  <a:pt x="514905" y="128711"/>
                </a:lnTo>
                <a:lnTo>
                  <a:pt x="550072" y="128711"/>
                </a:lnTo>
                <a:lnTo>
                  <a:pt x="550046" y="128575"/>
                </a:lnTo>
                <a:close/>
              </a:path>
            </a:pathLst>
          </a:custGeom>
          <a:solidFill>
            <a:srgbClr val="36A9D0"/>
          </a:solidFill>
        </p:spPr>
        <p:txBody>
          <a:bodyPr wrap="square" lIns="0" tIns="0" rIns="0" bIns="0" rtlCol="0"/>
          <a:lstStyle/>
          <a:p>
            <a:endParaRPr/>
          </a:p>
        </p:txBody>
      </p:sp>
      <p:sp>
        <p:nvSpPr>
          <p:cNvPr id="16" name="object 10">
            <a:extLst>
              <a:ext uri="{FF2B5EF4-FFF2-40B4-BE49-F238E27FC236}">
                <a16:creationId xmlns:a16="http://schemas.microsoft.com/office/drawing/2014/main" id="{D2EB5A94-011C-2BEA-192E-89B7806678E3}"/>
              </a:ext>
            </a:extLst>
          </p:cNvPr>
          <p:cNvSpPr/>
          <p:nvPr/>
        </p:nvSpPr>
        <p:spPr>
          <a:xfrm>
            <a:off x="1349887" y="9453893"/>
            <a:ext cx="358775" cy="716280"/>
          </a:xfrm>
          <a:custGeom>
            <a:avLst/>
            <a:gdLst/>
            <a:ahLst/>
            <a:cxnLst/>
            <a:rect l="l" t="t" r="r" b="b"/>
            <a:pathLst>
              <a:path w="358775" h="716279">
                <a:moveTo>
                  <a:pt x="219742" y="0"/>
                </a:moveTo>
                <a:lnTo>
                  <a:pt x="135063" y="0"/>
                </a:lnTo>
                <a:lnTo>
                  <a:pt x="127943" y="5936"/>
                </a:lnTo>
                <a:lnTo>
                  <a:pt x="0" y="700617"/>
                </a:lnTo>
                <a:lnTo>
                  <a:pt x="1371" y="705779"/>
                </a:lnTo>
                <a:lnTo>
                  <a:pt x="7936" y="713643"/>
                </a:lnTo>
                <a:lnTo>
                  <a:pt x="12784" y="715936"/>
                </a:lnTo>
                <a:lnTo>
                  <a:pt x="341256" y="715936"/>
                </a:lnTo>
                <a:lnTo>
                  <a:pt x="350785" y="715936"/>
                </a:lnTo>
                <a:lnTo>
                  <a:pt x="358512" y="708208"/>
                </a:lnTo>
                <a:lnTo>
                  <a:pt x="358512" y="689151"/>
                </a:lnTo>
                <a:lnTo>
                  <a:pt x="350785" y="681424"/>
                </a:lnTo>
                <a:lnTo>
                  <a:pt x="38627" y="681424"/>
                </a:lnTo>
                <a:lnTo>
                  <a:pt x="157754" y="34512"/>
                </a:lnTo>
                <a:lnTo>
                  <a:pt x="219742" y="34512"/>
                </a:lnTo>
                <a:lnTo>
                  <a:pt x="227479" y="26784"/>
                </a:lnTo>
                <a:lnTo>
                  <a:pt x="227479" y="7727"/>
                </a:lnTo>
                <a:lnTo>
                  <a:pt x="219742" y="0"/>
                </a:lnTo>
                <a:close/>
              </a:path>
            </a:pathLst>
          </a:custGeom>
          <a:solidFill>
            <a:srgbClr val="1B688F"/>
          </a:solidFill>
        </p:spPr>
        <p:txBody>
          <a:bodyPr wrap="square" lIns="0" tIns="0" rIns="0" bIns="0" rtlCol="0"/>
          <a:lstStyle/>
          <a:p>
            <a:endParaRPr/>
          </a:p>
        </p:txBody>
      </p:sp>
      <p:sp>
        <p:nvSpPr>
          <p:cNvPr id="17" name="object 11">
            <a:extLst>
              <a:ext uri="{FF2B5EF4-FFF2-40B4-BE49-F238E27FC236}">
                <a16:creationId xmlns:a16="http://schemas.microsoft.com/office/drawing/2014/main" id="{F3C04ADF-5ACC-705C-306E-E6921B9EFFF5}"/>
              </a:ext>
            </a:extLst>
          </p:cNvPr>
          <p:cNvSpPr/>
          <p:nvPr/>
        </p:nvSpPr>
        <p:spPr>
          <a:xfrm>
            <a:off x="1441450" y="9339275"/>
            <a:ext cx="685165" cy="1047750"/>
          </a:xfrm>
          <a:custGeom>
            <a:avLst/>
            <a:gdLst/>
            <a:ahLst/>
            <a:cxnLst/>
            <a:rect l="l" t="t" r="r" b="b"/>
            <a:pathLst>
              <a:path w="685165" h="1047750">
                <a:moveTo>
                  <a:pt x="685038" y="782650"/>
                </a:moveTo>
                <a:lnTo>
                  <a:pt x="677303" y="774928"/>
                </a:lnTo>
                <a:lnTo>
                  <a:pt x="656297" y="774928"/>
                </a:lnTo>
                <a:lnTo>
                  <a:pt x="656297" y="762304"/>
                </a:lnTo>
                <a:lnTo>
                  <a:pt x="656297" y="130797"/>
                </a:lnTo>
                <a:lnTo>
                  <a:pt x="656297" y="130670"/>
                </a:lnTo>
                <a:lnTo>
                  <a:pt x="656297" y="119113"/>
                </a:lnTo>
                <a:lnTo>
                  <a:pt x="654253" y="113411"/>
                </a:lnTo>
                <a:lnTo>
                  <a:pt x="650608" y="109004"/>
                </a:lnTo>
                <a:lnTo>
                  <a:pt x="621792" y="79273"/>
                </a:lnTo>
                <a:lnTo>
                  <a:pt x="621792" y="128231"/>
                </a:lnTo>
                <a:lnTo>
                  <a:pt x="621792" y="762304"/>
                </a:lnTo>
                <a:lnTo>
                  <a:pt x="568680" y="722033"/>
                </a:lnTo>
                <a:lnTo>
                  <a:pt x="532485" y="700278"/>
                </a:lnTo>
                <a:lnTo>
                  <a:pt x="489864" y="679323"/>
                </a:lnTo>
                <a:lnTo>
                  <a:pt x="453148" y="665276"/>
                </a:lnTo>
                <a:lnTo>
                  <a:pt x="440829" y="660565"/>
                </a:lnTo>
                <a:lnTo>
                  <a:pt x="385368" y="645426"/>
                </a:lnTo>
                <a:lnTo>
                  <a:pt x="352933" y="640130"/>
                </a:lnTo>
                <a:lnTo>
                  <a:pt x="352933" y="674547"/>
                </a:lnTo>
                <a:lnTo>
                  <a:pt x="352933" y="987983"/>
                </a:lnTo>
                <a:lnTo>
                  <a:pt x="321627" y="956703"/>
                </a:lnTo>
                <a:lnTo>
                  <a:pt x="315976" y="953046"/>
                </a:lnTo>
                <a:lnTo>
                  <a:pt x="309397" y="951852"/>
                </a:lnTo>
                <a:lnTo>
                  <a:pt x="302844" y="953084"/>
                </a:lnTo>
                <a:lnTo>
                  <a:pt x="297230" y="956741"/>
                </a:lnTo>
                <a:lnTo>
                  <a:pt x="266966" y="986980"/>
                </a:lnTo>
                <a:lnTo>
                  <a:pt x="266966" y="667029"/>
                </a:lnTo>
                <a:lnTo>
                  <a:pt x="303047" y="668096"/>
                </a:lnTo>
                <a:lnTo>
                  <a:pt x="352933" y="674547"/>
                </a:lnTo>
                <a:lnTo>
                  <a:pt x="352933" y="640130"/>
                </a:lnTo>
                <a:lnTo>
                  <a:pt x="323481" y="635304"/>
                </a:lnTo>
                <a:lnTo>
                  <a:pt x="255193" y="631621"/>
                </a:lnTo>
                <a:lnTo>
                  <a:pt x="205168" y="633514"/>
                </a:lnTo>
                <a:lnTo>
                  <a:pt x="152196" y="639457"/>
                </a:lnTo>
                <a:lnTo>
                  <a:pt x="96266" y="649897"/>
                </a:lnTo>
                <a:lnTo>
                  <a:pt x="37388" y="665276"/>
                </a:lnTo>
                <a:lnTo>
                  <a:pt x="140652" y="132283"/>
                </a:lnTo>
                <a:lnTo>
                  <a:pt x="180759" y="107759"/>
                </a:lnTo>
                <a:lnTo>
                  <a:pt x="249453" y="74002"/>
                </a:lnTo>
                <a:lnTo>
                  <a:pt x="291566" y="58064"/>
                </a:lnTo>
                <a:lnTo>
                  <a:pt x="337312" y="45097"/>
                </a:lnTo>
                <a:lnTo>
                  <a:pt x="385483" y="36855"/>
                </a:lnTo>
                <a:lnTo>
                  <a:pt x="434924" y="35115"/>
                </a:lnTo>
                <a:lnTo>
                  <a:pt x="484454" y="41617"/>
                </a:lnTo>
                <a:lnTo>
                  <a:pt x="532892" y="58127"/>
                </a:lnTo>
                <a:lnTo>
                  <a:pt x="579056" y="86423"/>
                </a:lnTo>
                <a:lnTo>
                  <a:pt x="621792" y="128231"/>
                </a:lnTo>
                <a:lnTo>
                  <a:pt x="621792" y="79273"/>
                </a:lnTo>
                <a:lnTo>
                  <a:pt x="608876" y="65938"/>
                </a:lnTo>
                <a:lnTo>
                  <a:pt x="564565" y="35115"/>
                </a:lnTo>
                <a:lnTo>
                  <a:pt x="564184" y="34848"/>
                </a:lnTo>
                <a:lnTo>
                  <a:pt x="517423" y="14389"/>
                </a:lnTo>
                <a:lnTo>
                  <a:pt x="469468" y="3225"/>
                </a:lnTo>
                <a:lnTo>
                  <a:pt x="421208" y="0"/>
                </a:lnTo>
                <a:lnTo>
                  <a:pt x="373507" y="3365"/>
                </a:lnTo>
                <a:lnTo>
                  <a:pt x="327240" y="11976"/>
                </a:lnTo>
                <a:lnTo>
                  <a:pt x="283298" y="24498"/>
                </a:lnTo>
                <a:lnTo>
                  <a:pt x="242557" y="39573"/>
                </a:lnTo>
                <a:lnTo>
                  <a:pt x="205892" y="55867"/>
                </a:lnTo>
                <a:lnTo>
                  <a:pt x="148323" y="86690"/>
                </a:lnTo>
                <a:lnTo>
                  <a:pt x="112268" y="109855"/>
                </a:lnTo>
                <a:lnTo>
                  <a:pt x="406" y="674674"/>
                </a:lnTo>
                <a:lnTo>
                  <a:pt x="0" y="681101"/>
                </a:lnTo>
                <a:lnTo>
                  <a:pt x="1219" y="687260"/>
                </a:lnTo>
                <a:lnTo>
                  <a:pt x="26047" y="704088"/>
                </a:lnTo>
                <a:lnTo>
                  <a:pt x="32448" y="702894"/>
                </a:lnTo>
                <a:lnTo>
                  <a:pt x="107772" y="682701"/>
                </a:lnTo>
                <a:lnTo>
                  <a:pt x="177965" y="670839"/>
                </a:lnTo>
                <a:lnTo>
                  <a:pt x="232448" y="667054"/>
                </a:lnTo>
                <a:lnTo>
                  <a:pt x="232448" y="1035646"/>
                </a:lnTo>
                <a:lnTo>
                  <a:pt x="236651" y="1041946"/>
                </a:lnTo>
                <a:lnTo>
                  <a:pt x="249529" y="1047203"/>
                </a:lnTo>
                <a:lnTo>
                  <a:pt x="256959" y="1045845"/>
                </a:lnTo>
                <a:lnTo>
                  <a:pt x="309435" y="993317"/>
                </a:lnTo>
                <a:lnTo>
                  <a:pt x="361289" y="1045133"/>
                </a:lnTo>
                <a:lnTo>
                  <a:pt x="365696" y="1046886"/>
                </a:lnTo>
                <a:lnTo>
                  <a:pt x="370179" y="1046886"/>
                </a:lnTo>
                <a:lnTo>
                  <a:pt x="372402" y="1046886"/>
                </a:lnTo>
                <a:lnTo>
                  <a:pt x="374650" y="1046441"/>
                </a:lnTo>
                <a:lnTo>
                  <a:pt x="383247" y="1042885"/>
                </a:lnTo>
                <a:lnTo>
                  <a:pt x="387438" y="1036599"/>
                </a:lnTo>
                <a:lnTo>
                  <a:pt x="387438" y="681951"/>
                </a:lnTo>
                <a:lnTo>
                  <a:pt x="407720" y="686587"/>
                </a:lnTo>
                <a:lnTo>
                  <a:pt x="452424" y="701281"/>
                </a:lnTo>
                <a:lnTo>
                  <a:pt x="492048" y="718273"/>
                </a:lnTo>
                <a:lnTo>
                  <a:pt x="526605" y="736549"/>
                </a:lnTo>
                <a:lnTo>
                  <a:pt x="580504" y="772909"/>
                </a:lnTo>
                <a:lnTo>
                  <a:pt x="612889" y="801141"/>
                </a:lnTo>
                <a:lnTo>
                  <a:pt x="612889" y="801712"/>
                </a:lnTo>
                <a:lnTo>
                  <a:pt x="620623" y="809434"/>
                </a:lnTo>
                <a:lnTo>
                  <a:pt x="625094" y="809434"/>
                </a:lnTo>
                <a:lnTo>
                  <a:pt x="634631" y="809447"/>
                </a:lnTo>
                <a:lnTo>
                  <a:pt x="667778" y="809434"/>
                </a:lnTo>
                <a:lnTo>
                  <a:pt x="677303" y="809434"/>
                </a:lnTo>
                <a:lnTo>
                  <a:pt x="685038" y="801712"/>
                </a:lnTo>
                <a:lnTo>
                  <a:pt x="685038" y="782650"/>
                </a:lnTo>
                <a:close/>
              </a:path>
            </a:pathLst>
          </a:custGeom>
          <a:solidFill>
            <a:srgbClr val="36A9D0"/>
          </a:solidFill>
        </p:spPr>
        <p:txBody>
          <a:bodyPr wrap="square" lIns="0" tIns="0" rIns="0" bIns="0" rtlCol="0"/>
          <a:lstStyle/>
          <a:p>
            <a:endParaRPr/>
          </a:p>
        </p:txBody>
      </p:sp>
      <p:sp>
        <p:nvSpPr>
          <p:cNvPr id="19" name="pole tekstowe 18">
            <a:extLst>
              <a:ext uri="{FF2B5EF4-FFF2-40B4-BE49-F238E27FC236}">
                <a16:creationId xmlns:a16="http://schemas.microsoft.com/office/drawing/2014/main" id="{B61FA8CF-A5C2-6149-A3D9-EFD2F40815EA}"/>
              </a:ext>
            </a:extLst>
          </p:cNvPr>
          <p:cNvSpPr txBox="1"/>
          <p:nvPr/>
        </p:nvSpPr>
        <p:spPr>
          <a:xfrm>
            <a:off x="3169206" y="9342699"/>
            <a:ext cx="16255443" cy="1554272"/>
          </a:xfrm>
          <a:prstGeom prst="rect">
            <a:avLst/>
          </a:prstGeom>
          <a:noFill/>
        </p:spPr>
        <p:txBody>
          <a:bodyPr wrap="square">
            <a:spAutoFit/>
          </a:bodyPr>
          <a:lstStyle/>
          <a:p>
            <a:pPr marL="0" indent="0">
              <a:buNone/>
            </a:pPr>
            <a:r>
              <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Ustawa z dnia 20 lipca 2017 r. Prawo Wodne (Dz.U. z 2024 r. poz. 1087 ze zm.), zawiera zapisy dające delegację do wydania przepisów wykonawczych dla Ministra Zdrowia: w sprawie nadzoru nad jakością wody w kąpielisku i w miejscu okazjonalnie wykorzystywanym do kąpieli - rozporządzenie Ministra Zdrowia z dnia 17 stycznia 2019 r. w sprawie nadzoru nad jakością wody w kąpielisku i miejscu okazjonalnie wykorzystywanym do kąpieli; w sprawie ewidencji oraz sposobu oznakowania kąpielisk i miejsc okazjonalnie wykorzystywanych do kąpieli - rozporządzenie Ministra Zdrowia z dnia 21 grudnia 2018 r. w sprawie ewidencji oraz sposobu oznakowania kąpielisk i miejsc okazjonalnie wykorzystywanych do kąpieli.</a:t>
            </a:r>
            <a:endParaRPr lang="pl-PL" sz="190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18" name="Obraz 17" descr="Obraz zawierający na wolnym powietrzu, niebo, drzewo, woda&#10;&#10;Zawartość wygenerowana przez AI może być niepoprawna.">
            <a:extLst>
              <a:ext uri="{FF2B5EF4-FFF2-40B4-BE49-F238E27FC236}">
                <a16:creationId xmlns:a16="http://schemas.microsoft.com/office/drawing/2014/main" id="{3325ED58-6E1B-5726-142D-43949A738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20461"/>
            <a:ext cx="19653250" cy="353421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011B4-6E56-05F7-0A61-81F7C9D2D62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4BD82A9-0802-C594-D07C-71E9CF353A22}"/>
              </a:ext>
            </a:extLst>
          </p:cNvPr>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a:extLst>
              <a:ext uri="{FF2B5EF4-FFF2-40B4-BE49-F238E27FC236}">
                <a16:creationId xmlns:a16="http://schemas.microsoft.com/office/drawing/2014/main" id="{D314CA2C-E6AC-A81E-3032-39F6D4E9DB83}"/>
              </a:ext>
            </a:extLst>
          </p:cNvPr>
          <p:cNvSpPr txBox="1">
            <a:spLocks noGrp="1"/>
          </p:cNvSpPr>
          <p:nvPr>
            <p:ph type="title"/>
          </p:nvPr>
        </p:nvSpPr>
        <p:spPr>
          <a:xfrm>
            <a:off x="1068294" y="706616"/>
            <a:ext cx="11179832" cy="837409"/>
          </a:xfrm>
          <a:prstGeom prst="rect">
            <a:avLst/>
          </a:prstGeom>
        </p:spPr>
        <p:txBody>
          <a:bodyPr vert="horz" wrap="square" lIns="0" tIns="13970" rIns="0" bIns="0" rtlCol="0">
            <a:spAutoFit/>
          </a:bodyPr>
          <a:lstStyle/>
          <a:p>
            <a:pPr marL="12700">
              <a:lnSpc>
                <a:spcPct val="100000"/>
              </a:lnSpc>
              <a:spcBef>
                <a:spcPts val="110"/>
              </a:spcBef>
            </a:pPr>
            <a:r>
              <a:rPr lang="pl-PL" sz="5350" dirty="0"/>
              <a:t>Kąpielisko a MOWDK</a:t>
            </a:r>
            <a:endParaRPr sz="5350" dirty="0"/>
          </a:p>
        </p:txBody>
      </p:sp>
      <p:grpSp>
        <p:nvGrpSpPr>
          <p:cNvPr id="4" name="object 4">
            <a:extLst>
              <a:ext uri="{FF2B5EF4-FFF2-40B4-BE49-F238E27FC236}">
                <a16:creationId xmlns:a16="http://schemas.microsoft.com/office/drawing/2014/main" id="{18A1E1ED-CB1D-A9F0-7E2E-480D6CDA6E01}"/>
              </a:ext>
            </a:extLst>
          </p:cNvPr>
          <p:cNvGrpSpPr/>
          <p:nvPr/>
        </p:nvGrpSpPr>
        <p:grpSpPr>
          <a:xfrm>
            <a:off x="16245760" y="748440"/>
            <a:ext cx="673735" cy="673735"/>
            <a:chOff x="16245760" y="748440"/>
            <a:chExt cx="673735" cy="673735"/>
          </a:xfrm>
        </p:grpSpPr>
        <p:sp>
          <p:nvSpPr>
            <p:cNvPr id="5" name="object 5">
              <a:extLst>
                <a:ext uri="{FF2B5EF4-FFF2-40B4-BE49-F238E27FC236}">
                  <a16:creationId xmlns:a16="http://schemas.microsoft.com/office/drawing/2014/main" id="{EC05C087-85F3-052A-5773-91198BCD4516}"/>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a:extLst>
                <a:ext uri="{FF2B5EF4-FFF2-40B4-BE49-F238E27FC236}">
                  <a16:creationId xmlns:a16="http://schemas.microsoft.com/office/drawing/2014/main" id="{0DC675A3-A7CD-C35E-63B0-2BB241D17796}"/>
                </a:ext>
              </a:extLst>
            </p:cNvPr>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a:extLst>
                <a:ext uri="{FF2B5EF4-FFF2-40B4-BE49-F238E27FC236}">
                  <a16:creationId xmlns:a16="http://schemas.microsoft.com/office/drawing/2014/main" id="{AF8C996E-256E-B233-0769-B5F708FEEE7F}"/>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a:extLst>
              <a:ext uri="{FF2B5EF4-FFF2-40B4-BE49-F238E27FC236}">
                <a16:creationId xmlns:a16="http://schemas.microsoft.com/office/drawing/2014/main" id="{BA9230CF-C89C-ACB6-DC17-D8DFFEE64C11}"/>
              </a:ext>
            </a:extLst>
          </p:cNvPr>
          <p:cNvPicPr/>
          <p:nvPr/>
        </p:nvPicPr>
        <p:blipFill>
          <a:blip r:embed="rId2" cstate="print"/>
          <a:stretch>
            <a:fillRect/>
          </a:stretch>
        </p:blipFill>
        <p:spPr>
          <a:xfrm>
            <a:off x="17054884" y="814681"/>
            <a:ext cx="765164" cy="113323"/>
          </a:xfrm>
          <a:prstGeom prst="rect">
            <a:avLst/>
          </a:prstGeom>
        </p:spPr>
      </p:pic>
      <p:pic>
        <p:nvPicPr>
          <p:cNvPr id="9" name="object 9">
            <a:extLst>
              <a:ext uri="{FF2B5EF4-FFF2-40B4-BE49-F238E27FC236}">
                <a16:creationId xmlns:a16="http://schemas.microsoft.com/office/drawing/2014/main" id="{5A2642CB-E169-AB7D-93A4-B80FE34F527E}"/>
              </a:ext>
            </a:extLst>
          </p:cNvPr>
          <p:cNvPicPr/>
          <p:nvPr/>
        </p:nvPicPr>
        <p:blipFill>
          <a:blip r:embed="rId3" cstate="print"/>
          <a:stretch>
            <a:fillRect/>
          </a:stretch>
        </p:blipFill>
        <p:spPr>
          <a:xfrm>
            <a:off x="17041040" y="997702"/>
            <a:ext cx="1516417" cy="336303"/>
          </a:xfrm>
          <a:prstGeom prst="rect">
            <a:avLst/>
          </a:prstGeom>
        </p:spPr>
      </p:pic>
      <p:sp>
        <p:nvSpPr>
          <p:cNvPr id="10" name="object 10">
            <a:extLst>
              <a:ext uri="{FF2B5EF4-FFF2-40B4-BE49-F238E27FC236}">
                <a16:creationId xmlns:a16="http://schemas.microsoft.com/office/drawing/2014/main" id="{97BF54FE-4AFB-8FFF-BC61-9E4DFF83D23F}"/>
              </a:ext>
            </a:extLst>
          </p:cNvPr>
          <p:cNvSpPr txBox="1"/>
          <p:nvPr/>
        </p:nvSpPr>
        <p:spPr>
          <a:xfrm>
            <a:off x="1088983" y="3353276"/>
            <a:ext cx="8317865" cy="1689565"/>
          </a:xfrm>
          <a:prstGeom prst="rect">
            <a:avLst/>
          </a:prstGeom>
        </p:spPr>
        <p:txBody>
          <a:bodyPr vert="horz" wrap="square" lIns="0" tIns="12065" rIns="0" bIns="0" rtlCol="0">
            <a:spAutoFit/>
          </a:bodyPr>
          <a:lstStyle/>
          <a:p>
            <a:pPr marL="12700">
              <a:lnSpc>
                <a:spcPct val="100000"/>
              </a:lnSpc>
              <a:spcBef>
                <a:spcPts val="95"/>
              </a:spcBef>
            </a:pPr>
            <a:r>
              <a:rPr lang="pl-PL" sz="3300" spc="-10" dirty="0">
                <a:solidFill>
                  <a:srgbClr val="34A8CF"/>
                </a:solidFill>
                <a:latin typeface="Lato Light"/>
                <a:cs typeface="Lato Light"/>
              </a:rPr>
              <a:t>Kąpielisko</a:t>
            </a:r>
            <a:endParaRPr lang="pl-PL" sz="3300" spc="-10" dirty="0">
              <a:latin typeface="Lato Light"/>
              <a:cs typeface="Lato Light"/>
            </a:endParaRPr>
          </a:p>
          <a:p>
            <a:pPr marL="12700">
              <a:lnSpc>
                <a:spcPct val="100000"/>
              </a:lnSpc>
              <a:spcBef>
                <a:spcPts val="95"/>
              </a:spcBef>
            </a:pPr>
            <a:r>
              <a:rPr lang="pl-PL" sz="1900" b="1" dirty="0">
                <a:solidFill>
                  <a:schemeClr val="accent1">
                    <a:lumMod val="75000"/>
                  </a:schemeClr>
                </a:solidFill>
                <a:latin typeface="Lato Light"/>
                <a:cs typeface="Lato Light"/>
              </a:rPr>
              <a:t>wyznaczony przez radę gminy wydzielony i oznakowany fragment wód powierzchniowych, wykorzystywany przez dużą liczbę osób kąpiących się – pod warunkiem że w stosunku do tego kąpieliska nie wydano stałego zakazu kąpieli. Sezon kąpielowy trwa między 1 czerwca a 30 września każdego roku.  </a:t>
            </a:r>
          </a:p>
        </p:txBody>
      </p:sp>
      <p:sp>
        <p:nvSpPr>
          <p:cNvPr id="15" name="object 10">
            <a:extLst>
              <a:ext uri="{FF2B5EF4-FFF2-40B4-BE49-F238E27FC236}">
                <a16:creationId xmlns:a16="http://schemas.microsoft.com/office/drawing/2014/main" id="{37626215-0670-BB96-F43A-729662ECDB8C}"/>
              </a:ext>
            </a:extLst>
          </p:cNvPr>
          <p:cNvSpPr txBox="1">
            <a:spLocks noGrp="1"/>
          </p:cNvSpPr>
          <p:nvPr>
            <p:ph sz="half" idx="3"/>
          </p:nvPr>
        </p:nvSpPr>
        <p:spPr>
          <a:xfrm>
            <a:off x="10039985" y="3353276"/>
            <a:ext cx="8851265" cy="1702389"/>
          </a:xfrm>
          <a:prstGeom prst="rect">
            <a:avLst/>
          </a:prstGeom>
        </p:spPr>
        <p:txBody>
          <a:bodyPr vert="horz" wrap="square" lIns="0" tIns="12065" rIns="0" bIns="0" rtlCol="0">
            <a:spAutoFit/>
          </a:bodyPr>
          <a:lstStyle/>
          <a:p>
            <a:pPr marL="12700">
              <a:lnSpc>
                <a:spcPct val="100000"/>
              </a:lnSpc>
              <a:spcBef>
                <a:spcPts val="95"/>
              </a:spcBef>
            </a:pPr>
            <a:r>
              <a:rPr lang="pl-PL" sz="3300" spc="-10" dirty="0">
                <a:solidFill>
                  <a:srgbClr val="34A8CF"/>
                </a:solidFill>
              </a:rPr>
              <a:t>Miejsce okazjonalnie wykorzystywane do kąpieli </a:t>
            </a:r>
          </a:p>
          <a:p>
            <a:pPr marL="12700">
              <a:lnSpc>
                <a:spcPct val="100000"/>
              </a:lnSpc>
              <a:spcBef>
                <a:spcPts val="95"/>
              </a:spcBef>
            </a:pPr>
            <a:r>
              <a:rPr lang="pl-PL" b="1" dirty="0">
                <a:solidFill>
                  <a:schemeClr val="accent1">
                    <a:lumMod val="75000"/>
                  </a:schemeClr>
                </a:solidFill>
              </a:rPr>
              <a:t>w</a:t>
            </a:r>
            <a:r>
              <a:rPr lang="pl-PL" sz="1900" b="1" dirty="0">
                <a:solidFill>
                  <a:schemeClr val="accent1">
                    <a:lumMod val="75000"/>
                  </a:schemeClr>
                </a:solidFill>
                <a:latin typeface="Lato Light"/>
                <a:cs typeface="Lato Light"/>
              </a:rPr>
              <a:t>ydzielony i oznakowany fragment wód powierzchniowych niebędący kąpieliskiem </a:t>
            </a:r>
          </a:p>
          <a:p>
            <a:pPr marL="12700">
              <a:lnSpc>
                <a:spcPct val="100000"/>
              </a:lnSpc>
              <a:spcBef>
                <a:spcPts val="95"/>
              </a:spcBef>
            </a:pPr>
            <a:r>
              <a:rPr lang="pl-PL" sz="1900" b="1" dirty="0">
                <a:solidFill>
                  <a:schemeClr val="accent1">
                    <a:lumMod val="75000"/>
                  </a:schemeClr>
                </a:solidFill>
                <a:latin typeface="Lato Light"/>
                <a:cs typeface="Lato Light"/>
              </a:rPr>
              <a:t>(w przypadku, gdy utworzenie kąpieliska  nie jest uzasadnione). Takie miejsca mają zapewnić bezpieczeństwo </a:t>
            </a:r>
            <a:r>
              <a:rPr lang="pl-PL" b="1" dirty="0">
                <a:solidFill>
                  <a:schemeClr val="accent1">
                    <a:lumMod val="75000"/>
                  </a:schemeClr>
                </a:solidFill>
              </a:rPr>
              <a:t>kąpiącym się podczas wypoczynku letniego i </a:t>
            </a:r>
            <a:r>
              <a:rPr lang="pl-PL" sz="1900" b="1" dirty="0">
                <a:solidFill>
                  <a:schemeClr val="accent1">
                    <a:lumMod val="75000"/>
                  </a:schemeClr>
                </a:solidFill>
                <a:latin typeface="Lato Light"/>
                <a:cs typeface="Lato Light"/>
              </a:rPr>
              <a:t>mogą funkcjonować przez najbliższe 30 dni kalendarzowych od jego utworzenia.   </a:t>
            </a:r>
          </a:p>
        </p:txBody>
      </p:sp>
      <p:sp>
        <p:nvSpPr>
          <p:cNvPr id="11" name="object 4">
            <a:extLst>
              <a:ext uri="{FF2B5EF4-FFF2-40B4-BE49-F238E27FC236}">
                <a16:creationId xmlns:a16="http://schemas.microsoft.com/office/drawing/2014/main" id="{A4F2CD87-338B-33AD-DB29-673D07B40075}"/>
              </a:ext>
            </a:extLst>
          </p:cNvPr>
          <p:cNvSpPr/>
          <p:nvPr/>
        </p:nvSpPr>
        <p:spPr>
          <a:xfrm>
            <a:off x="1546849" y="6568792"/>
            <a:ext cx="454659" cy="104139"/>
          </a:xfrm>
          <a:custGeom>
            <a:avLst/>
            <a:gdLst/>
            <a:ahLst/>
            <a:cxnLst/>
            <a:rect l="l" t="t" r="r" b="b"/>
            <a:pathLst>
              <a:path w="454659" h="104139">
                <a:moveTo>
                  <a:pt x="361365" y="98793"/>
                </a:moveTo>
                <a:lnTo>
                  <a:pt x="361315" y="85940"/>
                </a:lnTo>
                <a:lnTo>
                  <a:pt x="356120" y="80746"/>
                </a:lnTo>
                <a:lnTo>
                  <a:pt x="11277" y="80746"/>
                </a:lnTo>
                <a:lnTo>
                  <a:pt x="4978" y="80924"/>
                </a:lnTo>
                <a:lnTo>
                  <a:pt x="0" y="86080"/>
                </a:lnTo>
                <a:lnTo>
                  <a:pt x="0" y="98971"/>
                </a:lnTo>
                <a:lnTo>
                  <a:pt x="5067" y="103987"/>
                </a:lnTo>
                <a:lnTo>
                  <a:pt x="348615" y="103987"/>
                </a:lnTo>
                <a:lnTo>
                  <a:pt x="356171" y="103987"/>
                </a:lnTo>
                <a:lnTo>
                  <a:pt x="361365" y="98793"/>
                </a:lnTo>
                <a:close/>
              </a:path>
              <a:path w="454659" h="104139">
                <a:moveTo>
                  <a:pt x="454113" y="16840"/>
                </a:moveTo>
                <a:lnTo>
                  <a:pt x="451853" y="4178"/>
                </a:lnTo>
                <a:lnTo>
                  <a:pt x="445820" y="0"/>
                </a:lnTo>
                <a:lnTo>
                  <a:pt x="439483" y="1104"/>
                </a:lnTo>
                <a:lnTo>
                  <a:pt x="101079" y="1104"/>
                </a:lnTo>
                <a:lnTo>
                  <a:pt x="96291" y="1968"/>
                </a:lnTo>
                <a:lnTo>
                  <a:pt x="92532" y="5740"/>
                </a:lnTo>
                <a:lnTo>
                  <a:pt x="90551" y="16840"/>
                </a:lnTo>
                <a:lnTo>
                  <a:pt x="94742" y="22910"/>
                </a:lnTo>
                <a:lnTo>
                  <a:pt x="101079" y="24015"/>
                </a:lnTo>
                <a:lnTo>
                  <a:pt x="439483" y="24015"/>
                </a:lnTo>
                <a:lnTo>
                  <a:pt x="440804" y="24244"/>
                </a:lnTo>
                <a:lnTo>
                  <a:pt x="442239" y="24244"/>
                </a:lnTo>
                <a:lnTo>
                  <a:pt x="449935" y="22910"/>
                </a:lnTo>
                <a:lnTo>
                  <a:pt x="454113" y="16840"/>
                </a:lnTo>
                <a:close/>
              </a:path>
            </a:pathLst>
          </a:custGeom>
          <a:solidFill>
            <a:srgbClr val="1B688F"/>
          </a:solidFill>
        </p:spPr>
        <p:txBody>
          <a:bodyPr wrap="square" lIns="0" tIns="0" rIns="0" bIns="0" rtlCol="0"/>
          <a:lstStyle/>
          <a:p>
            <a:endParaRPr/>
          </a:p>
        </p:txBody>
      </p:sp>
      <p:sp>
        <p:nvSpPr>
          <p:cNvPr id="12" name="object 5">
            <a:extLst>
              <a:ext uri="{FF2B5EF4-FFF2-40B4-BE49-F238E27FC236}">
                <a16:creationId xmlns:a16="http://schemas.microsoft.com/office/drawing/2014/main" id="{AB5A10BD-8748-4FB3-8C5D-988BD4BCFB94}"/>
              </a:ext>
            </a:extLst>
          </p:cNvPr>
          <p:cNvSpPr/>
          <p:nvPr/>
        </p:nvSpPr>
        <p:spPr>
          <a:xfrm>
            <a:off x="1641617" y="7409951"/>
            <a:ext cx="454659" cy="106045"/>
          </a:xfrm>
          <a:custGeom>
            <a:avLst/>
            <a:gdLst/>
            <a:ahLst/>
            <a:cxnLst/>
            <a:rect l="l" t="t" r="r" b="b"/>
            <a:pathLst>
              <a:path w="454659" h="106045">
                <a:moveTo>
                  <a:pt x="367334" y="97180"/>
                </a:moveTo>
                <a:lnTo>
                  <a:pt x="365086" y="84531"/>
                </a:lnTo>
                <a:lnTo>
                  <a:pt x="359054" y="80340"/>
                </a:lnTo>
                <a:lnTo>
                  <a:pt x="352704" y="81445"/>
                </a:lnTo>
                <a:lnTo>
                  <a:pt x="14630" y="81445"/>
                </a:lnTo>
                <a:lnTo>
                  <a:pt x="13296" y="81216"/>
                </a:lnTo>
                <a:lnTo>
                  <a:pt x="11912" y="81216"/>
                </a:lnTo>
                <a:lnTo>
                  <a:pt x="4241" y="82588"/>
                </a:lnTo>
                <a:lnTo>
                  <a:pt x="0" y="88620"/>
                </a:lnTo>
                <a:lnTo>
                  <a:pt x="2298" y="101282"/>
                </a:lnTo>
                <a:lnTo>
                  <a:pt x="8331" y="105460"/>
                </a:lnTo>
                <a:lnTo>
                  <a:pt x="14630" y="104355"/>
                </a:lnTo>
                <a:lnTo>
                  <a:pt x="352704" y="104355"/>
                </a:lnTo>
                <a:lnTo>
                  <a:pt x="354037" y="104584"/>
                </a:lnTo>
                <a:lnTo>
                  <a:pt x="355473" y="104584"/>
                </a:lnTo>
                <a:lnTo>
                  <a:pt x="363156" y="103200"/>
                </a:lnTo>
                <a:lnTo>
                  <a:pt x="367334" y="97180"/>
                </a:lnTo>
                <a:close/>
              </a:path>
              <a:path w="454659" h="106045">
                <a:moveTo>
                  <a:pt x="454139" y="5207"/>
                </a:moveTo>
                <a:lnTo>
                  <a:pt x="448932" y="0"/>
                </a:lnTo>
                <a:lnTo>
                  <a:pt x="98018" y="0"/>
                </a:lnTo>
                <a:lnTo>
                  <a:pt x="92773" y="5207"/>
                </a:lnTo>
                <a:lnTo>
                  <a:pt x="92773" y="18097"/>
                </a:lnTo>
                <a:lnTo>
                  <a:pt x="98018" y="23291"/>
                </a:lnTo>
                <a:lnTo>
                  <a:pt x="442493" y="23291"/>
                </a:lnTo>
                <a:lnTo>
                  <a:pt x="448932" y="23291"/>
                </a:lnTo>
                <a:lnTo>
                  <a:pt x="454139" y="18097"/>
                </a:lnTo>
                <a:lnTo>
                  <a:pt x="454139" y="5207"/>
                </a:lnTo>
                <a:close/>
              </a:path>
            </a:pathLst>
          </a:custGeom>
          <a:solidFill>
            <a:srgbClr val="36A9D0"/>
          </a:solidFill>
        </p:spPr>
        <p:txBody>
          <a:bodyPr wrap="square" lIns="0" tIns="0" rIns="0" bIns="0" rtlCol="0"/>
          <a:lstStyle/>
          <a:p>
            <a:endParaRPr/>
          </a:p>
        </p:txBody>
      </p:sp>
      <p:sp>
        <p:nvSpPr>
          <p:cNvPr id="14" name="object 6">
            <a:extLst>
              <a:ext uri="{FF2B5EF4-FFF2-40B4-BE49-F238E27FC236}">
                <a16:creationId xmlns:a16="http://schemas.microsoft.com/office/drawing/2014/main" id="{6EAC7CFF-50DD-B300-19AA-4D70E46E83E4}"/>
              </a:ext>
            </a:extLst>
          </p:cNvPr>
          <p:cNvSpPr/>
          <p:nvPr/>
        </p:nvSpPr>
        <p:spPr>
          <a:xfrm>
            <a:off x="1401339" y="6297133"/>
            <a:ext cx="1073150" cy="857250"/>
          </a:xfrm>
          <a:custGeom>
            <a:avLst/>
            <a:gdLst/>
            <a:ahLst/>
            <a:cxnLst/>
            <a:rect l="l" t="t" r="r" b="b"/>
            <a:pathLst>
              <a:path w="1073150" h="857250">
                <a:moveTo>
                  <a:pt x="428500" y="0"/>
                </a:moveTo>
                <a:lnTo>
                  <a:pt x="381876" y="2518"/>
                </a:lnTo>
                <a:lnTo>
                  <a:pt x="336690" y="9899"/>
                </a:lnTo>
                <a:lnTo>
                  <a:pt x="293206" y="21878"/>
                </a:lnTo>
                <a:lnTo>
                  <a:pt x="251686" y="38192"/>
                </a:lnTo>
                <a:lnTo>
                  <a:pt x="212396" y="58578"/>
                </a:lnTo>
                <a:lnTo>
                  <a:pt x="175596" y="82773"/>
                </a:lnTo>
                <a:lnTo>
                  <a:pt x="141553" y="110513"/>
                </a:lnTo>
                <a:lnTo>
                  <a:pt x="110527" y="141535"/>
                </a:lnTo>
                <a:lnTo>
                  <a:pt x="82784" y="175576"/>
                </a:lnTo>
                <a:lnTo>
                  <a:pt x="58586" y="212372"/>
                </a:lnTo>
                <a:lnTo>
                  <a:pt x="38198" y="251661"/>
                </a:lnTo>
                <a:lnTo>
                  <a:pt x="21881" y="293178"/>
                </a:lnTo>
                <a:lnTo>
                  <a:pt x="9900" y="336660"/>
                </a:lnTo>
                <a:lnTo>
                  <a:pt x="2519" y="381845"/>
                </a:lnTo>
                <a:lnTo>
                  <a:pt x="0" y="428468"/>
                </a:lnTo>
                <a:lnTo>
                  <a:pt x="2519" y="475092"/>
                </a:lnTo>
                <a:lnTo>
                  <a:pt x="9900" y="520279"/>
                </a:lnTo>
                <a:lnTo>
                  <a:pt x="21881" y="563764"/>
                </a:lnTo>
                <a:lnTo>
                  <a:pt x="38198" y="605285"/>
                </a:lnTo>
                <a:lnTo>
                  <a:pt x="58586" y="644578"/>
                </a:lnTo>
                <a:lnTo>
                  <a:pt x="82784" y="681379"/>
                </a:lnTo>
                <a:lnTo>
                  <a:pt x="110527" y="715424"/>
                </a:lnTo>
                <a:lnTo>
                  <a:pt x="141553" y="746452"/>
                </a:lnTo>
                <a:lnTo>
                  <a:pt x="175596" y="774197"/>
                </a:lnTo>
                <a:lnTo>
                  <a:pt x="212396" y="798397"/>
                </a:lnTo>
                <a:lnTo>
                  <a:pt x="251686" y="818787"/>
                </a:lnTo>
                <a:lnTo>
                  <a:pt x="293206" y="835105"/>
                </a:lnTo>
                <a:lnTo>
                  <a:pt x="336690" y="847087"/>
                </a:lnTo>
                <a:lnTo>
                  <a:pt x="381876" y="854470"/>
                </a:lnTo>
                <a:lnTo>
                  <a:pt x="428500" y="856989"/>
                </a:lnTo>
                <a:lnTo>
                  <a:pt x="484776" y="853290"/>
                </a:lnTo>
                <a:lnTo>
                  <a:pt x="539829" y="842323"/>
                </a:lnTo>
                <a:lnTo>
                  <a:pt x="592907" y="824287"/>
                </a:lnTo>
                <a:lnTo>
                  <a:pt x="643257" y="799378"/>
                </a:lnTo>
                <a:lnTo>
                  <a:pt x="651718" y="782293"/>
                </a:lnTo>
                <a:lnTo>
                  <a:pt x="649519" y="775787"/>
                </a:lnTo>
                <a:lnTo>
                  <a:pt x="579663" y="792425"/>
                </a:lnTo>
                <a:lnTo>
                  <a:pt x="530868" y="809000"/>
                </a:lnTo>
                <a:lnTo>
                  <a:pt x="480251" y="819077"/>
                </a:lnTo>
                <a:lnTo>
                  <a:pt x="428500" y="822477"/>
                </a:lnTo>
                <a:lnTo>
                  <a:pt x="379146" y="819402"/>
                </a:lnTo>
                <a:lnTo>
                  <a:pt x="331603" y="810424"/>
                </a:lnTo>
                <a:lnTo>
                  <a:pt x="286242" y="795915"/>
                </a:lnTo>
                <a:lnTo>
                  <a:pt x="243436" y="776247"/>
                </a:lnTo>
                <a:lnTo>
                  <a:pt x="203556" y="751793"/>
                </a:lnTo>
                <a:lnTo>
                  <a:pt x="166974" y="722923"/>
                </a:lnTo>
                <a:lnTo>
                  <a:pt x="134063" y="690011"/>
                </a:lnTo>
                <a:lnTo>
                  <a:pt x="105195" y="653428"/>
                </a:lnTo>
                <a:lnTo>
                  <a:pt x="80741" y="613546"/>
                </a:lnTo>
                <a:lnTo>
                  <a:pt x="61074" y="570737"/>
                </a:lnTo>
                <a:lnTo>
                  <a:pt x="46565" y="525373"/>
                </a:lnTo>
                <a:lnTo>
                  <a:pt x="37587" y="477826"/>
                </a:lnTo>
                <a:lnTo>
                  <a:pt x="34512" y="428468"/>
                </a:lnTo>
                <a:lnTo>
                  <a:pt x="37587" y="379119"/>
                </a:lnTo>
                <a:lnTo>
                  <a:pt x="46565" y="331580"/>
                </a:lnTo>
                <a:lnTo>
                  <a:pt x="61074" y="286224"/>
                </a:lnTo>
                <a:lnTo>
                  <a:pt x="80741" y="243421"/>
                </a:lnTo>
                <a:lnTo>
                  <a:pt x="105195" y="203544"/>
                </a:lnTo>
                <a:lnTo>
                  <a:pt x="134063" y="166965"/>
                </a:lnTo>
                <a:lnTo>
                  <a:pt x="166974" y="134057"/>
                </a:lnTo>
                <a:lnTo>
                  <a:pt x="203556" y="105190"/>
                </a:lnTo>
                <a:lnTo>
                  <a:pt x="243436" y="80738"/>
                </a:lnTo>
                <a:lnTo>
                  <a:pt x="286242" y="61072"/>
                </a:lnTo>
                <a:lnTo>
                  <a:pt x="331603" y="46564"/>
                </a:lnTo>
                <a:lnTo>
                  <a:pt x="379146" y="37587"/>
                </a:lnTo>
                <a:lnTo>
                  <a:pt x="428500" y="34512"/>
                </a:lnTo>
                <a:lnTo>
                  <a:pt x="477853" y="37587"/>
                </a:lnTo>
                <a:lnTo>
                  <a:pt x="525396" y="46564"/>
                </a:lnTo>
                <a:lnTo>
                  <a:pt x="570757" y="61072"/>
                </a:lnTo>
                <a:lnTo>
                  <a:pt x="613563" y="80738"/>
                </a:lnTo>
                <a:lnTo>
                  <a:pt x="653443" y="105190"/>
                </a:lnTo>
                <a:lnTo>
                  <a:pt x="690025" y="134057"/>
                </a:lnTo>
                <a:lnTo>
                  <a:pt x="722936" y="166965"/>
                </a:lnTo>
                <a:lnTo>
                  <a:pt x="751804" y="203544"/>
                </a:lnTo>
                <a:lnTo>
                  <a:pt x="776258" y="243421"/>
                </a:lnTo>
                <a:lnTo>
                  <a:pt x="795925" y="286224"/>
                </a:lnTo>
                <a:lnTo>
                  <a:pt x="810434" y="331580"/>
                </a:lnTo>
                <a:lnTo>
                  <a:pt x="819412" y="379119"/>
                </a:lnTo>
                <a:lnTo>
                  <a:pt x="822488" y="428468"/>
                </a:lnTo>
                <a:lnTo>
                  <a:pt x="823158" y="459253"/>
                </a:lnTo>
                <a:lnTo>
                  <a:pt x="821995" y="472917"/>
                </a:lnTo>
                <a:lnTo>
                  <a:pt x="825095" y="479116"/>
                </a:lnTo>
                <a:lnTo>
                  <a:pt x="999582" y="588442"/>
                </a:lnTo>
                <a:lnTo>
                  <a:pt x="786562" y="600986"/>
                </a:lnTo>
                <a:lnTo>
                  <a:pt x="781211" y="604400"/>
                </a:lnTo>
                <a:lnTo>
                  <a:pt x="757114" y="644798"/>
                </a:lnTo>
                <a:lnTo>
                  <a:pt x="732626" y="677916"/>
                </a:lnTo>
                <a:lnTo>
                  <a:pt x="705806" y="707932"/>
                </a:lnTo>
                <a:lnTo>
                  <a:pt x="677539" y="733768"/>
                </a:lnTo>
                <a:lnTo>
                  <a:pt x="673188" y="739064"/>
                </a:lnTo>
                <a:lnTo>
                  <a:pt x="671274" y="745402"/>
                </a:lnTo>
                <a:lnTo>
                  <a:pt x="671874" y="752001"/>
                </a:lnTo>
                <a:lnTo>
                  <a:pt x="675068" y="758081"/>
                </a:lnTo>
                <a:lnTo>
                  <a:pt x="680358" y="762441"/>
                </a:lnTo>
                <a:lnTo>
                  <a:pt x="686697" y="764354"/>
                </a:lnTo>
                <a:lnTo>
                  <a:pt x="693290" y="763749"/>
                </a:lnTo>
                <a:lnTo>
                  <a:pt x="728426" y="734136"/>
                </a:lnTo>
                <a:lnTo>
                  <a:pt x="756107" y="703672"/>
                </a:lnTo>
                <a:lnTo>
                  <a:pt x="781574" y="670149"/>
                </a:lnTo>
                <a:lnTo>
                  <a:pt x="804017" y="634556"/>
                </a:lnTo>
                <a:lnTo>
                  <a:pt x="1063014" y="619321"/>
                </a:lnTo>
                <a:lnTo>
                  <a:pt x="1069349" y="614065"/>
                </a:lnTo>
                <a:lnTo>
                  <a:pt x="1073077" y="599500"/>
                </a:lnTo>
                <a:lnTo>
                  <a:pt x="1070019" y="591856"/>
                </a:lnTo>
                <a:lnTo>
                  <a:pt x="857397" y="458624"/>
                </a:lnTo>
                <a:lnTo>
                  <a:pt x="857471" y="452740"/>
                </a:lnTo>
                <a:lnTo>
                  <a:pt x="854480" y="381845"/>
                </a:lnTo>
                <a:lnTo>
                  <a:pt x="847099" y="336660"/>
                </a:lnTo>
                <a:lnTo>
                  <a:pt x="835118" y="293178"/>
                </a:lnTo>
                <a:lnTo>
                  <a:pt x="818801" y="251661"/>
                </a:lnTo>
                <a:lnTo>
                  <a:pt x="798413" y="212372"/>
                </a:lnTo>
                <a:lnTo>
                  <a:pt x="774215" y="175576"/>
                </a:lnTo>
                <a:lnTo>
                  <a:pt x="746472" y="141535"/>
                </a:lnTo>
                <a:lnTo>
                  <a:pt x="715446" y="110513"/>
                </a:lnTo>
                <a:lnTo>
                  <a:pt x="681403" y="82773"/>
                </a:lnTo>
                <a:lnTo>
                  <a:pt x="644603" y="58578"/>
                </a:lnTo>
                <a:lnTo>
                  <a:pt x="605313" y="38192"/>
                </a:lnTo>
                <a:lnTo>
                  <a:pt x="563793" y="21878"/>
                </a:lnTo>
                <a:lnTo>
                  <a:pt x="520309" y="9899"/>
                </a:lnTo>
                <a:lnTo>
                  <a:pt x="475123" y="2518"/>
                </a:lnTo>
                <a:lnTo>
                  <a:pt x="428500" y="0"/>
                </a:lnTo>
                <a:close/>
              </a:path>
            </a:pathLst>
          </a:custGeom>
          <a:solidFill>
            <a:srgbClr val="1B688F"/>
          </a:solidFill>
        </p:spPr>
        <p:txBody>
          <a:bodyPr wrap="square" lIns="0" tIns="0" rIns="0" bIns="0" rtlCol="0"/>
          <a:lstStyle/>
          <a:p>
            <a:endParaRPr/>
          </a:p>
        </p:txBody>
      </p:sp>
      <p:sp>
        <p:nvSpPr>
          <p:cNvPr id="16" name="object 7">
            <a:extLst>
              <a:ext uri="{FF2B5EF4-FFF2-40B4-BE49-F238E27FC236}">
                <a16:creationId xmlns:a16="http://schemas.microsoft.com/office/drawing/2014/main" id="{E182DB59-324F-CE50-27AD-BBF5DF173A9D}"/>
              </a:ext>
            </a:extLst>
          </p:cNvPr>
          <p:cNvSpPr/>
          <p:nvPr/>
        </p:nvSpPr>
        <p:spPr>
          <a:xfrm>
            <a:off x="1088983" y="6859997"/>
            <a:ext cx="1094105" cy="857885"/>
          </a:xfrm>
          <a:custGeom>
            <a:avLst/>
            <a:gdLst/>
            <a:ahLst/>
            <a:cxnLst/>
            <a:rect l="l" t="t" r="r" b="b"/>
            <a:pathLst>
              <a:path w="1094104" h="857884">
                <a:moveTo>
                  <a:pt x="656494" y="0"/>
                </a:moveTo>
                <a:lnTo>
                  <a:pt x="608923" y="3702"/>
                </a:lnTo>
                <a:lnTo>
                  <a:pt x="561730" y="12779"/>
                </a:lnTo>
                <a:lnTo>
                  <a:pt x="515293" y="27243"/>
                </a:lnTo>
                <a:lnTo>
                  <a:pt x="463855" y="50396"/>
                </a:lnTo>
                <a:lnTo>
                  <a:pt x="416119" y="79930"/>
                </a:lnTo>
                <a:lnTo>
                  <a:pt x="372712" y="115397"/>
                </a:lnTo>
                <a:lnTo>
                  <a:pt x="334262" y="156349"/>
                </a:lnTo>
                <a:lnTo>
                  <a:pt x="330436" y="168992"/>
                </a:lnTo>
                <a:lnTo>
                  <a:pt x="332334" y="175338"/>
                </a:lnTo>
                <a:lnTo>
                  <a:pt x="336670" y="180662"/>
                </a:lnTo>
                <a:lnTo>
                  <a:pt x="342733" y="183844"/>
                </a:lnTo>
                <a:lnTo>
                  <a:pt x="349319" y="184471"/>
                </a:lnTo>
                <a:lnTo>
                  <a:pt x="355653" y="182597"/>
                </a:lnTo>
                <a:lnTo>
                  <a:pt x="360962" y="178275"/>
                </a:lnTo>
                <a:lnTo>
                  <a:pt x="396285" y="140623"/>
                </a:lnTo>
                <a:lnTo>
                  <a:pt x="436180" y="108017"/>
                </a:lnTo>
                <a:lnTo>
                  <a:pt x="480064" y="80870"/>
                </a:lnTo>
                <a:lnTo>
                  <a:pt x="527355" y="59598"/>
                </a:lnTo>
                <a:lnTo>
                  <a:pt x="577247" y="44567"/>
                </a:lnTo>
                <a:lnTo>
                  <a:pt x="628005" y="36269"/>
                </a:lnTo>
                <a:lnTo>
                  <a:pt x="679080" y="34690"/>
                </a:lnTo>
                <a:lnTo>
                  <a:pt x="729921" y="39814"/>
                </a:lnTo>
                <a:lnTo>
                  <a:pt x="779980" y="51626"/>
                </a:lnTo>
                <a:lnTo>
                  <a:pt x="828707" y="70111"/>
                </a:lnTo>
                <a:lnTo>
                  <a:pt x="874629" y="94754"/>
                </a:lnTo>
                <a:lnTo>
                  <a:pt x="916388" y="124784"/>
                </a:lnTo>
                <a:lnTo>
                  <a:pt x="953612" y="159794"/>
                </a:lnTo>
                <a:lnTo>
                  <a:pt x="985926" y="199379"/>
                </a:lnTo>
                <a:lnTo>
                  <a:pt x="1012958" y="243136"/>
                </a:lnTo>
                <a:lnTo>
                  <a:pt x="1034334" y="290659"/>
                </a:lnTo>
                <a:lnTo>
                  <a:pt x="1049371" y="340569"/>
                </a:lnTo>
                <a:lnTo>
                  <a:pt x="1057666" y="391338"/>
                </a:lnTo>
                <a:lnTo>
                  <a:pt x="1059237" y="442420"/>
                </a:lnTo>
                <a:lnTo>
                  <a:pt x="1054101" y="493265"/>
                </a:lnTo>
                <a:lnTo>
                  <a:pt x="1042276" y="543325"/>
                </a:lnTo>
                <a:lnTo>
                  <a:pt x="1023780" y="592053"/>
                </a:lnTo>
                <a:lnTo>
                  <a:pt x="999130" y="637979"/>
                </a:lnTo>
                <a:lnTo>
                  <a:pt x="969101" y="679739"/>
                </a:lnTo>
                <a:lnTo>
                  <a:pt x="934094" y="716960"/>
                </a:lnTo>
                <a:lnTo>
                  <a:pt x="894509" y="749267"/>
                </a:lnTo>
                <a:lnTo>
                  <a:pt x="850748" y="776284"/>
                </a:lnTo>
                <a:lnTo>
                  <a:pt x="803211" y="797638"/>
                </a:lnTo>
                <a:lnTo>
                  <a:pt x="753329" y="812708"/>
                </a:lnTo>
                <a:lnTo>
                  <a:pt x="702582" y="821029"/>
                </a:lnTo>
                <a:lnTo>
                  <a:pt x="651514" y="822616"/>
                </a:lnTo>
                <a:lnTo>
                  <a:pt x="600673" y="817485"/>
                </a:lnTo>
                <a:lnTo>
                  <a:pt x="550605" y="805649"/>
                </a:lnTo>
                <a:lnTo>
                  <a:pt x="501859" y="787125"/>
                </a:lnTo>
                <a:lnTo>
                  <a:pt x="455937" y="762481"/>
                </a:lnTo>
                <a:lnTo>
                  <a:pt x="414177" y="732451"/>
                </a:lnTo>
                <a:lnTo>
                  <a:pt x="376953" y="697437"/>
                </a:lnTo>
                <a:lnTo>
                  <a:pt x="344636" y="657844"/>
                </a:lnTo>
                <a:lnTo>
                  <a:pt x="317601" y="614076"/>
                </a:lnTo>
                <a:lnTo>
                  <a:pt x="296221" y="566535"/>
                </a:lnTo>
                <a:lnTo>
                  <a:pt x="281153" y="524735"/>
                </a:lnTo>
                <a:lnTo>
                  <a:pt x="276054" y="520024"/>
                </a:lnTo>
                <a:lnTo>
                  <a:pt x="74332" y="478632"/>
                </a:lnTo>
                <a:lnTo>
                  <a:pt x="269510" y="392352"/>
                </a:lnTo>
                <a:lnTo>
                  <a:pt x="273331" y="387326"/>
                </a:lnTo>
                <a:lnTo>
                  <a:pt x="281767" y="341067"/>
                </a:lnTo>
                <a:lnTo>
                  <a:pt x="293097" y="301469"/>
                </a:lnTo>
                <a:lnTo>
                  <a:pt x="307703" y="263926"/>
                </a:lnTo>
                <a:lnTo>
                  <a:pt x="325141" y="229771"/>
                </a:lnTo>
                <a:lnTo>
                  <a:pt x="327359" y="223286"/>
                </a:lnTo>
                <a:lnTo>
                  <a:pt x="326935" y="216674"/>
                </a:lnTo>
                <a:lnTo>
                  <a:pt x="324064" y="210702"/>
                </a:lnTo>
                <a:lnTo>
                  <a:pt x="318943" y="206138"/>
                </a:lnTo>
                <a:lnTo>
                  <a:pt x="312462" y="203941"/>
                </a:lnTo>
                <a:lnTo>
                  <a:pt x="305859" y="204368"/>
                </a:lnTo>
                <a:lnTo>
                  <a:pt x="277356" y="247312"/>
                </a:lnTo>
                <a:lnTo>
                  <a:pt x="262092" y="285569"/>
                </a:lnTo>
                <a:lnTo>
                  <a:pt x="249972" y="325889"/>
                </a:lnTo>
                <a:lnTo>
                  <a:pt x="241406" y="367054"/>
                </a:lnTo>
                <a:lnTo>
                  <a:pt x="4115" y="471941"/>
                </a:lnTo>
                <a:lnTo>
                  <a:pt x="0" y="479082"/>
                </a:lnTo>
                <a:lnTo>
                  <a:pt x="1602" y="494003"/>
                </a:lnTo>
                <a:lnTo>
                  <a:pt x="7120" y="500118"/>
                </a:lnTo>
                <a:lnTo>
                  <a:pt x="252955" y="550494"/>
                </a:lnTo>
                <a:lnTo>
                  <a:pt x="254976" y="556106"/>
                </a:lnTo>
                <a:lnTo>
                  <a:pt x="283455" y="623190"/>
                </a:lnTo>
                <a:lnTo>
                  <a:pt x="307554" y="664783"/>
                </a:lnTo>
                <a:lnTo>
                  <a:pt x="335962" y="703125"/>
                </a:lnTo>
                <a:lnTo>
                  <a:pt x="368421" y="737943"/>
                </a:lnTo>
                <a:lnTo>
                  <a:pt x="404675" y="768966"/>
                </a:lnTo>
                <a:lnTo>
                  <a:pt x="444468" y="795922"/>
                </a:lnTo>
                <a:lnTo>
                  <a:pt x="487545" y="818538"/>
                </a:lnTo>
                <a:lnTo>
                  <a:pt x="530686" y="835507"/>
                </a:lnTo>
                <a:lnTo>
                  <a:pt x="574863" y="847642"/>
                </a:lnTo>
                <a:lnTo>
                  <a:pt x="619756" y="854932"/>
                </a:lnTo>
                <a:lnTo>
                  <a:pt x="665047" y="857364"/>
                </a:lnTo>
                <a:lnTo>
                  <a:pt x="703008" y="855654"/>
                </a:lnTo>
                <a:lnTo>
                  <a:pt x="740834" y="850523"/>
                </a:lnTo>
                <a:lnTo>
                  <a:pt x="778329" y="841969"/>
                </a:lnTo>
                <a:lnTo>
                  <a:pt x="815294" y="829993"/>
                </a:lnTo>
                <a:lnTo>
                  <a:pt x="859852" y="810450"/>
                </a:lnTo>
                <a:lnTo>
                  <a:pt x="901439" y="786347"/>
                </a:lnTo>
                <a:lnTo>
                  <a:pt x="939781" y="757939"/>
                </a:lnTo>
                <a:lnTo>
                  <a:pt x="974601" y="725480"/>
                </a:lnTo>
                <a:lnTo>
                  <a:pt x="1005627" y="689225"/>
                </a:lnTo>
                <a:lnTo>
                  <a:pt x="1032582" y="649429"/>
                </a:lnTo>
                <a:lnTo>
                  <a:pt x="1055193" y="606346"/>
                </a:lnTo>
                <a:lnTo>
                  <a:pt x="1072879" y="561031"/>
                </a:lnTo>
                <a:lnTo>
                  <a:pt x="1085237" y="514587"/>
                </a:lnTo>
                <a:lnTo>
                  <a:pt x="1092253" y="467391"/>
                </a:lnTo>
                <a:lnTo>
                  <a:pt x="1093915" y="419819"/>
                </a:lnTo>
                <a:lnTo>
                  <a:pt x="1090210" y="372248"/>
                </a:lnTo>
                <a:lnTo>
                  <a:pt x="1081125" y="325055"/>
                </a:lnTo>
                <a:lnTo>
                  <a:pt x="1066648" y="278617"/>
                </a:lnTo>
                <a:lnTo>
                  <a:pt x="1047111" y="234046"/>
                </a:lnTo>
                <a:lnTo>
                  <a:pt x="1023011" y="192455"/>
                </a:lnTo>
                <a:lnTo>
                  <a:pt x="994604" y="154115"/>
                </a:lnTo>
                <a:lnTo>
                  <a:pt x="962145" y="119297"/>
                </a:lnTo>
                <a:lnTo>
                  <a:pt x="925891" y="88274"/>
                </a:lnTo>
                <a:lnTo>
                  <a:pt x="886098" y="61317"/>
                </a:lnTo>
                <a:lnTo>
                  <a:pt x="843021" y="38698"/>
                </a:lnTo>
                <a:lnTo>
                  <a:pt x="797707" y="21020"/>
                </a:lnTo>
                <a:lnTo>
                  <a:pt x="751263" y="8670"/>
                </a:lnTo>
                <a:lnTo>
                  <a:pt x="704066" y="1659"/>
                </a:lnTo>
                <a:lnTo>
                  <a:pt x="656494" y="0"/>
                </a:lnTo>
                <a:close/>
              </a:path>
            </a:pathLst>
          </a:custGeom>
          <a:solidFill>
            <a:srgbClr val="36A9D0"/>
          </a:solidFill>
        </p:spPr>
        <p:txBody>
          <a:bodyPr wrap="square" lIns="0" tIns="0" rIns="0" bIns="0" rtlCol="0"/>
          <a:lstStyle/>
          <a:p>
            <a:endParaRPr/>
          </a:p>
        </p:txBody>
      </p:sp>
      <p:sp>
        <p:nvSpPr>
          <p:cNvPr id="19" name="object 10">
            <a:extLst>
              <a:ext uri="{FF2B5EF4-FFF2-40B4-BE49-F238E27FC236}">
                <a16:creationId xmlns:a16="http://schemas.microsoft.com/office/drawing/2014/main" id="{E1329DBD-6FFA-4F9E-1535-A1BDB9D5F6AF}"/>
              </a:ext>
            </a:extLst>
          </p:cNvPr>
          <p:cNvSpPr txBox="1"/>
          <p:nvPr/>
        </p:nvSpPr>
        <p:spPr>
          <a:xfrm>
            <a:off x="3027123" y="6194585"/>
            <a:ext cx="15675638" cy="1117614"/>
          </a:xfrm>
          <a:prstGeom prst="rect">
            <a:avLst/>
          </a:prstGeom>
        </p:spPr>
        <p:txBody>
          <a:bodyPr vert="horz" wrap="square" lIns="0" tIns="12065" rIns="0" bIns="0" rtlCol="0">
            <a:spAutoFit/>
          </a:bodyPr>
          <a:lstStyle/>
          <a:p>
            <a:pPr marL="12700">
              <a:lnSpc>
                <a:spcPct val="100000"/>
              </a:lnSpc>
              <a:spcBef>
                <a:spcPts val="95"/>
              </a:spcBef>
            </a:pPr>
            <a:r>
              <a:rPr lang="pl-PL" sz="3300" spc="-10" dirty="0">
                <a:solidFill>
                  <a:srgbClr val="34A8CF"/>
                </a:solidFill>
                <a:latin typeface="Lato Light"/>
                <a:cs typeface="Lato Light"/>
              </a:rPr>
              <a:t>PAMIĘTAJ</a:t>
            </a:r>
          </a:p>
          <a:p>
            <a:pPr marL="12700">
              <a:lnSpc>
                <a:spcPct val="100000"/>
              </a:lnSpc>
              <a:spcBef>
                <a:spcPts val="95"/>
              </a:spcBef>
            </a:pPr>
            <a:r>
              <a:rPr lang="pl-PL" sz="1900" b="1" dirty="0">
                <a:solidFill>
                  <a:schemeClr val="accent1">
                    <a:lumMod val="75000"/>
                  </a:schemeClr>
                </a:solidFill>
                <a:latin typeface="Lato Light"/>
                <a:cs typeface="Lato Light"/>
              </a:rPr>
              <a:t>Kąpieliskiem </a:t>
            </a:r>
            <a:r>
              <a:rPr lang="pl-PL" sz="1900" b="1" i="0" dirty="0">
                <a:solidFill>
                  <a:schemeClr val="accent1">
                    <a:lumMod val="75000"/>
                  </a:schemeClr>
                </a:solidFill>
                <a:effectLst/>
                <a:latin typeface="Lato Light" panose="020F0502020204030203" pitchFamily="34" charset="0"/>
                <a:ea typeface="Lato Light" panose="020F0502020204030203" pitchFamily="34" charset="0"/>
                <a:cs typeface="Lato Light" panose="020F0502020204030203" pitchFamily="34" charset="0"/>
              </a:rPr>
              <a:t>nie jest: </a:t>
            </a:r>
            <a:r>
              <a:rPr lang="pl-PL" sz="1900" b="0" i="0" dirty="0">
                <a:solidFill>
                  <a:schemeClr val="accent1">
                    <a:lumMod val="75000"/>
                  </a:schemeClr>
                </a:solidFill>
                <a:effectLst/>
                <a:latin typeface="Lato Light" panose="020F0502020204030203" pitchFamily="34" charset="0"/>
                <a:ea typeface="Lato Light" panose="020F0502020204030203" pitchFamily="34" charset="0"/>
                <a:cs typeface="Lato Light" panose="020F0502020204030203" pitchFamily="34" charset="0"/>
              </a:rPr>
              <a:t>pływalnia, basen pływacki lub uzdrowiskowy, zamknięty zbiornik wodny podlegający oczyszczaniu lub wykorzystywaniu w celach terapeutycznych, sztuczny, zamknięty zbiornik wodny, oddzielony od wód powierzchniowych i wód podziemnych.</a:t>
            </a:r>
            <a:endParaRPr lang="pl-PL" sz="1900" b="1"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0" name="object 12">
            <a:extLst>
              <a:ext uri="{FF2B5EF4-FFF2-40B4-BE49-F238E27FC236}">
                <a16:creationId xmlns:a16="http://schemas.microsoft.com/office/drawing/2014/main" id="{461BF40D-0B9E-F8D1-D917-DBDB7393D78D}"/>
              </a:ext>
            </a:extLst>
          </p:cNvPr>
          <p:cNvSpPr/>
          <p:nvPr/>
        </p:nvSpPr>
        <p:spPr>
          <a:xfrm>
            <a:off x="1555581" y="8403509"/>
            <a:ext cx="954405" cy="954405"/>
          </a:xfrm>
          <a:custGeom>
            <a:avLst/>
            <a:gdLst/>
            <a:ahLst/>
            <a:cxnLst/>
            <a:rect l="l" t="t" r="r" b="b"/>
            <a:pathLst>
              <a:path w="954404" h="954404">
                <a:moveTo>
                  <a:pt x="471450" y="0"/>
                </a:moveTo>
                <a:lnTo>
                  <a:pt x="425688" y="2727"/>
                </a:lnTo>
                <a:lnTo>
                  <a:pt x="380319" y="9811"/>
                </a:lnTo>
                <a:lnTo>
                  <a:pt x="335686" y="21249"/>
                </a:lnTo>
                <a:lnTo>
                  <a:pt x="292131" y="37036"/>
                </a:lnTo>
                <a:lnTo>
                  <a:pt x="249995" y="57170"/>
                </a:lnTo>
                <a:lnTo>
                  <a:pt x="209620" y="81645"/>
                </a:lnTo>
                <a:lnTo>
                  <a:pt x="171349" y="110459"/>
                </a:lnTo>
                <a:lnTo>
                  <a:pt x="135523" y="143606"/>
                </a:lnTo>
                <a:lnTo>
                  <a:pt x="103248" y="180205"/>
                </a:lnTo>
                <a:lnTo>
                  <a:pt x="75362" y="219146"/>
                </a:lnTo>
                <a:lnTo>
                  <a:pt x="51861" y="260087"/>
                </a:lnTo>
                <a:lnTo>
                  <a:pt x="32742" y="302686"/>
                </a:lnTo>
                <a:lnTo>
                  <a:pt x="18001" y="346601"/>
                </a:lnTo>
                <a:lnTo>
                  <a:pt x="7633" y="391491"/>
                </a:lnTo>
                <a:lnTo>
                  <a:pt x="1633" y="437013"/>
                </a:lnTo>
                <a:lnTo>
                  <a:pt x="0" y="482825"/>
                </a:lnTo>
                <a:lnTo>
                  <a:pt x="2727" y="528586"/>
                </a:lnTo>
                <a:lnTo>
                  <a:pt x="9811" y="573953"/>
                </a:lnTo>
                <a:lnTo>
                  <a:pt x="21248" y="618584"/>
                </a:lnTo>
                <a:lnTo>
                  <a:pt x="37034" y="662138"/>
                </a:lnTo>
                <a:lnTo>
                  <a:pt x="57165" y="704272"/>
                </a:lnTo>
                <a:lnTo>
                  <a:pt x="81636" y="744645"/>
                </a:lnTo>
                <a:lnTo>
                  <a:pt x="110445" y="782914"/>
                </a:lnTo>
                <a:lnTo>
                  <a:pt x="143585" y="818738"/>
                </a:lnTo>
                <a:lnTo>
                  <a:pt x="180193" y="851008"/>
                </a:lnTo>
                <a:lnTo>
                  <a:pt x="219143" y="878893"/>
                </a:lnTo>
                <a:lnTo>
                  <a:pt x="260091" y="902395"/>
                </a:lnTo>
                <a:lnTo>
                  <a:pt x="302697" y="921519"/>
                </a:lnTo>
                <a:lnTo>
                  <a:pt x="346619" y="936265"/>
                </a:lnTo>
                <a:lnTo>
                  <a:pt x="391515" y="946638"/>
                </a:lnTo>
                <a:lnTo>
                  <a:pt x="437044" y="952639"/>
                </a:lnTo>
                <a:lnTo>
                  <a:pt x="482863" y="954273"/>
                </a:lnTo>
                <a:lnTo>
                  <a:pt x="528619" y="951545"/>
                </a:lnTo>
                <a:lnTo>
                  <a:pt x="573983" y="944458"/>
                </a:lnTo>
                <a:lnTo>
                  <a:pt x="618610" y="933016"/>
                </a:lnTo>
                <a:lnTo>
                  <a:pt x="656004" y="919456"/>
                </a:lnTo>
                <a:lnTo>
                  <a:pt x="459733" y="919456"/>
                </a:lnTo>
                <a:lnTo>
                  <a:pt x="414519" y="915388"/>
                </a:lnTo>
                <a:lnTo>
                  <a:pt x="369828" y="906710"/>
                </a:lnTo>
                <a:lnTo>
                  <a:pt x="326045" y="893419"/>
                </a:lnTo>
                <a:lnTo>
                  <a:pt x="283554" y="875511"/>
                </a:lnTo>
                <a:lnTo>
                  <a:pt x="242741" y="852983"/>
                </a:lnTo>
                <a:lnTo>
                  <a:pt x="203991" y="825829"/>
                </a:lnTo>
                <a:lnTo>
                  <a:pt x="167689" y="794047"/>
                </a:lnTo>
                <a:lnTo>
                  <a:pt x="135039" y="758517"/>
                </a:lnTo>
                <a:lnTo>
                  <a:pt x="106963" y="720428"/>
                </a:lnTo>
                <a:lnTo>
                  <a:pt x="83464" y="680165"/>
                </a:lnTo>
                <a:lnTo>
                  <a:pt x="64547" y="638114"/>
                </a:lnTo>
                <a:lnTo>
                  <a:pt x="50218" y="594660"/>
                </a:lnTo>
                <a:lnTo>
                  <a:pt x="40480" y="550188"/>
                </a:lnTo>
                <a:lnTo>
                  <a:pt x="35338" y="505084"/>
                </a:lnTo>
                <a:lnTo>
                  <a:pt x="34797" y="459733"/>
                </a:lnTo>
                <a:lnTo>
                  <a:pt x="38861" y="414520"/>
                </a:lnTo>
                <a:lnTo>
                  <a:pt x="47535" y="369831"/>
                </a:lnTo>
                <a:lnTo>
                  <a:pt x="60823" y="326050"/>
                </a:lnTo>
                <a:lnTo>
                  <a:pt x="78731" y="283563"/>
                </a:lnTo>
                <a:lnTo>
                  <a:pt x="101262" y="242756"/>
                </a:lnTo>
                <a:lnTo>
                  <a:pt x="128421" y="204013"/>
                </a:lnTo>
                <a:lnTo>
                  <a:pt x="160213" y="167721"/>
                </a:lnTo>
                <a:lnTo>
                  <a:pt x="198392" y="132891"/>
                </a:lnTo>
                <a:lnTo>
                  <a:pt x="239474" y="103320"/>
                </a:lnTo>
                <a:lnTo>
                  <a:pt x="282987" y="79011"/>
                </a:lnTo>
                <a:lnTo>
                  <a:pt x="328457" y="59968"/>
                </a:lnTo>
                <a:lnTo>
                  <a:pt x="375412" y="46196"/>
                </a:lnTo>
                <a:lnTo>
                  <a:pt x="423377" y="37698"/>
                </a:lnTo>
                <a:lnTo>
                  <a:pt x="471879" y="34479"/>
                </a:lnTo>
                <a:lnTo>
                  <a:pt x="655469" y="34479"/>
                </a:lnTo>
                <a:lnTo>
                  <a:pt x="651594" y="32740"/>
                </a:lnTo>
                <a:lnTo>
                  <a:pt x="607677" y="18000"/>
                </a:lnTo>
                <a:lnTo>
                  <a:pt x="562787" y="7632"/>
                </a:lnTo>
                <a:lnTo>
                  <a:pt x="517263" y="1633"/>
                </a:lnTo>
                <a:lnTo>
                  <a:pt x="471450" y="0"/>
                </a:lnTo>
                <a:close/>
              </a:path>
              <a:path w="954404" h="954404">
                <a:moveTo>
                  <a:pt x="655469" y="34479"/>
                </a:moveTo>
                <a:lnTo>
                  <a:pt x="471879" y="34479"/>
                </a:lnTo>
                <a:lnTo>
                  <a:pt x="520430" y="36544"/>
                </a:lnTo>
                <a:lnTo>
                  <a:pt x="568575" y="43900"/>
                </a:lnTo>
                <a:lnTo>
                  <a:pt x="615838" y="56554"/>
                </a:lnTo>
                <a:lnTo>
                  <a:pt x="661745" y="74508"/>
                </a:lnTo>
                <a:lnTo>
                  <a:pt x="705819" y="97770"/>
                </a:lnTo>
                <a:lnTo>
                  <a:pt x="747586" y="126344"/>
                </a:lnTo>
                <a:lnTo>
                  <a:pt x="786571" y="160234"/>
                </a:lnTo>
                <a:lnTo>
                  <a:pt x="819233" y="195765"/>
                </a:lnTo>
                <a:lnTo>
                  <a:pt x="847320" y="233853"/>
                </a:lnTo>
                <a:lnTo>
                  <a:pt x="870828" y="274112"/>
                </a:lnTo>
                <a:lnTo>
                  <a:pt x="889752" y="316158"/>
                </a:lnTo>
                <a:lnTo>
                  <a:pt x="904087" y="359606"/>
                </a:lnTo>
                <a:lnTo>
                  <a:pt x="913829" y="404072"/>
                </a:lnTo>
                <a:lnTo>
                  <a:pt x="918973" y="449169"/>
                </a:lnTo>
                <a:lnTo>
                  <a:pt x="919515" y="494514"/>
                </a:lnTo>
                <a:lnTo>
                  <a:pt x="915449" y="539721"/>
                </a:lnTo>
                <a:lnTo>
                  <a:pt x="906772" y="584407"/>
                </a:lnTo>
                <a:lnTo>
                  <a:pt x="893479" y="628185"/>
                </a:lnTo>
                <a:lnTo>
                  <a:pt x="875564" y="670671"/>
                </a:lnTo>
                <a:lnTo>
                  <a:pt x="853024" y="711480"/>
                </a:lnTo>
                <a:lnTo>
                  <a:pt x="825853" y="750228"/>
                </a:lnTo>
                <a:lnTo>
                  <a:pt x="794047" y="786529"/>
                </a:lnTo>
                <a:lnTo>
                  <a:pt x="758515" y="819197"/>
                </a:lnTo>
                <a:lnTo>
                  <a:pt x="720425" y="847287"/>
                </a:lnTo>
                <a:lnTo>
                  <a:pt x="680163" y="870793"/>
                </a:lnTo>
                <a:lnTo>
                  <a:pt x="638112" y="889714"/>
                </a:lnTo>
                <a:lnTo>
                  <a:pt x="594659" y="904044"/>
                </a:lnTo>
                <a:lnTo>
                  <a:pt x="550188" y="913781"/>
                </a:lnTo>
                <a:lnTo>
                  <a:pt x="505084" y="918919"/>
                </a:lnTo>
                <a:lnTo>
                  <a:pt x="459733" y="919456"/>
                </a:lnTo>
                <a:lnTo>
                  <a:pt x="656004" y="919456"/>
                </a:lnTo>
                <a:lnTo>
                  <a:pt x="704290" y="897089"/>
                </a:lnTo>
                <a:lnTo>
                  <a:pt x="744658" y="872616"/>
                </a:lnTo>
                <a:lnTo>
                  <a:pt x="782921" y="843809"/>
                </a:lnTo>
                <a:lnTo>
                  <a:pt x="818738" y="810675"/>
                </a:lnTo>
                <a:lnTo>
                  <a:pt x="851026" y="774069"/>
                </a:lnTo>
                <a:lnTo>
                  <a:pt x="878922" y="735122"/>
                </a:lnTo>
                <a:lnTo>
                  <a:pt x="902432" y="694176"/>
                </a:lnTo>
                <a:lnTo>
                  <a:pt x="921558" y="651573"/>
                </a:lnTo>
                <a:lnTo>
                  <a:pt x="936305" y="607654"/>
                </a:lnTo>
                <a:lnTo>
                  <a:pt x="946677" y="562761"/>
                </a:lnTo>
                <a:lnTo>
                  <a:pt x="952678" y="517237"/>
                </a:lnTo>
                <a:lnTo>
                  <a:pt x="954312" y="471424"/>
                </a:lnTo>
                <a:lnTo>
                  <a:pt x="951584" y="425662"/>
                </a:lnTo>
                <a:lnTo>
                  <a:pt x="944497" y="380294"/>
                </a:lnTo>
                <a:lnTo>
                  <a:pt x="933055" y="335662"/>
                </a:lnTo>
                <a:lnTo>
                  <a:pt x="917263" y="292107"/>
                </a:lnTo>
                <a:lnTo>
                  <a:pt x="897125" y="249972"/>
                </a:lnTo>
                <a:lnTo>
                  <a:pt x="872645" y="209598"/>
                </a:lnTo>
                <a:lnTo>
                  <a:pt x="843827" y="171328"/>
                </a:lnTo>
                <a:lnTo>
                  <a:pt x="810675" y="135502"/>
                </a:lnTo>
                <a:lnTo>
                  <a:pt x="774076" y="103233"/>
                </a:lnTo>
                <a:lnTo>
                  <a:pt x="735135" y="75353"/>
                </a:lnTo>
                <a:lnTo>
                  <a:pt x="694193" y="51856"/>
                </a:lnTo>
                <a:lnTo>
                  <a:pt x="655469" y="34479"/>
                </a:lnTo>
                <a:close/>
              </a:path>
            </a:pathLst>
          </a:custGeom>
          <a:solidFill>
            <a:srgbClr val="1B688F"/>
          </a:solidFill>
        </p:spPr>
        <p:txBody>
          <a:bodyPr wrap="square" lIns="0" tIns="0" rIns="0" bIns="0" rtlCol="0"/>
          <a:lstStyle/>
          <a:p>
            <a:endParaRPr/>
          </a:p>
        </p:txBody>
      </p:sp>
      <p:sp>
        <p:nvSpPr>
          <p:cNvPr id="21" name="object 13">
            <a:extLst>
              <a:ext uri="{FF2B5EF4-FFF2-40B4-BE49-F238E27FC236}">
                <a16:creationId xmlns:a16="http://schemas.microsoft.com/office/drawing/2014/main" id="{A22A86D4-B2C0-C43F-2210-B88C0C6FB4C6}"/>
              </a:ext>
            </a:extLst>
          </p:cNvPr>
          <p:cNvSpPr/>
          <p:nvPr/>
        </p:nvSpPr>
        <p:spPr>
          <a:xfrm>
            <a:off x="1641617" y="8490087"/>
            <a:ext cx="782320" cy="782320"/>
          </a:xfrm>
          <a:custGeom>
            <a:avLst/>
            <a:gdLst/>
            <a:ahLst/>
            <a:cxnLst/>
            <a:rect l="l" t="t" r="r" b="b"/>
            <a:pathLst>
              <a:path w="782320" h="782320">
                <a:moveTo>
                  <a:pt x="555383" y="174040"/>
                </a:moveTo>
                <a:lnTo>
                  <a:pt x="503440" y="128511"/>
                </a:lnTo>
                <a:lnTo>
                  <a:pt x="459486" y="114020"/>
                </a:lnTo>
                <a:lnTo>
                  <a:pt x="414312" y="107073"/>
                </a:lnTo>
                <a:lnTo>
                  <a:pt x="368896" y="107505"/>
                </a:lnTo>
                <a:lnTo>
                  <a:pt x="324218" y="115138"/>
                </a:lnTo>
                <a:lnTo>
                  <a:pt x="281266" y="129832"/>
                </a:lnTo>
                <a:lnTo>
                  <a:pt x="240982" y="151409"/>
                </a:lnTo>
                <a:lnTo>
                  <a:pt x="204381" y="179692"/>
                </a:lnTo>
                <a:lnTo>
                  <a:pt x="172402" y="214528"/>
                </a:lnTo>
                <a:lnTo>
                  <a:pt x="167817" y="231508"/>
                </a:lnTo>
                <a:lnTo>
                  <a:pt x="170599" y="239877"/>
                </a:lnTo>
                <a:lnTo>
                  <a:pt x="176593" y="246786"/>
                </a:lnTo>
                <a:lnTo>
                  <a:pt x="180848" y="250063"/>
                </a:lnTo>
                <a:lnTo>
                  <a:pt x="185915" y="251625"/>
                </a:lnTo>
                <a:lnTo>
                  <a:pt x="190893" y="251561"/>
                </a:lnTo>
                <a:lnTo>
                  <a:pt x="197700" y="251472"/>
                </a:lnTo>
                <a:lnTo>
                  <a:pt x="204381" y="248386"/>
                </a:lnTo>
                <a:lnTo>
                  <a:pt x="208876" y="242582"/>
                </a:lnTo>
                <a:lnTo>
                  <a:pt x="243928" y="206209"/>
                </a:lnTo>
                <a:lnTo>
                  <a:pt x="285013" y="178917"/>
                </a:lnTo>
                <a:lnTo>
                  <a:pt x="330377" y="161023"/>
                </a:lnTo>
                <a:lnTo>
                  <a:pt x="378320" y="152819"/>
                </a:lnTo>
                <a:lnTo>
                  <a:pt x="427101" y="154609"/>
                </a:lnTo>
                <a:lnTo>
                  <a:pt x="474980" y="166700"/>
                </a:lnTo>
                <a:lnTo>
                  <a:pt x="520242" y="189382"/>
                </a:lnTo>
                <a:lnTo>
                  <a:pt x="528726" y="192684"/>
                </a:lnTo>
                <a:lnTo>
                  <a:pt x="537540" y="192519"/>
                </a:lnTo>
                <a:lnTo>
                  <a:pt x="545655" y="189064"/>
                </a:lnTo>
                <a:lnTo>
                  <a:pt x="552030" y="182537"/>
                </a:lnTo>
                <a:lnTo>
                  <a:pt x="555383" y="174040"/>
                </a:lnTo>
                <a:close/>
              </a:path>
              <a:path w="782320" h="782320">
                <a:moveTo>
                  <a:pt x="782231" y="385876"/>
                </a:moveTo>
                <a:lnTo>
                  <a:pt x="778256" y="334289"/>
                </a:lnTo>
                <a:lnTo>
                  <a:pt x="767727" y="284314"/>
                </a:lnTo>
                <a:lnTo>
                  <a:pt x="750862" y="236474"/>
                </a:lnTo>
                <a:lnTo>
                  <a:pt x="736219" y="207683"/>
                </a:lnTo>
                <a:lnTo>
                  <a:pt x="736219" y="386435"/>
                </a:lnTo>
                <a:lnTo>
                  <a:pt x="732612" y="441007"/>
                </a:lnTo>
                <a:lnTo>
                  <a:pt x="720686" y="493585"/>
                </a:lnTo>
                <a:lnTo>
                  <a:pt x="700735" y="543394"/>
                </a:lnTo>
                <a:lnTo>
                  <a:pt x="673087" y="589686"/>
                </a:lnTo>
                <a:lnTo>
                  <a:pt x="638035" y="631672"/>
                </a:lnTo>
                <a:lnTo>
                  <a:pt x="596900" y="667715"/>
                </a:lnTo>
                <a:lnTo>
                  <a:pt x="551294" y="696468"/>
                </a:lnTo>
                <a:lnTo>
                  <a:pt x="501967" y="717600"/>
                </a:lnTo>
                <a:lnTo>
                  <a:pt x="449694" y="730783"/>
                </a:lnTo>
                <a:lnTo>
                  <a:pt x="395224" y="735685"/>
                </a:lnTo>
                <a:lnTo>
                  <a:pt x="340664" y="732078"/>
                </a:lnTo>
                <a:lnTo>
                  <a:pt x="288099" y="720153"/>
                </a:lnTo>
                <a:lnTo>
                  <a:pt x="238290" y="700214"/>
                </a:lnTo>
                <a:lnTo>
                  <a:pt x="192011" y="672553"/>
                </a:lnTo>
                <a:lnTo>
                  <a:pt x="150025" y="637501"/>
                </a:lnTo>
                <a:lnTo>
                  <a:pt x="113982" y="596353"/>
                </a:lnTo>
                <a:lnTo>
                  <a:pt x="85229" y="550748"/>
                </a:lnTo>
                <a:lnTo>
                  <a:pt x="64096" y="501421"/>
                </a:lnTo>
                <a:lnTo>
                  <a:pt x="50914" y="449148"/>
                </a:lnTo>
                <a:lnTo>
                  <a:pt x="46012" y="394677"/>
                </a:lnTo>
                <a:lnTo>
                  <a:pt x="49618" y="340106"/>
                </a:lnTo>
                <a:lnTo>
                  <a:pt x="61544" y="287540"/>
                </a:lnTo>
                <a:lnTo>
                  <a:pt x="81483" y="237718"/>
                </a:lnTo>
                <a:lnTo>
                  <a:pt x="109143" y="191427"/>
                </a:lnTo>
                <a:lnTo>
                  <a:pt x="144195" y="149428"/>
                </a:lnTo>
                <a:lnTo>
                  <a:pt x="186486" y="112598"/>
                </a:lnTo>
                <a:lnTo>
                  <a:pt x="232918" y="83781"/>
                </a:lnTo>
                <a:lnTo>
                  <a:pt x="282486" y="62992"/>
                </a:lnTo>
                <a:lnTo>
                  <a:pt x="334175" y="50266"/>
                </a:lnTo>
                <a:lnTo>
                  <a:pt x="386981" y="45593"/>
                </a:lnTo>
                <a:lnTo>
                  <a:pt x="439889" y="48996"/>
                </a:lnTo>
                <a:lnTo>
                  <a:pt x="491871" y="60490"/>
                </a:lnTo>
                <a:lnTo>
                  <a:pt x="541934" y="80086"/>
                </a:lnTo>
                <a:lnTo>
                  <a:pt x="589038" y="107784"/>
                </a:lnTo>
                <a:lnTo>
                  <a:pt x="632193" y="143598"/>
                </a:lnTo>
                <a:lnTo>
                  <a:pt x="668248" y="184746"/>
                </a:lnTo>
                <a:lnTo>
                  <a:pt x="697001" y="230365"/>
                </a:lnTo>
                <a:lnTo>
                  <a:pt x="718134" y="279692"/>
                </a:lnTo>
                <a:lnTo>
                  <a:pt x="731316" y="331965"/>
                </a:lnTo>
                <a:lnTo>
                  <a:pt x="736219" y="386435"/>
                </a:lnTo>
                <a:lnTo>
                  <a:pt x="736219" y="207683"/>
                </a:lnTo>
                <a:lnTo>
                  <a:pt x="698957" y="149161"/>
                </a:lnTo>
                <a:lnTo>
                  <a:pt x="664349" y="110680"/>
                </a:lnTo>
                <a:lnTo>
                  <a:pt x="627151" y="78638"/>
                </a:lnTo>
                <a:lnTo>
                  <a:pt x="587159" y="52031"/>
                </a:lnTo>
                <a:lnTo>
                  <a:pt x="574281" y="45593"/>
                </a:lnTo>
                <a:lnTo>
                  <a:pt x="544880" y="30873"/>
                </a:lnTo>
                <a:lnTo>
                  <a:pt x="500824" y="15163"/>
                </a:lnTo>
                <a:lnTo>
                  <a:pt x="455536" y="4864"/>
                </a:lnTo>
                <a:lnTo>
                  <a:pt x="409536" y="0"/>
                </a:lnTo>
                <a:lnTo>
                  <a:pt x="363334" y="558"/>
                </a:lnTo>
                <a:lnTo>
                  <a:pt x="317461" y="6515"/>
                </a:lnTo>
                <a:lnTo>
                  <a:pt x="272427" y="17881"/>
                </a:lnTo>
                <a:lnTo>
                  <a:pt x="228777" y="34658"/>
                </a:lnTo>
                <a:lnTo>
                  <a:pt x="187020" y="56819"/>
                </a:lnTo>
                <a:lnTo>
                  <a:pt x="147675" y="84366"/>
                </a:lnTo>
                <a:lnTo>
                  <a:pt x="111277" y="117284"/>
                </a:lnTo>
                <a:lnTo>
                  <a:pt x="77597" y="156578"/>
                </a:lnTo>
                <a:lnTo>
                  <a:pt x="49695" y="199351"/>
                </a:lnTo>
                <a:lnTo>
                  <a:pt x="27787" y="245110"/>
                </a:lnTo>
                <a:lnTo>
                  <a:pt x="12065" y="293344"/>
                </a:lnTo>
                <a:lnTo>
                  <a:pt x="2743" y="343547"/>
                </a:lnTo>
                <a:lnTo>
                  <a:pt x="0" y="395211"/>
                </a:lnTo>
                <a:lnTo>
                  <a:pt x="3975" y="446811"/>
                </a:lnTo>
                <a:lnTo>
                  <a:pt x="14503" y="496785"/>
                </a:lnTo>
                <a:lnTo>
                  <a:pt x="31369" y="544626"/>
                </a:lnTo>
                <a:lnTo>
                  <a:pt x="54368" y="589851"/>
                </a:lnTo>
                <a:lnTo>
                  <a:pt x="83273" y="631952"/>
                </a:lnTo>
                <a:lnTo>
                  <a:pt x="117881" y="670420"/>
                </a:lnTo>
                <a:lnTo>
                  <a:pt x="157162" y="704088"/>
                </a:lnTo>
                <a:lnTo>
                  <a:pt x="199936" y="731989"/>
                </a:lnTo>
                <a:lnTo>
                  <a:pt x="245681" y="753897"/>
                </a:lnTo>
                <a:lnTo>
                  <a:pt x="293916" y="769620"/>
                </a:lnTo>
                <a:lnTo>
                  <a:pt x="344106" y="778954"/>
                </a:lnTo>
                <a:lnTo>
                  <a:pt x="395770" y="781697"/>
                </a:lnTo>
                <a:lnTo>
                  <a:pt x="447357" y="777722"/>
                </a:lnTo>
                <a:lnTo>
                  <a:pt x="497332" y="767194"/>
                </a:lnTo>
                <a:lnTo>
                  <a:pt x="545172" y="750316"/>
                </a:lnTo>
                <a:lnTo>
                  <a:pt x="573938" y="735685"/>
                </a:lnTo>
                <a:lnTo>
                  <a:pt x="590384" y="727329"/>
                </a:lnTo>
                <a:lnTo>
                  <a:pt x="632485" y="698411"/>
                </a:lnTo>
                <a:lnTo>
                  <a:pt x="670953" y="663816"/>
                </a:lnTo>
                <a:lnTo>
                  <a:pt x="704634" y="624522"/>
                </a:lnTo>
                <a:lnTo>
                  <a:pt x="732523" y="581748"/>
                </a:lnTo>
                <a:lnTo>
                  <a:pt x="754430" y="535990"/>
                </a:lnTo>
                <a:lnTo>
                  <a:pt x="770153" y="487756"/>
                </a:lnTo>
                <a:lnTo>
                  <a:pt x="779487" y="437553"/>
                </a:lnTo>
                <a:lnTo>
                  <a:pt x="782231" y="385876"/>
                </a:lnTo>
                <a:close/>
              </a:path>
            </a:pathLst>
          </a:custGeom>
          <a:solidFill>
            <a:srgbClr val="36A9D0"/>
          </a:solidFill>
        </p:spPr>
        <p:txBody>
          <a:bodyPr wrap="square" lIns="0" tIns="0" rIns="0" bIns="0" rtlCol="0"/>
          <a:lstStyle/>
          <a:p>
            <a:endParaRPr/>
          </a:p>
        </p:txBody>
      </p:sp>
      <p:sp>
        <p:nvSpPr>
          <p:cNvPr id="22" name="object 14">
            <a:extLst>
              <a:ext uri="{FF2B5EF4-FFF2-40B4-BE49-F238E27FC236}">
                <a16:creationId xmlns:a16="http://schemas.microsoft.com/office/drawing/2014/main" id="{F93E41FA-33C5-99AE-77B2-699CA7B58A75}"/>
              </a:ext>
            </a:extLst>
          </p:cNvPr>
          <p:cNvSpPr/>
          <p:nvPr/>
        </p:nvSpPr>
        <p:spPr>
          <a:xfrm>
            <a:off x="1167478" y="9115580"/>
            <a:ext cx="636270" cy="644525"/>
          </a:xfrm>
          <a:custGeom>
            <a:avLst/>
            <a:gdLst/>
            <a:ahLst/>
            <a:cxnLst/>
            <a:rect l="l" t="t" r="r" b="b"/>
            <a:pathLst>
              <a:path w="636270" h="644525">
                <a:moveTo>
                  <a:pt x="488801" y="0"/>
                </a:moveTo>
                <a:lnTo>
                  <a:pt x="28972" y="470896"/>
                </a:lnTo>
                <a:lnTo>
                  <a:pt x="7241" y="504187"/>
                </a:lnTo>
                <a:lnTo>
                  <a:pt x="0" y="543281"/>
                </a:lnTo>
                <a:lnTo>
                  <a:pt x="2196" y="563292"/>
                </a:lnTo>
                <a:lnTo>
                  <a:pt x="17737" y="599544"/>
                </a:lnTo>
                <a:lnTo>
                  <a:pt x="46391" y="627518"/>
                </a:lnTo>
                <a:lnTo>
                  <a:pt x="83030" y="642208"/>
                </a:lnTo>
                <a:lnTo>
                  <a:pt x="103085" y="643928"/>
                </a:lnTo>
                <a:lnTo>
                  <a:pt x="123076" y="641731"/>
                </a:lnTo>
                <a:lnTo>
                  <a:pt x="159356" y="626190"/>
                </a:lnTo>
                <a:lnTo>
                  <a:pt x="102674" y="608804"/>
                </a:lnTo>
                <a:lnTo>
                  <a:pt x="77028" y="604314"/>
                </a:lnTo>
                <a:lnTo>
                  <a:pt x="46234" y="580069"/>
                </a:lnTo>
                <a:lnTo>
                  <a:pt x="34512" y="542863"/>
                </a:lnTo>
                <a:lnTo>
                  <a:pt x="35644" y="529614"/>
                </a:lnTo>
                <a:lnTo>
                  <a:pt x="39293" y="517024"/>
                </a:lnTo>
                <a:lnTo>
                  <a:pt x="45339" y="505399"/>
                </a:lnTo>
                <a:lnTo>
                  <a:pt x="53663" y="495042"/>
                </a:lnTo>
                <a:lnTo>
                  <a:pt x="484875" y="53391"/>
                </a:lnTo>
                <a:lnTo>
                  <a:pt x="529089" y="53391"/>
                </a:lnTo>
                <a:lnTo>
                  <a:pt x="528676" y="52940"/>
                </a:lnTo>
                <a:lnTo>
                  <a:pt x="500770" y="16795"/>
                </a:lnTo>
                <a:lnTo>
                  <a:pt x="488801" y="0"/>
                </a:lnTo>
                <a:close/>
              </a:path>
              <a:path w="636270" h="644525">
                <a:moveTo>
                  <a:pt x="529089" y="53391"/>
                </a:moveTo>
                <a:lnTo>
                  <a:pt x="484875" y="53391"/>
                </a:lnTo>
                <a:lnTo>
                  <a:pt x="508075" y="81929"/>
                </a:lnTo>
                <a:lnTo>
                  <a:pt x="531919" y="107526"/>
                </a:lnTo>
                <a:lnTo>
                  <a:pt x="556359" y="130125"/>
                </a:lnTo>
                <a:lnTo>
                  <a:pt x="581343" y="149670"/>
                </a:lnTo>
                <a:lnTo>
                  <a:pt x="150089" y="589081"/>
                </a:lnTo>
                <a:lnTo>
                  <a:pt x="128207" y="603716"/>
                </a:lnTo>
                <a:lnTo>
                  <a:pt x="102674" y="608804"/>
                </a:lnTo>
                <a:lnTo>
                  <a:pt x="179099" y="608804"/>
                </a:lnTo>
                <a:lnTo>
                  <a:pt x="635718" y="143534"/>
                </a:lnTo>
                <a:lnTo>
                  <a:pt x="617352" y="132205"/>
                </a:lnTo>
                <a:lnTo>
                  <a:pt x="587072" y="110754"/>
                </a:lnTo>
                <a:lnTo>
                  <a:pt x="557479" y="84297"/>
                </a:lnTo>
                <a:lnTo>
                  <a:pt x="529089" y="53391"/>
                </a:lnTo>
                <a:close/>
              </a:path>
            </a:pathLst>
          </a:custGeom>
          <a:solidFill>
            <a:srgbClr val="1B688F"/>
          </a:solidFill>
        </p:spPr>
        <p:txBody>
          <a:bodyPr wrap="square" lIns="0" tIns="0" rIns="0" bIns="0" rtlCol="0"/>
          <a:lstStyle/>
          <a:p>
            <a:endParaRPr/>
          </a:p>
        </p:txBody>
      </p:sp>
      <p:sp>
        <p:nvSpPr>
          <p:cNvPr id="23" name="object 10">
            <a:extLst>
              <a:ext uri="{FF2B5EF4-FFF2-40B4-BE49-F238E27FC236}">
                <a16:creationId xmlns:a16="http://schemas.microsoft.com/office/drawing/2014/main" id="{4096FA17-F38D-96EC-2055-B3A5C41BE6A8}"/>
              </a:ext>
            </a:extLst>
          </p:cNvPr>
          <p:cNvSpPr txBox="1"/>
          <p:nvPr/>
        </p:nvSpPr>
        <p:spPr>
          <a:xfrm>
            <a:off x="3037979" y="8318257"/>
            <a:ext cx="15664782" cy="2656496"/>
          </a:xfrm>
          <a:prstGeom prst="rect">
            <a:avLst/>
          </a:prstGeom>
        </p:spPr>
        <p:txBody>
          <a:bodyPr vert="horz" wrap="square" lIns="0" tIns="12065" rIns="0" bIns="0" rtlCol="0">
            <a:spAutoFit/>
          </a:bodyPr>
          <a:lstStyle/>
          <a:p>
            <a:pPr algn="l" fontAlgn="base">
              <a:buNone/>
            </a:pPr>
            <a:r>
              <a:rPr lang="pl-PL" sz="1900" b="0" i="0" dirty="0">
                <a:solidFill>
                  <a:schemeClr val="accent1">
                    <a:lumMod val="75000"/>
                  </a:schemeClr>
                </a:solidFill>
                <a:effectLst/>
                <a:latin typeface="Lato Light" panose="020F0502020204030203" pitchFamily="34" charset="0"/>
                <a:ea typeface="Lato Light" panose="020F0502020204030203" pitchFamily="34" charset="0"/>
                <a:cs typeface="Lato Light" panose="020F0502020204030203" pitchFamily="34" charset="0"/>
              </a:rPr>
              <a:t>Zarówno kąpieliska jak i miejsca okazjonalnie wykorzystywane do kąpieli mają przeprowadzaną ocenę jakości wody (przydatna lub nieprzydatna do kąpieli), zapewnioną kontrolę przez ratowników wodnych, posiadają organizatora (osobę fizyczną, osobę prawną lub jednostkę organizacyjną nieposiadającą osobowości prawnej), są oznakowane tablicą informacyjną lub urządzeniem umożliwiającym zapoznanie się z informacjami, a ich ewidencję prowadzi i aktualizuje wójt, burmistrz lub prezydent miasta. Sezon kąpielowy w przypadku kąpieliska jest określony w drodze uchwały rady gminy, natomiast w przypadku miejsca okazjonalnie wykorzystywanego do kąpieli – w zgłoszeniu utworzenia tego miejsca.</a:t>
            </a:r>
          </a:p>
          <a:p>
            <a:pPr algn="l" fontAlgn="base">
              <a:buNone/>
            </a:pPr>
            <a:endParaRPr lang="pl-PL" sz="1900" b="0" i="0" dirty="0">
              <a:solidFill>
                <a:schemeClr val="accent1">
                  <a:lumMod val="75000"/>
                </a:schemeClr>
              </a:solidFill>
              <a:effectLst/>
              <a:latin typeface="Lato Light" panose="020F0502020204030203" pitchFamily="34" charset="0"/>
              <a:ea typeface="Lato Light" panose="020F0502020204030203" pitchFamily="34" charset="0"/>
              <a:cs typeface="Lato Light" panose="020F0502020204030203" pitchFamily="34" charset="0"/>
            </a:endParaRPr>
          </a:p>
          <a:p>
            <a:pPr algn="l" fontAlgn="base"/>
            <a:r>
              <a:rPr lang="pl-PL" sz="1900" b="0" i="0" dirty="0">
                <a:solidFill>
                  <a:schemeClr val="accent1">
                    <a:lumMod val="75000"/>
                  </a:schemeClr>
                </a:solidFill>
                <a:effectLst/>
                <a:latin typeface="Lato Light" panose="020F0502020204030203" pitchFamily="34" charset="0"/>
                <a:ea typeface="Lato Light" panose="020F0502020204030203" pitchFamily="34" charset="0"/>
                <a:cs typeface="Lato Light" panose="020F0502020204030203" pitchFamily="34" charset="0"/>
              </a:rPr>
              <a:t>Dodatkowo kąpieliska posiadają klasyfikację wody (jakość doskonała, dobra, dostateczna, niedostateczna), którą można sprawdzić w serwisie kąpieliskowym pod adresem: </a:t>
            </a:r>
            <a:r>
              <a:rPr lang="pl-PL" sz="1900" b="1" i="0" dirty="0">
                <a:solidFill>
                  <a:schemeClr val="tx2"/>
                </a:solidFill>
                <a:effectLst/>
                <a:latin typeface="Lato Light" panose="020F0502020204030203" pitchFamily="34" charset="0"/>
                <a:ea typeface="Lato Light" panose="020F0502020204030203" pitchFamily="34" charset="0"/>
                <a:cs typeface="Lato Light" panose="020F0502020204030203" pitchFamily="34" charset="0"/>
                <a:hlinkClick r:id="rId4" action="ppaction://hlinkfile">
                  <a:extLst>
                    <a:ext uri="{A12FA001-AC4F-418D-AE19-62706E023703}">
                      <ahyp:hlinkClr xmlns:ahyp="http://schemas.microsoft.com/office/drawing/2018/hyperlinkcolor" val="tx"/>
                    </a:ext>
                  </a:extLst>
                </a:hlinkClick>
              </a:rPr>
              <a:t>sk.gis.gov.pl</a:t>
            </a:r>
            <a:r>
              <a:rPr lang="pl-PL" sz="1900" b="1" i="0" dirty="0">
                <a:solidFill>
                  <a:schemeClr val="tx2"/>
                </a:solidFill>
                <a:effectLst/>
                <a:latin typeface="Lato Light" panose="020F0502020204030203" pitchFamily="34" charset="0"/>
                <a:ea typeface="Lato Light" panose="020F0502020204030203" pitchFamily="34" charset="0"/>
                <a:cs typeface="Lato Light" panose="020F0502020204030203" pitchFamily="34" charset="0"/>
              </a:rPr>
              <a:t>. </a:t>
            </a:r>
          </a:p>
          <a:p>
            <a:pPr marL="12700">
              <a:lnSpc>
                <a:spcPct val="100000"/>
              </a:lnSpc>
              <a:spcBef>
                <a:spcPts val="95"/>
              </a:spcBef>
            </a:pPr>
            <a:endParaRPr lang="pl-PL" sz="1900" b="1"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135128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D795A-A371-6A25-2C9A-B9A43F7A566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2E9961C-DDF0-6BF9-AFCA-B1848BE70570}"/>
              </a:ext>
            </a:extLst>
          </p:cNvPr>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a:extLst>
              <a:ext uri="{FF2B5EF4-FFF2-40B4-BE49-F238E27FC236}">
                <a16:creationId xmlns:a16="http://schemas.microsoft.com/office/drawing/2014/main" id="{5CE6EDB0-FE77-4DE5-F43B-60435887A35E}"/>
              </a:ext>
            </a:extLst>
          </p:cNvPr>
          <p:cNvSpPr txBox="1">
            <a:spLocks noGrp="1"/>
          </p:cNvSpPr>
          <p:nvPr>
            <p:ph type="title"/>
          </p:nvPr>
        </p:nvSpPr>
        <p:spPr>
          <a:xfrm>
            <a:off x="1080584" y="503649"/>
            <a:ext cx="111798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Zasady organizacji kąpielisk </a:t>
            </a:r>
            <a:endParaRPr sz="5350" dirty="0"/>
          </a:p>
        </p:txBody>
      </p:sp>
      <p:grpSp>
        <p:nvGrpSpPr>
          <p:cNvPr id="4" name="object 4">
            <a:extLst>
              <a:ext uri="{FF2B5EF4-FFF2-40B4-BE49-F238E27FC236}">
                <a16:creationId xmlns:a16="http://schemas.microsoft.com/office/drawing/2014/main" id="{70FB5F06-3A29-6546-2B0C-21146A9E7A30}"/>
              </a:ext>
            </a:extLst>
          </p:cNvPr>
          <p:cNvGrpSpPr/>
          <p:nvPr/>
        </p:nvGrpSpPr>
        <p:grpSpPr>
          <a:xfrm>
            <a:off x="16245760" y="748440"/>
            <a:ext cx="673735" cy="673735"/>
            <a:chOff x="16245760" y="748440"/>
            <a:chExt cx="673735" cy="673735"/>
          </a:xfrm>
        </p:grpSpPr>
        <p:sp>
          <p:nvSpPr>
            <p:cNvPr id="5" name="object 5">
              <a:extLst>
                <a:ext uri="{FF2B5EF4-FFF2-40B4-BE49-F238E27FC236}">
                  <a16:creationId xmlns:a16="http://schemas.microsoft.com/office/drawing/2014/main" id="{295F24A7-82DB-7E28-C9FF-0CEB73097442}"/>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a:extLst>
                <a:ext uri="{FF2B5EF4-FFF2-40B4-BE49-F238E27FC236}">
                  <a16:creationId xmlns:a16="http://schemas.microsoft.com/office/drawing/2014/main" id="{0B0084E3-6BDC-5AF5-5DC1-1E312BA1737A}"/>
                </a:ext>
              </a:extLst>
            </p:cNvPr>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a:extLst>
                <a:ext uri="{FF2B5EF4-FFF2-40B4-BE49-F238E27FC236}">
                  <a16:creationId xmlns:a16="http://schemas.microsoft.com/office/drawing/2014/main" id="{FF12B1D8-B535-47DE-C2F4-EEC7E2B1DF4B}"/>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a:extLst>
              <a:ext uri="{FF2B5EF4-FFF2-40B4-BE49-F238E27FC236}">
                <a16:creationId xmlns:a16="http://schemas.microsoft.com/office/drawing/2014/main" id="{2FC6E845-AB30-86AD-9EFF-A3172AD304A1}"/>
              </a:ext>
            </a:extLst>
          </p:cNvPr>
          <p:cNvPicPr/>
          <p:nvPr/>
        </p:nvPicPr>
        <p:blipFill>
          <a:blip r:embed="rId2" cstate="print"/>
          <a:stretch>
            <a:fillRect/>
          </a:stretch>
        </p:blipFill>
        <p:spPr>
          <a:xfrm>
            <a:off x="17054884" y="814681"/>
            <a:ext cx="765164" cy="113323"/>
          </a:xfrm>
          <a:prstGeom prst="rect">
            <a:avLst/>
          </a:prstGeom>
        </p:spPr>
      </p:pic>
      <p:pic>
        <p:nvPicPr>
          <p:cNvPr id="9" name="object 9">
            <a:extLst>
              <a:ext uri="{FF2B5EF4-FFF2-40B4-BE49-F238E27FC236}">
                <a16:creationId xmlns:a16="http://schemas.microsoft.com/office/drawing/2014/main" id="{EC68262C-931A-539A-BBE6-5BA3A27E4E9C}"/>
              </a:ext>
            </a:extLst>
          </p:cNvPr>
          <p:cNvPicPr/>
          <p:nvPr/>
        </p:nvPicPr>
        <p:blipFill>
          <a:blip r:embed="rId3" cstate="print"/>
          <a:stretch>
            <a:fillRect/>
          </a:stretch>
        </p:blipFill>
        <p:spPr>
          <a:xfrm>
            <a:off x="17041040" y="997702"/>
            <a:ext cx="1516417" cy="336303"/>
          </a:xfrm>
          <a:prstGeom prst="rect">
            <a:avLst/>
          </a:prstGeom>
        </p:spPr>
      </p:pic>
      <p:sp>
        <p:nvSpPr>
          <p:cNvPr id="10" name="object 10">
            <a:extLst>
              <a:ext uri="{FF2B5EF4-FFF2-40B4-BE49-F238E27FC236}">
                <a16:creationId xmlns:a16="http://schemas.microsoft.com/office/drawing/2014/main" id="{AE3676AF-4E5B-5C07-F63C-13E8F2BA59A2}"/>
              </a:ext>
            </a:extLst>
          </p:cNvPr>
          <p:cNvSpPr txBox="1"/>
          <p:nvPr/>
        </p:nvSpPr>
        <p:spPr>
          <a:xfrm>
            <a:off x="1082018" y="2691503"/>
            <a:ext cx="17475439" cy="3872727"/>
          </a:xfrm>
          <a:prstGeom prst="rect">
            <a:avLst/>
          </a:prstGeom>
        </p:spPr>
        <p:txBody>
          <a:bodyPr vert="horz" wrap="square" lIns="0" tIns="12065" rIns="0" bIns="0" rtlCol="0">
            <a:spAutoFit/>
          </a:bodyPr>
          <a:lstStyle/>
          <a:p>
            <a:pPr marL="12700">
              <a:lnSpc>
                <a:spcPct val="100000"/>
              </a:lnSpc>
              <a:spcBef>
                <a:spcPts val="95"/>
              </a:spcBef>
            </a:pPr>
            <a:r>
              <a:rPr lang="pl-PL" sz="3300" spc="-10" dirty="0">
                <a:solidFill>
                  <a:srgbClr val="34A8CF"/>
                </a:solidFill>
                <a:latin typeface="Lato Light"/>
                <a:cs typeface="Lato Light"/>
              </a:rPr>
              <a:t>INFORMACJE OGÓLNE</a:t>
            </a:r>
            <a:endParaRPr sz="3300" dirty="0">
              <a:latin typeface="Lato Light"/>
              <a:cs typeface="Lato Light"/>
            </a:endParaRPr>
          </a:p>
          <a:p>
            <a:pPr marL="12700" marR="5080" algn="l">
              <a:lnSpc>
                <a:spcPct val="122900"/>
              </a:lnSpc>
              <a:spcBef>
                <a:spcPts val="1200"/>
              </a:spcBef>
            </a:pPr>
            <a:r>
              <a:rPr lang="pl-PL" sz="1900" b="0" i="0" dirty="0">
                <a:solidFill>
                  <a:srgbClr val="1B1B1B"/>
                </a:solidFill>
                <a:effectLst/>
                <a:latin typeface="Lato Light" panose="020F0502020204030203" pitchFamily="34" charset="0"/>
                <a:ea typeface="Lato Light" panose="020F0502020204030203" pitchFamily="34" charset="0"/>
                <a:cs typeface="Lato Light" panose="020F0502020204030203" pitchFamily="34" charset="0"/>
              </a:rPr>
              <a:t>Organizator kąpieliska jest zobowiązany przekazać wójtowi, burmistrzowi lub prezydentowi wniosek o umieszczenie kąpieliska w wykazie kąpielisk </a:t>
            </a:r>
            <a:r>
              <a:rPr lang="pl-PL" sz="1900" b="1" i="0" dirty="0">
                <a:solidFill>
                  <a:schemeClr val="accent1">
                    <a:lumMod val="75000"/>
                  </a:schemeClr>
                </a:solidFill>
                <a:effectLst/>
                <a:latin typeface="Lato Light" panose="020F0502020204030203" pitchFamily="34" charset="0"/>
                <a:ea typeface="Lato Light" panose="020F0502020204030203" pitchFamily="34" charset="0"/>
                <a:cs typeface="Lato Light" panose="020F0502020204030203" pitchFamily="34" charset="0"/>
              </a:rPr>
              <a:t>do 31 grudnia roku poprzedzającego sezon kąpieliskowy</a:t>
            </a:r>
            <a:r>
              <a:rPr lang="pl-PL" sz="1900" b="0" i="0" dirty="0">
                <a:solidFill>
                  <a:srgbClr val="1B1B1B"/>
                </a:solidFill>
                <a:effectLst/>
                <a:latin typeface="Lato Light" panose="020F0502020204030203" pitchFamily="34" charset="0"/>
                <a:ea typeface="Lato Light" panose="020F0502020204030203" pitchFamily="34" charset="0"/>
                <a:cs typeface="Lato Light" panose="020F0502020204030203" pitchFamily="34" charset="0"/>
              </a:rPr>
              <a:t>. Następnie </a:t>
            </a:r>
            <a:r>
              <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p</a:t>
            </a:r>
            <a:r>
              <a:rPr lang="pl-PL" sz="1900" b="0" i="0" dirty="0">
                <a:solidFill>
                  <a:srgbClr val="1B1B1B"/>
                </a:solidFill>
                <a:effectLst/>
                <a:latin typeface="Lato Light" panose="020F0502020204030203" pitchFamily="34" charset="0"/>
                <a:ea typeface="Lato Light" panose="020F0502020204030203" pitchFamily="34" charset="0"/>
                <a:cs typeface="Lato Light" panose="020F0502020204030203" pitchFamily="34" charset="0"/>
              </a:rPr>
              <a:t>rojekt uchwały wraz z wnioskami o umieszczenie w wykazie kąpielisk wydzielonego fragmentu wód powierzchniowych, na którym planuje utworzyć kąpielisko wraz z wymaganymi dokumentami</a:t>
            </a:r>
            <a:r>
              <a:rPr lang="pl-PL" sz="1900" b="0" i="0" baseline="30000" dirty="0">
                <a:solidFill>
                  <a:srgbClr val="1B1B1B"/>
                </a:solidFill>
                <a:effectLst/>
                <a:latin typeface="Lato Light" panose="020F0502020204030203" pitchFamily="34" charset="0"/>
                <a:ea typeface="Lato Light" panose="020F0502020204030203" pitchFamily="34" charset="0"/>
                <a:cs typeface="Lato Light" panose="020F0502020204030203" pitchFamily="34" charset="0"/>
              </a:rPr>
              <a:t>1</a:t>
            </a:r>
            <a:r>
              <a:rPr lang="pl-PL" sz="1900" b="0" i="0" dirty="0">
                <a:solidFill>
                  <a:srgbClr val="1B1B1B"/>
                </a:solidFill>
                <a:effectLst/>
                <a:latin typeface="Lato Light" panose="020F0502020204030203" pitchFamily="34" charset="0"/>
                <a:ea typeface="Lato Light" panose="020F0502020204030203" pitchFamily="34" charset="0"/>
                <a:cs typeface="Lato Light" panose="020F0502020204030203" pitchFamily="34" charset="0"/>
              </a:rPr>
              <a:t>, wójt, burmistrz lub prezydent miasta, najpóźniej </a:t>
            </a:r>
            <a:r>
              <a:rPr lang="pl-PL" sz="1900" b="1" i="0" dirty="0">
                <a:solidFill>
                  <a:schemeClr val="accent1">
                    <a:lumMod val="75000"/>
                  </a:schemeClr>
                </a:solidFill>
                <a:effectLst/>
                <a:latin typeface="Lato Light" panose="020F0502020204030203" pitchFamily="34" charset="0"/>
                <a:ea typeface="Lato Light" panose="020F0502020204030203" pitchFamily="34" charset="0"/>
                <a:cs typeface="Lato Light" panose="020F0502020204030203" pitchFamily="34" charset="0"/>
              </a:rPr>
              <a:t>do dnia 28 lutego każdego roku</a:t>
            </a:r>
            <a:r>
              <a:rPr lang="pl-PL" sz="1900" b="0" i="0" dirty="0">
                <a:solidFill>
                  <a:srgbClr val="1B1B1B"/>
                </a:solidFill>
                <a:effectLst/>
                <a:latin typeface="Lato Light" panose="020F0502020204030203" pitchFamily="34" charset="0"/>
                <a:ea typeface="Lato Light" panose="020F0502020204030203" pitchFamily="34" charset="0"/>
                <a:cs typeface="Lato Light" panose="020F0502020204030203" pitchFamily="34" charset="0"/>
              </a:rPr>
              <a:t>, przekazuje do zaopiniowania </a:t>
            </a:r>
            <a:r>
              <a:rPr lang="pl-PL" sz="1900" b="1" i="0" dirty="0">
                <a:solidFill>
                  <a:schemeClr val="accent1">
                    <a:lumMod val="75000"/>
                  </a:schemeClr>
                </a:solidFill>
                <a:effectLst/>
                <a:latin typeface="Lato Light" panose="020F0502020204030203" pitchFamily="34" charset="0"/>
                <a:ea typeface="Lato Light" panose="020F0502020204030203" pitchFamily="34" charset="0"/>
                <a:cs typeface="Lato Light" panose="020F0502020204030203" pitchFamily="34" charset="0"/>
              </a:rPr>
              <a:t>Wodom Polskim</a:t>
            </a:r>
            <a:r>
              <a:rPr lang="pl-PL" sz="1900" b="0" i="0" dirty="0">
                <a:solidFill>
                  <a:srgbClr val="1B1B1B"/>
                </a:solidFill>
                <a:effectLst/>
                <a:latin typeface="Lato Light" panose="020F0502020204030203" pitchFamily="34" charset="0"/>
                <a:ea typeface="Lato Light" panose="020F0502020204030203" pitchFamily="34" charset="0"/>
                <a:cs typeface="Lato Light" panose="020F0502020204030203" pitchFamily="34" charset="0"/>
              </a:rPr>
              <a:t>, właścicielowi wód, oraz właściwemu organowi Inspekcji Ochrony Środowiska i państwowemu powiatowemu lub państwowemu granicznemu inspektorowi sanitarnemu, a w przypadku kąpieliska położonego na: terenie parku narodowego - także dyrektorowi parku narodowego, polskich obszarach morskich - także właściwemu dyrektorowi urzędu morskiego, śródlądowej drodze wodnej - także właściwemu dyrektorowi urzędu żeglugi śródlądowej. </a:t>
            </a:r>
            <a:r>
              <a:rPr lang="pl-PL" sz="1900" b="1" i="0" dirty="0">
                <a:solidFill>
                  <a:schemeClr val="accent1">
                    <a:lumMod val="75000"/>
                  </a:schemeClr>
                </a:solidFill>
                <a:effectLst/>
                <a:latin typeface="Lato Light" panose="020F0502020204030203" pitchFamily="34" charset="0"/>
                <a:ea typeface="Lato Light" panose="020F0502020204030203" pitchFamily="34" charset="0"/>
                <a:cs typeface="Lato Light" panose="020F0502020204030203" pitchFamily="34" charset="0"/>
              </a:rPr>
              <a:t>Wody Polskie</a:t>
            </a:r>
            <a:r>
              <a:rPr lang="pl-PL" sz="1900" b="0" i="0" dirty="0">
                <a:solidFill>
                  <a:srgbClr val="1B1B1B"/>
                </a:solidFill>
                <a:effectLst/>
                <a:latin typeface="Lato Light" panose="020F0502020204030203" pitchFamily="34" charset="0"/>
                <a:ea typeface="Lato Light" panose="020F0502020204030203" pitchFamily="34" charset="0"/>
                <a:cs typeface="Lato Light" panose="020F0502020204030203" pitchFamily="34" charset="0"/>
              </a:rPr>
              <a:t>, właściciel wód, właściwy organ Inspekcji Ochrony Środowiska, państwowy powiatowy lub państwowy graniczny inspektor sanitarny, dyrektor parku narodowego, dyrektor urzędu żeglugi śródlądowej oraz dyrektor urzędu morskiego </a:t>
            </a:r>
            <a:r>
              <a:rPr lang="pl-PL" sz="1900" b="1" i="0" dirty="0">
                <a:solidFill>
                  <a:schemeClr val="accent1">
                    <a:lumMod val="75000"/>
                  </a:schemeClr>
                </a:solidFill>
                <a:effectLst/>
                <a:latin typeface="Lato Light" panose="020F0502020204030203" pitchFamily="34" charset="0"/>
                <a:ea typeface="Lato Light" panose="020F0502020204030203" pitchFamily="34" charset="0"/>
                <a:cs typeface="Lato Light" panose="020F0502020204030203" pitchFamily="34" charset="0"/>
              </a:rPr>
              <a:t>wyrażają opinie do przekazanego projektu uchwały w terminie 14 dni. Brak opinii w tym terminie uznajemy jako wyrażenie opinii pozytywnej.</a:t>
            </a:r>
            <a:endParaRPr lang="pl-PL" sz="1900" b="1"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1" name="object 11">
            <a:extLst>
              <a:ext uri="{FF2B5EF4-FFF2-40B4-BE49-F238E27FC236}">
                <a16:creationId xmlns:a16="http://schemas.microsoft.com/office/drawing/2014/main" id="{FF62DBE4-9AA0-402B-E8FC-A1424237F2F0}"/>
              </a:ext>
            </a:extLst>
          </p:cNvPr>
          <p:cNvSpPr txBox="1">
            <a:spLocks noGrp="1"/>
          </p:cNvSpPr>
          <p:nvPr>
            <p:ph sz="half" idx="3"/>
          </p:nvPr>
        </p:nvSpPr>
        <p:spPr>
          <a:xfrm>
            <a:off x="2681415" y="7297075"/>
            <a:ext cx="13635398" cy="1066574"/>
          </a:xfrm>
          <a:prstGeom prst="rect">
            <a:avLst/>
          </a:prstGeom>
        </p:spPr>
        <p:txBody>
          <a:bodyPr vert="horz" wrap="square" lIns="0" tIns="12700" rIns="0" bIns="0" rtlCol="0">
            <a:spAutoFit/>
          </a:bodyPr>
          <a:lstStyle/>
          <a:p>
            <a:pPr marL="12700" marR="5080" algn="l">
              <a:lnSpc>
                <a:spcPct val="122900"/>
              </a:lnSpc>
              <a:spcBef>
                <a:spcPts val="100"/>
              </a:spcBef>
            </a:pPr>
            <a:r>
              <a:rPr lang="pl-PL" b="1"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rPr>
              <a:t>Organizator</a:t>
            </a:r>
            <a:r>
              <a:rPr lang="pl-PL" dirty="0">
                <a:solidFill>
                  <a:srgbClr val="1B1B1B"/>
                </a:solidFill>
                <a:latin typeface="Lato Light" panose="020F0502020204030203" pitchFamily="34" charset="0"/>
                <a:ea typeface="Lato Light" panose="020F0502020204030203" pitchFamily="34" charset="0"/>
                <a:cs typeface="Lato Light" panose="020F0502020204030203" pitchFamily="34" charset="0"/>
              </a:rPr>
              <a:t> – to osoba fizyczna, prawna lub jednostka organizacyjna nieposiadająca osobowości prawnej, która prowadzi lub podjęła się organizacji kąpieliska lub miejsca okazjonalnie wykorzystywanego do kąpieli. Organizatorem może być również gmina.</a:t>
            </a:r>
            <a:endParaRPr lang="pl-PL" dirty="0">
              <a:latin typeface="Lato Light" panose="020F0502020204030203" pitchFamily="34" charset="0"/>
              <a:ea typeface="Lato Light" panose="020F0502020204030203" pitchFamily="34" charset="0"/>
              <a:cs typeface="Lato Light" panose="020F0502020204030203" pitchFamily="34" charset="0"/>
            </a:endParaRPr>
          </a:p>
          <a:p>
            <a:pPr marL="12700" marR="5080" algn="just">
              <a:lnSpc>
                <a:spcPct val="122900"/>
              </a:lnSpc>
              <a:spcBef>
                <a:spcPts val="100"/>
              </a:spcBef>
            </a:pPr>
            <a:endParaRPr spc="-10" dirty="0"/>
          </a:p>
        </p:txBody>
      </p:sp>
      <p:pic>
        <p:nvPicPr>
          <p:cNvPr id="14" name="Grafika 13" descr="Użytkownik z wypełnieniem pełnym">
            <a:extLst>
              <a:ext uri="{FF2B5EF4-FFF2-40B4-BE49-F238E27FC236}">
                <a16:creationId xmlns:a16="http://schemas.microsoft.com/office/drawing/2014/main" id="{4302506D-62AA-CFD9-F06D-2DA7DA9A3B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0584" y="7026275"/>
            <a:ext cx="1186327" cy="1186327"/>
          </a:xfrm>
          <a:prstGeom prst="rect">
            <a:avLst/>
          </a:prstGeom>
        </p:spPr>
      </p:pic>
      <p:sp>
        <p:nvSpPr>
          <p:cNvPr id="12" name="object 4">
            <a:extLst>
              <a:ext uri="{FF2B5EF4-FFF2-40B4-BE49-F238E27FC236}">
                <a16:creationId xmlns:a16="http://schemas.microsoft.com/office/drawing/2014/main" id="{5BD8F2D5-2ED8-19DD-3D92-006DE3A7E33A}"/>
              </a:ext>
            </a:extLst>
          </p:cNvPr>
          <p:cNvSpPr/>
          <p:nvPr/>
        </p:nvSpPr>
        <p:spPr>
          <a:xfrm>
            <a:off x="1538450" y="8947433"/>
            <a:ext cx="454659" cy="104139"/>
          </a:xfrm>
          <a:custGeom>
            <a:avLst/>
            <a:gdLst/>
            <a:ahLst/>
            <a:cxnLst/>
            <a:rect l="l" t="t" r="r" b="b"/>
            <a:pathLst>
              <a:path w="454659" h="104139">
                <a:moveTo>
                  <a:pt x="361365" y="98793"/>
                </a:moveTo>
                <a:lnTo>
                  <a:pt x="361315" y="85940"/>
                </a:lnTo>
                <a:lnTo>
                  <a:pt x="356120" y="80746"/>
                </a:lnTo>
                <a:lnTo>
                  <a:pt x="11277" y="80746"/>
                </a:lnTo>
                <a:lnTo>
                  <a:pt x="4978" y="80924"/>
                </a:lnTo>
                <a:lnTo>
                  <a:pt x="0" y="86080"/>
                </a:lnTo>
                <a:lnTo>
                  <a:pt x="0" y="98971"/>
                </a:lnTo>
                <a:lnTo>
                  <a:pt x="5067" y="103987"/>
                </a:lnTo>
                <a:lnTo>
                  <a:pt x="348615" y="103987"/>
                </a:lnTo>
                <a:lnTo>
                  <a:pt x="356171" y="103987"/>
                </a:lnTo>
                <a:lnTo>
                  <a:pt x="361365" y="98793"/>
                </a:lnTo>
                <a:close/>
              </a:path>
              <a:path w="454659" h="104139">
                <a:moveTo>
                  <a:pt x="454113" y="16840"/>
                </a:moveTo>
                <a:lnTo>
                  <a:pt x="451853" y="4178"/>
                </a:lnTo>
                <a:lnTo>
                  <a:pt x="445820" y="0"/>
                </a:lnTo>
                <a:lnTo>
                  <a:pt x="439483" y="1104"/>
                </a:lnTo>
                <a:lnTo>
                  <a:pt x="101079" y="1104"/>
                </a:lnTo>
                <a:lnTo>
                  <a:pt x="96291" y="1968"/>
                </a:lnTo>
                <a:lnTo>
                  <a:pt x="92532" y="5740"/>
                </a:lnTo>
                <a:lnTo>
                  <a:pt x="90551" y="16840"/>
                </a:lnTo>
                <a:lnTo>
                  <a:pt x="94742" y="22910"/>
                </a:lnTo>
                <a:lnTo>
                  <a:pt x="101079" y="24015"/>
                </a:lnTo>
                <a:lnTo>
                  <a:pt x="439483" y="24015"/>
                </a:lnTo>
                <a:lnTo>
                  <a:pt x="440804" y="24244"/>
                </a:lnTo>
                <a:lnTo>
                  <a:pt x="442239" y="24244"/>
                </a:lnTo>
                <a:lnTo>
                  <a:pt x="449935" y="22910"/>
                </a:lnTo>
                <a:lnTo>
                  <a:pt x="454113" y="16840"/>
                </a:lnTo>
                <a:close/>
              </a:path>
            </a:pathLst>
          </a:custGeom>
          <a:solidFill>
            <a:srgbClr val="1B688F"/>
          </a:solidFill>
        </p:spPr>
        <p:txBody>
          <a:bodyPr wrap="square" lIns="0" tIns="0" rIns="0" bIns="0" rtlCol="0"/>
          <a:lstStyle/>
          <a:p>
            <a:endParaRPr/>
          </a:p>
        </p:txBody>
      </p:sp>
      <p:sp>
        <p:nvSpPr>
          <p:cNvPr id="13" name="object 5">
            <a:extLst>
              <a:ext uri="{FF2B5EF4-FFF2-40B4-BE49-F238E27FC236}">
                <a16:creationId xmlns:a16="http://schemas.microsoft.com/office/drawing/2014/main" id="{BF81D436-6EF0-011D-141C-69F14C070582}"/>
              </a:ext>
            </a:extLst>
          </p:cNvPr>
          <p:cNvSpPr/>
          <p:nvPr/>
        </p:nvSpPr>
        <p:spPr>
          <a:xfrm>
            <a:off x="1633218" y="9788592"/>
            <a:ext cx="454659" cy="106045"/>
          </a:xfrm>
          <a:custGeom>
            <a:avLst/>
            <a:gdLst/>
            <a:ahLst/>
            <a:cxnLst/>
            <a:rect l="l" t="t" r="r" b="b"/>
            <a:pathLst>
              <a:path w="454659" h="106045">
                <a:moveTo>
                  <a:pt x="367334" y="97180"/>
                </a:moveTo>
                <a:lnTo>
                  <a:pt x="365086" y="84531"/>
                </a:lnTo>
                <a:lnTo>
                  <a:pt x="359054" y="80340"/>
                </a:lnTo>
                <a:lnTo>
                  <a:pt x="352704" y="81445"/>
                </a:lnTo>
                <a:lnTo>
                  <a:pt x="14630" y="81445"/>
                </a:lnTo>
                <a:lnTo>
                  <a:pt x="13296" y="81216"/>
                </a:lnTo>
                <a:lnTo>
                  <a:pt x="11912" y="81216"/>
                </a:lnTo>
                <a:lnTo>
                  <a:pt x="4241" y="82588"/>
                </a:lnTo>
                <a:lnTo>
                  <a:pt x="0" y="88620"/>
                </a:lnTo>
                <a:lnTo>
                  <a:pt x="2298" y="101282"/>
                </a:lnTo>
                <a:lnTo>
                  <a:pt x="8331" y="105460"/>
                </a:lnTo>
                <a:lnTo>
                  <a:pt x="14630" y="104355"/>
                </a:lnTo>
                <a:lnTo>
                  <a:pt x="352704" y="104355"/>
                </a:lnTo>
                <a:lnTo>
                  <a:pt x="354037" y="104584"/>
                </a:lnTo>
                <a:lnTo>
                  <a:pt x="355473" y="104584"/>
                </a:lnTo>
                <a:lnTo>
                  <a:pt x="363156" y="103200"/>
                </a:lnTo>
                <a:lnTo>
                  <a:pt x="367334" y="97180"/>
                </a:lnTo>
                <a:close/>
              </a:path>
              <a:path w="454659" h="106045">
                <a:moveTo>
                  <a:pt x="454139" y="5207"/>
                </a:moveTo>
                <a:lnTo>
                  <a:pt x="448932" y="0"/>
                </a:lnTo>
                <a:lnTo>
                  <a:pt x="98018" y="0"/>
                </a:lnTo>
                <a:lnTo>
                  <a:pt x="92773" y="5207"/>
                </a:lnTo>
                <a:lnTo>
                  <a:pt x="92773" y="18097"/>
                </a:lnTo>
                <a:lnTo>
                  <a:pt x="98018" y="23291"/>
                </a:lnTo>
                <a:lnTo>
                  <a:pt x="442493" y="23291"/>
                </a:lnTo>
                <a:lnTo>
                  <a:pt x="448932" y="23291"/>
                </a:lnTo>
                <a:lnTo>
                  <a:pt x="454139" y="18097"/>
                </a:lnTo>
                <a:lnTo>
                  <a:pt x="454139" y="5207"/>
                </a:lnTo>
                <a:close/>
              </a:path>
            </a:pathLst>
          </a:custGeom>
          <a:solidFill>
            <a:srgbClr val="36A9D0"/>
          </a:solidFill>
        </p:spPr>
        <p:txBody>
          <a:bodyPr wrap="square" lIns="0" tIns="0" rIns="0" bIns="0" rtlCol="0"/>
          <a:lstStyle/>
          <a:p>
            <a:endParaRPr/>
          </a:p>
        </p:txBody>
      </p:sp>
      <p:sp>
        <p:nvSpPr>
          <p:cNvPr id="15" name="object 6">
            <a:extLst>
              <a:ext uri="{FF2B5EF4-FFF2-40B4-BE49-F238E27FC236}">
                <a16:creationId xmlns:a16="http://schemas.microsoft.com/office/drawing/2014/main" id="{CD4BFBC8-D0FA-73F7-F094-48BDE1DE1B8C}"/>
              </a:ext>
            </a:extLst>
          </p:cNvPr>
          <p:cNvSpPr/>
          <p:nvPr/>
        </p:nvSpPr>
        <p:spPr>
          <a:xfrm>
            <a:off x="1392940" y="8675774"/>
            <a:ext cx="1073150" cy="857250"/>
          </a:xfrm>
          <a:custGeom>
            <a:avLst/>
            <a:gdLst/>
            <a:ahLst/>
            <a:cxnLst/>
            <a:rect l="l" t="t" r="r" b="b"/>
            <a:pathLst>
              <a:path w="1073150" h="857250">
                <a:moveTo>
                  <a:pt x="428500" y="0"/>
                </a:moveTo>
                <a:lnTo>
                  <a:pt x="381876" y="2518"/>
                </a:lnTo>
                <a:lnTo>
                  <a:pt x="336690" y="9899"/>
                </a:lnTo>
                <a:lnTo>
                  <a:pt x="293206" y="21878"/>
                </a:lnTo>
                <a:lnTo>
                  <a:pt x="251686" y="38192"/>
                </a:lnTo>
                <a:lnTo>
                  <a:pt x="212396" y="58578"/>
                </a:lnTo>
                <a:lnTo>
                  <a:pt x="175596" y="82773"/>
                </a:lnTo>
                <a:lnTo>
                  <a:pt x="141553" y="110513"/>
                </a:lnTo>
                <a:lnTo>
                  <a:pt x="110527" y="141535"/>
                </a:lnTo>
                <a:lnTo>
                  <a:pt x="82784" y="175576"/>
                </a:lnTo>
                <a:lnTo>
                  <a:pt x="58586" y="212372"/>
                </a:lnTo>
                <a:lnTo>
                  <a:pt x="38198" y="251661"/>
                </a:lnTo>
                <a:lnTo>
                  <a:pt x="21881" y="293178"/>
                </a:lnTo>
                <a:lnTo>
                  <a:pt x="9900" y="336660"/>
                </a:lnTo>
                <a:lnTo>
                  <a:pt x="2519" y="381845"/>
                </a:lnTo>
                <a:lnTo>
                  <a:pt x="0" y="428468"/>
                </a:lnTo>
                <a:lnTo>
                  <a:pt x="2519" y="475092"/>
                </a:lnTo>
                <a:lnTo>
                  <a:pt x="9900" y="520279"/>
                </a:lnTo>
                <a:lnTo>
                  <a:pt x="21881" y="563764"/>
                </a:lnTo>
                <a:lnTo>
                  <a:pt x="38198" y="605285"/>
                </a:lnTo>
                <a:lnTo>
                  <a:pt x="58586" y="644578"/>
                </a:lnTo>
                <a:lnTo>
                  <a:pt x="82784" y="681379"/>
                </a:lnTo>
                <a:lnTo>
                  <a:pt x="110527" y="715424"/>
                </a:lnTo>
                <a:lnTo>
                  <a:pt x="141553" y="746452"/>
                </a:lnTo>
                <a:lnTo>
                  <a:pt x="175596" y="774197"/>
                </a:lnTo>
                <a:lnTo>
                  <a:pt x="212396" y="798397"/>
                </a:lnTo>
                <a:lnTo>
                  <a:pt x="251686" y="818787"/>
                </a:lnTo>
                <a:lnTo>
                  <a:pt x="293206" y="835105"/>
                </a:lnTo>
                <a:lnTo>
                  <a:pt x="336690" y="847087"/>
                </a:lnTo>
                <a:lnTo>
                  <a:pt x="381876" y="854470"/>
                </a:lnTo>
                <a:lnTo>
                  <a:pt x="428500" y="856989"/>
                </a:lnTo>
                <a:lnTo>
                  <a:pt x="484776" y="853290"/>
                </a:lnTo>
                <a:lnTo>
                  <a:pt x="539829" y="842323"/>
                </a:lnTo>
                <a:lnTo>
                  <a:pt x="592907" y="824287"/>
                </a:lnTo>
                <a:lnTo>
                  <a:pt x="643257" y="799378"/>
                </a:lnTo>
                <a:lnTo>
                  <a:pt x="651718" y="782293"/>
                </a:lnTo>
                <a:lnTo>
                  <a:pt x="649519" y="775787"/>
                </a:lnTo>
                <a:lnTo>
                  <a:pt x="579663" y="792425"/>
                </a:lnTo>
                <a:lnTo>
                  <a:pt x="530868" y="809000"/>
                </a:lnTo>
                <a:lnTo>
                  <a:pt x="480251" y="819077"/>
                </a:lnTo>
                <a:lnTo>
                  <a:pt x="428500" y="822477"/>
                </a:lnTo>
                <a:lnTo>
                  <a:pt x="379146" y="819402"/>
                </a:lnTo>
                <a:lnTo>
                  <a:pt x="331603" y="810424"/>
                </a:lnTo>
                <a:lnTo>
                  <a:pt x="286242" y="795915"/>
                </a:lnTo>
                <a:lnTo>
                  <a:pt x="243436" y="776247"/>
                </a:lnTo>
                <a:lnTo>
                  <a:pt x="203556" y="751793"/>
                </a:lnTo>
                <a:lnTo>
                  <a:pt x="166974" y="722923"/>
                </a:lnTo>
                <a:lnTo>
                  <a:pt x="134063" y="690011"/>
                </a:lnTo>
                <a:lnTo>
                  <a:pt x="105195" y="653428"/>
                </a:lnTo>
                <a:lnTo>
                  <a:pt x="80741" y="613546"/>
                </a:lnTo>
                <a:lnTo>
                  <a:pt x="61074" y="570737"/>
                </a:lnTo>
                <a:lnTo>
                  <a:pt x="46565" y="525373"/>
                </a:lnTo>
                <a:lnTo>
                  <a:pt x="37587" y="477826"/>
                </a:lnTo>
                <a:lnTo>
                  <a:pt x="34512" y="428468"/>
                </a:lnTo>
                <a:lnTo>
                  <a:pt x="37587" y="379119"/>
                </a:lnTo>
                <a:lnTo>
                  <a:pt x="46565" y="331580"/>
                </a:lnTo>
                <a:lnTo>
                  <a:pt x="61074" y="286224"/>
                </a:lnTo>
                <a:lnTo>
                  <a:pt x="80741" y="243421"/>
                </a:lnTo>
                <a:lnTo>
                  <a:pt x="105195" y="203544"/>
                </a:lnTo>
                <a:lnTo>
                  <a:pt x="134063" y="166965"/>
                </a:lnTo>
                <a:lnTo>
                  <a:pt x="166974" y="134057"/>
                </a:lnTo>
                <a:lnTo>
                  <a:pt x="203556" y="105190"/>
                </a:lnTo>
                <a:lnTo>
                  <a:pt x="243436" y="80738"/>
                </a:lnTo>
                <a:lnTo>
                  <a:pt x="286242" y="61072"/>
                </a:lnTo>
                <a:lnTo>
                  <a:pt x="331603" y="46564"/>
                </a:lnTo>
                <a:lnTo>
                  <a:pt x="379146" y="37587"/>
                </a:lnTo>
                <a:lnTo>
                  <a:pt x="428500" y="34512"/>
                </a:lnTo>
                <a:lnTo>
                  <a:pt x="477853" y="37587"/>
                </a:lnTo>
                <a:lnTo>
                  <a:pt x="525396" y="46564"/>
                </a:lnTo>
                <a:lnTo>
                  <a:pt x="570757" y="61072"/>
                </a:lnTo>
                <a:lnTo>
                  <a:pt x="613563" y="80738"/>
                </a:lnTo>
                <a:lnTo>
                  <a:pt x="653443" y="105190"/>
                </a:lnTo>
                <a:lnTo>
                  <a:pt x="690025" y="134057"/>
                </a:lnTo>
                <a:lnTo>
                  <a:pt x="722936" y="166965"/>
                </a:lnTo>
                <a:lnTo>
                  <a:pt x="751804" y="203544"/>
                </a:lnTo>
                <a:lnTo>
                  <a:pt x="776258" y="243421"/>
                </a:lnTo>
                <a:lnTo>
                  <a:pt x="795925" y="286224"/>
                </a:lnTo>
                <a:lnTo>
                  <a:pt x="810434" y="331580"/>
                </a:lnTo>
                <a:lnTo>
                  <a:pt x="819412" y="379119"/>
                </a:lnTo>
                <a:lnTo>
                  <a:pt x="822488" y="428468"/>
                </a:lnTo>
                <a:lnTo>
                  <a:pt x="823158" y="459253"/>
                </a:lnTo>
                <a:lnTo>
                  <a:pt x="821995" y="472917"/>
                </a:lnTo>
                <a:lnTo>
                  <a:pt x="825095" y="479116"/>
                </a:lnTo>
                <a:lnTo>
                  <a:pt x="999582" y="588442"/>
                </a:lnTo>
                <a:lnTo>
                  <a:pt x="786562" y="600986"/>
                </a:lnTo>
                <a:lnTo>
                  <a:pt x="781211" y="604400"/>
                </a:lnTo>
                <a:lnTo>
                  <a:pt x="757114" y="644798"/>
                </a:lnTo>
                <a:lnTo>
                  <a:pt x="732626" y="677916"/>
                </a:lnTo>
                <a:lnTo>
                  <a:pt x="705806" y="707932"/>
                </a:lnTo>
                <a:lnTo>
                  <a:pt x="677539" y="733768"/>
                </a:lnTo>
                <a:lnTo>
                  <a:pt x="673188" y="739064"/>
                </a:lnTo>
                <a:lnTo>
                  <a:pt x="671274" y="745402"/>
                </a:lnTo>
                <a:lnTo>
                  <a:pt x="671874" y="752001"/>
                </a:lnTo>
                <a:lnTo>
                  <a:pt x="675068" y="758081"/>
                </a:lnTo>
                <a:lnTo>
                  <a:pt x="680358" y="762441"/>
                </a:lnTo>
                <a:lnTo>
                  <a:pt x="686697" y="764354"/>
                </a:lnTo>
                <a:lnTo>
                  <a:pt x="693290" y="763749"/>
                </a:lnTo>
                <a:lnTo>
                  <a:pt x="728426" y="734136"/>
                </a:lnTo>
                <a:lnTo>
                  <a:pt x="756107" y="703672"/>
                </a:lnTo>
                <a:lnTo>
                  <a:pt x="781574" y="670149"/>
                </a:lnTo>
                <a:lnTo>
                  <a:pt x="804017" y="634556"/>
                </a:lnTo>
                <a:lnTo>
                  <a:pt x="1063014" y="619321"/>
                </a:lnTo>
                <a:lnTo>
                  <a:pt x="1069349" y="614065"/>
                </a:lnTo>
                <a:lnTo>
                  <a:pt x="1073077" y="599500"/>
                </a:lnTo>
                <a:lnTo>
                  <a:pt x="1070019" y="591856"/>
                </a:lnTo>
                <a:lnTo>
                  <a:pt x="857397" y="458624"/>
                </a:lnTo>
                <a:lnTo>
                  <a:pt x="857471" y="452740"/>
                </a:lnTo>
                <a:lnTo>
                  <a:pt x="854480" y="381845"/>
                </a:lnTo>
                <a:lnTo>
                  <a:pt x="847099" y="336660"/>
                </a:lnTo>
                <a:lnTo>
                  <a:pt x="835118" y="293178"/>
                </a:lnTo>
                <a:lnTo>
                  <a:pt x="818801" y="251661"/>
                </a:lnTo>
                <a:lnTo>
                  <a:pt x="798413" y="212372"/>
                </a:lnTo>
                <a:lnTo>
                  <a:pt x="774215" y="175576"/>
                </a:lnTo>
                <a:lnTo>
                  <a:pt x="746472" y="141535"/>
                </a:lnTo>
                <a:lnTo>
                  <a:pt x="715446" y="110513"/>
                </a:lnTo>
                <a:lnTo>
                  <a:pt x="681403" y="82773"/>
                </a:lnTo>
                <a:lnTo>
                  <a:pt x="644603" y="58578"/>
                </a:lnTo>
                <a:lnTo>
                  <a:pt x="605313" y="38192"/>
                </a:lnTo>
                <a:lnTo>
                  <a:pt x="563793" y="21878"/>
                </a:lnTo>
                <a:lnTo>
                  <a:pt x="520309" y="9899"/>
                </a:lnTo>
                <a:lnTo>
                  <a:pt x="475123" y="2518"/>
                </a:lnTo>
                <a:lnTo>
                  <a:pt x="428500" y="0"/>
                </a:lnTo>
                <a:close/>
              </a:path>
            </a:pathLst>
          </a:custGeom>
          <a:solidFill>
            <a:srgbClr val="1B688F"/>
          </a:solidFill>
        </p:spPr>
        <p:txBody>
          <a:bodyPr wrap="square" lIns="0" tIns="0" rIns="0" bIns="0" rtlCol="0"/>
          <a:lstStyle/>
          <a:p>
            <a:endParaRPr/>
          </a:p>
        </p:txBody>
      </p:sp>
      <p:sp>
        <p:nvSpPr>
          <p:cNvPr id="16" name="object 7">
            <a:extLst>
              <a:ext uri="{FF2B5EF4-FFF2-40B4-BE49-F238E27FC236}">
                <a16:creationId xmlns:a16="http://schemas.microsoft.com/office/drawing/2014/main" id="{BB965AB2-5BD3-D195-2054-2F877931B9D6}"/>
              </a:ext>
            </a:extLst>
          </p:cNvPr>
          <p:cNvSpPr/>
          <p:nvPr/>
        </p:nvSpPr>
        <p:spPr>
          <a:xfrm>
            <a:off x="1080584" y="9238638"/>
            <a:ext cx="1094105" cy="857885"/>
          </a:xfrm>
          <a:custGeom>
            <a:avLst/>
            <a:gdLst/>
            <a:ahLst/>
            <a:cxnLst/>
            <a:rect l="l" t="t" r="r" b="b"/>
            <a:pathLst>
              <a:path w="1094104" h="857884">
                <a:moveTo>
                  <a:pt x="656494" y="0"/>
                </a:moveTo>
                <a:lnTo>
                  <a:pt x="608923" y="3702"/>
                </a:lnTo>
                <a:lnTo>
                  <a:pt x="561730" y="12779"/>
                </a:lnTo>
                <a:lnTo>
                  <a:pt x="515293" y="27243"/>
                </a:lnTo>
                <a:lnTo>
                  <a:pt x="463855" y="50396"/>
                </a:lnTo>
                <a:lnTo>
                  <a:pt x="416119" y="79930"/>
                </a:lnTo>
                <a:lnTo>
                  <a:pt x="372712" y="115397"/>
                </a:lnTo>
                <a:lnTo>
                  <a:pt x="334262" y="156349"/>
                </a:lnTo>
                <a:lnTo>
                  <a:pt x="330436" y="168992"/>
                </a:lnTo>
                <a:lnTo>
                  <a:pt x="332334" y="175338"/>
                </a:lnTo>
                <a:lnTo>
                  <a:pt x="336670" y="180662"/>
                </a:lnTo>
                <a:lnTo>
                  <a:pt x="342733" y="183844"/>
                </a:lnTo>
                <a:lnTo>
                  <a:pt x="349319" y="184471"/>
                </a:lnTo>
                <a:lnTo>
                  <a:pt x="355653" y="182597"/>
                </a:lnTo>
                <a:lnTo>
                  <a:pt x="360962" y="178275"/>
                </a:lnTo>
                <a:lnTo>
                  <a:pt x="396285" y="140623"/>
                </a:lnTo>
                <a:lnTo>
                  <a:pt x="436180" y="108017"/>
                </a:lnTo>
                <a:lnTo>
                  <a:pt x="480064" y="80870"/>
                </a:lnTo>
                <a:lnTo>
                  <a:pt x="527355" y="59598"/>
                </a:lnTo>
                <a:lnTo>
                  <a:pt x="577247" y="44567"/>
                </a:lnTo>
                <a:lnTo>
                  <a:pt x="628005" y="36269"/>
                </a:lnTo>
                <a:lnTo>
                  <a:pt x="679080" y="34690"/>
                </a:lnTo>
                <a:lnTo>
                  <a:pt x="729921" y="39814"/>
                </a:lnTo>
                <a:lnTo>
                  <a:pt x="779980" y="51626"/>
                </a:lnTo>
                <a:lnTo>
                  <a:pt x="828707" y="70111"/>
                </a:lnTo>
                <a:lnTo>
                  <a:pt x="874629" y="94754"/>
                </a:lnTo>
                <a:lnTo>
                  <a:pt x="916388" y="124784"/>
                </a:lnTo>
                <a:lnTo>
                  <a:pt x="953612" y="159794"/>
                </a:lnTo>
                <a:lnTo>
                  <a:pt x="985926" y="199379"/>
                </a:lnTo>
                <a:lnTo>
                  <a:pt x="1012958" y="243136"/>
                </a:lnTo>
                <a:lnTo>
                  <a:pt x="1034334" y="290659"/>
                </a:lnTo>
                <a:lnTo>
                  <a:pt x="1049371" y="340569"/>
                </a:lnTo>
                <a:lnTo>
                  <a:pt x="1057666" y="391338"/>
                </a:lnTo>
                <a:lnTo>
                  <a:pt x="1059237" y="442420"/>
                </a:lnTo>
                <a:lnTo>
                  <a:pt x="1054101" y="493265"/>
                </a:lnTo>
                <a:lnTo>
                  <a:pt x="1042276" y="543325"/>
                </a:lnTo>
                <a:lnTo>
                  <a:pt x="1023780" y="592053"/>
                </a:lnTo>
                <a:lnTo>
                  <a:pt x="999130" y="637979"/>
                </a:lnTo>
                <a:lnTo>
                  <a:pt x="969101" y="679739"/>
                </a:lnTo>
                <a:lnTo>
                  <a:pt x="934094" y="716960"/>
                </a:lnTo>
                <a:lnTo>
                  <a:pt x="894509" y="749267"/>
                </a:lnTo>
                <a:lnTo>
                  <a:pt x="850748" y="776284"/>
                </a:lnTo>
                <a:lnTo>
                  <a:pt x="803211" y="797638"/>
                </a:lnTo>
                <a:lnTo>
                  <a:pt x="753329" y="812708"/>
                </a:lnTo>
                <a:lnTo>
                  <a:pt x="702582" y="821029"/>
                </a:lnTo>
                <a:lnTo>
                  <a:pt x="651514" y="822616"/>
                </a:lnTo>
                <a:lnTo>
                  <a:pt x="600673" y="817485"/>
                </a:lnTo>
                <a:lnTo>
                  <a:pt x="550605" y="805649"/>
                </a:lnTo>
                <a:lnTo>
                  <a:pt x="501859" y="787125"/>
                </a:lnTo>
                <a:lnTo>
                  <a:pt x="455937" y="762481"/>
                </a:lnTo>
                <a:lnTo>
                  <a:pt x="414177" y="732451"/>
                </a:lnTo>
                <a:lnTo>
                  <a:pt x="376953" y="697437"/>
                </a:lnTo>
                <a:lnTo>
                  <a:pt x="344636" y="657844"/>
                </a:lnTo>
                <a:lnTo>
                  <a:pt x="317601" y="614076"/>
                </a:lnTo>
                <a:lnTo>
                  <a:pt x="296221" y="566535"/>
                </a:lnTo>
                <a:lnTo>
                  <a:pt x="281153" y="524735"/>
                </a:lnTo>
                <a:lnTo>
                  <a:pt x="276054" y="520024"/>
                </a:lnTo>
                <a:lnTo>
                  <a:pt x="74332" y="478632"/>
                </a:lnTo>
                <a:lnTo>
                  <a:pt x="269510" y="392352"/>
                </a:lnTo>
                <a:lnTo>
                  <a:pt x="273331" y="387326"/>
                </a:lnTo>
                <a:lnTo>
                  <a:pt x="281767" y="341067"/>
                </a:lnTo>
                <a:lnTo>
                  <a:pt x="293097" y="301469"/>
                </a:lnTo>
                <a:lnTo>
                  <a:pt x="307703" y="263926"/>
                </a:lnTo>
                <a:lnTo>
                  <a:pt x="325141" y="229771"/>
                </a:lnTo>
                <a:lnTo>
                  <a:pt x="327359" y="223286"/>
                </a:lnTo>
                <a:lnTo>
                  <a:pt x="326935" y="216674"/>
                </a:lnTo>
                <a:lnTo>
                  <a:pt x="324064" y="210702"/>
                </a:lnTo>
                <a:lnTo>
                  <a:pt x="318943" y="206138"/>
                </a:lnTo>
                <a:lnTo>
                  <a:pt x="312462" y="203941"/>
                </a:lnTo>
                <a:lnTo>
                  <a:pt x="305859" y="204368"/>
                </a:lnTo>
                <a:lnTo>
                  <a:pt x="277356" y="247312"/>
                </a:lnTo>
                <a:lnTo>
                  <a:pt x="262092" y="285569"/>
                </a:lnTo>
                <a:lnTo>
                  <a:pt x="249972" y="325889"/>
                </a:lnTo>
                <a:lnTo>
                  <a:pt x="241406" y="367054"/>
                </a:lnTo>
                <a:lnTo>
                  <a:pt x="4115" y="471941"/>
                </a:lnTo>
                <a:lnTo>
                  <a:pt x="0" y="479082"/>
                </a:lnTo>
                <a:lnTo>
                  <a:pt x="1602" y="494003"/>
                </a:lnTo>
                <a:lnTo>
                  <a:pt x="7120" y="500118"/>
                </a:lnTo>
                <a:lnTo>
                  <a:pt x="252955" y="550494"/>
                </a:lnTo>
                <a:lnTo>
                  <a:pt x="254976" y="556106"/>
                </a:lnTo>
                <a:lnTo>
                  <a:pt x="283455" y="623190"/>
                </a:lnTo>
                <a:lnTo>
                  <a:pt x="307554" y="664783"/>
                </a:lnTo>
                <a:lnTo>
                  <a:pt x="335962" y="703125"/>
                </a:lnTo>
                <a:lnTo>
                  <a:pt x="368421" y="737943"/>
                </a:lnTo>
                <a:lnTo>
                  <a:pt x="404675" y="768966"/>
                </a:lnTo>
                <a:lnTo>
                  <a:pt x="444468" y="795922"/>
                </a:lnTo>
                <a:lnTo>
                  <a:pt x="487545" y="818538"/>
                </a:lnTo>
                <a:lnTo>
                  <a:pt x="530686" y="835507"/>
                </a:lnTo>
                <a:lnTo>
                  <a:pt x="574863" y="847642"/>
                </a:lnTo>
                <a:lnTo>
                  <a:pt x="619756" y="854932"/>
                </a:lnTo>
                <a:lnTo>
                  <a:pt x="665047" y="857364"/>
                </a:lnTo>
                <a:lnTo>
                  <a:pt x="703008" y="855654"/>
                </a:lnTo>
                <a:lnTo>
                  <a:pt x="740834" y="850523"/>
                </a:lnTo>
                <a:lnTo>
                  <a:pt x="778329" y="841969"/>
                </a:lnTo>
                <a:lnTo>
                  <a:pt x="815294" y="829993"/>
                </a:lnTo>
                <a:lnTo>
                  <a:pt x="859852" y="810450"/>
                </a:lnTo>
                <a:lnTo>
                  <a:pt x="901439" y="786347"/>
                </a:lnTo>
                <a:lnTo>
                  <a:pt x="939781" y="757939"/>
                </a:lnTo>
                <a:lnTo>
                  <a:pt x="974601" y="725480"/>
                </a:lnTo>
                <a:lnTo>
                  <a:pt x="1005627" y="689225"/>
                </a:lnTo>
                <a:lnTo>
                  <a:pt x="1032582" y="649429"/>
                </a:lnTo>
                <a:lnTo>
                  <a:pt x="1055193" y="606346"/>
                </a:lnTo>
                <a:lnTo>
                  <a:pt x="1072879" y="561031"/>
                </a:lnTo>
                <a:lnTo>
                  <a:pt x="1085237" y="514587"/>
                </a:lnTo>
                <a:lnTo>
                  <a:pt x="1092253" y="467391"/>
                </a:lnTo>
                <a:lnTo>
                  <a:pt x="1093915" y="419819"/>
                </a:lnTo>
                <a:lnTo>
                  <a:pt x="1090210" y="372248"/>
                </a:lnTo>
                <a:lnTo>
                  <a:pt x="1081125" y="325055"/>
                </a:lnTo>
                <a:lnTo>
                  <a:pt x="1066648" y="278617"/>
                </a:lnTo>
                <a:lnTo>
                  <a:pt x="1047111" y="234046"/>
                </a:lnTo>
                <a:lnTo>
                  <a:pt x="1023011" y="192455"/>
                </a:lnTo>
                <a:lnTo>
                  <a:pt x="994604" y="154115"/>
                </a:lnTo>
                <a:lnTo>
                  <a:pt x="962145" y="119297"/>
                </a:lnTo>
                <a:lnTo>
                  <a:pt x="925891" y="88274"/>
                </a:lnTo>
                <a:lnTo>
                  <a:pt x="886098" y="61317"/>
                </a:lnTo>
                <a:lnTo>
                  <a:pt x="843021" y="38698"/>
                </a:lnTo>
                <a:lnTo>
                  <a:pt x="797707" y="21020"/>
                </a:lnTo>
                <a:lnTo>
                  <a:pt x="751263" y="8670"/>
                </a:lnTo>
                <a:lnTo>
                  <a:pt x="704066" y="1659"/>
                </a:lnTo>
                <a:lnTo>
                  <a:pt x="656494" y="0"/>
                </a:lnTo>
                <a:close/>
              </a:path>
            </a:pathLst>
          </a:custGeom>
          <a:solidFill>
            <a:srgbClr val="36A9D0"/>
          </a:solidFill>
        </p:spPr>
        <p:txBody>
          <a:bodyPr wrap="square" lIns="0" tIns="0" rIns="0" bIns="0" rtlCol="0"/>
          <a:lstStyle/>
          <a:p>
            <a:endParaRPr/>
          </a:p>
        </p:txBody>
      </p:sp>
      <p:sp>
        <p:nvSpPr>
          <p:cNvPr id="17" name="object 11">
            <a:extLst>
              <a:ext uri="{FF2B5EF4-FFF2-40B4-BE49-F238E27FC236}">
                <a16:creationId xmlns:a16="http://schemas.microsoft.com/office/drawing/2014/main" id="{1A61D6FE-49CF-FB96-482E-6000491DB504}"/>
              </a:ext>
            </a:extLst>
          </p:cNvPr>
          <p:cNvSpPr txBox="1">
            <a:spLocks/>
          </p:cNvSpPr>
          <p:nvPr/>
        </p:nvSpPr>
        <p:spPr>
          <a:xfrm>
            <a:off x="2778446" y="9029949"/>
            <a:ext cx="13635398" cy="694101"/>
          </a:xfrm>
          <a:prstGeom prst="rect">
            <a:avLst/>
          </a:prstGeom>
        </p:spPr>
        <p:txBody>
          <a:bodyPr vert="horz" wrap="square" lIns="0" tIns="12700" rIns="0" bIns="0" rtlCol="0">
            <a:spAutoFit/>
          </a:bodyPr>
          <a:lstStyle>
            <a:lvl1pPr marL="0">
              <a:defRPr sz="1900" b="0" i="0">
                <a:solidFill>
                  <a:srgbClr val="404041"/>
                </a:solidFill>
                <a:latin typeface="Lato Light"/>
                <a:ea typeface="+mn-ea"/>
                <a:cs typeface="Lato Light"/>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080" algn="l">
              <a:lnSpc>
                <a:spcPct val="122900"/>
              </a:lnSpc>
              <a:spcBef>
                <a:spcPts val="100"/>
              </a:spcBef>
            </a:pPr>
            <a:r>
              <a:rPr lang="pl-PL" spc="-10" dirty="0"/>
              <a:t>Każdy organizator jest zobowiązany do oznakowania kąpieliska poprzez umieszczenie tablicy informacyjnej lub za pomocą urządzenia umożliwiającego zapoznanie się z potrzebnymi informacjami.   </a:t>
            </a:r>
          </a:p>
        </p:txBody>
      </p:sp>
    </p:spTree>
    <p:extLst>
      <p:ext uri="{BB962C8B-B14F-4D97-AF65-F5344CB8AC3E}">
        <p14:creationId xmlns:p14="http://schemas.microsoft.com/office/powerpoint/2010/main" val="1930418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D5A1F-3E60-247D-34AB-D56A5411C232}"/>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3C6AAC3B-7990-F272-946E-ECCB97867C1A}"/>
              </a:ext>
            </a:extLst>
          </p:cNvPr>
          <p:cNvSpPr/>
          <p:nvPr/>
        </p:nvSpPr>
        <p:spPr>
          <a:xfrm>
            <a:off x="24316" y="2143168"/>
            <a:ext cx="20055840" cy="0"/>
          </a:xfrm>
          <a:custGeom>
            <a:avLst/>
            <a:gdLst/>
            <a:ahLst/>
            <a:cxnLst/>
            <a:rect l="l" t="t" r="r" b="b"/>
            <a:pathLst>
              <a:path w="20055840">
                <a:moveTo>
                  <a:pt x="0" y="0"/>
                </a:moveTo>
                <a:lnTo>
                  <a:pt x="20055462" y="0"/>
                </a:lnTo>
              </a:path>
            </a:pathLst>
          </a:custGeom>
          <a:ln w="5235">
            <a:solidFill>
              <a:srgbClr val="34A8CF"/>
            </a:solidFill>
          </a:ln>
        </p:spPr>
        <p:txBody>
          <a:bodyPr wrap="square" lIns="0" tIns="0" rIns="0" bIns="0" rtlCol="0"/>
          <a:lstStyle/>
          <a:p>
            <a:endParaRPr/>
          </a:p>
        </p:txBody>
      </p:sp>
      <p:sp>
        <p:nvSpPr>
          <p:cNvPr id="4" name="object 4">
            <a:extLst>
              <a:ext uri="{FF2B5EF4-FFF2-40B4-BE49-F238E27FC236}">
                <a16:creationId xmlns:a16="http://schemas.microsoft.com/office/drawing/2014/main" id="{61EAE6C3-975C-7255-3556-BBFA00F8325F}"/>
              </a:ext>
            </a:extLst>
          </p:cNvPr>
          <p:cNvSpPr/>
          <p:nvPr/>
        </p:nvSpPr>
        <p:spPr>
          <a:xfrm>
            <a:off x="1537261" y="2950615"/>
            <a:ext cx="454659" cy="104139"/>
          </a:xfrm>
          <a:custGeom>
            <a:avLst/>
            <a:gdLst/>
            <a:ahLst/>
            <a:cxnLst/>
            <a:rect l="l" t="t" r="r" b="b"/>
            <a:pathLst>
              <a:path w="454659" h="104139">
                <a:moveTo>
                  <a:pt x="361365" y="98793"/>
                </a:moveTo>
                <a:lnTo>
                  <a:pt x="361315" y="85940"/>
                </a:lnTo>
                <a:lnTo>
                  <a:pt x="356120" y="80746"/>
                </a:lnTo>
                <a:lnTo>
                  <a:pt x="11277" y="80746"/>
                </a:lnTo>
                <a:lnTo>
                  <a:pt x="4978" y="80924"/>
                </a:lnTo>
                <a:lnTo>
                  <a:pt x="0" y="86080"/>
                </a:lnTo>
                <a:lnTo>
                  <a:pt x="0" y="98971"/>
                </a:lnTo>
                <a:lnTo>
                  <a:pt x="5067" y="103987"/>
                </a:lnTo>
                <a:lnTo>
                  <a:pt x="348615" y="103987"/>
                </a:lnTo>
                <a:lnTo>
                  <a:pt x="356171" y="103987"/>
                </a:lnTo>
                <a:lnTo>
                  <a:pt x="361365" y="98793"/>
                </a:lnTo>
                <a:close/>
              </a:path>
              <a:path w="454659" h="104139">
                <a:moveTo>
                  <a:pt x="454113" y="16840"/>
                </a:moveTo>
                <a:lnTo>
                  <a:pt x="451853" y="4178"/>
                </a:lnTo>
                <a:lnTo>
                  <a:pt x="445820" y="0"/>
                </a:lnTo>
                <a:lnTo>
                  <a:pt x="439483" y="1104"/>
                </a:lnTo>
                <a:lnTo>
                  <a:pt x="101079" y="1104"/>
                </a:lnTo>
                <a:lnTo>
                  <a:pt x="96291" y="1968"/>
                </a:lnTo>
                <a:lnTo>
                  <a:pt x="92532" y="5740"/>
                </a:lnTo>
                <a:lnTo>
                  <a:pt x="90551" y="16840"/>
                </a:lnTo>
                <a:lnTo>
                  <a:pt x="94742" y="22910"/>
                </a:lnTo>
                <a:lnTo>
                  <a:pt x="101079" y="24015"/>
                </a:lnTo>
                <a:lnTo>
                  <a:pt x="439483" y="24015"/>
                </a:lnTo>
                <a:lnTo>
                  <a:pt x="440804" y="24244"/>
                </a:lnTo>
                <a:lnTo>
                  <a:pt x="442239" y="24244"/>
                </a:lnTo>
                <a:lnTo>
                  <a:pt x="449935" y="22910"/>
                </a:lnTo>
                <a:lnTo>
                  <a:pt x="454113" y="16840"/>
                </a:lnTo>
                <a:close/>
              </a:path>
            </a:pathLst>
          </a:custGeom>
          <a:solidFill>
            <a:srgbClr val="1B688F"/>
          </a:solidFill>
        </p:spPr>
        <p:txBody>
          <a:bodyPr wrap="square" lIns="0" tIns="0" rIns="0" bIns="0" rtlCol="0"/>
          <a:lstStyle/>
          <a:p>
            <a:endParaRPr/>
          </a:p>
        </p:txBody>
      </p:sp>
      <p:sp>
        <p:nvSpPr>
          <p:cNvPr id="5" name="object 5">
            <a:extLst>
              <a:ext uri="{FF2B5EF4-FFF2-40B4-BE49-F238E27FC236}">
                <a16:creationId xmlns:a16="http://schemas.microsoft.com/office/drawing/2014/main" id="{FE3AB789-1390-4BFD-A716-07574560CC7F}"/>
              </a:ext>
            </a:extLst>
          </p:cNvPr>
          <p:cNvSpPr/>
          <p:nvPr/>
        </p:nvSpPr>
        <p:spPr>
          <a:xfrm>
            <a:off x="1632029" y="3791774"/>
            <a:ext cx="454659" cy="106045"/>
          </a:xfrm>
          <a:custGeom>
            <a:avLst/>
            <a:gdLst/>
            <a:ahLst/>
            <a:cxnLst/>
            <a:rect l="l" t="t" r="r" b="b"/>
            <a:pathLst>
              <a:path w="454659" h="106045">
                <a:moveTo>
                  <a:pt x="367334" y="97180"/>
                </a:moveTo>
                <a:lnTo>
                  <a:pt x="365086" y="84531"/>
                </a:lnTo>
                <a:lnTo>
                  <a:pt x="359054" y="80340"/>
                </a:lnTo>
                <a:lnTo>
                  <a:pt x="352704" y="81445"/>
                </a:lnTo>
                <a:lnTo>
                  <a:pt x="14630" y="81445"/>
                </a:lnTo>
                <a:lnTo>
                  <a:pt x="13296" y="81216"/>
                </a:lnTo>
                <a:lnTo>
                  <a:pt x="11912" y="81216"/>
                </a:lnTo>
                <a:lnTo>
                  <a:pt x="4241" y="82588"/>
                </a:lnTo>
                <a:lnTo>
                  <a:pt x="0" y="88620"/>
                </a:lnTo>
                <a:lnTo>
                  <a:pt x="2298" y="101282"/>
                </a:lnTo>
                <a:lnTo>
                  <a:pt x="8331" y="105460"/>
                </a:lnTo>
                <a:lnTo>
                  <a:pt x="14630" y="104355"/>
                </a:lnTo>
                <a:lnTo>
                  <a:pt x="352704" y="104355"/>
                </a:lnTo>
                <a:lnTo>
                  <a:pt x="354037" y="104584"/>
                </a:lnTo>
                <a:lnTo>
                  <a:pt x="355473" y="104584"/>
                </a:lnTo>
                <a:lnTo>
                  <a:pt x="363156" y="103200"/>
                </a:lnTo>
                <a:lnTo>
                  <a:pt x="367334" y="97180"/>
                </a:lnTo>
                <a:close/>
              </a:path>
              <a:path w="454659" h="106045">
                <a:moveTo>
                  <a:pt x="454139" y="5207"/>
                </a:moveTo>
                <a:lnTo>
                  <a:pt x="448932" y="0"/>
                </a:lnTo>
                <a:lnTo>
                  <a:pt x="98018" y="0"/>
                </a:lnTo>
                <a:lnTo>
                  <a:pt x="92773" y="5207"/>
                </a:lnTo>
                <a:lnTo>
                  <a:pt x="92773" y="18097"/>
                </a:lnTo>
                <a:lnTo>
                  <a:pt x="98018" y="23291"/>
                </a:lnTo>
                <a:lnTo>
                  <a:pt x="442493" y="23291"/>
                </a:lnTo>
                <a:lnTo>
                  <a:pt x="448932" y="23291"/>
                </a:lnTo>
                <a:lnTo>
                  <a:pt x="454139" y="18097"/>
                </a:lnTo>
                <a:lnTo>
                  <a:pt x="454139" y="5207"/>
                </a:lnTo>
                <a:close/>
              </a:path>
            </a:pathLst>
          </a:custGeom>
          <a:solidFill>
            <a:srgbClr val="36A9D0"/>
          </a:solidFill>
        </p:spPr>
        <p:txBody>
          <a:bodyPr wrap="square" lIns="0" tIns="0" rIns="0" bIns="0" rtlCol="0"/>
          <a:lstStyle/>
          <a:p>
            <a:endParaRPr/>
          </a:p>
        </p:txBody>
      </p:sp>
      <p:sp>
        <p:nvSpPr>
          <p:cNvPr id="6" name="object 6">
            <a:extLst>
              <a:ext uri="{FF2B5EF4-FFF2-40B4-BE49-F238E27FC236}">
                <a16:creationId xmlns:a16="http://schemas.microsoft.com/office/drawing/2014/main" id="{C7EC592C-3D7F-A5B7-EE3A-EA6A9105A2F8}"/>
              </a:ext>
            </a:extLst>
          </p:cNvPr>
          <p:cNvSpPr/>
          <p:nvPr/>
        </p:nvSpPr>
        <p:spPr>
          <a:xfrm>
            <a:off x="1391751" y="2678956"/>
            <a:ext cx="1073150" cy="857250"/>
          </a:xfrm>
          <a:custGeom>
            <a:avLst/>
            <a:gdLst/>
            <a:ahLst/>
            <a:cxnLst/>
            <a:rect l="l" t="t" r="r" b="b"/>
            <a:pathLst>
              <a:path w="1073150" h="857250">
                <a:moveTo>
                  <a:pt x="428500" y="0"/>
                </a:moveTo>
                <a:lnTo>
                  <a:pt x="381876" y="2518"/>
                </a:lnTo>
                <a:lnTo>
                  <a:pt x="336690" y="9899"/>
                </a:lnTo>
                <a:lnTo>
                  <a:pt x="293206" y="21878"/>
                </a:lnTo>
                <a:lnTo>
                  <a:pt x="251686" y="38192"/>
                </a:lnTo>
                <a:lnTo>
                  <a:pt x="212396" y="58578"/>
                </a:lnTo>
                <a:lnTo>
                  <a:pt x="175596" y="82773"/>
                </a:lnTo>
                <a:lnTo>
                  <a:pt x="141553" y="110513"/>
                </a:lnTo>
                <a:lnTo>
                  <a:pt x="110527" y="141535"/>
                </a:lnTo>
                <a:lnTo>
                  <a:pt x="82784" y="175576"/>
                </a:lnTo>
                <a:lnTo>
                  <a:pt x="58586" y="212372"/>
                </a:lnTo>
                <a:lnTo>
                  <a:pt x="38198" y="251661"/>
                </a:lnTo>
                <a:lnTo>
                  <a:pt x="21881" y="293178"/>
                </a:lnTo>
                <a:lnTo>
                  <a:pt x="9900" y="336660"/>
                </a:lnTo>
                <a:lnTo>
                  <a:pt x="2519" y="381845"/>
                </a:lnTo>
                <a:lnTo>
                  <a:pt x="0" y="428468"/>
                </a:lnTo>
                <a:lnTo>
                  <a:pt x="2519" y="475092"/>
                </a:lnTo>
                <a:lnTo>
                  <a:pt x="9900" y="520279"/>
                </a:lnTo>
                <a:lnTo>
                  <a:pt x="21881" y="563764"/>
                </a:lnTo>
                <a:lnTo>
                  <a:pt x="38198" y="605285"/>
                </a:lnTo>
                <a:lnTo>
                  <a:pt x="58586" y="644578"/>
                </a:lnTo>
                <a:lnTo>
                  <a:pt x="82784" y="681379"/>
                </a:lnTo>
                <a:lnTo>
                  <a:pt x="110527" y="715424"/>
                </a:lnTo>
                <a:lnTo>
                  <a:pt x="141553" y="746452"/>
                </a:lnTo>
                <a:lnTo>
                  <a:pt x="175596" y="774197"/>
                </a:lnTo>
                <a:lnTo>
                  <a:pt x="212396" y="798397"/>
                </a:lnTo>
                <a:lnTo>
                  <a:pt x="251686" y="818787"/>
                </a:lnTo>
                <a:lnTo>
                  <a:pt x="293206" y="835105"/>
                </a:lnTo>
                <a:lnTo>
                  <a:pt x="336690" y="847087"/>
                </a:lnTo>
                <a:lnTo>
                  <a:pt x="381876" y="854470"/>
                </a:lnTo>
                <a:lnTo>
                  <a:pt x="428500" y="856989"/>
                </a:lnTo>
                <a:lnTo>
                  <a:pt x="484776" y="853290"/>
                </a:lnTo>
                <a:lnTo>
                  <a:pt x="539829" y="842323"/>
                </a:lnTo>
                <a:lnTo>
                  <a:pt x="592907" y="824287"/>
                </a:lnTo>
                <a:lnTo>
                  <a:pt x="643257" y="799378"/>
                </a:lnTo>
                <a:lnTo>
                  <a:pt x="651718" y="782293"/>
                </a:lnTo>
                <a:lnTo>
                  <a:pt x="649519" y="775787"/>
                </a:lnTo>
                <a:lnTo>
                  <a:pt x="579663" y="792425"/>
                </a:lnTo>
                <a:lnTo>
                  <a:pt x="530868" y="809000"/>
                </a:lnTo>
                <a:lnTo>
                  <a:pt x="480251" y="819077"/>
                </a:lnTo>
                <a:lnTo>
                  <a:pt x="428500" y="822477"/>
                </a:lnTo>
                <a:lnTo>
                  <a:pt x="379146" y="819402"/>
                </a:lnTo>
                <a:lnTo>
                  <a:pt x="331603" y="810424"/>
                </a:lnTo>
                <a:lnTo>
                  <a:pt x="286242" y="795915"/>
                </a:lnTo>
                <a:lnTo>
                  <a:pt x="243436" y="776247"/>
                </a:lnTo>
                <a:lnTo>
                  <a:pt x="203556" y="751793"/>
                </a:lnTo>
                <a:lnTo>
                  <a:pt x="166974" y="722923"/>
                </a:lnTo>
                <a:lnTo>
                  <a:pt x="134063" y="690011"/>
                </a:lnTo>
                <a:lnTo>
                  <a:pt x="105195" y="653428"/>
                </a:lnTo>
                <a:lnTo>
                  <a:pt x="80741" y="613546"/>
                </a:lnTo>
                <a:lnTo>
                  <a:pt x="61074" y="570737"/>
                </a:lnTo>
                <a:lnTo>
                  <a:pt x="46565" y="525373"/>
                </a:lnTo>
                <a:lnTo>
                  <a:pt x="37587" y="477826"/>
                </a:lnTo>
                <a:lnTo>
                  <a:pt x="34512" y="428468"/>
                </a:lnTo>
                <a:lnTo>
                  <a:pt x="37587" y="379119"/>
                </a:lnTo>
                <a:lnTo>
                  <a:pt x="46565" y="331580"/>
                </a:lnTo>
                <a:lnTo>
                  <a:pt x="61074" y="286224"/>
                </a:lnTo>
                <a:lnTo>
                  <a:pt x="80741" y="243421"/>
                </a:lnTo>
                <a:lnTo>
                  <a:pt x="105195" y="203544"/>
                </a:lnTo>
                <a:lnTo>
                  <a:pt x="134063" y="166965"/>
                </a:lnTo>
                <a:lnTo>
                  <a:pt x="166974" y="134057"/>
                </a:lnTo>
                <a:lnTo>
                  <a:pt x="203556" y="105190"/>
                </a:lnTo>
                <a:lnTo>
                  <a:pt x="243436" y="80738"/>
                </a:lnTo>
                <a:lnTo>
                  <a:pt x="286242" y="61072"/>
                </a:lnTo>
                <a:lnTo>
                  <a:pt x="331603" y="46564"/>
                </a:lnTo>
                <a:lnTo>
                  <a:pt x="379146" y="37587"/>
                </a:lnTo>
                <a:lnTo>
                  <a:pt x="428500" y="34512"/>
                </a:lnTo>
                <a:lnTo>
                  <a:pt x="477853" y="37587"/>
                </a:lnTo>
                <a:lnTo>
                  <a:pt x="525396" y="46564"/>
                </a:lnTo>
                <a:lnTo>
                  <a:pt x="570757" y="61072"/>
                </a:lnTo>
                <a:lnTo>
                  <a:pt x="613563" y="80738"/>
                </a:lnTo>
                <a:lnTo>
                  <a:pt x="653443" y="105190"/>
                </a:lnTo>
                <a:lnTo>
                  <a:pt x="690025" y="134057"/>
                </a:lnTo>
                <a:lnTo>
                  <a:pt x="722936" y="166965"/>
                </a:lnTo>
                <a:lnTo>
                  <a:pt x="751804" y="203544"/>
                </a:lnTo>
                <a:lnTo>
                  <a:pt x="776258" y="243421"/>
                </a:lnTo>
                <a:lnTo>
                  <a:pt x="795925" y="286224"/>
                </a:lnTo>
                <a:lnTo>
                  <a:pt x="810434" y="331580"/>
                </a:lnTo>
                <a:lnTo>
                  <a:pt x="819412" y="379119"/>
                </a:lnTo>
                <a:lnTo>
                  <a:pt x="822488" y="428468"/>
                </a:lnTo>
                <a:lnTo>
                  <a:pt x="823158" y="459253"/>
                </a:lnTo>
                <a:lnTo>
                  <a:pt x="821995" y="472917"/>
                </a:lnTo>
                <a:lnTo>
                  <a:pt x="825095" y="479116"/>
                </a:lnTo>
                <a:lnTo>
                  <a:pt x="999582" y="588442"/>
                </a:lnTo>
                <a:lnTo>
                  <a:pt x="786562" y="600986"/>
                </a:lnTo>
                <a:lnTo>
                  <a:pt x="781211" y="604400"/>
                </a:lnTo>
                <a:lnTo>
                  <a:pt x="757114" y="644798"/>
                </a:lnTo>
                <a:lnTo>
                  <a:pt x="732626" y="677916"/>
                </a:lnTo>
                <a:lnTo>
                  <a:pt x="705806" y="707932"/>
                </a:lnTo>
                <a:lnTo>
                  <a:pt x="677539" y="733768"/>
                </a:lnTo>
                <a:lnTo>
                  <a:pt x="673188" y="739064"/>
                </a:lnTo>
                <a:lnTo>
                  <a:pt x="671274" y="745402"/>
                </a:lnTo>
                <a:lnTo>
                  <a:pt x="671874" y="752001"/>
                </a:lnTo>
                <a:lnTo>
                  <a:pt x="675068" y="758081"/>
                </a:lnTo>
                <a:lnTo>
                  <a:pt x="680358" y="762441"/>
                </a:lnTo>
                <a:lnTo>
                  <a:pt x="686697" y="764354"/>
                </a:lnTo>
                <a:lnTo>
                  <a:pt x="693290" y="763749"/>
                </a:lnTo>
                <a:lnTo>
                  <a:pt x="728426" y="734136"/>
                </a:lnTo>
                <a:lnTo>
                  <a:pt x="756107" y="703672"/>
                </a:lnTo>
                <a:lnTo>
                  <a:pt x="781574" y="670149"/>
                </a:lnTo>
                <a:lnTo>
                  <a:pt x="804017" y="634556"/>
                </a:lnTo>
                <a:lnTo>
                  <a:pt x="1063014" y="619321"/>
                </a:lnTo>
                <a:lnTo>
                  <a:pt x="1069349" y="614065"/>
                </a:lnTo>
                <a:lnTo>
                  <a:pt x="1073077" y="599500"/>
                </a:lnTo>
                <a:lnTo>
                  <a:pt x="1070019" y="591856"/>
                </a:lnTo>
                <a:lnTo>
                  <a:pt x="857397" y="458624"/>
                </a:lnTo>
                <a:lnTo>
                  <a:pt x="857471" y="452740"/>
                </a:lnTo>
                <a:lnTo>
                  <a:pt x="854480" y="381845"/>
                </a:lnTo>
                <a:lnTo>
                  <a:pt x="847099" y="336660"/>
                </a:lnTo>
                <a:lnTo>
                  <a:pt x="835118" y="293178"/>
                </a:lnTo>
                <a:lnTo>
                  <a:pt x="818801" y="251661"/>
                </a:lnTo>
                <a:lnTo>
                  <a:pt x="798413" y="212372"/>
                </a:lnTo>
                <a:lnTo>
                  <a:pt x="774215" y="175576"/>
                </a:lnTo>
                <a:lnTo>
                  <a:pt x="746472" y="141535"/>
                </a:lnTo>
                <a:lnTo>
                  <a:pt x="715446" y="110513"/>
                </a:lnTo>
                <a:lnTo>
                  <a:pt x="681403" y="82773"/>
                </a:lnTo>
                <a:lnTo>
                  <a:pt x="644603" y="58578"/>
                </a:lnTo>
                <a:lnTo>
                  <a:pt x="605313" y="38192"/>
                </a:lnTo>
                <a:lnTo>
                  <a:pt x="563793" y="21878"/>
                </a:lnTo>
                <a:lnTo>
                  <a:pt x="520309" y="9899"/>
                </a:lnTo>
                <a:lnTo>
                  <a:pt x="475123" y="2518"/>
                </a:lnTo>
                <a:lnTo>
                  <a:pt x="428500" y="0"/>
                </a:lnTo>
                <a:close/>
              </a:path>
            </a:pathLst>
          </a:custGeom>
          <a:solidFill>
            <a:srgbClr val="1B688F"/>
          </a:solidFill>
        </p:spPr>
        <p:txBody>
          <a:bodyPr wrap="square" lIns="0" tIns="0" rIns="0" bIns="0" rtlCol="0"/>
          <a:lstStyle/>
          <a:p>
            <a:endParaRPr/>
          </a:p>
        </p:txBody>
      </p:sp>
      <p:sp>
        <p:nvSpPr>
          <p:cNvPr id="7" name="object 7">
            <a:extLst>
              <a:ext uri="{FF2B5EF4-FFF2-40B4-BE49-F238E27FC236}">
                <a16:creationId xmlns:a16="http://schemas.microsoft.com/office/drawing/2014/main" id="{7EF5CAA7-890D-167D-B363-D3C387C5B667}"/>
              </a:ext>
            </a:extLst>
          </p:cNvPr>
          <p:cNvSpPr/>
          <p:nvPr/>
        </p:nvSpPr>
        <p:spPr>
          <a:xfrm>
            <a:off x="1079395" y="3241820"/>
            <a:ext cx="1094105" cy="857885"/>
          </a:xfrm>
          <a:custGeom>
            <a:avLst/>
            <a:gdLst/>
            <a:ahLst/>
            <a:cxnLst/>
            <a:rect l="l" t="t" r="r" b="b"/>
            <a:pathLst>
              <a:path w="1094104" h="857884">
                <a:moveTo>
                  <a:pt x="656494" y="0"/>
                </a:moveTo>
                <a:lnTo>
                  <a:pt x="608923" y="3702"/>
                </a:lnTo>
                <a:lnTo>
                  <a:pt x="561730" y="12779"/>
                </a:lnTo>
                <a:lnTo>
                  <a:pt x="515293" y="27243"/>
                </a:lnTo>
                <a:lnTo>
                  <a:pt x="463855" y="50396"/>
                </a:lnTo>
                <a:lnTo>
                  <a:pt x="416119" y="79930"/>
                </a:lnTo>
                <a:lnTo>
                  <a:pt x="372712" y="115397"/>
                </a:lnTo>
                <a:lnTo>
                  <a:pt x="334262" y="156349"/>
                </a:lnTo>
                <a:lnTo>
                  <a:pt x="330436" y="168992"/>
                </a:lnTo>
                <a:lnTo>
                  <a:pt x="332334" y="175338"/>
                </a:lnTo>
                <a:lnTo>
                  <a:pt x="336670" y="180662"/>
                </a:lnTo>
                <a:lnTo>
                  <a:pt x="342733" y="183844"/>
                </a:lnTo>
                <a:lnTo>
                  <a:pt x="349319" y="184471"/>
                </a:lnTo>
                <a:lnTo>
                  <a:pt x="355653" y="182597"/>
                </a:lnTo>
                <a:lnTo>
                  <a:pt x="360962" y="178275"/>
                </a:lnTo>
                <a:lnTo>
                  <a:pt x="396285" y="140623"/>
                </a:lnTo>
                <a:lnTo>
                  <a:pt x="436180" y="108017"/>
                </a:lnTo>
                <a:lnTo>
                  <a:pt x="480064" y="80870"/>
                </a:lnTo>
                <a:lnTo>
                  <a:pt x="527355" y="59598"/>
                </a:lnTo>
                <a:lnTo>
                  <a:pt x="577247" y="44567"/>
                </a:lnTo>
                <a:lnTo>
                  <a:pt x="628005" y="36269"/>
                </a:lnTo>
                <a:lnTo>
                  <a:pt x="679080" y="34690"/>
                </a:lnTo>
                <a:lnTo>
                  <a:pt x="729921" y="39814"/>
                </a:lnTo>
                <a:lnTo>
                  <a:pt x="779980" y="51626"/>
                </a:lnTo>
                <a:lnTo>
                  <a:pt x="828707" y="70111"/>
                </a:lnTo>
                <a:lnTo>
                  <a:pt x="874629" y="94754"/>
                </a:lnTo>
                <a:lnTo>
                  <a:pt x="916388" y="124784"/>
                </a:lnTo>
                <a:lnTo>
                  <a:pt x="953612" y="159794"/>
                </a:lnTo>
                <a:lnTo>
                  <a:pt x="985926" y="199379"/>
                </a:lnTo>
                <a:lnTo>
                  <a:pt x="1012958" y="243136"/>
                </a:lnTo>
                <a:lnTo>
                  <a:pt x="1034334" y="290659"/>
                </a:lnTo>
                <a:lnTo>
                  <a:pt x="1049371" y="340569"/>
                </a:lnTo>
                <a:lnTo>
                  <a:pt x="1057666" y="391338"/>
                </a:lnTo>
                <a:lnTo>
                  <a:pt x="1059237" y="442420"/>
                </a:lnTo>
                <a:lnTo>
                  <a:pt x="1054101" y="493265"/>
                </a:lnTo>
                <a:lnTo>
                  <a:pt x="1042276" y="543325"/>
                </a:lnTo>
                <a:lnTo>
                  <a:pt x="1023780" y="592053"/>
                </a:lnTo>
                <a:lnTo>
                  <a:pt x="999130" y="637979"/>
                </a:lnTo>
                <a:lnTo>
                  <a:pt x="969101" y="679739"/>
                </a:lnTo>
                <a:lnTo>
                  <a:pt x="934094" y="716960"/>
                </a:lnTo>
                <a:lnTo>
                  <a:pt x="894509" y="749267"/>
                </a:lnTo>
                <a:lnTo>
                  <a:pt x="850748" y="776284"/>
                </a:lnTo>
                <a:lnTo>
                  <a:pt x="803211" y="797638"/>
                </a:lnTo>
                <a:lnTo>
                  <a:pt x="753329" y="812708"/>
                </a:lnTo>
                <a:lnTo>
                  <a:pt x="702582" y="821029"/>
                </a:lnTo>
                <a:lnTo>
                  <a:pt x="651514" y="822616"/>
                </a:lnTo>
                <a:lnTo>
                  <a:pt x="600673" y="817485"/>
                </a:lnTo>
                <a:lnTo>
                  <a:pt x="550605" y="805649"/>
                </a:lnTo>
                <a:lnTo>
                  <a:pt x="501859" y="787125"/>
                </a:lnTo>
                <a:lnTo>
                  <a:pt x="455937" y="762481"/>
                </a:lnTo>
                <a:lnTo>
                  <a:pt x="414177" y="732451"/>
                </a:lnTo>
                <a:lnTo>
                  <a:pt x="376953" y="697437"/>
                </a:lnTo>
                <a:lnTo>
                  <a:pt x="344636" y="657844"/>
                </a:lnTo>
                <a:lnTo>
                  <a:pt x="317601" y="614076"/>
                </a:lnTo>
                <a:lnTo>
                  <a:pt x="296221" y="566535"/>
                </a:lnTo>
                <a:lnTo>
                  <a:pt x="281153" y="524735"/>
                </a:lnTo>
                <a:lnTo>
                  <a:pt x="276054" y="520024"/>
                </a:lnTo>
                <a:lnTo>
                  <a:pt x="74332" y="478632"/>
                </a:lnTo>
                <a:lnTo>
                  <a:pt x="269510" y="392352"/>
                </a:lnTo>
                <a:lnTo>
                  <a:pt x="273331" y="387326"/>
                </a:lnTo>
                <a:lnTo>
                  <a:pt x="281767" y="341067"/>
                </a:lnTo>
                <a:lnTo>
                  <a:pt x="293097" y="301469"/>
                </a:lnTo>
                <a:lnTo>
                  <a:pt x="307703" y="263926"/>
                </a:lnTo>
                <a:lnTo>
                  <a:pt x="325141" y="229771"/>
                </a:lnTo>
                <a:lnTo>
                  <a:pt x="327359" y="223286"/>
                </a:lnTo>
                <a:lnTo>
                  <a:pt x="326935" y="216674"/>
                </a:lnTo>
                <a:lnTo>
                  <a:pt x="324064" y="210702"/>
                </a:lnTo>
                <a:lnTo>
                  <a:pt x="318943" y="206138"/>
                </a:lnTo>
                <a:lnTo>
                  <a:pt x="312462" y="203941"/>
                </a:lnTo>
                <a:lnTo>
                  <a:pt x="305859" y="204368"/>
                </a:lnTo>
                <a:lnTo>
                  <a:pt x="277356" y="247312"/>
                </a:lnTo>
                <a:lnTo>
                  <a:pt x="262092" y="285569"/>
                </a:lnTo>
                <a:lnTo>
                  <a:pt x="249972" y="325889"/>
                </a:lnTo>
                <a:lnTo>
                  <a:pt x="241406" y="367054"/>
                </a:lnTo>
                <a:lnTo>
                  <a:pt x="4115" y="471941"/>
                </a:lnTo>
                <a:lnTo>
                  <a:pt x="0" y="479082"/>
                </a:lnTo>
                <a:lnTo>
                  <a:pt x="1602" y="494003"/>
                </a:lnTo>
                <a:lnTo>
                  <a:pt x="7120" y="500118"/>
                </a:lnTo>
                <a:lnTo>
                  <a:pt x="252955" y="550494"/>
                </a:lnTo>
                <a:lnTo>
                  <a:pt x="254976" y="556106"/>
                </a:lnTo>
                <a:lnTo>
                  <a:pt x="283455" y="623190"/>
                </a:lnTo>
                <a:lnTo>
                  <a:pt x="307554" y="664783"/>
                </a:lnTo>
                <a:lnTo>
                  <a:pt x="335962" y="703125"/>
                </a:lnTo>
                <a:lnTo>
                  <a:pt x="368421" y="737943"/>
                </a:lnTo>
                <a:lnTo>
                  <a:pt x="404675" y="768966"/>
                </a:lnTo>
                <a:lnTo>
                  <a:pt x="444468" y="795922"/>
                </a:lnTo>
                <a:lnTo>
                  <a:pt x="487545" y="818538"/>
                </a:lnTo>
                <a:lnTo>
                  <a:pt x="530686" y="835507"/>
                </a:lnTo>
                <a:lnTo>
                  <a:pt x="574863" y="847642"/>
                </a:lnTo>
                <a:lnTo>
                  <a:pt x="619756" y="854932"/>
                </a:lnTo>
                <a:lnTo>
                  <a:pt x="665047" y="857364"/>
                </a:lnTo>
                <a:lnTo>
                  <a:pt x="703008" y="855654"/>
                </a:lnTo>
                <a:lnTo>
                  <a:pt x="740834" y="850523"/>
                </a:lnTo>
                <a:lnTo>
                  <a:pt x="778329" y="841969"/>
                </a:lnTo>
                <a:lnTo>
                  <a:pt x="815294" y="829993"/>
                </a:lnTo>
                <a:lnTo>
                  <a:pt x="859852" y="810450"/>
                </a:lnTo>
                <a:lnTo>
                  <a:pt x="901439" y="786347"/>
                </a:lnTo>
                <a:lnTo>
                  <a:pt x="939781" y="757939"/>
                </a:lnTo>
                <a:lnTo>
                  <a:pt x="974601" y="725480"/>
                </a:lnTo>
                <a:lnTo>
                  <a:pt x="1005627" y="689225"/>
                </a:lnTo>
                <a:lnTo>
                  <a:pt x="1032582" y="649429"/>
                </a:lnTo>
                <a:lnTo>
                  <a:pt x="1055193" y="606346"/>
                </a:lnTo>
                <a:lnTo>
                  <a:pt x="1072879" y="561031"/>
                </a:lnTo>
                <a:lnTo>
                  <a:pt x="1085237" y="514587"/>
                </a:lnTo>
                <a:lnTo>
                  <a:pt x="1092253" y="467391"/>
                </a:lnTo>
                <a:lnTo>
                  <a:pt x="1093915" y="419819"/>
                </a:lnTo>
                <a:lnTo>
                  <a:pt x="1090210" y="372248"/>
                </a:lnTo>
                <a:lnTo>
                  <a:pt x="1081125" y="325055"/>
                </a:lnTo>
                <a:lnTo>
                  <a:pt x="1066648" y="278617"/>
                </a:lnTo>
                <a:lnTo>
                  <a:pt x="1047111" y="234046"/>
                </a:lnTo>
                <a:lnTo>
                  <a:pt x="1023011" y="192455"/>
                </a:lnTo>
                <a:lnTo>
                  <a:pt x="994604" y="154115"/>
                </a:lnTo>
                <a:lnTo>
                  <a:pt x="962145" y="119297"/>
                </a:lnTo>
                <a:lnTo>
                  <a:pt x="925891" y="88274"/>
                </a:lnTo>
                <a:lnTo>
                  <a:pt x="886098" y="61317"/>
                </a:lnTo>
                <a:lnTo>
                  <a:pt x="843021" y="38698"/>
                </a:lnTo>
                <a:lnTo>
                  <a:pt x="797707" y="21020"/>
                </a:lnTo>
                <a:lnTo>
                  <a:pt x="751263" y="8670"/>
                </a:lnTo>
                <a:lnTo>
                  <a:pt x="704066" y="1659"/>
                </a:lnTo>
                <a:lnTo>
                  <a:pt x="656494" y="0"/>
                </a:lnTo>
                <a:close/>
              </a:path>
            </a:pathLst>
          </a:custGeom>
          <a:solidFill>
            <a:srgbClr val="36A9D0"/>
          </a:solidFill>
        </p:spPr>
        <p:txBody>
          <a:bodyPr wrap="square" lIns="0" tIns="0" rIns="0" bIns="0" rtlCol="0"/>
          <a:lstStyle/>
          <a:p>
            <a:endParaRPr/>
          </a:p>
        </p:txBody>
      </p:sp>
      <p:sp>
        <p:nvSpPr>
          <p:cNvPr id="15" name="object 15">
            <a:extLst>
              <a:ext uri="{FF2B5EF4-FFF2-40B4-BE49-F238E27FC236}">
                <a16:creationId xmlns:a16="http://schemas.microsoft.com/office/drawing/2014/main" id="{4C63EAB3-4CA6-EFCC-275D-E2CB01CF1E17}"/>
              </a:ext>
            </a:extLst>
          </p:cNvPr>
          <p:cNvSpPr txBox="1">
            <a:spLocks noGrp="1"/>
          </p:cNvSpPr>
          <p:nvPr>
            <p:ph type="title"/>
          </p:nvPr>
        </p:nvSpPr>
        <p:spPr>
          <a:xfrm>
            <a:off x="1082018" y="710409"/>
            <a:ext cx="89700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Obowiązki organizatora</a:t>
            </a:r>
            <a:endParaRPr sz="5350" dirty="0"/>
          </a:p>
        </p:txBody>
      </p:sp>
      <p:grpSp>
        <p:nvGrpSpPr>
          <p:cNvPr id="26" name="Grupa 25">
            <a:extLst>
              <a:ext uri="{FF2B5EF4-FFF2-40B4-BE49-F238E27FC236}">
                <a16:creationId xmlns:a16="http://schemas.microsoft.com/office/drawing/2014/main" id="{9A2DA1B0-1F61-9BEB-B643-044327F7F330}"/>
              </a:ext>
            </a:extLst>
          </p:cNvPr>
          <p:cNvGrpSpPr/>
          <p:nvPr/>
        </p:nvGrpSpPr>
        <p:grpSpPr>
          <a:xfrm>
            <a:off x="16245760" y="748440"/>
            <a:ext cx="2311697" cy="673735"/>
            <a:chOff x="16245760" y="748440"/>
            <a:chExt cx="2311697" cy="673735"/>
          </a:xfrm>
        </p:grpSpPr>
        <p:grpSp>
          <p:nvGrpSpPr>
            <p:cNvPr id="16" name="object 16">
              <a:extLst>
                <a:ext uri="{FF2B5EF4-FFF2-40B4-BE49-F238E27FC236}">
                  <a16:creationId xmlns:a16="http://schemas.microsoft.com/office/drawing/2014/main" id="{42C53D05-9335-6586-E1BF-48424FF27B90}"/>
                </a:ext>
              </a:extLst>
            </p:cNvPr>
            <p:cNvGrpSpPr/>
            <p:nvPr/>
          </p:nvGrpSpPr>
          <p:grpSpPr>
            <a:xfrm>
              <a:off x="16245760" y="748440"/>
              <a:ext cx="673735" cy="673735"/>
              <a:chOff x="16245760" y="748440"/>
              <a:chExt cx="673735" cy="673735"/>
            </a:xfrm>
          </p:grpSpPr>
          <p:sp>
            <p:nvSpPr>
              <p:cNvPr id="17" name="object 17">
                <a:extLst>
                  <a:ext uri="{FF2B5EF4-FFF2-40B4-BE49-F238E27FC236}">
                    <a16:creationId xmlns:a16="http://schemas.microsoft.com/office/drawing/2014/main" id="{FDD2D52E-8670-CA2E-CBE8-758F43EA344B}"/>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18" name="object 18">
                <a:extLst>
                  <a:ext uri="{FF2B5EF4-FFF2-40B4-BE49-F238E27FC236}">
                    <a16:creationId xmlns:a16="http://schemas.microsoft.com/office/drawing/2014/main" id="{17CBB5EB-411D-EEB1-764C-C689C9721ACD}"/>
                  </a:ext>
                </a:extLst>
              </p:cNvPr>
              <p:cNvSpPr/>
              <p:nvPr/>
            </p:nvSpPr>
            <p:spPr>
              <a:xfrm>
                <a:off x="16245760" y="953939"/>
                <a:ext cx="673735" cy="203200"/>
              </a:xfrm>
              <a:custGeom>
                <a:avLst/>
                <a:gdLst/>
                <a:ahLst/>
                <a:cxnLst/>
                <a:rect l="l" t="t" r="r" b="b"/>
                <a:pathLst>
                  <a:path w="673734" h="203200">
                    <a:moveTo>
                      <a:pt x="0" y="0"/>
                    </a:moveTo>
                    <a:lnTo>
                      <a:pt x="0" y="121043"/>
                    </a:lnTo>
                    <a:lnTo>
                      <a:pt x="22704" y="129332"/>
                    </a:lnTo>
                    <a:lnTo>
                      <a:pt x="88898" y="150825"/>
                    </a:lnTo>
                    <a:lnTo>
                      <a:pt x="130738" y="162584"/>
                    </a:lnTo>
                    <a:lnTo>
                      <a:pt x="177309" y="174054"/>
                    </a:lnTo>
                    <a:lnTo>
                      <a:pt x="227784" y="184513"/>
                    </a:lnTo>
                    <a:lnTo>
                      <a:pt x="281340" y="193238"/>
                    </a:lnTo>
                    <a:lnTo>
                      <a:pt x="337152" y="199507"/>
                    </a:lnTo>
                    <a:lnTo>
                      <a:pt x="394395" y="202595"/>
                    </a:lnTo>
                    <a:lnTo>
                      <a:pt x="452244" y="201782"/>
                    </a:lnTo>
                    <a:lnTo>
                      <a:pt x="509876" y="196344"/>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19" name="object 19">
                <a:extLst>
                  <a:ext uri="{FF2B5EF4-FFF2-40B4-BE49-F238E27FC236}">
                    <a16:creationId xmlns:a16="http://schemas.microsoft.com/office/drawing/2014/main" id="{C6AC079A-F283-1BEE-D09A-8D9D71FD7553}"/>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20" name="object 20">
              <a:extLst>
                <a:ext uri="{FF2B5EF4-FFF2-40B4-BE49-F238E27FC236}">
                  <a16:creationId xmlns:a16="http://schemas.microsoft.com/office/drawing/2014/main" id="{B3372ED5-818A-4F1F-FD61-F9B49A7EDB24}"/>
                </a:ext>
              </a:extLst>
            </p:cNvPr>
            <p:cNvPicPr/>
            <p:nvPr/>
          </p:nvPicPr>
          <p:blipFill>
            <a:blip r:embed="rId2" cstate="print"/>
            <a:stretch>
              <a:fillRect/>
            </a:stretch>
          </p:blipFill>
          <p:spPr>
            <a:xfrm>
              <a:off x="17054884" y="814681"/>
              <a:ext cx="765164" cy="113324"/>
            </a:xfrm>
            <a:prstGeom prst="rect">
              <a:avLst/>
            </a:prstGeom>
          </p:spPr>
        </p:pic>
        <p:pic>
          <p:nvPicPr>
            <p:cNvPr id="21" name="object 21">
              <a:extLst>
                <a:ext uri="{FF2B5EF4-FFF2-40B4-BE49-F238E27FC236}">
                  <a16:creationId xmlns:a16="http://schemas.microsoft.com/office/drawing/2014/main" id="{D61DFDEB-401B-CF78-62A2-1F6D42EAE023}"/>
                </a:ext>
              </a:extLst>
            </p:cNvPr>
            <p:cNvPicPr/>
            <p:nvPr/>
          </p:nvPicPr>
          <p:blipFill>
            <a:blip r:embed="rId3" cstate="print"/>
            <a:stretch>
              <a:fillRect/>
            </a:stretch>
          </p:blipFill>
          <p:spPr>
            <a:xfrm>
              <a:off x="17041040" y="997703"/>
              <a:ext cx="1516417" cy="336302"/>
            </a:xfrm>
            <a:prstGeom prst="rect">
              <a:avLst/>
            </a:prstGeom>
          </p:spPr>
        </p:pic>
      </p:grpSp>
      <p:sp>
        <p:nvSpPr>
          <p:cNvPr id="24" name="object 24">
            <a:extLst>
              <a:ext uri="{FF2B5EF4-FFF2-40B4-BE49-F238E27FC236}">
                <a16:creationId xmlns:a16="http://schemas.microsoft.com/office/drawing/2014/main" id="{FDEADC46-7965-9890-95C4-59CA53F6E274}"/>
              </a:ext>
            </a:extLst>
          </p:cNvPr>
          <p:cNvSpPr txBox="1">
            <a:spLocks noGrp="1"/>
          </p:cNvSpPr>
          <p:nvPr>
            <p:ph sz="half" idx="2"/>
          </p:nvPr>
        </p:nvSpPr>
        <p:spPr>
          <a:xfrm>
            <a:off x="2946982" y="3107581"/>
            <a:ext cx="13298778" cy="5928867"/>
          </a:xfrm>
          <a:prstGeom prst="rect">
            <a:avLst/>
          </a:prstGeom>
        </p:spPr>
        <p:txBody>
          <a:bodyPr vert="horz" wrap="square" lIns="0" tIns="12065" rIns="0" bIns="0" rtlCol="0">
            <a:spAutoFit/>
          </a:bodyPr>
          <a:lstStyle/>
          <a:p>
            <a:pPr marL="12700">
              <a:lnSpc>
                <a:spcPct val="100000"/>
              </a:lnSpc>
              <a:spcBef>
                <a:spcPts val="95"/>
              </a:spcBef>
            </a:pPr>
            <a:r>
              <a:rPr lang="pl-PL" spc="-10" dirty="0"/>
              <a:t>Na tablicy informacyjnej zamieść:  </a:t>
            </a:r>
            <a:endParaRPr spc="-10" dirty="0"/>
          </a:p>
          <a:p>
            <a:pPr marL="298450" marR="5715" indent="-285750" algn="l">
              <a:lnSpc>
                <a:spcPct val="129700"/>
              </a:lnSpc>
              <a:spcBef>
                <a:spcPts val="1120"/>
              </a:spcBef>
              <a:buFontTx/>
              <a:buChar char="-"/>
            </a:pPr>
            <a:r>
              <a:rPr lang="pl-PL" sz="1800" dirty="0">
                <a:solidFill>
                  <a:srgbClr val="404041"/>
                </a:solidFill>
              </a:rPr>
              <a:t>napis „Kąpielisko” i jego nazwę;</a:t>
            </a:r>
          </a:p>
          <a:p>
            <a:pPr marL="298450" marR="5715" indent="-285750" algn="l">
              <a:lnSpc>
                <a:spcPct val="129700"/>
              </a:lnSpc>
              <a:spcBef>
                <a:spcPts val="1120"/>
              </a:spcBef>
              <a:buFontTx/>
              <a:buChar char="-"/>
            </a:pPr>
            <a:r>
              <a:rPr lang="pl-PL" sz="1800" dirty="0">
                <a:solidFill>
                  <a:srgbClr val="404041"/>
                </a:solidFill>
              </a:rPr>
              <a:t>adres, telefon i adres strony internetowej urzędu gminy odpowiedzialnego za określenie wykazu kąpielisk;</a:t>
            </a:r>
          </a:p>
          <a:p>
            <a:pPr marL="298450" marR="5715" indent="-285750" algn="l">
              <a:lnSpc>
                <a:spcPct val="129700"/>
              </a:lnSpc>
              <a:spcBef>
                <a:spcPts val="1120"/>
              </a:spcBef>
              <a:buFontTx/>
              <a:buChar char="-"/>
            </a:pPr>
            <a:r>
              <a:rPr lang="pl-PL" sz="1800" dirty="0">
                <a:solidFill>
                  <a:srgbClr val="404041"/>
                </a:solidFill>
              </a:rPr>
              <a:t>nazwę/imię i nazwisko, adres i numer telefonu organizatora (gdy organizatorem jest osoba fizyczna, można odstąpić od umieszczania adresu);</a:t>
            </a:r>
          </a:p>
          <a:p>
            <a:pPr marL="298450" marR="5715" indent="-285750" algn="l">
              <a:lnSpc>
                <a:spcPct val="129700"/>
              </a:lnSpc>
              <a:spcBef>
                <a:spcPts val="1120"/>
              </a:spcBef>
              <a:buFontTx/>
              <a:buChar char="-"/>
            </a:pPr>
            <a:r>
              <a:rPr lang="pl-PL" sz="1800" dirty="0">
                <a:solidFill>
                  <a:srgbClr val="404041"/>
                </a:solidFill>
              </a:rPr>
              <a:t>adres i numer telefonu właściwego państwowego inspektora sanitarnego, kontrolującego dane kąpielisko oraz adres strony internetowej serwisu kąpieliskowego prowadzonego przez organy Państwowej Inspekcji Sanitarnej;</a:t>
            </a:r>
          </a:p>
          <a:p>
            <a:pPr marL="298450" marR="5715" indent="-285750" algn="l">
              <a:lnSpc>
                <a:spcPct val="129700"/>
              </a:lnSpc>
              <a:spcBef>
                <a:spcPts val="1120"/>
              </a:spcBef>
              <a:buFontTx/>
              <a:buChar char="-"/>
            </a:pPr>
            <a:r>
              <a:rPr lang="pl-PL" sz="1800" dirty="0">
                <a:solidFill>
                  <a:srgbClr val="404041"/>
                </a:solidFill>
              </a:rPr>
              <a:t>bieżącą ocenę jakości wody w kąpielisku i klasyfikację jakości wody; </a:t>
            </a:r>
          </a:p>
          <a:p>
            <a:pPr marL="298450" marR="5715" indent="-285750" algn="l">
              <a:lnSpc>
                <a:spcPct val="129700"/>
              </a:lnSpc>
              <a:spcBef>
                <a:spcPts val="1120"/>
              </a:spcBef>
              <a:buFontTx/>
              <a:buChar char="-"/>
            </a:pPr>
            <a:r>
              <a:rPr lang="pl-PL" sz="1800" dirty="0">
                <a:solidFill>
                  <a:srgbClr val="404041"/>
                </a:solidFill>
              </a:rPr>
              <a:t>ogólny opis wody w kąpielisku, sporządzony w oparciu o profilu wody w kąpielisku, rodzaj i spodziewany czas trwania sytuacji wyjątkowej podawany w trakcje wydarzeń lub splotu wydarzeń mających wpływ na jakość wody w kąpielisku w danej lokalizacji, którego występowania nie przewiduje się przeciętnie częściej niż raz na cztery lata;</a:t>
            </a:r>
          </a:p>
          <a:p>
            <a:pPr marL="298450" marR="5715" indent="-285750" algn="l">
              <a:lnSpc>
                <a:spcPct val="129700"/>
              </a:lnSpc>
              <a:spcBef>
                <a:spcPts val="1120"/>
              </a:spcBef>
              <a:buFontTx/>
              <a:buChar char="-"/>
            </a:pPr>
            <a:r>
              <a:rPr lang="pl-PL" sz="1800" dirty="0">
                <a:solidFill>
                  <a:srgbClr val="404041"/>
                </a:solidFill>
              </a:rPr>
              <a:t>informację o zakazie kąpieli wraz ze wskazaniem przyczyny zakazu (w przypadku takiej sytuacji);</a:t>
            </a:r>
          </a:p>
          <a:p>
            <a:pPr marL="298450" marR="5715" indent="-285750" algn="l">
              <a:lnSpc>
                <a:spcPct val="129700"/>
              </a:lnSpc>
              <a:spcBef>
                <a:spcPts val="1120"/>
              </a:spcBef>
              <a:buFontTx/>
              <a:buChar char="-"/>
            </a:pPr>
            <a:r>
              <a:rPr lang="pl-PL" sz="1800" dirty="0">
                <a:solidFill>
                  <a:srgbClr val="404041"/>
                </a:solidFill>
              </a:rPr>
              <a:t>temperaturę wody i powietrza, a także informację o sile wiatru.</a:t>
            </a:r>
            <a:endParaRPr sz="1800" dirty="0"/>
          </a:p>
        </p:txBody>
      </p:sp>
    </p:spTree>
    <p:extLst>
      <p:ext uri="{BB962C8B-B14F-4D97-AF65-F5344CB8AC3E}">
        <p14:creationId xmlns:p14="http://schemas.microsoft.com/office/powerpoint/2010/main" val="2926484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64485-96B9-8CB8-EA83-00585CBC3005}"/>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F1E088D5-A13F-8D4D-E2F5-1261120450C9}"/>
              </a:ext>
            </a:extLst>
          </p:cNvPr>
          <p:cNvSpPr/>
          <p:nvPr/>
        </p:nvSpPr>
        <p:spPr>
          <a:xfrm>
            <a:off x="24316" y="2143168"/>
            <a:ext cx="20055840" cy="0"/>
          </a:xfrm>
          <a:custGeom>
            <a:avLst/>
            <a:gdLst/>
            <a:ahLst/>
            <a:cxnLst/>
            <a:rect l="l" t="t" r="r" b="b"/>
            <a:pathLst>
              <a:path w="20055840">
                <a:moveTo>
                  <a:pt x="0" y="0"/>
                </a:moveTo>
                <a:lnTo>
                  <a:pt x="20055462" y="0"/>
                </a:lnTo>
              </a:path>
            </a:pathLst>
          </a:custGeom>
          <a:ln w="5235">
            <a:solidFill>
              <a:srgbClr val="34A8CF"/>
            </a:solidFill>
          </a:ln>
        </p:spPr>
        <p:txBody>
          <a:bodyPr wrap="square" lIns="0" tIns="0" rIns="0" bIns="0" rtlCol="0"/>
          <a:lstStyle/>
          <a:p>
            <a:endParaRPr/>
          </a:p>
        </p:txBody>
      </p:sp>
      <p:sp>
        <p:nvSpPr>
          <p:cNvPr id="15" name="object 15">
            <a:extLst>
              <a:ext uri="{FF2B5EF4-FFF2-40B4-BE49-F238E27FC236}">
                <a16:creationId xmlns:a16="http://schemas.microsoft.com/office/drawing/2014/main" id="{E4716502-B027-60AD-EDC6-D460BCB64F25}"/>
              </a:ext>
            </a:extLst>
          </p:cNvPr>
          <p:cNvSpPr txBox="1">
            <a:spLocks noGrp="1"/>
          </p:cNvSpPr>
          <p:nvPr>
            <p:ph type="title"/>
          </p:nvPr>
        </p:nvSpPr>
        <p:spPr>
          <a:xfrm>
            <a:off x="1082018" y="710409"/>
            <a:ext cx="43980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Kalendarium</a:t>
            </a:r>
            <a:endParaRPr sz="5350" dirty="0"/>
          </a:p>
        </p:txBody>
      </p:sp>
      <p:grpSp>
        <p:nvGrpSpPr>
          <p:cNvPr id="26" name="Grupa 25">
            <a:extLst>
              <a:ext uri="{FF2B5EF4-FFF2-40B4-BE49-F238E27FC236}">
                <a16:creationId xmlns:a16="http://schemas.microsoft.com/office/drawing/2014/main" id="{A6AF1387-C715-F38D-2DE3-CF318288778B}"/>
              </a:ext>
            </a:extLst>
          </p:cNvPr>
          <p:cNvGrpSpPr/>
          <p:nvPr/>
        </p:nvGrpSpPr>
        <p:grpSpPr>
          <a:xfrm>
            <a:off x="16245760" y="748440"/>
            <a:ext cx="2311697" cy="673735"/>
            <a:chOff x="16245760" y="748440"/>
            <a:chExt cx="2311697" cy="673735"/>
          </a:xfrm>
        </p:grpSpPr>
        <p:grpSp>
          <p:nvGrpSpPr>
            <p:cNvPr id="16" name="object 16">
              <a:extLst>
                <a:ext uri="{FF2B5EF4-FFF2-40B4-BE49-F238E27FC236}">
                  <a16:creationId xmlns:a16="http://schemas.microsoft.com/office/drawing/2014/main" id="{EA11E5EA-481F-C247-484C-1B54F39558A7}"/>
                </a:ext>
              </a:extLst>
            </p:cNvPr>
            <p:cNvGrpSpPr/>
            <p:nvPr/>
          </p:nvGrpSpPr>
          <p:grpSpPr>
            <a:xfrm>
              <a:off x="16245760" y="748440"/>
              <a:ext cx="673735" cy="673735"/>
              <a:chOff x="16245760" y="748440"/>
              <a:chExt cx="673735" cy="673735"/>
            </a:xfrm>
          </p:grpSpPr>
          <p:sp>
            <p:nvSpPr>
              <p:cNvPr id="17" name="object 17">
                <a:extLst>
                  <a:ext uri="{FF2B5EF4-FFF2-40B4-BE49-F238E27FC236}">
                    <a16:creationId xmlns:a16="http://schemas.microsoft.com/office/drawing/2014/main" id="{F12FC865-4320-D8E4-C728-E23514A103D3}"/>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18" name="object 18">
                <a:extLst>
                  <a:ext uri="{FF2B5EF4-FFF2-40B4-BE49-F238E27FC236}">
                    <a16:creationId xmlns:a16="http://schemas.microsoft.com/office/drawing/2014/main" id="{2427CF21-FDFA-A6AE-F7F7-F2E8D949C490}"/>
                  </a:ext>
                </a:extLst>
              </p:cNvPr>
              <p:cNvSpPr/>
              <p:nvPr/>
            </p:nvSpPr>
            <p:spPr>
              <a:xfrm>
                <a:off x="16245760" y="953939"/>
                <a:ext cx="673735" cy="203200"/>
              </a:xfrm>
              <a:custGeom>
                <a:avLst/>
                <a:gdLst/>
                <a:ahLst/>
                <a:cxnLst/>
                <a:rect l="l" t="t" r="r" b="b"/>
                <a:pathLst>
                  <a:path w="673734" h="203200">
                    <a:moveTo>
                      <a:pt x="0" y="0"/>
                    </a:moveTo>
                    <a:lnTo>
                      <a:pt x="0" y="121043"/>
                    </a:lnTo>
                    <a:lnTo>
                      <a:pt x="22704" y="129332"/>
                    </a:lnTo>
                    <a:lnTo>
                      <a:pt x="88898" y="150825"/>
                    </a:lnTo>
                    <a:lnTo>
                      <a:pt x="130738" y="162584"/>
                    </a:lnTo>
                    <a:lnTo>
                      <a:pt x="177309" y="174054"/>
                    </a:lnTo>
                    <a:lnTo>
                      <a:pt x="227784" y="184513"/>
                    </a:lnTo>
                    <a:lnTo>
                      <a:pt x="281340" y="193238"/>
                    </a:lnTo>
                    <a:lnTo>
                      <a:pt x="337152" y="199507"/>
                    </a:lnTo>
                    <a:lnTo>
                      <a:pt x="394395" y="202595"/>
                    </a:lnTo>
                    <a:lnTo>
                      <a:pt x="452244" y="201782"/>
                    </a:lnTo>
                    <a:lnTo>
                      <a:pt x="509876" y="196344"/>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19" name="object 19">
                <a:extLst>
                  <a:ext uri="{FF2B5EF4-FFF2-40B4-BE49-F238E27FC236}">
                    <a16:creationId xmlns:a16="http://schemas.microsoft.com/office/drawing/2014/main" id="{8E58A39F-8622-9663-103C-5C87F7E899D8}"/>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20" name="object 20">
              <a:extLst>
                <a:ext uri="{FF2B5EF4-FFF2-40B4-BE49-F238E27FC236}">
                  <a16:creationId xmlns:a16="http://schemas.microsoft.com/office/drawing/2014/main" id="{D5AA23E9-E181-9613-E6B0-D855E6C3D5B7}"/>
                </a:ext>
              </a:extLst>
            </p:cNvPr>
            <p:cNvPicPr/>
            <p:nvPr/>
          </p:nvPicPr>
          <p:blipFill>
            <a:blip r:embed="rId2" cstate="print"/>
            <a:stretch>
              <a:fillRect/>
            </a:stretch>
          </p:blipFill>
          <p:spPr>
            <a:xfrm>
              <a:off x="17054884" y="814681"/>
              <a:ext cx="765164" cy="113324"/>
            </a:xfrm>
            <a:prstGeom prst="rect">
              <a:avLst/>
            </a:prstGeom>
          </p:spPr>
        </p:pic>
        <p:pic>
          <p:nvPicPr>
            <p:cNvPr id="21" name="object 21">
              <a:extLst>
                <a:ext uri="{FF2B5EF4-FFF2-40B4-BE49-F238E27FC236}">
                  <a16:creationId xmlns:a16="http://schemas.microsoft.com/office/drawing/2014/main" id="{003580A5-4EB7-2EA0-427F-87A2CF3B3C64}"/>
                </a:ext>
              </a:extLst>
            </p:cNvPr>
            <p:cNvPicPr/>
            <p:nvPr/>
          </p:nvPicPr>
          <p:blipFill>
            <a:blip r:embed="rId3" cstate="print"/>
            <a:stretch>
              <a:fillRect/>
            </a:stretch>
          </p:blipFill>
          <p:spPr>
            <a:xfrm>
              <a:off x="17041040" y="997703"/>
              <a:ext cx="1516417" cy="336302"/>
            </a:xfrm>
            <a:prstGeom prst="rect">
              <a:avLst/>
            </a:prstGeom>
          </p:spPr>
        </p:pic>
      </p:grpSp>
      <p:sp>
        <p:nvSpPr>
          <p:cNvPr id="22" name="object 22">
            <a:extLst>
              <a:ext uri="{FF2B5EF4-FFF2-40B4-BE49-F238E27FC236}">
                <a16:creationId xmlns:a16="http://schemas.microsoft.com/office/drawing/2014/main" id="{3C9F9AAC-D7F8-1AA8-C3FA-503A78A68408}"/>
              </a:ext>
            </a:extLst>
          </p:cNvPr>
          <p:cNvSpPr txBox="1"/>
          <p:nvPr/>
        </p:nvSpPr>
        <p:spPr>
          <a:xfrm>
            <a:off x="2206707" y="4442621"/>
            <a:ext cx="14848177" cy="498855"/>
          </a:xfrm>
          <a:prstGeom prst="rect">
            <a:avLst/>
          </a:prstGeom>
        </p:spPr>
        <p:txBody>
          <a:bodyPr vert="horz" wrap="square" lIns="0" tIns="74930" rIns="0" bIns="0" rtlCol="0">
            <a:spAutoFit/>
          </a:bodyPr>
          <a:lstStyle/>
          <a:p>
            <a:pPr marL="12700" marR="5080">
              <a:lnSpc>
                <a:spcPts val="3300"/>
              </a:lnSpc>
              <a:spcBef>
                <a:spcPts val="590"/>
              </a:spcBef>
            </a:pPr>
            <a:r>
              <a:rPr lang="pl-PL" sz="3100" b="1" dirty="0">
                <a:solidFill>
                  <a:srgbClr val="1A688F"/>
                </a:solidFill>
                <a:latin typeface="Lato Light"/>
                <a:cs typeface="Lato Light"/>
              </a:rPr>
              <a:t>31 grudnia </a:t>
            </a:r>
            <a:r>
              <a:rPr lang="pl-PL" sz="3100" dirty="0">
                <a:solidFill>
                  <a:srgbClr val="1A688F"/>
                </a:solidFill>
                <a:latin typeface="Lato Light"/>
                <a:cs typeface="Lato Light"/>
              </a:rPr>
              <a:t>– termin złożenia wniosku o umieszczenie kąpieliska w wykazie kąpielisk. </a:t>
            </a:r>
            <a:endParaRPr sz="3100" dirty="0">
              <a:latin typeface="Lato Light"/>
              <a:cs typeface="Lato Light"/>
            </a:endParaRPr>
          </a:p>
        </p:txBody>
      </p:sp>
      <p:sp>
        <p:nvSpPr>
          <p:cNvPr id="23" name="object 23">
            <a:extLst>
              <a:ext uri="{FF2B5EF4-FFF2-40B4-BE49-F238E27FC236}">
                <a16:creationId xmlns:a16="http://schemas.microsoft.com/office/drawing/2014/main" id="{3690568C-DFEC-73DE-2FAC-42A4DEF4D3C7}"/>
              </a:ext>
            </a:extLst>
          </p:cNvPr>
          <p:cNvSpPr txBox="1"/>
          <p:nvPr/>
        </p:nvSpPr>
        <p:spPr>
          <a:xfrm>
            <a:off x="2184084" y="5716267"/>
            <a:ext cx="14398543" cy="922047"/>
          </a:xfrm>
          <a:prstGeom prst="rect">
            <a:avLst/>
          </a:prstGeom>
        </p:spPr>
        <p:txBody>
          <a:bodyPr vert="horz" wrap="square" lIns="0" tIns="74930" rIns="0" bIns="0" rtlCol="0">
            <a:spAutoFit/>
          </a:bodyPr>
          <a:lstStyle/>
          <a:p>
            <a:pPr marL="12700" marR="5080">
              <a:lnSpc>
                <a:spcPts val="3300"/>
              </a:lnSpc>
              <a:spcBef>
                <a:spcPts val="590"/>
              </a:spcBef>
            </a:pPr>
            <a:r>
              <a:rPr lang="pl-PL" sz="3100" b="1" dirty="0">
                <a:solidFill>
                  <a:srgbClr val="1A688F"/>
                </a:solidFill>
                <a:latin typeface="Lato Light"/>
                <a:cs typeface="Lato Light"/>
              </a:rPr>
              <a:t>28 lutego </a:t>
            </a:r>
            <a:r>
              <a:rPr lang="pl-PL" sz="3100" dirty="0">
                <a:solidFill>
                  <a:srgbClr val="1A688F"/>
                </a:solidFill>
                <a:latin typeface="Lato Light"/>
                <a:cs typeface="Lato Light"/>
              </a:rPr>
              <a:t>– termin przekazania projektu uchwały wraz z wnioskami organizatorów do zaopiniowania właściwemu Regionalnemu Zarządowi Gospodarki Wodnej.</a:t>
            </a:r>
            <a:endParaRPr sz="3100" dirty="0">
              <a:latin typeface="Lato Light"/>
              <a:cs typeface="Lato Light"/>
            </a:endParaRPr>
          </a:p>
        </p:txBody>
      </p:sp>
      <p:sp>
        <p:nvSpPr>
          <p:cNvPr id="24" name="object 24">
            <a:extLst>
              <a:ext uri="{FF2B5EF4-FFF2-40B4-BE49-F238E27FC236}">
                <a16:creationId xmlns:a16="http://schemas.microsoft.com/office/drawing/2014/main" id="{D63FF496-98E3-A2A1-1F5F-DCBD6128A5CB}"/>
              </a:ext>
            </a:extLst>
          </p:cNvPr>
          <p:cNvSpPr txBox="1">
            <a:spLocks noGrp="1"/>
          </p:cNvSpPr>
          <p:nvPr>
            <p:ph sz="half" idx="2"/>
          </p:nvPr>
        </p:nvSpPr>
        <p:spPr>
          <a:xfrm>
            <a:off x="1082018" y="2491684"/>
            <a:ext cx="15837477" cy="1027845"/>
          </a:xfrm>
          <a:prstGeom prst="rect">
            <a:avLst/>
          </a:prstGeom>
        </p:spPr>
        <p:txBody>
          <a:bodyPr vert="horz" wrap="square" lIns="0" tIns="12065" rIns="0" bIns="0" rtlCol="0">
            <a:spAutoFit/>
          </a:bodyPr>
          <a:lstStyle/>
          <a:p>
            <a:pPr marL="12700">
              <a:lnSpc>
                <a:spcPct val="100000"/>
              </a:lnSpc>
              <a:spcBef>
                <a:spcPts val="95"/>
              </a:spcBef>
            </a:pPr>
            <a:r>
              <a:rPr lang="pl-PL" spc="-10" dirty="0"/>
              <a:t>Bardzo istotnym i niejednokrotnie trudnym do realizacji podczas składania wniosków jest dotrzymanie wszystkich wymienionych terminów: </a:t>
            </a:r>
            <a:endParaRPr spc="-10" dirty="0"/>
          </a:p>
        </p:txBody>
      </p:sp>
      <p:pic>
        <p:nvPicPr>
          <p:cNvPr id="29" name="Grafika 28" descr="Kalendarz dzienny z wypełnieniem pełnym">
            <a:extLst>
              <a:ext uri="{FF2B5EF4-FFF2-40B4-BE49-F238E27FC236}">
                <a16:creationId xmlns:a16="http://schemas.microsoft.com/office/drawing/2014/main" id="{225A67AB-95FC-12F3-342D-E6A9840CE7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2018" y="7077362"/>
            <a:ext cx="1045232" cy="1045232"/>
          </a:xfrm>
          <a:prstGeom prst="rect">
            <a:avLst/>
          </a:prstGeom>
        </p:spPr>
      </p:pic>
      <p:pic>
        <p:nvPicPr>
          <p:cNvPr id="30" name="Grafika 29" descr="Kalendarz dzienny z wypełnieniem pełnym">
            <a:extLst>
              <a:ext uri="{FF2B5EF4-FFF2-40B4-BE49-F238E27FC236}">
                <a16:creationId xmlns:a16="http://schemas.microsoft.com/office/drawing/2014/main" id="{1058E7D5-4D19-D779-7412-8B61B747DC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5836" y="5654675"/>
            <a:ext cx="1045232" cy="1045232"/>
          </a:xfrm>
          <a:prstGeom prst="rect">
            <a:avLst/>
          </a:prstGeom>
        </p:spPr>
      </p:pic>
      <p:pic>
        <p:nvPicPr>
          <p:cNvPr id="31" name="Grafika 30" descr="Kalendarz dzienny z wypełnieniem pełnym">
            <a:extLst>
              <a:ext uri="{FF2B5EF4-FFF2-40B4-BE49-F238E27FC236}">
                <a16:creationId xmlns:a16="http://schemas.microsoft.com/office/drawing/2014/main" id="{8D977990-01D2-3183-5C63-675AB04B83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5836" y="4134596"/>
            <a:ext cx="1045232" cy="1045232"/>
          </a:xfrm>
          <a:prstGeom prst="rect">
            <a:avLst/>
          </a:prstGeom>
        </p:spPr>
      </p:pic>
      <p:sp>
        <p:nvSpPr>
          <p:cNvPr id="2" name="object 23">
            <a:extLst>
              <a:ext uri="{FF2B5EF4-FFF2-40B4-BE49-F238E27FC236}">
                <a16:creationId xmlns:a16="http://schemas.microsoft.com/office/drawing/2014/main" id="{FD0C9516-0B85-2FDE-508D-E8495CC745D2}"/>
              </a:ext>
            </a:extLst>
          </p:cNvPr>
          <p:cNvSpPr txBox="1"/>
          <p:nvPr/>
        </p:nvSpPr>
        <p:spPr>
          <a:xfrm>
            <a:off x="2244601" y="7144277"/>
            <a:ext cx="14398543" cy="922047"/>
          </a:xfrm>
          <a:prstGeom prst="rect">
            <a:avLst/>
          </a:prstGeom>
        </p:spPr>
        <p:txBody>
          <a:bodyPr vert="horz" wrap="square" lIns="0" tIns="74930" rIns="0" bIns="0" rtlCol="0">
            <a:spAutoFit/>
          </a:bodyPr>
          <a:lstStyle/>
          <a:p>
            <a:pPr marL="12700" marR="5080">
              <a:lnSpc>
                <a:spcPts val="3300"/>
              </a:lnSpc>
              <a:spcBef>
                <a:spcPts val="590"/>
              </a:spcBef>
            </a:pPr>
            <a:r>
              <a:rPr lang="pl-PL" sz="3100" b="1" dirty="0">
                <a:solidFill>
                  <a:srgbClr val="1A688F"/>
                </a:solidFill>
                <a:latin typeface="Lato Light"/>
                <a:cs typeface="Lato Light"/>
              </a:rPr>
              <a:t>20 maja </a:t>
            </a:r>
            <a:r>
              <a:rPr lang="pl-PL" sz="3100" dirty="0">
                <a:solidFill>
                  <a:srgbClr val="1A688F"/>
                </a:solidFill>
                <a:latin typeface="Lato Light"/>
                <a:cs typeface="Lato Light"/>
              </a:rPr>
              <a:t>– termin uchwały rady gminy dot. wykazu kąpielisk na terenie gminy oraz ustalenia sezonu kąpielowego. </a:t>
            </a:r>
            <a:endParaRPr sz="3100" dirty="0">
              <a:latin typeface="Lato Light"/>
              <a:cs typeface="Lato Light"/>
            </a:endParaRPr>
          </a:p>
        </p:txBody>
      </p:sp>
      <p:sp>
        <p:nvSpPr>
          <p:cNvPr id="4" name="object 24">
            <a:extLst>
              <a:ext uri="{FF2B5EF4-FFF2-40B4-BE49-F238E27FC236}">
                <a16:creationId xmlns:a16="http://schemas.microsoft.com/office/drawing/2014/main" id="{148F2B9E-C238-6D86-0B91-E3A52ED34A0F}"/>
              </a:ext>
            </a:extLst>
          </p:cNvPr>
          <p:cNvSpPr txBox="1">
            <a:spLocks/>
          </p:cNvSpPr>
          <p:nvPr/>
        </p:nvSpPr>
        <p:spPr>
          <a:xfrm>
            <a:off x="1217407" y="8468262"/>
            <a:ext cx="15837477" cy="1535677"/>
          </a:xfrm>
          <a:prstGeom prst="rect">
            <a:avLst/>
          </a:prstGeom>
        </p:spPr>
        <p:txBody>
          <a:bodyPr vert="horz" wrap="square" lIns="0" tIns="12065" rIns="0" bIns="0" rtlCol="0">
            <a:spAutoFit/>
          </a:bodyPr>
          <a:lstStyle>
            <a:lvl1pPr marL="0">
              <a:defRPr sz="3300" b="0" i="0">
                <a:solidFill>
                  <a:srgbClr val="34A8CF"/>
                </a:solidFill>
                <a:latin typeface="Lato Light"/>
                <a:ea typeface="+mn-ea"/>
                <a:cs typeface="Lato Light"/>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spcBef>
                <a:spcPts val="95"/>
              </a:spcBef>
            </a:pPr>
            <a:r>
              <a:rPr lang="pl-PL" b="1" spc="-10" dirty="0"/>
              <a:t>UWAGA! </a:t>
            </a:r>
            <a:r>
              <a:rPr lang="pl-PL" spc="-10" dirty="0"/>
              <a:t>Trzymiesięczny okres (luty – maj) może okazać się zbyt krótki, w przypadku konieczności uzupełnienia brakujących dokumentów. Dlatego zalecamy dokładny przegląd wszystkich wymogów formalnych. </a:t>
            </a:r>
          </a:p>
        </p:txBody>
      </p:sp>
    </p:spTree>
    <p:extLst>
      <p:ext uri="{BB962C8B-B14F-4D97-AF65-F5344CB8AC3E}">
        <p14:creationId xmlns:p14="http://schemas.microsoft.com/office/powerpoint/2010/main" val="1077674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AE151-2BFD-C3E5-8612-9F8CD129E3DA}"/>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631C6A0F-C593-3062-DFC9-21011192C8D8}"/>
              </a:ext>
            </a:extLst>
          </p:cNvPr>
          <p:cNvSpPr/>
          <p:nvPr/>
        </p:nvSpPr>
        <p:spPr>
          <a:xfrm>
            <a:off x="24316" y="2143168"/>
            <a:ext cx="20055840" cy="0"/>
          </a:xfrm>
          <a:custGeom>
            <a:avLst/>
            <a:gdLst/>
            <a:ahLst/>
            <a:cxnLst/>
            <a:rect l="l" t="t" r="r" b="b"/>
            <a:pathLst>
              <a:path w="20055840">
                <a:moveTo>
                  <a:pt x="0" y="0"/>
                </a:moveTo>
                <a:lnTo>
                  <a:pt x="20055462" y="0"/>
                </a:lnTo>
              </a:path>
            </a:pathLst>
          </a:custGeom>
          <a:ln w="5235">
            <a:solidFill>
              <a:srgbClr val="34A8CF"/>
            </a:solidFill>
          </a:ln>
        </p:spPr>
        <p:txBody>
          <a:bodyPr wrap="square" lIns="0" tIns="0" rIns="0" bIns="0" rtlCol="0"/>
          <a:lstStyle/>
          <a:p>
            <a:endParaRPr/>
          </a:p>
        </p:txBody>
      </p:sp>
      <p:sp>
        <p:nvSpPr>
          <p:cNvPr id="15" name="object 15">
            <a:extLst>
              <a:ext uri="{FF2B5EF4-FFF2-40B4-BE49-F238E27FC236}">
                <a16:creationId xmlns:a16="http://schemas.microsoft.com/office/drawing/2014/main" id="{095B9121-F7AC-21E7-8CFA-A41610EBB7EE}"/>
              </a:ext>
            </a:extLst>
          </p:cNvPr>
          <p:cNvSpPr txBox="1">
            <a:spLocks noGrp="1"/>
          </p:cNvSpPr>
          <p:nvPr>
            <p:ph type="title"/>
          </p:nvPr>
        </p:nvSpPr>
        <p:spPr>
          <a:xfrm>
            <a:off x="1082018" y="710409"/>
            <a:ext cx="3386454" cy="842644"/>
          </a:xfrm>
          <a:prstGeom prst="rect">
            <a:avLst/>
          </a:prstGeom>
        </p:spPr>
        <p:txBody>
          <a:bodyPr vert="horz" wrap="square" lIns="0" tIns="13970" rIns="0" bIns="0" rtlCol="0">
            <a:spAutoFit/>
          </a:bodyPr>
          <a:lstStyle/>
          <a:p>
            <a:pPr marL="12700">
              <a:lnSpc>
                <a:spcPct val="100000"/>
              </a:lnSpc>
              <a:spcBef>
                <a:spcPts val="110"/>
              </a:spcBef>
            </a:pPr>
            <a:r>
              <a:rPr lang="pl-PL" sz="5350" spc="-100" dirty="0"/>
              <a:t>Wnioski</a:t>
            </a:r>
            <a:endParaRPr sz="5350" dirty="0"/>
          </a:p>
        </p:txBody>
      </p:sp>
      <p:grpSp>
        <p:nvGrpSpPr>
          <p:cNvPr id="26" name="Grupa 25">
            <a:extLst>
              <a:ext uri="{FF2B5EF4-FFF2-40B4-BE49-F238E27FC236}">
                <a16:creationId xmlns:a16="http://schemas.microsoft.com/office/drawing/2014/main" id="{EDA1D666-8A1B-B6ED-6FC2-E066F641F029}"/>
              </a:ext>
            </a:extLst>
          </p:cNvPr>
          <p:cNvGrpSpPr/>
          <p:nvPr/>
        </p:nvGrpSpPr>
        <p:grpSpPr>
          <a:xfrm>
            <a:off x="16245760" y="748440"/>
            <a:ext cx="2311697" cy="673735"/>
            <a:chOff x="16245760" y="748440"/>
            <a:chExt cx="2311697" cy="673735"/>
          </a:xfrm>
        </p:grpSpPr>
        <p:grpSp>
          <p:nvGrpSpPr>
            <p:cNvPr id="16" name="object 16">
              <a:extLst>
                <a:ext uri="{FF2B5EF4-FFF2-40B4-BE49-F238E27FC236}">
                  <a16:creationId xmlns:a16="http://schemas.microsoft.com/office/drawing/2014/main" id="{A72819DD-9158-9F7D-87CE-085D2C418737}"/>
                </a:ext>
              </a:extLst>
            </p:cNvPr>
            <p:cNvGrpSpPr/>
            <p:nvPr/>
          </p:nvGrpSpPr>
          <p:grpSpPr>
            <a:xfrm>
              <a:off x="16245760" y="748440"/>
              <a:ext cx="673735" cy="673735"/>
              <a:chOff x="16245760" y="748440"/>
              <a:chExt cx="673735" cy="673735"/>
            </a:xfrm>
          </p:grpSpPr>
          <p:sp>
            <p:nvSpPr>
              <p:cNvPr id="17" name="object 17">
                <a:extLst>
                  <a:ext uri="{FF2B5EF4-FFF2-40B4-BE49-F238E27FC236}">
                    <a16:creationId xmlns:a16="http://schemas.microsoft.com/office/drawing/2014/main" id="{6C933F74-B606-B137-970E-9D2B28F1C39E}"/>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18" name="object 18">
                <a:extLst>
                  <a:ext uri="{FF2B5EF4-FFF2-40B4-BE49-F238E27FC236}">
                    <a16:creationId xmlns:a16="http://schemas.microsoft.com/office/drawing/2014/main" id="{CD01BA12-CD76-A18B-A918-7F3387862D9A}"/>
                  </a:ext>
                </a:extLst>
              </p:cNvPr>
              <p:cNvSpPr/>
              <p:nvPr/>
            </p:nvSpPr>
            <p:spPr>
              <a:xfrm>
                <a:off x="16245760" y="953939"/>
                <a:ext cx="673735" cy="203200"/>
              </a:xfrm>
              <a:custGeom>
                <a:avLst/>
                <a:gdLst/>
                <a:ahLst/>
                <a:cxnLst/>
                <a:rect l="l" t="t" r="r" b="b"/>
                <a:pathLst>
                  <a:path w="673734" h="203200">
                    <a:moveTo>
                      <a:pt x="0" y="0"/>
                    </a:moveTo>
                    <a:lnTo>
                      <a:pt x="0" y="121043"/>
                    </a:lnTo>
                    <a:lnTo>
                      <a:pt x="22704" y="129332"/>
                    </a:lnTo>
                    <a:lnTo>
                      <a:pt x="88898" y="150825"/>
                    </a:lnTo>
                    <a:lnTo>
                      <a:pt x="130738" y="162584"/>
                    </a:lnTo>
                    <a:lnTo>
                      <a:pt x="177309" y="174054"/>
                    </a:lnTo>
                    <a:lnTo>
                      <a:pt x="227784" y="184513"/>
                    </a:lnTo>
                    <a:lnTo>
                      <a:pt x="281340" y="193238"/>
                    </a:lnTo>
                    <a:lnTo>
                      <a:pt x="337152" y="199507"/>
                    </a:lnTo>
                    <a:lnTo>
                      <a:pt x="394395" y="202595"/>
                    </a:lnTo>
                    <a:lnTo>
                      <a:pt x="452244" y="201782"/>
                    </a:lnTo>
                    <a:lnTo>
                      <a:pt x="509876" y="196344"/>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19" name="object 19">
                <a:extLst>
                  <a:ext uri="{FF2B5EF4-FFF2-40B4-BE49-F238E27FC236}">
                    <a16:creationId xmlns:a16="http://schemas.microsoft.com/office/drawing/2014/main" id="{7FD5629B-91E6-ED3F-5854-4BB6D14E53D5}"/>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20" name="object 20">
              <a:extLst>
                <a:ext uri="{FF2B5EF4-FFF2-40B4-BE49-F238E27FC236}">
                  <a16:creationId xmlns:a16="http://schemas.microsoft.com/office/drawing/2014/main" id="{735E7AA5-09CE-8284-0C09-5082DFB13EF3}"/>
                </a:ext>
              </a:extLst>
            </p:cNvPr>
            <p:cNvPicPr/>
            <p:nvPr/>
          </p:nvPicPr>
          <p:blipFill>
            <a:blip r:embed="rId2" cstate="print"/>
            <a:stretch>
              <a:fillRect/>
            </a:stretch>
          </p:blipFill>
          <p:spPr>
            <a:xfrm>
              <a:off x="17054884" y="814681"/>
              <a:ext cx="765164" cy="113324"/>
            </a:xfrm>
            <a:prstGeom prst="rect">
              <a:avLst/>
            </a:prstGeom>
          </p:spPr>
        </p:pic>
        <p:pic>
          <p:nvPicPr>
            <p:cNvPr id="21" name="object 21">
              <a:extLst>
                <a:ext uri="{FF2B5EF4-FFF2-40B4-BE49-F238E27FC236}">
                  <a16:creationId xmlns:a16="http://schemas.microsoft.com/office/drawing/2014/main" id="{9C297C77-46B6-8C87-C124-08AA57FA20DF}"/>
                </a:ext>
              </a:extLst>
            </p:cNvPr>
            <p:cNvPicPr/>
            <p:nvPr/>
          </p:nvPicPr>
          <p:blipFill>
            <a:blip r:embed="rId3" cstate="print"/>
            <a:stretch>
              <a:fillRect/>
            </a:stretch>
          </p:blipFill>
          <p:spPr>
            <a:xfrm>
              <a:off x="17041040" y="997703"/>
              <a:ext cx="1516417" cy="336302"/>
            </a:xfrm>
            <a:prstGeom prst="rect">
              <a:avLst/>
            </a:prstGeom>
          </p:spPr>
        </p:pic>
      </p:grpSp>
      <p:sp>
        <p:nvSpPr>
          <p:cNvPr id="22" name="object 22">
            <a:extLst>
              <a:ext uri="{FF2B5EF4-FFF2-40B4-BE49-F238E27FC236}">
                <a16:creationId xmlns:a16="http://schemas.microsoft.com/office/drawing/2014/main" id="{B3AB4FCF-E31F-47B1-A4BE-16A4A160DE78}"/>
              </a:ext>
            </a:extLst>
          </p:cNvPr>
          <p:cNvSpPr txBox="1"/>
          <p:nvPr/>
        </p:nvSpPr>
        <p:spPr>
          <a:xfrm>
            <a:off x="2411499" y="2768076"/>
            <a:ext cx="11145751" cy="922047"/>
          </a:xfrm>
          <a:prstGeom prst="rect">
            <a:avLst/>
          </a:prstGeom>
        </p:spPr>
        <p:txBody>
          <a:bodyPr vert="horz" wrap="square" lIns="0" tIns="74930" rIns="0" bIns="0" rtlCol="0">
            <a:spAutoFit/>
          </a:bodyPr>
          <a:lstStyle/>
          <a:p>
            <a:pPr marL="12700" marR="5080">
              <a:lnSpc>
                <a:spcPts val="3300"/>
              </a:lnSpc>
              <a:spcBef>
                <a:spcPts val="590"/>
              </a:spcBef>
            </a:pPr>
            <a:r>
              <a:rPr lang="pl-PL" sz="3100" dirty="0">
                <a:solidFill>
                  <a:srgbClr val="1A688F"/>
                </a:solidFill>
                <a:latin typeface="Lato Light"/>
                <a:cs typeface="Lato Light"/>
              </a:rPr>
              <a:t>Wniosek organizatora o umieszczenie kąpieliska w wykazie kąpielisk musi zawierać: </a:t>
            </a:r>
            <a:endParaRPr sz="3100" dirty="0">
              <a:latin typeface="Lato Light"/>
              <a:cs typeface="Lato Light"/>
            </a:endParaRPr>
          </a:p>
        </p:txBody>
      </p:sp>
      <p:pic>
        <p:nvPicPr>
          <p:cNvPr id="29" name="Grafika 28" descr="Wyszukiwanie folderów z wypełnieniem pełnym">
            <a:extLst>
              <a:ext uri="{FF2B5EF4-FFF2-40B4-BE49-F238E27FC236}">
                <a16:creationId xmlns:a16="http://schemas.microsoft.com/office/drawing/2014/main" id="{57C4CD63-3580-9261-07E4-34C71C653F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7958" y="2630283"/>
            <a:ext cx="1197632" cy="1197632"/>
          </a:xfrm>
          <a:prstGeom prst="rect">
            <a:avLst/>
          </a:prstGeom>
        </p:spPr>
      </p:pic>
      <p:sp>
        <p:nvSpPr>
          <p:cNvPr id="31" name="object 10">
            <a:extLst>
              <a:ext uri="{FF2B5EF4-FFF2-40B4-BE49-F238E27FC236}">
                <a16:creationId xmlns:a16="http://schemas.microsoft.com/office/drawing/2014/main" id="{7ACAEC54-93CF-008C-0446-6E2ED5E536A4}"/>
              </a:ext>
            </a:extLst>
          </p:cNvPr>
          <p:cNvSpPr txBox="1"/>
          <p:nvPr/>
        </p:nvSpPr>
        <p:spPr>
          <a:xfrm>
            <a:off x="2419897" y="3896212"/>
            <a:ext cx="9903021" cy="3774688"/>
          </a:xfrm>
          <a:prstGeom prst="rect">
            <a:avLst/>
          </a:prstGeom>
        </p:spPr>
        <p:txBody>
          <a:bodyPr vert="horz" wrap="square" lIns="0" tIns="12065" rIns="0" bIns="0" rtlCol="0">
            <a:spAutoFit/>
          </a:bodyPr>
          <a:lstStyle/>
          <a:p>
            <a:pPr marL="355600" marR="5080" indent="-342900" algn="l">
              <a:lnSpc>
                <a:spcPct val="122900"/>
              </a:lnSpc>
              <a:spcBef>
                <a:spcPts val="1200"/>
              </a:spcBef>
              <a:buFontTx/>
              <a:buChar char="-"/>
            </a:pPr>
            <a:r>
              <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imię i nazwisko lub nazwę oraz adres organizatora; </a:t>
            </a:r>
          </a:p>
          <a:p>
            <a:pPr marL="355600" marR="5080" indent="-342900" algn="l">
              <a:lnSpc>
                <a:spcPct val="122900"/>
              </a:lnSpc>
              <a:spcBef>
                <a:spcPts val="1200"/>
              </a:spcBef>
              <a:buFontTx/>
              <a:buChar char="-"/>
            </a:pPr>
            <a:r>
              <a:rPr lang="pl-PL" sz="1900" dirty="0">
                <a:solidFill>
                  <a:schemeClr val="tx1"/>
                </a:solidFill>
                <a:latin typeface="Lato Light" panose="020F0502020204030203" pitchFamily="34" charset="0"/>
                <a:ea typeface="Lato Light" panose="020F0502020204030203" pitchFamily="34" charset="0"/>
                <a:cs typeface="Lato Light" panose="020F0502020204030203" pitchFamily="34" charset="0"/>
              </a:rPr>
              <a:t>nazwę i adres kąpieliska oraz opis granic kąpieliska na aktualnej mapie topograficznej, </a:t>
            </a:r>
            <a:r>
              <a:rPr lang="pl-PL" sz="19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ortofotomapie</a:t>
            </a:r>
            <a:r>
              <a:rPr lang="pl-PL" sz="19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lub wykaz współrzędnych punktów załamania granic kąpieliska; </a:t>
            </a:r>
          </a:p>
          <a:p>
            <a:pPr marL="355600" marR="5080" indent="-342900" algn="l">
              <a:lnSpc>
                <a:spcPct val="122900"/>
              </a:lnSpc>
              <a:spcBef>
                <a:spcPts val="1200"/>
              </a:spcBef>
              <a:buFontTx/>
              <a:buChar char="-"/>
            </a:pPr>
            <a:r>
              <a:rPr lang="pl-PL" sz="1900" dirty="0">
                <a:solidFill>
                  <a:schemeClr val="tx1"/>
                </a:solidFill>
                <a:latin typeface="Lato Light" panose="020F0502020204030203" pitchFamily="34" charset="0"/>
                <a:ea typeface="Lato Light" panose="020F0502020204030203" pitchFamily="34" charset="0"/>
                <a:cs typeface="Lato Light" panose="020F0502020204030203" pitchFamily="34" charset="0"/>
              </a:rPr>
              <a:t>długość linii brzegowej kąpieliska;</a:t>
            </a:r>
          </a:p>
          <a:p>
            <a:pPr marL="355600" marR="5080" indent="-342900" algn="l">
              <a:lnSpc>
                <a:spcPct val="122900"/>
              </a:lnSpc>
              <a:spcBef>
                <a:spcPts val="1200"/>
              </a:spcBef>
              <a:buFontTx/>
              <a:buChar char="-"/>
            </a:pPr>
            <a:r>
              <a:rPr lang="pl-PL" sz="1900" dirty="0">
                <a:solidFill>
                  <a:schemeClr val="tx1"/>
                </a:solidFill>
                <a:latin typeface="Lato Light" panose="020F0502020204030203" pitchFamily="34" charset="0"/>
                <a:ea typeface="Lato Light" panose="020F0502020204030203" pitchFamily="34" charset="0"/>
                <a:cs typeface="Lato Light" panose="020F0502020204030203" pitchFamily="34" charset="0"/>
              </a:rPr>
              <a:t>przewidywaną, maksymalną liczbę osób korzystających dziennie z kąpieliska;</a:t>
            </a:r>
          </a:p>
          <a:p>
            <a:pPr marL="355600" marR="5080" indent="-342900" algn="l">
              <a:lnSpc>
                <a:spcPct val="122900"/>
              </a:lnSpc>
              <a:spcBef>
                <a:spcPts val="1200"/>
              </a:spcBef>
              <a:buFontTx/>
              <a:buChar char="-"/>
            </a:pPr>
            <a:r>
              <a:rPr lang="pl-PL" sz="1900" dirty="0">
                <a:solidFill>
                  <a:schemeClr val="tx1"/>
                </a:solidFill>
                <a:latin typeface="Lato Light" panose="020F0502020204030203" pitchFamily="34" charset="0"/>
                <a:ea typeface="Lato Light" panose="020F0502020204030203" pitchFamily="34" charset="0"/>
                <a:cs typeface="Lato Light" panose="020F0502020204030203" pitchFamily="34" charset="0"/>
              </a:rPr>
              <a:t>termin otwarcia i zamknięcia kąpieliska;</a:t>
            </a:r>
          </a:p>
          <a:p>
            <a:pPr marL="355600" marR="5080" indent="-342900" algn="l">
              <a:lnSpc>
                <a:spcPct val="122900"/>
              </a:lnSpc>
              <a:spcBef>
                <a:spcPts val="1200"/>
              </a:spcBef>
              <a:buFontTx/>
              <a:buChar char="-"/>
            </a:pPr>
            <a:r>
              <a:rPr lang="pl-PL" sz="1900" dirty="0">
                <a:solidFill>
                  <a:schemeClr val="tx1"/>
                </a:solidFill>
                <a:latin typeface="Lato Light" panose="020F0502020204030203" pitchFamily="34" charset="0"/>
                <a:ea typeface="Lato Light" panose="020F0502020204030203" pitchFamily="34" charset="0"/>
                <a:cs typeface="Lato Light" panose="020F0502020204030203" pitchFamily="34" charset="0"/>
              </a:rPr>
              <a:t>opis infrastruktury kąpieliska, w tym urządzeń sanitarnych;</a:t>
            </a:r>
          </a:p>
          <a:p>
            <a:pPr marL="355600" marR="5080" indent="-342900" algn="l">
              <a:lnSpc>
                <a:spcPct val="122900"/>
              </a:lnSpc>
              <a:spcBef>
                <a:spcPts val="1200"/>
              </a:spcBef>
              <a:buFontTx/>
              <a:buChar char="-"/>
            </a:pPr>
            <a:r>
              <a:rPr lang="pl-PL" sz="1900" dirty="0">
                <a:solidFill>
                  <a:schemeClr val="tx1"/>
                </a:solidFill>
                <a:latin typeface="Lato Light" panose="020F0502020204030203" pitchFamily="34" charset="0"/>
                <a:ea typeface="Lato Light" panose="020F0502020204030203" pitchFamily="34" charset="0"/>
                <a:cs typeface="Lato Light" panose="020F0502020204030203" pitchFamily="34" charset="0"/>
              </a:rPr>
              <a:t>opis sposobu gospodarki odpadami. </a:t>
            </a:r>
          </a:p>
        </p:txBody>
      </p:sp>
      <p:sp>
        <p:nvSpPr>
          <p:cNvPr id="32" name="object 24">
            <a:extLst>
              <a:ext uri="{FF2B5EF4-FFF2-40B4-BE49-F238E27FC236}">
                <a16:creationId xmlns:a16="http://schemas.microsoft.com/office/drawing/2014/main" id="{59A75739-384A-BB9D-E4D9-3C6DFD7311E1}"/>
              </a:ext>
            </a:extLst>
          </p:cNvPr>
          <p:cNvSpPr txBox="1">
            <a:spLocks/>
          </p:cNvSpPr>
          <p:nvPr/>
        </p:nvSpPr>
        <p:spPr>
          <a:xfrm>
            <a:off x="1517650" y="8016875"/>
            <a:ext cx="17754600" cy="2777042"/>
          </a:xfrm>
          <a:prstGeom prst="rect">
            <a:avLst/>
          </a:prstGeom>
        </p:spPr>
        <p:txBody>
          <a:bodyPr vert="horz" wrap="square" lIns="0" tIns="12065" rIns="0" bIns="0" rtlCol="0">
            <a:spAutoFit/>
          </a:bodyPr>
          <a:lstStyle>
            <a:lvl1pPr marL="0">
              <a:defRPr sz="3300" b="0" i="0">
                <a:solidFill>
                  <a:srgbClr val="34A8CF"/>
                </a:solidFill>
                <a:latin typeface="Lato Light"/>
                <a:ea typeface="+mn-ea"/>
                <a:cs typeface="Lato Light"/>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spcBef>
                <a:spcPts val="95"/>
              </a:spcBef>
            </a:pPr>
            <a:r>
              <a:rPr lang="pl-PL" sz="2400" b="1" spc="-10" dirty="0">
                <a:solidFill>
                  <a:schemeClr val="accent1">
                    <a:lumMod val="75000"/>
                  </a:schemeClr>
                </a:solidFill>
              </a:rPr>
              <a:t>UWAGA! </a:t>
            </a:r>
            <a:r>
              <a:rPr lang="pl-PL" sz="2200" b="1" spc="-10"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rPr>
              <a:t>Do wykonania potrzebnej mapy pomoże Ci </a:t>
            </a:r>
            <a:r>
              <a:rPr lang="pl-PL" sz="2200" b="1" spc="-10" dirty="0" err="1">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rPr>
              <a:t>Hydroportal</a:t>
            </a:r>
            <a:r>
              <a:rPr lang="pl-PL" sz="2200" b="1" spc="-10"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rPr>
              <a:t>, taka mapa powinna przedstawiać teren w skali 1:5000 lub 1:10000. </a:t>
            </a:r>
          </a:p>
          <a:p>
            <a:pPr marL="12700">
              <a:spcBef>
                <a:spcPts val="95"/>
              </a:spcBef>
            </a:pPr>
            <a:endParaRPr lang="pl-PL" sz="2200" b="1" spc="-10"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endParaRPr>
          </a:p>
          <a:p>
            <a:pPr marL="12700">
              <a:spcBef>
                <a:spcPts val="95"/>
              </a:spcBef>
            </a:pPr>
            <a:r>
              <a:rPr lang="pl-PL" sz="2200"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rPr>
              <a:t>Współrzędne punktów załamania granic kąpieliska należy podawać w układach współrzędnych geograficznych lub dziesiętnych: PL-1992, EPSG 4258, WGS 1984, Układ współrzędnych 2000 (strefa V, VI, VII, VIII), </a:t>
            </a:r>
            <a:r>
              <a:rPr lang="pl-PL" sz="2200" dirty="0">
                <a:solidFill>
                  <a:schemeClr val="accent1">
                    <a:lumMod val="75000"/>
                  </a:schemeClr>
                </a:solidFill>
                <a:effectLst/>
                <a:latin typeface="Lato Light" panose="020F0502020204030203" pitchFamily="34" charset="0"/>
                <a:ea typeface="Lato Light" panose="020F0502020204030203" pitchFamily="34" charset="0"/>
                <a:cs typeface="Lato Light" panose="020F0502020204030203" pitchFamily="34" charset="0"/>
              </a:rPr>
              <a:t>ze wskazaniem zastosowanego układu wysokościowego (PL-EVRF2007-NH (Amsterdam) lub PL-KRON86-NH (Kronsztad 86)) - w</a:t>
            </a:r>
            <a:r>
              <a:rPr lang="pl-PL" sz="2200"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rPr>
              <a:t> układzie współrzędnych płaskich prostokątnych, na obowiązującym podkładzie map topograficznych lub </a:t>
            </a:r>
            <a:r>
              <a:rPr lang="pl-PL" sz="2200" dirty="0" err="1">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rPr>
              <a:t>ortofotomap</a:t>
            </a:r>
            <a:r>
              <a:rPr lang="pl-PL" sz="2200"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rPr>
              <a:t> z państwowego zasobu geodezyjnego i kartograficznego lub na podstawie odczytów z Systemu Nawigacji Satelitarnej (Global </a:t>
            </a:r>
            <a:r>
              <a:rPr lang="pl-PL" sz="2200" dirty="0" err="1">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rPr>
              <a:t>Positioning</a:t>
            </a:r>
            <a:r>
              <a:rPr lang="pl-PL" sz="2200"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rPr>
              <a:t> System — GPS), zgodnie z rozporządzeniem Rady Ministrów z dnia 8 sierpnia 2000 r. w sprawie państwowego systemu odniesień przestrzennych (Dz. U. Nr 70, poz. 821).</a:t>
            </a:r>
          </a:p>
        </p:txBody>
      </p:sp>
    </p:spTree>
    <p:extLst>
      <p:ext uri="{BB962C8B-B14F-4D97-AF65-F5344CB8AC3E}">
        <p14:creationId xmlns:p14="http://schemas.microsoft.com/office/powerpoint/2010/main" val="3335923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81B678E65B46D42AB5D5025EACE05F6" ma:contentTypeVersion="8" ma:contentTypeDescription="Utwórz nowy dokument." ma:contentTypeScope="" ma:versionID="4b0597e04057ab18f9da729349bfa1b9">
  <xsd:schema xmlns:xsd="http://www.w3.org/2001/XMLSchema" xmlns:xs="http://www.w3.org/2001/XMLSchema" xmlns:p="http://schemas.microsoft.com/office/2006/metadata/properties" xmlns:ns2="c16555bc-324b-476f-b22d-ec7299c21558" xmlns:ns3="905b19a8-8e94-46fb-b4e3-e45c5f5f63ea" targetNamespace="http://schemas.microsoft.com/office/2006/metadata/properties" ma:root="true" ma:fieldsID="349681c7f34da3f4c3ad862b6f26c52f" ns2:_="" ns3:_="">
    <xsd:import namespace="c16555bc-324b-476f-b22d-ec7299c21558"/>
    <xsd:import namespace="905b19a8-8e94-46fb-b4e3-e45c5f5f63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6555bc-324b-476f-b22d-ec7299c215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05b19a8-8e94-46fb-b4e3-e45c5f5f63ea" elementFormDefault="qualified">
    <xsd:import namespace="http://schemas.microsoft.com/office/2006/documentManagement/types"/>
    <xsd:import namespace="http://schemas.microsoft.com/office/infopath/2007/PartnerControls"/>
    <xsd:element name="SharedWithUsers" ma:index="12"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FEC60E-1E04-41DF-8764-FA03FFF2E627}">
  <ds:schemaRefs>
    <ds:schemaRef ds:uri="http://schemas.microsoft.com/sharepoint/v3/contenttype/forms"/>
  </ds:schemaRefs>
</ds:datastoreItem>
</file>

<file path=customXml/itemProps2.xml><?xml version="1.0" encoding="utf-8"?>
<ds:datastoreItem xmlns:ds="http://schemas.openxmlformats.org/officeDocument/2006/customXml" ds:itemID="{DDDE4D96-44E8-4BCF-988C-BA4676112B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6555bc-324b-476f-b22d-ec7299c21558"/>
    <ds:schemaRef ds:uri="905b19a8-8e94-46fb-b4e3-e45c5f5f63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E563C1-AB62-4D7A-BD06-0140D307893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820</TotalTime>
  <Words>3111</Words>
  <Application>Microsoft Office PowerPoint</Application>
  <PresentationFormat>Niestandardowy</PresentationFormat>
  <Paragraphs>138</Paragraphs>
  <Slides>20</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20</vt:i4>
      </vt:variant>
    </vt:vector>
  </HeadingPairs>
  <TitlesOfParts>
    <vt:vector size="25" baseType="lpstr">
      <vt:lpstr>Arial</vt:lpstr>
      <vt:lpstr>Calibri</vt:lpstr>
      <vt:lpstr>Lato Light</vt:lpstr>
      <vt:lpstr>Open Sans</vt:lpstr>
      <vt:lpstr>Office Theme</vt:lpstr>
      <vt:lpstr>Rola Wód Polskich w wyznaczaniu kąpielisk Lech Sieklucki – starszy specjalista w Wydziale Planowania w Gospodarowaniu Wodami</vt:lpstr>
      <vt:lpstr>O Państwowym Gospodarstwie Wodnym Wody Polskie</vt:lpstr>
      <vt:lpstr>Wody Polskie w liczbach</vt:lpstr>
      <vt:lpstr>Prawo wodne</vt:lpstr>
      <vt:lpstr>Kąpielisko a MOWDK</vt:lpstr>
      <vt:lpstr>Zasady organizacji kąpielisk </vt:lpstr>
      <vt:lpstr>Obowiązki organizatora</vt:lpstr>
      <vt:lpstr>Kalendarium</vt:lpstr>
      <vt:lpstr>Wnioski</vt:lpstr>
      <vt:lpstr>Wnioski</vt:lpstr>
      <vt:lpstr>Wnioski</vt:lpstr>
      <vt:lpstr>Zgłoszenie wodnoprawne</vt:lpstr>
      <vt:lpstr>Zgłoszenie wodnoprawne</vt:lpstr>
      <vt:lpstr>Profil wody w kąpielisku</vt:lpstr>
      <vt:lpstr>Profil wody w kąpielisku</vt:lpstr>
      <vt:lpstr>Profil wody w kąpielisku</vt:lpstr>
      <vt:lpstr>Profil wody w kąpielisku</vt:lpstr>
      <vt:lpstr>Profil wody w kąpielisku</vt:lpstr>
      <vt:lpstr>Profil wody w kąpielisku</vt:lpstr>
      <vt:lpstr>Państwowa Inspekcja Sanitarna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 Prezentacja</dc:title>
  <cp:lastModifiedBy>Natalia Rybus (RZGW Warszawa)</cp:lastModifiedBy>
  <cp:revision>11</cp:revision>
  <dcterms:created xsi:type="dcterms:W3CDTF">2022-05-04T12:32:59Z</dcterms:created>
  <dcterms:modified xsi:type="dcterms:W3CDTF">2025-06-09T10:35:13Z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2022-01-31T00:00:00Z</vt:filetime>
  </property>
  <property fmtid="{D5CDD505-2E9C-101B-9397-08002B2CF9AE}" pid="3" name="Creator">
    <vt:lpwstr>Adobe Illustrator 26.0 (Windows)</vt:lpwstr>
  </property>
  <property fmtid="{D5CDD505-2E9C-101B-9397-08002B2CF9AE}" pid="4" name="LastSaved">
    <vt:filetime>2022-05-04T00:00:00Z</vt:filetime>
  </property>
  <property fmtid="{D5CDD505-2E9C-101B-9397-08002B2CF9AE}" pid="5" name="ContentTypeId">
    <vt:lpwstr>0x010100581B678E65B46D42AB5D5025EACE05F6</vt:lpwstr>
  </property>
</Properties>
</file>