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81" r:id="rId4"/>
    <p:sldId id="261" r:id="rId5"/>
    <p:sldId id="277" r:id="rId6"/>
    <p:sldId id="269" r:id="rId7"/>
    <p:sldId id="278" r:id="rId8"/>
    <p:sldId id="271" r:id="rId9"/>
    <p:sldId id="280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39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8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4BF52E68-92E1-477C-BCB3-6BBA97F27A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4204A52-AD83-4835-ABF1-10A241F138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EE2A3-8CD7-4FF9-A874-6B4AB60DD2AC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EA0DFB3-9DCA-4083-9F19-9BEB43A7EA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9E2DD5-5B5A-4936-BB89-46221BB292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E101A-0A03-4756-9673-95B6AFC9F8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8726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30500-863C-4193-8CA5-E37ABADEDD29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5EC0B-724E-4012-89D8-C274D9E6EE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8107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9086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1995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5505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3797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06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1870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8359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838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354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6F9E24-D003-45FF-B7EA-077972F5A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3EC235E-467E-4697-B54D-6B2E961EF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6A71E8D-6A48-459A-A9AA-414AE02FC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1671E34-0E8A-4914-BBD4-CB8E33FC4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F65472A-F1A9-4CD7-A3BD-03FF3621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487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C0D445-B975-4168-A661-C461CF375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098BE87-94EC-4118-A5D1-DF89B33C9E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4C36FE2-D4A4-4155-986A-3990DA0D6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6DC728B-C62A-42C0-8839-F35D0EC50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EAD690C-8C9B-4300-BCB3-6199E560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3873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56CA345-44CB-4F61-9C0E-FBDD6BFC2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87B926A-3A45-4E05-A4ED-5BED7EBC75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EF9376D-A79A-450D-9D28-A2F98C4A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E4B5553-72AF-4BA1-ADF9-3B2248FA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3EA2F67-1660-4FE3-997E-0C9ED5A8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274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7365DC-218F-4DC4-AE0F-3EEF873F9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B79092-A95A-4609-8923-22E8DAFCA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EAACA52-0F58-48F2-BC54-06EAD3CC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B1E6F1B-714D-4EC8-83FD-04BB06C93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708F5F8-1079-4852-8502-ABB6B4E92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450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FDAA4B-3C5E-47F9-B234-E955ED8CD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FD9D2CA-9B0C-4242-AAD0-A7F713D2C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177E1AD-C7A4-4632-9D21-3DB950126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94CF734-7F2B-4555-A105-27E4E7FE2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CE8F81-D2F1-48FF-8BCC-48A01F355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314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E0526B-94A0-4B30-8FCF-E26BE0FEE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C66A07-ED3C-4454-BA65-DBF95961D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81D2D63-BA2A-40DE-828E-9ABC68F3C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4C72AF3-7537-4F68-8C65-1CE6FD30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9C42EAA-BC1D-45F6-9137-2A3458DF9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A94255C-9B81-4191-BDEA-4653EFE8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819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E0CA5D-84B8-43B6-B15F-71559E0E6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24F984F-A16E-4AFD-B05E-01B96E032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C422873-7FCB-4191-8E70-30D529AFE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C8409B2-E36D-4064-A4FC-B664E67D5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F233844-A609-413B-AEEB-677132D025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0DCA5A2-265A-4CFF-8973-CDE1BDB4B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87B2561-550C-4407-8DF7-7D22B4CC8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DB98A68-F9FF-4E95-A015-420D6043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692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450901-C31E-4644-95C3-0CE1D0183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6036105-3B4E-4C50-AFD2-C03E1045A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F56C03C-CC60-4B2D-84D0-68C66F7FB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4A1EF30-8873-43E5-8883-FCACCB46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051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015CBB2-08DD-4FC3-A20B-3794204D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D682474-BF5F-4B63-A76C-28661F9B8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C14B7C2-A7C2-4FDA-898D-BDDBDE4B9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698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A1D883-9966-4BDF-BB45-FDB89BA9C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B6D0AB-EDBB-4FA8-AEF3-71E7C2495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3CD6BB2-C84F-4011-A624-DA86DB7C8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46929FD-1B85-45CA-A45F-85D8905E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43EF52D-C974-452C-8463-D867C75C3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7654B6C-BDB8-495C-897F-F727F6FF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224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A73DB4-D3E1-436E-BC59-8614166A4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F885019-1556-446D-8767-148F8E1983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DB6E0E6-C5CB-435C-B953-9C9583622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EC29D7-F802-43F8-B0E8-6C4B5A1EA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8EEFE54-5075-4F24-907C-ADEA856E9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6C1C1CA-B1EA-4AE8-A6EF-8AD0EE77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354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904F03A-B4F0-44A5-A7DD-B73B40DCF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257CFE2-8ACC-4029-BB14-B0A5A8BB5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EF027E-F653-4D89-BCDB-D488496C73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D84C7-D7D4-4AE3-B80A-1F4E20862318}" type="datetimeFigureOut">
              <a:rPr lang="pl-PL" smtClean="0"/>
              <a:t>03.01.2025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F861F6F-5CB0-4C1F-A9A6-533EB88A36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116AD5-C8B1-4B81-9F5E-0A1AB8890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72E91-FC25-4C07-8B0E-4955F89E96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997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B3F5D2F1-3AA5-4080-9CA1-55324F0D26C5}"/>
              </a:ext>
            </a:extLst>
          </p:cNvPr>
          <p:cNvSpPr txBox="1"/>
          <p:nvPr/>
        </p:nvSpPr>
        <p:spPr>
          <a:xfrm>
            <a:off x="719070" y="3517828"/>
            <a:ext cx="10753859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l-PL" sz="4000">
                <a:latin typeface="Lato" panose="020F0502020204030203" pitchFamily="34" charset="-18"/>
                <a:ea typeface="Open Sans Extrabold"/>
                <a:cs typeface="Open Sans Extrabold"/>
              </a:rPr>
              <a:t>Kierunki działania </a:t>
            </a:r>
            <a:r>
              <a:rPr lang="pl-PL" sz="4000" dirty="0">
                <a:latin typeface="Lato" panose="020F0502020204030203" pitchFamily="34" charset="-18"/>
                <a:ea typeface="Open Sans Extrabold"/>
                <a:cs typeface="Open Sans Extrabold"/>
              </a:rPr>
              <a:t>i rozwoju </a:t>
            </a:r>
          </a:p>
          <a:p>
            <a:pPr algn="r"/>
            <a:r>
              <a:rPr lang="pl-PL" sz="4000" dirty="0">
                <a:latin typeface="Lato" panose="020F0502020204030203" pitchFamily="34" charset="-18"/>
                <a:ea typeface="Open Sans Extrabold"/>
                <a:cs typeface="Open Sans Extrabold"/>
              </a:rPr>
              <a:t>Krajowej Administracji Skarbowej</a:t>
            </a:r>
          </a:p>
          <a:p>
            <a:pPr algn="r"/>
            <a:r>
              <a:rPr lang="pl-PL" sz="2800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-18"/>
                <a:ea typeface="Open Sans"/>
                <a:cs typeface="Open Sans"/>
              </a:rPr>
              <a:t>na lata</a:t>
            </a:r>
            <a:r>
              <a:rPr lang="pl-PL" sz="2800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-18"/>
                <a:ea typeface="Open Sans"/>
                <a:cs typeface="Open Sans"/>
              </a:rPr>
              <a:t> </a:t>
            </a:r>
            <a:r>
              <a:rPr lang="pl-PL" sz="2800" dirty="0">
                <a:solidFill>
                  <a:srgbClr val="C00000"/>
                </a:solidFill>
                <a:latin typeface="Lato" panose="020F0502020204030203" pitchFamily="34" charset="-18"/>
                <a:ea typeface="Open Sans"/>
                <a:cs typeface="Open Sans"/>
              </a:rPr>
              <a:t>2025-2028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35280983-495D-4D04-B6BF-BAFC2BCFDEA0}"/>
              </a:ext>
            </a:extLst>
          </p:cNvPr>
          <p:cNvCxnSpPr/>
          <p:nvPr/>
        </p:nvCxnSpPr>
        <p:spPr>
          <a:xfrm>
            <a:off x="719071" y="3429000"/>
            <a:ext cx="10753859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E33C619-8FE4-4B06-AE46-243A0ED0DFB2}"/>
              </a:ext>
            </a:extLst>
          </p:cNvPr>
          <p:cNvSpPr txBox="1"/>
          <p:nvPr/>
        </p:nvSpPr>
        <p:spPr>
          <a:xfrm>
            <a:off x="5818908" y="161743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1200" b="0" i="0" u="none" strike="noStrike" baseline="0" dirty="0">
                <a:latin typeface="TimesNewRomanPSMT"/>
              </a:rPr>
              <a:t>Załącznik do zarządzenia Ministra Finansów </a:t>
            </a:r>
            <a:br>
              <a:rPr lang="pl-PL" sz="1200" b="0" i="0" u="none" strike="noStrike" baseline="0" dirty="0">
                <a:latin typeface="TimesNewRomanPSMT"/>
              </a:rPr>
            </a:br>
            <a:r>
              <a:rPr lang="pl-PL" sz="1200" b="0" i="0" u="none" strike="noStrike" baseline="0" dirty="0">
                <a:latin typeface="TimesNewRomanPSMT"/>
              </a:rPr>
              <a:t>z dnia 22 grudnia 2024 </a:t>
            </a:r>
            <a:r>
              <a:rPr lang="pl-PL" sz="1200" dirty="0">
                <a:latin typeface="TimesNewRomanPSMT"/>
              </a:rPr>
              <a:t>r. (Dz. Urz. Min. Fin. poz. 123)</a:t>
            </a:r>
          </a:p>
        </p:txBody>
      </p:sp>
    </p:spTree>
    <p:extLst>
      <p:ext uri="{BB962C8B-B14F-4D97-AF65-F5344CB8AC3E}">
        <p14:creationId xmlns:p14="http://schemas.microsoft.com/office/powerpoint/2010/main" val="1124278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a 14">
            <a:extLst>
              <a:ext uri="{FF2B5EF4-FFF2-40B4-BE49-F238E27FC236}">
                <a16:creationId xmlns:a16="http://schemas.microsoft.com/office/drawing/2014/main" id="{4894E08B-98CE-40D8-BA86-FF1E32AE5CD6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9" name="Prostokąt 18">
              <a:extLst>
                <a:ext uri="{FF2B5EF4-FFF2-40B4-BE49-F238E27FC236}">
                  <a16:creationId xmlns:a16="http://schemas.microsoft.com/office/drawing/2014/main" id="{E0320024-804B-46FA-8B48-9C98C776C8D5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20" name="Łącznik prosty 19">
              <a:extLst>
                <a:ext uri="{FF2B5EF4-FFF2-40B4-BE49-F238E27FC236}">
                  <a16:creationId xmlns:a16="http://schemas.microsoft.com/office/drawing/2014/main" id="{0EAB5202-AA5A-450B-B87A-54D6AACD4AE4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upa 8">
            <a:extLst>
              <a:ext uri="{FF2B5EF4-FFF2-40B4-BE49-F238E27FC236}">
                <a16:creationId xmlns:a16="http://schemas.microsoft.com/office/drawing/2014/main" id="{28F1AF4B-61FA-43F3-AD9A-CCB0F08F1989}"/>
              </a:ext>
            </a:extLst>
          </p:cNvPr>
          <p:cNvGrpSpPr/>
          <p:nvPr/>
        </p:nvGrpSpPr>
        <p:grpSpPr>
          <a:xfrm>
            <a:off x="271606" y="1602748"/>
            <a:ext cx="11482292" cy="954598"/>
            <a:chOff x="271606" y="1040773"/>
            <a:chExt cx="11482292" cy="954598"/>
          </a:xfrm>
        </p:grpSpPr>
        <p:sp>
          <p:nvSpPr>
            <p:cNvPr id="10" name="Prostokąt 9">
              <a:extLst>
                <a:ext uri="{FF2B5EF4-FFF2-40B4-BE49-F238E27FC236}">
                  <a16:creationId xmlns:a16="http://schemas.microsoft.com/office/drawing/2014/main" id="{7A2F9782-6839-467D-B90C-379B88E694DA}"/>
                </a:ext>
              </a:extLst>
            </p:cNvPr>
            <p:cNvSpPr/>
            <p:nvPr/>
          </p:nvSpPr>
          <p:spPr>
            <a:xfrm>
              <a:off x="3225136" y="1040773"/>
              <a:ext cx="8528762" cy="95459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buClr>
                  <a:srgbClr val="C00000"/>
                </a:buClr>
                <a:defRPr/>
              </a:pPr>
              <a:r>
                <a:rPr lang="pl-PL" sz="1600" dirty="0">
                  <a:solidFill>
                    <a:srgbClr val="1B1B1B"/>
                  </a:solidFill>
                  <a:latin typeface="Lato"/>
                  <a:ea typeface="Lato"/>
                  <a:cs typeface="Lato"/>
                </a:rPr>
                <a:t>Budowa silnej i konkurencyjnej gospodarki poprzez zapewnienie bezpiecznych                                         i efektywnych finansów publicznych oraz wysokiej jakości usług publicznych </a:t>
              </a:r>
            </a:p>
          </p:txBody>
        </p:sp>
        <p:sp>
          <p:nvSpPr>
            <p:cNvPr id="11" name="pole tekstowe 10">
              <a:extLst>
                <a:ext uri="{FF2B5EF4-FFF2-40B4-BE49-F238E27FC236}">
                  <a16:creationId xmlns:a16="http://schemas.microsoft.com/office/drawing/2014/main" id="{5A310EA3-B682-42DA-A3D2-EA08D8AA0D66}"/>
                </a:ext>
              </a:extLst>
            </p:cNvPr>
            <p:cNvSpPr txBox="1"/>
            <p:nvPr/>
          </p:nvSpPr>
          <p:spPr>
            <a:xfrm>
              <a:off x="271606" y="1225471"/>
              <a:ext cx="2571325" cy="76944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r">
                <a:defRPr/>
              </a:pPr>
              <a:r>
                <a:rPr lang="pl-PL" sz="2800" b="1" cap="small" dirty="0">
                  <a:solidFill>
                    <a:prstClr val="black"/>
                  </a:solidFill>
                  <a:latin typeface="Lato"/>
                  <a:ea typeface="Lato"/>
                  <a:cs typeface="Lato"/>
                </a:rPr>
                <a:t>Misja</a:t>
              </a:r>
              <a:endParaRPr lang="pl-PL" sz="2800" b="1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Lato"/>
                <a:cs typeface="Lato"/>
              </a:endParaRPr>
            </a:p>
            <a:p>
              <a:pPr algn="r">
                <a:defRPr/>
              </a:pPr>
              <a:r>
                <a:rPr kumimoji="0" lang="pl-P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Lato"/>
                  <a:ea typeface="Lato"/>
                  <a:cs typeface="Lato"/>
                </a:rPr>
                <a:t>… </a:t>
              </a:r>
              <a:r>
                <a:rPr kumimoji="0" lang="pl-PL" sz="1600" b="0" i="1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Lato"/>
                  <a:ea typeface="Lato"/>
                  <a:cs typeface="Lato"/>
                </a:rPr>
                <a:t>cel istnienia organizacji</a:t>
              </a:r>
              <a:endParaRPr kumimoji="0" lang="pl-PL" sz="16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endParaRPr>
            </a:p>
          </p:txBody>
        </p:sp>
      </p:grpSp>
      <p:grpSp>
        <p:nvGrpSpPr>
          <p:cNvPr id="12" name="Grupa 11">
            <a:extLst>
              <a:ext uri="{FF2B5EF4-FFF2-40B4-BE49-F238E27FC236}">
                <a16:creationId xmlns:a16="http://schemas.microsoft.com/office/drawing/2014/main" id="{2BACF561-8FEE-415C-A922-37255342F280}"/>
              </a:ext>
            </a:extLst>
          </p:cNvPr>
          <p:cNvGrpSpPr/>
          <p:nvPr/>
        </p:nvGrpSpPr>
        <p:grpSpPr>
          <a:xfrm>
            <a:off x="32024" y="3429000"/>
            <a:ext cx="11693299" cy="1748824"/>
            <a:chOff x="32024" y="3429000"/>
            <a:chExt cx="11693299" cy="1748824"/>
          </a:xfrm>
        </p:grpSpPr>
        <p:sp>
          <p:nvSpPr>
            <p:cNvPr id="13" name="pole tekstowe 12">
              <a:extLst>
                <a:ext uri="{FF2B5EF4-FFF2-40B4-BE49-F238E27FC236}">
                  <a16:creationId xmlns:a16="http://schemas.microsoft.com/office/drawing/2014/main" id="{263172B2-69FE-4487-A927-62953A57D11D}"/>
                </a:ext>
              </a:extLst>
            </p:cNvPr>
            <p:cNvSpPr txBox="1"/>
            <p:nvPr/>
          </p:nvSpPr>
          <p:spPr>
            <a:xfrm>
              <a:off x="32024" y="3429000"/>
              <a:ext cx="274334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r">
                <a:defRPr/>
              </a:pPr>
              <a:r>
                <a:rPr lang="pl-PL" sz="2800" b="1" cap="small" dirty="0">
                  <a:solidFill>
                    <a:prstClr val="black"/>
                  </a:solidFill>
                  <a:latin typeface="Lato"/>
                </a:rPr>
                <a:t>Wizja</a:t>
              </a:r>
            </a:p>
            <a:p>
              <a:pPr algn="r">
                <a:defRPr/>
              </a:pPr>
              <a:r>
                <a:rPr lang="pl-PL" sz="1600" i="1" dirty="0">
                  <a:solidFill>
                    <a:srgbClr val="C00000"/>
                  </a:solidFill>
                  <a:latin typeface="Lato"/>
                  <a:ea typeface="Lato"/>
                  <a:cs typeface="Lato"/>
                </a:rPr>
                <a:t>… wyobrażenie organizacji </a:t>
              </a:r>
              <a:br>
                <a:rPr lang="pl-PL" sz="1600" i="1" dirty="0">
                  <a:solidFill>
                    <a:srgbClr val="C00000"/>
                  </a:solidFill>
                  <a:latin typeface="Lato"/>
                  <a:ea typeface="Lato"/>
                  <a:cs typeface="Lato"/>
                </a:rPr>
              </a:br>
              <a:r>
                <a:rPr lang="pl-PL" sz="1600" i="1" dirty="0">
                  <a:solidFill>
                    <a:srgbClr val="C00000"/>
                  </a:solidFill>
                  <a:latin typeface="Lato"/>
                  <a:ea typeface="Lato"/>
                  <a:cs typeface="Lato"/>
                </a:rPr>
                <a:t>w 2028</a:t>
              </a:r>
              <a:endParaRPr lang="pl-PL" sz="1600" i="1" dirty="0">
                <a:solidFill>
                  <a:prstClr val="black"/>
                </a:solidFill>
                <a:latin typeface="Lato"/>
                <a:ea typeface="Lato"/>
                <a:cs typeface="Lato"/>
              </a:endParaRPr>
            </a:p>
          </p:txBody>
        </p:sp>
        <p:sp>
          <p:nvSpPr>
            <p:cNvPr id="14" name="Prostokąt 13">
              <a:extLst>
                <a:ext uri="{FF2B5EF4-FFF2-40B4-BE49-F238E27FC236}">
                  <a16:creationId xmlns:a16="http://schemas.microsoft.com/office/drawing/2014/main" id="{45A75E87-FD8A-4F03-BB1C-987678279B6E}"/>
                </a:ext>
              </a:extLst>
            </p:cNvPr>
            <p:cNvSpPr/>
            <p:nvPr/>
          </p:nvSpPr>
          <p:spPr>
            <a:xfrm>
              <a:off x="3196561" y="3465872"/>
              <a:ext cx="8528762" cy="17119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85750" indent="-285750">
                <a:spcAft>
                  <a:spcPts val="400"/>
                </a:spcAft>
                <a:buClr>
                  <a:srgbClr val="C00000"/>
                </a:buClr>
                <a:buSzPct val="109000"/>
                <a:buFont typeface="Arial" panose="020B0604020202020204" pitchFamily="34" charset="0"/>
                <a:buChar char="•"/>
                <a:defRPr/>
              </a:pPr>
              <a:r>
                <a:rPr lang="pl-PL" sz="1600" dirty="0">
                  <a:solidFill>
                    <a:srgbClr val="1B1B1B"/>
                  </a:solidFill>
                  <a:latin typeface="Lato"/>
                  <a:ea typeface="Lato"/>
                  <a:cs typeface="Lato"/>
                </a:rPr>
                <a:t>Efektywne i przejrzyste zarządzanie finansami publicznymi</a:t>
              </a:r>
            </a:p>
            <a:p>
              <a:pPr marL="285750" indent="-285750">
                <a:spcAft>
                  <a:spcPts val="400"/>
                </a:spcAft>
                <a:buClr>
                  <a:srgbClr val="C00000"/>
                </a:buClr>
                <a:buSzPct val="109000"/>
                <a:buFont typeface="Arial" panose="020B0604020202020204" pitchFamily="34" charset="0"/>
                <a:buChar char="•"/>
                <a:defRPr/>
              </a:pPr>
              <a:r>
                <a:rPr lang="pl-PL" sz="1600" dirty="0">
                  <a:solidFill>
                    <a:srgbClr val="1B1B1B"/>
                  </a:solidFill>
                  <a:latin typeface="Lato"/>
                  <a:ea typeface="Lato"/>
                  <a:cs typeface="Lato"/>
                </a:rPr>
                <a:t>Dbanie o stabilne i przewidywalne regulacje</a:t>
              </a:r>
            </a:p>
            <a:p>
              <a:pPr marL="285750" indent="-285750">
                <a:spcAft>
                  <a:spcPts val="400"/>
                </a:spcAft>
                <a:buClr>
                  <a:srgbClr val="C00000"/>
                </a:buClr>
                <a:buSzPct val="109000"/>
                <a:buFont typeface="Arial" panose="020B0604020202020204" pitchFamily="34" charset="0"/>
                <a:buChar char="•"/>
                <a:defRPr/>
              </a:pPr>
              <a:r>
                <a:rPr lang="pl-PL" sz="1600" dirty="0">
                  <a:solidFill>
                    <a:srgbClr val="1B1B1B"/>
                  </a:solidFill>
                  <a:latin typeface="Lato"/>
                  <a:ea typeface="Lato"/>
                  <a:cs typeface="Lato"/>
                </a:rPr>
                <a:t>Poprawa jakości świadczonych usług publicznych przy wykorzystaniu nowych technologii,   w tym sztucznej inteligencji</a:t>
              </a:r>
            </a:p>
            <a:p>
              <a:pPr marL="285750" indent="-285750">
                <a:spcAft>
                  <a:spcPts val="400"/>
                </a:spcAft>
                <a:buClr>
                  <a:srgbClr val="C00000"/>
                </a:buClr>
                <a:buSzPct val="109000"/>
                <a:buFont typeface="Arial" panose="020B0604020202020204" pitchFamily="34" charset="0"/>
                <a:buChar char="•"/>
                <a:defRPr/>
              </a:pPr>
              <a:r>
                <a:rPr lang="pl-PL" sz="1600" dirty="0">
                  <a:solidFill>
                    <a:srgbClr val="1B1B1B"/>
                  </a:solidFill>
                  <a:latin typeface="Lato"/>
                  <a:ea typeface="Lato"/>
                  <a:cs typeface="Lato"/>
                </a:rPr>
                <a:t>Budowanie zaufania społecznego poprzez aktywny dialog z podatnikami, przedsiębiorcami </a:t>
              </a:r>
              <a:br>
                <a:rPr lang="pl-PL" sz="1600" dirty="0">
                  <a:solidFill>
                    <a:srgbClr val="1B1B1B"/>
                  </a:solidFill>
                  <a:latin typeface="Lato"/>
                  <a:ea typeface="Lato"/>
                  <a:cs typeface="Lato"/>
                </a:rPr>
              </a:br>
              <a:r>
                <a:rPr lang="pl-PL" sz="1600" dirty="0">
                  <a:solidFill>
                    <a:srgbClr val="1B1B1B"/>
                  </a:solidFill>
                  <a:latin typeface="Lato"/>
                  <a:ea typeface="Lato"/>
                  <a:cs typeface="Lato"/>
                </a:rPr>
                <a:t>i inwestorami</a:t>
              </a:r>
            </a:p>
          </p:txBody>
        </p:sp>
      </p:grp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83E5711A-B028-4896-AFAF-A03B5381C62F}"/>
              </a:ext>
            </a:extLst>
          </p:cNvPr>
          <p:cNvSpPr txBox="1"/>
          <p:nvPr/>
        </p:nvSpPr>
        <p:spPr>
          <a:xfrm>
            <a:off x="2869619" y="59375"/>
            <a:ext cx="932238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2000" i="1" cap="small" dirty="0">
                <a:latin typeface="Lato" panose="020F0502020204030203" pitchFamily="34" charset="-18"/>
                <a:ea typeface="Open Sans Extrabold"/>
                <a:cs typeface="Open Sans Extrabold"/>
              </a:rPr>
              <a:t>Kierunki działania i rozwoju Krajowej Administracji Skarbowej </a:t>
            </a:r>
            <a:r>
              <a:rPr lang="pl-PL" sz="2000" i="1" cap="small" dirty="0">
                <a:latin typeface="Lato" panose="020F0502020204030203" pitchFamily="34" charset="-18"/>
                <a:ea typeface="Open Sans"/>
                <a:cs typeface="Open Sans"/>
              </a:rPr>
              <a:t>na lata </a:t>
            </a:r>
            <a:r>
              <a:rPr lang="pl-PL" sz="2000" i="1" cap="small" dirty="0">
                <a:solidFill>
                  <a:srgbClr val="C00000"/>
                </a:solidFill>
                <a:latin typeface="Lato" panose="020F0502020204030203" pitchFamily="34" charset="-18"/>
                <a:ea typeface="Open Sans"/>
                <a:cs typeface="Open Sans"/>
              </a:rPr>
              <a:t>2025-2028</a:t>
            </a:r>
          </a:p>
        </p:txBody>
      </p:sp>
      <p:pic>
        <p:nvPicPr>
          <p:cNvPr id="18" name="Obraz 3">
            <a:extLst>
              <a:ext uri="{FF2B5EF4-FFF2-40B4-BE49-F238E27FC236}">
                <a16:creationId xmlns:a16="http://schemas.microsoft.com/office/drawing/2014/main" id="{CA97BEF7-1303-4FD7-99E6-9FDC315A7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675"/>
            <a:ext cx="1137069" cy="56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5495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>
            <a:extLst>
              <a:ext uri="{FF2B5EF4-FFF2-40B4-BE49-F238E27FC236}">
                <a16:creationId xmlns:a16="http://schemas.microsoft.com/office/drawing/2014/main" id="{75766CF5-8510-4262-9FE8-92DA55AD1214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D0D0F61D-79FD-4526-A390-8432CE687C58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16" name="Łącznik prosty 15">
              <a:extLst>
                <a:ext uri="{FF2B5EF4-FFF2-40B4-BE49-F238E27FC236}">
                  <a16:creationId xmlns:a16="http://schemas.microsoft.com/office/drawing/2014/main" id="{66D33B77-81ED-48E6-B77A-2ED32FE79D9C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pole tekstowe 6">
            <a:extLst>
              <a:ext uri="{FF2B5EF4-FFF2-40B4-BE49-F238E27FC236}">
                <a16:creationId xmlns:a16="http://schemas.microsoft.com/office/drawing/2014/main" id="{568B227A-EC4E-4A00-81D3-7E25C2709C72}"/>
              </a:ext>
            </a:extLst>
          </p:cNvPr>
          <p:cNvSpPr txBox="1"/>
          <p:nvPr/>
        </p:nvSpPr>
        <p:spPr>
          <a:xfrm>
            <a:off x="184731" y="2692321"/>
            <a:ext cx="2676306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Wartości</a:t>
            </a:r>
          </a:p>
          <a:p>
            <a:pPr algn="r"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… oczekiwane postawy </a:t>
            </a:r>
            <a:br>
              <a:rPr lang="pl-PL" sz="1600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i zachowania</a:t>
            </a:r>
            <a:endParaRPr kumimoji="0" lang="pl-PL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25568849-0B63-460A-8A18-67987ADE6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366092"/>
              </p:ext>
            </p:extLst>
          </p:nvPr>
        </p:nvGraphicFramePr>
        <p:xfrm>
          <a:off x="3063203" y="1213164"/>
          <a:ext cx="8907856" cy="4600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6964">
                  <a:extLst>
                    <a:ext uri="{9D8B030D-6E8A-4147-A177-3AD203B41FA5}">
                      <a16:colId xmlns:a16="http://schemas.microsoft.com/office/drawing/2014/main" val="3177923312"/>
                    </a:ext>
                  </a:extLst>
                </a:gridCol>
                <a:gridCol w="2412960">
                  <a:extLst>
                    <a:ext uri="{9D8B030D-6E8A-4147-A177-3AD203B41FA5}">
                      <a16:colId xmlns:a16="http://schemas.microsoft.com/office/drawing/2014/main" val="746229421"/>
                    </a:ext>
                  </a:extLst>
                </a:gridCol>
                <a:gridCol w="2259580">
                  <a:extLst>
                    <a:ext uri="{9D8B030D-6E8A-4147-A177-3AD203B41FA5}">
                      <a16:colId xmlns:a16="http://schemas.microsoft.com/office/drawing/2014/main" val="1568168840"/>
                    </a:ext>
                  </a:extLst>
                </a:gridCol>
                <a:gridCol w="2008352">
                  <a:extLst>
                    <a:ext uri="{9D8B030D-6E8A-4147-A177-3AD203B41FA5}">
                      <a16:colId xmlns:a16="http://schemas.microsoft.com/office/drawing/2014/main" val="3189814313"/>
                    </a:ext>
                  </a:extLst>
                </a:gridCol>
              </a:tblGrid>
              <a:tr h="3871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Bezstronność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Innowacyjność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22300" rtl="0" eaLnBrk="1" fontAlgn="auto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1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Profesjonalizm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Efektywność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513122"/>
                  </a:ext>
                </a:extLst>
              </a:tr>
              <a:tr h="18218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zachowujemy obiektywizm, nie ulegamy naciskom i nie dopuszczamy do konfliktu interesów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wprowadzamy innowacyjne rozwiązania, aby sprostać wyzwaniom współczesnego świata i wykorzystać nowe możliwości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angażujemy się w realizację zadań, doskonalimy nasze umiejętności i procesy, aby lepiej służyć interesom społecznym i gospodarczym oraz bierzemy odpowiedzialność za podejmowane działania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koncentrujemy się na realizacji zadań w sposób efektywny, oszczędny </a:t>
                      </a:r>
                      <a:b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</a:b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i zgodny z prawem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79065"/>
                  </a:ext>
                </a:extLst>
              </a:tr>
              <a:tr h="387165"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Etyka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Współpraca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 err="1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Work</a:t>
                      </a: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-life </a:t>
                      </a:r>
                      <a:r>
                        <a:rPr lang="pl-PL" sz="1600" b="1" cap="small" dirty="0" err="1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balance</a:t>
                      </a:r>
                      <a:endParaRPr lang="pl-PL" sz="1600" b="1" cap="small" dirty="0">
                        <a:solidFill>
                          <a:schemeClr val="tx1"/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endParaRPr lang="pl-PL" sz="1600" b="1" cap="small" dirty="0">
                        <a:solidFill>
                          <a:schemeClr val="tx1"/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731758"/>
                  </a:ext>
                </a:extLst>
              </a:tr>
              <a:tr h="20047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kierujemy się wysokimi standardami etycznymi</a:t>
                      </a:r>
                      <a:endParaRPr lang="pl-PL" sz="1100" strike="sngStrike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współpracujemy z innymi instytucjami, sektorem prywatnym i społeczeństwem </a:t>
                      </a:r>
                      <a:b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</a:b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w dążeniu do osiągnięcia wspólnych celów i promowania dobra publicznego, a w resorcie finansów współdziałamy przy realizacji zadań </a:t>
                      </a:r>
                      <a:b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</a:b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i osiąganiu celów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wspieramy równowagę między życiem zawodowym </a:t>
                      </a:r>
                      <a:b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</a:b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a prywatnym, organizujemy kampanie </a:t>
                      </a:r>
                      <a:r>
                        <a:rPr lang="pl-PL" sz="1100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propracownicze</a:t>
                      </a: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, dbamy o zdrowie i kondycję pracowników</a:t>
                      </a:r>
                      <a:endParaRPr lang="pl-PL" sz="1100" strike="sngStrike" kern="1200" dirty="0">
                        <a:solidFill>
                          <a:srgbClr val="FF0000"/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847930"/>
                  </a:ext>
                </a:extLst>
              </a:tr>
            </a:tbl>
          </a:graphicData>
        </a:graphic>
      </p:graphicFrame>
      <p:pic>
        <p:nvPicPr>
          <p:cNvPr id="18" name="Obraz 3">
            <a:extLst>
              <a:ext uri="{FF2B5EF4-FFF2-40B4-BE49-F238E27FC236}">
                <a16:creationId xmlns:a16="http://schemas.microsoft.com/office/drawing/2014/main" id="{F06B271B-FC40-43F9-B597-364150566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675"/>
            <a:ext cx="1137069" cy="56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FABEF423-F9D3-4D78-989E-6F25BE3D8295}"/>
              </a:ext>
            </a:extLst>
          </p:cNvPr>
          <p:cNvSpPr txBox="1"/>
          <p:nvPr/>
        </p:nvSpPr>
        <p:spPr>
          <a:xfrm>
            <a:off x="2869619" y="59375"/>
            <a:ext cx="932238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2000" i="1" cap="small" dirty="0">
                <a:latin typeface="Lato" panose="020F0502020204030203" pitchFamily="34" charset="-18"/>
                <a:ea typeface="Open Sans Extrabold"/>
                <a:cs typeface="Open Sans Extrabold"/>
              </a:rPr>
              <a:t>Kierunki działania i rozwoju Krajowej Administracji Skarbowej </a:t>
            </a:r>
            <a:r>
              <a:rPr lang="pl-PL" sz="2000" i="1" cap="small" dirty="0">
                <a:latin typeface="Lato" panose="020F0502020204030203" pitchFamily="34" charset="-18"/>
                <a:ea typeface="Open Sans"/>
                <a:cs typeface="Open Sans"/>
              </a:rPr>
              <a:t>na lata </a:t>
            </a:r>
            <a:r>
              <a:rPr lang="pl-PL" sz="2000" i="1" cap="small" dirty="0">
                <a:solidFill>
                  <a:srgbClr val="C00000"/>
                </a:solidFill>
                <a:latin typeface="Lato" panose="020F0502020204030203" pitchFamily="34" charset="-18"/>
                <a:ea typeface="Open Sans"/>
                <a:cs typeface="Open Sans"/>
              </a:rPr>
              <a:t>2025-2028</a:t>
            </a:r>
          </a:p>
        </p:txBody>
      </p:sp>
    </p:spTree>
    <p:extLst>
      <p:ext uri="{BB962C8B-B14F-4D97-AF65-F5344CB8AC3E}">
        <p14:creationId xmlns:p14="http://schemas.microsoft.com/office/powerpoint/2010/main" val="75536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a 23">
            <a:extLst>
              <a:ext uri="{FF2B5EF4-FFF2-40B4-BE49-F238E27FC236}">
                <a16:creationId xmlns:a16="http://schemas.microsoft.com/office/drawing/2014/main" id="{CC75FF36-8EAF-49D8-BD22-B3E3564CB690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26" name="Prostokąt 25">
              <a:extLst>
                <a:ext uri="{FF2B5EF4-FFF2-40B4-BE49-F238E27FC236}">
                  <a16:creationId xmlns:a16="http://schemas.microsoft.com/office/drawing/2014/main" id="{E0A20B27-B1E5-456A-A7B7-2E1BDB15DA05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F7B2A7BB-F853-448C-88D3-6F9976E784A9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F6514ADC-0E9D-4909-ACAE-E58143ED975F}"/>
              </a:ext>
            </a:extLst>
          </p:cNvPr>
          <p:cNvSpPr txBox="1"/>
          <p:nvPr/>
        </p:nvSpPr>
        <p:spPr>
          <a:xfrm>
            <a:off x="98397" y="686693"/>
            <a:ext cx="270000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000" b="1" cap="small" dirty="0">
                <a:solidFill>
                  <a:srgbClr val="C00000"/>
                </a:solidFill>
                <a:latin typeface="Lato"/>
              </a:rPr>
              <a:t>Kierunek 1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1" u="none" strike="noStrike" kern="1200" cap="small" spc="0" normalizeH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Transparentne i bezpieczne finanse publiczne</a:t>
            </a:r>
            <a:endParaRPr kumimoji="0" lang="pl-PL" b="1" i="1" u="none" strike="noStrike" kern="1200" cap="small" spc="0" normalizeH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1387C77-C8B5-49E9-A0C3-8A04FA60338C}"/>
              </a:ext>
            </a:extLst>
          </p:cNvPr>
          <p:cNvSpPr txBox="1"/>
          <p:nvPr/>
        </p:nvSpPr>
        <p:spPr>
          <a:xfrm>
            <a:off x="98397" y="2321004"/>
            <a:ext cx="2700000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Kierunek 2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400" b="1" i="1" cap="small" dirty="0">
                <a:solidFill>
                  <a:schemeClr val="tx1">
                    <a:lumMod val="50000"/>
                    <a:lumOff val="50000"/>
                  </a:schemeClr>
                </a:solidFill>
                <a:latin typeface="Lato"/>
              </a:rPr>
              <a:t>Zrównoważony rozwój </a:t>
            </a:r>
            <a:br>
              <a:rPr lang="pl-PL" sz="1400" b="1" i="1" cap="small" dirty="0">
                <a:solidFill>
                  <a:schemeClr val="tx1">
                    <a:lumMod val="50000"/>
                    <a:lumOff val="50000"/>
                  </a:schemeClr>
                </a:solidFill>
                <a:latin typeface="Lato"/>
              </a:rPr>
            </a:br>
            <a:r>
              <a:rPr lang="pl-PL" sz="1400" b="1" i="1" cap="small" dirty="0">
                <a:solidFill>
                  <a:schemeClr val="tx1">
                    <a:lumMod val="50000"/>
                    <a:lumOff val="50000"/>
                  </a:schemeClr>
                </a:solidFill>
                <a:latin typeface="Lato"/>
              </a:rPr>
              <a:t>systemu podatkowego oraz profesjonalna i nowoczesna obsługa klienta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F8744624-2054-41AA-810E-7CC949B04C0E}"/>
              </a:ext>
            </a:extLst>
          </p:cNvPr>
          <p:cNvSpPr txBox="1"/>
          <p:nvPr/>
        </p:nvSpPr>
        <p:spPr>
          <a:xfrm>
            <a:off x="98397" y="4065484"/>
            <a:ext cx="2700000" cy="10464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Kierunek 4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400" b="1" i="1" cap="small" dirty="0">
                <a:solidFill>
                  <a:schemeClr val="tx1">
                    <a:lumMod val="50000"/>
                    <a:lumOff val="50000"/>
                  </a:schemeClr>
                </a:solidFill>
                <a:latin typeface="Lato"/>
              </a:rPr>
              <a:t>Wzmocnienie zdolności organizacji do skutecznej realizacji zadań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EBF2DDBA-7A9E-4DBE-B612-C217CF208EF3}"/>
              </a:ext>
            </a:extLst>
          </p:cNvPr>
          <p:cNvSpPr/>
          <p:nvPr/>
        </p:nvSpPr>
        <p:spPr>
          <a:xfrm>
            <a:off x="3155249" y="1001592"/>
            <a:ext cx="8648250" cy="9545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361950" indent="-361950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1.1 </a:t>
            </a:r>
            <a:r>
              <a:rPr lang="pl-PL" sz="14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Wzrost skuteczności i efektywności poboru należności podatkowych i niepodatkowych oraz </a:t>
            </a:r>
            <a:r>
              <a:rPr lang="pl-PL" sz="1400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bezpieczny </a:t>
            </a:r>
            <a:br>
              <a:rPr lang="pl-PL" sz="1400" dirty="0">
                <a:solidFill>
                  <a:schemeClr val="tx1"/>
                </a:solidFill>
                <a:latin typeface="Lato"/>
                <a:ea typeface="Lato"/>
                <a:cs typeface="Lato"/>
              </a:rPr>
            </a:br>
            <a:r>
              <a:rPr lang="pl-PL" sz="1400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i skuteczny system ochrony granic i przepływu towarów</a:t>
            </a:r>
          </a:p>
          <a:p>
            <a:pPr algn="just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chemeClr val="tx1"/>
                </a:solidFill>
                <a:latin typeface="Lato" panose="020F0502020204030203" pitchFamily="34" charset="-18"/>
              </a:rPr>
              <a:t>1.2 </a:t>
            </a:r>
            <a:r>
              <a:rPr lang="pl-PL" sz="1400" dirty="0">
                <a:solidFill>
                  <a:schemeClr val="tx1"/>
                </a:solidFill>
                <a:latin typeface="Lato" panose="020F0502020204030203" pitchFamily="34" charset="-18"/>
              </a:rPr>
              <a:t>Efektywne i przejrzyste zarządzanie środkami publicznymi</a:t>
            </a:r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id="{BC89AC85-1787-478E-AD63-A17E04B5E521}"/>
              </a:ext>
            </a:extLst>
          </p:cNvPr>
          <p:cNvSpPr/>
          <p:nvPr/>
        </p:nvSpPr>
        <p:spPr>
          <a:xfrm>
            <a:off x="3155249" y="2686322"/>
            <a:ext cx="8364336" cy="525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>
              <a:spcAft>
                <a:spcPts val="8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 2.1 </a:t>
            </a:r>
            <a:r>
              <a:rPr lang="pl-PL" sz="14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Wsparcie klientów w wykonywaniu obowiązków podatkowych i celnych</a:t>
            </a:r>
            <a:endParaRPr lang="pl-PL" sz="1400" dirty="0">
              <a:solidFill>
                <a:schemeClr val="tx1"/>
              </a:solidFill>
              <a:latin typeface="Lato" panose="020F0502020204030203" pitchFamily="34" charset="-18"/>
            </a:endParaRPr>
          </a:p>
        </p:txBody>
      </p:sp>
      <p:sp>
        <p:nvSpPr>
          <p:cNvPr id="36" name="Prostokąt 35">
            <a:extLst>
              <a:ext uri="{FF2B5EF4-FFF2-40B4-BE49-F238E27FC236}">
                <a16:creationId xmlns:a16="http://schemas.microsoft.com/office/drawing/2014/main" id="{BE04F7D3-730D-4BA1-87D7-1F0FAA00E1E4}"/>
              </a:ext>
            </a:extLst>
          </p:cNvPr>
          <p:cNvSpPr/>
          <p:nvPr/>
        </p:nvSpPr>
        <p:spPr>
          <a:xfrm>
            <a:off x="3155249" y="4308113"/>
            <a:ext cx="8296292" cy="9545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4.1 </a:t>
            </a:r>
            <a:r>
              <a:rPr lang="pl-PL" sz="14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Wzmocnienie potencjału organizacji</a:t>
            </a:r>
          </a:p>
          <a:p>
            <a:pPr algn="just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chemeClr val="tx1"/>
                </a:solidFill>
                <a:latin typeface="Lato" panose="020F0502020204030203" pitchFamily="34" charset="-18"/>
              </a:rPr>
              <a:t>4.2 </a:t>
            </a:r>
            <a:r>
              <a:rPr lang="pl-PL" sz="1400" dirty="0">
                <a:solidFill>
                  <a:schemeClr val="tx1"/>
                </a:solidFill>
                <a:latin typeface="Lato" panose="020F0502020204030203" pitchFamily="34" charset="-18"/>
              </a:rPr>
              <a:t>Stworzenie przyjaznego i aktywizującego środowiska pracy oraz służby</a:t>
            </a:r>
          </a:p>
        </p:txBody>
      </p:sp>
      <p:graphicFrame>
        <p:nvGraphicFramePr>
          <p:cNvPr id="22" name="Tabela 2">
            <a:extLst>
              <a:ext uri="{FF2B5EF4-FFF2-40B4-BE49-F238E27FC236}">
                <a16:creationId xmlns:a16="http://schemas.microsoft.com/office/drawing/2014/main" id="{E45BC40F-3CA9-42AB-8D80-6F54F210C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316455"/>
              </p:ext>
            </p:extLst>
          </p:nvPr>
        </p:nvGraphicFramePr>
        <p:xfrm>
          <a:off x="3053123" y="687600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cele: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23" name="Tabela 2">
            <a:extLst>
              <a:ext uri="{FF2B5EF4-FFF2-40B4-BE49-F238E27FC236}">
                <a16:creationId xmlns:a16="http://schemas.microsoft.com/office/drawing/2014/main" id="{8F44FB8C-D023-481B-9465-A74EA91AA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778255"/>
              </p:ext>
            </p:extLst>
          </p:nvPr>
        </p:nvGraphicFramePr>
        <p:xfrm>
          <a:off x="3053123" y="2374160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cele: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25" name="Tabela 2">
            <a:extLst>
              <a:ext uri="{FF2B5EF4-FFF2-40B4-BE49-F238E27FC236}">
                <a16:creationId xmlns:a16="http://schemas.microsoft.com/office/drawing/2014/main" id="{CF264FA1-B3D1-45B4-8CC0-1F7C62F92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122121"/>
              </p:ext>
            </p:extLst>
          </p:nvPr>
        </p:nvGraphicFramePr>
        <p:xfrm>
          <a:off x="3053123" y="4065484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cele: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pic>
        <p:nvPicPr>
          <p:cNvPr id="30" name="Obraz 3">
            <a:extLst>
              <a:ext uri="{FF2B5EF4-FFF2-40B4-BE49-F238E27FC236}">
                <a16:creationId xmlns:a16="http://schemas.microsoft.com/office/drawing/2014/main" id="{28432CE7-0A7E-4FD9-A5EF-2EC22962D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675"/>
            <a:ext cx="1137069" cy="56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pole tekstowe 18">
            <a:extLst>
              <a:ext uri="{FF2B5EF4-FFF2-40B4-BE49-F238E27FC236}">
                <a16:creationId xmlns:a16="http://schemas.microsoft.com/office/drawing/2014/main" id="{08F9847E-BA3B-4CD4-A671-25CB1D78AE2D}"/>
              </a:ext>
            </a:extLst>
          </p:cNvPr>
          <p:cNvSpPr txBox="1"/>
          <p:nvPr/>
        </p:nvSpPr>
        <p:spPr>
          <a:xfrm>
            <a:off x="2869619" y="59375"/>
            <a:ext cx="932238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2000" i="1" cap="small" dirty="0">
                <a:latin typeface="Lato" panose="020F0502020204030203" pitchFamily="34" charset="-18"/>
                <a:ea typeface="Open Sans Extrabold"/>
                <a:cs typeface="Open Sans Extrabold"/>
              </a:rPr>
              <a:t>Kierunki działania i rozwoju Krajowej Administracji Skarbowej </a:t>
            </a:r>
            <a:r>
              <a:rPr lang="pl-PL" sz="2000" i="1" cap="small" dirty="0">
                <a:latin typeface="Lato" panose="020F0502020204030203" pitchFamily="34" charset="-18"/>
                <a:ea typeface="Open Sans"/>
                <a:cs typeface="Open Sans"/>
              </a:rPr>
              <a:t>na lata </a:t>
            </a:r>
            <a:r>
              <a:rPr lang="pl-PL" sz="2000" i="1" cap="small" dirty="0">
                <a:solidFill>
                  <a:srgbClr val="C00000"/>
                </a:solidFill>
                <a:latin typeface="Lato" panose="020F0502020204030203" pitchFamily="34" charset="-18"/>
                <a:ea typeface="Open Sans"/>
                <a:cs typeface="Open Sans"/>
              </a:rPr>
              <a:t>2025-2028</a:t>
            </a:r>
          </a:p>
        </p:txBody>
      </p:sp>
    </p:spTree>
    <p:extLst>
      <p:ext uri="{BB962C8B-B14F-4D97-AF65-F5344CB8AC3E}">
        <p14:creationId xmlns:p14="http://schemas.microsoft.com/office/powerpoint/2010/main" val="297502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>
            <a:extLst>
              <a:ext uri="{FF2B5EF4-FFF2-40B4-BE49-F238E27FC236}">
                <a16:creationId xmlns:a16="http://schemas.microsoft.com/office/drawing/2014/main" id="{0450736E-C0E0-48BF-8990-CF3FFBE5CCDB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EBD9A144-198B-41CF-A7C3-D497C6A51D38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6" name="Łącznik prosty 5">
              <a:extLst>
                <a:ext uri="{FF2B5EF4-FFF2-40B4-BE49-F238E27FC236}">
                  <a16:creationId xmlns:a16="http://schemas.microsoft.com/office/drawing/2014/main" id="{639AADF0-B5DA-49FD-99E8-1C3D041264C8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F6514ADC-0E9D-4909-ACAE-E58143ED975F}"/>
              </a:ext>
            </a:extLst>
          </p:cNvPr>
          <p:cNvSpPr txBox="1"/>
          <p:nvPr/>
        </p:nvSpPr>
        <p:spPr>
          <a:xfrm>
            <a:off x="2945597" y="71250"/>
            <a:ext cx="903545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1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kumimoji="0" lang="pl-PL" sz="2000" i="1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Transparentne i bezpieczne finanse publiczne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EBF2DDBA-7A9E-4DBE-B612-C217CF208EF3}"/>
              </a:ext>
            </a:extLst>
          </p:cNvPr>
          <p:cNvSpPr/>
          <p:nvPr/>
        </p:nvSpPr>
        <p:spPr>
          <a:xfrm>
            <a:off x="26944" y="687600"/>
            <a:ext cx="2760430" cy="18641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1.1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Wzrost skuteczności </a:t>
            </a:r>
            <a:br>
              <a:rPr lang="pl-PL" sz="1400" b="1" i="1" cap="small" dirty="0">
                <a:solidFill>
                  <a:srgbClr val="C00000"/>
                </a:solidFill>
                <a:latin typeface="Lato"/>
              </a:rPr>
            </a:b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i efektywności poboru należności podatkowych i niepodatkowych oraz bezpieczny i skuteczny system ochrony granic </a:t>
            </a:r>
            <a:br>
              <a:rPr lang="pl-PL" sz="1400" b="1" i="1" cap="small" dirty="0">
                <a:solidFill>
                  <a:srgbClr val="C00000"/>
                </a:solidFill>
                <a:latin typeface="Lato"/>
              </a:rPr>
            </a:b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i przepływu towarów</a:t>
            </a: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B6CDE77B-9D6A-4260-9411-C84D95F3196E}"/>
              </a:ext>
            </a:extLst>
          </p:cNvPr>
          <p:cNvSpPr/>
          <p:nvPr/>
        </p:nvSpPr>
        <p:spPr>
          <a:xfrm>
            <a:off x="21726" y="2984400"/>
            <a:ext cx="2760431" cy="1177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 panose="020F0502020204030203" pitchFamily="34" charset="-18"/>
              </a:rPr>
              <a:t>Cel 1.2 </a:t>
            </a:r>
          </a:p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Efektywne i przejrzyste </a:t>
            </a:r>
            <a:br>
              <a:rPr lang="pl-PL" sz="1400" b="1" i="1" cap="small" dirty="0">
                <a:solidFill>
                  <a:srgbClr val="C00000"/>
                </a:solidFill>
                <a:latin typeface="Lato"/>
              </a:rPr>
            </a:b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zarządzanie środkami publicznymi</a:t>
            </a:r>
          </a:p>
        </p:txBody>
      </p:sp>
      <p:graphicFrame>
        <p:nvGraphicFramePr>
          <p:cNvPr id="14" name="Tabela 3">
            <a:extLst>
              <a:ext uri="{FF2B5EF4-FFF2-40B4-BE49-F238E27FC236}">
                <a16:creationId xmlns:a16="http://schemas.microsoft.com/office/drawing/2014/main" id="{79EEAB4E-783B-4434-8E1E-7DE0E6DA8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290219"/>
              </p:ext>
            </p:extLst>
          </p:nvPr>
        </p:nvGraphicFramePr>
        <p:xfrm>
          <a:off x="3157200" y="1050937"/>
          <a:ext cx="8949497" cy="1815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6257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  <a:gridCol w="723240">
                  <a:extLst>
                    <a:ext uri="{9D8B030D-6E8A-4147-A177-3AD203B41FA5}">
                      <a16:colId xmlns:a16="http://schemas.microsoft.com/office/drawing/2014/main" val="379260282"/>
                    </a:ext>
                  </a:extLst>
                </a:gridCol>
              </a:tblGrid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1.1.1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Efektywne zarządzanie zaległościami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8811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1.1.2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Zapewnienie bezpieczeństwa granicy i przepływu  towarów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31263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1.1.3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Skuteczny pobór podatków, ceł i innych należności podatkowych i niepodatkowych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532832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1.1.4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Efektywna kontrola celno-skarbowa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461927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1.1.5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Uszczelnienie systemu podatkowego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MF / 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9349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1.1.6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Ograniczenie szarej strefy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MF / 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121747"/>
                  </a:ext>
                </a:extLst>
              </a:tr>
            </a:tbl>
          </a:graphicData>
        </a:graphic>
      </p:graphicFrame>
      <p:graphicFrame>
        <p:nvGraphicFramePr>
          <p:cNvPr id="16" name="Tabela 3">
            <a:extLst>
              <a:ext uri="{FF2B5EF4-FFF2-40B4-BE49-F238E27FC236}">
                <a16:creationId xmlns:a16="http://schemas.microsoft.com/office/drawing/2014/main" id="{9CD875E8-3EA1-43D4-A879-4D4ED9020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271290"/>
              </p:ext>
            </p:extLst>
          </p:nvPr>
        </p:nvGraphicFramePr>
        <p:xfrm>
          <a:off x="3157200" y="3354979"/>
          <a:ext cx="8949497" cy="302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6257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  <a:gridCol w="723240">
                  <a:extLst>
                    <a:ext uri="{9D8B030D-6E8A-4147-A177-3AD203B41FA5}">
                      <a16:colId xmlns:a16="http://schemas.microsoft.com/office/drawing/2014/main" val="379260282"/>
                    </a:ext>
                  </a:extLst>
                </a:gridCol>
              </a:tblGrid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1.2.1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Badanie prawidłowości wydatkowania środków publicznych (audyt środków publicznych)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194131"/>
                  </a:ext>
                </a:extLst>
              </a:tr>
            </a:tbl>
          </a:graphicData>
        </a:graphic>
      </p:graphicFrame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B07AEBA9-5ADB-40D6-982F-10B5DAA98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258800"/>
              </p:ext>
            </p:extLst>
          </p:nvPr>
        </p:nvGraphicFramePr>
        <p:xfrm>
          <a:off x="3046982" y="687600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18" name="Tabela 2">
            <a:extLst>
              <a:ext uri="{FF2B5EF4-FFF2-40B4-BE49-F238E27FC236}">
                <a16:creationId xmlns:a16="http://schemas.microsoft.com/office/drawing/2014/main" id="{B602A7B3-181B-48F6-9177-7AF8A5CFA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737523"/>
              </p:ext>
            </p:extLst>
          </p:nvPr>
        </p:nvGraphicFramePr>
        <p:xfrm>
          <a:off x="3026788" y="2983838"/>
          <a:ext cx="88374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7440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sp>
        <p:nvSpPr>
          <p:cNvPr id="17" name="pole tekstowe 16">
            <a:extLst>
              <a:ext uri="{FF2B5EF4-FFF2-40B4-BE49-F238E27FC236}">
                <a16:creationId xmlns:a16="http://schemas.microsoft.com/office/drawing/2014/main" id="{42FB6401-C5DF-4512-92D2-62F53E0C4655}"/>
              </a:ext>
            </a:extLst>
          </p:cNvPr>
          <p:cNvSpPr txBox="1"/>
          <p:nvPr/>
        </p:nvSpPr>
        <p:spPr>
          <a:xfrm>
            <a:off x="2966019" y="3975782"/>
            <a:ext cx="9035450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2</a:t>
            </a: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lang="pl-PL" i="1" cap="small" dirty="0">
                <a:latin typeface="Lato"/>
              </a:rPr>
              <a:t>Zrównoważony rozwój  systemu podatkowego oraz profesjonalna </a:t>
            </a:r>
          </a:p>
          <a:p>
            <a:pPr marL="1258888"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i="1" cap="small" dirty="0">
                <a:latin typeface="Lato"/>
              </a:rPr>
              <a:t>i nowoczesna obsługa klienta</a:t>
            </a:r>
            <a:endParaRPr kumimoji="0" lang="pl-PL" i="1" u="none" strike="noStrike" kern="1200" cap="small" spc="0" normalizeH="0" noProof="0" dirty="0">
              <a:ln>
                <a:noFill/>
              </a:ln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11E8721D-0FCB-4BB7-88C0-D302956FCC9D}"/>
              </a:ext>
            </a:extLst>
          </p:cNvPr>
          <p:cNvSpPr/>
          <p:nvPr/>
        </p:nvSpPr>
        <p:spPr>
          <a:xfrm>
            <a:off x="26944" y="4640400"/>
            <a:ext cx="2760430" cy="1568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2.1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Wsparcie klientów </a:t>
            </a:r>
            <a:br>
              <a:rPr lang="pl-PL" sz="1400" b="1" i="1" cap="small" dirty="0">
                <a:solidFill>
                  <a:srgbClr val="C00000"/>
                </a:solidFill>
                <a:latin typeface="Lato"/>
              </a:rPr>
            </a:b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w wykonywaniu obowiązków podatkowych i celnych</a:t>
            </a:r>
          </a:p>
        </p:txBody>
      </p:sp>
      <p:graphicFrame>
        <p:nvGraphicFramePr>
          <p:cNvPr id="21" name="Tabela 3">
            <a:extLst>
              <a:ext uri="{FF2B5EF4-FFF2-40B4-BE49-F238E27FC236}">
                <a16:creationId xmlns:a16="http://schemas.microsoft.com/office/drawing/2014/main" id="{E695FB98-BE89-461D-9D8C-56C4806A1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264646"/>
              </p:ext>
            </p:extLst>
          </p:nvPr>
        </p:nvGraphicFramePr>
        <p:xfrm>
          <a:off x="3157200" y="5002793"/>
          <a:ext cx="8949497" cy="1512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6257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  <a:gridCol w="723240">
                  <a:extLst>
                    <a:ext uri="{9D8B030D-6E8A-4147-A177-3AD203B41FA5}">
                      <a16:colId xmlns:a16="http://schemas.microsoft.com/office/drawing/2014/main" val="379260282"/>
                    </a:ext>
                  </a:extLst>
                </a:gridCol>
              </a:tblGrid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Profesjonalna i efektywna wielokanałowa obsługa klienta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KAS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194131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2.1.2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Ujednolicanie interpretacji przepisów prawa podatkowego 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817784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2.1.3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Cyfryzacja i automatyzacja usług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MF / 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3997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2.1.4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Rozwój mechanizmów wsparcia dla podatników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MF / 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8811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2.1.5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Prowadzenie akcji i kampanii o charakterze promocyjnym i informacyjnym w zakresie podatków  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Lato" panose="020F0502020204030203" pitchFamily="34" charset="-18"/>
                        </a:rPr>
                        <a:t>MF / KAS</a:t>
                      </a:r>
                    </a:p>
                  </a:txBody>
                  <a:tcPr marL="3600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31263"/>
                  </a:ext>
                </a:extLst>
              </a:tr>
            </a:tbl>
          </a:graphicData>
        </a:graphic>
      </p:graphicFrame>
      <p:graphicFrame>
        <p:nvGraphicFramePr>
          <p:cNvPr id="22" name="Tabela 2">
            <a:extLst>
              <a:ext uri="{FF2B5EF4-FFF2-40B4-BE49-F238E27FC236}">
                <a16:creationId xmlns:a16="http://schemas.microsoft.com/office/drawing/2014/main" id="{A0135795-B182-4A23-B141-BFA4D3908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464611"/>
              </p:ext>
            </p:extLst>
          </p:nvPr>
        </p:nvGraphicFramePr>
        <p:xfrm>
          <a:off x="3067404" y="4640848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pic>
        <p:nvPicPr>
          <p:cNvPr id="27" name="Obraz 3">
            <a:extLst>
              <a:ext uri="{FF2B5EF4-FFF2-40B4-BE49-F238E27FC236}">
                <a16:creationId xmlns:a16="http://schemas.microsoft.com/office/drawing/2014/main" id="{348AAFF2-3B2A-4805-BE3A-6DD36BB23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9168"/>
            <a:ext cx="1137069" cy="56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809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>
            <a:extLst>
              <a:ext uri="{FF2B5EF4-FFF2-40B4-BE49-F238E27FC236}">
                <a16:creationId xmlns:a16="http://schemas.microsoft.com/office/drawing/2014/main" id="{0450736E-C0E0-48BF-8990-CF3FFBE5CCDB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EBD9A144-198B-41CF-A7C3-D497C6A51D38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6" name="Łącznik prosty 5">
              <a:extLst>
                <a:ext uri="{FF2B5EF4-FFF2-40B4-BE49-F238E27FC236}">
                  <a16:creationId xmlns:a16="http://schemas.microsoft.com/office/drawing/2014/main" id="{639AADF0-B5DA-49FD-99E8-1C3D041264C8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F6514ADC-0E9D-4909-ACAE-E58143ED975F}"/>
              </a:ext>
            </a:extLst>
          </p:cNvPr>
          <p:cNvSpPr txBox="1"/>
          <p:nvPr/>
        </p:nvSpPr>
        <p:spPr>
          <a:xfrm>
            <a:off x="2945597" y="71250"/>
            <a:ext cx="903545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4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kumimoji="0" lang="pl-PL" sz="2000" i="1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Wzmocnienie zdolności organizacji do skutecznej realizacji zadań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000" i="1" u="none" strike="noStrike" kern="1200" cap="small" spc="0" normalizeH="0" noProof="0" dirty="0">
              <a:ln>
                <a:noFill/>
              </a:ln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EBF2DDBA-7A9E-4DBE-B612-C217CF208EF3}"/>
              </a:ext>
            </a:extLst>
          </p:cNvPr>
          <p:cNvSpPr/>
          <p:nvPr/>
        </p:nvSpPr>
        <p:spPr>
          <a:xfrm>
            <a:off x="31117" y="687600"/>
            <a:ext cx="2760430" cy="1287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4.1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Wzmocnienie potencjału organizacji</a:t>
            </a: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B6CDE77B-9D6A-4260-9411-C84D95F3196E}"/>
              </a:ext>
            </a:extLst>
          </p:cNvPr>
          <p:cNvSpPr/>
          <p:nvPr/>
        </p:nvSpPr>
        <p:spPr>
          <a:xfrm>
            <a:off x="-88755" y="3395764"/>
            <a:ext cx="2914684" cy="1177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 panose="020F0502020204030203" pitchFamily="34" charset="-18"/>
              </a:rPr>
              <a:t>Cel 4.2 </a:t>
            </a:r>
          </a:p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Stworzenie przyjaznego </a:t>
            </a:r>
            <a:br>
              <a:rPr lang="pl-PL" sz="1400" b="1" i="1" cap="small" dirty="0">
                <a:solidFill>
                  <a:srgbClr val="C00000"/>
                </a:solidFill>
                <a:latin typeface="Lato"/>
              </a:rPr>
            </a:b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i aktywizującego środowiska pracy oraz służby</a:t>
            </a:r>
          </a:p>
        </p:txBody>
      </p:sp>
      <p:graphicFrame>
        <p:nvGraphicFramePr>
          <p:cNvPr id="14" name="Tabela 3">
            <a:extLst>
              <a:ext uri="{FF2B5EF4-FFF2-40B4-BE49-F238E27FC236}">
                <a16:creationId xmlns:a16="http://schemas.microsoft.com/office/drawing/2014/main" id="{79EEAB4E-783B-4434-8E1E-7DE0E6DA8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49582"/>
              </p:ext>
            </p:extLst>
          </p:nvPr>
        </p:nvGraphicFramePr>
        <p:xfrm>
          <a:off x="3157200" y="1050937"/>
          <a:ext cx="8707028" cy="1814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7028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</a:tblGrid>
              <a:tr h="302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Optymalizacja </a:t>
                      </a:r>
                      <a:r>
                        <a:rPr lang="pl-PL" sz="1200" b="0" strike="noStrike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procesów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194131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4.1.2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Automatyzacja i robotyzacja procesów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817784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4.1.3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Wzrost kompetencji analitycznych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399710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4.1.4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Wzmocnienie pozycji Polski na arenie międzynarodowej, w tym na forum UE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881110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4.1.5 </a:t>
                      </a:r>
                      <a:r>
                        <a:rPr lang="pl-PL" sz="1200" dirty="0">
                          <a:latin typeface="Lato" panose="020F0502020204030203" pitchFamily="34" charset="-18"/>
                        </a:rPr>
                        <a:t>Modernizacja KAS 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31263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4.1.6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 Transformacja cyfrowa procesów poboru podatków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5705860"/>
                  </a:ext>
                </a:extLst>
              </a:tr>
            </a:tbl>
          </a:graphicData>
        </a:graphic>
      </p:graphicFrame>
      <p:graphicFrame>
        <p:nvGraphicFramePr>
          <p:cNvPr id="16" name="Tabela 3">
            <a:extLst>
              <a:ext uri="{FF2B5EF4-FFF2-40B4-BE49-F238E27FC236}">
                <a16:creationId xmlns:a16="http://schemas.microsoft.com/office/drawing/2014/main" id="{9CD875E8-3EA1-43D4-A879-4D4ED9020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549753"/>
              </p:ext>
            </p:extLst>
          </p:nvPr>
        </p:nvGraphicFramePr>
        <p:xfrm>
          <a:off x="3157200" y="3892867"/>
          <a:ext cx="8808413" cy="1082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08413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</a:tblGrid>
              <a:tr h="360964"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C0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4.2.1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Zwiększenie kompetencji indywidualnych i zespołowych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194131"/>
                  </a:ext>
                </a:extLst>
              </a:tr>
              <a:tr h="3609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4.2.2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Wzmocnienie marki atrakcyjnego pracodawcy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817784"/>
                  </a:ext>
                </a:extLst>
              </a:tr>
              <a:tr h="3609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4.2.3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Tworzenie pozytywnego środowiska pracy wpływającego na satysfakcję pracowników 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399710"/>
                  </a:ext>
                </a:extLst>
              </a:tr>
            </a:tbl>
          </a:graphicData>
        </a:graphic>
      </p:graphicFrame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B07AEBA9-5ADB-40D6-982F-10B5DAA98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781665"/>
              </p:ext>
            </p:extLst>
          </p:nvPr>
        </p:nvGraphicFramePr>
        <p:xfrm>
          <a:off x="3046982" y="687600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18" name="Tabela 2">
            <a:extLst>
              <a:ext uri="{FF2B5EF4-FFF2-40B4-BE49-F238E27FC236}">
                <a16:creationId xmlns:a16="http://schemas.microsoft.com/office/drawing/2014/main" id="{B602A7B3-181B-48F6-9177-7AF8A5CFA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002357"/>
              </p:ext>
            </p:extLst>
          </p:nvPr>
        </p:nvGraphicFramePr>
        <p:xfrm>
          <a:off x="3026788" y="3413385"/>
          <a:ext cx="88374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7440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pic>
        <p:nvPicPr>
          <p:cNvPr id="19" name="Obraz 3">
            <a:extLst>
              <a:ext uri="{FF2B5EF4-FFF2-40B4-BE49-F238E27FC236}">
                <a16:creationId xmlns:a16="http://schemas.microsoft.com/office/drawing/2014/main" id="{BCF5342A-3CB5-40F6-9108-ADA95D4989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675"/>
            <a:ext cx="1137069" cy="56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2988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a 25">
            <a:extLst>
              <a:ext uri="{FF2B5EF4-FFF2-40B4-BE49-F238E27FC236}">
                <a16:creationId xmlns:a16="http://schemas.microsoft.com/office/drawing/2014/main" id="{ACA670A0-F000-4D81-AA67-3DEF4204AE97}"/>
              </a:ext>
            </a:extLst>
          </p:cNvPr>
          <p:cNvGrpSpPr/>
          <p:nvPr/>
        </p:nvGrpSpPr>
        <p:grpSpPr>
          <a:xfrm>
            <a:off x="0" y="9053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27" name="Prostokąt 26">
              <a:extLst>
                <a:ext uri="{FF2B5EF4-FFF2-40B4-BE49-F238E27FC236}">
                  <a16:creationId xmlns:a16="http://schemas.microsoft.com/office/drawing/2014/main" id="{1E91EBDA-CC04-4D4F-BD2B-B046873209C2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28" name="Łącznik prosty 27">
              <a:extLst>
                <a:ext uri="{FF2B5EF4-FFF2-40B4-BE49-F238E27FC236}">
                  <a16:creationId xmlns:a16="http://schemas.microsoft.com/office/drawing/2014/main" id="{2DBA4528-2314-45A2-A121-30C3CE231EE0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Tabela 36">
            <a:extLst>
              <a:ext uri="{FF2B5EF4-FFF2-40B4-BE49-F238E27FC236}">
                <a16:creationId xmlns:a16="http://schemas.microsoft.com/office/drawing/2014/main" id="{220BA331-58A4-4242-964E-7E599AF7E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213325"/>
              </p:ext>
            </p:extLst>
          </p:nvPr>
        </p:nvGraphicFramePr>
        <p:xfrm>
          <a:off x="3091542" y="471360"/>
          <a:ext cx="8918596" cy="4545819"/>
        </p:xfrm>
        <a:graphic>
          <a:graphicData uri="http://schemas.openxmlformats.org/drawingml/2006/table">
            <a:tbl>
              <a:tblPr/>
              <a:tblGrid>
                <a:gridCol w="4380412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31393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31393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31393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882405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214738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Wskaźniki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  <a:endParaRPr lang="pl-PL" sz="11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6252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2025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2026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2027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2028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51902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68301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1.1.1 Realizacja wpływów 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Suma zrealizowanych kwot dochodów z tytułu podatków i należności niepodatkowych pobieranych przez organy KAS, liczona narastająco od początku roku do końca okresu </a:t>
                      </a:r>
                      <a:r>
                        <a:rPr lang="pl-PL" sz="900" b="0" i="1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sprawozdawczego w stosunku do kwoty </a:t>
                      </a: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dochodów zaplanowanych w ustawie budżetowej na dany rok</a:t>
                      </a:r>
                    </a:p>
                  </a:txBody>
                  <a:tcPr marL="108000" marR="36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93,90%</a:t>
                      </a:r>
                      <a:b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100%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100%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100%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100%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ds. poboru podatków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6715794"/>
                  </a:ext>
                </a:extLst>
              </a:tr>
              <a:tr h="70539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1.1.2 Efektywne zarządzanie zaległościami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Kwota zaległości wymagalnych według stanu na koniec okresu sprawozdawczego roku bieżącego w stosunku do kwoty zaległości wymagalnych według stanu na koniec analogicznego okresu sprawozdawczego roku poprzedniego</a:t>
                      </a:r>
                    </a:p>
                  </a:txBody>
                  <a:tcPr marL="108000" marR="36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101,28%</a:t>
                      </a:r>
                      <a:b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≤ 103% 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≤ 103% 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≤102% 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≤ 102% 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ds. poboru podatków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9020343"/>
                  </a:ext>
                </a:extLst>
              </a:tr>
              <a:tr h="72335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1.1.3 Skuteczność kontroli celno-skarbowej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kontroli celno-skarbowych pozytywnych </a:t>
                      </a:r>
                      <a:r>
                        <a:rPr lang="pl-PL" sz="900" b="0" i="1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dotyczących podatków (z </a:t>
                      </a: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ustaleniami podatkowymi powyżej 20 </a:t>
                      </a:r>
                      <a:r>
                        <a:rPr lang="pl-PL" sz="900" b="0" i="1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000 zł) w stosunku do liczby zrealizowanych kontroli celno-skarbowych dotyczących podatków ogółem w danym roku</a:t>
                      </a:r>
                    </a:p>
                  </a:txBody>
                  <a:tcPr marL="108000" marR="36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80%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81%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82%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83%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84%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ds. nadzoru nad kontrolami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77329475"/>
                  </a:ext>
                </a:extLst>
              </a:tr>
              <a:tr h="6930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1.1.4 Skuteczność typowania podmiotów do kontroli podatków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</a:t>
                      </a:r>
                      <a:r>
                        <a:rPr lang="pl-PL" sz="900" b="0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kontroli pozytywnych  dotyczących podatków w stosunku do liczby zrealizowanych kontroli dotyczących podatków ogółem w danym roku</a:t>
                      </a:r>
                    </a:p>
                  </a:txBody>
                  <a:tcPr marL="108000" marR="36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93%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93,1%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93,2%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93,3%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93,4%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nadzoru nad kontrolami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468128"/>
                  </a:ext>
                </a:extLst>
              </a:tr>
              <a:tr h="42142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1.1.5 Zatrzymania towarów niespełniających wymagań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zatrzymań towarów niespełniających wymagań </a:t>
                      </a:r>
                    </a:p>
                  </a:txBody>
                  <a:tcPr marL="108000" marR="36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4499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3000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6000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9000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12000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ds. ceł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488691"/>
                  </a:ext>
                </a:extLst>
              </a:tr>
              <a:tr h="82691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1.1.6 Wywiązywanie się z obowiązków wymiany informacji podatkowych z innymi państwami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terminowo zrealizowanych obowiązków w związku z dyrektywą Rady 2011/16/UE oraz umowami międzynarodowymi w zakresie obowiązkowej automatycznej wymiany informacji podatkowych z innymi państwami</a:t>
                      </a:r>
                    </a:p>
                  </a:txBody>
                  <a:tcPr marL="108000" marR="36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8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9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18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28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38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ds. współpracy międzynarodowej KAS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97444871"/>
                  </a:ext>
                </a:extLst>
              </a:tr>
            </a:tbl>
          </a:graphicData>
        </a:graphic>
      </p:graphicFrame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29EC2DF-9973-412B-9724-0042CAD243C2}"/>
              </a:ext>
            </a:extLst>
          </p:cNvPr>
          <p:cNvSpPr txBox="1"/>
          <p:nvPr/>
        </p:nvSpPr>
        <p:spPr>
          <a:xfrm>
            <a:off x="2945597" y="71250"/>
            <a:ext cx="903545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1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kumimoji="0" lang="pl-PL" sz="2000" i="1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Transparentne i bezpieczne finanse publiczne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6891530A-BD35-4151-A492-AD6CECEAC013}"/>
              </a:ext>
            </a:extLst>
          </p:cNvPr>
          <p:cNvSpPr/>
          <p:nvPr/>
        </p:nvSpPr>
        <p:spPr>
          <a:xfrm>
            <a:off x="6522" y="447052"/>
            <a:ext cx="2760430" cy="18212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1.1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Wzrost skuteczności </a:t>
            </a:r>
            <a:br>
              <a:rPr lang="pl-PL" sz="1400" b="1" i="1" cap="small" dirty="0">
                <a:solidFill>
                  <a:srgbClr val="C00000"/>
                </a:solidFill>
                <a:latin typeface="Lato"/>
              </a:rPr>
            </a:b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i efektywności poboru należności podatkowych i niepodatkowych oraz bezpieczny i skuteczny system ochrony granic </a:t>
            </a:r>
            <a:br>
              <a:rPr lang="pl-PL" sz="1400" b="1" i="1" cap="small" dirty="0">
                <a:solidFill>
                  <a:srgbClr val="C00000"/>
                </a:solidFill>
                <a:latin typeface="Lato"/>
              </a:rPr>
            </a:b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i przepływu towarów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DCF8259D-3FBF-4C11-8C88-591A42B34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378924"/>
              </p:ext>
            </p:extLst>
          </p:nvPr>
        </p:nvGraphicFramePr>
        <p:xfrm>
          <a:off x="3098413" y="5237439"/>
          <a:ext cx="8911029" cy="1511397"/>
        </p:xfrm>
        <a:graphic>
          <a:graphicData uri="http://schemas.openxmlformats.org/drawingml/2006/table">
            <a:tbl>
              <a:tblPr/>
              <a:tblGrid>
                <a:gridCol w="4381200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32305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28881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28881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28881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28881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88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59363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Wskaźniki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567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2025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2026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2027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2028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64287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373195">
                <a:tc>
                  <a:txBody>
                    <a:bodyPr/>
                    <a:lstStyle/>
                    <a:p>
                      <a:pPr marL="857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1.2.1 Sporządzanie sprawozdań oraz opinii związanych </a:t>
                      </a:r>
                      <a:b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</a:br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z prowadzonymi audytami w zakresie audytów środków </a:t>
                      </a:r>
                      <a:r>
                        <a:rPr lang="pl-PL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zagranicznych</a:t>
                      </a:r>
                    </a:p>
                    <a:p>
                      <a:pPr marL="857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/>
                        </a:rPr>
                        <a:t>Liczba sporządzonych sprawozdań i opinii związanych z prowadzonymi audytami </a:t>
                      </a:r>
                      <a:b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/>
                        </a:rPr>
                      </a:b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/>
                        </a:rPr>
                        <a:t>w odniesieniu do projektów </a:t>
                      </a:r>
                      <a:r>
                        <a:rPr lang="pl-PL" sz="900" b="0" i="1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finansowanych</a:t>
                      </a: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/>
                        </a:rPr>
                        <a:t> z funduszy unijnych oraz innych źródeł zagranicznych, w stosunku do liczby tych sprawozdań i opinii do sporządzenia </a:t>
                      </a:r>
                      <a:b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/>
                        </a:rPr>
                      </a:br>
                      <a:r>
                        <a:rPr lang="pl-PL" sz="900" b="0" i="1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w danym roku</a:t>
                      </a:r>
                      <a:endParaRPr lang="pl-PL" sz="9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/>
                      </a:endParaRPr>
                    </a:p>
                  </a:txBody>
                  <a:tcPr marL="6350" marR="635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100%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100%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100%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100%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100%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audytu</a:t>
                      </a:r>
                      <a:r>
                        <a:rPr lang="pl-PL" sz="700" b="0" i="0" u="none" strike="sng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 </a:t>
                      </a: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środków </a:t>
                      </a:r>
                      <a:r>
                        <a:rPr lang="pl-PL" sz="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publicznych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9135593"/>
                  </a:ext>
                </a:extLst>
              </a:tr>
            </a:tbl>
          </a:graphicData>
        </a:graphic>
      </p:graphicFrame>
      <p:sp>
        <p:nvSpPr>
          <p:cNvPr id="11" name="Prostokąt 10">
            <a:extLst>
              <a:ext uri="{FF2B5EF4-FFF2-40B4-BE49-F238E27FC236}">
                <a16:creationId xmlns:a16="http://schemas.microsoft.com/office/drawing/2014/main" id="{DCEF27A0-E2A0-4689-B78C-4DDE98E64C67}"/>
              </a:ext>
            </a:extLst>
          </p:cNvPr>
          <p:cNvSpPr/>
          <p:nvPr/>
        </p:nvSpPr>
        <p:spPr>
          <a:xfrm>
            <a:off x="0" y="5261681"/>
            <a:ext cx="2760430" cy="8635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1.2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Efektywne i przejrzyste zarządzanie środkami publicznymi</a:t>
            </a:r>
          </a:p>
        </p:txBody>
      </p:sp>
      <p:pic>
        <p:nvPicPr>
          <p:cNvPr id="13" name="Obraz 3">
            <a:extLst>
              <a:ext uri="{FF2B5EF4-FFF2-40B4-BE49-F238E27FC236}">
                <a16:creationId xmlns:a16="http://schemas.microsoft.com/office/drawing/2014/main" id="{50389CC7-7524-4D7E-9CE0-BBADA3A73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675"/>
            <a:ext cx="1137069" cy="56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6604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>
            <a:extLst>
              <a:ext uri="{FF2B5EF4-FFF2-40B4-BE49-F238E27FC236}">
                <a16:creationId xmlns:a16="http://schemas.microsoft.com/office/drawing/2014/main" id="{0D30C844-895A-4FD3-83F1-CBCABC00BFAC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9" name="Prostokąt 8">
              <a:extLst>
                <a:ext uri="{FF2B5EF4-FFF2-40B4-BE49-F238E27FC236}">
                  <a16:creationId xmlns:a16="http://schemas.microsoft.com/office/drawing/2014/main" id="{09E71A93-935D-47D8-8BDA-B883CBBB86BC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0" name="Łącznik prosty 9">
              <a:extLst>
                <a:ext uri="{FF2B5EF4-FFF2-40B4-BE49-F238E27FC236}">
                  <a16:creationId xmlns:a16="http://schemas.microsoft.com/office/drawing/2014/main" id="{322EC93C-DE7A-4639-A4D3-40836A50B942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Tabela 36">
            <a:extLst>
              <a:ext uri="{FF2B5EF4-FFF2-40B4-BE49-F238E27FC236}">
                <a16:creationId xmlns:a16="http://schemas.microsoft.com/office/drawing/2014/main" id="{220BA331-58A4-4242-964E-7E599AF7E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248041"/>
              </p:ext>
            </p:extLst>
          </p:nvPr>
        </p:nvGraphicFramePr>
        <p:xfrm>
          <a:off x="3097576" y="779136"/>
          <a:ext cx="8917200" cy="6023456"/>
        </p:xfrm>
        <a:graphic>
          <a:graphicData uri="http://schemas.openxmlformats.org/drawingml/2006/table">
            <a:tbl>
              <a:tblPr/>
              <a:tblGrid>
                <a:gridCol w="4381200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88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231185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Wskaźniki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7242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2025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2026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2027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2028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95393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2.1.1 </a:t>
                      </a:r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Poziom łatwości załatwiania sprawy w urzędach skarbowych (CES) 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odpowiedzi wszystkich respondentów, którzy wskazali w ankiecie 9 i 10 na skali </a:t>
                      </a:r>
                      <a:b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0-10 w pytaniu, które dotyczyło poziomu trudności załatwienia sprawy w urzędach </a:t>
                      </a:r>
                      <a:r>
                        <a:rPr lang="pl-PL" sz="900" b="0" i="1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skarbowych (CES) w stosunku </a:t>
                      </a: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do liczby wszystkich respondentów w </a:t>
                      </a:r>
                      <a:r>
                        <a:rPr lang="pl-PL" sz="900" b="0" i="1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 danym roku</a:t>
                      </a:r>
                      <a:endParaRPr lang="pl-PL" sz="9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36000" marR="36000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82%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85%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86%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87%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88%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relacji z klientami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7279998"/>
                  </a:ext>
                </a:extLst>
              </a:tr>
              <a:tr h="71681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2.1.2 </a:t>
                      </a:r>
                      <a:r>
                        <a:rPr lang="pl-PL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Poziom łatwości </a:t>
                      </a:r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załatwiania</a:t>
                      </a:r>
                      <a:r>
                        <a:rPr lang="pl-PL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 sprawy w e-Urzędzie Skarbowym (CES)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</a:t>
                      </a:r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odpowiedzi wszystkich respondentów, którzy wskazali w ankiecie 9 i 10 na skali </a:t>
                      </a:r>
                      <a:b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0-10 w pytaniu, które dotyczyło poziomu trudności załatwienia </a:t>
                      </a:r>
                      <a:r>
                        <a:rPr lang="pl-PL" sz="900" b="0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sprawy w e-Urzędzie Skarbowym (CES) w stosunku do liczby wszystkich respondentów w danym roku</a:t>
                      </a:r>
                    </a:p>
                  </a:txBody>
                  <a:tcPr marL="36000" marR="36000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52%</a:t>
                      </a:r>
                      <a:b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63%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64%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65%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66%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 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relacji z klientami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6715794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2.1.3 Skuteczność załatwiania sprawy podczas jednej wizyty 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w urzędzie skarbowym (FCR)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wszystkich respondentów, którzy odpowiedzieli „tak” na pytanie „Na załatwienie mojej sprawy potrzebowałem(</a:t>
                      </a:r>
                      <a:r>
                        <a:rPr lang="pl-PL" sz="900" b="0" i="1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am</a:t>
                      </a:r>
                      <a:r>
                        <a:rPr lang="pl-PL" sz="9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) tylko 1 wizyty w urzędzie skarbowym” w stosunku do liczby wszystkich respondentów w </a:t>
                      </a:r>
                      <a:r>
                        <a:rPr lang="pl-PL" sz="900" b="0" i="1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danym roku</a:t>
                      </a:r>
                      <a:endParaRPr lang="pl-PL" sz="900" b="0" i="1" u="none" strike="sng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36000" marR="36000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87%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89%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≥90%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91%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91%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 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relacji z klientami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9020343"/>
                  </a:ext>
                </a:extLst>
              </a:tr>
              <a:tr h="93441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2.1.4 </a:t>
                      </a: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Skuteczność załatwiania sprawy podczas jednej wizyty </a:t>
                      </a:r>
                      <a:b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</a:b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w e-Urzędzie Skarbowym (FCR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)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wszystkich respondentów, którzy  odpowiedzieli „tak” na pytanie „Czy udało się Panu/i zrealizować cel Pana/i wizyty w e-Urzędzie Skarbowym?” w stosunku do liczby wszystkich respondentów w </a:t>
                      </a:r>
                      <a:r>
                        <a:rPr lang="pl-PL" sz="900" b="0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danym roku</a:t>
                      </a:r>
                      <a:endParaRPr lang="pl-PL" sz="900" b="0" i="1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36000" marR="36000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68%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74%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≥75%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≥76%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≥77%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0" i="0" u="none" strike="sngStrike" dirty="0">
                          <a:solidFill>
                            <a:srgbClr val="FF0000"/>
                          </a:solidFill>
                          <a:effectLst/>
                          <a:latin typeface="Lato" panose="020F0502020204030203" pitchFamily="34" charset="-18"/>
                        </a:rPr>
                        <a:t> </a:t>
                      </a: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relacji z klientami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488691"/>
                  </a:ext>
                </a:extLst>
              </a:tr>
              <a:tr h="13620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2.1.5 Zapewnienie jednolitości interpretacji indywidualnych, wiążących informacji stawkowych i wiążących informacji akcyzowych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Liczba interpretacji indywidualnych</a:t>
                      </a:r>
                      <a:r>
                        <a:rPr lang="pl-PL" sz="900" b="0" i="1" u="none" strike="noStrike" kern="1200" dirty="0">
                          <a:solidFill>
                            <a:srgbClr val="FF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900" b="0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przepisów prawa podatkowego, wiążących informacji stawkowych i wiążących informacji akcyzowych uchylonych prawomocnym wyrokiem sądu administracyjnego (po wpływie wyroku prawomocnego) w stosunku do liczby wydanych interpretacji indywidualnych, wiążących informacji stawkowych i wiążących informacji akcyzowych w danym roku</a:t>
                      </a:r>
                    </a:p>
                  </a:txBody>
                  <a:tcPr marL="36000" marR="3600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3,31%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≤ 5%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≤ 4,7%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≤ 4,3%</a:t>
                      </a:r>
                      <a:endParaRPr lang="pl-PL" sz="11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≤ 4%</a:t>
                      </a:r>
                      <a:endParaRPr lang="pl-PL" sz="11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orzecznictwa podatkowego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97444871"/>
                  </a:ext>
                </a:extLst>
              </a:tr>
              <a:tr h="57652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2.1.6 e-Usługi publiczne dla klientów KAS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Liczba e-Usług publicznych udostępnionych klientom KAS</a:t>
                      </a:r>
                      <a:endParaRPr lang="pl-PL" sz="900" b="0" i="1" u="none" strike="sng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36000" marR="36000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0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ceł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8570019"/>
                  </a:ext>
                </a:extLst>
              </a:tr>
            </a:tbl>
          </a:graphicData>
        </a:graphic>
      </p:graphicFrame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29EC2DF-9973-412B-9724-0042CAD243C2}"/>
              </a:ext>
            </a:extLst>
          </p:cNvPr>
          <p:cNvSpPr txBox="1"/>
          <p:nvPr/>
        </p:nvSpPr>
        <p:spPr>
          <a:xfrm>
            <a:off x="2945597" y="71250"/>
            <a:ext cx="903545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2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lang="pl-PL" sz="2000" i="1" cap="small" dirty="0">
                <a:latin typeface="Lato"/>
              </a:rPr>
              <a:t>Zrównoważony rozwój  systemu podatkowego oraz profesjonalna </a:t>
            </a:r>
          </a:p>
          <a:p>
            <a:pPr marL="1258888"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000" i="1" cap="small" dirty="0">
                <a:latin typeface="Lato"/>
              </a:rPr>
              <a:t>i nowoczesna obsługa klienta</a:t>
            </a:r>
            <a:endParaRPr kumimoji="0" lang="pl-PL" sz="2000" i="1" u="none" strike="noStrike" kern="1200" cap="small" spc="0" normalizeH="0" noProof="0" dirty="0">
              <a:ln>
                <a:noFill/>
              </a:ln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6891530A-BD35-4151-A492-AD6CECEAC013}"/>
              </a:ext>
            </a:extLst>
          </p:cNvPr>
          <p:cNvSpPr/>
          <p:nvPr/>
        </p:nvSpPr>
        <p:spPr>
          <a:xfrm>
            <a:off x="29960" y="777600"/>
            <a:ext cx="2760430" cy="1151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2.1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Wsparcie klientów </a:t>
            </a:r>
            <a:br>
              <a:rPr lang="pl-PL" sz="1400" b="1" i="1" cap="small" dirty="0">
                <a:solidFill>
                  <a:srgbClr val="C00000"/>
                </a:solidFill>
                <a:latin typeface="Lato"/>
              </a:rPr>
            </a:b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w wykonywaniu obowiązków podatkowych i celnych</a:t>
            </a:r>
          </a:p>
        </p:txBody>
      </p:sp>
      <p:pic>
        <p:nvPicPr>
          <p:cNvPr id="12" name="Obraz 3">
            <a:extLst>
              <a:ext uri="{FF2B5EF4-FFF2-40B4-BE49-F238E27FC236}">
                <a16:creationId xmlns:a16="http://schemas.microsoft.com/office/drawing/2014/main" id="{E26E4483-3D89-4D70-A14F-1B3DA669F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675"/>
            <a:ext cx="1137069" cy="56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308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3EA58CDD-0EC9-4345-BF40-C41A02604964}"/>
              </a:ext>
            </a:extLst>
          </p:cNvPr>
          <p:cNvGrpSpPr/>
          <p:nvPr/>
        </p:nvGrpSpPr>
        <p:grpSpPr>
          <a:xfrm>
            <a:off x="0" y="12577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AE93E1AB-06B0-4447-8C42-00FE2990E82C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6" name="Łącznik prosty 15">
              <a:extLst>
                <a:ext uri="{FF2B5EF4-FFF2-40B4-BE49-F238E27FC236}">
                  <a16:creationId xmlns:a16="http://schemas.microsoft.com/office/drawing/2014/main" id="{4400531A-3DCC-4A5C-887B-7F0914C09753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Tabela 36">
            <a:extLst>
              <a:ext uri="{FF2B5EF4-FFF2-40B4-BE49-F238E27FC236}">
                <a16:creationId xmlns:a16="http://schemas.microsoft.com/office/drawing/2014/main" id="{220BA331-58A4-4242-964E-7E599AF7E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211267"/>
              </p:ext>
            </p:extLst>
          </p:nvPr>
        </p:nvGraphicFramePr>
        <p:xfrm>
          <a:off x="3099189" y="771463"/>
          <a:ext cx="8917200" cy="3942081"/>
        </p:xfrm>
        <a:graphic>
          <a:graphicData uri="http://schemas.openxmlformats.org/drawingml/2006/table">
            <a:tbl>
              <a:tblPr/>
              <a:tblGrid>
                <a:gridCol w="4381200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88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238882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Wskaźniki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7816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2026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2027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2028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52149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60049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4.1.1 Wskaźnik zaangażowania na forum UE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 unijnych komitetów, grup roboczych, grup zadaniowych, grup eksperckich itd., </a:t>
                      </a:r>
                      <a:b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 których uczestniczą przedstawiciele KAS w obszarze administracji skarbowej</a:t>
                      </a:r>
                    </a:p>
                  </a:txBody>
                  <a:tcPr marL="72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75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  <a:p>
                      <a:pPr algn="ctr" rtl="0" fontAlgn="ctr"/>
                      <a:endParaRPr lang="pl-PL" sz="900" b="0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80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161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242</a:t>
                      </a:r>
                      <a:endParaRPr lang="pl-PL" sz="11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303</a:t>
                      </a:r>
                      <a:endParaRPr lang="pl-PL" sz="11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ds. współpracy międzynarodowej KAS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7279998"/>
                  </a:ext>
                </a:extLst>
              </a:tr>
              <a:tr h="89412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4.1.2 Wskaźnik wzmocnienia kompetencji w zakresie analityki kryminalnej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przeszkolonych analityków kryminalnych do pełnienia służby w komórkach analizy kryminalnej</a:t>
                      </a:r>
                      <a:endParaRPr lang="pl-PL" sz="900" b="0" i="1" u="none" strike="sngStrike" dirty="0">
                        <a:solidFill>
                          <a:srgbClr val="FF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2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0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  <a:p>
                      <a:pPr algn="ctr" rtl="0" fontAlgn="ctr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27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54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≥70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86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ds. zwalczania przestępczości ekonomicznej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6715794"/>
                  </a:ext>
                </a:extLst>
              </a:tr>
              <a:tr h="41104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4.1.3 Optymalizacja procesu rejestracji podmiotów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Liczba udostępnionych e-usług optymalizujących procesy rejestracji podmiotów </a:t>
                      </a:r>
                      <a:endParaRPr lang="pl-PL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ato" panose="020F0502020204030203" pitchFamily="34" charset="-18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komórka właściwa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 ds. poboru podatków</a:t>
                      </a:r>
                    </a:p>
                  </a:txBody>
                  <a:tcPr marL="6350" marR="635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9020343"/>
                  </a:ext>
                </a:extLst>
              </a:tr>
              <a:tr h="72661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4.1.4 Automatyzacja i optymalizacja procesu egzekucji administracyjnej w KAS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udostępnionych e-usług automatyzujących i optymalizujących proces egzekucji </a:t>
                      </a:r>
                      <a:r>
                        <a:rPr lang="pl-PL" sz="900" b="0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administracyjnej w KAS </a:t>
                      </a:r>
                    </a:p>
                  </a:txBody>
                  <a:tcPr marL="72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ds. poboru podatków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488691"/>
                  </a:ext>
                </a:extLst>
              </a:tr>
              <a:tr h="8391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4.1.5 Wskaźnik aktywności Kierownictwa  KAS 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na forum UE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bilateralnych i multilateralnych spotkań Kierownictwa KAS </a:t>
                      </a:r>
                      <a:r>
                        <a:rPr lang="pl-PL" sz="900" b="0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na forum UE w obszarze </a:t>
                      </a:r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administracji skarbowej</a:t>
                      </a:r>
                    </a:p>
                  </a:txBody>
                  <a:tcPr marL="72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10</a:t>
                      </a:r>
                    </a:p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  <a:p>
                      <a:pPr algn="ctr" rtl="0" fontAlgn="ctr"/>
                      <a:endParaRPr lang="pl-PL" sz="900" b="0" i="0" u="none" strike="no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35</a:t>
                      </a:r>
                      <a:endParaRPr lang="pl-PL" sz="11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53</a:t>
                      </a:r>
                      <a:endParaRPr lang="pl-PL" sz="11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71</a:t>
                      </a:r>
                      <a:endParaRPr lang="pl-PL" sz="11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komórka właściwa </a:t>
                      </a:r>
                      <a:br>
                        <a:rPr lang="pl-PL" sz="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</a:br>
                      <a:r>
                        <a:rPr lang="pl-PL" sz="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ds. współpracy międzynarodowej KAS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4047001"/>
                  </a:ext>
                </a:extLst>
              </a:tr>
            </a:tbl>
          </a:graphicData>
        </a:graphic>
      </p:graphicFrame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29EC2DF-9973-412B-9724-0042CAD243C2}"/>
              </a:ext>
            </a:extLst>
          </p:cNvPr>
          <p:cNvSpPr txBox="1"/>
          <p:nvPr/>
        </p:nvSpPr>
        <p:spPr>
          <a:xfrm>
            <a:off x="2945597" y="71250"/>
            <a:ext cx="903545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4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lang="pl-PL" sz="2000" i="1" cap="small" dirty="0">
                <a:latin typeface="Lato"/>
              </a:rPr>
              <a:t>Wzmocnienie zdolności organizacji do skutecznej realizacji zadań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6891530A-BD35-4151-A492-AD6CECEAC013}"/>
              </a:ext>
            </a:extLst>
          </p:cNvPr>
          <p:cNvSpPr/>
          <p:nvPr/>
        </p:nvSpPr>
        <p:spPr>
          <a:xfrm>
            <a:off x="73642" y="759189"/>
            <a:ext cx="2717857" cy="975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4.1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Wzmocnienie potencjału organizacji</a:t>
            </a:r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20983C1A-12E5-4F8E-819E-4423EB76F4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071396"/>
              </p:ext>
            </p:extLst>
          </p:nvPr>
        </p:nvGraphicFramePr>
        <p:xfrm>
          <a:off x="3099189" y="4882663"/>
          <a:ext cx="8917200" cy="1191312"/>
        </p:xfrm>
        <a:graphic>
          <a:graphicData uri="http://schemas.openxmlformats.org/drawingml/2006/table">
            <a:tbl>
              <a:tblPr/>
              <a:tblGrid>
                <a:gridCol w="4381200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30800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88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24861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Wskaźniki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8541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2026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2027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2028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703653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4.2.1 Jednolite i nowoczesne rozwiązania w obszarze zarządzania różnorodnością w KAS </a:t>
                      </a:r>
                    </a:p>
                    <a:p>
                      <a:pPr algn="l" rtl="0" fontAlgn="ctr"/>
                      <a:r>
                        <a:rPr lang="pl-PL" sz="900" b="0" i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Liczba podjętych działań z zakresu zarządzania różnorodnością w KAS</a:t>
                      </a:r>
                      <a:endParaRPr lang="pl-PL" sz="900" b="0" i="1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</a:endParaRPr>
                    </a:p>
                  </a:txBody>
                  <a:tcPr marL="720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-</a:t>
                      </a:r>
                    </a:p>
                    <a:p>
                      <a:pPr algn="ctr" rtl="0" fontAlgn="ctr"/>
                      <a:endParaRPr lang="pl-PL" sz="11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</a:t>
                      </a:r>
                    </a:p>
                    <a:p>
                      <a:pPr algn="ctr" rtl="0" fontAlgn="ctr"/>
                      <a:endParaRPr lang="pl-PL" sz="11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2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≥ 2</a:t>
                      </a: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 komórka właściwa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ds. budżetu, majątku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i kadr KAS</a:t>
                      </a:r>
                      <a:endParaRPr lang="pl-PL" sz="700" b="0" i="0" u="none" strike="noStrike" dirty="0">
                        <a:solidFill>
                          <a:srgbClr val="DC0032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9525" marR="9525" marT="9525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7279998"/>
                  </a:ext>
                </a:extLst>
              </a:tr>
            </a:tbl>
          </a:graphicData>
        </a:graphic>
      </p:graphicFrame>
      <p:sp>
        <p:nvSpPr>
          <p:cNvPr id="14" name="Prostokąt 13">
            <a:extLst>
              <a:ext uri="{FF2B5EF4-FFF2-40B4-BE49-F238E27FC236}">
                <a16:creationId xmlns:a16="http://schemas.microsoft.com/office/drawing/2014/main" id="{85CACA1B-2A2D-4392-805F-20EAD76E8537}"/>
              </a:ext>
            </a:extLst>
          </p:cNvPr>
          <p:cNvSpPr/>
          <p:nvPr/>
        </p:nvSpPr>
        <p:spPr>
          <a:xfrm>
            <a:off x="73641" y="4882663"/>
            <a:ext cx="2717857" cy="1156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4.2  </a:t>
            </a:r>
          </a:p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Stworzenie przyjaznego </a:t>
            </a:r>
            <a:br>
              <a:rPr lang="pl-PL" sz="1400" b="1" i="1" cap="small" dirty="0">
                <a:solidFill>
                  <a:srgbClr val="C00000"/>
                </a:solidFill>
                <a:latin typeface="Lato"/>
              </a:rPr>
            </a:br>
            <a:r>
              <a:rPr lang="pl-PL" sz="1400" b="1" i="1" cap="small" dirty="0">
                <a:solidFill>
                  <a:srgbClr val="C00000"/>
                </a:solidFill>
                <a:latin typeface="Lato"/>
              </a:rPr>
              <a:t>i aktywizującego środowiska pracy oraz służby</a:t>
            </a:r>
          </a:p>
        </p:txBody>
      </p:sp>
      <p:pic>
        <p:nvPicPr>
          <p:cNvPr id="18" name="Obraz 3">
            <a:extLst>
              <a:ext uri="{FF2B5EF4-FFF2-40B4-BE49-F238E27FC236}">
                <a16:creationId xmlns:a16="http://schemas.microsoft.com/office/drawing/2014/main" id="{13C2D6E3-8500-4E07-8CB4-51994F0FA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6675"/>
            <a:ext cx="1137069" cy="56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86878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7C8EAFB13D6264EA3047B84005766DA" ma:contentTypeVersion="" ma:contentTypeDescription="Utwórz nowy dokument." ma:contentTypeScope="" ma:versionID="e468c3c3054af7730ef607b944f1f75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527149-87FA-4383-A339-E115AD0446FF}"/>
</file>

<file path=customXml/itemProps2.xml><?xml version="1.0" encoding="utf-8"?>
<ds:datastoreItem xmlns:ds="http://schemas.openxmlformats.org/officeDocument/2006/customXml" ds:itemID="{B993DF79-EE3A-42CA-AB92-D87959F0B8A7}"/>
</file>

<file path=customXml/itemProps3.xml><?xml version="1.0" encoding="utf-8"?>
<ds:datastoreItem xmlns:ds="http://schemas.openxmlformats.org/officeDocument/2006/customXml" ds:itemID="{366141B2-69F2-456D-84FE-30DED37D276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1808</Words>
  <Application>Microsoft Office PowerPoint</Application>
  <PresentationFormat>Panoramiczny</PresentationFormat>
  <Paragraphs>332</Paragraphs>
  <Slides>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Lato</vt:lpstr>
      <vt:lpstr>TimesNewRomanPSMT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2025-01-03T07:17:18Z</dcterms:created>
  <dcterms:modified xsi:type="dcterms:W3CDTF">2025-01-03T07:19:17Z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FCATEGORY">
    <vt:lpwstr>InformacjePrzeznaczoneWylacznieDoUzytkuWewnetrznego</vt:lpwstr>
  </property>
  <property fmtid="{D5CDD505-2E9C-101B-9397-08002B2CF9AE}" pid="3" name="MFClassifiedBy">
    <vt:lpwstr>UxC4dwLulzfINJ8nQH+xvX5LNGipWa4BRSZhPgxsCvltETEl7kQzWqN2782sd6Ko6FY/KnfoqsINVoLzyzLNZ+U7aLLtw50i0ODaH1SViUs=</vt:lpwstr>
  </property>
  <property fmtid="{D5CDD505-2E9C-101B-9397-08002B2CF9AE}" pid="4" name="MFClassificationDate">
    <vt:lpwstr>2024-11-07T14:16:23.8637888+01:00</vt:lpwstr>
  </property>
  <property fmtid="{D5CDD505-2E9C-101B-9397-08002B2CF9AE}" pid="5" name="MFClassifiedBySID">
    <vt:lpwstr>UxC4dwLulzfINJ8nQH+xvX5LNGipWa4BRSZhPgxsCvm42mrIC/DSDv0ggS+FjUN/2v1BBotkLlY5aAiEhoi6uTxBlECh2NWnCYVE2JoROSb2OuaOGy8TWQ3gh74MmClw</vt:lpwstr>
  </property>
  <property fmtid="{D5CDD505-2E9C-101B-9397-08002B2CF9AE}" pid="6" name="MFGRNItemId">
    <vt:lpwstr>GRN-b0c59b5c-7c28-44bf-a5ba-50c863583f3d</vt:lpwstr>
  </property>
  <property fmtid="{D5CDD505-2E9C-101B-9397-08002B2CF9AE}" pid="7" name="MFHash">
    <vt:lpwstr>Jrr4qZ6hPkHWBJJqf3Rjo/hXFGEI4EEDAMHJv+rZyHc=</vt:lpwstr>
  </property>
  <property fmtid="{D5CDD505-2E9C-101B-9397-08002B2CF9AE}" pid="8" name="MFVisualMarkingsSettings">
    <vt:lpwstr>HeaderAlignment=1;FooterAlignment=1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  <property fmtid="{D5CDD505-2E9C-101B-9397-08002B2CF9AE}" pid="11" name="ContentTypeId">
    <vt:lpwstr>0x01010057C8EAFB13D6264EA3047B84005766DA</vt:lpwstr>
  </property>
</Properties>
</file>