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67" d="100"/>
          <a:sy n="67" d="100"/>
        </p:scale>
        <p:origin x="1408" y="4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448737" y="3027057"/>
            <a:ext cx="2105996" cy="57186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442228" y="2350779"/>
            <a:ext cx="2119014" cy="5978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7144" y="1620567"/>
            <a:ext cx="3479205" cy="480514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97031" y="2286182"/>
            <a:ext cx="1079004" cy="2783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316574" y="4510297"/>
            <a:ext cx="10141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27653" y="2322908"/>
            <a:ext cx="1003744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22254" y="3375755"/>
            <a:ext cx="1009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22254" y="3941295"/>
            <a:ext cx="100914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439987" y="4476875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535782" y="3371483"/>
            <a:ext cx="862023" cy="5220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06006" y="4477088"/>
            <a:ext cx="1070029" cy="36493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535509" y="3959212"/>
            <a:ext cx="883735" cy="46216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92564" y="4236205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International Relations of the National Revenue Administration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altLang="pl-PL" sz="6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550170" y="5843931"/>
            <a:ext cx="999284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456106" y="2355243"/>
            <a:ext cx="912342" cy="4661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06006" y="4116121"/>
            <a:ext cx="1070029" cy="3052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662422" y="3195000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454418" y="4172652"/>
            <a:ext cx="942726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22254" y="2847141"/>
            <a:ext cx="1009143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450494" y="3964333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449418" y="2866049"/>
            <a:ext cx="917679" cy="43886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448932" y="2880727"/>
            <a:ext cx="91921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03596" y="1252647"/>
            <a:ext cx="1079004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08738" y="5357622"/>
            <a:ext cx="106729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537985" y="2343526"/>
            <a:ext cx="865394" cy="4621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437597" y="3942789"/>
            <a:ext cx="937557" cy="47611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423616" y="4479331"/>
            <a:ext cx="9515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437858" y="5026077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456484" y="3401098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443938" y="3663000"/>
            <a:ext cx="958485" cy="46099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42229" y="1846080"/>
            <a:ext cx="994836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670772" y="4244889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38209" y="4215282"/>
            <a:ext cx="101425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538635" y="2861398"/>
            <a:ext cx="865972" cy="4471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41467" y="3671100"/>
            <a:ext cx="1019776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06006" y="2636912"/>
            <a:ext cx="1070029" cy="3268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86822" y="3196389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Department of Toll Collection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DPO</a:t>
            </a: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06006" y="4925736"/>
            <a:ext cx="1070029" cy="37241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Digital </a:t>
            </a:r>
            <a:r>
              <a:rPr lang="pl-PL" altLang="pl-PL" sz="700" dirty="0" err="1">
                <a:latin typeface="Calibri" panose="020F0502020204030204" pitchFamily="34" charset="0"/>
              </a:rPr>
              <a:t>Transformation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83658" y="3707295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Relationships with Customers Department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DRK</a:t>
            </a:r>
            <a:endParaRPr lang="en-GB" altLang="pl-PL" sz="6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671250" y="2664917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444094" y="2347863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 Policy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Department</a:t>
            </a:r>
            <a:endParaRPr lang="en-GB" altLang="pl-PL" sz="7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  <a:endParaRPr lang="en-GB" altLang="pl-PL" sz="7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662422" y="372508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38209" y="4769433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538209" y="5316507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540833" y="1263000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447192" y="3375755"/>
            <a:ext cx="924336" cy="5177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 err="1">
                <a:latin typeface="Calibri" panose="020F0502020204030204" pitchFamily="34" charset="0"/>
              </a:rPr>
              <a:t>Taxes</a:t>
            </a:r>
            <a:r>
              <a:rPr lang="pl-PL" altLang="pl-PL" sz="600" dirty="0">
                <a:latin typeface="Calibri" panose="020F0502020204030204" pitchFamily="34" charset="0"/>
              </a:rPr>
              <a:t> and </a:t>
            </a:r>
            <a:r>
              <a:rPr lang="pl-PL" altLang="pl-PL" sz="600" dirty="0" err="1">
                <a:latin typeface="Calibri" panose="020F0502020204030204" pitchFamily="34" charset="0"/>
              </a:rPr>
              <a:t>Fees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Constituting</a:t>
            </a:r>
            <a:r>
              <a:rPr lang="pl-PL" altLang="pl-PL" sz="600" dirty="0">
                <a:latin typeface="Calibri" panose="020F0502020204030204" pitchFamily="34" charset="0"/>
              </a:rPr>
              <a:t> the Incom of </a:t>
            </a:r>
            <a:r>
              <a:rPr lang="pl-PL" altLang="pl-PL" sz="600" dirty="0" err="1">
                <a:latin typeface="Calibri" panose="020F0502020204030204" pitchFamily="34" charset="0"/>
              </a:rPr>
              <a:t>Local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Government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Units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Department</a:t>
            </a:r>
            <a:endParaRPr lang="en-GB" altLang="pl-PL" sz="6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04983" y="3210786"/>
            <a:ext cx="91643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47953" y="4696031"/>
            <a:ext cx="958750" cy="45941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86822" y="2681493"/>
            <a:ext cx="1002347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Customs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453662" y="1260085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 flipV="1">
            <a:off x="753416" y="1063899"/>
            <a:ext cx="8733150" cy="838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87" idx="0"/>
          </p:cNvCxnSpPr>
          <p:nvPr/>
        </p:nvCxnSpPr>
        <p:spPr bwMode="auto">
          <a:xfrm>
            <a:off x="1914409" y="1076421"/>
            <a:ext cx="0" cy="1836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endCxn id="68" idx="0"/>
          </p:cNvCxnSpPr>
          <p:nvPr/>
        </p:nvCxnSpPr>
        <p:spPr bwMode="auto">
          <a:xfrm>
            <a:off x="4935632" y="1056867"/>
            <a:ext cx="4015" cy="7892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311852" y="1058182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90401" y="2564539"/>
            <a:ext cx="927201" cy="371725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79656" y="3218631"/>
            <a:ext cx="919982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043831" y="1072280"/>
            <a:ext cx="0" cy="1949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477431" y="1072280"/>
            <a:ext cx="0" cy="18780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38209" y="1252647"/>
            <a:ext cx="102303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654035" y="1237314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327653" y="1247557"/>
            <a:ext cx="100980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753416" y="1066266"/>
            <a:ext cx="0" cy="2039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9244" y="1085419"/>
            <a:ext cx="0" cy="18334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135878" y="193832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88150" y="2361035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77814" y="2584748"/>
            <a:ext cx="962515" cy="34895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656955" y="305539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354131" y="315678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67858" y="2466454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911162" y="106455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7761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7C605CB6-E14D-487F-B76B-B52F22E3F705}"/>
              </a:ext>
            </a:extLst>
          </p:cNvPr>
          <p:cNvSpPr txBox="1"/>
          <p:nvPr/>
        </p:nvSpPr>
        <p:spPr>
          <a:xfrm>
            <a:off x="1516543" y="1913195"/>
            <a:ext cx="791468" cy="32316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90" name="Rectangle 277">
            <a:extLst>
              <a:ext uri="{FF2B5EF4-FFF2-40B4-BE49-F238E27FC236}">
                <a16:creationId xmlns:a16="http://schemas.microsoft.com/office/drawing/2014/main" id="{DA8542F3-25CE-45AE-98FA-8D6546F5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987" y="5520604"/>
            <a:ext cx="927110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Rectangle 277">
            <a:extLst>
              <a:ext uri="{FF2B5EF4-FFF2-40B4-BE49-F238E27FC236}">
                <a16:creationId xmlns:a16="http://schemas.microsoft.com/office/drawing/2014/main" id="{374CE945-31E2-4343-B87A-08D7BE3F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932" y="5547579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Agency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for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Audit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Oversight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Rectangle 277">
            <a:extLst>
              <a:ext uri="{FF2B5EF4-FFF2-40B4-BE49-F238E27FC236}">
                <a16:creationId xmlns:a16="http://schemas.microsoft.com/office/drawing/2014/main" id="{FCFDCCCE-BB70-4315-B99B-C974967D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031" y="5867412"/>
            <a:ext cx="1079004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Center of The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Ministry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Prostokąt 92">
            <a:extLst>
              <a:ext uri="{FF2B5EF4-FFF2-40B4-BE49-F238E27FC236}">
                <a16:creationId xmlns:a16="http://schemas.microsoft.com/office/drawing/2014/main" id="{31E246F5-B578-4E6F-9552-BA83ADA9E0B4}"/>
              </a:ext>
            </a:extLst>
          </p:cNvPr>
          <p:cNvSpPr/>
          <p:nvPr/>
        </p:nvSpPr>
        <p:spPr bwMode="auto">
          <a:xfrm>
            <a:off x="7777917" y="1250108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 </a:t>
            </a:r>
          </a:p>
          <a:p>
            <a:r>
              <a:rPr lang="pl-PL" sz="900" b="1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id="{584C40B4-9472-4DDF-978A-68EC3194314B}"/>
              </a:ext>
            </a:extLst>
          </p:cNvPr>
          <p:cNvCxnSpPr>
            <a:cxnSpLocks/>
          </p:cNvCxnSpPr>
          <p:nvPr/>
        </p:nvCxnSpPr>
        <p:spPr bwMode="auto">
          <a:xfrm>
            <a:off x="6517602" y="1938327"/>
            <a:ext cx="17735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E0602CBC-0E53-49C2-87B7-4AD4D7FBF9DB}"/>
              </a:ext>
            </a:extLst>
          </p:cNvPr>
          <p:cNvCxnSpPr>
            <a:cxnSpLocks/>
          </p:cNvCxnSpPr>
          <p:nvPr/>
        </p:nvCxnSpPr>
        <p:spPr bwMode="auto">
          <a:xfrm>
            <a:off x="8289395" y="1938328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605C0DB-47CF-4679-A6DD-81BD38F2722D}"/>
              </a:ext>
            </a:extLst>
          </p:cNvPr>
          <p:cNvCxnSpPr/>
          <p:nvPr/>
        </p:nvCxnSpPr>
        <p:spPr bwMode="auto">
          <a:xfrm>
            <a:off x="7168787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2886BD3-698B-424E-B731-FDC07753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956" y="6425719"/>
            <a:ext cx="3257550" cy="266681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 err="1"/>
              <a:t>Valid</a:t>
            </a:r>
            <a:r>
              <a:rPr lang="pl-PL" altLang="pl-PL" sz="800" dirty="0"/>
              <a:t> from May 1, 2024</a:t>
            </a:r>
          </a:p>
        </p:txBody>
      </p:sp>
      <p:sp>
        <p:nvSpPr>
          <p:cNvPr id="98" name="Rectangle 269">
            <a:extLst>
              <a:ext uri="{FF2B5EF4-FFF2-40B4-BE49-F238E27FC236}">
                <a16:creationId xmlns:a16="http://schemas.microsoft.com/office/drawing/2014/main" id="{4958D707-35F7-473C-B8BF-8077634F2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036094"/>
            <a:ext cx="1070029" cy="24563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Logistics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1" name="Rectangle 279">
            <a:extLst>
              <a:ext uri="{FF2B5EF4-FFF2-40B4-BE49-F238E27FC236}">
                <a16:creationId xmlns:a16="http://schemas.microsoft.com/office/drawing/2014/main" id="{4F20AB21-D9F1-41AD-9895-EF620AE1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7" y="3318293"/>
            <a:ext cx="1070028" cy="3637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Protection</a:t>
            </a:r>
            <a:r>
              <a:rPr lang="pl-PL" altLang="pl-PL" sz="700" dirty="0">
                <a:latin typeface="Calibri" panose="020F0502020204030204" pitchFamily="34" charset="0"/>
              </a:rPr>
              <a:t> of </a:t>
            </a:r>
            <a:r>
              <a:rPr lang="pl-PL" altLang="pl-PL" sz="700" dirty="0" err="1">
                <a:latin typeface="Calibri" panose="020F0502020204030204" pitchFamily="34" charset="0"/>
              </a:rPr>
              <a:t>Classified</a:t>
            </a:r>
            <a:r>
              <a:rPr lang="pl-PL" altLang="pl-PL" sz="700" dirty="0">
                <a:latin typeface="Calibri" panose="020F0502020204030204" pitchFamily="34" charset="0"/>
              </a:rPr>
              <a:t> Information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5" name="Rectangle 279">
            <a:extLst>
              <a:ext uri="{FF2B5EF4-FFF2-40B4-BE49-F238E27FC236}">
                <a16:creationId xmlns:a16="http://schemas.microsoft.com/office/drawing/2014/main" id="{63768592-BFFA-4F17-A4C1-AC732A8A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727495"/>
            <a:ext cx="1070029" cy="3329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Public </a:t>
            </a:r>
            <a:r>
              <a:rPr lang="pl-PL" altLang="pl-PL" sz="700" dirty="0" err="1">
                <a:latin typeface="Calibri" panose="020F0502020204030204" pitchFamily="34" charset="0"/>
              </a:rPr>
              <a:t>Procurement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Document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dirty="0" err="1">
                <a:latin typeface="Calibri" panose="020F0502020204030204" pitchFamily="34" charset="0"/>
              </a:rPr>
              <a:t>Circulation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8" name="Text Box 294">
            <a:extLst>
              <a:ext uri="{FF2B5EF4-FFF2-40B4-BE49-F238E27FC236}">
                <a16:creationId xmlns:a16="http://schemas.microsoft.com/office/drawing/2014/main" id="{98EE5827-CB10-4C0D-8772-A8273C5DF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9987" y="4994051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</a:t>
            </a:r>
            <a:r>
              <a:rPr lang="pl-PL" altLang="pl-PL" sz="700" dirty="0">
                <a:latin typeface="Calibri" panose="020F0502020204030204" pitchFamily="34" charset="0"/>
              </a:rPr>
              <a:t>System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20067</TotalTime>
  <Words>417</Words>
  <Application>Microsoft Office PowerPoint</Application>
  <PresentationFormat>Slajdy 35 mm</PresentationFormat>
  <Paragraphs>155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Abażewska Katarzyna</cp:lastModifiedBy>
  <cp:revision>1801</cp:revision>
  <cp:lastPrinted>2023-05-26T11:12:36Z</cp:lastPrinted>
  <dcterms:created xsi:type="dcterms:W3CDTF">2006-06-26T12:00:33Z</dcterms:created>
  <dcterms:modified xsi:type="dcterms:W3CDTF">2024-04-30T08:37:34Z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