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DM Sans Medium" panose="020F0502020204030204" pitchFamily="2" charset="-18"/>
      <p:regular r:id="rId13"/>
      <p:italic r:id="rId14"/>
    </p:embeddedFont>
    <p:embeddedFont>
      <p:font typeface="Inter" panose="020B0604020202020204" charset="0"/>
      <p:regular r:id="rId15"/>
    </p:embeddedFont>
  </p:embeddedFontLst>
  <p:custDataLst>
    <p:tags r:id="rId16"/>
  </p:custData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B99C"/>
    <a:srgbClr val="84A08F"/>
    <a:srgbClr val="4DB848"/>
    <a:srgbClr val="F9F8F5"/>
    <a:srgbClr val="FFFFFF"/>
    <a:srgbClr val="2F6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12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438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Kolorowy obrazek jak ze snu. Widać dłonie wystające z wody, kolorowe kamienie i rośliny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62988" y="290257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pl-PL" sz="3600" dirty="0">
                <a:solidFill>
                  <a:srgbClr val="77B99C"/>
                </a:solidFill>
              </a:rPr>
              <a:t>Zdrowie Psychiczne w Generalnej Dyrekcji Ochrony Środowiska </a:t>
            </a:r>
          </a:p>
          <a:p>
            <a:pPr>
              <a:lnSpc>
                <a:spcPts val="5550"/>
              </a:lnSpc>
            </a:pPr>
            <a:r>
              <a:rPr lang="pl-PL" sz="3200" dirty="0"/>
              <a:t>- Program EAP24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6633873" y="5269349"/>
            <a:ext cx="6762949" cy="933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pl-PL" dirty="0"/>
              <a:t>FINAŁ III EDYCJI KONKURSU SZEFOWEJ SŁUŻBY CYWILNEJ NA NAJLEPSZE </a:t>
            </a:r>
          </a:p>
          <a:p>
            <a:pPr>
              <a:lnSpc>
                <a:spcPts val="2400"/>
              </a:lnSpc>
            </a:pPr>
            <a:r>
              <a:rPr lang="pl-PL" dirty="0"/>
              <a:t>PRAKTYKI WORK-LIFE BALANCE W SŁUŻBIE CYWILNEJ W 2025 r.</a:t>
            </a:r>
            <a:endParaRPr lang="en-US" sz="20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74A2B36-C081-93C8-84E5-99B0A7F03D8F}"/>
              </a:ext>
            </a:extLst>
          </p:cNvPr>
          <p:cNvSpPr/>
          <p:nvPr/>
        </p:nvSpPr>
        <p:spPr>
          <a:xfrm>
            <a:off x="12347945" y="7407350"/>
            <a:ext cx="2218660" cy="708837"/>
          </a:xfrm>
          <a:prstGeom prst="rect">
            <a:avLst/>
          </a:prstGeom>
          <a:solidFill>
            <a:srgbClr val="F9F8F5"/>
          </a:solidFill>
          <a:ln>
            <a:solidFill>
              <a:srgbClr val="F9F8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Logotyp Generalnej Dyrekcji Ochrony Środowiska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945" y="551574"/>
            <a:ext cx="1521184" cy="14017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3662"/>
            <a:ext cx="9577030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endParaRPr lang="en-US" sz="4200" dirty="0"/>
          </a:p>
        </p:txBody>
      </p:sp>
      <p:pic>
        <p:nvPicPr>
          <p:cNvPr id="9" name="Image 0" descr="Kolorowy obrazek jak ze snu. Widać sylwetki ludzi zwrócone ku sobie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128" y="1179045"/>
            <a:ext cx="5955384" cy="5955384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A2CEF74-EBC5-E005-5932-00EFBD953975}"/>
              </a:ext>
            </a:extLst>
          </p:cNvPr>
          <p:cNvSpPr txBox="1"/>
          <p:nvPr/>
        </p:nvSpPr>
        <p:spPr>
          <a:xfrm>
            <a:off x="843408" y="3560289"/>
            <a:ext cx="7315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/>
              <a:t>EAP24 to coś więcej niż platforma – to krok w stronę bardziej otwartej i wspierającej organizacji.</a:t>
            </a:r>
            <a:br>
              <a:rPr lang="pl-PL" sz="2000" dirty="0"/>
            </a:br>
            <a:endParaRPr lang="pl-PL" sz="2000" dirty="0"/>
          </a:p>
          <a:p>
            <a:r>
              <a:rPr lang="pl-PL" sz="2000" dirty="0"/>
              <a:t>Uczy nas rozmawiać o emocjach i trudnościach w naturalny sposób.</a:t>
            </a:r>
            <a:br>
              <a:rPr lang="pl-PL" sz="2000" dirty="0"/>
            </a:br>
            <a:r>
              <a:rPr lang="pl-PL" sz="2000" dirty="0"/>
              <a:t>Pomaga lepiej rozumieć potrzeby ludzi i reagować z empatią.</a:t>
            </a:r>
            <a:br>
              <a:rPr lang="pl-PL" sz="2000" dirty="0"/>
            </a:br>
            <a:r>
              <a:rPr lang="pl-PL" sz="2000" dirty="0"/>
              <a:t>To zmiana, która wzmacnia nasze codzienne relacje w pracy.</a:t>
            </a:r>
          </a:p>
          <a:p>
            <a:endParaRPr lang="pl-PL" sz="2000" dirty="0"/>
          </a:p>
          <a:p>
            <a:endParaRPr lang="pl-PL" sz="2000" dirty="0"/>
          </a:p>
          <a:p>
            <a:endParaRPr lang="pl-PL" sz="2000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52AC7A1-D955-1B03-2480-1F9AED78A2A6}"/>
              </a:ext>
            </a:extLst>
          </p:cNvPr>
          <p:cNvSpPr txBox="1"/>
          <p:nvPr/>
        </p:nvSpPr>
        <p:spPr>
          <a:xfrm>
            <a:off x="843408" y="2322610"/>
            <a:ext cx="73648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4400" i="0" u="none" strike="noStrike" cap="none" normalizeH="0" baseline="0" dirty="0">
                <a:ln>
                  <a:noFill/>
                </a:ln>
                <a:solidFill>
                  <a:srgbClr val="77B99C"/>
                </a:solidFill>
                <a:effectLst/>
              </a:rPr>
              <a:t>EAP24 – więcej niż narzędzie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36598504-5F72-EEAF-6C43-BA024F4CE19A}"/>
              </a:ext>
            </a:extLst>
          </p:cNvPr>
          <p:cNvSpPr/>
          <p:nvPr/>
        </p:nvSpPr>
        <p:spPr>
          <a:xfrm>
            <a:off x="12780335" y="7655442"/>
            <a:ext cx="1779181" cy="510363"/>
          </a:xfrm>
          <a:prstGeom prst="rect">
            <a:avLst/>
          </a:prstGeom>
          <a:solidFill>
            <a:srgbClr val="F9F8F5"/>
          </a:solidFill>
          <a:ln>
            <a:solidFill>
              <a:srgbClr val="F9F8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1" y="337129"/>
            <a:ext cx="1002925" cy="92420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17FBFF4-61FB-EA67-99F4-E4BBAF084725}"/>
              </a:ext>
            </a:extLst>
          </p:cNvPr>
          <p:cNvSpPr txBox="1"/>
          <p:nvPr/>
        </p:nvSpPr>
        <p:spPr>
          <a:xfrm>
            <a:off x="860535" y="6228665"/>
            <a:ext cx="47217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77B99C"/>
                </a:solidFill>
              </a:rPr>
              <a:t>Dziękujemy za uwagę! </a:t>
            </a:r>
            <a:r>
              <a:rPr lang="pl-PL" sz="3200" dirty="0">
                <a:solidFill>
                  <a:srgbClr val="77B99C"/>
                </a:solidFill>
                <a:sym typeface="Wingdings" panose="05000000000000000000" pitchFamily="2" charset="2"/>
              </a:rPr>
              <a:t></a:t>
            </a:r>
          </a:p>
          <a:p>
            <a:endParaRPr lang="pl-PL" sz="3200" dirty="0">
              <a:solidFill>
                <a:srgbClr val="77B99C"/>
              </a:solidFill>
              <a:sym typeface="Wingdings" panose="05000000000000000000" pitchFamily="2" charset="2"/>
            </a:endParaRPr>
          </a:p>
          <a:p>
            <a:endParaRPr lang="pl-PL" sz="3200" dirty="0">
              <a:solidFill>
                <a:srgbClr val="77B99C"/>
              </a:solidFill>
              <a:sym typeface="Wingdings" panose="05000000000000000000" pitchFamily="2" charset="2"/>
            </a:endParaRPr>
          </a:p>
          <a:p>
            <a:endParaRPr lang="pl-PL" sz="3200" dirty="0">
              <a:solidFill>
                <a:srgbClr val="77B99C"/>
              </a:solidFill>
              <a:sym typeface="Wingdings" panose="05000000000000000000" pitchFamily="2" charset="2"/>
            </a:endParaRPr>
          </a:p>
          <a:p>
            <a:endParaRPr lang="pl-PL" sz="3200" dirty="0">
              <a:solidFill>
                <a:srgbClr val="77B99C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46366" y="2031061"/>
            <a:ext cx="6801457" cy="632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48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Innowacja</a:t>
            </a:r>
            <a:endParaRPr lang="pl-PL" sz="4800" dirty="0">
              <a:solidFill>
                <a:srgbClr val="77B99C"/>
              </a:solidFill>
              <a:ea typeface="DM Sans Medium" pitchFamily="34" charset="-122"/>
              <a:cs typeface="DM Sans Medium" pitchFamily="34" charset="-120"/>
            </a:endParaRPr>
          </a:p>
          <a:p>
            <a:pPr marL="0" indent="0">
              <a:lnSpc>
                <a:spcPts val="4950"/>
              </a:lnSpc>
              <a:buNone/>
            </a:pPr>
            <a:r>
              <a:rPr lang="en-US" sz="48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to nie zawsze technologia</a:t>
            </a:r>
            <a:endParaRPr lang="en-US" sz="4800" dirty="0">
              <a:solidFill>
                <a:srgbClr val="77B99C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1546366" y="3466788"/>
            <a:ext cx="6026468" cy="2772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50"/>
              </a:lnSpc>
              <a:buNone/>
            </a:pPr>
            <a:endParaRPr lang="pl-PL" sz="1550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just">
              <a:lnSpc>
                <a:spcPts val="2550"/>
              </a:lnSpc>
              <a:buNone/>
            </a:pPr>
            <a:r>
              <a:rPr lang="pl-PL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</a:t>
            </a:r>
            <a:r>
              <a:rPr lang="en-US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zasem prawdziwa innowacja polega na odwadze. </a:t>
            </a:r>
            <a:endParaRPr lang="pl-PL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just">
              <a:lnSpc>
                <a:spcPts val="2550"/>
              </a:lnSpc>
              <a:buNone/>
            </a:pPr>
            <a:r>
              <a:rPr lang="en-US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 gotowości, by mówić o emocjach, stresie </a:t>
            </a:r>
            <a:endParaRPr lang="pl-PL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just">
              <a:lnSpc>
                <a:spcPts val="2550"/>
              </a:lnSpc>
              <a:buNone/>
            </a:pPr>
            <a:r>
              <a:rPr lang="en-US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 wyzwaniach psychicznych w miejscu pracy.</a:t>
            </a:r>
            <a:endParaRPr lang="pl-PL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just">
              <a:lnSpc>
                <a:spcPts val="2550"/>
              </a:lnSpc>
            </a:pPr>
            <a:endParaRPr lang="pl-PL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just">
              <a:lnSpc>
                <a:spcPts val="2550"/>
              </a:lnSpc>
            </a:pPr>
            <a:r>
              <a:rPr lang="en-US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 zmiana myślenia, która tworzy przestrzeń</a:t>
            </a:r>
            <a:endParaRPr lang="pl-PL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just">
              <a:lnSpc>
                <a:spcPts val="2550"/>
              </a:lnSpc>
            </a:pPr>
            <a:r>
              <a:rPr lang="en-US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 budowania</a:t>
            </a:r>
            <a:r>
              <a:rPr lang="pl-PL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wsparcia i kultury opartej na zaufaniu.</a:t>
            </a:r>
            <a:endParaRPr lang="en-US" dirty="0"/>
          </a:p>
          <a:p>
            <a:pPr marL="0" indent="0" algn="l">
              <a:lnSpc>
                <a:spcPts val="2550"/>
              </a:lnSpc>
              <a:buNone/>
            </a:pP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87241" y="2890599"/>
            <a:ext cx="6281023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550" dirty="0"/>
          </a:p>
        </p:txBody>
      </p:sp>
      <p:pic>
        <p:nvPicPr>
          <p:cNvPr id="5" name="Image 0" descr="Kolorowy obrazek jak ze snu. Widać kolorowe splecione dłonie i rośliny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823" y="1075000"/>
            <a:ext cx="5652849" cy="5652849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973CFF87-8A3D-6987-8FE3-7EA2BEEFF6BD}"/>
              </a:ext>
            </a:extLst>
          </p:cNvPr>
          <p:cNvSpPr/>
          <p:nvPr/>
        </p:nvSpPr>
        <p:spPr>
          <a:xfrm>
            <a:off x="12440093" y="7790120"/>
            <a:ext cx="2098158" cy="347331"/>
          </a:xfrm>
          <a:prstGeom prst="rect">
            <a:avLst/>
          </a:prstGeom>
          <a:solidFill>
            <a:srgbClr val="F9F8F5"/>
          </a:solidFill>
          <a:ln>
            <a:solidFill>
              <a:srgbClr val="F9F8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" y="337129"/>
            <a:ext cx="1002925" cy="9242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Kolorowy obrazek jak ze snu. Widać Dwie dorosłe kobiety. Jedna z nich obejmuje młodego chłopca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73380" y="2068719"/>
            <a:ext cx="55928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8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Skąd pomysł na program</a:t>
            </a:r>
            <a:r>
              <a:rPr lang="pl-PL" sz="48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 </a:t>
            </a:r>
          </a:p>
          <a:p>
            <a:pPr marL="0" indent="0">
              <a:lnSpc>
                <a:spcPts val="5550"/>
              </a:lnSpc>
              <a:buNone/>
            </a:pPr>
            <a:r>
              <a:rPr lang="pl-PL" sz="48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EAP24 w GDOŚ?</a:t>
            </a:r>
            <a:endParaRPr lang="en-US" sz="4800" dirty="0">
              <a:solidFill>
                <a:srgbClr val="77B99C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473380" y="3894172"/>
            <a:ext cx="7556421" cy="1745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l-PL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Współczesne tempo życia wiąże się często ze stresem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pl-PL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 ograniczonym czasem na regenerację. </a:t>
            </a:r>
          </a:p>
          <a:p>
            <a:pPr marL="0" indent="0" algn="l">
              <a:lnSpc>
                <a:spcPts val="2850"/>
              </a:lnSpc>
              <a:buNone/>
            </a:pPr>
            <a:endParaRPr lang="pl-PL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Wiedzieliśmy, że potrzebujemy narzędzi, które realnie </a:t>
            </a:r>
            <a:endParaRPr lang="pl-PL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wspierają pracowników w trudnych momentach.</a:t>
            </a:r>
            <a:endParaRPr lang="pl-PL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440388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0" name="Obraz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1" y="337129"/>
            <a:ext cx="1002925" cy="9242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Kolorowy obrazek jak ze snu. Widać dłonie i rośliny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30547" y="1349964"/>
            <a:ext cx="4820007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44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Czym jest EAP24</a:t>
            </a:r>
            <a:r>
              <a:rPr lang="pl-PL" sz="44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?</a:t>
            </a:r>
            <a:endParaRPr lang="en-US" sz="4400" dirty="0">
              <a:solidFill>
                <a:srgbClr val="77B99C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689410" y="2243258"/>
            <a:ext cx="3800841" cy="4426233"/>
          </a:xfrm>
          <a:prstGeom prst="roundRect">
            <a:avLst>
              <a:gd name="adj" fmla="val 1157"/>
            </a:avLst>
          </a:prstGeom>
          <a:solidFill>
            <a:srgbClr val="EDEBE3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6" name="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6550" y="2404641"/>
            <a:ext cx="578406" cy="578406"/>
          </a:xfrm>
          <a:prstGeom prst="roundRect">
            <a:avLst>
              <a:gd name="adj" fmla="val 15807384"/>
            </a:avLst>
          </a:prstGeom>
          <a:solidFill>
            <a:srgbClr val="77B99C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375" y="2563708"/>
            <a:ext cx="260271" cy="26027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6552" y="3088471"/>
            <a:ext cx="2465486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77B99C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Konsultacje psychologiczne</a:t>
            </a:r>
            <a:endParaRPr lang="en-US" sz="1850" dirty="0">
              <a:solidFill>
                <a:srgbClr val="77B99C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962944" y="3526519"/>
            <a:ext cx="3415327" cy="28351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pl-PL" sz="1500" dirty="0">
                <a:solidFill>
                  <a:srgbClr val="161613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Do</a:t>
            </a:r>
            <a:r>
              <a:rPr lang="en-US" sz="1500" dirty="0">
                <a:solidFill>
                  <a:srgbClr val="161613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stęp do </a:t>
            </a:r>
            <a:r>
              <a:rPr lang="pl-PL" sz="1500" dirty="0">
                <a:solidFill>
                  <a:srgbClr val="161613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s</a:t>
            </a:r>
            <a:r>
              <a:rPr lang="pl-PL" sz="1500" dirty="0">
                <a:latin typeface="Inter" panose="020B0604020202020204" charset="0"/>
                <a:ea typeface="Inter" panose="020B0604020202020204" charset="0"/>
              </a:rPr>
              <a:t>pecjalistów: psychologów, interwentów kryzysowych, psychoterapeutów</a:t>
            </a:r>
          </a:p>
          <a:p>
            <a:pPr marL="0" indent="0">
              <a:lnSpc>
                <a:spcPts val="2400"/>
              </a:lnSpc>
              <a:buNone/>
            </a:pPr>
            <a:r>
              <a:rPr lang="pl-PL" sz="1500" dirty="0">
                <a:latin typeface="Inter" panose="020B0604020202020204" charset="0"/>
                <a:ea typeface="Inter" panose="020B0604020202020204" charset="0"/>
              </a:rPr>
              <a:t>i terapeutów.</a:t>
            </a:r>
          </a:p>
          <a:p>
            <a:pPr marL="0" indent="0">
              <a:lnSpc>
                <a:spcPts val="2400"/>
              </a:lnSpc>
              <a:buNone/>
            </a:pPr>
            <a:r>
              <a:rPr lang="pl-PL" sz="1500" dirty="0">
                <a:latin typeface="Inter" panose="020B0604020202020204" charset="0"/>
                <a:ea typeface="Inter" panose="020B0604020202020204" charset="0"/>
              </a:rPr>
              <a:t>Zakres wsparcia: problemy w pracy, problemy życiowe, konsultacje rodzicielskie, wsparcie dla dzieci, wsparcie menadżerskie, wsparcie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pl-PL" sz="1500" dirty="0">
                <a:latin typeface="Inter" panose="020B0604020202020204" charset="0"/>
                <a:ea typeface="Inter" panose="020B0604020202020204" charset="0"/>
              </a:rPr>
              <a:t>dla HR.</a:t>
            </a:r>
          </a:p>
        </p:txBody>
      </p:sp>
      <p:sp>
        <p:nvSpPr>
          <p:cNvPr id="10" name="Shape 6"/>
          <p:cNvSpPr/>
          <p:nvPr/>
        </p:nvSpPr>
        <p:spPr>
          <a:xfrm>
            <a:off x="4675411" y="2243258"/>
            <a:ext cx="3778476" cy="4426233"/>
          </a:xfrm>
          <a:prstGeom prst="roundRect">
            <a:avLst>
              <a:gd name="adj" fmla="val 1157"/>
            </a:avLst>
          </a:prstGeom>
          <a:solidFill>
            <a:srgbClr val="EDEBE3"/>
          </a:solidFill>
          <a:ln/>
        </p:spPr>
        <p:txBody>
          <a:bodyPr/>
          <a:lstStyle/>
          <a:p>
            <a:endParaRPr lang="pl-PL" dirty="0"/>
          </a:p>
        </p:txBody>
      </p:sp>
      <p:sp>
        <p:nvSpPr>
          <p:cNvPr id="11" name="Shap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212" y="2415373"/>
            <a:ext cx="578406" cy="578406"/>
          </a:xfrm>
          <a:prstGeom prst="roundRect">
            <a:avLst>
              <a:gd name="adj" fmla="val 15807384"/>
            </a:avLst>
          </a:prstGeom>
          <a:solidFill>
            <a:srgbClr val="77B99C"/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5067" y="2563708"/>
            <a:ext cx="260271" cy="26027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862474" y="3072588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pl-PL" sz="1850" dirty="0">
                <a:solidFill>
                  <a:srgbClr val="77B99C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Baza wiedzy, webinary</a:t>
            </a:r>
            <a:endParaRPr lang="en-US" sz="1850" dirty="0">
              <a:solidFill>
                <a:srgbClr val="77B99C"/>
              </a:solidFill>
            </a:endParaRPr>
          </a:p>
        </p:txBody>
      </p:sp>
      <p:sp>
        <p:nvSpPr>
          <p:cNvPr id="14" name="Text 9"/>
          <p:cNvSpPr/>
          <p:nvPr/>
        </p:nvSpPr>
        <p:spPr>
          <a:xfrm>
            <a:off x="4862474" y="3526519"/>
            <a:ext cx="3401632" cy="2509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pl-PL" sz="1500" dirty="0">
                <a:latin typeface="Inter" panose="020B0604020202020204" charset="0"/>
                <a:ea typeface="Inter" panose="020B0604020202020204" charset="0"/>
              </a:rPr>
              <a:t>Edukacja w ramach programu obejmuje szeroki zakres tematów związanych ze zdrowiem psychicznym i radzeniem sobie </a:t>
            </a:r>
          </a:p>
          <a:p>
            <a:pPr>
              <a:lnSpc>
                <a:spcPts val="2400"/>
              </a:lnSpc>
            </a:pPr>
            <a:r>
              <a:rPr lang="pl-PL" sz="1500" dirty="0">
                <a:latin typeface="Inter" panose="020B0604020202020204" charset="0"/>
                <a:ea typeface="Inter" panose="020B0604020202020204" charset="0"/>
              </a:rPr>
              <a:t>ze stresem – od kwestii zawodowych po codzienne wyzwania życiowe, relacje rodzinne czy wychowanie dzieci.</a:t>
            </a:r>
            <a:endParaRPr lang="en-US" sz="1500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95A8C69-6DB5-64ED-E329-B48AE03DC5B9}"/>
              </a:ext>
            </a:extLst>
          </p:cNvPr>
          <p:cNvSpPr txBox="1"/>
          <p:nvPr/>
        </p:nvSpPr>
        <p:spPr>
          <a:xfrm>
            <a:off x="689410" y="6859336"/>
            <a:ext cx="7344241" cy="999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Wszystko dostępne 24/7, w pełni anonimowo i bezpiecznie.</a:t>
            </a:r>
            <a:endParaRPr lang="pl-PL" sz="1800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400"/>
              </a:lnSpc>
            </a:pPr>
            <a:r>
              <a:rPr lang="pl-PL" sz="1800" dirty="0"/>
              <a:t>Średni, kwartalny współczynnik wykorzystania programu EAP – 35%*</a:t>
            </a:r>
          </a:p>
          <a:p>
            <a:pPr>
              <a:lnSpc>
                <a:spcPts val="2400"/>
              </a:lnSpc>
            </a:pPr>
            <a:r>
              <a:rPr lang="pl-PL" sz="1800" dirty="0"/>
              <a:t>*</a:t>
            </a:r>
            <a:r>
              <a:rPr lang="pl-PL" sz="1100" dirty="0"/>
              <a:t>Liczba interakcji ze wsparciem indywidualnym i grupowym EAP w każdym kwartale podzielona przez liczbę pracowników</a:t>
            </a:r>
            <a:endParaRPr lang="pl-PL" dirty="0"/>
          </a:p>
        </p:txBody>
      </p:sp>
      <p:pic>
        <p:nvPicPr>
          <p:cNvPr id="17" name="Obraz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1" y="337129"/>
            <a:ext cx="1002925" cy="9242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44085" y="55371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8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Dlaczego to działa</a:t>
            </a:r>
            <a:r>
              <a:rPr lang="pl-PL" sz="48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?</a:t>
            </a:r>
            <a:endParaRPr lang="en-US" sz="4800" dirty="0">
              <a:solidFill>
                <a:srgbClr val="77B99C"/>
              </a:solidFill>
            </a:endParaRPr>
          </a:p>
        </p:txBody>
      </p:sp>
      <p:pic>
        <p:nvPicPr>
          <p:cNvPr id="3" name="Image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293" y="1997272"/>
            <a:ext cx="2411968" cy="24119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19660" y="47991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ANONIMOWOŚĆ</a:t>
            </a:r>
            <a:endParaRPr lang="en-US" sz="2400" b="1" dirty="0">
              <a:solidFill>
                <a:srgbClr val="77B99C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926104" y="5543312"/>
            <a:ext cx="382234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Pełna dyskrecja eliminuje</a:t>
            </a:r>
            <a:endParaRPr lang="pl-PL" sz="2000" dirty="0">
              <a:solidFill>
                <a:srgbClr val="161613"/>
              </a:solidFill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obawy</a:t>
            </a:r>
            <a:r>
              <a:rPr lang="pl-PL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przed oceną </a:t>
            </a:r>
            <a:endParaRPr lang="pl-PL" sz="2000" dirty="0">
              <a:solidFill>
                <a:srgbClr val="161613"/>
              </a:solidFill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otoczenia</a:t>
            </a:r>
            <a:endParaRPr lang="en-US" sz="2000" dirty="0"/>
          </a:p>
        </p:txBody>
      </p:sp>
      <p:pic>
        <p:nvPicPr>
          <p:cNvPr id="6" name="Imag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396" y="1997272"/>
            <a:ext cx="2411968" cy="2411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861763" y="47991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DOSTĘPNOŚĆ</a:t>
            </a:r>
            <a:r>
              <a:rPr lang="pl-PL" sz="2400" b="1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  </a:t>
            </a:r>
            <a:endParaRPr lang="en-US" sz="2400" b="1" dirty="0">
              <a:solidFill>
                <a:srgbClr val="77B99C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5082972" y="5544528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Wsparcie wtedy, gdy jest </a:t>
            </a:r>
            <a:endParaRPr lang="pl-PL" sz="2000" dirty="0">
              <a:solidFill>
                <a:srgbClr val="161613"/>
              </a:solidFill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potrzebne </a:t>
            </a:r>
            <a:r>
              <a:rPr lang="pl-PL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-</a:t>
            </a:r>
            <a:r>
              <a:rPr lang="en-US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 o każdej porze</a:t>
            </a:r>
            <a:endParaRPr lang="pl-PL" sz="2000" dirty="0">
              <a:solidFill>
                <a:srgbClr val="161613"/>
              </a:solidFill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dnia i nocy</a:t>
            </a:r>
            <a:endParaRPr lang="en-US" sz="2000" dirty="0"/>
          </a:p>
        </p:txBody>
      </p:sp>
      <p:pic>
        <p:nvPicPr>
          <p:cNvPr id="9" name="Imag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498" y="1997272"/>
            <a:ext cx="2411968" cy="241196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407381" y="47991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ZAUFANIE</a:t>
            </a:r>
            <a:r>
              <a:rPr lang="pl-PL" sz="2400" b="1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  </a:t>
            </a:r>
            <a:endParaRPr lang="en-US" sz="2400" b="1" dirty="0">
              <a:solidFill>
                <a:srgbClr val="77B99C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9750676" y="561701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Kultura otwartości i akceptacji </a:t>
            </a:r>
            <a:endParaRPr lang="pl-PL" sz="2000" dirty="0">
              <a:solidFill>
                <a:srgbClr val="161613"/>
              </a:solidFill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buduje podstawy do korzystania </a:t>
            </a:r>
            <a:endParaRPr lang="pl-PL" sz="2000" dirty="0">
              <a:solidFill>
                <a:srgbClr val="161613"/>
              </a:solidFill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z pomocy</a:t>
            </a:r>
            <a:endParaRPr lang="en-US" sz="2000" dirty="0"/>
          </a:p>
        </p:txBody>
      </p:sp>
      <p:sp>
        <p:nvSpPr>
          <p:cNvPr id="12" name="Text 7"/>
          <p:cNvSpPr/>
          <p:nvPr/>
        </p:nvSpPr>
        <p:spPr>
          <a:xfrm>
            <a:off x="793790" y="720896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77B99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 trzy filary sprawiają, że pracownicy naprawdę sięgają po wsparcie, zamiast ukrywać trudności.</a:t>
            </a:r>
            <a:endParaRPr lang="en-US" sz="1750" b="1" dirty="0">
              <a:solidFill>
                <a:srgbClr val="77B99C"/>
              </a:solidFill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0E595C7-D8EE-8B5D-BC61-57E856B6C0BB}"/>
              </a:ext>
            </a:extLst>
          </p:cNvPr>
          <p:cNvSpPr/>
          <p:nvPr/>
        </p:nvSpPr>
        <p:spPr>
          <a:xfrm>
            <a:off x="12776791" y="7760326"/>
            <a:ext cx="1761460" cy="362903"/>
          </a:xfrm>
          <a:prstGeom prst="rect">
            <a:avLst/>
          </a:prstGeom>
          <a:solidFill>
            <a:srgbClr val="F9F8F5"/>
          </a:solidFill>
          <a:ln>
            <a:solidFill>
              <a:srgbClr val="F9F8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1" y="337129"/>
            <a:ext cx="1002925" cy="9242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40373" y="552556"/>
            <a:ext cx="67839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8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Jak wdrożyliśmy program</a:t>
            </a:r>
            <a:r>
              <a:rPr lang="pl-PL" sz="48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:</a:t>
            </a:r>
            <a:endParaRPr lang="en-US" sz="4800" dirty="0">
              <a:solidFill>
                <a:srgbClr val="77B99C"/>
              </a:solidFill>
            </a:endParaRPr>
          </a:p>
        </p:txBody>
      </p:sp>
      <p:pic>
        <p:nvPicPr>
          <p:cNvPr id="3" name="Image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236" y="2068235"/>
            <a:ext cx="2411968" cy="24119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82846" y="4763691"/>
            <a:ext cx="31307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KAMPANIA</a:t>
            </a:r>
            <a:endParaRPr lang="pl-PL" sz="2400" b="1" dirty="0">
              <a:solidFill>
                <a:srgbClr val="77B99C"/>
              </a:solidFill>
              <a:ea typeface="DM Sans Medium" pitchFamily="34" charset="-122"/>
              <a:cs typeface="DM Sans Medium" pitchFamily="34" charset="-120"/>
            </a:endParaRPr>
          </a:p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INFORMACYJNA</a:t>
            </a:r>
            <a:endParaRPr lang="en-US" sz="2400" b="1" dirty="0">
              <a:solidFill>
                <a:srgbClr val="77B99C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1067012" y="5835464"/>
            <a:ext cx="32465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Komunikacja </a:t>
            </a:r>
            <a:r>
              <a:rPr lang="pl-PL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w </a:t>
            </a:r>
            <a:r>
              <a:rPr lang="en-US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organizacji </a:t>
            </a:r>
            <a:endParaRPr lang="pl-PL" sz="2000" dirty="0">
              <a:solidFill>
                <a:srgbClr val="161613"/>
              </a:solidFill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o dostępności programu</a:t>
            </a:r>
            <a:endParaRPr lang="en-US" sz="2000" dirty="0"/>
          </a:p>
        </p:txBody>
      </p:sp>
      <p:pic>
        <p:nvPicPr>
          <p:cNvPr id="6" name="Imag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617" y="2068235"/>
            <a:ext cx="2411968" cy="2411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787984" y="47636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pl-PL" sz="2400" b="1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  </a:t>
            </a:r>
            <a:r>
              <a:rPr lang="en-US" sz="2400" b="1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SZKOLENIE</a:t>
            </a:r>
            <a:endParaRPr lang="pl-PL" sz="2400" b="1" dirty="0">
              <a:solidFill>
                <a:srgbClr val="77B99C"/>
              </a:solidFill>
              <a:ea typeface="DM Sans Medium" pitchFamily="34" charset="-122"/>
              <a:cs typeface="DM Sans Medium" pitchFamily="34" charset="-120"/>
            </a:endParaRPr>
          </a:p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ONLINE</a:t>
            </a:r>
            <a:endParaRPr lang="en-US" sz="2400" b="1" dirty="0">
              <a:solidFill>
                <a:srgbClr val="77B99C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5116915" y="5835464"/>
            <a:ext cx="4158615" cy="150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Edukacja pracowników </a:t>
            </a:r>
            <a:endParaRPr lang="pl-PL" sz="2000" dirty="0">
              <a:solidFill>
                <a:srgbClr val="161613"/>
              </a:solidFill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o możliwościach i zasadach </a:t>
            </a:r>
            <a:endParaRPr lang="pl-PL" sz="2000" dirty="0">
              <a:solidFill>
                <a:srgbClr val="161613"/>
              </a:solidFill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korzystania z EAP24</a:t>
            </a:r>
            <a:endParaRPr lang="en-US" sz="2000" dirty="0"/>
          </a:p>
        </p:txBody>
      </p:sp>
      <p:pic>
        <p:nvPicPr>
          <p:cNvPr id="9" name="Imag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4823" y="2068235"/>
            <a:ext cx="2411968" cy="241196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964654" y="4763691"/>
            <a:ext cx="32123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AMBASADORZY</a:t>
            </a:r>
            <a:endParaRPr lang="pl-PL" sz="2400" b="1" dirty="0">
              <a:solidFill>
                <a:srgbClr val="77B99C"/>
              </a:solidFill>
              <a:ea typeface="DM Sans Medium" pitchFamily="34" charset="-122"/>
              <a:cs typeface="DM Sans Medium" pitchFamily="34" charset="-120"/>
            </a:endParaRPr>
          </a:p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PROGRAMU</a:t>
            </a:r>
            <a:endParaRPr lang="en-US" sz="2400" b="1" dirty="0">
              <a:solidFill>
                <a:srgbClr val="77B99C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9476763" y="5835464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00"/>
              </a:lnSpc>
            </a:pPr>
            <a:r>
              <a:rPr lang="pl-PL" sz="2000" dirty="0">
                <a:ea typeface="Inter" panose="020B0604020202020204" charset="0"/>
              </a:rPr>
              <a:t>Poprosiliśmy kadrę kierowniczą, </a:t>
            </a:r>
          </a:p>
          <a:p>
            <a:pPr algn="ctr">
              <a:lnSpc>
                <a:spcPts val="2300"/>
              </a:lnSpc>
            </a:pPr>
            <a:r>
              <a:rPr lang="pl-PL" sz="2000" dirty="0">
                <a:ea typeface="Inter" panose="020B0604020202020204" charset="0"/>
              </a:rPr>
              <a:t>by pomogli nam w promowaniu programu w zespołach</a:t>
            </a:r>
            <a:endParaRPr lang="en-US" sz="2000" dirty="0">
              <a:ea typeface="Inter" panose="020B060402020202020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93790" y="659796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FFD572AD-C415-C85C-4073-4E369BEBEBE3}"/>
              </a:ext>
            </a:extLst>
          </p:cNvPr>
          <p:cNvSpPr/>
          <p:nvPr/>
        </p:nvSpPr>
        <p:spPr>
          <a:xfrm>
            <a:off x="12776791" y="7760326"/>
            <a:ext cx="1761460" cy="362903"/>
          </a:xfrm>
          <a:prstGeom prst="rect">
            <a:avLst/>
          </a:prstGeom>
          <a:solidFill>
            <a:srgbClr val="F9F8F5"/>
          </a:solidFill>
          <a:ln>
            <a:solidFill>
              <a:srgbClr val="F9F8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1" y="337129"/>
            <a:ext cx="1002925" cy="9242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Kolorowy obrazek jak ze snu. Widać dłonie, które trzymają ziemię a z niej wyrasta kwiat.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89" y="701540"/>
            <a:ext cx="7556301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4400" b="1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Efekty programu</a:t>
            </a:r>
            <a:endParaRPr lang="en-US" sz="4400" b="1" dirty="0">
              <a:solidFill>
                <a:srgbClr val="77B99C"/>
              </a:solidFill>
            </a:endParaRPr>
          </a:p>
        </p:txBody>
      </p:sp>
      <p:sp>
        <p:nvSpPr>
          <p:cNvPr id="4" name="Text 1" descr="Strzałka"/>
          <p:cNvSpPr/>
          <p:nvPr/>
        </p:nvSpPr>
        <p:spPr>
          <a:xfrm>
            <a:off x="6280190" y="1917144"/>
            <a:ext cx="2339221" cy="711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dirty="0">
                <a:solidFill>
                  <a:srgbClr val="77B99C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↑</a:t>
            </a:r>
            <a:endParaRPr lang="en-US" sz="5550" dirty="0">
              <a:solidFill>
                <a:srgbClr val="77B99C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2897386"/>
            <a:ext cx="2339221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pl-PL" sz="24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POCZUCIE </a:t>
            </a:r>
          </a:p>
          <a:p>
            <a:pPr marL="0" indent="0" algn="ctr">
              <a:lnSpc>
                <a:spcPts val="2650"/>
              </a:lnSpc>
              <a:buNone/>
            </a:pPr>
            <a:r>
              <a:rPr lang="pl-PL" sz="2400" dirty="0">
                <a:solidFill>
                  <a:srgbClr val="77B99C"/>
                </a:solidFill>
              </a:rPr>
              <a:t>BEZPIECZEŃSTWA</a:t>
            </a:r>
            <a:endParaRPr lang="en-US" sz="2400" dirty="0">
              <a:solidFill>
                <a:srgbClr val="77B99C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3987700"/>
            <a:ext cx="2339221" cy="103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Pracownicy czują się zauważeni i wspierani przez organizację</a:t>
            </a:r>
            <a:endParaRPr lang="en-US" sz="1650" dirty="0"/>
          </a:p>
        </p:txBody>
      </p:sp>
      <p:sp>
        <p:nvSpPr>
          <p:cNvPr id="7" name="Text 4" descr="Strzałka"/>
          <p:cNvSpPr/>
          <p:nvPr/>
        </p:nvSpPr>
        <p:spPr>
          <a:xfrm>
            <a:off x="8888730" y="1917144"/>
            <a:ext cx="2339221" cy="711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dirty="0">
                <a:solidFill>
                  <a:srgbClr val="77B99C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↓</a:t>
            </a:r>
            <a:endParaRPr lang="en-US" sz="5550" dirty="0">
              <a:solidFill>
                <a:srgbClr val="77B99C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8888730" y="2897386"/>
            <a:ext cx="233922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4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MNIEJ</a:t>
            </a:r>
            <a:endParaRPr lang="pl-PL" sz="2400" dirty="0">
              <a:solidFill>
                <a:srgbClr val="77B99C"/>
              </a:solidFill>
              <a:ea typeface="DM Sans Medium" pitchFamily="34" charset="-122"/>
              <a:cs typeface="DM Sans Medium" pitchFamily="34" charset="-120"/>
            </a:endParaRPr>
          </a:p>
          <a:p>
            <a:pPr marL="0" indent="0" algn="ctr">
              <a:lnSpc>
                <a:spcPts val="2650"/>
              </a:lnSpc>
              <a:buNone/>
            </a:pPr>
            <a:r>
              <a:rPr lang="en-US" sz="24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WYPALENIA</a:t>
            </a:r>
            <a:endParaRPr lang="en-US" sz="2400" dirty="0">
              <a:solidFill>
                <a:srgbClr val="77B99C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8888730" y="3987700"/>
            <a:ext cx="2339221" cy="1379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pl-PL" sz="16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Dostęp do wsparcia pozwala wcześniej reagować</a:t>
            </a:r>
            <a:endParaRPr lang="en-US" sz="1650" dirty="0"/>
          </a:p>
        </p:txBody>
      </p:sp>
      <p:sp>
        <p:nvSpPr>
          <p:cNvPr id="10" name="Text 7" descr="Znaczek odhaczenia."/>
          <p:cNvSpPr/>
          <p:nvPr/>
        </p:nvSpPr>
        <p:spPr>
          <a:xfrm>
            <a:off x="11497270" y="1917144"/>
            <a:ext cx="2339221" cy="711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dirty="0">
                <a:solidFill>
                  <a:srgbClr val="77B99C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✓</a:t>
            </a:r>
            <a:endParaRPr lang="en-US" sz="5550" dirty="0">
              <a:solidFill>
                <a:srgbClr val="77B99C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11497270" y="2897386"/>
            <a:ext cx="2339221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4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STABILNOŚĆ ZESPOŁÓW</a:t>
            </a:r>
            <a:endParaRPr lang="en-US" sz="2400" dirty="0">
              <a:solidFill>
                <a:srgbClr val="77B99C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11497270" y="3987700"/>
            <a:ext cx="2339221" cy="103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pl-PL" sz="16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Spadek rotacji wśród pracowników</a:t>
            </a:r>
            <a:endParaRPr lang="en-US" sz="1650" dirty="0"/>
          </a:p>
        </p:txBody>
      </p:sp>
      <p:sp>
        <p:nvSpPr>
          <p:cNvPr id="13" name="Text 10" descr="Serce"/>
          <p:cNvSpPr/>
          <p:nvPr/>
        </p:nvSpPr>
        <p:spPr>
          <a:xfrm>
            <a:off x="8888730" y="5280898"/>
            <a:ext cx="2339221" cy="711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dirty="0">
                <a:solidFill>
                  <a:srgbClr val="77B99C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♡</a:t>
            </a:r>
            <a:endParaRPr lang="en-US" sz="5550" dirty="0">
              <a:solidFill>
                <a:srgbClr val="77B99C"/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8888730" y="6261140"/>
            <a:ext cx="233922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8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WZROST ZAUFANIA</a:t>
            </a:r>
            <a:endParaRPr lang="en-US" sz="2800" dirty="0">
              <a:solidFill>
                <a:srgbClr val="77B99C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8888730" y="6726912"/>
            <a:ext cx="2339221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Kultura otwartości </a:t>
            </a:r>
            <a:endParaRPr lang="pl-PL" sz="1650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2700"/>
              </a:lnSpc>
              <a:buNone/>
            </a:pPr>
            <a:r>
              <a:rPr lang="en-US" sz="1650" dirty="0" err="1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</a:t>
            </a:r>
            <a:r>
              <a:rPr lang="en-US" sz="16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empatii w organizacji</a:t>
            </a:r>
            <a:endParaRPr lang="en-US" sz="1650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7E2EB20-86EE-792B-45DE-7F040CD3F05E}"/>
              </a:ext>
            </a:extLst>
          </p:cNvPr>
          <p:cNvSpPr/>
          <p:nvPr/>
        </p:nvSpPr>
        <p:spPr>
          <a:xfrm>
            <a:off x="12776791" y="7760326"/>
            <a:ext cx="1761460" cy="362903"/>
          </a:xfrm>
          <a:prstGeom prst="rect">
            <a:avLst/>
          </a:prstGeom>
          <a:solidFill>
            <a:srgbClr val="F9F8F5"/>
          </a:solidFill>
          <a:ln>
            <a:solidFill>
              <a:srgbClr val="F9F8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Obraz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1" y="337129"/>
            <a:ext cx="1002925" cy="9242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91553" y="1735941"/>
            <a:ext cx="6452558" cy="2268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500"/>
              </a:lnSpc>
              <a:buNone/>
            </a:pPr>
            <a:r>
              <a:rPr lang="en-US" sz="6600" b="1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Nie każdy musi</a:t>
            </a:r>
            <a:endParaRPr lang="pl-PL" sz="6600" b="1" dirty="0">
              <a:solidFill>
                <a:srgbClr val="77B99C"/>
              </a:solidFill>
              <a:ea typeface="DM Sans Medium" pitchFamily="34" charset="-122"/>
              <a:cs typeface="DM Sans Medium" pitchFamily="34" charset="-120"/>
            </a:endParaRPr>
          </a:p>
          <a:p>
            <a:pPr marL="0" indent="0" algn="ctr">
              <a:lnSpc>
                <a:spcPts val="6500"/>
              </a:lnSpc>
              <a:buNone/>
            </a:pPr>
            <a:r>
              <a:rPr lang="pl-PL" sz="6600" b="1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-</a:t>
            </a:r>
            <a:r>
              <a:rPr lang="en-US" sz="6600" b="1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 ważne, że może</a:t>
            </a:r>
            <a:endParaRPr lang="en-US" sz="6600" b="1" dirty="0">
              <a:solidFill>
                <a:srgbClr val="77B99C"/>
              </a:solidFill>
            </a:endParaRPr>
          </a:p>
        </p:txBody>
      </p:sp>
      <p:pic>
        <p:nvPicPr>
          <p:cNvPr id="3" name="Image 0" descr="Kolorowy obrazek jak ze snu. Są na nim otwarte drzwi do ogrodu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766" y="1682736"/>
            <a:ext cx="5296728" cy="529672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815533" y="4082293"/>
            <a:ext cx="5248574" cy="3717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Platforma EAP24 to narzędzie dostępne wtedy, gdy naprawdę jest potrzebne. </a:t>
            </a:r>
            <a:endParaRPr lang="pl-PL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Nie wymuszamy korzystania – tworzymy przestrzeń bezpieczeństwa.</a:t>
            </a:r>
            <a:endParaRPr lang="pl-PL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250"/>
              </a:lnSpc>
            </a:pPr>
            <a:endParaRPr lang="pl-PL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250"/>
              </a:lnSpc>
            </a:pPr>
            <a:r>
              <a:rPr lang="en-US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Sama świadomość, że pomoc jest na wyciągnięcie ręki, daje poczucie spokoju </a:t>
            </a:r>
            <a:endParaRPr lang="pl-PL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250"/>
              </a:lnSpc>
            </a:pPr>
            <a:r>
              <a:rPr lang="en-US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 wsparcia w najtrudniejszych momentach.</a:t>
            </a:r>
            <a:endParaRPr lang="en-US" dirty="0"/>
          </a:p>
          <a:p>
            <a:pPr marL="0" indent="0" algn="l">
              <a:lnSpc>
                <a:spcPts val="2250"/>
              </a:lnSpc>
              <a:buNone/>
            </a:pPr>
            <a:endParaRPr lang="pl-PL" sz="1400" dirty="0"/>
          </a:p>
          <a:p>
            <a:pPr marL="0" indent="0" algn="l">
              <a:lnSpc>
                <a:spcPts val="2250"/>
              </a:lnSpc>
              <a:buNone/>
            </a:pP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6195536" y="4107299"/>
            <a:ext cx="7648575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1400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102C58A-F2A2-51E6-A817-8BCE472FC4AC}"/>
              </a:ext>
            </a:extLst>
          </p:cNvPr>
          <p:cNvSpPr/>
          <p:nvPr/>
        </p:nvSpPr>
        <p:spPr>
          <a:xfrm>
            <a:off x="12776791" y="7760326"/>
            <a:ext cx="1761460" cy="362903"/>
          </a:xfrm>
          <a:prstGeom prst="rect">
            <a:avLst/>
          </a:prstGeom>
          <a:solidFill>
            <a:srgbClr val="F9F8F5"/>
          </a:solidFill>
          <a:ln>
            <a:solidFill>
              <a:srgbClr val="F9F8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1" y="337129"/>
            <a:ext cx="1002925" cy="9242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Kolorowy obrazek jak ze snu. Widać dłonie , z których wystaje roślina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07137" y="1624431"/>
            <a:ext cx="7556421" cy="865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Co dało nam to</a:t>
            </a:r>
            <a:r>
              <a:rPr lang="pl-PL" sz="44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 </a:t>
            </a:r>
            <a:r>
              <a:rPr lang="en-US" sz="44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jako organizacji</a:t>
            </a:r>
            <a:r>
              <a:rPr lang="pl-PL" sz="44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?</a:t>
            </a:r>
            <a:endParaRPr lang="en-US" sz="4400" dirty="0">
              <a:solidFill>
                <a:srgbClr val="77B99C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605088"/>
            <a:ext cx="3664744" cy="2819519"/>
          </a:xfrm>
          <a:prstGeom prst="roundRect">
            <a:avLst>
              <a:gd name="adj" fmla="val 1207"/>
            </a:avLst>
          </a:prstGeom>
          <a:solidFill>
            <a:srgbClr val="F9F8F5"/>
          </a:solidFill>
          <a:ln w="9525">
            <a:solidFill>
              <a:srgbClr val="77B99C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5" name="Text 2"/>
          <p:cNvSpPr/>
          <p:nvPr/>
        </p:nvSpPr>
        <p:spPr>
          <a:xfrm>
            <a:off x="1051084" y="2862382"/>
            <a:ext cx="29646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Zaufanie pracowników</a:t>
            </a:r>
            <a:endParaRPr lang="en-US" sz="2400" dirty="0">
              <a:solidFill>
                <a:srgbClr val="77B99C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051084" y="3352800"/>
            <a:ext cx="315015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l-PL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Program pomógł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pl-PL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budowaniu poczucia bezpieczeństwa i otwartości wśród pracowników.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348" y="2605088"/>
            <a:ext cx="3664863" cy="2819519"/>
          </a:xfrm>
          <a:prstGeom prst="roundRect">
            <a:avLst>
              <a:gd name="adj" fmla="val 1207"/>
            </a:avLst>
          </a:prstGeom>
          <a:solidFill>
            <a:srgbClr val="F9F8F5"/>
          </a:solidFill>
          <a:ln w="9525">
            <a:solidFill>
              <a:srgbClr val="77B99C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8" name="Text 5"/>
          <p:cNvSpPr/>
          <p:nvPr/>
        </p:nvSpPr>
        <p:spPr>
          <a:xfrm>
            <a:off x="4942642" y="2862382"/>
            <a:ext cx="31502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Wizerunek dojrzałego pracodawcy</a:t>
            </a:r>
            <a:endParaRPr lang="en-US" sz="2400" dirty="0">
              <a:solidFill>
                <a:srgbClr val="77B99C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4942642" y="3707130"/>
            <a:ext cx="32798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l-PL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Wyróżnienie w konkursie Work–Life Balance pokazuje, że nasze działania w obszarze wellbeing są zauważane.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651421"/>
            <a:ext cx="7556421" cy="1730812"/>
          </a:xfrm>
          <a:prstGeom prst="roundRect">
            <a:avLst>
              <a:gd name="adj" fmla="val 1966"/>
            </a:avLst>
          </a:prstGeom>
          <a:solidFill>
            <a:srgbClr val="F9F8F5"/>
          </a:solidFill>
          <a:ln w="9525">
            <a:solidFill>
              <a:srgbClr val="77B99C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1" name="Text 8"/>
          <p:cNvSpPr/>
          <p:nvPr/>
        </p:nvSpPr>
        <p:spPr>
          <a:xfrm>
            <a:off x="1051084" y="5908715"/>
            <a:ext cx="348722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77B99C"/>
                </a:solidFill>
                <a:ea typeface="DM Sans Medium" pitchFamily="34" charset="-122"/>
                <a:cs typeface="DM Sans Medium" pitchFamily="34" charset="-120"/>
              </a:rPr>
              <a:t>Empatyczna kultura pracy</a:t>
            </a:r>
            <a:endParaRPr lang="en-US" sz="2400" dirty="0">
              <a:solidFill>
                <a:srgbClr val="77B99C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1051084" y="6399133"/>
            <a:ext cx="704183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Normalizacja rozmów o emocjach i trudnościach tworzy środowisko otwartości i autentyczności.</a:t>
            </a:r>
            <a:endParaRPr lang="en-US" sz="1750" dirty="0"/>
          </a:p>
        </p:txBody>
      </p:sp>
      <p:pic>
        <p:nvPicPr>
          <p:cNvPr id="15" name="Obraz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1" y="337129"/>
            <a:ext cx="1002925" cy="9242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530</Words>
  <Application>Microsoft Office PowerPoint</Application>
  <PresentationFormat>Niestandardowy</PresentationFormat>
  <Paragraphs>108</Paragraphs>
  <Slides>10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5" baseType="lpstr">
      <vt:lpstr>DM Sans Medium</vt:lpstr>
      <vt:lpstr>Inter</vt:lpstr>
      <vt:lpstr>Wingdings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subject/>
  <dc:creator>Sylwia Brodnicka</dc:creator>
  <cp:lastModifiedBy>Pawłowski Jacek</cp:lastModifiedBy>
  <cp:revision>20</cp:revision>
  <dcterms:created xsi:type="dcterms:W3CDTF">2025-11-05T11:54:36Z</dcterms:created>
  <dcterms:modified xsi:type="dcterms:W3CDTF">2025-12-01T12:18:05Z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2014E6C0-AFBD-43BF-95C1-E528CA02A4FF</vt:lpwstr>
  </property>
  <property fmtid="{D5CDD505-2E9C-101B-9397-08002B2CF9AE}" pid="3" name="ArticulatePath">
    <vt:lpwstr>1.4. Zdrowie Psychiczne – Program EAP24 – GDOŚ</vt:lpwstr>
  </property>
</Properties>
</file>