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8" r:id="rId1"/>
    <p:sldMasterId id="2147484061" r:id="rId2"/>
  </p:sldMasterIdLst>
  <p:notesMasterIdLst>
    <p:notesMasterId r:id="rId19"/>
  </p:notesMasterIdLst>
  <p:handoutMasterIdLst>
    <p:handoutMasterId r:id="rId20"/>
  </p:handoutMasterIdLst>
  <p:sldIdLst>
    <p:sldId id="256" r:id="rId3"/>
    <p:sldId id="261" r:id="rId4"/>
    <p:sldId id="395" r:id="rId5"/>
    <p:sldId id="354" r:id="rId6"/>
    <p:sldId id="351" r:id="rId7"/>
    <p:sldId id="397" r:id="rId8"/>
    <p:sldId id="398" r:id="rId9"/>
    <p:sldId id="394" r:id="rId10"/>
    <p:sldId id="384" r:id="rId11"/>
    <p:sldId id="396" r:id="rId12"/>
    <p:sldId id="375" r:id="rId13"/>
    <p:sldId id="400" r:id="rId14"/>
    <p:sldId id="402" r:id="rId15"/>
    <p:sldId id="401" r:id="rId16"/>
    <p:sldId id="369" r:id="rId17"/>
    <p:sldId id="315" r:id="rId18"/>
  </p:sldIdLst>
  <p:sldSz cx="9144000" cy="6858000" type="screen4x3"/>
  <p:notesSz cx="6794500" cy="99314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 userDrawn="1">
          <p15:clr>
            <a:srgbClr val="A4A3A4"/>
          </p15:clr>
        </p15:guide>
        <p15:guide id="2" pos="2140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41C427A-E67C-1E15-E979-FFBD3C2F6850}" name="Joanna Kozłowska" initials="JK" userId="S-1-5-21-3720218856-2394470450-1437716385-1284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eta Pepłowska-Dawid" initials="APD" lastIdx="1" clrIdx="0">
    <p:extLst>
      <p:ext uri="{19B8F6BF-5375-455C-9EA6-DF929625EA0E}">
        <p15:presenceInfo xmlns:p15="http://schemas.microsoft.com/office/powerpoint/2012/main" userId="Aneta Pepłowska-Dawid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C4DE"/>
    <a:srgbClr val="EFF5FB"/>
    <a:srgbClr val="B48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4555" autoAdjust="0"/>
    <p:restoredTop sz="86323" autoAdjust="0"/>
  </p:normalViewPr>
  <p:slideViewPr>
    <p:cSldViewPr>
      <p:cViewPr varScale="1">
        <p:scale>
          <a:sx n="163" d="100"/>
          <a:sy n="163" d="100"/>
        </p:scale>
        <p:origin x="1632" y="1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50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3" d="100"/>
          <a:sy n="93" d="100"/>
        </p:scale>
        <p:origin x="-3714" y="-102"/>
      </p:cViewPr>
      <p:guideLst>
        <p:guide orient="horz" pos="3128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microsoft.com/office/2018/10/relationships/authors" Target="authors.xml"/><Relationship Id="rId3" Type="http://schemas.openxmlformats.org/officeDocument/2006/relationships/slide" Target="slides/slide1.xml"/><Relationship Id="rId21" Type="http://schemas.openxmlformats.org/officeDocument/2006/relationships/commentAuthors" Target="commentAuthor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pPr>
            <a:r>
              <a:rPr lang="pl-PL" dirty="0">
                <a:latin typeface="+mj-lt"/>
              </a:rPr>
              <a:t>Środowiskowe Domy Samopomocy</a:t>
            </a:r>
            <a:endParaRPr lang="en-US" dirty="0">
              <a:latin typeface="+mj-lt"/>
            </a:endParaRPr>
          </a:p>
        </c:rich>
      </c:tx>
      <c:layout>
        <c:manualLayout>
          <c:xMode val="edge"/>
          <c:yMode val="edge"/>
          <c:x val="0.25712352716116954"/>
          <c:y val="2.412561798689034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j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Sprzedaż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3F07-401B-8B08-1010553FCD5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FE94-4A91-B35B-4E9C46D6462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3F07-401B-8B08-1010553FCD5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3F07-401B-8B08-1010553FCD52}"/>
              </c:ext>
            </c:extLst>
          </c:dPt>
          <c:dLbls>
            <c:dLbl>
              <c:idx val="0"/>
              <c:layout>
                <c:manualLayout>
                  <c:x val="-0.24583019585160698"/>
                  <c:y val="-5.7735946005999336E-2"/>
                </c:manualLayout>
              </c:layout>
              <c:spPr>
                <a:noFill/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l-PL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0234756585875716"/>
                      <c:h val="0.1867420981002110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3F07-401B-8B08-1010553FCD52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l-PL"/>
                </a:p>
              </c:txPr>
              <c:dLblPos val="ctr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9600560918232962"/>
                      <c:h val="0.2043790273302966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FE94-4A91-B35B-4E9C46D64625}"/>
                </c:ext>
              </c:extLst>
            </c:dLbl>
            <c:spPr>
              <a:no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Arkusz1!$A$2:$A$5</c:f>
              <c:strCache>
                <c:ptCount val="2"/>
                <c:pt idx="0">
                  <c:v>Samorząd gminny/powiatowy</c:v>
                </c:pt>
                <c:pt idx="1">
                  <c:v>Organizacje pozarządowe</c:v>
                </c:pt>
              </c:strCache>
            </c:strRef>
          </c:cat>
          <c:val>
            <c:numRef>
              <c:f>Arkusz1!$B$2:$B$5</c:f>
              <c:numCache>
                <c:formatCode>General</c:formatCode>
                <c:ptCount val="4"/>
                <c:pt idx="0">
                  <c:v>36</c:v>
                </c:pt>
                <c:pt idx="1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E94-4A91-B35B-4E9C46D64625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B27F169-CD94-4405-B07F-1636ED688884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4EA87D69-8D8D-40FE-9F12-4FD1AB614AC8}">
      <dgm:prSet custT="1"/>
      <dgm:spPr>
        <a:gradFill rotWithShape="0">
          <a:gsLst>
            <a:gs pos="4000">
              <a:srgbClr val="4472C4">
                <a:hueOff val="0"/>
                <a:satOff val="0"/>
                <a:satMod val="105000"/>
                <a:tint val="67000"/>
                <a:alpha val="30000"/>
                <a:lumMod val="6000"/>
                <a:lumOff val="94000"/>
              </a:srgbClr>
            </a:gs>
            <a:gs pos="92000">
              <a:srgbClr val="4472C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rgbClr>
            </a:gs>
            <a:gs pos="97000">
              <a:srgbClr val="4472C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rgb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 spcFirstLastPara="0" vert="horz" wrap="square" lIns="72390" tIns="72390" rIns="72390" bIns="72390" numCol="1" spcCol="1270" anchor="ctr" anchorCtr="0"/>
        <a:lstStyle/>
        <a:p>
          <a:r>
            <a:rPr lang="pl-PL" sz="2600" b="1" kern="1200" dirty="0">
              <a:solidFill>
                <a:schemeClr val="tx1"/>
              </a:solidFill>
            </a:rPr>
            <a:t>769 </a:t>
          </a:r>
          <a:r>
            <a:rPr lang="pl-PL" sz="2600" kern="1200" dirty="0">
              <a:solidFill>
                <a:schemeClr val="tx1"/>
              </a:solidFill>
            </a:rPr>
            <a:t>uczestników w </a:t>
          </a:r>
          <a:r>
            <a:rPr lang="pl-PL" sz="2600" b="1" kern="1200" dirty="0">
              <a:solidFill>
                <a:schemeClr val="tx1"/>
              </a:solidFill>
            </a:rPr>
            <a:t>65</a:t>
          </a:r>
          <a:r>
            <a:rPr lang="pl-PL" sz="2600" kern="1200" dirty="0">
              <a:solidFill>
                <a:schemeClr val="tx1"/>
              </a:solidFill>
            </a:rPr>
            <a:t> </a:t>
          </a:r>
          <a:r>
            <a:rPr lang="pl-PL" sz="2800" kern="1200" dirty="0">
              <a:solidFill>
                <a:schemeClr val="tx1"/>
              </a:solidFill>
              <a:latin typeface="+mn-lt"/>
              <a:ea typeface="+mn-ea"/>
              <a:cs typeface="Arial" charset="0"/>
            </a:rPr>
            <a:t>środowiskowych</a:t>
          </a:r>
          <a:r>
            <a:rPr lang="pl-PL" sz="2600" kern="1200" dirty="0">
              <a:solidFill>
                <a:schemeClr val="tx1"/>
              </a:solidFill>
            </a:rPr>
            <a:t> domach samopomocy</a:t>
          </a:r>
        </a:p>
      </dgm:t>
    </dgm:pt>
    <dgm:pt modelId="{1E200AE5-1BA7-4C89-A7F2-49B88DBDB46B}" type="parTrans" cxnId="{85164A5A-72A2-41C6-8C75-8A3253430BFC}">
      <dgm:prSet/>
      <dgm:spPr/>
      <dgm:t>
        <a:bodyPr/>
        <a:lstStyle/>
        <a:p>
          <a:endParaRPr lang="pl-PL"/>
        </a:p>
      </dgm:t>
    </dgm:pt>
    <dgm:pt modelId="{7023EDC2-A3BC-4619-B910-1771991AD301}" type="sibTrans" cxnId="{85164A5A-72A2-41C6-8C75-8A3253430BFC}">
      <dgm:prSet/>
      <dgm:spPr/>
      <dgm:t>
        <a:bodyPr/>
        <a:lstStyle/>
        <a:p>
          <a:endParaRPr lang="pl-PL"/>
        </a:p>
      </dgm:t>
    </dgm:pt>
    <dgm:pt modelId="{41BC54F8-C682-4DD8-B859-9B29E25D4B64}">
      <dgm:prSet/>
      <dgm:spPr>
        <a:gradFill rotWithShape="0">
          <a:gsLst>
            <a:gs pos="4000">
              <a:srgbClr val="4472C4">
                <a:hueOff val="0"/>
                <a:satOff val="0"/>
                <a:satMod val="105000"/>
                <a:tint val="67000"/>
                <a:alpha val="30000"/>
                <a:lumMod val="6000"/>
                <a:lumOff val="94000"/>
              </a:srgbClr>
            </a:gs>
            <a:gs pos="92000">
              <a:srgbClr val="4472C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rgbClr>
            </a:gs>
            <a:gs pos="97000">
              <a:srgbClr val="4472C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rgbClr>
            </a:gs>
          </a:gsLst>
          <a:lin ang="5400000" scaled="0"/>
        </a:gradFill>
        <a:ln w="12700" cap="flat" cmpd="sng" algn="ctr">
          <a:noFill/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 spcFirstLastPara="0" vert="horz" wrap="square" lIns="72390" tIns="72390" rIns="72390" bIns="72390" numCol="1" spcCol="1270" anchor="ctr" anchorCtr="0"/>
        <a:lstStyle/>
        <a:p>
          <a:r>
            <a:rPr lang="pl-PL" b="1" dirty="0">
              <a:solidFill>
                <a:schemeClr val="tx1"/>
              </a:solidFill>
            </a:rPr>
            <a:t>416 </a:t>
          </a:r>
          <a:r>
            <a:rPr lang="pl-PL" b="0" dirty="0">
              <a:solidFill>
                <a:schemeClr val="tx1"/>
              </a:solidFill>
            </a:rPr>
            <a:t>uczestników w</a:t>
          </a:r>
          <a:r>
            <a:rPr lang="pl-PL" b="1" dirty="0">
              <a:solidFill>
                <a:schemeClr val="tx1"/>
              </a:solidFill>
            </a:rPr>
            <a:t> 40 </a:t>
          </a:r>
          <a:r>
            <a:rPr lang="pl-PL" b="0" i="1" dirty="0">
              <a:solidFill>
                <a:schemeClr val="tx1"/>
              </a:solidFill>
            </a:rPr>
            <a:t>(z 43) </a:t>
          </a:r>
          <a:r>
            <a:rPr lang="pl-PL" b="0" dirty="0" err="1">
              <a:solidFill>
                <a:schemeClr val="tx1"/>
              </a:solidFill>
            </a:rPr>
            <a:t>śds</a:t>
          </a:r>
          <a:r>
            <a:rPr lang="pl-PL" b="0" dirty="0">
              <a:solidFill>
                <a:schemeClr val="tx1"/>
              </a:solidFill>
            </a:rPr>
            <a:t> o zasięgu gminnym</a:t>
          </a:r>
        </a:p>
      </dgm:t>
    </dgm:pt>
    <dgm:pt modelId="{9F171ECB-D482-4CD5-81CE-876CA124B21B}" type="parTrans" cxnId="{20EB6B30-688F-4325-A99D-61EDBC8B3047}">
      <dgm:prSet/>
      <dgm:spPr/>
      <dgm:t>
        <a:bodyPr/>
        <a:lstStyle/>
        <a:p>
          <a:endParaRPr lang="pl-PL"/>
        </a:p>
      </dgm:t>
    </dgm:pt>
    <dgm:pt modelId="{E850D434-C2B0-4521-9D35-AEC58D85B993}" type="sibTrans" cxnId="{20EB6B30-688F-4325-A99D-61EDBC8B3047}">
      <dgm:prSet/>
      <dgm:spPr/>
      <dgm:t>
        <a:bodyPr/>
        <a:lstStyle/>
        <a:p>
          <a:endParaRPr lang="pl-PL"/>
        </a:p>
      </dgm:t>
    </dgm:pt>
    <dgm:pt modelId="{C3DF900A-26E8-4917-BC7C-9039CCEB19D3}">
      <dgm:prSet/>
      <dgm:spPr>
        <a:gradFill rotWithShape="0">
          <a:gsLst>
            <a:gs pos="4000">
              <a:srgbClr val="4472C4">
                <a:hueOff val="0"/>
                <a:satOff val="0"/>
                <a:satMod val="105000"/>
                <a:tint val="67000"/>
                <a:alpha val="30000"/>
                <a:lumMod val="6000"/>
                <a:lumOff val="94000"/>
              </a:srgbClr>
            </a:gs>
            <a:gs pos="92000">
              <a:srgbClr val="4472C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rgbClr>
            </a:gs>
            <a:gs pos="97000">
              <a:srgbClr val="4472C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rgbClr>
            </a:gs>
          </a:gsLst>
          <a:lin ang="5400000" scaled="0"/>
        </a:gradFill>
        <a:ln w="12700" cap="flat" cmpd="sng" algn="ctr">
          <a:noFill/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 spcFirstLastPara="0" vert="horz" wrap="square" lIns="72390" tIns="72390" rIns="72390" bIns="72390" numCol="1" spcCol="1270" anchor="ctr" anchorCtr="0"/>
        <a:lstStyle/>
        <a:p>
          <a:r>
            <a:rPr lang="pl-PL" b="1" dirty="0">
              <a:solidFill>
                <a:schemeClr val="tx1"/>
              </a:solidFill>
            </a:rPr>
            <a:t>353 </a:t>
          </a:r>
          <a:r>
            <a:rPr lang="pl-PL" b="0" dirty="0">
              <a:solidFill>
                <a:schemeClr val="tx1"/>
              </a:solidFill>
            </a:rPr>
            <a:t>uczestników w</a:t>
          </a:r>
          <a:r>
            <a:rPr lang="pl-PL" b="1" dirty="0">
              <a:solidFill>
                <a:schemeClr val="tx1"/>
              </a:solidFill>
            </a:rPr>
            <a:t> 25 </a:t>
          </a:r>
          <a:r>
            <a:rPr lang="pl-PL" b="0" i="1" dirty="0">
              <a:solidFill>
                <a:schemeClr val="tx1"/>
              </a:solidFill>
            </a:rPr>
            <a:t>(z 26) </a:t>
          </a:r>
          <a:r>
            <a:rPr lang="pl-PL" b="0" dirty="0" err="1">
              <a:solidFill>
                <a:schemeClr val="tx1"/>
              </a:solidFill>
            </a:rPr>
            <a:t>śds</a:t>
          </a:r>
          <a:r>
            <a:rPr lang="pl-PL" b="0" dirty="0">
              <a:solidFill>
                <a:schemeClr val="tx1"/>
              </a:solidFill>
            </a:rPr>
            <a:t> o zasięgu ponadgminnym</a:t>
          </a:r>
        </a:p>
      </dgm:t>
    </dgm:pt>
    <dgm:pt modelId="{BEE0725C-58EE-4045-AFB2-0FBC2EFE9712}" type="parTrans" cxnId="{5D53C9B6-B83D-4A03-9D34-A780A4AC669E}">
      <dgm:prSet/>
      <dgm:spPr/>
      <dgm:t>
        <a:bodyPr/>
        <a:lstStyle/>
        <a:p>
          <a:endParaRPr lang="pl-PL"/>
        </a:p>
      </dgm:t>
    </dgm:pt>
    <dgm:pt modelId="{5E0A1006-1CD3-4770-91C7-2AB03BBEBA1A}" type="sibTrans" cxnId="{5D53C9B6-B83D-4A03-9D34-A780A4AC669E}">
      <dgm:prSet/>
      <dgm:spPr/>
      <dgm:t>
        <a:bodyPr/>
        <a:lstStyle/>
        <a:p>
          <a:endParaRPr lang="pl-PL"/>
        </a:p>
      </dgm:t>
    </dgm:pt>
    <dgm:pt modelId="{253E26C4-009A-40E1-A7B9-44A0C8DD85FF}" type="pres">
      <dgm:prSet presAssocID="{9B27F169-CD94-4405-B07F-1636ED68888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F1BF446D-4067-48B9-B8A0-6A2272C4C132}" type="pres">
      <dgm:prSet presAssocID="{4EA87D69-8D8D-40FE-9F12-4FD1AB614AC8}" presName="hierRoot1" presStyleCnt="0">
        <dgm:presLayoutVars>
          <dgm:hierBranch val="init"/>
        </dgm:presLayoutVars>
      </dgm:prSet>
      <dgm:spPr/>
    </dgm:pt>
    <dgm:pt modelId="{4CF3DE18-7B21-4DC5-861B-BBE9FE20F943}" type="pres">
      <dgm:prSet presAssocID="{4EA87D69-8D8D-40FE-9F12-4FD1AB614AC8}" presName="rootComposite1" presStyleCnt="0"/>
      <dgm:spPr/>
    </dgm:pt>
    <dgm:pt modelId="{5AADA780-760F-429A-9CD1-F65511C3FBB8}" type="pres">
      <dgm:prSet presAssocID="{4EA87D69-8D8D-40FE-9F12-4FD1AB614AC8}" presName="rootText1" presStyleLbl="node0" presStyleIdx="0" presStyleCnt="1" custScaleX="129676">
        <dgm:presLayoutVars>
          <dgm:chPref val="3"/>
        </dgm:presLayoutVars>
      </dgm:prSet>
      <dgm:spPr>
        <a:xfrm>
          <a:off x="1370114" y="291986"/>
          <a:ext cx="3886466" cy="1498529"/>
        </a:xfrm>
        <a:prstGeom prst="rect">
          <a:avLst/>
        </a:prstGeom>
      </dgm:spPr>
    </dgm:pt>
    <dgm:pt modelId="{86F75CBA-ED4D-4E42-AE08-CC624BE66A45}" type="pres">
      <dgm:prSet presAssocID="{4EA87D69-8D8D-40FE-9F12-4FD1AB614AC8}" presName="rootConnector1" presStyleLbl="node1" presStyleIdx="0" presStyleCnt="0"/>
      <dgm:spPr/>
    </dgm:pt>
    <dgm:pt modelId="{05DB4562-1CA4-42E4-954F-624527E65268}" type="pres">
      <dgm:prSet presAssocID="{4EA87D69-8D8D-40FE-9F12-4FD1AB614AC8}" presName="hierChild2" presStyleCnt="0"/>
      <dgm:spPr/>
    </dgm:pt>
    <dgm:pt modelId="{C5A6B5BB-CFBD-4231-A9F8-CAD4E838DFF1}" type="pres">
      <dgm:prSet presAssocID="{9F171ECB-D482-4CD5-81CE-876CA124B21B}" presName="Name37" presStyleLbl="parChTrans1D2" presStyleIdx="0" presStyleCnt="2"/>
      <dgm:spPr/>
    </dgm:pt>
    <dgm:pt modelId="{F9E20B6C-2D8D-4F1E-B756-0FFE09A55E1D}" type="pres">
      <dgm:prSet presAssocID="{41BC54F8-C682-4DD8-B859-9B29E25D4B64}" presName="hierRoot2" presStyleCnt="0">
        <dgm:presLayoutVars>
          <dgm:hierBranch val="init"/>
        </dgm:presLayoutVars>
      </dgm:prSet>
      <dgm:spPr/>
    </dgm:pt>
    <dgm:pt modelId="{EF97E3C5-7E38-4255-ACB5-2A95FCFCD3F2}" type="pres">
      <dgm:prSet presAssocID="{41BC54F8-C682-4DD8-B859-9B29E25D4B64}" presName="rootComposite" presStyleCnt="0"/>
      <dgm:spPr/>
    </dgm:pt>
    <dgm:pt modelId="{5A49A065-1DB1-4582-BEDD-5F269B53A9BE}" type="pres">
      <dgm:prSet presAssocID="{41BC54F8-C682-4DD8-B859-9B29E25D4B64}" presName="rootText" presStyleLbl="node2" presStyleIdx="0" presStyleCnt="2">
        <dgm:presLayoutVars>
          <dgm:chPref val="3"/>
        </dgm:presLayoutVars>
      </dgm:prSet>
      <dgm:spPr>
        <a:xfrm>
          <a:off x="1597" y="2419898"/>
          <a:ext cx="2997059" cy="1498529"/>
        </a:xfrm>
        <a:prstGeom prst="rect">
          <a:avLst/>
        </a:prstGeom>
      </dgm:spPr>
    </dgm:pt>
    <dgm:pt modelId="{F8780754-CCC4-497B-BDD1-255EB86A8E4D}" type="pres">
      <dgm:prSet presAssocID="{41BC54F8-C682-4DD8-B859-9B29E25D4B64}" presName="rootConnector" presStyleLbl="node2" presStyleIdx="0" presStyleCnt="2"/>
      <dgm:spPr/>
    </dgm:pt>
    <dgm:pt modelId="{28E7BA39-09E0-4B9C-8F9D-795790035969}" type="pres">
      <dgm:prSet presAssocID="{41BC54F8-C682-4DD8-B859-9B29E25D4B64}" presName="hierChild4" presStyleCnt="0"/>
      <dgm:spPr/>
    </dgm:pt>
    <dgm:pt modelId="{ACE6EA3F-BBE1-4C2C-B73E-A3BFF9E93EB9}" type="pres">
      <dgm:prSet presAssocID="{41BC54F8-C682-4DD8-B859-9B29E25D4B64}" presName="hierChild5" presStyleCnt="0"/>
      <dgm:spPr/>
    </dgm:pt>
    <dgm:pt modelId="{E2014343-D76C-472C-BA07-1A9148DE8E99}" type="pres">
      <dgm:prSet presAssocID="{BEE0725C-58EE-4045-AFB2-0FBC2EFE9712}" presName="Name37" presStyleLbl="parChTrans1D2" presStyleIdx="1" presStyleCnt="2"/>
      <dgm:spPr/>
    </dgm:pt>
    <dgm:pt modelId="{33A0E135-F483-4D67-8FFA-A57D0327A35D}" type="pres">
      <dgm:prSet presAssocID="{C3DF900A-26E8-4917-BC7C-9039CCEB19D3}" presName="hierRoot2" presStyleCnt="0">
        <dgm:presLayoutVars>
          <dgm:hierBranch val="init"/>
        </dgm:presLayoutVars>
      </dgm:prSet>
      <dgm:spPr/>
    </dgm:pt>
    <dgm:pt modelId="{287076C0-19E4-4F0A-B298-D66DA4EA05EB}" type="pres">
      <dgm:prSet presAssocID="{C3DF900A-26E8-4917-BC7C-9039CCEB19D3}" presName="rootComposite" presStyleCnt="0"/>
      <dgm:spPr/>
    </dgm:pt>
    <dgm:pt modelId="{09563CF1-671E-4FB7-A293-DED08BF50B44}" type="pres">
      <dgm:prSet presAssocID="{C3DF900A-26E8-4917-BC7C-9039CCEB19D3}" presName="rootText" presStyleLbl="node2" presStyleIdx="1" presStyleCnt="2">
        <dgm:presLayoutVars>
          <dgm:chPref val="3"/>
        </dgm:presLayoutVars>
      </dgm:prSet>
      <dgm:spPr>
        <a:xfrm>
          <a:off x="3628039" y="2419898"/>
          <a:ext cx="2997059" cy="1498529"/>
        </a:xfrm>
        <a:prstGeom prst="rect">
          <a:avLst/>
        </a:prstGeom>
      </dgm:spPr>
    </dgm:pt>
    <dgm:pt modelId="{4B2B92B1-041A-4529-90BC-E0B6B6795348}" type="pres">
      <dgm:prSet presAssocID="{C3DF900A-26E8-4917-BC7C-9039CCEB19D3}" presName="rootConnector" presStyleLbl="node2" presStyleIdx="1" presStyleCnt="2"/>
      <dgm:spPr/>
    </dgm:pt>
    <dgm:pt modelId="{3F9BE197-F7D1-4977-90B4-D073E862BEAD}" type="pres">
      <dgm:prSet presAssocID="{C3DF900A-26E8-4917-BC7C-9039CCEB19D3}" presName="hierChild4" presStyleCnt="0"/>
      <dgm:spPr/>
    </dgm:pt>
    <dgm:pt modelId="{2112CB3F-D553-42FD-B6BE-A1E39D2361FD}" type="pres">
      <dgm:prSet presAssocID="{C3DF900A-26E8-4917-BC7C-9039CCEB19D3}" presName="hierChild5" presStyleCnt="0"/>
      <dgm:spPr/>
    </dgm:pt>
    <dgm:pt modelId="{66B8434F-85B1-466D-B6FD-F7D42DEC2A03}" type="pres">
      <dgm:prSet presAssocID="{4EA87D69-8D8D-40FE-9F12-4FD1AB614AC8}" presName="hierChild3" presStyleCnt="0"/>
      <dgm:spPr/>
    </dgm:pt>
  </dgm:ptLst>
  <dgm:cxnLst>
    <dgm:cxn modelId="{E4680202-2ED3-4DC1-85EB-E7F06537CF13}" type="presOf" srcId="{4EA87D69-8D8D-40FE-9F12-4FD1AB614AC8}" destId="{5AADA780-760F-429A-9CD1-F65511C3FBB8}" srcOrd="0" destOrd="0" presId="urn:microsoft.com/office/officeart/2005/8/layout/orgChart1"/>
    <dgm:cxn modelId="{02FF9E29-F9D1-4478-A079-EAB9C45D4315}" type="presOf" srcId="{C3DF900A-26E8-4917-BC7C-9039CCEB19D3}" destId="{09563CF1-671E-4FB7-A293-DED08BF50B44}" srcOrd="0" destOrd="0" presId="urn:microsoft.com/office/officeart/2005/8/layout/orgChart1"/>
    <dgm:cxn modelId="{73E0DC2C-EC0B-4A9E-90CD-8F966583E996}" type="presOf" srcId="{9B27F169-CD94-4405-B07F-1636ED688884}" destId="{253E26C4-009A-40E1-A7B9-44A0C8DD85FF}" srcOrd="0" destOrd="0" presId="urn:microsoft.com/office/officeart/2005/8/layout/orgChart1"/>
    <dgm:cxn modelId="{20EB6B30-688F-4325-A99D-61EDBC8B3047}" srcId="{4EA87D69-8D8D-40FE-9F12-4FD1AB614AC8}" destId="{41BC54F8-C682-4DD8-B859-9B29E25D4B64}" srcOrd="0" destOrd="0" parTransId="{9F171ECB-D482-4CD5-81CE-876CA124B21B}" sibTransId="{E850D434-C2B0-4521-9D35-AEC58D85B993}"/>
    <dgm:cxn modelId="{95F25A42-B498-4083-A625-DD927C6D1E7F}" type="presOf" srcId="{C3DF900A-26E8-4917-BC7C-9039CCEB19D3}" destId="{4B2B92B1-041A-4529-90BC-E0B6B6795348}" srcOrd="1" destOrd="0" presId="urn:microsoft.com/office/officeart/2005/8/layout/orgChart1"/>
    <dgm:cxn modelId="{A6661C78-7E72-4D91-816D-FDAEA04D57FE}" type="presOf" srcId="{9F171ECB-D482-4CD5-81CE-876CA124B21B}" destId="{C5A6B5BB-CFBD-4231-A9F8-CAD4E838DFF1}" srcOrd="0" destOrd="0" presId="urn:microsoft.com/office/officeart/2005/8/layout/orgChart1"/>
    <dgm:cxn modelId="{85164A5A-72A2-41C6-8C75-8A3253430BFC}" srcId="{9B27F169-CD94-4405-B07F-1636ED688884}" destId="{4EA87D69-8D8D-40FE-9F12-4FD1AB614AC8}" srcOrd="0" destOrd="0" parTransId="{1E200AE5-1BA7-4C89-A7F2-49B88DBDB46B}" sibTransId="{7023EDC2-A3BC-4619-B910-1771991AD301}"/>
    <dgm:cxn modelId="{DF071183-9D18-4EF3-9B20-5C7D6F32FD10}" type="presOf" srcId="{BEE0725C-58EE-4045-AFB2-0FBC2EFE9712}" destId="{E2014343-D76C-472C-BA07-1A9148DE8E99}" srcOrd="0" destOrd="0" presId="urn:microsoft.com/office/officeart/2005/8/layout/orgChart1"/>
    <dgm:cxn modelId="{5D53C9B6-B83D-4A03-9D34-A780A4AC669E}" srcId="{4EA87D69-8D8D-40FE-9F12-4FD1AB614AC8}" destId="{C3DF900A-26E8-4917-BC7C-9039CCEB19D3}" srcOrd="1" destOrd="0" parTransId="{BEE0725C-58EE-4045-AFB2-0FBC2EFE9712}" sibTransId="{5E0A1006-1CD3-4770-91C7-2AB03BBEBA1A}"/>
    <dgm:cxn modelId="{21AF58C5-D24A-4854-B1AE-316C68EDD002}" type="presOf" srcId="{4EA87D69-8D8D-40FE-9F12-4FD1AB614AC8}" destId="{86F75CBA-ED4D-4E42-AE08-CC624BE66A45}" srcOrd="1" destOrd="0" presId="urn:microsoft.com/office/officeart/2005/8/layout/orgChart1"/>
    <dgm:cxn modelId="{206E77E5-1282-467F-A2A4-2E348D885C80}" type="presOf" srcId="{41BC54F8-C682-4DD8-B859-9B29E25D4B64}" destId="{F8780754-CCC4-497B-BDD1-255EB86A8E4D}" srcOrd="1" destOrd="0" presId="urn:microsoft.com/office/officeart/2005/8/layout/orgChart1"/>
    <dgm:cxn modelId="{8CFE29EC-E3AC-41EB-A638-8EBB62C335D6}" type="presOf" srcId="{41BC54F8-C682-4DD8-B859-9B29E25D4B64}" destId="{5A49A065-1DB1-4582-BEDD-5F269B53A9BE}" srcOrd="0" destOrd="0" presId="urn:microsoft.com/office/officeart/2005/8/layout/orgChart1"/>
    <dgm:cxn modelId="{77077FE0-CB1C-4552-A800-E68625D36B22}" type="presParOf" srcId="{253E26C4-009A-40E1-A7B9-44A0C8DD85FF}" destId="{F1BF446D-4067-48B9-B8A0-6A2272C4C132}" srcOrd="0" destOrd="0" presId="urn:microsoft.com/office/officeart/2005/8/layout/orgChart1"/>
    <dgm:cxn modelId="{E50B9E49-584D-40D3-BF6E-3484AB03A42D}" type="presParOf" srcId="{F1BF446D-4067-48B9-B8A0-6A2272C4C132}" destId="{4CF3DE18-7B21-4DC5-861B-BBE9FE20F943}" srcOrd="0" destOrd="0" presId="urn:microsoft.com/office/officeart/2005/8/layout/orgChart1"/>
    <dgm:cxn modelId="{9FB9944C-47B6-47C1-BC88-5D2853D96566}" type="presParOf" srcId="{4CF3DE18-7B21-4DC5-861B-BBE9FE20F943}" destId="{5AADA780-760F-429A-9CD1-F65511C3FBB8}" srcOrd="0" destOrd="0" presId="urn:microsoft.com/office/officeart/2005/8/layout/orgChart1"/>
    <dgm:cxn modelId="{A902D0BA-110D-4355-87B0-CEE254738036}" type="presParOf" srcId="{4CF3DE18-7B21-4DC5-861B-BBE9FE20F943}" destId="{86F75CBA-ED4D-4E42-AE08-CC624BE66A45}" srcOrd="1" destOrd="0" presId="urn:microsoft.com/office/officeart/2005/8/layout/orgChart1"/>
    <dgm:cxn modelId="{48C50543-B688-4117-AE54-2B014472E9BF}" type="presParOf" srcId="{F1BF446D-4067-48B9-B8A0-6A2272C4C132}" destId="{05DB4562-1CA4-42E4-954F-624527E65268}" srcOrd="1" destOrd="0" presId="urn:microsoft.com/office/officeart/2005/8/layout/orgChart1"/>
    <dgm:cxn modelId="{2FB0FE2F-E164-4ED7-A54A-5584268544FA}" type="presParOf" srcId="{05DB4562-1CA4-42E4-954F-624527E65268}" destId="{C5A6B5BB-CFBD-4231-A9F8-CAD4E838DFF1}" srcOrd="0" destOrd="0" presId="urn:microsoft.com/office/officeart/2005/8/layout/orgChart1"/>
    <dgm:cxn modelId="{FAA9BBFD-CB19-45DC-AB7F-FD31D5E4C0F3}" type="presParOf" srcId="{05DB4562-1CA4-42E4-954F-624527E65268}" destId="{F9E20B6C-2D8D-4F1E-B756-0FFE09A55E1D}" srcOrd="1" destOrd="0" presId="urn:microsoft.com/office/officeart/2005/8/layout/orgChart1"/>
    <dgm:cxn modelId="{8C24F98F-C75E-41A7-AACA-62C5CB078445}" type="presParOf" srcId="{F9E20B6C-2D8D-4F1E-B756-0FFE09A55E1D}" destId="{EF97E3C5-7E38-4255-ACB5-2A95FCFCD3F2}" srcOrd="0" destOrd="0" presId="urn:microsoft.com/office/officeart/2005/8/layout/orgChart1"/>
    <dgm:cxn modelId="{4C3D7382-8683-4A58-AB5E-EA0A69A74F0A}" type="presParOf" srcId="{EF97E3C5-7E38-4255-ACB5-2A95FCFCD3F2}" destId="{5A49A065-1DB1-4582-BEDD-5F269B53A9BE}" srcOrd="0" destOrd="0" presId="urn:microsoft.com/office/officeart/2005/8/layout/orgChart1"/>
    <dgm:cxn modelId="{765D3062-556F-4270-ADF6-2147875ABFB2}" type="presParOf" srcId="{EF97E3C5-7E38-4255-ACB5-2A95FCFCD3F2}" destId="{F8780754-CCC4-497B-BDD1-255EB86A8E4D}" srcOrd="1" destOrd="0" presId="urn:microsoft.com/office/officeart/2005/8/layout/orgChart1"/>
    <dgm:cxn modelId="{B6C4FA8C-A9AF-48DC-B195-4B496B012661}" type="presParOf" srcId="{F9E20B6C-2D8D-4F1E-B756-0FFE09A55E1D}" destId="{28E7BA39-09E0-4B9C-8F9D-795790035969}" srcOrd="1" destOrd="0" presId="urn:microsoft.com/office/officeart/2005/8/layout/orgChart1"/>
    <dgm:cxn modelId="{79A5A877-BFAD-431E-BD06-2882808537B3}" type="presParOf" srcId="{F9E20B6C-2D8D-4F1E-B756-0FFE09A55E1D}" destId="{ACE6EA3F-BBE1-4C2C-B73E-A3BFF9E93EB9}" srcOrd="2" destOrd="0" presId="urn:microsoft.com/office/officeart/2005/8/layout/orgChart1"/>
    <dgm:cxn modelId="{C07BB900-A218-4B13-97E6-0FC02798D255}" type="presParOf" srcId="{05DB4562-1CA4-42E4-954F-624527E65268}" destId="{E2014343-D76C-472C-BA07-1A9148DE8E99}" srcOrd="2" destOrd="0" presId="urn:microsoft.com/office/officeart/2005/8/layout/orgChart1"/>
    <dgm:cxn modelId="{959E43AF-417C-4E77-B1AF-E21B57620EBD}" type="presParOf" srcId="{05DB4562-1CA4-42E4-954F-624527E65268}" destId="{33A0E135-F483-4D67-8FFA-A57D0327A35D}" srcOrd="3" destOrd="0" presId="urn:microsoft.com/office/officeart/2005/8/layout/orgChart1"/>
    <dgm:cxn modelId="{9E1D9731-EBFA-4691-83D5-1B8B009C8E19}" type="presParOf" srcId="{33A0E135-F483-4D67-8FFA-A57D0327A35D}" destId="{287076C0-19E4-4F0A-B298-D66DA4EA05EB}" srcOrd="0" destOrd="0" presId="urn:microsoft.com/office/officeart/2005/8/layout/orgChart1"/>
    <dgm:cxn modelId="{DB3946B0-0912-45A6-B7C1-CA7CA6D61D0D}" type="presParOf" srcId="{287076C0-19E4-4F0A-B298-D66DA4EA05EB}" destId="{09563CF1-671E-4FB7-A293-DED08BF50B44}" srcOrd="0" destOrd="0" presId="urn:microsoft.com/office/officeart/2005/8/layout/orgChart1"/>
    <dgm:cxn modelId="{AE661484-79E4-4D42-BA2D-0C713F96DB54}" type="presParOf" srcId="{287076C0-19E4-4F0A-B298-D66DA4EA05EB}" destId="{4B2B92B1-041A-4529-90BC-E0B6B6795348}" srcOrd="1" destOrd="0" presId="urn:microsoft.com/office/officeart/2005/8/layout/orgChart1"/>
    <dgm:cxn modelId="{92AB34F7-0A6E-47C1-BFF8-A99C70835200}" type="presParOf" srcId="{33A0E135-F483-4D67-8FFA-A57D0327A35D}" destId="{3F9BE197-F7D1-4977-90B4-D073E862BEAD}" srcOrd="1" destOrd="0" presId="urn:microsoft.com/office/officeart/2005/8/layout/orgChart1"/>
    <dgm:cxn modelId="{ADB37544-5738-47BB-B0EA-6FEB5EEB4A3E}" type="presParOf" srcId="{33A0E135-F483-4D67-8FFA-A57D0327A35D}" destId="{2112CB3F-D553-42FD-B6BE-A1E39D2361FD}" srcOrd="2" destOrd="0" presId="urn:microsoft.com/office/officeart/2005/8/layout/orgChart1"/>
    <dgm:cxn modelId="{B85957B0-C45C-4719-B82E-84E7ACA57539}" type="presParOf" srcId="{F1BF446D-4067-48B9-B8A0-6A2272C4C132}" destId="{66B8434F-85B1-466D-B6FD-F7D42DEC2A0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83EBBF8-7C3F-4185-9F37-B13DA4EB6356}" type="doc">
      <dgm:prSet loTypeId="urn:microsoft.com/office/officeart/2005/8/layout/hierarchy6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8661242F-B8CA-4AD4-9D52-4BD21E331DC3}">
      <dgm:prSet phldrT="[Tekst]" custT="1"/>
      <dgm:spPr>
        <a:gradFill rotWithShape="0">
          <a:gsLst>
            <a:gs pos="4000">
              <a:schemeClr val="accent1">
                <a:hueOff val="0"/>
                <a:satOff val="0"/>
                <a:satMod val="105000"/>
                <a:tint val="67000"/>
                <a:alpha val="30000"/>
                <a:lumMod val="6000"/>
                <a:lumOff val="94000"/>
              </a:schemeClr>
            </a:gs>
            <a:gs pos="92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</a:gradFill>
      </dgm:spPr>
      <dgm:t>
        <a:bodyPr/>
        <a:lstStyle/>
        <a:p>
          <a:r>
            <a:rPr lang="pl-PL" sz="1900" dirty="0"/>
            <a:t>Ustawa budżetowa 2025</a:t>
          </a:r>
        </a:p>
        <a:p>
          <a:r>
            <a:rPr lang="pl-PL" sz="2400" b="1" dirty="0"/>
            <a:t>138.803.000  zł</a:t>
          </a:r>
          <a:r>
            <a:rPr lang="pl-PL" sz="1900" dirty="0"/>
            <a:t>,         w tym:</a:t>
          </a:r>
        </a:p>
      </dgm:t>
    </dgm:pt>
    <dgm:pt modelId="{A8F370A7-D618-4E0C-BD8C-BCB360804F2A}" type="parTrans" cxnId="{4C445C14-2B73-4879-9E37-AFC3F0E51CBF}">
      <dgm:prSet/>
      <dgm:spPr/>
      <dgm:t>
        <a:bodyPr/>
        <a:lstStyle/>
        <a:p>
          <a:endParaRPr lang="pl-PL"/>
        </a:p>
      </dgm:t>
    </dgm:pt>
    <dgm:pt modelId="{7D743530-70F6-4DF6-90B2-BBC885AE64C4}" type="sibTrans" cxnId="{4C445C14-2B73-4879-9E37-AFC3F0E51CBF}">
      <dgm:prSet/>
      <dgm:spPr/>
      <dgm:t>
        <a:bodyPr/>
        <a:lstStyle/>
        <a:p>
          <a:endParaRPr lang="pl-PL"/>
        </a:p>
      </dgm:t>
    </dgm:pt>
    <dgm:pt modelId="{A5E20E28-0B43-4C61-BD07-50726349B592}">
      <dgm:prSet phldrT="[Tekst]" custT="1"/>
      <dgm:spPr>
        <a:gradFill rotWithShape="0">
          <a:gsLst>
            <a:gs pos="4000">
              <a:srgbClr val="4472C4">
                <a:hueOff val="0"/>
                <a:satOff val="0"/>
                <a:satMod val="105000"/>
                <a:tint val="67000"/>
                <a:alpha val="30000"/>
                <a:lumMod val="6000"/>
                <a:lumOff val="94000"/>
              </a:srgbClr>
            </a:gs>
            <a:gs pos="92000">
              <a:srgbClr val="4472C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rgbClr>
            </a:gs>
            <a:gs pos="97000">
              <a:srgbClr val="4472C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rgb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pPr marL="0"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200" kern="1200" dirty="0">
              <a:solidFill>
                <a:schemeClr val="tx1"/>
              </a:solidFill>
            </a:rPr>
            <a:t>Gminy: </a:t>
          </a:r>
        </a:p>
        <a:p>
          <a:pPr marL="0"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200" b="1" kern="1200" dirty="0">
              <a:solidFill>
                <a:schemeClr val="tx1"/>
              </a:solidFill>
            </a:rPr>
            <a:t>89.332.000 zł </a:t>
          </a:r>
          <a:endParaRPr lang="pl-PL" sz="2200" b="1" kern="1200" dirty="0">
            <a:solidFill>
              <a:prstClr val="black"/>
            </a:solidFill>
            <a:latin typeface="Calibri" panose="020F0502020204030204"/>
            <a:ea typeface="+mn-ea"/>
            <a:cs typeface="+mn-cs"/>
          </a:endParaRPr>
        </a:p>
      </dgm:t>
    </dgm:pt>
    <dgm:pt modelId="{A9C0AB29-A42C-4256-9F0B-499DD81E3EEC}" type="parTrans" cxnId="{0F90F3F2-9D3B-4A15-A7CB-8EA9BDE45694}">
      <dgm:prSet/>
      <dgm:spPr/>
      <dgm:t>
        <a:bodyPr/>
        <a:lstStyle/>
        <a:p>
          <a:endParaRPr lang="pl-PL"/>
        </a:p>
      </dgm:t>
    </dgm:pt>
    <dgm:pt modelId="{512DD649-0C6E-41D0-969A-FFC99EE2F8D4}" type="sibTrans" cxnId="{0F90F3F2-9D3B-4A15-A7CB-8EA9BDE45694}">
      <dgm:prSet/>
      <dgm:spPr/>
      <dgm:t>
        <a:bodyPr/>
        <a:lstStyle/>
        <a:p>
          <a:endParaRPr lang="pl-PL"/>
        </a:p>
      </dgm:t>
    </dgm:pt>
    <dgm:pt modelId="{9FCC0FA4-6653-4F7D-8495-225DB0C82528}">
      <dgm:prSet phldrT="[Tekst]" custT="1"/>
      <dgm:spPr>
        <a:gradFill rotWithShape="0">
          <a:gsLst>
            <a:gs pos="4000">
              <a:srgbClr val="4472C4">
                <a:hueOff val="0"/>
                <a:satOff val="0"/>
                <a:satMod val="105000"/>
                <a:tint val="67000"/>
                <a:alpha val="30000"/>
                <a:lumMod val="6000"/>
                <a:lumOff val="94000"/>
              </a:srgbClr>
            </a:gs>
            <a:gs pos="92000">
              <a:srgbClr val="4472C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rgbClr>
            </a:gs>
            <a:gs pos="97000">
              <a:srgbClr val="4472C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rgb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r>
            <a:rPr lang="pl-PL" sz="1800" b="1" kern="1200" dirty="0">
              <a:solidFill>
                <a:schemeClr val="tx1"/>
              </a:solidFill>
            </a:rPr>
            <a:t>86.113.000 zł</a:t>
          </a:r>
        </a:p>
        <a:p>
          <a:r>
            <a:rPr lang="pl-PL" sz="1600" b="0" kern="1200" dirty="0">
              <a:solidFill>
                <a:schemeClr val="tx1"/>
              </a:solidFill>
            </a:rPr>
            <a:t>bieżące funkcjonowanie</a:t>
          </a:r>
          <a:endParaRPr lang="pl-PL" sz="1600" b="0" kern="1200" dirty="0">
            <a:solidFill>
              <a:prstClr val="black"/>
            </a:solidFill>
            <a:latin typeface="Calibri" panose="020F0502020204030204"/>
            <a:ea typeface="+mn-ea"/>
            <a:cs typeface="+mn-cs"/>
          </a:endParaRPr>
        </a:p>
      </dgm:t>
    </dgm:pt>
    <dgm:pt modelId="{440E2643-31ED-4C47-90CC-2DD304D835EF}" type="parTrans" cxnId="{91214583-0F59-4A47-91FD-D56FEA1E11FD}">
      <dgm:prSet/>
      <dgm:spPr/>
      <dgm:t>
        <a:bodyPr/>
        <a:lstStyle/>
        <a:p>
          <a:endParaRPr lang="pl-PL"/>
        </a:p>
      </dgm:t>
    </dgm:pt>
    <dgm:pt modelId="{91DA23F1-FC3C-42A1-B519-6267F71C65DA}" type="sibTrans" cxnId="{91214583-0F59-4A47-91FD-D56FEA1E11FD}">
      <dgm:prSet/>
      <dgm:spPr/>
      <dgm:t>
        <a:bodyPr/>
        <a:lstStyle/>
        <a:p>
          <a:endParaRPr lang="pl-PL"/>
        </a:p>
      </dgm:t>
    </dgm:pt>
    <dgm:pt modelId="{6FA03042-A731-484C-B0B5-05A9AFFFB85D}">
      <dgm:prSet phldrT="[Tekst]" custT="1"/>
      <dgm:spPr>
        <a:gradFill rotWithShape="0">
          <a:gsLst>
            <a:gs pos="4000">
              <a:srgbClr val="4472C4">
                <a:hueOff val="0"/>
                <a:satOff val="0"/>
                <a:satMod val="105000"/>
                <a:tint val="67000"/>
                <a:alpha val="30000"/>
                <a:lumMod val="6000"/>
                <a:lumOff val="94000"/>
              </a:srgbClr>
            </a:gs>
            <a:gs pos="92000">
              <a:srgbClr val="4472C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rgbClr>
            </a:gs>
            <a:gs pos="97000">
              <a:srgbClr val="4472C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rgb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b="1" kern="1200" dirty="0">
              <a:solidFill>
                <a:schemeClr val="tx1"/>
              </a:solidFill>
            </a:rPr>
            <a:t>3.219.000  zł </a:t>
          </a:r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b="0" kern="1200" dirty="0">
              <a:solidFill>
                <a:schemeClr val="tx1"/>
              </a:solidFill>
            </a:rPr>
            <a:t>,,za życiem”</a:t>
          </a:r>
          <a:endParaRPr lang="pl-PL" sz="1800" b="0" kern="1200" dirty="0">
            <a:solidFill>
              <a:prstClr val="black"/>
            </a:solidFill>
            <a:latin typeface="Calibri" panose="020F0502020204030204"/>
            <a:ea typeface="+mn-ea"/>
            <a:cs typeface="+mn-cs"/>
          </a:endParaRPr>
        </a:p>
      </dgm:t>
    </dgm:pt>
    <dgm:pt modelId="{55496D97-1835-4266-80E8-A6E10BB0DC3C}" type="parTrans" cxnId="{B804D884-4496-403A-A665-FA8CF2AE2FEE}">
      <dgm:prSet/>
      <dgm:spPr/>
      <dgm:t>
        <a:bodyPr/>
        <a:lstStyle/>
        <a:p>
          <a:endParaRPr lang="pl-PL"/>
        </a:p>
      </dgm:t>
    </dgm:pt>
    <dgm:pt modelId="{409A64E3-C475-4C7E-BF5F-9C3EBB6EA296}" type="sibTrans" cxnId="{B804D884-4496-403A-A665-FA8CF2AE2FEE}">
      <dgm:prSet/>
      <dgm:spPr/>
      <dgm:t>
        <a:bodyPr/>
        <a:lstStyle/>
        <a:p>
          <a:endParaRPr lang="pl-PL"/>
        </a:p>
      </dgm:t>
    </dgm:pt>
    <dgm:pt modelId="{CBE5AF1D-998F-4FC9-99B2-36C396E7F89F}">
      <dgm:prSet phldrT="[Tekst]" custT="1"/>
      <dgm:spPr>
        <a:gradFill rotWithShape="0">
          <a:gsLst>
            <a:gs pos="4000">
              <a:srgbClr val="4472C4">
                <a:hueOff val="0"/>
                <a:satOff val="0"/>
                <a:satMod val="105000"/>
                <a:tint val="67000"/>
                <a:alpha val="30000"/>
                <a:lumMod val="6000"/>
                <a:lumOff val="94000"/>
              </a:srgbClr>
            </a:gs>
            <a:gs pos="92000">
              <a:srgbClr val="4472C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rgbClr>
            </a:gs>
            <a:gs pos="97000">
              <a:srgbClr val="4472C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rgb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r>
            <a:rPr lang="pl-PL" sz="2200" kern="1200" dirty="0">
              <a:solidFill>
                <a:schemeClr val="tx1"/>
              </a:solidFill>
            </a:rPr>
            <a:t>Powiaty: </a:t>
          </a:r>
        </a:p>
        <a:p>
          <a:r>
            <a:rPr lang="pl-PL" sz="2200" b="1" kern="1200" dirty="0">
              <a:solidFill>
                <a:schemeClr val="tx1"/>
              </a:solidFill>
            </a:rPr>
            <a:t>49.471.000 zł </a:t>
          </a:r>
          <a:endParaRPr lang="pl-PL" sz="2200" b="1" kern="1200" dirty="0">
            <a:solidFill>
              <a:prstClr val="black"/>
            </a:solidFill>
            <a:latin typeface="Calibri" panose="020F0502020204030204"/>
            <a:ea typeface="+mn-ea"/>
            <a:cs typeface="+mn-cs"/>
          </a:endParaRPr>
        </a:p>
      </dgm:t>
    </dgm:pt>
    <dgm:pt modelId="{8A33EAC3-AA0C-4AF7-9782-6E895A13C9E9}" type="parTrans" cxnId="{D37FC457-99AA-48C8-9F6A-4AE8B497AFA3}">
      <dgm:prSet/>
      <dgm:spPr/>
      <dgm:t>
        <a:bodyPr/>
        <a:lstStyle/>
        <a:p>
          <a:endParaRPr lang="pl-PL"/>
        </a:p>
      </dgm:t>
    </dgm:pt>
    <dgm:pt modelId="{83F9C77C-8111-411B-80DD-336700125372}" type="sibTrans" cxnId="{D37FC457-99AA-48C8-9F6A-4AE8B497AFA3}">
      <dgm:prSet/>
      <dgm:spPr/>
      <dgm:t>
        <a:bodyPr/>
        <a:lstStyle/>
        <a:p>
          <a:endParaRPr lang="pl-PL"/>
        </a:p>
      </dgm:t>
    </dgm:pt>
    <dgm:pt modelId="{E27B583B-01C3-4434-B3D1-FD2BA17A265A}">
      <dgm:prSet phldrT="[Tekst]" custT="1"/>
      <dgm:spPr>
        <a:gradFill rotWithShape="0">
          <a:gsLst>
            <a:gs pos="4000">
              <a:srgbClr val="4472C4">
                <a:hueOff val="0"/>
                <a:satOff val="0"/>
                <a:satMod val="105000"/>
                <a:tint val="67000"/>
                <a:alpha val="30000"/>
                <a:lumMod val="6000"/>
                <a:lumOff val="94000"/>
              </a:srgbClr>
            </a:gs>
            <a:gs pos="92000">
              <a:srgbClr val="4472C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rgbClr>
            </a:gs>
            <a:gs pos="97000">
              <a:srgbClr val="4472C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rgb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r>
            <a:rPr lang="pl-PL" sz="1800" b="1" kern="1200" dirty="0">
              <a:solidFill>
                <a:schemeClr val="tx1"/>
              </a:solidFill>
            </a:rPr>
            <a:t>46.782.000 zł </a:t>
          </a:r>
        </a:p>
        <a:p>
          <a:r>
            <a:rPr lang="pl-PL" sz="1600" b="0" kern="1200" dirty="0">
              <a:solidFill>
                <a:schemeClr val="tx1"/>
              </a:solidFill>
            </a:rPr>
            <a:t>bieżące funkcjonowanie</a:t>
          </a:r>
          <a:endParaRPr lang="pl-PL" sz="1600" kern="1200" dirty="0">
            <a:solidFill>
              <a:prstClr val="black"/>
            </a:solidFill>
            <a:latin typeface="Calibri" panose="020F0502020204030204"/>
            <a:ea typeface="+mn-ea"/>
            <a:cs typeface="+mn-cs"/>
          </a:endParaRPr>
        </a:p>
      </dgm:t>
    </dgm:pt>
    <dgm:pt modelId="{0FD7F4CE-7742-49C5-8DA6-446776FCA9FB}" type="parTrans" cxnId="{C1BEBB7F-E8A8-41C0-A40D-7A33D7A7814B}">
      <dgm:prSet/>
      <dgm:spPr/>
      <dgm:t>
        <a:bodyPr/>
        <a:lstStyle/>
        <a:p>
          <a:endParaRPr lang="pl-PL"/>
        </a:p>
      </dgm:t>
    </dgm:pt>
    <dgm:pt modelId="{1361E440-33D7-4F3E-AFC7-79608512FE04}" type="sibTrans" cxnId="{C1BEBB7F-E8A8-41C0-A40D-7A33D7A7814B}">
      <dgm:prSet/>
      <dgm:spPr/>
      <dgm:t>
        <a:bodyPr/>
        <a:lstStyle/>
        <a:p>
          <a:endParaRPr lang="pl-PL"/>
        </a:p>
      </dgm:t>
    </dgm:pt>
    <dgm:pt modelId="{84652CDF-E167-4461-B6B2-8D7309A3AD33}">
      <dgm:prSet custT="1"/>
      <dgm:spPr>
        <a:gradFill rotWithShape="0">
          <a:gsLst>
            <a:gs pos="4000">
              <a:srgbClr val="4472C4">
                <a:hueOff val="0"/>
                <a:satOff val="0"/>
                <a:satMod val="105000"/>
                <a:tint val="67000"/>
                <a:alpha val="30000"/>
                <a:lumMod val="6000"/>
                <a:lumOff val="94000"/>
              </a:srgbClr>
            </a:gs>
            <a:gs pos="92000">
              <a:srgbClr val="4472C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rgbClr>
            </a:gs>
            <a:gs pos="97000">
              <a:srgbClr val="4472C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rgb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 spcFirstLastPara="0" vert="horz" wrap="square" lIns="13970" tIns="13970" rIns="13970" bIns="13970" numCol="1" spcCol="1270" anchor="ctr" anchorCtr="0"/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2.689.000 zł</a:t>
          </a:r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„Za życiem”</a:t>
          </a:r>
        </a:p>
      </dgm:t>
    </dgm:pt>
    <dgm:pt modelId="{EFDE4DEC-3534-4CE8-99E6-0318F102F097}" type="parTrans" cxnId="{70BF513B-96FD-4226-B50F-8F236751551B}">
      <dgm:prSet/>
      <dgm:spPr/>
      <dgm:t>
        <a:bodyPr/>
        <a:lstStyle/>
        <a:p>
          <a:endParaRPr lang="pl-PL"/>
        </a:p>
      </dgm:t>
    </dgm:pt>
    <dgm:pt modelId="{DFD1CC2D-2920-4F82-9696-3D1660310E84}" type="sibTrans" cxnId="{70BF513B-96FD-4226-B50F-8F236751551B}">
      <dgm:prSet/>
      <dgm:spPr/>
      <dgm:t>
        <a:bodyPr/>
        <a:lstStyle/>
        <a:p>
          <a:endParaRPr lang="pl-PL"/>
        </a:p>
      </dgm:t>
    </dgm:pt>
    <dgm:pt modelId="{983125F5-B25C-4A5A-AC7B-B5D9457AB789}" type="pres">
      <dgm:prSet presAssocID="{B83EBBF8-7C3F-4185-9F37-B13DA4EB6356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944FBCFC-2C74-4511-A1C1-E47012044CED}" type="pres">
      <dgm:prSet presAssocID="{B83EBBF8-7C3F-4185-9F37-B13DA4EB6356}" presName="hierFlow" presStyleCnt="0"/>
      <dgm:spPr/>
    </dgm:pt>
    <dgm:pt modelId="{8B2AE8F8-9CBB-411A-B9DF-C3BB607A79E5}" type="pres">
      <dgm:prSet presAssocID="{B83EBBF8-7C3F-4185-9F37-B13DA4EB6356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9495B54F-840E-4430-94DB-400A1E1E1E1B}" type="pres">
      <dgm:prSet presAssocID="{8661242F-B8CA-4AD4-9D52-4BD21E331DC3}" presName="Name14" presStyleCnt="0"/>
      <dgm:spPr/>
    </dgm:pt>
    <dgm:pt modelId="{ABE0F352-21CB-45B5-9A76-EE2511681425}" type="pres">
      <dgm:prSet presAssocID="{8661242F-B8CA-4AD4-9D52-4BD21E331DC3}" presName="level1Shape" presStyleLbl="node0" presStyleIdx="0" presStyleCnt="1" custScaleX="170193">
        <dgm:presLayoutVars>
          <dgm:chPref val="3"/>
        </dgm:presLayoutVars>
      </dgm:prSet>
      <dgm:spPr/>
    </dgm:pt>
    <dgm:pt modelId="{DDC0D9E5-2CE0-46EB-BEEA-C0B6FB6FD0DA}" type="pres">
      <dgm:prSet presAssocID="{8661242F-B8CA-4AD4-9D52-4BD21E331DC3}" presName="hierChild2" presStyleCnt="0"/>
      <dgm:spPr/>
    </dgm:pt>
    <dgm:pt modelId="{D8414A7D-998F-4572-B0D3-488181B1FEFC}" type="pres">
      <dgm:prSet presAssocID="{A9C0AB29-A42C-4256-9F0B-499DD81E3EEC}" presName="Name19" presStyleLbl="parChTrans1D2" presStyleIdx="0" presStyleCnt="2"/>
      <dgm:spPr/>
    </dgm:pt>
    <dgm:pt modelId="{F99E6A41-5C68-4C82-8764-59C69584F2B9}" type="pres">
      <dgm:prSet presAssocID="{A5E20E28-0B43-4C61-BD07-50726349B592}" presName="Name21" presStyleCnt="0"/>
      <dgm:spPr/>
    </dgm:pt>
    <dgm:pt modelId="{9705FF87-EBC2-4266-94F0-E3B64932D624}" type="pres">
      <dgm:prSet presAssocID="{A5E20E28-0B43-4C61-BD07-50726349B592}" presName="level2Shape" presStyleLbl="node2" presStyleIdx="0" presStyleCnt="2" custScaleX="116679"/>
      <dgm:spPr/>
    </dgm:pt>
    <dgm:pt modelId="{CD2EC5BF-29A3-408D-A627-D4D56BCBF575}" type="pres">
      <dgm:prSet presAssocID="{A5E20E28-0B43-4C61-BD07-50726349B592}" presName="hierChild3" presStyleCnt="0"/>
      <dgm:spPr/>
    </dgm:pt>
    <dgm:pt modelId="{4F39C1AB-84CA-460B-AA76-613D4CA408EC}" type="pres">
      <dgm:prSet presAssocID="{440E2643-31ED-4C47-90CC-2DD304D835EF}" presName="Name19" presStyleLbl="parChTrans1D3" presStyleIdx="0" presStyleCnt="4"/>
      <dgm:spPr/>
    </dgm:pt>
    <dgm:pt modelId="{C33A3FF1-2D55-48B7-9C35-383CBD63FDF7}" type="pres">
      <dgm:prSet presAssocID="{9FCC0FA4-6653-4F7D-8495-225DB0C82528}" presName="Name21" presStyleCnt="0"/>
      <dgm:spPr/>
    </dgm:pt>
    <dgm:pt modelId="{8A51013B-CA05-41A6-9C70-75344035BBCF}" type="pres">
      <dgm:prSet presAssocID="{9FCC0FA4-6653-4F7D-8495-225DB0C82528}" presName="level2Shape" presStyleLbl="node3" presStyleIdx="0" presStyleCnt="4"/>
      <dgm:spPr/>
    </dgm:pt>
    <dgm:pt modelId="{7BCB9EAF-1445-4DDA-ACF2-3A535542D4DE}" type="pres">
      <dgm:prSet presAssocID="{9FCC0FA4-6653-4F7D-8495-225DB0C82528}" presName="hierChild3" presStyleCnt="0"/>
      <dgm:spPr/>
    </dgm:pt>
    <dgm:pt modelId="{8B8E75FC-E31A-403E-89E8-821123489E95}" type="pres">
      <dgm:prSet presAssocID="{55496D97-1835-4266-80E8-A6E10BB0DC3C}" presName="Name19" presStyleLbl="parChTrans1D3" presStyleIdx="1" presStyleCnt="4"/>
      <dgm:spPr/>
    </dgm:pt>
    <dgm:pt modelId="{17826A1C-AE08-4A52-A59B-2C7001CC54E4}" type="pres">
      <dgm:prSet presAssocID="{6FA03042-A731-484C-B0B5-05A9AFFFB85D}" presName="Name21" presStyleCnt="0"/>
      <dgm:spPr/>
    </dgm:pt>
    <dgm:pt modelId="{D59334F7-CFFA-4349-A351-09FB4E153A2D}" type="pres">
      <dgm:prSet presAssocID="{6FA03042-A731-484C-B0B5-05A9AFFFB85D}" presName="level2Shape" presStyleLbl="node3" presStyleIdx="1" presStyleCnt="4"/>
      <dgm:spPr/>
    </dgm:pt>
    <dgm:pt modelId="{7BC09C84-D2D2-4EE5-B478-15ADF4E3F0A0}" type="pres">
      <dgm:prSet presAssocID="{6FA03042-A731-484C-B0B5-05A9AFFFB85D}" presName="hierChild3" presStyleCnt="0"/>
      <dgm:spPr/>
    </dgm:pt>
    <dgm:pt modelId="{501206C9-4682-479E-8654-359AF9DE6B73}" type="pres">
      <dgm:prSet presAssocID="{8A33EAC3-AA0C-4AF7-9782-6E895A13C9E9}" presName="Name19" presStyleLbl="parChTrans1D2" presStyleIdx="1" presStyleCnt="2"/>
      <dgm:spPr/>
    </dgm:pt>
    <dgm:pt modelId="{A04CAB1E-D56E-4948-A931-223CBBFD4A4D}" type="pres">
      <dgm:prSet presAssocID="{CBE5AF1D-998F-4FC9-99B2-36C396E7F89F}" presName="Name21" presStyleCnt="0"/>
      <dgm:spPr/>
    </dgm:pt>
    <dgm:pt modelId="{D4C11CD2-7322-4C5B-8C8E-AE31611C0B02}" type="pres">
      <dgm:prSet presAssocID="{CBE5AF1D-998F-4FC9-99B2-36C396E7F89F}" presName="level2Shape" presStyleLbl="node2" presStyleIdx="1" presStyleCnt="2" custScaleX="125174"/>
      <dgm:spPr/>
    </dgm:pt>
    <dgm:pt modelId="{1A71DDEC-AB68-422A-95C6-2365805194DA}" type="pres">
      <dgm:prSet presAssocID="{CBE5AF1D-998F-4FC9-99B2-36C396E7F89F}" presName="hierChild3" presStyleCnt="0"/>
      <dgm:spPr/>
    </dgm:pt>
    <dgm:pt modelId="{4B67FA76-7FEE-48C3-B482-A253A334ACAF}" type="pres">
      <dgm:prSet presAssocID="{0FD7F4CE-7742-49C5-8DA6-446776FCA9FB}" presName="Name19" presStyleLbl="parChTrans1D3" presStyleIdx="2" presStyleCnt="4"/>
      <dgm:spPr/>
    </dgm:pt>
    <dgm:pt modelId="{EC05EDFE-589D-4829-B1D5-5E3CFE48BEE9}" type="pres">
      <dgm:prSet presAssocID="{E27B583B-01C3-4434-B3D1-FD2BA17A265A}" presName="Name21" presStyleCnt="0"/>
      <dgm:spPr/>
    </dgm:pt>
    <dgm:pt modelId="{C6B01025-B116-449F-BEDD-A4EE6DC0932D}" type="pres">
      <dgm:prSet presAssocID="{E27B583B-01C3-4434-B3D1-FD2BA17A265A}" presName="level2Shape" presStyleLbl="node3" presStyleIdx="2" presStyleCnt="4"/>
      <dgm:spPr/>
    </dgm:pt>
    <dgm:pt modelId="{645FE8EB-2B9B-4C1F-A0EB-1CEB85640782}" type="pres">
      <dgm:prSet presAssocID="{E27B583B-01C3-4434-B3D1-FD2BA17A265A}" presName="hierChild3" presStyleCnt="0"/>
      <dgm:spPr/>
    </dgm:pt>
    <dgm:pt modelId="{038D6B39-D64C-4692-8CD6-B37401EE09E5}" type="pres">
      <dgm:prSet presAssocID="{EFDE4DEC-3534-4CE8-99E6-0318F102F097}" presName="Name19" presStyleLbl="parChTrans1D3" presStyleIdx="3" presStyleCnt="4"/>
      <dgm:spPr/>
    </dgm:pt>
    <dgm:pt modelId="{11E75989-EDAF-437B-A6E9-F547594A0E76}" type="pres">
      <dgm:prSet presAssocID="{84652CDF-E167-4461-B6B2-8D7309A3AD33}" presName="Name21" presStyleCnt="0"/>
      <dgm:spPr/>
    </dgm:pt>
    <dgm:pt modelId="{C2A4F31E-17B5-42AB-A8F7-9D44D660BB27}" type="pres">
      <dgm:prSet presAssocID="{84652CDF-E167-4461-B6B2-8D7309A3AD33}" presName="level2Shape" presStyleLbl="node3" presStyleIdx="3" presStyleCnt="4"/>
      <dgm:spPr/>
    </dgm:pt>
    <dgm:pt modelId="{F5529057-4F1C-4B60-BCB5-3C31E3AE6280}" type="pres">
      <dgm:prSet presAssocID="{84652CDF-E167-4461-B6B2-8D7309A3AD33}" presName="hierChild3" presStyleCnt="0"/>
      <dgm:spPr/>
    </dgm:pt>
    <dgm:pt modelId="{DDB93569-0D4D-4F43-BFA7-247E1DCBF20D}" type="pres">
      <dgm:prSet presAssocID="{B83EBBF8-7C3F-4185-9F37-B13DA4EB6356}" presName="bgShapesFlow" presStyleCnt="0"/>
      <dgm:spPr/>
    </dgm:pt>
  </dgm:ptLst>
  <dgm:cxnLst>
    <dgm:cxn modelId="{B65DC103-89F3-430C-9E6B-1EF02BA69FBA}" type="presOf" srcId="{6FA03042-A731-484C-B0B5-05A9AFFFB85D}" destId="{D59334F7-CFFA-4349-A351-09FB4E153A2D}" srcOrd="0" destOrd="0" presId="urn:microsoft.com/office/officeart/2005/8/layout/hierarchy6"/>
    <dgm:cxn modelId="{192C470B-A39E-4A86-A677-148A07F293D5}" type="presOf" srcId="{8A33EAC3-AA0C-4AF7-9782-6E895A13C9E9}" destId="{501206C9-4682-479E-8654-359AF9DE6B73}" srcOrd="0" destOrd="0" presId="urn:microsoft.com/office/officeart/2005/8/layout/hierarchy6"/>
    <dgm:cxn modelId="{38B7D20B-710F-4D8E-AEA6-83C690E2BBB3}" type="presOf" srcId="{9FCC0FA4-6653-4F7D-8495-225DB0C82528}" destId="{8A51013B-CA05-41A6-9C70-75344035BBCF}" srcOrd="0" destOrd="0" presId="urn:microsoft.com/office/officeart/2005/8/layout/hierarchy6"/>
    <dgm:cxn modelId="{4C445C14-2B73-4879-9E37-AFC3F0E51CBF}" srcId="{B83EBBF8-7C3F-4185-9F37-B13DA4EB6356}" destId="{8661242F-B8CA-4AD4-9D52-4BD21E331DC3}" srcOrd="0" destOrd="0" parTransId="{A8F370A7-D618-4E0C-BD8C-BCB360804F2A}" sibTransId="{7D743530-70F6-4DF6-90B2-BBC885AE64C4}"/>
    <dgm:cxn modelId="{2F8C7B34-125B-423A-A196-CBEE64D4B324}" type="presOf" srcId="{CBE5AF1D-998F-4FC9-99B2-36C396E7F89F}" destId="{D4C11CD2-7322-4C5B-8C8E-AE31611C0B02}" srcOrd="0" destOrd="0" presId="urn:microsoft.com/office/officeart/2005/8/layout/hierarchy6"/>
    <dgm:cxn modelId="{70BF513B-96FD-4226-B50F-8F236751551B}" srcId="{CBE5AF1D-998F-4FC9-99B2-36C396E7F89F}" destId="{84652CDF-E167-4461-B6B2-8D7309A3AD33}" srcOrd="1" destOrd="0" parTransId="{EFDE4DEC-3534-4CE8-99E6-0318F102F097}" sibTransId="{DFD1CC2D-2920-4F82-9696-3D1660310E84}"/>
    <dgm:cxn modelId="{421BF252-8CB5-4181-89E1-B756C3C17A85}" type="presOf" srcId="{55496D97-1835-4266-80E8-A6E10BB0DC3C}" destId="{8B8E75FC-E31A-403E-89E8-821123489E95}" srcOrd="0" destOrd="0" presId="urn:microsoft.com/office/officeart/2005/8/layout/hierarchy6"/>
    <dgm:cxn modelId="{7797F073-C9F3-4581-8CEF-2AC3E2CC2900}" type="presOf" srcId="{A9C0AB29-A42C-4256-9F0B-499DD81E3EEC}" destId="{D8414A7D-998F-4572-B0D3-488181B1FEFC}" srcOrd="0" destOrd="0" presId="urn:microsoft.com/office/officeart/2005/8/layout/hierarchy6"/>
    <dgm:cxn modelId="{D37FC457-99AA-48C8-9F6A-4AE8B497AFA3}" srcId="{8661242F-B8CA-4AD4-9D52-4BD21E331DC3}" destId="{CBE5AF1D-998F-4FC9-99B2-36C396E7F89F}" srcOrd="1" destOrd="0" parTransId="{8A33EAC3-AA0C-4AF7-9782-6E895A13C9E9}" sibTransId="{83F9C77C-8111-411B-80DD-336700125372}"/>
    <dgm:cxn modelId="{A7F77E78-7090-44F9-ADA9-692DE02EB085}" type="presOf" srcId="{A5E20E28-0B43-4C61-BD07-50726349B592}" destId="{9705FF87-EBC2-4266-94F0-E3B64932D624}" srcOrd="0" destOrd="0" presId="urn:microsoft.com/office/officeart/2005/8/layout/hierarchy6"/>
    <dgm:cxn modelId="{C1BEBB7F-E8A8-41C0-A40D-7A33D7A7814B}" srcId="{CBE5AF1D-998F-4FC9-99B2-36C396E7F89F}" destId="{E27B583B-01C3-4434-B3D1-FD2BA17A265A}" srcOrd="0" destOrd="0" parTransId="{0FD7F4CE-7742-49C5-8DA6-446776FCA9FB}" sibTransId="{1361E440-33D7-4F3E-AFC7-79608512FE04}"/>
    <dgm:cxn modelId="{91214583-0F59-4A47-91FD-D56FEA1E11FD}" srcId="{A5E20E28-0B43-4C61-BD07-50726349B592}" destId="{9FCC0FA4-6653-4F7D-8495-225DB0C82528}" srcOrd="0" destOrd="0" parTransId="{440E2643-31ED-4C47-90CC-2DD304D835EF}" sibTransId="{91DA23F1-FC3C-42A1-B519-6267F71C65DA}"/>
    <dgm:cxn modelId="{B804D884-4496-403A-A665-FA8CF2AE2FEE}" srcId="{A5E20E28-0B43-4C61-BD07-50726349B592}" destId="{6FA03042-A731-484C-B0B5-05A9AFFFB85D}" srcOrd="1" destOrd="0" parTransId="{55496D97-1835-4266-80E8-A6E10BB0DC3C}" sibTransId="{409A64E3-C475-4C7E-BF5F-9C3EBB6EA296}"/>
    <dgm:cxn modelId="{F57C199D-9FC6-4F02-8B15-910B0955EB63}" type="presOf" srcId="{84652CDF-E167-4461-B6B2-8D7309A3AD33}" destId="{C2A4F31E-17B5-42AB-A8F7-9D44D660BB27}" srcOrd="0" destOrd="0" presId="urn:microsoft.com/office/officeart/2005/8/layout/hierarchy6"/>
    <dgm:cxn modelId="{0D2D539F-0753-4CE2-B51B-FFA236C046A5}" type="presOf" srcId="{440E2643-31ED-4C47-90CC-2DD304D835EF}" destId="{4F39C1AB-84CA-460B-AA76-613D4CA408EC}" srcOrd="0" destOrd="0" presId="urn:microsoft.com/office/officeart/2005/8/layout/hierarchy6"/>
    <dgm:cxn modelId="{A0DE2CAA-AE2E-4E6A-8DD9-0BDBA50FD5DE}" type="presOf" srcId="{0FD7F4CE-7742-49C5-8DA6-446776FCA9FB}" destId="{4B67FA76-7FEE-48C3-B482-A253A334ACAF}" srcOrd="0" destOrd="0" presId="urn:microsoft.com/office/officeart/2005/8/layout/hierarchy6"/>
    <dgm:cxn modelId="{AA757DC0-1B32-4EE3-92A5-F71FA9456859}" type="presOf" srcId="{8661242F-B8CA-4AD4-9D52-4BD21E331DC3}" destId="{ABE0F352-21CB-45B5-9A76-EE2511681425}" srcOrd="0" destOrd="0" presId="urn:microsoft.com/office/officeart/2005/8/layout/hierarchy6"/>
    <dgm:cxn modelId="{62E1D8D8-8237-48EA-A836-B49D27250FC5}" type="presOf" srcId="{EFDE4DEC-3534-4CE8-99E6-0318F102F097}" destId="{038D6B39-D64C-4692-8CD6-B37401EE09E5}" srcOrd="0" destOrd="0" presId="urn:microsoft.com/office/officeart/2005/8/layout/hierarchy6"/>
    <dgm:cxn modelId="{2DEF53E2-074F-41BC-89EF-65D230F5B3DD}" type="presOf" srcId="{E27B583B-01C3-4434-B3D1-FD2BA17A265A}" destId="{C6B01025-B116-449F-BEDD-A4EE6DC0932D}" srcOrd="0" destOrd="0" presId="urn:microsoft.com/office/officeart/2005/8/layout/hierarchy6"/>
    <dgm:cxn modelId="{E9A3C0EC-3759-4E83-BD1B-1D3655DE2E6F}" type="presOf" srcId="{B83EBBF8-7C3F-4185-9F37-B13DA4EB6356}" destId="{983125F5-B25C-4A5A-AC7B-B5D9457AB789}" srcOrd="0" destOrd="0" presId="urn:microsoft.com/office/officeart/2005/8/layout/hierarchy6"/>
    <dgm:cxn modelId="{0F90F3F2-9D3B-4A15-A7CB-8EA9BDE45694}" srcId="{8661242F-B8CA-4AD4-9D52-4BD21E331DC3}" destId="{A5E20E28-0B43-4C61-BD07-50726349B592}" srcOrd="0" destOrd="0" parTransId="{A9C0AB29-A42C-4256-9F0B-499DD81E3EEC}" sibTransId="{512DD649-0C6E-41D0-969A-FFC99EE2F8D4}"/>
    <dgm:cxn modelId="{AF024E59-956E-4869-A94B-8114AC286008}" type="presParOf" srcId="{983125F5-B25C-4A5A-AC7B-B5D9457AB789}" destId="{944FBCFC-2C74-4511-A1C1-E47012044CED}" srcOrd="0" destOrd="0" presId="urn:microsoft.com/office/officeart/2005/8/layout/hierarchy6"/>
    <dgm:cxn modelId="{3A0CDC71-0367-4E85-972F-2AB401BF4172}" type="presParOf" srcId="{944FBCFC-2C74-4511-A1C1-E47012044CED}" destId="{8B2AE8F8-9CBB-411A-B9DF-C3BB607A79E5}" srcOrd="0" destOrd="0" presId="urn:microsoft.com/office/officeart/2005/8/layout/hierarchy6"/>
    <dgm:cxn modelId="{1552FA8D-F5C2-4DD5-8A0A-F2547BAF9289}" type="presParOf" srcId="{8B2AE8F8-9CBB-411A-B9DF-C3BB607A79E5}" destId="{9495B54F-840E-4430-94DB-400A1E1E1E1B}" srcOrd="0" destOrd="0" presId="urn:microsoft.com/office/officeart/2005/8/layout/hierarchy6"/>
    <dgm:cxn modelId="{B580D95E-D2EF-48AF-98B3-A068868D4891}" type="presParOf" srcId="{9495B54F-840E-4430-94DB-400A1E1E1E1B}" destId="{ABE0F352-21CB-45B5-9A76-EE2511681425}" srcOrd="0" destOrd="0" presId="urn:microsoft.com/office/officeart/2005/8/layout/hierarchy6"/>
    <dgm:cxn modelId="{4DAB73D8-67B2-42A1-9F29-181472960471}" type="presParOf" srcId="{9495B54F-840E-4430-94DB-400A1E1E1E1B}" destId="{DDC0D9E5-2CE0-46EB-BEEA-C0B6FB6FD0DA}" srcOrd="1" destOrd="0" presId="urn:microsoft.com/office/officeart/2005/8/layout/hierarchy6"/>
    <dgm:cxn modelId="{43BAD585-9F5A-4447-A364-4D979367E352}" type="presParOf" srcId="{DDC0D9E5-2CE0-46EB-BEEA-C0B6FB6FD0DA}" destId="{D8414A7D-998F-4572-B0D3-488181B1FEFC}" srcOrd="0" destOrd="0" presId="urn:microsoft.com/office/officeart/2005/8/layout/hierarchy6"/>
    <dgm:cxn modelId="{1617C123-5539-42AD-B1DB-85E814BA33DE}" type="presParOf" srcId="{DDC0D9E5-2CE0-46EB-BEEA-C0B6FB6FD0DA}" destId="{F99E6A41-5C68-4C82-8764-59C69584F2B9}" srcOrd="1" destOrd="0" presId="urn:microsoft.com/office/officeart/2005/8/layout/hierarchy6"/>
    <dgm:cxn modelId="{75243186-B420-45F4-BA5E-AD6C1C81E817}" type="presParOf" srcId="{F99E6A41-5C68-4C82-8764-59C69584F2B9}" destId="{9705FF87-EBC2-4266-94F0-E3B64932D624}" srcOrd="0" destOrd="0" presId="urn:microsoft.com/office/officeart/2005/8/layout/hierarchy6"/>
    <dgm:cxn modelId="{7A4D5527-422D-440D-8E27-C7600B29F4FE}" type="presParOf" srcId="{F99E6A41-5C68-4C82-8764-59C69584F2B9}" destId="{CD2EC5BF-29A3-408D-A627-D4D56BCBF575}" srcOrd="1" destOrd="0" presId="urn:microsoft.com/office/officeart/2005/8/layout/hierarchy6"/>
    <dgm:cxn modelId="{48494A1F-BB6A-458B-993D-1C761F2C10FA}" type="presParOf" srcId="{CD2EC5BF-29A3-408D-A627-D4D56BCBF575}" destId="{4F39C1AB-84CA-460B-AA76-613D4CA408EC}" srcOrd="0" destOrd="0" presId="urn:microsoft.com/office/officeart/2005/8/layout/hierarchy6"/>
    <dgm:cxn modelId="{494656EE-261F-4CEB-A76B-0C7F829B1E30}" type="presParOf" srcId="{CD2EC5BF-29A3-408D-A627-D4D56BCBF575}" destId="{C33A3FF1-2D55-48B7-9C35-383CBD63FDF7}" srcOrd="1" destOrd="0" presId="urn:microsoft.com/office/officeart/2005/8/layout/hierarchy6"/>
    <dgm:cxn modelId="{5878C42B-4DAB-4397-A5FB-2306104C90E1}" type="presParOf" srcId="{C33A3FF1-2D55-48B7-9C35-383CBD63FDF7}" destId="{8A51013B-CA05-41A6-9C70-75344035BBCF}" srcOrd="0" destOrd="0" presId="urn:microsoft.com/office/officeart/2005/8/layout/hierarchy6"/>
    <dgm:cxn modelId="{1DAEC750-3D8D-44E8-8DBB-7D7929B315C1}" type="presParOf" srcId="{C33A3FF1-2D55-48B7-9C35-383CBD63FDF7}" destId="{7BCB9EAF-1445-4DDA-ACF2-3A535542D4DE}" srcOrd="1" destOrd="0" presId="urn:microsoft.com/office/officeart/2005/8/layout/hierarchy6"/>
    <dgm:cxn modelId="{39675AB3-3D8F-40F5-91FC-8F886518A4DB}" type="presParOf" srcId="{CD2EC5BF-29A3-408D-A627-D4D56BCBF575}" destId="{8B8E75FC-E31A-403E-89E8-821123489E95}" srcOrd="2" destOrd="0" presId="urn:microsoft.com/office/officeart/2005/8/layout/hierarchy6"/>
    <dgm:cxn modelId="{E959EAB3-E0CE-44F8-A981-8628E75763AD}" type="presParOf" srcId="{CD2EC5BF-29A3-408D-A627-D4D56BCBF575}" destId="{17826A1C-AE08-4A52-A59B-2C7001CC54E4}" srcOrd="3" destOrd="0" presId="urn:microsoft.com/office/officeart/2005/8/layout/hierarchy6"/>
    <dgm:cxn modelId="{85AE1894-14A0-4E89-9AA4-478BB14F2F04}" type="presParOf" srcId="{17826A1C-AE08-4A52-A59B-2C7001CC54E4}" destId="{D59334F7-CFFA-4349-A351-09FB4E153A2D}" srcOrd="0" destOrd="0" presId="urn:microsoft.com/office/officeart/2005/8/layout/hierarchy6"/>
    <dgm:cxn modelId="{AC3B48CD-8099-4054-9F46-932298AAB976}" type="presParOf" srcId="{17826A1C-AE08-4A52-A59B-2C7001CC54E4}" destId="{7BC09C84-D2D2-4EE5-B478-15ADF4E3F0A0}" srcOrd="1" destOrd="0" presId="urn:microsoft.com/office/officeart/2005/8/layout/hierarchy6"/>
    <dgm:cxn modelId="{6E91D9C4-680F-41C5-AED2-9B64F4E5E3C7}" type="presParOf" srcId="{DDC0D9E5-2CE0-46EB-BEEA-C0B6FB6FD0DA}" destId="{501206C9-4682-479E-8654-359AF9DE6B73}" srcOrd="2" destOrd="0" presId="urn:microsoft.com/office/officeart/2005/8/layout/hierarchy6"/>
    <dgm:cxn modelId="{3CA04C52-4DA9-4140-AA02-455DF9C46EBA}" type="presParOf" srcId="{DDC0D9E5-2CE0-46EB-BEEA-C0B6FB6FD0DA}" destId="{A04CAB1E-D56E-4948-A931-223CBBFD4A4D}" srcOrd="3" destOrd="0" presId="urn:microsoft.com/office/officeart/2005/8/layout/hierarchy6"/>
    <dgm:cxn modelId="{D859DC10-C927-4973-AB77-1450C473E8C9}" type="presParOf" srcId="{A04CAB1E-D56E-4948-A931-223CBBFD4A4D}" destId="{D4C11CD2-7322-4C5B-8C8E-AE31611C0B02}" srcOrd="0" destOrd="0" presId="urn:microsoft.com/office/officeart/2005/8/layout/hierarchy6"/>
    <dgm:cxn modelId="{B4F74503-E16A-4ED5-9E65-B1A619A3CCAC}" type="presParOf" srcId="{A04CAB1E-D56E-4948-A931-223CBBFD4A4D}" destId="{1A71DDEC-AB68-422A-95C6-2365805194DA}" srcOrd="1" destOrd="0" presId="urn:microsoft.com/office/officeart/2005/8/layout/hierarchy6"/>
    <dgm:cxn modelId="{256EB4C9-24B7-4438-A592-8FE365AA5BA6}" type="presParOf" srcId="{1A71DDEC-AB68-422A-95C6-2365805194DA}" destId="{4B67FA76-7FEE-48C3-B482-A253A334ACAF}" srcOrd="0" destOrd="0" presId="urn:microsoft.com/office/officeart/2005/8/layout/hierarchy6"/>
    <dgm:cxn modelId="{D9BB622B-65B9-4F30-8E23-27C0610F28C6}" type="presParOf" srcId="{1A71DDEC-AB68-422A-95C6-2365805194DA}" destId="{EC05EDFE-589D-4829-B1D5-5E3CFE48BEE9}" srcOrd="1" destOrd="0" presId="urn:microsoft.com/office/officeart/2005/8/layout/hierarchy6"/>
    <dgm:cxn modelId="{B7DD6BD0-8CA9-4285-B7B5-A679383325BD}" type="presParOf" srcId="{EC05EDFE-589D-4829-B1D5-5E3CFE48BEE9}" destId="{C6B01025-B116-449F-BEDD-A4EE6DC0932D}" srcOrd="0" destOrd="0" presId="urn:microsoft.com/office/officeart/2005/8/layout/hierarchy6"/>
    <dgm:cxn modelId="{3EE01010-5F86-4254-B79A-BE19396B3DE5}" type="presParOf" srcId="{EC05EDFE-589D-4829-B1D5-5E3CFE48BEE9}" destId="{645FE8EB-2B9B-4C1F-A0EB-1CEB85640782}" srcOrd="1" destOrd="0" presId="urn:microsoft.com/office/officeart/2005/8/layout/hierarchy6"/>
    <dgm:cxn modelId="{1A8FFB82-766E-429B-914B-16CFB5A5FE0E}" type="presParOf" srcId="{1A71DDEC-AB68-422A-95C6-2365805194DA}" destId="{038D6B39-D64C-4692-8CD6-B37401EE09E5}" srcOrd="2" destOrd="0" presId="urn:microsoft.com/office/officeart/2005/8/layout/hierarchy6"/>
    <dgm:cxn modelId="{E8842F6A-6ED5-4605-BFB1-054C9C834D9C}" type="presParOf" srcId="{1A71DDEC-AB68-422A-95C6-2365805194DA}" destId="{11E75989-EDAF-437B-A6E9-F547594A0E76}" srcOrd="3" destOrd="0" presId="urn:microsoft.com/office/officeart/2005/8/layout/hierarchy6"/>
    <dgm:cxn modelId="{3C871A1E-3E31-4FFF-A67B-CF92F9429DA6}" type="presParOf" srcId="{11E75989-EDAF-437B-A6E9-F547594A0E76}" destId="{C2A4F31E-17B5-42AB-A8F7-9D44D660BB27}" srcOrd="0" destOrd="0" presId="urn:microsoft.com/office/officeart/2005/8/layout/hierarchy6"/>
    <dgm:cxn modelId="{DD4B0100-40AE-4362-AF4D-89BA61B3EF5D}" type="presParOf" srcId="{11E75989-EDAF-437B-A6E9-F547594A0E76}" destId="{F5529057-4F1C-4B60-BCB5-3C31E3AE6280}" srcOrd="1" destOrd="0" presId="urn:microsoft.com/office/officeart/2005/8/layout/hierarchy6"/>
    <dgm:cxn modelId="{8A7AE450-02A6-410D-B59E-6A7CF7DA6CC6}" type="presParOf" srcId="{983125F5-B25C-4A5A-AC7B-B5D9457AB789}" destId="{DDB93569-0D4D-4F43-BFA7-247E1DCBF20D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014343-D76C-472C-BA07-1A9148DE8E99}">
      <dsp:nvSpPr>
        <dsp:cNvPr id="0" name=""/>
        <dsp:cNvSpPr/>
      </dsp:nvSpPr>
      <dsp:spPr>
        <a:xfrm>
          <a:off x="3313348" y="1790515"/>
          <a:ext cx="1813220" cy="6293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4691"/>
              </a:lnTo>
              <a:lnTo>
                <a:pt x="1813220" y="314691"/>
              </a:lnTo>
              <a:lnTo>
                <a:pt x="1813220" y="62938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A6B5BB-CFBD-4231-A9F8-CAD4E838DFF1}">
      <dsp:nvSpPr>
        <dsp:cNvPr id="0" name=""/>
        <dsp:cNvSpPr/>
      </dsp:nvSpPr>
      <dsp:spPr>
        <a:xfrm>
          <a:off x="1500127" y="1790515"/>
          <a:ext cx="1813220" cy="629382"/>
        </a:xfrm>
        <a:custGeom>
          <a:avLst/>
          <a:gdLst/>
          <a:ahLst/>
          <a:cxnLst/>
          <a:rect l="0" t="0" r="0" b="0"/>
          <a:pathLst>
            <a:path>
              <a:moveTo>
                <a:pt x="1813220" y="0"/>
              </a:moveTo>
              <a:lnTo>
                <a:pt x="1813220" y="314691"/>
              </a:lnTo>
              <a:lnTo>
                <a:pt x="0" y="314691"/>
              </a:lnTo>
              <a:lnTo>
                <a:pt x="0" y="62938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ADA780-760F-429A-9CD1-F65511C3FBB8}">
      <dsp:nvSpPr>
        <dsp:cNvPr id="0" name=""/>
        <dsp:cNvSpPr/>
      </dsp:nvSpPr>
      <dsp:spPr>
        <a:xfrm>
          <a:off x="1370114" y="291986"/>
          <a:ext cx="3886466" cy="1498529"/>
        </a:xfrm>
        <a:prstGeom prst="rect">
          <a:avLst/>
        </a:prstGeom>
        <a:gradFill rotWithShape="0">
          <a:gsLst>
            <a:gs pos="4000">
              <a:srgbClr val="4472C4">
                <a:hueOff val="0"/>
                <a:satOff val="0"/>
                <a:satMod val="105000"/>
                <a:tint val="67000"/>
                <a:alpha val="30000"/>
                <a:lumMod val="6000"/>
                <a:lumOff val="94000"/>
              </a:srgbClr>
            </a:gs>
            <a:gs pos="92000">
              <a:srgbClr val="4472C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rgbClr>
            </a:gs>
            <a:gs pos="97000">
              <a:srgbClr val="4472C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rgbClr>
            </a:gs>
          </a:gsLst>
          <a:lin ang="5400000" scaled="0"/>
        </a:gradFill>
        <a:ln w="12700" cap="flat" cmpd="sng" algn="ctr">
          <a:noFill/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600" b="1" kern="1200" dirty="0">
              <a:solidFill>
                <a:schemeClr val="tx1"/>
              </a:solidFill>
            </a:rPr>
            <a:t>769 </a:t>
          </a:r>
          <a:r>
            <a:rPr lang="pl-PL" sz="2600" kern="1200" dirty="0">
              <a:solidFill>
                <a:schemeClr val="tx1"/>
              </a:solidFill>
            </a:rPr>
            <a:t>uczestników w </a:t>
          </a:r>
          <a:r>
            <a:rPr lang="pl-PL" sz="2600" b="1" kern="1200" dirty="0">
              <a:solidFill>
                <a:schemeClr val="tx1"/>
              </a:solidFill>
            </a:rPr>
            <a:t>65</a:t>
          </a:r>
          <a:r>
            <a:rPr lang="pl-PL" sz="2600" kern="1200" dirty="0">
              <a:solidFill>
                <a:schemeClr val="tx1"/>
              </a:solidFill>
            </a:rPr>
            <a:t> </a:t>
          </a:r>
          <a:r>
            <a:rPr lang="pl-PL" sz="2800" kern="1200" dirty="0">
              <a:solidFill>
                <a:schemeClr val="tx1"/>
              </a:solidFill>
              <a:latin typeface="+mn-lt"/>
              <a:ea typeface="+mn-ea"/>
              <a:cs typeface="Arial" charset="0"/>
            </a:rPr>
            <a:t>środowiskowych</a:t>
          </a:r>
          <a:r>
            <a:rPr lang="pl-PL" sz="2600" kern="1200" dirty="0">
              <a:solidFill>
                <a:schemeClr val="tx1"/>
              </a:solidFill>
            </a:rPr>
            <a:t> domach samopomocy</a:t>
          </a:r>
        </a:p>
      </dsp:txBody>
      <dsp:txXfrm>
        <a:off x="1370114" y="291986"/>
        <a:ext cx="3886466" cy="1498529"/>
      </dsp:txXfrm>
    </dsp:sp>
    <dsp:sp modelId="{5A49A065-1DB1-4582-BEDD-5F269B53A9BE}">
      <dsp:nvSpPr>
        <dsp:cNvPr id="0" name=""/>
        <dsp:cNvSpPr/>
      </dsp:nvSpPr>
      <dsp:spPr>
        <a:xfrm>
          <a:off x="1597" y="2419898"/>
          <a:ext cx="2997059" cy="1498529"/>
        </a:xfrm>
        <a:prstGeom prst="rect">
          <a:avLst/>
        </a:prstGeom>
        <a:gradFill rotWithShape="0">
          <a:gsLst>
            <a:gs pos="4000">
              <a:srgbClr val="4472C4">
                <a:hueOff val="0"/>
                <a:satOff val="0"/>
                <a:satMod val="105000"/>
                <a:tint val="67000"/>
                <a:alpha val="30000"/>
                <a:lumMod val="6000"/>
                <a:lumOff val="94000"/>
              </a:srgbClr>
            </a:gs>
            <a:gs pos="92000">
              <a:srgbClr val="4472C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rgbClr>
            </a:gs>
            <a:gs pos="97000">
              <a:srgbClr val="4472C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rgbClr>
            </a:gs>
          </a:gsLst>
          <a:lin ang="5400000" scaled="0"/>
        </a:gradFill>
        <a:ln w="12700" cap="flat" cmpd="sng" algn="ctr">
          <a:noFill/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500" b="1" kern="1200" dirty="0">
              <a:solidFill>
                <a:schemeClr val="tx1"/>
              </a:solidFill>
            </a:rPr>
            <a:t>416 </a:t>
          </a:r>
          <a:r>
            <a:rPr lang="pl-PL" sz="2500" b="0" kern="1200" dirty="0">
              <a:solidFill>
                <a:schemeClr val="tx1"/>
              </a:solidFill>
            </a:rPr>
            <a:t>uczestników w</a:t>
          </a:r>
          <a:r>
            <a:rPr lang="pl-PL" sz="2500" b="1" kern="1200" dirty="0">
              <a:solidFill>
                <a:schemeClr val="tx1"/>
              </a:solidFill>
            </a:rPr>
            <a:t> 40 </a:t>
          </a:r>
          <a:r>
            <a:rPr lang="pl-PL" sz="2500" b="0" i="1" kern="1200" dirty="0">
              <a:solidFill>
                <a:schemeClr val="tx1"/>
              </a:solidFill>
            </a:rPr>
            <a:t>(z 43) </a:t>
          </a:r>
          <a:r>
            <a:rPr lang="pl-PL" sz="2500" b="0" kern="1200" dirty="0" err="1">
              <a:solidFill>
                <a:schemeClr val="tx1"/>
              </a:solidFill>
            </a:rPr>
            <a:t>śds</a:t>
          </a:r>
          <a:r>
            <a:rPr lang="pl-PL" sz="2500" b="0" kern="1200" dirty="0">
              <a:solidFill>
                <a:schemeClr val="tx1"/>
              </a:solidFill>
            </a:rPr>
            <a:t> o zasięgu gminnym</a:t>
          </a:r>
        </a:p>
      </dsp:txBody>
      <dsp:txXfrm>
        <a:off x="1597" y="2419898"/>
        <a:ext cx="2997059" cy="1498529"/>
      </dsp:txXfrm>
    </dsp:sp>
    <dsp:sp modelId="{09563CF1-671E-4FB7-A293-DED08BF50B44}">
      <dsp:nvSpPr>
        <dsp:cNvPr id="0" name=""/>
        <dsp:cNvSpPr/>
      </dsp:nvSpPr>
      <dsp:spPr>
        <a:xfrm>
          <a:off x="3628039" y="2419898"/>
          <a:ext cx="2997059" cy="1498529"/>
        </a:xfrm>
        <a:prstGeom prst="rect">
          <a:avLst/>
        </a:prstGeom>
        <a:gradFill rotWithShape="0">
          <a:gsLst>
            <a:gs pos="4000">
              <a:srgbClr val="4472C4">
                <a:hueOff val="0"/>
                <a:satOff val="0"/>
                <a:satMod val="105000"/>
                <a:tint val="67000"/>
                <a:alpha val="30000"/>
                <a:lumMod val="6000"/>
                <a:lumOff val="94000"/>
              </a:srgbClr>
            </a:gs>
            <a:gs pos="92000">
              <a:srgbClr val="4472C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rgbClr>
            </a:gs>
            <a:gs pos="97000">
              <a:srgbClr val="4472C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rgbClr>
            </a:gs>
          </a:gsLst>
          <a:lin ang="5400000" scaled="0"/>
        </a:gradFill>
        <a:ln w="12700" cap="flat" cmpd="sng" algn="ctr">
          <a:noFill/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500" b="1" kern="1200" dirty="0">
              <a:solidFill>
                <a:schemeClr val="tx1"/>
              </a:solidFill>
            </a:rPr>
            <a:t>353 </a:t>
          </a:r>
          <a:r>
            <a:rPr lang="pl-PL" sz="2500" b="0" kern="1200" dirty="0">
              <a:solidFill>
                <a:schemeClr val="tx1"/>
              </a:solidFill>
            </a:rPr>
            <a:t>uczestników w</a:t>
          </a:r>
          <a:r>
            <a:rPr lang="pl-PL" sz="2500" b="1" kern="1200" dirty="0">
              <a:solidFill>
                <a:schemeClr val="tx1"/>
              </a:solidFill>
            </a:rPr>
            <a:t> 25 </a:t>
          </a:r>
          <a:r>
            <a:rPr lang="pl-PL" sz="2500" b="0" i="1" kern="1200" dirty="0">
              <a:solidFill>
                <a:schemeClr val="tx1"/>
              </a:solidFill>
            </a:rPr>
            <a:t>(z 26) </a:t>
          </a:r>
          <a:r>
            <a:rPr lang="pl-PL" sz="2500" b="0" kern="1200" dirty="0" err="1">
              <a:solidFill>
                <a:schemeClr val="tx1"/>
              </a:solidFill>
            </a:rPr>
            <a:t>śds</a:t>
          </a:r>
          <a:r>
            <a:rPr lang="pl-PL" sz="2500" b="0" kern="1200" dirty="0">
              <a:solidFill>
                <a:schemeClr val="tx1"/>
              </a:solidFill>
            </a:rPr>
            <a:t> o zasięgu ponadgminnym</a:t>
          </a:r>
        </a:p>
      </dsp:txBody>
      <dsp:txXfrm>
        <a:off x="3628039" y="2419898"/>
        <a:ext cx="2997059" cy="149852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E0F352-21CB-45B5-9A76-EE2511681425}">
      <dsp:nvSpPr>
        <dsp:cNvPr id="0" name=""/>
        <dsp:cNvSpPr/>
      </dsp:nvSpPr>
      <dsp:spPr>
        <a:xfrm>
          <a:off x="2609345" y="139170"/>
          <a:ext cx="2736298" cy="1071841"/>
        </a:xfrm>
        <a:prstGeom prst="roundRect">
          <a:avLst>
            <a:gd name="adj" fmla="val 10000"/>
          </a:avLst>
        </a:prstGeom>
        <a:gradFill rotWithShape="0">
          <a:gsLst>
            <a:gs pos="4000">
              <a:schemeClr val="accent1">
                <a:hueOff val="0"/>
                <a:satOff val="0"/>
                <a:satMod val="105000"/>
                <a:tint val="67000"/>
                <a:alpha val="30000"/>
                <a:lumMod val="6000"/>
                <a:lumOff val="94000"/>
              </a:schemeClr>
            </a:gs>
            <a:gs pos="92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900" kern="1200" dirty="0"/>
            <a:t>Ustawa budżetowa 2025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400" b="1" kern="1200" dirty="0"/>
            <a:t>138.803.000  zł</a:t>
          </a:r>
          <a:r>
            <a:rPr lang="pl-PL" sz="1900" kern="1200" dirty="0"/>
            <a:t>,         w tym:</a:t>
          </a:r>
        </a:p>
      </dsp:txBody>
      <dsp:txXfrm>
        <a:off x="2640738" y="170563"/>
        <a:ext cx="2673512" cy="1009055"/>
      </dsp:txXfrm>
    </dsp:sp>
    <dsp:sp modelId="{D8414A7D-998F-4572-B0D3-488181B1FEFC}">
      <dsp:nvSpPr>
        <dsp:cNvPr id="0" name=""/>
        <dsp:cNvSpPr/>
      </dsp:nvSpPr>
      <dsp:spPr>
        <a:xfrm>
          <a:off x="1853258" y="1211011"/>
          <a:ext cx="2124235" cy="428736"/>
        </a:xfrm>
        <a:custGeom>
          <a:avLst/>
          <a:gdLst/>
          <a:ahLst/>
          <a:cxnLst/>
          <a:rect l="0" t="0" r="0" b="0"/>
          <a:pathLst>
            <a:path>
              <a:moveTo>
                <a:pt x="2124235" y="0"/>
              </a:moveTo>
              <a:lnTo>
                <a:pt x="2124235" y="214368"/>
              </a:lnTo>
              <a:lnTo>
                <a:pt x="0" y="214368"/>
              </a:lnTo>
              <a:lnTo>
                <a:pt x="0" y="42873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05FF87-EBC2-4266-94F0-E3B64932D624}">
      <dsp:nvSpPr>
        <dsp:cNvPr id="0" name=""/>
        <dsp:cNvSpPr/>
      </dsp:nvSpPr>
      <dsp:spPr>
        <a:xfrm>
          <a:off x="915298" y="1639748"/>
          <a:ext cx="1875921" cy="1071841"/>
        </a:xfrm>
        <a:prstGeom prst="roundRect">
          <a:avLst>
            <a:gd name="adj" fmla="val 10000"/>
          </a:avLst>
        </a:prstGeom>
        <a:gradFill rotWithShape="0">
          <a:gsLst>
            <a:gs pos="4000">
              <a:srgbClr val="4472C4">
                <a:hueOff val="0"/>
                <a:satOff val="0"/>
                <a:satMod val="105000"/>
                <a:tint val="67000"/>
                <a:alpha val="30000"/>
                <a:lumMod val="6000"/>
                <a:lumOff val="94000"/>
              </a:srgbClr>
            </a:gs>
            <a:gs pos="92000">
              <a:srgbClr val="4472C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rgbClr>
            </a:gs>
            <a:gs pos="97000">
              <a:srgbClr val="4472C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rgb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200" kern="1200" dirty="0">
              <a:solidFill>
                <a:schemeClr val="tx1"/>
              </a:solidFill>
            </a:rPr>
            <a:t>Gminy: </a:t>
          </a:r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200" b="1" kern="1200" dirty="0">
              <a:solidFill>
                <a:schemeClr val="tx1"/>
              </a:solidFill>
            </a:rPr>
            <a:t>89.332.000 zł </a:t>
          </a:r>
          <a:endParaRPr lang="pl-PL" sz="2200" b="1" kern="1200" dirty="0">
            <a:solidFill>
              <a:prstClr val="black"/>
            </a:solidFill>
            <a:latin typeface="Calibri" panose="020F0502020204030204"/>
            <a:ea typeface="+mn-ea"/>
            <a:cs typeface="+mn-cs"/>
          </a:endParaRPr>
        </a:p>
      </dsp:txBody>
      <dsp:txXfrm>
        <a:off x="946691" y="1671141"/>
        <a:ext cx="1813135" cy="1009055"/>
      </dsp:txXfrm>
    </dsp:sp>
    <dsp:sp modelId="{4F39C1AB-84CA-460B-AA76-613D4CA408EC}">
      <dsp:nvSpPr>
        <dsp:cNvPr id="0" name=""/>
        <dsp:cNvSpPr/>
      </dsp:nvSpPr>
      <dsp:spPr>
        <a:xfrm>
          <a:off x="808213" y="2711589"/>
          <a:ext cx="1045045" cy="428736"/>
        </a:xfrm>
        <a:custGeom>
          <a:avLst/>
          <a:gdLst/>
          <a:ahLst/>
          <a:cxnLst/>
          <a:rect l="0" t="0" r="0" b="0"/>
          <a:pathLst>
            <a:path>
              <a:moveTo>
                <a:pt x="1045045" y="0"/>
              </a:moveTo>
              <a:lnTo>
                <a:pt x="1045045" y="214368"/>
              </a:lnTo>
              <a:lnTo>
                <a:pt x="0" y="214368"/>
              </a:lnTo>
              <a:lnTo>
                <a:pt x="0" y="42873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51013B-CA05-41A6-9C70-75344035BBCF}">
      <dsp:nvSpPr>
        <dsp:cNvPr id="0" name=""/>
        <dsp:cNvSpPr/>
      </dsp:nvSpPr>
      <dsp:spPr>
        <a:xfrm>
          <a:off x="4332" y="3140326"/>
          <a:ext cx="1607762" cy="1071841"/>
        </a:xfrm>
        <a:prstGeom prst="roundRect">
          <a:avLst>
            <a:gd name="adj" fmla="val 10000"/>
          </a:avLst>
        </a:prstGeom>
        <a:gradFill rotWithShape="0">
          <a:gsLst>
            <a:gs pos="4000">
              <a:srgbClr val="4472C4">
                <a:hueOff val="0"/>
                <a:satOff val="0"/>
                <a:satMod val="105000"/>
                <a:tint val="67000"/>
                <a:alpha val="30000"/>
                <a:lumMod val="6000"/>
                <a:lumOff val="94000"/>
              </a:srgbClr>
            </a:gs>
            <a:gs pos="92000">
              <a:srgbClr val="4472C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rgbClr>
            </a:gs>
            <a:gs pos="97000">
              <a:srgbClr val="4472C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rgb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>
              <a:solidFill>
                <a:schemeClr val="tx1"/>
              </a:solidFill>
            </a:rPr>
            <a:t>86.113.000 zł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b="0" kern="1200" dirty="0">
              <a:solidFill>
                <a:schemeClr val="tx1"/>
              </a:solidFill>
            </a:rPr>
            <a:t>bieżące funkcjonowanie</a:t>
          </a:r>
          <a:endParaRPr lang="pl-PL" sz="1600" b="0" kern="1200" dirty="0">
            <a:solidFill>
              <a:prstClr val="black"/>
            </a:solidFill>
            <a:latin typeface="Calibri" panose="020F0502020204030204"/>
            <a:ea typeface="+mn-ea"/>
            <a:cs typeface="+mn-cs"/>
          </a:endParaRPr>
        </a:p>
      </dsp:txBody>
      <dsp:txXfrm>
        <a:off x="35725" y="3171719"/>
        <a:ext cx="1544976" cy="1009055"/>
      </dsp:txXfrm>
    </dsp:sp>
    <dsp:sp modelId="{8B8E75FC-E31A-403E-89E8-821123489E95}">
      <dsp:nvSpPr>
        <dsp:cNvPr id="0" name=""/>
        <dsp:cNvSpPr/>
      </dsp:nvSpPr>
      <dsp:spPr>
        <a:xfrm>
          <a:off x="1853258" y="2711589"/>
          <a:ext cx="1045045" cy="4287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4368"/>
              </a:lnTo>
              <a:lnTo>
                <a:pt x="1045045" y="214368"/>
              </a:lnTo>
              <a:lnTo>
                <a:pt x="1045045" y="42873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9334F7-CFFA-4349-A351-09FB4E153A2D}">
      <dsp:nvSpPr>
        <dsp:cNvPr id="0" name=""/>
        <dsp:cNvSpPr/>
      </dsp:nvSpPr>
      <dsp:spPr>
        <a:xfrm>
          <a:off x="2094423" y="3140326"/>
          <a:ext cx="1607762" cy="1071841"/>
        </a:xfrm>
        <a:prstGeom prst="roundRect">
          <a:avLst>
            <a:gd name="adj" fmla="val 10000"/>
          </a:avLst>
        </a:prstGeom>
        <a:gradFill rotWithShape="0">
          <a:gsLst>
            <a:gs pos="4000">
              <a:srgbClr val="4472C4">
                <a:hueOff val="0"/>
                <a:satOff val="0"/>
                <a:satMod val="105000"/>
                <a:tint val="67000"/>
                <a:alpha val="30000"/>
                <a:lumMod val="6000"/>
                <a:lumOff val="94000"/>
              </a:srgbClr>
            </a:gs>
            <a:gs pos="92000">
              <a:srgbClr val="4472C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rgbClr>
            </a:gs>
            <a:gs pos="97000">
              <a:srgbClr val="4472C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rgb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>
              <a:solidFill>
                <a:schemeClr val="tx1"/>
              </a:solidFill>
            </a:rPr>
            <a:t>3.219.000  zł </a:t>
          </a:r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0" kern="1200" dirty="0">
              <a:solidFill>
                <a:schemeClr val="tx1"/>
              </a:solidFill>
            </a:rPr>
            <a:t>,,za życiem”</a:t>
          </a:r>
          <a:endParaRPr lang="pl-PL" sz="1800" b="0" kern="1200" dirty="0">
            <a:solidFill>
              <a:prstClr val="black"/>
            </a:solidFill>
            <a:latin typeface="Calibri" panose="020F0502020204030204"/>
            <a:ea typeface="+mn-ea"/>
            <a:cs typeface="+mn-cs"/>
          </a:endParaRPr>
        </a:p>
      </dsp:txBody>
      <dsp:txXfrm>
        <a:off x="2125816" y="3171719"/>
        <a:ext cx="1544976" cy="1009055"/>
      </dsp:txXfrm>
    </dsp:sp>
    <dsp:sp modelId="{501206C9-4682-479E-8654-359AF9DE6B73}">
      <dsp:nvSpPr>
        <dsp:cNvPr id="0" name=""/>
        <dsp:cNvSpPr/>
      </dsp:nvSpPr>
      <dsp:spPr>
        <a:xfrm>
          <a:off x="3977494" y="1211011"/>
          <a:ext cx="2055946" cy="4287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4368"/>
              </a:lnTo>
              <a:lnTo>
                <a:pt x="2055946" y="214368"/>
              </a:lnTo>
              <a:lnTo>
                <a:pt x="2055946" y="42873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C11CD2-7322-4C5B-8C8E-AE31611C0B02}">
      <dsp:nvSpPr>
        <dsp:cNvPr id="0" name=""/>
        <dsp:cNvSpPr/>
      </dsp:nvSpPr>
      <dsp:spPr>
        <a:xfrm>
          <a:off x="5027190" y="1639748"/>
          <a:ext cx="2012500" cy="1071841"/>
        </a:xfrm>
        <a:prstGeom prst="roundRect">
          <a:avLst>
            <a:gd name="adj" fmla="val 10000"/>
          </a:avLst>
        </a:prstGeom>
        <a:gradFill rotWithShape="0">
          <a:gsLst>
            <a:gs pos="4000">
              <a:srgbClr val="4472C4">
                <a:hueOff val="0"/>
                <a:satOff val="0"/>
                <a:satMod val="105000"/>
                <a:tint val="67000"/>
                <a:alpha val="30000"/>
                <a:lumMod val="6000"/>
                <a:lumOff val="94000"/>
              </a:srgbClr>
            </a:gs>
            <a:gs pos="92000">
              <a:srgbClr val="4472C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rgbClr>
            </a:gs>
            <a:gs pos="97000">
              <a:srgbClr val="4472C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rgb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200" kern="1200" dirty="0">
              <a:solidFill>
                <a:schemeClr val="tx1"/>
              </a:solidFill>
            </a:rPr>
            <a:t>Powiaty: </a:t>
          </a:r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200" b="1" kern="1200" dirty="0">
              <a:solidFill>
                <a:schemeClr val="tx1"/>
              </a:solidFill>
            </a:rPr>
            <a:t>49.471.000 zł </a:t>
          </a:r>
          <a:endParaRPr lang="pl-PL" sz="2200" b="1" kern="1200" dirty="0">
            <a:solidFill>
              <a:prstClr val="black"/>
            </a:solidFill>
            <a:latin typeface="Calibri" panose="020F0502020204030204"/>
            <a:ea typeface="+mn-ea"/>
            <a:cs typeface="+mn-cs"/>
          </a:endParaRPr>
        </a:p>
      </dsp:txBody>
      <dsp:txXfrm>
        <a:off x="5058583" y="1671141"/>
        <a:ext cx="1949714" cy="1009055"/>
      </dsp:txXfrm>
    </dsp:sp>
    <dsp:sp modelId="{4B67FA76-7FEE-48C3-B482-A253A334ACAF}">
      <dsp:nvSpPr>
        <dsp:cNvPr id="0" name=""/>
        <dsp:cNvSpPr/>
      </dsp:nvSpPr>
      <dsp:spPr>
        <a:xfrm>
          <a:off x="4988395" y="2711589"/>
          <a:ext cx="1045045" cy="428736"/>
        </a:xfrm>
        <a:custGeom>
          <a:avLst/>
          <a:gdLst/>
          <a:ahLst/>
          <a:cxnLst/>
          <a:rect l="0" t="0" r="0" b="0"/>
          <a:pathLst>
            <a:path>
              <a:moveTo>
                <a:pt x="1045045" y="0"/>
              </a:moveTo>
              <a:lnTo>
                <a:pt x="1045045" y="214368"/>
              </a:lnTo>
              <a:lnTo>
                <a:pt x="0" y="214368"/>
              </a:lnTo>
              <a:lnTo>
                <a:pt x="0" y="42873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B01025-B116-449F-BEDD-A4EE6DC0932D}">
      <dsp:nvSpPr>
        <dsp:cNvPr id="0" name=""/>
        <dsp:cNvSpPr/>
      </dsp:nvSpPr>
      <dsp:spPr>
        <a:xfrm>
          <a:off x="4184514" y="3140326"/>
          <a:ext cx="1607762" cy="1071841"/>
        </a:xfrm>
        <a:prstGeom prst="roundRect">
          <a:avLst>
            <a:gd name="adj" fmla="val 10000"/>
          </a:avLst>
        </a:prstGeom>
        <a:gradFill rotWithShape="0">
          <a:gsLst>
            <a:gs pos="4000">
              <a:srgbClr val="4472C4">
                <a:hueOff val="0"/>
                <a:satOff val="0"/>
                <a:satMod val="105000"/>
                <a:tint val="67000"/>
                <a:alpha val="30000"/>
                <a:lumMod val="6000"/>
                <a:lumOff val="94000"/>
              </a:srgbClr>
            </a:gs>
            <a:gs pos="92000">
              <a:srgbClr val="4472C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rgbClr>
            </a:gs>
            <a:gs pos="97000">
              <a:srgbClr val="4472C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rgb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>
              <a:solidFill>
                <a:schemeClr val="tx1"/>
              </a:solidFill>
            </a:rPr>
            <a:t>46.782.000 zł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b="0" kern="1200" dirty="0">
              <a:solidFill>
                <a:schemeClr val="tx1"/>
              </a:solidFill>
            </a:rPr>
            <a:t>bieżące funkcjonowanie</a:t>
          </a:r>
          <a:endParaRPr lang="pl-PL" sz="1600" kern="1200" dirty="0">
            <a:solidFill>
              <a:prstClr val="black"/>
            </a:solidFill>
            <a:latin typeface="Calibri" panose="020F0502020204030204"/>
            <a:ea typeface="+mn-ea"/>
            <a:cs typeface="+mn-cs"/>
          </a:endParaRPr>
        </a:p>
      </dsp:txBody>
      <dsp:txXfrm>
        <a:off x="4215907" y="3171719"/>
        <a:ext cx="1544976" cy="1009055"/>
      </dsp:txXfrm>
    </dsp:sp>
    <dsp:sp modelId="{038D6B39-D64C-4692-8CD6-B37401EE09E5}">
      <dsp:nvSpPr>
        <dsp:cNvPr id="0" name=""/>
        <dsp:cNvSpPr/>
      </dsp:nvSpPr>
      <dsp:spPr>
        <a:xfrm>
          <a:off x="6033441" y="2711589"/>
          <a:ext cx="1045045" cy="4287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4368"/>
              </a:lnTo>
              <a:lnTo>
                <a:pt x="1045045" y="214368"/>
              </a:lnTo>
              <a:lnTo>
                <a:pt x="1045045" y="42873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A4F31E-17B5-42AB-A8F7-9D44D660BB27}">
      <dsp:nvSpPr>
        <dsp:cNvPr id="0" name=""/>
        <dsp:cNvSpPr/>
      </dsp:nvSpPr>
      <dsp:spPr>
        <a:xfrm>
          <a:off x="6274605" y="3140326"/>
          <a:ext cx="1607762" cy="1071841"/>
        </a:xfrm>
        <a:prstGeom prst="roundRect">
          <a:avLst>
            <a:gd name="adj" fmla="val 10000"/>
          </a:avLst>
        </a:prstGeom>
        <a:gradFill rotWithShape="0">
          <a:gsLst>
            <a:gs pos="4000">
              <a:srgbClr val="4472C4">
                <a:hueOff val="0"/>
                <a:satOff val="0"/>
                <a:satMod val="105000"/>
                <a:tint val="67000"/>
                <a:alpha val="30000"/>
                <a:lumMod val="6000"/>
                <a:lumOff val="94000"/>
              </a:srgbClr>
            </a:gs>
            <a:gs pos="92000">
              <a:srgbClr val="4472C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rgbClr>
            </a:gs>
            <a:gs pos="97000">
              <a:srgbClr val="4472C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rgb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2.689.000 zł</a:t>
          </a:r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„Za życiem”</a:t>
          </a:r>
        </a:p>
      </dsp:txBody>
      <dsp:txXfrm>
        <a:off x="6305998" y="3171719"/>
        <a:ext cx="1544976" cy="10090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4871" cy="496811"/>
          </a:xfrm>
          <a:prstGeom prst="rect">
            <a:avLst/>
          </a:prstGeom>
        </p:spPr>
        <p:txBody>
          <a:bodyPr vert="horz" lIns="92089" tIns="46045" rIns="92089" bIns="46045" rtlCol="0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48028" y="0"/>
            <a:ext cx="2944870" cy="496811"/>
          </a:xfrm>
          <a:prstGeom prst="rect">
            <a:avLst/>
          </a:prstGeom>
        </p:spPr>
        <p:txBody>
          <a:bodyPr vert="horz" lIns="92089" tIns="46045" rIns="92089" bIns="46045" rtlCol="0"/>
          <a:lstStyle>
            <a:lvl1pPr algn="r">
              <a:defRPr sz="1200"/>
            </a:lvl1pPr>
          </a:lstStyle>
          <a:p>
            <a:fld id="{3EF19F45-2D42-42CB-8DA1-9E48B1E5CF37}" type="datetimeFigureOut">
              <a:rPr lang="pl-PL" smtClean="0"/>
              <a:t>21.05.2025</a:t>
            </a:fld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1" y="9432994"/>
            <a:ext cx="2944871" cy="496810"/>
          </a:xfrm>
          <a:prstGeom prst="rect">
            <a:avLst/>
          </a:prstGeom>
        </p:spPr>
        <p:txBody>
          <a:bodyPr vert="horz" lIns="92089" tIns="46045" rIns="92089" bIns="46045" rtlCol="0" anchor="b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48028" y="9432994"/>
            <a:ext cx="2944870" cy="496810"/>
          </a:xfrm>
          <a:prstGeom prst="rect">
            <a:avLst/>
          </a:prstGeom>
        </p:spPr>
        <p:txBody>
          <a:bodyPr vert="horz" lIns="92089" tIns="46045" rIns="92089" bIns="46045" rtlCol="0" anchor="b"/>
          <a:lstStyle>
            <a:lvl1pPr algn="r">
              <a:defRPr sz="1200"/>
            </a:lvl1pPr>
          </a:lstStyle>
          <a:p>
            <a:fld id="{B18EE78B-75F1-4835-9D51-C05D4877474B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711034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4871" cy="496811"/>
          </a:xfrm>
          <a:prstGeom prst="rect">
            <a:avLst/>
          </a:prstGeom>
        </p:spPr>
        <p:txBody>
          <a:bodyPr vert="horz" lIns="92089" tIns="46045" rIns="92089" bIns="46045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8028" y="0"/>
            <a:ext cx="2944870" cy="496811"/>
          </a:xfrm>
          <a:prstGeom prst="rect">
            <a:avLst/>
          </a:prstGeom>
        </p:spPr>
        <p:txBody>
          <a:bodyPr vert="horz" lIns="92089" tIns="46045" rIns="92089" bIns="46045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0C31F27-8DFC-4642-9910-E4114E24535A}" type="datetimeFigureOut">
              <a:rPr lang="pl-PL"/>
              <a:pPr>
                <a:defRPr/>
              </a:pPr>
              <a:t>21.05.2025</a:t>
            </a:fld>
            <a:endParaRPr lang="pl-PL" dirty="0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89" tIns="46045" rIns="92089" bIns="46045" rtlCol="0" anchor="ctr"/>
          <a:lstStyle/>
          <a:p>
            <a:pPr lvl="0"/>
            <a:endParaRPr lang="pl-PL" noProof="0" dirty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8972" y="4717296"/>
            <a:ext cx="5436560" cy="4469689"/>
          </a:xfrm>
          <a:prstGeom prst="rect">
            <a:avLst/>
          </a:prstGeom>
        </p:spPr>
        <p:txBody>
          <a:bodyPr vert="horz" lIns="92089" tIns="46045" rIns="92089" bIns="46045" rtlCol="0">
            <a:normAutofit/>
          </a:bodyPr>
          <a:lstStyle/>
          <a:p>
            <a:pPr lvl="0"/>
            <a:r>
              <a:rPr lang="pl-PL" noProof="0"/>
              <a:t>Kliknij, aby edytować style wzorca tekstu</a:t>
            </a:r>
          </a:p>
          <a:p>
            <a:pPr lvl="1"/>
            <a:r>
              <a:rPr lang="pl-PL" noProof="0"/>
              <a:t>Drugi poziom</a:t>
            </a:r>
          </a:p>
          <a:p>
            <a:pPr lvl="2"/>
            <a:r>
              <a:rPr lang="pl-PL" noProof="0"/>
              <a:t>Trzeci poziom</a:t>
            </a:r>
          </a:p>
          <a:p>
            <a:pPr lvl="3"/>
            <a:r>
              <a:rPr lang="pl-PL" noProof="0"/>
              <a:t>Czwarty poziom</a:t>
            </a:r>
          </a:p>
          <a:p>
            <a:pPr lvl="4"/>
            <a:r>
              <a:rPr lang="pl-PL" noProof="0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1" y="9432994"/>
            <a:ext cx="2944871" cy="496810"/>
          </a:xfrm>
          <a:prstGeom prst="rect">
            <a:avLst/>
          </a:prstGeom>
        </p:spPr>
        <p:txBody>
          <a:bodyPr vert="horz" lIns="92089" tIns="46045" rIns="92089" bIns="46045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8028" y="9432994"/>
            <a:ext cx="2944870" cy="496810"/>
          </a:xfrm>
          <a:prstGeom prst="rect">
            <a:avLst/>
          </a:prstGeom>
        </p:spPr>
        <p:txBody>
          <a:bodyPr vert="horz" lIns="92089" tIns="46045" rIns="92089" bIns="46045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6604590-4BDF-4365-885E-0DA87D4043CE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78370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alt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DE4EE1E-FE81-4F4C-AE81-0D993C586E0F}" type="slidenum">
              <a:rPr lang="pl-PL" smtClean="0"/>
              <a:pPr>
                <a:defRPr/>
              </a:pPr>
              <a:t>2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43450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6604590-4BDF-4365-885E-0DA87D4043CE}" type="slidenum">
              <a:rPr lang="pl-PL" smtClean="0"/>
              <a:pPr>
                <a:defRPr/>
              </a:pPr>
              <a:t>3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344533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604590-4BDF-4365-885E-0DA87D4043CE}" type="slidenum">
              <a:rPr lang="pl-PL" smtClean="0"/>
              <a:pPr>
                <a:defRPr/>
              </a:pPr>
              <a:t>16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22579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21.05.2025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2880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21.05.2025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1133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21.05.2025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330340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A56C96C-4AF1-B359-8CD9-16F62693D6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1CE50BC8-760F-E16B-17F2-F5BDACBEB2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772DDAB-C5BA-AB70-0048-EE183B3A2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21.05.2025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A6E955C1-CC7E-7088-611D-6CAFE596A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58EF61E9-9FD0-505C-4207-C87DF6688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671596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05F7995-C409-9C50-AECC-92CD15CF6D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B128B8F-8A72-FEFC-4B67-E8474CE52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FA749AF6-67DA-DD17-EBA1-85BEC9B7AA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21.05.2025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1161E0A0-CA67-8B61-1727-823C2FB29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04BC1598-4E5F-8D84-5BC7-0BEC70F8A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288270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D800247-3962-BD09-9B6F-3B2A31D0A4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658FA1BC-261A-E5B0-8A04-0AC7BF4F5C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ECC4021D-62B3-26DC-8CAF-2F68B6CE5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21.05.2025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7E32857A-2DC3-AD1F-CC4B-8333498B6F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6949B11-F6F4-4AC7-0C5B-84DACE3B1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212912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E5BBA9E-8DFE-B7F7-E0E5-8AA6B88DB5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3A1854A-DFBF-F28E-D155-9488516C3D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CCC7E813-C4EA-286B-886F-253232B1C5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A87A7283-D35C-67EC-924B-AEF10ACB6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21.05.2025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CFD676C0-5AE3-7315-5EDC-8F9982D7D5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78D5D1F4-0401-4FE1-2B60-25678FFB82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168043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BBA3580-ADAB-B13E-F28E-3A1F22C045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FD7918DB-B7F1-648E-3495-B14A1776BF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B93A9D71-22F1-E9A0-22A7-905A49CC99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B7517AC3-119D-D1D8-FBF9-6053F2051E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40BE279-5F30-8F54-236A-4C786EB5BC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D722880E-4B59-1887-502E-0547B98885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21.05.2025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156DD3F6-C2B7-6DEB-207C-BB522CCA1B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F11604FB-E37B-95F0-6D3C-26C5257085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294149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008F5EE-5BE3-C9A4-28E3-310B48482F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DBE3965E-5F2A-104C-8F34-72676E6483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21.05.2025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FE784355-99BC-48CE-3E92-A99FC21609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C13CE675-5371-5135-4627-E87023A0C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8351519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9A9275C4-D2F9-AD8E-ED7E-22BAFD0C9A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21.05.2025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8210D872-101F-CCC3-0D02-EE5AF4079B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28CE629-A384-3911-7E4B-53230D6CE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7811772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CE353FC-8DDB-0BC9-3AAE-0F9428676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FFD2F9C-7ED9-D6DF-AB4C-1F3DA47C86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EB518363-E9AD-E7D0-8676-54DED77483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C4FCF8BF-8888-7BA2-5D1D-0A5FCA2A88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21.05.2025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E5EDDFFE-F319-BD47-AE10-CA6B6B215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0A2A0A47-9233-FBB9-E3FA-A6538316E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50937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21.05.2025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670535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4D5D899-A614-BD69-FC17-8374979CAC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9D1D450B-D7DC-C77D-F368-405455CE45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759A4A01-74C8-1F47-E716-AE18259981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7A201610-5AB5-8DC9-F03A-E12C5A6F31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21.05.2025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5E734888-AB6D-E3AA-8206-56A16B3AEC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C7E0A657-E27B-940B-427F-1EE8594C6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536435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C7CFC39-95D4-074A-0170-3B79AE996D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80FF0D1E-D0AA-9EBD-9C14-F26B66D328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07C71EDE-F28E-2E9F-5967-40999F219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21.05.2025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AE194B85-0A7D-904D-BE33-2D1C702E4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24C5FB1E-F333-FB47-F258-F0FA9893BF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6822632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86F559B6-599B-3B34-D7F7-1BC2B8995D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3CA355C2-77D8-FA10-0A75-8CC4C44CF6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686CCB6C-389C-A8BC-CFAD-DEBE21992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21.05.2025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7EF34C2A-D82C-CBB4-75F9-C6D6B31A72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2B75ADEB-525D-2FEA-F564-F9DD3523E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75780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21.05.2025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77687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21.05.2025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7311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21.05.2025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36614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21.05.2025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13490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21.05.2025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25580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21.05.2025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63378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21.05.2025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88621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3860DB-BE5F-4792-936B-6D04F17C62A8}" type="datetimeFigureOut">
              <a:rPr lang="pl-PL" smtClean="0"/>
              <a:t>21.05.2025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48364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9" r:id="rId1"/>
    <p:sldLayoutId id="2147483940" r:id="rId2"/>
    <p:sldLayoutId id="2147483941" r:id="rId3"/>
    <p:sldLayoutId id="2147483942" r:id="rId4"/>
    <p:sldLayoutId id="2147483943" r:id="rId5"/>
    <p:sldLayoutId id="2147483944" r:id="rId6"/>
    <p:sldLayoutId id="2147483945" r:id="rId7"/>
    <p:sldLayoutId id="2147483946" r:id="rId8"/>
    <p:sldLayoutId id="2147483947" r:id="rId9"/>
    <p:sldLayoutId id="2147483948" r:id="rId10"/>
    <p:sldLayoutId id="214748394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CF0AFD3B-7FA5-D603-7154-EE2F3C090A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883749A-E76A-E840-6CBC-4162554533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657AD9D7-3CC6-3521-3916-4DAEEE95A5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3860DB-BE5F-4792-936B-6D04F17C62A8}" type="datetimeFigureOut">
              <a:rPr lang="pl-PL" smtClean="0"/>
              <a:t>21.05.2025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C6704335-0955-30DB-4BE2-08D3BF21C8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9793EFAF-14C4-28DE-BD8C-06A6133CEF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44717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62" r:id="rId1"/>
    <p:sldLayoutId id="2147484063" r:id="rId2"/>
    <p:sldLayoutId id="2147484064" r:id="rId3"/>
    <p:sldLayoutId id="2147484065" r:id="rId4"/>
    <p:sldLayoutId id="2147484066" r:id="rId5"/>
    <p:sldLayoutId id="2147484067" r:id="rId6"/>
    <p:sldLayoutId id="2147484068" r:id="rId7"/>
    <p:sldLayoutId id="2147484069" r:id="rId8"/>
    <p:sldLayoutId id="2147484070" r:id="rId9"/>
    <p:sldLayoutId id="2147484071" r:id="rId10"/>
    <p:sldLayoutId id="2147484072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395536" y="1628800"/>
            <a:ext cx="8529960" cy="4824114"/>
          </a:xfrm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endParaRPr lang="pl-PL" altLang="pl-PL" sz="4800" b="1" dirty="0">
              <a:solidFill>
                <a:srgbClr val="002060"/>
              </a:solidFill>
              <a:latin typeface="+mj-lt"/>
            </a:endParaRPr>
          </a:p>
          <a:p>
            <a:pPr algn="ctr" eaLnBrk="1" fontAlgn="auto" hangingPunct="1">
              <a:spcAft>
                <a:spcPts val="0"/>
              </a:spcAft>
              <a:defRPr/>
            </a:pPr>
            <a:r>
              <a:rPr lang="pl-PL" sz="4600" b="1" dirty="0">
                <a:solidFill>
                  <a:srgbClr val="002060"/>
                </a:solidFill>
                <a:latin typeface="+mj-lt"/>
              </a:rPr>
              <a:t>ŚRODOWISKOWE DOMY SAMOPOMOCY</a:t>
            </a:r>
            <a:endParaRPr lang="pl-PL" sz="4600" dirty="0">
              <a:solidFill>
                <a:srgbClr val="002060"/>
              </a:solidFill>
              <a:latin typeface="+mj-lt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pl-PL" sz="2800" b="1" dirty="0">
              <a:solidFill>
                <a:srgbClr val="002060"/>
              </a:solidFill>
              <a:latin typeface="+mj-lt"/>
            </a:endParaRPr>
          </a:p>
          <a:p>
            <a:pPr lvl="0" algn="ctr">
              <a:buClrTx/>
            </a:pPr>
            <a:r>
              <a:rPr lang="pl-PL" sz="2800" b="1" dirty="0">
                <a:solidFill>
                  <a:srgbClr val="002060"/>
                </a:solidFill>
                <a:latin typeface="+mj-lt"/>
              </a:rPr>
              <a:t>Olsztyn, 21 maja 2025r.</a:t>
            </a:r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pl-PL" sz="6500" b="1" dirty="0">
              <a:solidFill>
                <a:srgbClr val="0070C0"/>
              </a:solidFill>
              <a:latin typeface="Garamond" pitchFamily="18" charset="0"/>
            </a:endParaRPr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pl-PL" sz="4400" b="1" dirty="0">
              <a:latin typeface="Garamond" pitchFamily="18" charset="0"/>
            </a:endParaRPr>
          </a:p>
        </p:txBody>
      </p:sp>
      <p:pic>
        <p:nvPicPr>
          <p:cNvPr id="2" name="Obraz 4" descr="Warmi&amp;nacute;sko-Mazurski Urz&amp;aogon;d Wojewódzki w Olsztynie">
            <a:extLst>
              <a:ext uri="{FF2B5EF4-FFF2-40B4-BE49-F238E27FC236}">
                <a16:creationId xmlns:a16="http://schemas.microsoft.com/office/drawing/2014/main" id="{526CA316-26F7-71BE-D0A5-13BCC799D8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6632"/>
            <a:ext cx="3114560" cy="11008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64EBD4B8-BFAC-E4EE-943A-9465B6AB94A0}"/>
              </a:ext>
            </a:extLst>
          </p:cNvPr>
          <p:cNvSpPr txBox="1"/>
          <p:nvPr/>
        </p:nvSpPr>
        <p:spPr>
          <a:xfrm>
            <a:off x="395536" y="1700808"/>
            <a:ext cx="8640960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l-PL" sz="1800" b="1" i="0" u="none" strike="noStrike" baseline="0" dirty="0">
                <a:latin typeface="Calibri" panose="020F0502020204030204" pitchFamily="34" charset="0"/>
              </a:rPr>
              <a:t>Miesięczna transza </a:t>
            </a:r>
            <a:r>
              <a:rPr lang="pl-PL" sz="1800" b="0" i="0" u="none" strike="noStrike" baseline="0" dirty="0">
                <a:latin typeface="Calibri" panose="020F0502020204030204" pitchFamily="34" charset="0"/>
              </a:rPr>
              <a:t>środków obliczana jest na </a:t>
            </a:r>
            <a:r>
              <a:rPr lang="pl-PL" sz="1800" b="1" i="0" u="none" strike="noStrike" baseline="0" dirty="0">
                <a:latin typeface="Calibri" panose="020F0502020204030204" pitchFamily="34" charset="0"/>
              </a:rPr>
              <a:t>podstawie liczby </a:t>
            </a:r>
            <a:r>
              <a:rPr lang="pl-PL" sz="1800" b="0" i="0" u="none" strike="noStrike" baseline="0" dirty="0">
                <a:latin typeface="Calibri" panose="020F0502020204030204" pitchFamily="34" charset="0"/>
              </a:rPr>
              <a:t>uczestników korzystających z usług Środowiskowego Domu Samopomocy, tj. </a:t>
            </a:r>
            <a:r>
              <a:rPr lang="pl-PL" sz="1800" b="1" i="0" u="none" strike="noStrike" baseline="0" dirty="0">
                <a:latin typeface="Calibri" panose="020F0502020204030204" pitchFamily="34" charset="0"/>
              </a:rPr>
              <a:t>faktycznie uczestniczących </a:t>
            </a:r>
            <a:r>
              <a:rPr lang="pl-PL" sz="1800" b="0" i="0" u="none" strike="noStrike" baseline="0" dirty="0">
                <a:latin typeface="Calibri" panose="020F0502020204030204" pitchFamily="34" charset="0"/>
              </a:rPr>
              <a:t>w zajęciach w środowiskowym domu samopomocy w danym miesiącu.</a:t>
            </a:r>
          </a:p>
          <a:p>
            <a:pPr algn="just"/>
            <a:endParaRPr lang="pl-PL" sz="1800" b="0" i="0" u="none" strike="noStrike" baseline="0" dirty="0">
              <a:latin typeface="Calibri" panose="020F0502020204030204" pitchFamily="34" charset="0"/>
            </a:endParaRPr>
          </a:p>
          <a:p>
            <a:pPr algn="just"/>
            <a:r>
              <a:rPr lang="pl-PL" sz="1800" b="0" i="0" u="none" strike="noStrike" baseline="0" dirty="0">
                <a:latin typeface="Calibri" panose="020F0502020204030204" pitchFamily="34" charset="0"/>
              </a:rPr>
              <a:t>Jeśli dany uczestnik </a:t>
            </a:r>
            <a:r>
              <a:rPr lang="pl-PL" sz="1800" b="1" i="0" u="none" strike="noStrike" baseline="0" dirty="0">
                <a:solidFill>
                  <a:srgbClr val="FF0000"/>
                </a:solidFill>
                <a:latin typeface="Calibri" panose="020F0502020204030204" pitchFamily="34" charset="0"/>
              </a:rPr>
              <a:t>nie korzystał</a:t>
            </a:r>
            <a:r>
              <a:rPr lang="pl-PL" sz="1800" b="1" i="0" u="none" strike="noStrike" baseline="0" dirty="0">
                <a:latin typeface="Calibri" panose="020F0502020204030204" pitchFamily="34" charset="0"/>
              </a:rPr>
              <a:t> w danym miesiącu </a:t>
            </a:r>
            <a:r>
              <a:rPr lang="pl-PL" sz="1800" b="0" i="0" u="none" strike="noStrike" baseline="0" dirty="0">
                <a:latin typeface="Calibri" panose="020F0502020204030204" pitchFamily="34" charset="0"/>
              </a:rPr>
              <a:t>z usług środowiskowego domu samopomocy ani jednego dnia, </a:t>
            </a:r>
            <a:r>
              <a:rPr lang="pl-PL" sz="1800" b="1" i="0" u="none" strike="noStrike" baseline="0" dirty="0">
                <a:latin typeface="Calibri" panose="020F0502020204030204" pitchFamily="34" charset="0"/>
              </a:rPr>
              <a:t>dotacja</a:t>
            </a:r>
            <a:r>
              <a:rPr lang="pl-PL" sz="1800" b="0" i="0" u="none" strike="noStrike" baseline="0" dirty="0">
                <a:latin typeface="Calibri" panose="020F0502020204030204" pitchFamily="34" charset="0"/>
              </a:rPr>
              <a:t> za tą osobę </a:t>
            </a:r>
            <a:r>
              <a:rPr lang="pl-PL" sz="1800" b="1" i="0" u="none" strike="noStrike" baseline="0" dirty="0">
                <a:solidFill>
                  <a:srgbClr val="FF0000"/>
                </a:solidFill>
                <a:latin typeface="Calibri" panose="020F0502020204030204" pitchFamily="34" charset="0"/>
              </a:rPr>
              <a:t>się nie należy</a:t>
            </a:r>
            <a:r>
              <a:rPr lang="pl-PL" sz="1800" b="0" i="0" u="none" strike="noStrike" baseline="0" dirty="0">
                <a:latin typeface="Calibri" panose="020F0502020204030204" pitchFamily="34" charset="0"/>
              </a:rPr>
              <a:t>. </a:t>
            </a:r>
          </a:p>
          <a:p>
            <a:pPr algn="just"/>
            <a:endParaRPr lang="pl-PL" dirty="0">
              <a:latin typeface="Calibri" panose="020F0502020204030204" pitchFamily="34" charset="0"/>
            </a:endParaRPr>
          </a:p>
          <a:p>
            <a:pPr algn="just"/>
            <a:r>
              <a:rPr lang="pl-PL" sz="1800" b="0" i="0" u="none" strike="noStrike" baseline="0" dirty="0">
                <a:latin typeface="Calibri" panose="020F0502020204030204" pitchFamily="34" charset="0"/>
              </a:rPr>
              <a:t>W przypadku miejsc całodobowych, wykorzystanych </a:t>
            </a:r>
            <a:r>
              <a:rPr lang="pl-PL" sz="1800" b="1" i="0" u="none" strike="noStrike" baseline="0" dirty="0">
                <a:latin typeface="Calibri" panose="020F0502020204030204" pitchFamily="34" charset="0"/>
              </a:rPr>
              <a:t>do 15 dni </a:t>
            </a:r>
            <a:r>
              <a:rPr lang="pl-PL" sz="1800" b="0" i="0" u="none" strike="noStrike" baseline="0" dirty="0">
                <a:latin typeface="Calibri" panose="020F0502020204030204" pitchFamily="34" charset="0"/>
              </a:rPr>
              <a:t>w danym miesiącu, dotacja na te miejsca zostanie </a:t>
            </a:r>
            <a:r>
              <a:rPr lang="pl-PL" sz="1800" b="1" i="0" u="none" strike="noStrike" baseline="0" dirty="0">
                <a:latin typeface="Calibri" panose="020F0502020204030204" pitchFamily="34" charset="0"/>
              </a:rPr>
              <a:t>pomniejszona o 50 %</a:t>
            </a:r>
            <a:r>
              <a:rPr lang="pl-PL" sz="1800" b="0" i="0" u="none" strike="noStrike" baseline="0" dirty="0">
                <a:latin typeface="Calibri" panose="020F0502020204030204" pitchFamily="34" charset="0"/>
              </a:rPr>
              <a:t>.</a:t>
            </a:r>
          </a:p>
          <a:p>
            <a:pPr algn="just"/>
            <a:endParaRPr lang="pl-PL" dirty="0">
              <a:latin typeface="Calibri" panose="020F0502020204030204" pitchFamily="34" charset="0"/>
            </a:endParaRP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pl-PL" sz="1800" b="0" i="0" u="none" strike="noStrike" baseline="0" dirty="0">
                <a:latin typeface="Calibri" panose="020F0502020204030204" pitchFamily="34" charset="0"/>
              </a:rPr>
              <a:t>W przypadku gdy, uczestnik </a:t>
            </a:r>
            <a:r>
              <a:rPr lang="pl-PL" sz="1800" b="0" i="0" u="none" strike="noStrike" baseline="0" dirty="0" err="1">
                <a:latin typeface="Calibri" panose="020F0502020204030204" pitchFamily="34" charset="0"/>
              </a:rPr>
              <a:t>śds</a:t>
            </a:r>
            <a:r>
              <a:rPr lang="pl-PL" sz="1800" b="0" i="0" u="none" strike="noStrike" baseline="0" dirty="0">
                <a:latin typeface="Calibri" panose="020F0502020204030204" pitchFamily="34" charset="0"/>
              </a:rPr>
              <a:t> nie uczęszcza do placówki ponad 30 dni, natomiast posiada dokument potwierdzający uzasadnioną długotrwałą nieobecność </a:t>
            </a:r>
            <a:r>
              <a:rPr lang="pl-PL" sz="1800" b="0" i="1" u="none" strike="noStrike" baseline="0" dirty="0">
                <a:latin typeface="Calibri" panose="020F0502020204030204" pitchFamily="34" charset="0"/>
              </a:rPr>
              <a:t>(zwolnienie lekarskie, zaświadczenie o długotrwałym pobycie w szpitalu)</a:t>
            </a:r>
            <a:r>
              <a:rPr lang="pl-PL" sz="1800" b="0" i="0" u="none" strike="noStrike" baseline="0" dirty="0">
                <a:latin typeface="Calibri" panose="020F0502020204030204" pitchFamily="34" charset="0"/>
              </a:rPr>
              <a:t>, osobę tą należy wykazać w meldunku jako uczestniczącą w zajęciach w </a:t>
            </a:r>
            <a:r>
              <a:rPr lang="pl-PL" sz="1800" b="0" i="0" u="none" strike="noStrike" baseline="0" dirty="0" err="1">
                <a:latin typeface="Calibri" panose="020F0502020204030204" pitchFamily="34" charset="0"/>
              </a:rPr>
              <a:t>śds</a:t>
            </a:r>
            <a:r>
              <a:rPr lang="pl-PL" sz="1800" b="0" i="0" u="none" strike="noStrike" baseline="0" dirty="0">
                <a:latin typeface="Calibri" panose="020F0502020204030204" pitchFamily="34" charset="0"/>
              </a:rPr>
              <a:t>, pod warunkiem, że na jej miejsce nie był przyjęty inny uczestnik na zastępstwo.</a:t>
            </a:r>
            <a:endParaRPr lang="pl-PL" dirty="0"/>
          </a:p>
        </p:txBody>
      </p:sp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A3AA7582-7A8D-DFB9-4BDF-A59D89BE53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5771090"/>
              </p:ext>
            </p:extLst>
          </p:nvPr>
        </p:nvGraphicFramePr>
        <p:xfrm>
          <a:off x="1835696" y="332656"/>
          <a:ext cx="6072336" cy="7920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72336">
                  <a:extLst>
                    <a:ext uri="{9D8B030D-6E8A-4147-A177-3AD203B41FA5}">
                      <a16:colId xmlns:a16="http://schemas.microsoft.com/office/drawing/2014/main" val="60683827"/>
                    </a:ext>
                  </a:extLst>
                </a:gridCol>
              </a:tblGrid>
              <a:tr h="792088">
                <a:tc>
                  <a:txBody>
                    <a:bodyPr/>
                    <a:lstStyle/>
                    <a:p>
                      <a:r>
                        <a:rPr lang="pl-PL" sz="3300" b="0" dirty="0">
                          <a:solidFill>
                            <a:schemeClr val="tx1"/>
                          </a:solidFill>
                          <a:latin typeface="+mj-lt"/>
                        </a:rPr>
                        <a:t>Zasady</a:t>
                      </a:r>
                      <a:r>
                        <a:rPr lang="pl-PL" sz="3300" b="0" dirty="0">
                          <a:latin typeface="+mj-lt"/>
                        </a:rPr>
                        <a:t> </a:t>
                      </a:r>
                      <a:r>
                        <a:rPr lang="pl-PL" sz="3300" b="0" dirty="0">
                          <a:solidFill>
                            <a:schemeClr val="tx1"/>
                          </a:solidFill>
                          <a:latin typeface="+mj-lt"/>
                        </a:rPr>
                        <a:t>naliczania dotacji w 2025r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50428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30450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7BC8787-1585-7A0C-939E-6170D0DEA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759618"/>
          </a:xfrm>
          <a:ln>
            <a:solidFill>
              <a:srgbClr val="00206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pl-PL" dirty="0">
                <a:solidFill>
                  <a:srgbClr val="002060"/>
                </a:solidFill>
              </a:rPr>
              <a:t>Ewidencja księgowa i sprawozdania</a:t>
            </a: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F60FF8AF-035E-F827-FABD-252206014476}"/>
              </a:ext>
            </a:extLst>
          </p:cNvPr>
          <p:cNvSpPr txBox="1"/>
          <p:nvPr/>
        </p:nvSpPr>
        <p:spPr>
          <a:xfrm>
            <a:off x="179512" y="1124745"/>
            <a:ext cx="8784976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pl-PL" dirty="0"/>
              <a:t>Każda jednostka prowadzi </a:t>
            </a:r>
            <a:r>
              <a:rPr lang="pl-PL" b="1" dirty="0"/>
              <a:t>wyodrębnioną ewidencję księgową </a:t>
            </a:r>
            <a:r>
              <a:rPr lang="pl-PL" dirty="0"/>
              <a:t>środków otrzymanych/ wydatkowanych/ niewykorzystanych, zgodnie z przyjęta w jednostce polityką rachunkowości w sposób umożliwiający identyfikację poszczególnych operacji księgowych </a:t>
            </a:r>
            <a:r>
              <a:rPr lang="pl-PL" i="1" dirty="0">
                <a:solidFill>
                  <a:srgbClr val="002060"/>
                </a:solidFill>
              </a:rPr>
              <a:t>(należy także uwzględnić źródło pochodzenia i przeznaczenia środków – bieżące funkcjonowanie, „za życiem” dodatki motywacyjne, dodatkowo przyznane środki z budżetu wojewody / rezerwy celowej)</a:t>
            </a:r>
          </a:p>
          <a:p>
            <a:endParaRPr lang="pl-PL" i="1" dirty="0">
              <a:solidFill>
                <a:srgbClr val="002060"/>
              </a:solidFill>
            </a:endParaRPr>
          </a:p>
          <a:p>
            <a:pPr marL="342900" indent="-342900">
              <a:buFont typeface="+mj-lt"/>
              <a:buAutoNum type="arabicPeriod" startAt="2"/>
            </a:pPr>
            <a:r>
              <a:rPr lang="pl-PL" b="1" dirty="0"/>
              <a:t>Faktury/ rachunki/ przelewy i inne dokumenty finansowe </a:t>
            </a:r>
            <a:r>
              <a:rPr lang="pl-PL" dirty="0"/>
              <a:t>dotyczące poniesionych wydatków </a:t>
            </a:r>
            <a:r>
              <a:rPr lang="pl-PL" b="1" dirty="0"/>
              <a:t>powinny być opisane na ich odwrocie </a:t>
            </a:r>
            <a:r>
              <a:rPr lang="pl-PL" dirty="0"/>
              <a:t>wraz datą, pieczątką i podpisem osób upoważnionych, z wyszczególnieniem kwot poniesionych wydatków dla poszczególnych źródeł finansowania. </a:t>
            </a:r>
            <a:r>
              <a:rPr lang="pl-PL" i="1" dirty="0">
                <a:solidFill>
                  <a:srgbClr val="002060"/>
                </a:solidFill>
              </a:rPr>
              <a:t>(Opisywanie faktur jest związane z koniecznością skontrolowania ich pod względem poprawności formalnej, merytorycznej i rachunkowej).</a:t>
            </a:r>
          </a:p>
          <a:p>
            <a:pPr marL="342900" indent="-342900">
              <a:buFont typeface="+mj-lt"/>
              <a:buAutoNum type="arabicPeriod" startAt="2"/>
            </a:pPr>
            <a:endParaRPr lang="pl-PL" dirty="0"/>
          </a:p>
          <a:p>
            <a:pPr marL="342900" indent="-342900">
              <a:buFont typeface="+mj-lt"/>
              <a:buAutoNum type="arabicPeriod" startAt="2"/>
            </a:pPr>
            <a:r>
              <a:rPr lang="pl-PL" dirty="0"/>
              <a:t>Sprawozdanie nie narzuca tworzenia/ zmiany nazw kont/ pozycji księgowych, jedynie w sprawozdaniu należy odpowiednio zakwalifikować poniesione wydatki do kategorii wskazanych w sprawozdaniu.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493139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8A280E-0EB5-E2D4-0D3E-25F390B392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A7BEF57-7189-C8B8-7F40-0051A0CF5F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759618"/>
          </a:xfrm>
          <a:ln>
            <a:solidFill>
              <a:srgbClr val="002060"/>
            </a:solidFill>
          </a:ln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/>
            <a:r>
              <a:rPr lang="pl-PL" dirty="0" err="1">
                <a:solidFill>
                  <a:srgbClr val="FF0000"/>
                </a:solidFill>
              </a:rPr>
              <a:t>Przypominajki</a:t>
            </a:r>
            <a:r>
              <a:rPr lang="pl-PL" dirty="0">
                <a:solidFill>
                  <a:srgbClr val="FF0000"/>
                </a:solidFill>
              </a:rPr>
              <a:t> </a:t>
            </a:r>
            <a:r>
              <a:rPr lang="pl-PL" dirty="0">
                <a:solidFill>
                  <a:srgbClr val="FF0000"/>
                </a:solidFill>
                <a:sym typeface="Wingdings" panose="05000000000000000000" pitchFamily="2" charset="2"/>
              </a:rPr>
              <a:t></a:t>
            </a:r>
            <a:br>
              <a:rPr lang="pl-PL" dirty="0">
                <a:solidFill>
                  <a:srgbClr val="FF0000"/>
                </a:solidFill>
                <a:sym typeface="Wingdings" panose="05000000000000000000" pitchFamily="2" charset="2"/>
              </a:rPr>
            </a:br>
            <a:r>
              <a:rPr lang="pl-PL" dirty="0">
                <a:solidFill>
                  <a:srgbClr val="FF0000"/>
                </a:solidFill>
                <a:sym typeface="Wingdings" panose="05000000000000000000" pitchFamily="2" charset="2"/>
              </a:rPr>
              <a:t>1. </a:t>
            </a:r>
            <a:r>
              <a:rPr lang="pl-PL" dirty="0"/>
              <a:t>Przeznaczenie dotacji</a:t>
            </a:r>
            <a:endParaRPr lang="pl-PL" dirty="0">
              <a:solidFill>
                <a:srgbClr val="FF0000"/>
              </a:solidFill>
            </a:endParaRP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4C31649D-6526-FCA5-327A-77BCE9FD543E}"/>
              </a:ext>
            </a:extLst>
          </p:cNvPr>
          <p:cNvSpPr txBox="1"/>
          <p:nvPr/>
        </p:nvSpPr>
        <p:spPr>
          <a:xfrm>
            <a:off x="179512" y="1476115"/>
            <a:ext cx="878497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latin typeface="+mn-lt"/>
              </a:rPr>
              <a:t>Dotacja z budżetu państwa, w tym z rezerw celowych, przeznaczona  jest na pokrycie bieżących kosztów związanych z działalnością ŚDS.</a:t>
            </a:r>
          </a:p>
          <a:p>
            <a:endParaRPr lang="pl-PL" sz="2000" dirty="0">
              <a:latin typeface="+mn-lt"/>
            </a:endParaRPr>
          </a:p>
          <a:p>
            <a:r>
              <a:rPr lang="pl-PL" sz="2000" dirty="0">
                <a:latin typeface="+mn-lt"/>
              </a:rPr>
              <a:t>Zakres działalności ŚDS określają:</a:t>
            </a:r>
          </a:p>
          <a:p>
            <a:pPr marL="457200" indent="-457200">
              <a:buFont typeface="+mj-lt"/>
              <a:buAutoNum type="arabicPeriod"/>
            </a:pPr>
            <a:r>
              <a:rPr lang="pl-PL" sz="2000" dirty="0">
                <a:latin typeface="+mn-lt"/>
              </a:rPr>
              <a:t>ustawa o pomocy społecznej (art. 51a) – </a:t>
            </a:r>
            <a:r>
              <a:rPr lang="pl-PL" sz="2000" dirty="0" err="1">
                <a:latin typeface="+mn-lt"/>
              </a:rPr>
              <a:t>śds</a:t>
            </a:r>
            <a:r>
              <a:rPr lang="pl-PL" sz="2000" dirty="0">
                <a:latin typeface="+mn-lt"/>
              </a:rPr>
              <a:t> świadczy usługi w ramach indywidualnych lub zespołowych treningów samoobsługi i treningów umiejętności społecznych, polegających na nauce, rozwijaniu lub podtrzymywaniu umiejętności w zakresie czynności dnia codziennego i funkcjonowania w życiu społecznym.</a:t>
            </a:r>
          </a:p>
          <a:p>
            <a:pPr marL="457200" indent="-457200">
              <a:buFont typeface="+mj-lt"/>
              <a:buAutoNum type="arabicPeriod"/>
            </a:pPr>
            <a:r>
              <a:rPr lang="pl-PL" sz="2000" dirty="0">
                <a:latin typeface="+mn-lt"/>
              </a:rPr>
              <a:t>rozporządzenie w sprawie </a:t>
            </a:r>
            <a:r>
              <a:rPr lang="pl-PL" sz="2000" dirty="0" err="1">
                <a:latin typeface="+mn-lt"/>
              </a:rPr>
              <a:t>śds</a:t>
            </a:r>
            <a:r>
              <a:rPr lang="pl-PL" sz="2000" dirty="0">
                <a:latin typeface="+mn-lt"/>
              </a:rPr>
              <a:t>, które określa m.in. sposób funkcjonowania i standardy świadczonych usług</a:t>
            </a:r>
          </a:p>
          <a:p>
            <a:endParaRPr lang="pl-PL" sz="2000" dirty="0">
              <a:latin typeface="+mn-lt"/>
            </a:endParaRPr>
          </a:p>
          <a:p>
            <a:r>
              <a:rPr lang="pl-PL" sz="2000" dirty="0">
                <a:latin typeface="+mn-lt"/>
              </a:rPr>
              <a:t>Dotacja winna być wydatkowana </a:t>
            </a:r>
            <a:r>
              <a:rPr lang="pl-PL" sz="2000" b="1" dirty="0">
                <a:latin typeface="+mn-lt"/>
              </a:rPr>
              <a:t>zgodnie z przeznaczeniem, w sposób celowy, racjonalny  i oszczędny</a:t>
            </a:r>
            <a:r>
              <a:rPr lang="pl-PL" sz="2000" dirty="0">
                <a:latin typeface="+mn-lt"/>
              </a:rPr>
              <a:t>, z zachowaniem zasady uzyskiwania najlepszych efektów z danych nakładów.</a:t>
            </a:r>
          </a:p>
          <a:p>
            <a:pPr marL="457200" indent="-457200">
              <a:buFont typeface="+mj-lt"/>
              <a:buAutoNum type="arabicPeriod"/>
            </a:pPr>
            <a:endParaRPr lang="pl-PL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453141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33DE61-CAAB-D150-89F1-E949EDFEE0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39DC89A-1E1F-9E9B-850A-42379683D3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759618"/>
          </a:xfrm>
          <a:ln>
            <a:solidFill>
              <a:srgbClr val="002060"/>
            </a:solidFill>
          </a:ln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/>
            <a:r>
              <a:rPr lang="pl-PL" dirty="0" err="1">
                <a:solidFill>
                  <a:srgbClr val="FF0000"/>
                </a:solidFill>
              </a:rPr>
              <a:t>Przypominajki</a:t>
            </a:r>
            <a:r>
              <a:rPr lang="pl-PL" dirty="0">
                <a:solidFill>
                  <a:srgbClr val="FF0000"/>
                </a:solidFill>
              </a:rPr>
              <a:t> </a:t>
            </a:r>
            <a:r>
              <a:rPr lang="pl-PL" dirty="0">
                <a:solidFill>
                  <a:srgbClr val="FF0000"/>
                </a:solidFill>
                <a:sym typeface="Wingdings" panose="05000000000000000000" pitchFamily="2" charset="2"/>
              </a:rPr>
              <a:t></a:t>
            </a:r>
            <a:br>
              <a:rPr lang="pl-PL" dirty="0">
                <a:solidFill>
                  <a:srgbClr val="FF0000"/>
                </a:solidFill>
                <a:sym typeface="Wingdings" panose="05000000000000000000" pitchFamily="2" charset="2"/>
              </a:rPr>
            </a:br>
            <a:r>
              <a:rPr lang="pl-PL" dirty="0">
                <a:solidFill>
                  <a:srgbClr val="FF0000"/>
                </a:solidFill>
                <a:sym typeface="Wingdings" panose="05000000000000000000" pitchFamily="2" charset="2"/>
              </a:rPr>
              <a:t>1a. </a:t>
            </a:r>
            <a:r>
              <a:rPr lang="pl-PL" dirty="0"/>
              <a:t>Przeznaczenie dotacji cd. -  „Za życiem”  </a:t>
            </a:r>
            <a:endParaRPr lang="pl-PL" dirty="0">
              <a:solidFill>
                <a:srgbClr val="FF0000"/>
              </a:solidFill>
            </a:endParaRP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53CEC833-2051-55E5-8B85-2B378072318F}"/>
              </a:ext>
            </a:extLst>
          </p:cNvPr>
          <p:cNvSpPr txBox="1"/>
          <p:nvPr/>
        </p:nvSpPr>
        <p:spPr>
          <a:xfrm>
            <a:off x="179512" y="1700808"/>
            <a:ext cx="8784976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latin typeface="+mn-lt"/>
              </a:rPr>
              <a:t> W przypadku uczestników z niepełnosprawnościami sprzężonymi lub spektrum autyzmu, którzy posiadają orzeczenie o znacznym stopniu niepełnosprawności wraz ze wskazaniem konieczności stałej lub długotrwałej opieki lub pomocy innej osoby w związku ze znacznie ograniczoną możliwością samodzielnej dla </a:t>
            </a:r>
            <a:r>
              <a:rPr lang="pl-PL" sz="2000" dirty="0" err="1">
                <a:latin typeface="+mn-lt"/>
              </a:rPr>
              <a:t>śds</a:t>
            </a:r>
            <a:r>
              <a:rPr lang="pl-PL" sz="2000" dirty="0">
                <a:latin typeface="+mn-lt"/>
              </a:rPr>
              <a:t> przysługuje zwiększona dotacja o 30%, tj. o </a:t>
            </a:r>
            <a:r>
              <a:rPr lang="pl-PL" sz="2000" b="1" dirty="0">
                <a:latin typeface="+mn-lt"/>
              </a:rPr>
              <a:t>878,70zł na osobę</a:t>
            </a:r>
            <a:r>
              <a:rPr lang="pl-PL" sz="2000" dirty="0">
                <a:latin typeface="+mn-lt"/>
              </a:rPr>
              <a:t>.</a:t>
            </a:r>
          </a:p>
          <a:p>
            <a:endParaRPr lang="pl-PL" sz="2000" dirty="0">
              <a:latin typeface="+mn-lt"/>
            </a:endParaRPr>
          </a:p>
          <a:p>
            <a:r>
              <a:rPr lang="pl-PL" sz="2000" dirty="0">
                <a:latin typeface="+mn-lt"/>
              </a:rPr>
              <a:t>Środki te </a:t>
            </a:r>
            <a:r>
              <a:rPr lang="pl-PL" sz="2000" u="sng" kern="150" dirty="0">
                <a:solidFill>
                  <a:srgbClr val="C00000"/>
                </a:solidFill>
                <a:effectLst/>
                <a:latin typeface="+mn-lt"/>
                <a:ea typeface="Calibri" panose="020F0502020204030204" pitchFamily="34" charset="0"/>
              </a:rPr>
              <a:t>mogą być wykorzystane na</a:t>
            </a:r>
            <a:r>
              <a:rPr lang="pl-PL" sz="2000" kern="150" dirty="0">
                <a:effectLst/>
                <a:latin typeface="+mn-lt"/>
                <a:ea typeface="Calibri" panose="020F0502020204030204" pitchFamily="34" charset="0"/>
              </a:rPr>
              <a:t>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000" kern="150" dirty="0">
                <a:effectLst/>
                <a:latin typeface="+mn-lt"/>
                <a:ea typeface="Calibri" panose="020F0502020204030204" pitchFamily="34" charset="0"/>
              </a:rPr>
              <a:t>zakup dodatkowych usług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000" kern="150" dirty="0">
                <a:effectLst/>
                <a:latin typeface="+mn-lt"/>
                <a:ea typeface="Calibri" panose="020F0502020204030204" pitchFamily="34" charset="0"/>
              </a:rPr>
              <a:t>zatrudnienie dodatkowych pracowników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000" kern="150" dirty="0">
                <a:effectLst/>
                <a:latin typeface="+mn-lt"/>
                <a:ea typeface="Calibri" panose="020F0502020204030204" pitchFamily="34" charset="0"/>
              </a:rPr>
              <a:t>zakup wyposażenia lub sprzętu niezbędnego do pracy z uczestnikami ze spectrum autyzmu lub z niepełnosprawnością sprzężoną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000" kern="150" dirty="0">
                <a:effectLst/>
                <a:latin typeface="+mn-lt"/>
                <a:ea typeface="Calibri" panose="020F0502020204030204" pitchFamily="34" charset="0"/>
              </a:rPr>
              <a:t>podwyższenia wynagrodzenia już zatrudnionych pracowników, szczególnie tych najbardziej zaangażowanych w pracę z uczestnikami.</a:t>
            </a:r>
          </a:p>
        </p:txBody>
      </p:sp>
    </p:spTree>
    <p:extLst>
      <p:ext uri="{BB962C8B-B14F-4D97-AF65-F5344CB8AC3E}">
        <p14:creationId xmlns:p14="http://schemas.microsoft.com/office/powerpoint/2010/main" val="13073395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66D011-EF57-4B44-FB51-3214B6DA27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F1D7C25-4CB7-690C-4D95-C1F15110C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263673"/>
          </a:xfrm>
          <a:ln>
            <a:solidFill>
              <a:srgbClr val="002060"/>
            </a:solidFill>
          </a:ln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/>
            <a:r>
              <a:rPr lang="pl-PL" dirty="0" err="1">
                <a:solidFill>
                  <a:srgbClr val="FF0000"/>
                </a:solidFill>
              </a:rPr>
              <a:t>Przypominajki</a:t>
            </a:r>
            <a:r>
              <a:rPr lang="pl-PL" dirty="0">
                <a:solidFill>
                  <a:srgbClr val="FF0000"/>
                </a:solidFill>
              </a:rPr>
              <a:t> </a:t>
            </a:r>
            <a:r>
              <a:rPr lang="pl-PL" dirty="0">
                <a:solidFill>
                  <a:srgbClr val="FF0000"/>
                </a:solidFill>
                <a:sym typeface="Wingdings" panose="05000000000000000000" pitchFamily="2" charset="2"/>
              </a:rPr>
              <a:t></a:t>
            </a:r>
            <a:br>
              <a:rPr lang="pl-PL" dirty="0">
                <a:solidFill>
                  <a:srgbClr val="FF0000"/>
                </a:solidFill>
                <a:sym typeface="Wingdings" panose="05000000000000000000" pitchFamily="2" charset="2"/>
              </a:rPr>
            </a:br>
            <a:r>
              <a:rPr lang="pl-PL" dirty="0">
                <a:solidFill>
                  <a:srgbClr val="FF0000"/>
                </a:solidFill>
                <a:sym typeface="Wingdings" panose="05000000000000000000" pitchFamily="2" charset="2"/>
              </a:rPr>
              <a:t>2. </a:t>
            </a:r>
            <a:r>
              <a:rPr lang="pl-PL" dirty="0"/>
              <a:t>Sprawozdania, wnioski o dodatkowe środki, zwroty dotacji</a:t>
            </a:r>
            <a:endParaRPr lang="pl-PL" dirty="0">
              <a:solidFill>
                <a:srgbClr val="FF0000"/>
              </a:solidFill>
            </a:endParaRP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2DDF8DFE-144D-4125-FBE0-6F79E4B85D52}"/>
              </a:ext>
            </a:extLst>
          </p:cNvPr>
          <p:cNvSpPr txBox="1"/>
          <p:nvPr/>
        </p:nvSpPr>
        <p:spPr>
          <a:xfrm>
            <a:off x="179512" y="2132856"/>
            <a:ext cx="878497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pl-PL" sz="2000" dirty="0">
                <a:latin typeface="+mn-lt"/>
              </a:rPr>
              <a:t>sprawozdania kwartalne – do 15. dnia miesiąca następującego po zakończeniu kwartału – wyłącznie w CAS,</a:t>
            </a:r>
          </a:p>
          <a:p>
            <a:pPr marL="457200" indent="-457200">
              <a:buFont typeface="+mj-lt"/>
              <a:buAutoNum type="arabicPeriod"/>
            </a:pPr>
            <a:r>
              <a:rPr lang="pl-PL" sz="2000" dirty="0">
                <a:latin typeface="+mn-lt"/>
              </a:rPr>
              <a:t>sprawozdania z dodatkowych środków – zgodnie z zapisami umowy zawartej między Wojewodą a </a:t>
            </a:r>
            <a:r>
              <a:rPr lang="pl-PL" sz="2000" dirty="0" err="1">
                <a:latin typeface="+mn-lt"/>
              </a:rPr>
              <a:t>jst</a:t>
            </a:r>
            <a:r>
              <a:rPr lang="pl-PL" sz="2000" dirty="0">
                <a:latin typeface="+mn-lt"/>
              </a:rPr>
              <a:t>,</a:t>
            </a:r>
          </a:p>
          <a:p>
            <a:pPr marL="457200" indent="-457200">
              <a:buFont typeface="+mj-lt"/>
              <a:buAutoNum type="arabicPeriod"/>
            </a:pPr>
            <a:r>
              <a:rPr lang="pl-PL" sz="2000" dirty="0">
                <a:latin typeface="+mn-lt"/>
              </a:rPr>
              <a:t>wnioski o dodatkowe środki do Wojewody – wyłącznie za pośrednictwem i z podpisem Wójta/Burmistrza/Prezydenta Miasta/ Starosty</a:t>
            </a:r>
          </a:p>
          <a:p>
            <a:pPr marL="457200" indent="-457200">
              <a:buFont typeface="+mj-lt"/>
              <a:buAutoNum type="arabicPeriod"/>
            </a:pPr>
            <a:r>
              <a:rPr lang="pl-PL" sz="2000" dirty="0">
                <a:latin typeface="+mn-lt"/>
              </a:rPr>
              <a:t>w przypadku zwrotu środków zawsze </a:t>
            </a:r>
            <a:r>
              <a:rPr lang="pl-PL" sz="2000" b="1" dirty="0">
                <a:latin typeface="+mn-lt"/>
              </a:rPr>
              <a:t>należy prawidłowo opisać przelew </a:t>
            </a:r>
            <a:r>
              <a:rPr lang="pl-PL" sz="2000" dirty="0">
                <a:latin typeface="+mn-lt"/>
              </a:rPr>
              <a:t>ze wskazaniem jakich środków dotyczy </a:t>
            </a:r>
            <a:r>
              <a:rPr lang="pl-PL" sz="2000" i="1" dirty="0">
                <a:latin typeface="+mn-lt"/>
              </a:rPr>
              <a:t>(bieżąca działalność, „za życiem”, dodatkowe środki z budżetu Wojewody lub rezerwy celowej, itp.)</a:t>
            </a:r>
          </a:p>
          <a:p>
            <a:endParaRPr lang="pl-PL" sz="2000" kern="150" dirty="0">
              <a:effectLst/>
              <a:latin typeface="+mn-lt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81275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D7C9AD3-37B2-E8D6-7191-1B3C5CCBD7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759618"/>
          </a:xfrm>
          <a:ln>
            <a:solidFill>
              <a:srgbClr val="002060"/>
            </a:solidFill>
          </a:ln>
        </p:spPr>
        <p:txBody>
          <a:bodyPr/>
          <a:lstStyle/>
          <a:p>
            <a:pPr algn="ctr"/>
            <a:r>
              <a:rPr lang="pl-PL" dirty="0">
                <a:solidFill>
                  <a:srgbClr val="002060"/>
                </a:solidFill>
              </a:rPr>
              <a:t>Zmiany 2025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A8DDCF4-58F2-4E0E-0078-A70A21A63A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810" y="1340768"/>
            <a:ext cx="7886700" cy="4927402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pl-PL" sz="2000" b="1" dirty="0">
                <a:solidFill>
                  <a:srgbClr val="00206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Brak umów </a:t>
            </a:r>
            <a:r>
              <a:rPr lang="pl-PL" sz="2000" i="0" u="none" strike="noStrike" baseline="0" dirty="0"/>
              <a:t>w sprawie udzielenia dotacji celowej na finansowanie działalności bieżącej Środowiskowego Domu Samopomocy;</a:t>
            </a:r>
          </a:p>
          <a:p>
            <a:pPr marL="457200" indent="-457200">
              <a:buFont typeface="+mj-lt"/>
              <a:buAutoNum type="arabicPeriod"/>
            </a:pPr>
            <a:r>
              <a:rPr lang="pl-PL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Zasady prowadzenia placówek zostały określone w </a:t>
            </a:r>
            <a:r>
              <a:rPr lang="pl-PL" sz="2000" b="1" dirty="0">
                <a:solidFill>
                  <a:srgbClr val="002060"/>
                </a:solidFill>
                <a:cs typeface="Times New Roman" panose="02020603050405020304" pitchFamily="18" charset="0"/>
              </a:rPr>
              <a:t>Zarządzeniu nr 408 </a:t>
            </a:r>
            <a:r>
              <a:rPr lang="pl-PL" sz="2000" dirty="0">
                <a:cs typeface="Times New Roman" panose="02020603050405020304" pitchFamily="18" charset="0"/>
              </a:rPr>
              <a:t>Wojewody Warmińsko – Mazurskiego z dnia 12 grudnia 2024r.  </a:t>
            </a:r>
            <a:r>
              <a:rPr lang="pl-PL" sz="2000" i="1" kern="0" dirty="0">
                <a:effectLst/>
                <a:ea typeface="Calibri" panose="020F0502020204030204" pitchFamily="34" charset="0"/>
              </a:rPr>
              <a:t>          </a:t>
            </a:r>
            <a:r>
              <a:rPr lang="pl-PL" sz="2000" i="1" kern="0" dirty="0">
                <a:solidFill>
                  <a:srgbClr val="002060"/>
                </a:solidFill>
                <a:effectLst/>
                <a:ea typeface="Calibri" panose="020F0502020204030204" pitchFamily="34" charset="0"/>
              </a:rPr>
              <a:t>w sprawie stosowania wytycznych dotyczących zasad i sposobu realizacji zadania z zakresu administracji rządowej, związanego              z prowadzeniem i rozwojem infrastruktury ośrodków wsparcia dla osób z zaburzeniami (środowiskowych domów samopomocy)                    w województwie warmińsko - mazurskim;</a:t>
            </a:r>
            <a:endParaRPr lang="pl-PL" sz="2000" i="1" dirty="0">
              <a:solidFill>
                <a:srgbClr val="00206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07000"/>
              </a:lnSpc>
              <a:buFont typeface="+mj-lt"/>
              <a:buAutoNum type="arabicPeriod"/>
            </a:pPr>
            <a:r>
              <a:rPr lang="pl-PL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Pozostają umowy na dodatkowo przyznane środki;</a:t>
            </a:r>
            <a:endParaRPr lang="pl-PL" sz="2000" i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07000"/>
              </a:lnSpc>
              <a:buFont typeface="+mj-lt"/>
              <a:buAutoNum type="arabicPeriod"/>
            </a:pPr>
            <a:r>
              <a:rPr lang="pl-PL" sz="2000" dirty="0">
                <a:ea typeface="Calibri" panose="020F0502020204030204" pitchFamily="34" charset="0"/>
                <a:cs typeface="Times New Roman" panose="02020603050405020304" pitchFamily="18" charset="0"/>
              </a:rPr>
              <a:t>Od 1 stycznia 2025r wzrost stawki na jednego uczestnika z 2 483,20 zł na </a:t>
            </a:r>
            <a:r>
              <a:rPr lang="pl-PL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2 929 zł </a:t>
            </a:r>
            <a:r>
              <a:rPr lang="pl-PL" sz="2000" dirty="0">
                <a:ea typeface="Calibri" panose="020F0502020204030204" pitchFamily="34" charset="0"/>
                <a:cs typeface="Times New Roman" panose="02020603050405020304" pitchFamily="18" charset="0"/>
              </a:rPr>
              <a:t>i za ,, za życiem z 744,96 zł na </a:t>
            </a:r>
            <a:r>
              <a:rPr lang="pl-PL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878,70 zł</a:t>
            </a:r>
            <a:r>
              <a:rPr lang="pl-PL" sz="2000" dirty="0"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33201725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9512" y="3212976"/>
            <a:ext cx="8686800" cy="3312368"/>
          </a:xfrm>
        </p:spPr>
        <p:txBody>
          <a:bodyPr/>
          <a:lstStyle/>
          <a:p>
            <a:pPr marL="0" indent="0" algn="ctr">
              <a:buNone/>
            </a:pPr>
            <a:endParaRPr lang="pl-PL" dirty="0">
              <a:latin typeface="Garamond" panose="02020404030301010803" pitchFamily="18" charset="0"/>
            </a:endParaRPr>
          </a:p>
          <a:p>
            <a:pPr marL="0" indent="0" algn="ctr">
              <a:buNone/>
            </a:pPr>
            <a:r>
              <a:rPr lang="pl-PL" b="1" cap="all" dirty="0">
                <a:solidFill>
                  <a:srgbClr val="FF0000"/>
                </a:solidFill>
                <a:latin typeface="+mj-lt"/>
              </a:rPr>
              <a:t>Dziękuję </a:t>
            </a:r>
            <a:r>
              <a:rPr lang="pl-PL" b="1" cap="all">
                <a:solidFill>
                  <a:srgbClr val="FF0000"/>
                </a:solidFill>
                <a:latin typeface="+mj-lt"/>
              </a:rPr>
              <a:t>za uwagę </a:t>
            </a:r>
            <a:r>
              <a:rPr lang="pl-PL" b="1" cap="all">
                <a:solidFill>
                  <a:srgbClr val="FF0000"/>
                </a:solidFill>
                <a:latin typeface="+mj-lt"/>
                <a:sym typeface="Wingdings" panose="05000000000000000000" pitchFamily="2" charset="2"/>
              </a:rPr>
              <a:t></a:t>
            </a:r>
            <a:endParaRPr lang="pl-PL" b="1" cap="all" dirty="0">
              <a:solidFill>
                <a:srgbClr val="FF0000"/>
              </a:solidFill>
              <a:latin typeface="+mj-lt"/>
            </a:endParaRPr>
          </a:p>
          <a:p>
            <a:pPr marL="0" indent="0" algn="ctr">
              <a:buNone/>
            </a:pPr>
            <a:endParaRPr lang="pl-PL" b="1" dirty="0">
              <a:solidFill>
                <a:schemeClr val="tx1"/>
              </a:solidFill>
              <a:latin typeface="+mj-lt"/>
            </a:endParaRPr>
          </a:p>
          <a:p>
            <a:pPr marL="0" indent="0" algn="ctr">
              <a:buNone/>
            </a:pPr>
            <a:r>
              <a:rPr lang="pl-PL" b="1" dirty="0">
                <a:solidFill>
                  <a:schemeClr val="tx1"/>
                </a:solidFill>
                <a:latin typeface="+mj-lt"/>
              </a:rPr>
              <a:t>Joanna Kozłowska</a:t>
            </a:r>
          </a:p>
          <a:p>
            <a:pPr marL="0" indent="0" algn="ctr">
              <a:buNone/>
            </a:pPr>
            <a:r>
              <a:rPr lang="pl-PL" b="1" dirty="0">
                <a:solidFill>
                  <a:schemeClr val="tx1"/>
                </a:solidFill>
                <a:latin typeface="+mj-lt"/>
              </a:rPr>
              <a:t>Kierownik Oddziału Budżetu, planowania i analiz</a:t>
            </a:r>
          </a:p>
          <a:p>
            <a:pPr marL="0" indent="0" algn="ctr">
              <a:buNone/>
            </a:pPr>
            <a:r>
              <a:rPr lang="pl-PL" b="1" dirty="0">
                <a:solidFill>
                  <a:schemeClr val="tx1"/>
                </a:solidFill>
                <a:latin typeface="+mj-lt"/>
              </a:rPr>
              <a:t>w Wydziale Polityki Społecznej</a:t>
            </a:r>
          </a:p>
          <a:p>
            <a:pPr marL="0" indent="0" algn="ctr">
              <a:buNone/>
            </a:pPr>
            <a:endParaRPr lang="pl-PL" b="1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813311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59633" y="624110"/>
            <a:ext cx="7274768" cy="1174542"/>
          </a:xfrm>
          <a:ln>
            <a:solidFill>
              <a:schemeClr val="tx2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algn="ctr">
              <a:defRPr/>
            </a:pPr>
            <a:r>
              <a:rPr lang="pl-PL" sz="2800" b="1" cap="none" dirty="0">
                <a:solidFill>
                  <a:schemeClr val="tx1"/>
                </a:solidFill>
                <a:effectLst>
                  <a:reflection blurRad="12700" endPos="0" dir="5400000" sy="-90000" algn="bl" rotWithShape="0"/>
                </a:effectLst>
              </a:rPr>
              <a:t>Infrastruktura ŚDS na terenie województwa warmińsko-mazurskiego</a:t>
            </a:r>
            <a:endParaRPr lang="pl-PL" sz="2800" b="1" dirty="0">
              <a:effectLst>
                <a:reflection blurRad="12700" endPos="0" dir="5400000" sy="-90000" algn="bl" rotWithShape="0"/>
              </a:effectLst>
            </a:endParaRPr>
          </a:p>
        </p:txBody>
      </p:sp>
      <p:sp>
        <p:nvSpPr>
          <p:cNvPr id="27" name="Symbol zastępczy zawartości 2"/>
          <p:cNvSpPr txBox="1">
            <a:spLocks/>
          </p:cNvSpPr>
          <p:nvPr/>
        </p:nvSpPr>
        <p:spPr bwMode="auto">
          <a:xfrm>
            <a:off x="238125" y="2274942"/>
            <a:ext cx="8667750" cy="1656135"/>
          </a:xfrm>
          <a:prstGeom prst="rect">
            <a:avLst/>
          </a:prstGeom>
          <a:gradFill rotWithShape="0">
            <a:gsLst>
              <a:gs pos="4000">
                <a:srgbClr val="4472C4">
                  <a:hueOff val="0"/>
                  <a:satOff val="0"/>
                  <a:satMod val="105000"/>
                  <a:tint val="67000"/>
                  <a:alpha val="30000"/>
                  <a:lumMod val="6000"/>
                  <a:lumOff val="94000"/>
                </a:srgbClr>
              </a:gs>
              <a:gs pos="92000">
                <a:srgbClr val="4472C4">
                  <a:hueOff val="0"/>
                  <a:satOff val="0"/>
                  <a:lumOff val="0"/>
                  <a:alphaOff val="0"/>
                  <a:lumMod val="105000"/>
                  <a:satMod val="103000"/>
                  <a:tint val="73000"/>
                </a:srgbClr>
              </a:gs>
              <a:gs pos="97000">
                <a:srgbClr val="4472C4">
                  <a:hueOff val="0"/>
                  <a:satOff val="0"/>
                  <a:lumOff val="0"/>
                  <a:alphaOff val="0"/>
                  <a:lumMod val="105000"/>
                  <a:satMod val="109000"/>
                  <a:tint val="81000"/>
                </a:srgbClr>
              </a:gs>
            </a:gsLst>
            <a:lin ang="5400000" scaled="0"/>
          </a:gradFill>
          <a:ln>
            <a:noFill/>
          </a:ln>
          <a:effectLst/>
          <a:scene3d>
            <a:camera prst="orthographicFront"/>
            <a:lightRig rig="flat" dir="t"/>
          </a:scene3d>
          <a:sp3d prstMaterial="dkEdge">
            <a:bevelT w="8200" h="38100"/>
          </a:sp3d>
        </p:spPr>
        <p:txBody>
          <a:bodyPr spcFirstLastPara="0" vert="horz" wrap="square" lIns="72390" tIns="72390" rIns="72390" bIns="72390" numCol="1" spcCol="1270" anchor="ctr" anchorCtr="0">
            <a:noAutofit/>
          </a:bodyPr>
          <a:lstStyle>
            <a:lvl1pPr>
              <a:defRPr sz="1900"/>
            </a:lvl1pPr>
          </a:lstStyle>
          <a:p>
            <a:pPr algn="ctr">
              <a:defRPr/>
            </a:pPr>
            <a:r>
              <a:rPr lang="pl-PL" dirty="0"/>
              <a:t>  </a:t>
            </a:r>
            <a:r>
              <a:rPr lang="pl-PL" sz="2800" b="1" dirty="0">
                <a:latin typeface="+mj-lt"/>
              </a:rPr>
              <a:t>69 środowiskowych domów samopomocy </a:t>
            </a:r>
          </a:p>
          <a:p>
            <a:pPr algn="ctr">
              <a:defRPr/>
            </a:pPr>
            <a:r>
              <a:rPr lang="pl-PL" sz="2800" dirty="0">
                <a:latin typeface="+mj-lt"/>
              </a:rPr>
              <a:t>(w tym 3 jednostki posiadają filie)</a:t>
            </a:r>
            <a:br>
              <a:rPr lang="pl-PL" sz="2800" dirty="0">
                <a:latin typeface="+mj-lt"/>
              </a:rPr>
            </a:br>
            <a:r>
              <a:rPr lang="pl-PL" sz="2800" dirty="0">
                <a:latin typeface="+mj-lt"/>
              </a:rPr>
              <a:t>na</a:t>
            </a:r>
            <a:r>
              <a:rPr lang="pl-PL" sz="2800" b="1" dirty="0">
                <a:latin typeface="+mj-lt"/>
              </a:rPr>
              <a:t> 3.781 miejsc statutowych, </a:t>
            </a:r>
            <a:r>
              <a:rPr lang="pl-PL" sz="2800" dirty="0">
                <a:latin typeface="+mj-lt"/>
              </a:rPr>
              <a:t>w tym:</a:t>
            </a:r>
          </a:p>
        </p:txBody>
      </p:sp>
      <p:sp>
        <p:nvSpPr>
          <p:cNvPr id="28" name="Symbol zastępczy zawartości 2"/>
          <p:cNvSpPr txBox="1">
            <a:spLocks/>
          </p:cNvSpPr>
          <p:nvPr/>
        </p:nvSpPr>
        <p:spPr bwMode="auto">
          <a:xfrm>
            <a:off x="4726506" y="4437063"/>
            <a:ext cx="4140200" cy="1439862"/>
          </a:xfrm>
          <a:prstGeom prst="rect">
            <a:avLst/>
          </a:prstGeom>
          <a:gradFill rotWithShape="0">
            <a:gsLst>
              <a:gs pos="4000">
                <a:srgbClr val="4472C4">
                  <a:hueOff val="0"/>
                  <a:satOff val="0"/>
                  <a:satMod val="105000"/>
                  <a:tint val="67000"/>
                  <a:alpha val="30000"/>
                  <a:lumMod val="6000"/>
                  <a:lumOff val="94000"/>
                </a:srgbClr>
              </a:gs>
              <a:gs pos="92000">
                <a:srgbClr val="4472C4">
                  <a:hueOff val="0"/>
                  <a:satOff val="0"/>
                  <a:lumOff val="0"/>
                  <a:alphaOff val="0"/>
                  <a:lumMod val="105000"/>
                  <a:satMod val="103000"/>
                  <a:tint val="73000"/>
                </a:srgbClr>
              </a:gs>
              <a:gs pos="97000">
                <a:srgbClr val="4472C4">
                  <a:hueOff val="0"/>
                  <a:satOff val="0"/>
                  <a:lumOff val="0"/>
                  <a:alphaOff val="0"/>
                  <a:lumMod val="105000"/>
                  <a:satMod val="109000"/>
                  <a:tint val="81000"/>
                </a:srgbClr>
              </a:gs>
            </a:gsLst>
            <a:lin ang="5400000" scaled="0"/>
          </a:gradFill>
          <a:ln>
            <a:noFill/>
          </a:ln>
          <a:effectLst/>
          <a:scene3d>
            <a:camera prst="orthographicFront"/>
            <a:lightRig rig="flat" dir="t"/>
          </a:scene3d>
          <a:sp3d prstMaterial="dkEdge">
            <a:bevelT w="8200" h="38100"/>
          </a:sp3d>
        </p:spPr>
        <p:txBody>
          <a:bodyPr spcFirstLastPara="0" vert="horz" wrap="square" lIns="72390" tIns="72390" rIns="72390" bIns="72390" numCol="1" spcCol="1270" anchor="ctr" anchorCtr="0">
            <a:noAutofit/>
          </a:bodyPr>
          <a:lstStyle>
            <a:defPPr>
              <a:defRPr lang="pl-PL"/>
            </a:defPPr>
            <a:lvl1pPr marL="342900" indent="-342900" algn="ctr" eaLnBrk="0" hangingPunct="0">
              <a:spcBef>
                <a:spcPct val="20000"/>
              </a:spcBef>
              <a:buClr>
                <a:schemeClr val="accent1"/>
              </a:buClr>
              <a:buSzPct val="70000"/>
              <a:defRPr sz="2800" b="1">
                <a:latin typeface="+mj-lt"/>
              </a:defRPr>
            </a:lvl1pPr>
          </a:lstStyle>
          <a:p>
            <a:r>
              <a:rPr lang="pl-PL" dirty="0"/>
              <a:t>26 </a:t>
            </a:r>
            <a:r>
              <a:rPr lang="pl-PL" b="0" dirty="0"/>
              <a:t>powiatowych ŚDS</a:t>
            </a:r>
            <a:br>
              <a:rPr lang="pl-PL" b="0" dirty="0"/>
            </a:br>
            <a:r>
              <a:rPr lang="pl-PL" b="0" dirty="0"/>
              <a:t>na</a:t>
            </a:r>
            <a:r>
              <a:rPr lang="pl-PL" dirty="0"/>
              <a:t> 1.331 </a:t>
            </a:r>
            <a:r>
              <a:rPr lang="pl-PL" b="0" dirty="0"/>
              <a:t>miejsc</a:t>
            </a:r>
          </a:p>
        </p:txBody>
      </p:sp>
      <p:sp>
        <p:nvSpPr>
          <p:cNvPr id="29" name="Symbol zastępczy zawartości 2"/>
          <p:cNvSpPr txBox="1">
            <a:spLocks/>
          </p:cNvSpPr>
          <p:nvPr/>
        </p:nvSpPr>
        <p:spPr bwMode="auto">
          <a:xfrm>
            <a:off x="236820" y="4437063"/>
            <a:ext cx="4249738" cy="1439862"/>
          </a:xfrm>
          <a:prstGeom prst="rect">
            <a:avLst/>
          </a:prstGeom>
          <a:gradFill rotWithShape="0">
            <a:gsLst>
              <a:gs pos="4000">
                <a:srgbClr val="4472C4">
                  <a:hueOff val="0"/>
                  <a:satOff val="0"/>
                  <a:satMod val="105000"/>
                  <a:tint val="67000"/>
                  <a:alpha val="30000"/>
                  <a:lumMod val="6000"/>
                  <a:lumOff val="94000"/>
                </a:srgbClr>
              </a:gs>
              <a:gs pos="92000">
                <a:srgbClr val="4472C4">
                  <a:hueOff val="0"/>
                  <a:satOff val="0"/>
                  <a:lumOff val="0"/>
                  <a:alphaOff val="0"/>
                  <a:lumMod val="105000"/>
                  <a:satMod val="103000"/>
                  <a:tint val="73000"/>
                </a:srgbClr>
              </a:gs>
              <a:gs pos="97000">
                <a:srgbClr val="4472C4">
                  <a:hueOff val="0"/>
                  <a:satOff val="0"/>
                  <a:lumOff val="0"/>
                  <a:alphaOff val="0"/>
                  <a:lumMod val="105000"/>
                  <a:satMod val="109000"/>
                  <a:tint val="81000"/>
                </a:srgbClr>
              </a:gs>
            </a:gsLst>
            <a:lin ang="5400000" scaled="0"/>
          </a:gradFill>
          <a:ln>
            <a:noFill/>
          </a:ln>
          <a:effectLst/>
          <a:scene3d>
            <a:camera prst="orthographicFront"/>
            <a:lightRig rig="flat" dir="t"/>
          </a:scene3d>
          <a:sp3d prstMaterial="dkEdge">
            <a:bevelT w="8200" h="38100"/>
          </a:sp3d>
        </p:spPr>
        <p:txBody>
          <a:bodyPr spcFirstLastPara="0" vert="horz" wrap="square" lIns="72390" tIns="72390" rIns="72390" bIns="72390" numCol="1" spcCol="1270" anchor="ctr" anchorCtr="0">
            <a:noAutofit/>
          </a:bodyPr>
          <a:lstStyle>
            <a:defPPr>
              <a:defRPr lang="pl-PL"/>
            </a:defPPr>
            <a:lvl1pPr algn="ctr">
              <a:defRPr sz="1900"/>
            </a:lvl1pPr>
          </a:lstStyle>
          <a:p>
            <a:pPr marL="342900" indent="-342900" eaLnBrk="0" hangingPunct="0">
              <a:spcBef>
                <a:spcPct val="20000"/>
              </a:spcBef>
              <a:buClr>
                <a:schemeClr val="accent1"/>
              </a:buClr>
              <a:buSzPct val="70000"/>
              <a:defRPr/>
            </a:pPr>
            <a:r>
              <a:rPr lang="pl-PL" sz="2800" b="1" dirty="0">
                <a:latin typeface="+mj-lt"/>
              </a:rPr>
              <a:t>43 </a:t>
            </a:r>
            <a:r>
              <a:rPr lang="pl-PL" sz="2800" dirty="0">
                <a:latin typeface="+mj-lt"/>
              </a:rPr>
              <a:t>gminnych ŚDS</a:t>
            </a:r>
            <a:br>
              <a:rPr lang="pl-PL" sz="2800" b="1" dirty="0">
                <a:latin typeface="+mj-lt"/>
              </a:rPr>
            </a:br>
            <a:r>
              <a:rPr lang="pl-PL" sz="2800" dirty="0">
                <a:latin typeface="+mj-lt"/>
              </a:rPr>
              <a:t>na</a:t>
            </a:r>
            <a:r>
              <a:rPr lang="pl-PL" sz="2800" b="1" dirty="0">
                <a:latin typeface="+mj-lt"/>
              </a:rPr>
              <a:t> 2.450 </a:t>
            </a:r>
            <a:r>
              <a:rPr lang="pl-PL" sz="2800" dirty="0">
                <a:latin typeface="+mj-lt"/>
              </a:rPr>
              <a:t>miejsc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Symbol zastępczy zawartości 7">
            <a:extLst>
              <a:ext uri="{FF2B5EF4-FFF2-40B4-BE49-F238E27FC236}">
                <a16:creationId xmlns:a16="http://schemas.microsoft.com/office/drawing/2014/main" id="{BFD73887-BC6E-11E9-3B4C-E999112BE74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44685299"/>
              </p:ext>
            </p:extLst>
          </p:nvPr>
        </p:nvGraphicFramePr>
        <p:xfrm>
          <a:off x="755576" y="620688"/>
          <a:ext cx="8110273" cy="5760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738553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EF2AFD6-0D14-4B52-BE77-3BC8026578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08" y="548680"/>
            <a:ext cx="7344815" cy="1080120"/>
          </a:xfrm>
          <a:ln>
            <a:solidFill>
              <a:schemeClr val="tx2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algn="ctr"/>
            <a:r>
              <a:rPr lang="pl-PL" sz="3100" b="1" dirty="0">
                <a:solidFill>
                  <a:schemeClr val="tx1"/>
                </a:solidFill>
              </a:rPr>
              <a:t>Liczba osób korzystających z </a:t>
            </a:r>
            <a:r>
              <a:rPr lang="pl-PL" sz="3100" b="1" dirty="0" err="1">
                <a:solidFill>
                  <a:schemeClr val="tx1"/>
                </a:solidFill>
              </a:rPr>
              <a:t>śds</a:t>
            </a:r>
            <a:br>
              <a:rPr lang="pl-PL" sz="3100" b="1" dirty="0">
                <a:solidFill>
                  <a:schemeClr val="tx1"/>
                </a:solidFill>
              </a:rPr>
            </a:br>
            <a:r>
              <a:rPr lang="pl-PL" sz="3100" b="1" dirty="0">
                <a:solidFill>
                  <a:schemeClr val="tx1"/>
                </a:solidFill>
              </a:rPr>
              <a:t>na podstawie aktualnych decyzji kierujących</a:t>
            </a:r>
            <a:endParaRPr lang="pl-PL" sz="3100" dirty="0">
              <a:solidFill>
                <a:schemeClr val="tx1"/>
              </a:solidFill>
            </a:endParaRPr>
          </a:p>
        </p:txBody>
      </p:sp>
      <p:grpSp>
        <p:nvGrpSpPr>
          <p:cNvPr id="3" name="Grupa 2">
            <a:extLst>
              <a:ext uri="{FF2B5EF4-FFF2-40B4-BE49-F238E27FC236}">
                <a16:creationId xmlns:a16="http://schemas.microsoft.com/office/drawing/2014/main" id="{215D4596-ECD8-A019-0F40-EA0C042BC1FD}"/>
              </a:ext>
            </a:extLst>
          </p:cNvPr>
          <p:cNvGrpSpPr/>
          <p:nvPr/>
        </p:nvGrpSpPr>
        <p:grpSpPr>
          <a:xfrm>
            <a:off x="1295264" y="2367091"/>
            <a:ext cx="6875328" cy="2430060"/>
            <a:chOff x="1223256" y="3368682"/>
            <a:chExt cx="6875328" cy="1559569"/>
          </a:xfrm>
        </p:grpSpPr>
        <p:sp>
          <p:nvSpPr>
            <p:cNvPr id="6" name="Dowolny kształt: kształt 5">
              <a:extLst>
                <a:ext uri="{FF2B5EF4-FFF2-40B4-BE49-F238E27FC236}">
                  <a16:creationId xmlns:a16="http://schemas.microsoft.com/office/drawing/2014/main" id="{1AF65C94-BFC6-5AF4-820A-BD2A6FE15EF3}"/>
                </a:ext>
              </a:extLst>
            </p:cNvPr>
            <p:cNvSpPr/>
            <p:nvPr/>
          </p:nvSpPr>
          <p:spPr>
            <a:xfrm>
              <a:off x="1223256" y="3368682"/>
              <a:ext cx="3310560" cy="1559569"/>
            </a:xfrm>
            <a:custGeom>
              <a:avLst/>
              <a:gdLst>
                <a:gd name="connsiteX0" fmla="*/ 0 w 3119138"/>
                <a:gd name="connsiteY0" fmla="*/ 0 h 1559569"/>
                <a:gd name="connsiteX1" fmla="*/ 3119138 w 3119138"/>
                <a:gd name="connsiteY1" fmla="*/ 0 h 1559569"/>
                <a:gd name="connsiteX2" fmla="*/ 3119138 w 3119138"/>
                <a:gd name="connsiteY2" fmla="*/ 1559569 h 1559569"/>
                <a:gd name="connsiteX3" fmla="*/ 0 w 3119138"/>
                <a:gd name="connsiteY3" fmla="*/ 1559569 h 1559569"/>
                <a:gd name="connsiteX4" fmla="*/ 0 w 3119138"/>
                <a:gd name="connsiteY4" fmla="*/ 0 h 15595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119138" h="1559569">
                  <a:moveTo>
                    <a:pt x="0" y="0"/>
                  </a:moveTo>
                  <a:lnTo>
                    <a:pt x="3119138" y="0"/>
                  </a:lnTo>
                  <a:lnTo>
                    <a:pt x="3119138" y="1559569"/>
                  </a:lnTo>
                  <a:lnTo>
                    <a:pt x="0" y="1559569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4000">
                  <a:srgbClr val="4472C4">
                    <a:hueOff val="0"/>
                    <a:satOff val="0"/>
                    <a:satMod val="105000"/>
                    <a:tint val="67000"/>
                    <a:alpha val="30000"/>
                    <a:lumMod val="6000"/>
                    <a:lumOff val="94000"/>
                  </a:srgbClr>
                </a:gs>
                <a:gs pos="92000">
                  <a:srgbClr val="4472C4">
                    <a:hueOff val="0"/>
                    <a:satOff val="0"/>
                    <a:lumOff val="0"/>
                    <a:alphaOff val="0"/>
                    <a:lumMod val="105000"/>
                    <a:satMod val="103000"/>
                    <a:tint val="73000"/>
                  </a:srgbClr>
                </a:gs>
                <a:gs pos="97000">
                  <a:srgbClr val="4472C4">
                    <a:hueOff val="0"/>
                    <a:satOff val="0"/>
                    <a:lumOff val="0"/>
                    <a:alphaOff val="0"/>
                    <a:lumMod val="105000"/>
                    <a:satMod val="109000"/>
                    <a:tint val="81000"/>
                  </a:srgbClr>
                </a:gs>
              </a:gsLst>
              <a:lin ang="5400000" scaled="0"/>
            </a:gradFill>
            <a:ln>
              <a:noFill/>
            </a:ln>
            <a:effectLst/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txBody>
            <a:bodyPr spcFirstLastPara="0" vert="horz" wrap="square" lIns="72390" tIns="72390" rIns="72390" bIns="72390" numCol="1" spcCol="1270" anchor="ctr" anchorCtr="0">
              <a:noAutofit/>
            </a:bodyPr>
            <a:lstStyle/>
            <a:p>
              <a:pPr marL="342900" indent="-342900" algn="ctr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</a:pPr>
              <a:r>
                <a:rPr lang="pl-PL" sz="2800" dirty="0">
                  <a:solidFill>
                    <a:schemeClr val="tx1"/>
                  </a:solidFill>
                  <a:latin typeface="+mn-lt"/>
                  <a:cs typeface="Arial" charset="0"/>
                </a:rPr>
                <a:t>Miejsca dzienne </a:t>
              </a:r>
            </a:p>
            <a:p>
              <a:pPr marL="342900" indent="-342900" algn="ctr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</a:pPr>
              <a:r>
                <a:rPr lang="pl-PL" sz="2800" b="1" dirty="0">
                  <a:solidFill>
                    <a:schemeClr val="tx1"/>
                  </a:solidFill>
                  <a:latin typeface="+mn-lt"/>
                  <a:cs typeface="Arial" charset="0"/>
                </a:rPr>
                <a:t>3.670 </a:t>
              </a:r>
              <a:r>
                <a:rPr lang="pl-PL" sz="2800" dirty="0">
                  <a:solidFill>
                    <a:schemeClr val="tx1"/>
                  </a:solidFill>
                  <a:latin typeface="+mn-lt"/>
                  <a:cs typeface="Arial" charset="0"/>
                </a:rPr>
                <a:t>osób na  </a:t>
              </a:r>
              <a:r>
                <a:rPr lang="pl-PL" sz="2800" b="1" dirty="0">
                  <a:solidFill>
                    <a:schemeClr val="tx1"/>
                  </a:solidFill>
                  <a:latin typeface="+mn-lt"/>
                  <a:cs typeface="Arial" charset="0"/>
                </a:rPr>
                <a:t>3.719 </a:t>
              </a:r>
              <a:r>
                <a:rPr lang="pl-PL" sz="2800" dirty="0">
                  <a:solidFill>
                    <a:schemeClr val="tx1"/>
                  </a:solidFill>
                  <a:latin typeface="+mn-lt"/>
                  <a:cs typeface="Arial" charset="0"/>
                </a:rPr>
                <a:t>miejsc</a:t>
              </a:r>
              <a:r>
                <a:rPr lang="pl-PL" sz="2800" b="1" dirty="0">
                  <a:solidFill>
                    <a:schemeClr val="tx1"/>
                  </a:solidFill>
                  <a:latin typeface="+mn-lt"/>
                  <a:cs typeface="Arial" charset="0"/>
                </a:rPr>
                <a:t> </a:t>
              </a:r>
            </a:p>
            <a:p>
              <a:pPr marL="342900" indent="-342900" algn="ctr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</a:pPr>
              <a:r>
                <a:rPr lang="pl-PL" sz="2800" b="1" dirty="0">
                  <a:solidFill>
                    <a:schemeClr val="tx1"/>
                  </a:solidFill>
                  <a:latin typeface="+mn-lt"/>
                  <a:cs typeface="Arial" charset="0"/>
                </a:rPr>
                <a:t>(98%)</a:t>
              </a:r>
            </a:p>
          </p:txBody>
        </p:sp>
        <p:sp>
          <p:nvSpPr>
            <p:cNvPr id="7" name="Dowolny kształt: kształt 6">
              <a:extLst>
                <a:ext uri="{FF2B5EF4-FFF2-40B4-BE49-F238E27FC236}">
                  <a16:creationId xmlns:a16="http://schemas.microsoft.com/office/drawing/2014/main" id="{33BA1C51-6142-3F33-CA32-332010794AA4}"/>
                </a:ext>
              </a:extLst>
            </p:cNvPr>
            <p:cNvSpPr/>
            <p:nvPr/>
          </p:nvSpPr>
          <p:spPr>
            <a:xfrm>
              <a:off x="4788024" y="3368682"/>
              <a:ext cx="3310560" cy="1559569"/>
            </a:xfrm>
            <a:custGeom>
              <a:avLst/>
              <a:gdLst>
                <a:gd name="connsiteX0" fmla="*/ 0 w 3119138"/>
                <a:gd name="connsiteY0" fmla="*/ 0 h 1559569"/>
                <a:gd name="connsiteX1" fmla="*/ 3119138 w 3119138"/>
                <a:gd name="connsiteY1" fmla="*/ 0 h 1559569"/>
                <a:gd name="connsiteX2" fmla="*/ 3119138 w 3119138"/>
                <a:gd name="connsiteY2" fmla="*/ 1559569 h 1559569"/>
                <a:gd name="connsiteX3" fmla="*/ 0 w 3119138"/>
                <a:gd name="connsiteY3" fmla="*/ 1559569 h 1559569"/>
                <a:gd name="connsiteX4" fmla="*/ 0 w 3119138"/>
                <a:gd name="connsiteY4" fmla="*/ 0 h 15595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119138" h="1559569">
                  <a:moveTo>
                    <a:pt x="0" y="0"/>
                  </a:moveTo>
                  <a:lnTo>
                    <a:pt x="3119138" y="0"/>
                  </a:lnTo>
                  <a:lnTo>
                    <a:pt x="3119138" y="1559569"/>
                  </a:lnTo>
                  <a:lnTo>
                    <a:pt x="0" y="1559569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4000">
                  <a:srgbClr val="4472C4">
                    <a:hueOff val="0"/>
                    <a:satOff val="0"/>
                    <a:satMod val="105000"/>
                    <a:tint val="67000"/>
                    <a:alpha val="30000"/>
                    <a:lumMod val="6000"/>
                    <a:lumOff val="94000"/>
                  </a:srgbClr>
                </a:gs>
                <a:gs pos="92000">
                  <a:srgbClr val="4472C4">
                    <a:hueOff val="0"/>
                    <a:satOff val="0"/>
                    <a:lumOff val="0"/>
                    <a:alphaOff val="0"/>
                    <a:lumMod val="105000"/>
                    <a:satMod val="103000"/>
                    <a:tint val="73000"/>
                  </a:srgbClr>
                </a:gs>
                <a:gs pos="97000">
                  <a:srgbClr val="4472C4">
                    <a:hueOff val="0"/>
                    <a:satOff val="0"/>
                    <a:lumOff val="0"/>
                    <a:alphaOff val="0"/>
                    <a:lumMod val="105000"/>
                    <a:satMod val="109000"/>
                    <a:tint val="81000"/>
                  </a:srgbClr>
                </a:gs>
              </a:gsLst>
              <a:lin ang="5400000" scaled="0"/>
            </a:gradFill>
            <a:ln>
              <a:noFill/>
            </a:ln>
            <a:effectLst/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txBody>
            <a:bodyPr spcFirstLastPara="0" vert="horz" wrap="square" lIns="72390" tIns="72390" rIns="72390" bIns="72390" numCol="1" spcCol="1270" anchor="ctr" anchorCtr="0">
              <a:noAutofit/>
            </a:bodyPr>
            <a:lstStyle/>
            <a:p>
              <a:pPr marL="342900" indent="-342900" algn="ctr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</a:pPr>
              <a:r>
                <a:rPr lang="pl-PL" sz="2800" dirty="0">
                  <a:latin typeface="+mn-lt"/>
                </a:rPr>
                <a:t>Miejsca całodobowe</a:t>
              </a:r>
            </a:p>
            <a:p>
              <a:pPr marL="342900" indent="-342900" algn="ctr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</a:pPr>
              <a:r>
                <a:rPr lang="pl-PL" sz="2800" b="1" dirty="0">
                  <a:latin typeface="+mn-lt"/>
                </a:rPr>
                <a:t>53</a:t>
              </a:r>
              <a:r>
                <a:rPr lang="pl-PL" sz="2800" dirty="0">
                  <a:latin typeface="+mn-lt"/>
                </a:rPr>
                <a:t> osoby na </a:t>
              </a:r>
              <a:r>
                <a:rPr lang="pl-PL" sz="2800" b="1" dirty="0">
                  <a:latin typeface="+mn-lt"/>
                </a:rPr>
                <a:t>62</a:t>
              </a:r>
              <a:r>
                <a:rPr lang="pl-PL" sz="2800" dirty="0">
                  <a:latin typeface="+mn-lt"/>
                </a:rPr>
                <a:t> miejsca </a:t>
              </a:r>
            </a:p>
            <a:p>
              <a:pPr marL="342900" indent="-342900" algn="ctr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</a:pPr>
              <a:r>
                <a:rPr lang="pl-PL" sz="2800" b="1" dirty="0">
                  <a:latin typeface="+mn-lt"/>
                </a:rPr>
                <a:t>(85%)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565326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61D1927-3E5C-404E-9B06-886C733EE8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1600" y="188640"/>
            <a:ext cx="7560840" cy="1268760"/>
          </a:xfrm>
          <a:ln>
            <a:solidFill>
              <a:srgbClr val="002060"/>
            </a:solidFill>
          </a:ln>
        </p:spPr>
        <p:txBody>
          <a:bodyPr>
            <a:normAutofit/>
          </a:bodyPr>
          <a:lstStyle/>
          <a:p>
            <a:pPr algn="ctr"/>
            <a:r>
              <a:rPr lang="pl-PL" sz="3100" b="1" dirty="0">
                <a:solidFill>
                  <a:schemeClr val="tx1"/>
                </a:solidFill>
              </a:rPr>
              <a:t>Uczestnicy kwalifikowani w ramach programu </a:t>
            </a:r>
            <a:br>
              <a:rPr lang="pl-PL" sz="3100" b="1" dirty="0">
                <a:solidFill>
                  <a:schemeClr val="tx1"/>
                </a:solidFill>
              </a:rPr>
            </a:br>
            <a:r>
              <a:rPr lang="pl-PL" sz="3100" b="1" dirty="0">
                <a:solidFill>
                  <a:schemeClr val="tx1"/>
                </a:solidFill>
              </a:rPr>
              <a:t>,,Za życiem” – kwiecień 2025</a:t>
            </a:r>
            <a:endParaRPr lang="pl-PL" dirty="0">
              <a:solidFill>
                <a:schemeClr val="tx1"/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6BF8AFBC-712A-33B3-3593-1FACFAD4387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5184944"/>
              </p:ext>
            </p:extLst>
          </p:nvPr>
        </p:nvGraphicFramePr>
        <p:xfrm>
          <a:off x="1403648" y="1628800"/>
          <a:ext cx="6626696" cy="42104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975175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Symbol zastępczy zawartości 4">
            <a:extLst>
              <a:ext uri="{FF2B5EF4-FFF2-40B4-BE49-F238E27FC236}">
                <a16:creationId xmlns:a16="http://schemas.microsoft.com/office/drawing/2014/main" id="{77E8906D-6662-E1C0-7AFC-F8642EA7316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6719356"/>
              </p:ext>
            </p:extLst>
          </p:nvPr>
        </p:nvGraphicFramePr>
        <p:xfrm>
          <a:off x="628650" y="1484784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ytuł 1">
            <a:extLst>
              <a:ext uri="{FF2B5EF4-FFF2-40B4-BE49-F238E27FC236}">
                <a16:creationId xmlns:a16="http://schemas.microsoft.com/office/drawing/2014/main" id="{44BF8C37-73D9-DF0A-CE38-B401A77F0C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903635"/>
          </a:xfrm>
          <a:ln>
            <a:solidFill>
              <a:srgbClr val="002060"/>
            </a:solidFill>
          </a:ln>
        </p:spPr>
        <p:txBody>
          <a:bodyPr>
            <a:normAutofit/>
          </a:bodyPr>
          <a:lstStyle/>
          <a:p>
            <a:pPr algn="ctr"/>
            <a:r>
              <a:rPr lang="pl-PL" sz="3200" b="1" dirty="0">
                <a:solidFill>
                  <a:schemeClr val="tx1"/>
                </a:solidFill>
              </a:rPr>
              <a:t>Budżet ŚDS na rok 2025</a:t>
            </a:r>
            <a:br>
              <a:rPr lang="pl-PL" sz="3200" b="1" dirty="0">
                <a:solidFill>
                  <a:schemeClr val="tx1"/>
                </a:solidFill>
              </a:rPr>
            </a:br>
            <a:r>
              <a:rPr lang="pl-PL" sz="2400" b="1" dirty="0">
                <a:solidFill>
                  <a:srgbClr val="002060"/>
                </a:solidFill>
              </a:rPr>
              <a:t>(+ 33.765 tys. w stosunku do 2024)</a:t>
            </a:r>
            <a:endParaRPr lang="pl-PL" dirty="0">
              <a:solidFill>
                <a:srgbClr val="002060"/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55DEC874-3CF9-6A14-FDFC-3CB455314A91}"/>
              </a:ext>
            </a:extLst>
          </p:cNvPr>
          <p:cNvSpPr txBox="1"/>
          <p:nvPr/>
        </p:nvSpPr>
        <p:spPr>
          <a:xfrm>
            <a:off x="592842" y="6045002"/>
            <a:ext cx="78508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dirty="0">
                <a:latin typeface="+mj-lt"/>
              </a:rPr>
              <a:t>podstawowa dotacja </a:t>
            </a:r>
            <a:r>
              <a:rPr lang="pl-PL" sz="1400" b="1" dirty="0">
                <a:latin typeface="+mj-lt"/>
              </a:rPr>
              <a:t>2 929,00 zł </a:t>
            </a:r>
          </a:p>
          <a:p>
            <a:pPr algn="ctr"/>
            <a:r>
              <a:rPr lang="pl-PL" sz="1400" dirty="0">
                <a:latin typeface="+mj-lt"/>
              </a:rPr>
              <a:t> dotacja za życiem </a:t>
            </a:r>
            <a:r>
              <a:rPr lang="pl-PL" sz="1400" b="1" dirty="0">
                <a:latin typeface="+mj-lt"/>
              </a:rPr>
              <a:t>878,70 zł na 9 m-</a:t>
            </a:r>
            <a:r>
              <a:rPr lang="pl-PL" sz="1400" b="1" dirty="0" err="1">
                <a:latin typeface="+mj-lt"/>
              </a:rPr>
              <a:t>cy</a:t>
            </a:r>
            <a:endParaRPr lang="pl-PL" sz="14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2739736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69C12C-FC75-7CE4-F2D1-596B2ADB36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A07486B-997F-30E7-4528-CA9AC0C9AC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823913"/>
          </a:xfrm>
          <a:ln>
            <a:solidFill>
              <a:srgbClr val="002060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pl-PL" dirty="0"/>
              <a:t>Dodatkowe środki 2025 – dodatki motywacyjne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706D1B37-946C-A386-1999-FCA480EACD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1" y="1269207"/>
            <a:ext cx="7886699" cy="1295697"/>
          </a:xfrm>
        </p:spPr>
        <p:txBody>
          <a:bodyPr>
            <a:normAutofit lnSpcReduction="10000"/>
          </a:bodyPr>
          <a:lstStyle/>
          <a:p>
            <a:pPr algn="ctr">
              <a:lnSpc>
                <a:spcPct val="120000"/>
              </a:lnSpc>
            </a:pPr>
            <a:r>
              <a:rPr lang="pl-PL" dirty="0">
                <a:latin typeface="+mj-lt"/>
              </a:rPr>
              <a:t>Dodatki motywacyjne wynikają z uchwały Nr 62 Rady Ministrów </a:t>
            </a:r>
            <a:r>
              <a:rPr lang="pl-PL" b="0" dirty="0">
                <a:latin typeface="+mj-lt"/>
              </a:rPr>
              <a:t>z dnia 19 czerwca 2024 r. w sprawie ustanowienia rządowego programu </a:t>
            </a:r>
            <a:r>
              <a:rPr lang="pl-PL" dirty="0">
                <a:latin typeface="+mj-lt"/>
              </a:rPr>
              <a:t>„Dofinansowanie wynagrodzeń pracowników jednostek organizacyjnych pomocy społecznej w postaci dodatku motywacyjnego na lata 2024-2027” 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399941BA-3772-A59E-B2B3-0687E289E2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7886698" cy="368458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pl-PL" sz="4000" b="1" dirty="0"/>
          </a:p>
          <a:p>
            <a:pPr marL="0" indent="0" algn="ctr">
              <a:buNone/>
            </a:pPr>
            <a:r>
              <a:rPr lang="pl-PL" sz="4000" b="1" dirty="0">
                <a:solidFill>
                  <a:srgbClr val="002060"/>
                </a:solidFill>
              </a:rPr>
              <a:t>14.171.252,26 zł</a:t>
            </a:r>
          </a:p>
          <a:p>
            <a:pPr marL="0" indent="0" algn="ctr">
              <a:buNone/>
            </a:pPr>
            <a:r>
              <a:rPr lang="pl-PL" sz="2800" dirty="0"/>
              <a:t>dla</a:t>
            </a:r>
          </a:p>
          <a:p>
            <a:pPr marL="0" indent="0" algn="ctr">
              <a:buNone/>
            </a:pPr>
            <a:r>
              <a:rPr lang="pl-PL" sz="3200" b="1" dirty="0"/>
              <a:t>1.116 </a:t>
            </a:r>
            <a:r>
              <a:rPr lang="pl-PL" sz="3200" dirty="0"/>
              <a:t>pracowników </a:t>
            </a:r>
            <a:r>
              <a:rPr lang="pl-PL" sz="3200" dirty="0" err="1"/>
              <a:t>śds</a:t>
            </a:r>
            <a:endParaRPr lang="pl-PL" sz="3200" dirty="0"/>
          </a:p>
          <a:p>
            <a:pPr marL="0" indent="0" algn="ctr">
              <a:buNone/>
            </a:pPr>
            <a:r>
              <a:rPr lang="pl-PL" sz="3200" dirty="0"/>
              <a:t>zatrudnionych na </a:t>
            </a:r>
          </a:p>
          <a:p>
            <a:pPr marL="0" indent="0" algn="ctr">
              <a:buNone/>
            </a:pPr>
            <a:r>
              <a:rPr lang="pl-PL" sz="3200" b="1" dirty="0"/>
              <a:t>987,96</a:t>
            </a:r>
            <a:r>
              <a:rPr lang="pl-PL" sz="3200" dirty="0"/>
              <a:t> etatach</a:t>
            </a:r>
          </a:p>
        </p:txBody>
      </p:sp>
    </p:spTree>
    <p:extLst>
      <p:ext uri="{BB962C8B-B14F-4D97-AF65-F5344CB8AC3E}">
        <p14:creationId xmlns:p14="http://schemas.microsoft.com/office/powerpoint/2010/main" val="38934104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BAE79D4-E1E8-D00D-45D6-E3D90B996D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540" y="1412776"/>
            <a:ext cx="8280920" cy="483224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2400" dirty="0">
                <a:latin typeface="+mj-lt"/>
              </a:rPr>
              <a:t>W związku z możliwością pozyskania dodatkowych środków na utrzymanie i rozwój infrastruktury </a:t>
            </a:r>
            <a:r>
              <a:rPr lang="pl-PL" sz="2400" dirty="0" err="1">
                <a:latin typeface="+mj-lt"/>
              </a:rPr>
              <a:t>śds</a:t>
            </a:r>
            <a:r>
              <a:rPr lang="pl-PL" sz="2400" dirty="0">
                <a:latin typeface="+mj-lt"/>
              </a:rPr>
              <a:t>:</a:t>
            </a:r>
          </a:p>
          <a:p>
            <a:pPr marL="0" indent="0" algn="ctr">
              <a:buNone/>
            </a:pPr>
            <a:endParaRPr lang="pl-PL" sz="2400" dirty="0">
              <a:latin typeface="+mj-lt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pl-PL" sz="2400" dirty="0">
                <a:latin typeface="+mj-lt"/>
              </a:rPr>
              <a:t>wpłynęło</a:t>
            </a:r>
            <a:r>
              <a:rPr lang="pl-PL" sz="2400" b="1" dirty="0">
                <a:latin typeface="+mj-lt"/>
              </a:rPr>
              <a:t>14 wniosków </a:t>
            </a:r>
            <a:r>
              <a:rPr lang="pl-PL" sz="2400" dirty="0">
                <a:latin typeface="+mj-lt"/>
              </a:rPr>
              <a:t>na kwotę </a:t>
            </a:r>
            <a:r>
              <a:rPr lang="pl-PL" sz="2400" b="1" i="0" u="none" strike="noStrike" dirty="0">
                <a:solidFill>
                  <a:srgbClr val="000000"/>
                </a:solidFill>
                <a:effectLst/>
                <a:latin typeface="+mj-lt"/>
              </a:rPr>
              <a:t>2.867.202</a:t>
            </a:r>
            <a:r>
              <a:rPr lang="pl-PL" sz="2400" dirty="0">
                <a:latin typeface="+mj-lt"/>
              </a:rPr>
              <a:t> </a:t>
            </a:r>
            <a:r>
              <a:rPr lang="pl-PL" sz="2400" b="1" dirty="0">
                <a:latin typeface="+mj-lt"/>
              </a:rPr>
              <a:t>zł</a:t>
            </a:r>
            <a:r>
              <a:rPr lang="pl-PL" sz="2400" dirty="0">
                <a:latin typeface="+mj-lt"/>
              </a:rPr>
              <a:t>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sz="2400" dirty="0">
                <a:latin typeface="+mj-lt"/>
              </a:rPr>
              <a:t>po weryfikacji przez służby Wojewody przekazano do Ministerstwa 11 wniosków na kwotę </a:t>
            </a:r>
            <a:r>
              <a:rPr lang="pl-PL" sz="2400" b="1" i="0" u="none" strike="noStrike" dirty="0">
                <a:solidFill>
                  <a:srgbClr val="000000"/>
                </a:solidFill>
                <a:effectLst/>
                <a:latin typeface="+mj-lt"/>
              </a:rPr>
              <a:t>2.398.618 zł.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sz="2400" dirty="0">
                <a:solidFill>
                  <a:srgbClr val="000000"/>
                </a:solidFill>
                <a:latin typeface="+mj-lt"/>
              </a:rPr>
              <a:t>ostatecznie Ministerstwo</a:t>
            </a:r>
            <a:r>
              <a:rPr lang="pl-PL" sz="2400" b="1" dirty="0">
                <a:solidFill>
                  <a:srgbClr val="000000"/>
                </a:solidFill>
                <a:latin typeface="+mj-lt"/>
              </a:rPr>
              <a:t> </a:t>
            </a:r>
            <a:r>
              <a:rPr lang="pl-PL" sz="2400" dirty="0">
                <a:solidFill>
                  <a:srgbClr val="000000"/>
                </a:solidFill>
                <a:latin typeface="+mj-lt"/>
              </a:rPr>
              <a:t>przyznało dla województwa  </a:t>
            </a:r>
            <a:r>
              <a:rPr lang="pl-PL" sz="2400" b="1" i="0" u="none" strike="noStrike" baseline="0" dirty="0">
                <a:solidFill>
                  <a:srgbClr val="002060"/>
                </a:solidFill>
                <a:latin typeface="+mj-lt"/>
              </a:rPr>
              <a:t>484.152,60 zł </a:t>
            </a:r>
            <a:r>
              <a:rPr lang="pl-PL" sz="2400" i="0" u="none" strike="noStrike" baseline="0" dirty="0">
                <a:latin typeface="+mj-lt"/>
              </a:rPr>
              <a:t>dla</a:t>
            </a:r>
            <a:r>
              <a:rPr lang="pl-PL" sz="2400" b="1" i="0" u="none" strike="noStrike" baseline="0" dirty="0">
                <a:latin typeface="+mj-lt"/>
              </a:rPr>
              <a:t> </a:t>
            </a:r>
            <a:r>
              <a:rPr lang="pl-PL" sz="2400" b="1" i="0" u="none" strike="noStrike" baseline="0" dirty="0">
                <a:solidFill>
                  <a:srgbClr val="002060"/>
                </a:solidFill>
                <a:latin typeface="+mj-lt"/>
              </a:rPr>
              <a:t>8</a:t>
            </a:r>
            <a:r>
              <a:rPr lang="pl-PL" sz="2400" b="1" i="0" u="none" strike="noStrike" baseline="0" dirty="0">
                <a:latin typeface="+mj-lt"/>
              </a:rPr>
              <a:t> </a:t>
            </a:r>
            <a:r>
              <a:rPr lang="pl-PL" sz="2400" i="0" u="none" strike="noStrike" baseline="0" dirty="0">
                <a:latin typeface="+mj-lt"/>
              </a:rPr>
              <a:t>funkcjonujących placówek z przeznaczeniem na:</a:t>
            </a:r>
          </a:p>
          <a:p>
            <a:pPr lvl="1">
              <a:buFont typeface="Vivaldi" panose="03020602050506090804" pitchFamily="66" charset="0"/>
              <a:buChar char="-"/>
            </a:pPr>
            <a:r>
              <a:rPr lang="pl-PL" sz="2100" i="0" u="none" strike="noStrike" baseline="0" dirty="0">
                <a:latin typeface="+mj-lt"/>
              </a:rPr>
              <a:t>uruchomienie i funkcjonowanie </a:t>
            </a:r>
            <a:r>
              <a:rPr lang="pl-PL" sz="2100" b="1" i="0" u="none" strike="noStrike" baseline="0" dirty="0">
                <a:latin typeface="+mj-lt"/>
              </a:rPr>
              <a:t>nowych 6 miejsc </a:t>
            </a:r>
          </a:p>
          <a:p>
            <a:pPr marL="342900" lvl="1" indent="0">
              <a:buNone/>
            </a:pPr>
            <a:r>
              <a:rPr lang="pl-PL" sz="2100" b="1" i="0" u="none" strike="noStrike" baseline="0" dirty="0">
                <a:latin typeface="+mj-lt"/>
              </a:rPr>
              <a:t>   </a:t>
            </a:r>
            <a:r>
              <a:rPr lang="pl-PL" sz="1500" i="0" u="none" strike="noStrike" baseline="0" dirty="0">
                <a:latin typeface="+mj-lt"/>
              </a:rPr>
              <a:t>(2 w Łukcie, 3 w Elblągu przy ul. Zamkowej i 1 w Lidzbarku Warmińskim (pow</a:t>
            </a:r>
            <a:r>
              <a:rPr lang="pl-PL" sz="1500" dirty="0">
                <a:latin typeface="+mj-lt"/>
              </a:rPr>
              <a:t>iatowy))</a:t>
            </a:r>
            <a:endParaRPr lang="pl-PL" sz="1500" i="0" u="none" strike="noStrike" baseline="0" dirty="0">
              <a:latin typeface="+mj-lt"/>
            </a:endParaRPr>
          </a:p>
          <a:p>
            <a:pPr lvl="1">
              <a:buFont typeface="Vivaldi" panose="03020602050506090804" pitchFamily="66" charset="0"/>
              <a:buChar char="-"/>
            </a:pPr>
            <a:r>
              <a:rPr lang="pl-PL" sz="2100" i="0" u="none" strike="noStrike" baseline="0" dirty="0">
                <a:latin typeface="+mj-lt"/>
              </a:rPr>
              <a:t>na remonty dachu, łazienek, zakup wyposażenia</a:t>
            </a:r>
          </a:p>
          <a:p>
            <a:pPr lvl="1">
              <a:buFont typeface="Vivaldi" panose="03020602050506090804" pitchFamily="66" charset="0"/>
              <a:buChar char="-"/>
            </a:pPr>
            <a:r>
              <a:rPr lang="pl-PL" sz="2100" i="0" u="none" strike="noStrike" baseline="0" dirty="0">
                <a:latin typeface="+mj-lt"/>
              </a:rPr>
              <a:t>na modernizację kotłowni i centrali wentylacyjnej</a:t>
            </a:r>
            <a:endParaRPr lang="pl-PL" dirty="0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1FD459FA-F1CC-5036-4437-5C293A57E8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823913"/>
          </a:xfrm>
          <a:ln>
            <a:solidFill>
              <a:srgbClr val="002060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pl-PL" dirty="0"/>
              <a:t>Dodatkowe środki 2025 – rezerwa celowa na utrzymanie i rozwój </a:t>
            </a:r>
            <a:r>
              <a:rPr lang="pl-PL" dirty="0" err="1"/>
              <a:t>śds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913432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7BC8787-1585-7A0C-939E-6170D0DEA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759618"/>
          </a:xfrm>
          <a:ln>
            <a:solidFill>
              <a:srgbClr val="002060"/>
            </a:solidFill>
          </a:ln>
        </p:spPr>
        <p:txBody>
          <a:bodyPr/>
          <a:lstStyle/>
          <a:p>
            <a:pPr algn="ctr"/>
            <a:r>
              <a:rPr lang="pl-PL" dirty="0"/>
              <a:t>Zasady naliczania dotacji w 2025r.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96D6E68-52B7-3C0F-482F-17300E9FA7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40768"/>
            <a:ext cx="9144000" cy="561662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l-PL" sz="1800" dirty="0"/>
              <a:t>Na podstawie meldunków miesięcznych składanych w CAS:                 </a:t>
            </a:r>
          </a:p>
          <a:p>
            <a:pPr marL="0" indent="0" algn="ctr">
              <a:buNone/>
            </a:pPr>
            <a:r>
              <a:rPr lang="pl-PL" sz="1800" dirty="0"/>
              <a:t>dotacja podstawowa jak i zwiększona w ramach programu „Za życiem” naliczana jest </a:t>
            </a:r>
            <a:r>
              <a:rPr lang="pl-PL" sz="1800" b="0" i="0" u="none" strike="noStrike" baseline="0" dirty="0">
                <a:latin typeface="Calibri" panose="020F0502020204030204" pitchFamily="34" charset="0"/>
              </a:rPr>
              <a:t>na podstawie liczby uczestników korzystających z usług Środowiskowego Domu Samopomocy, tj. faktycznie uczestniczących w zajęciach w środowiskowym domu samopomocy w danym miesiącu.</a:t>
            </a:r>
            <a:endParaRPr lang="pl-PL" sz="1800" dirty="0"/>
          </a:p>
          <a:p>
            <a:pPr marL="0" indent="0" algn="ctr">
              <a:buNone/>
            </a:pPr>
            <a:endParaRPr lang="pl-PL" sz="1800" dirty="0">
              <a:solidFill>
                <a:srgbClr val="FF0000"/>
              </a:solidFill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pl-PL" dirty="0"/>
              <a:t>w okresie styczeń – październik na podstawie rzeczywistej liczby uczestników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pl-PL" dirty="0"/>
              <a:t>na okres listopad – grudzień, ustalana jest na podstawie ilości decyzji kierujących do śds, aktualnych na początku listopada 2025 r. </a:t>
            </a:r>
            <a:r>
              <a:rPr lang="pl-PL" sz="1600" i="1" dirty="0">
                <a:solidFill>
                  <a:srgbClr val="C00000"/>
                </a:solidFill>
              </a:rPr>
              <a:t>(pamiętać o wypełnieniu stosownej rubryki w listopadzie!)</a:t>
            </a:r>
            <a:endParaRPr lang="pl-PL" i="1" dirty="0">
              <a:solidFill>
                <a:srgbClr val="C00000"/>
              </a:solidFill>
            </a:endParaRPr>
          </a:p>
          <a:p>
            <a:pPr marL="342900" lvl="1" indent="0" algn="ctr">
              <a:buNone/>
            </a:pPr>
            <a:r>
              <a:rPr lang="pl-PL" dirty="0"/>
              <a:t>maksymalnie do statutowej liczby miejsc!!!</a:t>
            </a:r>
          </a:p>
          <a:p>
            <a:pPr marL="342900" lvl="1" indent="0">
              <a:buNone/>
            </a:pPr>
            <a:endParaRPr lang="pl-PL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1" indent="0" algn="just">
              <a:buNone/>
            </a:pPr>
            <a:r>
              <a:rPr lang="pl-PL" b="1" dirty="0">
                <a:solidFill>
                  <a:srgbClr val="C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W przypadku nadwyżki dotacji</a:t>
            </a:r>
            <a:r>
              <a:rPr lang="pl-PL" dirty="0">
                <a:solidFill>
                  <a:schemeClr val="accent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wynikającej z niewykorzystanych miejsc w miesiącach listopad-grudzień, </a:t>
            </a:r>
            <a:r>
              <a:rPr lang="pl-PL" b="1" dirty="0">
                <a:solidFill>
                  <a:srgbClr val="C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możliwe będzie jej wykorzystanie na działalność bieżącą ŚDS</a:t>
            </a:r>
            <a:r>
              <a:rPr lang="pl-PL" dirty="0">
                <a:solidFill>
                  <a:srgbClr val="C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l-PL" b="1" dirty="0">
                <a:solidFill>
                  <a:srgbClr val="C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po uprzednim uzyskaniu pisemnej zgody Wojewody, na uzasadniony wniosek </a:t>
            </a:r>
            <a:r>
              <a:rPr lang="pl-PL" b="1" dirty="0" err="1">
                <a:solidFill>
                  <a:srgbClr val="C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jst</a:t>
            </a:r>
            <a:r>
              <a:rPr lang="pl-PL" dirty="0">
                <a:solidFill>
                  <a:srgbClr val="C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dirty="0">
                <a:solidFill>
                  <a:schemeClr val="accent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złożony w bieżącym roku budżetowym, nie później niż </a:t>
            </a:r>
            <a:r>
              <a:rPr lang="pl-PL" b="1" dirty="0">
                <a:solidFill>
                  <a:srgbClr val="C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do dnia 15 grudnia 2025 r</a:t>
            </a:r>
            <a:r>
              <a:rPr lang="pl-PL" b="1" dirty="0">
                <a:solidFill>
                  <a:srgbClr val="C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342900" lvl="1" indent="0" algn="just">
              <a:buNone/>
            </a:pPr>
            <a:r>
              <a:rPr lang="pl-PL" sz="1600" i="1" dirty="0">
                <a:solidFill>
                  <a:schemeClr val="accent1"/>
                </a:solidFill>
                <a:cs typeface="Times New Roman" panose="02020603050405020304" pitchFamily="18" charset="0"/>
              </a:rPr>
              <a:t>(zasady naliczania dotacji – określone w rozdziale IX Zarządzenia nr 408 Wojewody </a:t>
            </a:r>
            <a:r>
              <a:rPr lang="pl-PL" sz="1600" i="1" kern="0" dirty="0">
                <a:solidFill>
                  <a:schemeClr val="accent1"/>
                </a:solidFill>
                <a:effectLst/>
                <a:ea typeface="Calibri" panose="020F0502020204030204" pitchFamily="34" charset="0"/>
              </a:rPr>
              <a:t>w sprawie stosowania wytycznych dotyczących zasad i sposobu realizacji zadania z zakresu administracji rządowej, związanego z prowadzeniem i rozwojem infrastruktury ośrodków wsparcia dla osób z zaburzeniami)</a:t>
            </a:r>
            <a:endParaRPr lang="pl-PL" sz="1600" i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1571056"/>
      </p:ext>
    </p:extLst>
  </p:cSld>
  <p:clrMapOvr>
    <a:masterClrMapping/>
  </p:clrMapOvr>
</p:sld>
</file>

<file path=ppt/theme/theme1.xml><?xml version="1.0" encoding="utf-8"?>
<a:theme xmlns:a="http://schemas.openxmlformats.org/drawingml/2006/main" name="Projekt niestandardowy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6664</TotalTime>
  <Words>1287</Words>
  <Application>Microsoft Office PowerPoint</Application>
  <PresentationFormat>Pokaz na ekranie (4:3)</PresentationFormat>
  <Paragraphs>117</Paragraphs>
  <Slides>16</Slides>
  <Notes>3</Notes>
  <HiddenSlides>0</HiddenSlides>
  <MMClips>0</MMClips>
  <ScaleCrop>false</ScaleCrop>
  <HeadingPairs>
    <vt:vector size="6" baseType="variant">
      <vt:variant>
        <vt:lpstr>Używane czcionki</vt:lpstr>
      </vt:variant>
      <vt:variant>
        <vt:i4>8</vt:i4>
      </vt:variant>
      <vt:variant>
        <vt:lpstr>Motyw</vt:lpstr>
      </vt:variant>
      <vt:variant>
        <vt:i4>2</vt:i4>
      </vt:variant>
      <vt:variant>
        <vt:lpstr>Tytuły slajdów</vt:lpstr>
      </vt:variant>
      <vt:variant>
        <vt:i4>16</vt:i4>
      </vt:variant>
    </vt:vector>
  </HeadingPairs>
  <TitlesOfParts>
    <vt:vector size="26" baseType="lpstr">
      <vt:lpstr>Arial</vt:lpstr>
      <vt:lpstr>Calibri</vt:lpstr>
      <vt:lpstr>Calibri Light</vt:lpstr>
      <vt:lpstr>Garamond</vt:lpstr>
      <vt:lpstr>Times New Roman</vt:lpstr>
      <vt:lpstr>Vivaldi</vt:lpstr>
      <vt:lpstr>Wingdings</vt:lpstr>
      <vt:lpstr>Wingdings 2</vt:lpstr>
      <vt:lpstr>Projekt niestandardowy</vt:lpstr>
      <vt:lpstr>Motyw pakietu Office</vt:lpstr>
      <vt:lpstr>Prezentacja programu PowerPoint</vt:lpstr>
      <vt:lpstr>Infrastruktura ŚDS na terenie województwa warmińsko-mazurskiego</vt:lpstr>
      <vt:lpstr>Prezentacja programu PowerPoint</vt:lpstr>
      <vt:lpstr>Liczba osób korzystających z śds na podstawie aktualnych decyzji kierujących</vt:lpstr>
      <vt:lpstr>Uczestnicy kwalifikowani w ramach programu  ,,Za życiem” – kwiecień 2025</vt:lpstr>
      <vt:lpstr>Budżet ŚDS na rok 2025 (+ 33.765 tys. w stosunku do 2024)</vt:lpstr>
      <vt:lpstr>Dodatkowe środki 2025 – dodatki motywacyjne</vt:lpstr>
      <vt:lpstr>Dodatkowe środki 2025 – rezerwa celowa na utrzymanie i rozwój śds</vt:lpstr>
      <vt:lpstr>Zasady naliczania dotacji w 2025r.</vt:lpstr>
      <vt:lpstr>Prezentacja programu PowerPoint</vt:lpstr>
      <vt:lpstr>Ewidencja księgowa i sprawozdania</vt:lpstr>
      <vt:lpstr>Przypominajki  1. Przeznaczenie dotacji</vt:lpstr>
      <vt:lpstr>Przypominajki  1a. Przeznaczenie dotacji cd. -  „Za życiem”  </vt:lpstr>
      <vt:lpstr>Przypominajki  2. Sprawozdania, wnioski o dodatkowe środki, zwroty dotacji</vt:lpstr>
      <vt:lpstr>Zmiany 2025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Mariusz</dc:creator>
  <cp:lastModifiedBy>Ewa Kordalska</cp:lastModifiedBy>
  <cp:revision>796</cp:revision>
  <cp:lastPrinted>2025-05-20T08:36:50Z</cp:lastPrinted>
  <dcterms:created xsi:type="dcterms:W3CDTF">2011-02-06T20:22:04Z</dcterms:created>
  <dcterms:modified xsi:type="dcterms:W3CDTF">2025-05-21T06:45:48Z</dcterms:modified>
</cp:coreProperties>
</file>