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62" r:id="rId5"/>
    <p:sldId id="265" r:id="rId6"/>
    <p:sldId id="316" r:id="rId7"/>
    <p:sldId id="324" r:id="rId8"/>
    <p:sldId id="325" r:id="rId9"/>
    <p:sldId id="323" r:id="rId10"/>
    <p:sldId id="327" r:id="rId11"/>
    <p:sldId id="326" r:id="rId12"/>
    <p:sldId id="318" r:id="rId13"/>
    <p:sldId id="322" r:id="rId14"/>
    <p:sldId id="279" r:id="rId15"/>
  </p:sldIdLst>
  <p:sldSz cx="15171738" cy="8534400"/>
  <p:notesSz cx="6858000" cy="9872663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E3F35D-869B-708A-4D5D-30F63F34E6E3}" name="Karczmarczyk Sylwia" initials="SK" userId="S::sylwia.karczmarczyk@cyfra.gov.pl::0e04f60e-2aad-46e7-b63c-a9d0cec08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002F67"/>
    <a:srgbClr val="B9B9B9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49" d="100"/>
          <a:sy n="49" d="100"/>
        </p:scale>
        <p:origin x="8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11.02.2025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11.02.2025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751219"/>
            <a:ext cx="548640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88C94.A1D8AD50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dirty="0"/>
              <a:t>Multikanałowe Centrum Komunikacji (</a:t>
            </a:r>
            <a:r>
              <a:rPr lang="pl-PL" dirty="0" err="1"/>
              <a:t>eMCeK</a:t>
            </a:r>
            <a:r>
              <a:rPr lang="pl-PL" dirty="0"/>
              <a:t>)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687452" y="1397247"/>
            <a:ext cx="14315066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Zagrożenia: </a:t>
            </a:r>
            <a:br>
              <a:rPr lang="pl-PL" dirty="0"/>
            </a:br>
            <a:endParaRPr lang="pl-PL" dirty="0"/>
          </a:p>
          <a:p>
            <a:r>
              <a:rPr lang="pl-PL" b="1" dirty="0"/>
              <a:t>Zawodność systemu (ryzyko określone w OPZI) </a:t>
            </a:r>
            <a:r>
              <a:rPr lang="pl-PL" dirty="0"/>
              <a:t>– dostępność systemu. </a:t>
            </a:r>
            <a:br>
              <a:rPr lang="pl-PL" dirty="0"/>
            </a:br>
            <a:r>
              <a:rPr lang="pl-PL" dirty="0"/>
              <a:t>Na chwilę obecną system zapewnia dostępność powyżej umownie założonego poziomu tj. </a:t>
            </a:r>
            <a:r>
              <a:rPr lang="pl-PL" b="1" dirty="0"/>
              <a:t>99,5%</a:t>
            </a:r>
            <a:r>
              <a:rPr lang="pl-PL" dirty="0"/>
              <a:t>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Departament Relacji z Klientami, Ministerstwo Finansów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28709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243772"/>
              </p:ext>
            </p:extLst>
          </p:nvPr>
        </p:nvGraphicFramePr>
        <p:xfrm>
          <a:off x="796449" y="2973565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2021-08-01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2023-06-30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2021-08-01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2023-06-30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07069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25995"/>
              </p:ext>
            </p:extLst>
          </p:nvPr>
        </p:nvGraphicFramePr>
        <p:xfrm>
          <a:off x="829849" y="5693944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Główne źródło finansowania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50 628 015,74 zł 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Budżet państwa cz. 19.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50 628 015,74 zł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Budżet państwa cz. 19.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2592593" y="7560325"/>
            <a:ext cx="12009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dk1"/>
                </a:solidFill>
              </a:rPr>
              <a:t>*  69 683 003 zł (kwota wynikająca Karta Projektu). Na podstawie wniosku o zmianę nr 1 w projekcie z dnia 26.10.2022 r., całkowita kwota budżetu została     </a:t>
            </a:r>
            <a:br>
              <a:rPr lang="pl-PL" sz="1200" dirty="0">
                <a:solidFill>
                  <a:schemeClr val="dk1"/>
                </a:solidFill>
              </a:rPr>
            </a:br>
            <a:r>
              <a:rPr lang="pl-PL" sz="1200" dirty="0">
                <a:solidFill>
                  <a:schemeClr val="dk1"/>
                </a:solidFill>
              </a:rPr>
              <a:t>    zaktualizowana do kwoty 50 628 015,74 zł;</a:t>
            </a:r>
          </a:p>
        </p:txBody>
      </p:sp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592789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Wdrożenie systemu teleinformatycznego do 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multikanałowej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 obsługi klienta KAS z zapewnieniem Wirtualnego Asystenta Klienta (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Voicebot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pl-PL" sz="2000" dirty="0" err="1">
                <a:solidFill>
                  <a:schemeClr val="accent3">
                    <a:lumMod val="50000"/>
                  </a:schemeClr>
                </a:solidFill>
              </a:rPr>
              <a:t>Chatbot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).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823559"/>
              </p:ext>
            </p:extLst>
          </p:nvPr>
        </p:nvGraphicFramePr>
        <p:xfrm>
          <a:off x="695400" y="2289052"/>
          <a:ext cx="14021061" cy="46304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39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92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6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557">
                <a:tc gridSpan="4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e-usługi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9316654"/>
                  </a:ext>
                </a:extLst>
              </a:tr>
              <a:tr h="2215982">
                <a:tc>
                  <a:txBody>
                    <a:bodyPr/>
                    <a:lstStyle/>
                    <a:p>
                      <a:r>
                        <a:rPr lang="pl-PL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Usługa udzielania informacji w kanałach zdalnych: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Prowadzenie działalności informacyjnej i edukacyjnej w zakresie przepisów prawa podatkowego i celnego. Wsparcie klienta w prawidłowym wykonywaniu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obowiązków podatkowych, obsługi i wsparcia przedsiębiorcy w prawidłowym wykonywaniu obowiązków celnych za pośrednictwem kanałów: telefonicznego, chat, e-mail oraz wideo.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  <a:endParaRPr lang="pl-PL" sz="10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2023-05-05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związku z opóźnieniami w integracji, wydłużeniu uległ termin zakończenia testów Systemu. Faktyczne wykonanie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Umowy nastąpiło 05.05.2023 r.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3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Usługa Wirtualnego Asystenta Klienta: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Udzielanie informacji w kanale chat przy pomocy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Chatbota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Udzielanie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odpowiedzi na proste i powtarzalne pytania klientów;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Zastosowanie kierowania połączeń za pośrednictwem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Voicebota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do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określonych kolejek tematycznych.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  <a:endParaRPr lang="pl-PL" sz="10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2023-05-05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Voicebot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2023-11-06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Chatbot</a:t>
                      </a:r>
                      <a:endParaRPr lang="pl-PL" sz="10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trakcie projektu wdrożeniowo opracowano Chatbota z zagadnieniami dot. akcji zeznań, w związku z wdrożeniem systemu po AZ tj. 5 maja 2023 r. podjęto decyzję o udostępnieniu Chatbota w tym zakresie w kolejnym roku podatkowym. Równolegle uruchomiono prace nad nowym zakresem tematycznym i wdrożono zagadnienia z obszaru PCC i SD 6 listopada 2023 r.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</a:tbl>
          </a:graphicData>
        </a:graphic>
      </p:graphicFrame>
      <p:sp>
        <p:nvSpPr>
          <p:cNvPr id="7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 (1)</a:t>
            </a:r>
          </a:p>
        </p:txBody>
      </p:sp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279352"/>
              </p:ext>
            </p:extLst>
          </p:nvPr>
        </p:nvGraphicFramePr>
        <p:xfrm>
          <a:off x="695400" y="1587274"/>
          <a:ext cx="13752121" cy="6234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03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Nazwa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Faktyczny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19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b="1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b="1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2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8656259"/>
                  </a:ext>
                </a:extLst>
              </a:tr>
              <a:tr h="22160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System Multikanałowe Centrum Komunikacji (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wraz z Wirtualnym Asystentem Klienta oraz przeszkolenie jego Użytkowników przez Wykonawcę, wraz z gwarancją ww. System na okres 60 miesięcy.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  <a:endParaRPr lang="pl-PL" sz="10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2023-05-05</a:t>
                      </a:r>
                      <a:endParaRPr lang="pl-PL" sz="10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związku z opóźnieniami w integracji, wydłużeniu uległ termin zakończenia testów Systemu. Faktyczne wykonanie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Umowy nastąpiło 05.05.2023 r.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460274"/>
                  </a:ext>
                </a:extLst>
              </a:tr>
              <a:tr h="3063962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API (oraz dokumentacja), które pozwoli na odczytanie danych z Systemu</a:t>
                      </a:r>
                    </a:p>
                    <a:p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co najmniej w zakresie: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Udostępniania danych z Systemu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Umożliwiające uwierzytelniania klientów;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Przesyłania danych z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do CHD.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2023-05-05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Migracja danych pomiędzy systemami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 CHD została przygotowana poprzez dostarczenie przez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API SQL razem z dokumentacją. W trakcie trwania projektu wdrożeniowego, na poziomie zespołu CHD,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 CRM, podjęta została decyzja o braku potrzeby pośrednictwa CHD w tym procesie.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</a:tbl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 (2)</a:t>
            </a:r>
          </a:p>
        </p:txBody>
      </p:sp>
    </p:spTree>
    <p:extLst>
      <p:ext uri="{BB962C8B-B14F-4D97-AF65-F5344CB8AC3E}">
        <p14:creationId xmlns:p14="http://schemas.microsoft.com/office/powerpoint/2010/main" val="221080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735169"/>
              </p:ext>
            </p:extLst>
          </p:nvPr>
        </p:nvGraphicFramePr>
        <p:xfrm>
          <a:off x="695400" y="1576517"/>
          <a:ext cx="13752121" cy="5755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03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Nazwa produktu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Faktyczny termin wdrożenia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397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Integracja z budowanym systemem e-US.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2023-03-17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Ustalenie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telePIN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przez klienta i zapisanie w bazie e-US - zrealizowano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Identyfikacja i uwierzytelnienie Klienta – weryfikacja danych logowania (kanał telefoniczny: PESEL / NIP,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telePIN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– zrealizowano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Weryfikacja pełnomocnictw ogólnych i UKO - zrealizowano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Kolejne etapy wdrożenia produkcyjnego integracji z e-US tj. kanał chat w e-US razem historią konwersacji, komunikacja przez kanał głosowy, są uwarunkowane pracami projektowymi po stronie e-US. Aktualnie trwają prace mające na celu uruchomienie Chatbota z zakresu e-US dla klienta zalogowanego (z dostępem do historii interakcji). Planowane uruchomienie luty/marzec 2025r.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971822"/>
                  </a:ext>
                </a:extLst>
              </a:tr>
              <a:tr h="611397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Integracja z portalem podatkowym (modyfikacja portalu podatkowego jest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wynikiem integracji).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2023-03-24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890679"/>
                  </a:ext>
                </a:extLst>
              </a:tr>
              <a:tr h="611397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Integracja z systemem CRM.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921463"/>
                  </a:ext>
                </a:extLst>
              </a:tr>
              <a:tr h="61139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Zasoby infrastrukturalne niezbędne do wdrożenia Systemu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m.in.: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Serwery, macierze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Wykonanie umowy ramowej na produkty Microsoft (Windows, MS SQL)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2022-12-31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2022-12-31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409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Materiały szkoleniowe.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2023-04-21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2023-02-23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 (3)</a:t>
            </a:r>
          </a:p>
        </p:txBody>
      </p:sp>
    </p:spTree>
    <p:extLst>
      <p:ext uri="{BB962C8B-B14F-4D97-AF65-F5344CB8AC3E}">
        <p14:creationId xmlns:p14="http://schemas.microsoft.com/office/powerpoint/2010/main" val="274687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BF13366-B913-F890-2E49-C4DB79090FBB}"/>
              </a:ext>
            </a:extLst>
          </p:cNvPr>
          <p:cNvSpPr txBox="1"/>
          <p:nvPr/>
        </p:nvSpPr>
        <p:spPr>
          <a:xfrm>
            <a:off x="676787" y="1136885"/>
            <a:ext cx="7603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u="none" strike="noStrike" dirty="0"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PLAN:</a:t>
            </a:r>
            <a:endParaRPr lang="pl-PL" dirty="0"/>
          </a:p>
        </p:txBody>
      </p:sp>
      <p:pic>
        <p:nvPicPr>
          <p:cNvPr id="7" name="Obraz 6" descr="cid:image001.png@01D88C94.A1D8AD50">
            <a:extLst>
              <a:ext uri="{FF2B5EF4-FFF2-40B4-BE49-F238E27FC236}">
                <a16:creationId xmlns:a16="http://schemas.microsoft.com/office/drawing/2014/main" id="{65BC3783-AA84-AC7A-8EA6-57503322A5BA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50" y="2180056"/>
            <a:ext cx="8944050" cy="4174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95FB5-C708-267A-B8E5-D8F75A341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8843C0-21CA-4DB9-F417-E422B712E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8B128D5-0577-F4E2-B81D-4960986DC0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61893" y="1924579"/>
            <a:ext cx="11429999" cy="565366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CDB09A-A740-F9F0-EA1B-5CD85970E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787" y="1219200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004191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 (1)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13464"/>
              </p:ext>
            </p:extLst>
          </p:nvPr>
        </p:nvGraphicFramePr>
        <p:xfrm>
          <a:off x="687452" y="1235474"/>
          <a:ext cx="13792636" cy="3857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KPI.5 – Liczba usług publicznych udostępnionych on-line o stopniu dojrzałości 3 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dwustronna interakcja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Kanał wideo (usługa nr 4) został zaimplementowany w Systemie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eMCeK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przetestowany oraz odebrany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zgodnie z dokumentacją projektową. Data uruchomienia kanału wideo dla Klientów KAS – przesunięta na I kw. 2025 r.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253363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KPI.6 – Liczba pracowników podmiotów wykonujących zadania publiczne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niebędących pracownikami IT, objętych wsparciem szkoleniowym (ogółem)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440 osób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434 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Ze względu na nieprzewidziane nieobecności, pozostali pracownicy zostali przeszkoleni po zakończeniu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projektu w ramach szkoleń kaskadowych.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2626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KPI.7 – Liczba pracowników podmiotów wykonujących zadania publiczne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niebędących pracownikami IT, objętych wsparciem szkoleniowym (kobiety)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368 kobiet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344 kobiet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Ze względu na nieprzewidziane nieobecności, pozostali pracownicy zostali przeszkoleni po zakończeniu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projektu w ramach szkoleń kaskadowych.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68443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KPI.8 – Liczba pracowników podmiotów wykonujących zadania publiczne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niebędących pracownikami IT, objętych wsparciem szkoleniowym (mężczyźni)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 mężczyzn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mężczyzn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Ze względu na nieprzewidziane okoliczności, mające wpływ na realizację KPI.7, umożliwiono udział w szkoleniach w ramach KPI.8 większej liczbie osób.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2216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25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873604"/>
              </p:ext>
            </p:extLst>
          </p:nvPr>
        </p:nvGraphicFramePr>
        <p:xfrm>
          <a:off x="687452" y="1235474"/>
          <a:ext cx="13792636" cy="3702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32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KPI.2 - % rozpoznania zapytania klienta w kanale chat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91 %*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*średnia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*95% - V-VIII 2024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Zmiana % rozpoznania zależna jest od etapu cyklu wdrożenia nowych zakresów tematycznych (procesów) w </a:t>
                      </a:r>
                      <a:r>
                        <a:rPr lang="pl-PL" sz="1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Chatbocie</a:t>
                      </a: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Każdorazowe dodanie nowych zakresów tematycznych wymaga stabilizacji oraz ponownego trenowania bota na postawie rzeczywistych rozmów klientów z Chatbotem.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KPI.3 - % klientów uwierzytelnionych w kanale telefonicznym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5,8% *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średnia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maximum: 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VIII `24 – 7,5%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Możliwość uwierzytelnienia dla wszystkich Klientów KAS udostępniona została w październiku 2024 r., co przełożyło się na znaczący wzrost liczby klientów kontaktujących się z urzędami skarbowymi poprzez infolinię KAS. Od I `25 liczba klientów uwierzytelnionych wzrosła, co może mieć związek z rozpoczęciem Akcji Zeznań. W 2025 r. planowane jest wdrożenie 3 stopnia obsługi, co może mieć pozytywny wpływ na wzrost liczby klientów uwierzytelnionych.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A28213-69E3-4321-B341-226FE9D15EE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A315B22-7460-451F-9534-328D8114A0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E677F2-8F00-4F11-B318-16F4E37A5B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10074</TotalTime>
  <Words>1131</Words>
  <Application>Microsoft Office PowerPoint</Application>
  <PresentationFormat>Niestandardowy</PresentationFormat>
  <Paragraphs>144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MC</vt:lpstr>
      <vt:lpstr>Multikanałowe Centrum Komunikacji (eMCeK)</vt:lpstr>
      <vt:lpstr>Prezentacja programu PowerPoint</vt:lpstr>
      <vt:lpstr>Cel i produkty projektu (1)</vt:lpstr>
      <vt:lpstr>Cel i produkty projektu (2)</vt:lpstr>
      <vt:lpstr>Cel i produkty projektu (3)</vt:lpstr>
      <vt:lpstr>Produkty projektu (systemy teleinformatyczne) – interoperacyjność</vt:lpstr>
      <vt:lpstr>Produkty projektu (systemy teleinformatyczne) – interoperacyjność</vt:lpstr>
      <vt:lpstr>Wskaźniki produktu projektu (odstępstwa od założeń) (1)</vt:lpstr>
      <vt:lpstr>Wskaźniki rezultatu projektu (odstępstwa od założeń)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Karczmarczyk Sylwia</cp:lastModifiedBy>
  <cp:revision>310</cp:revision>
  <cp:lastPrinted>2025-02-07T07:06:41Z</cp:lastPrinted>
  <dcterms:created xsi:type="dcterms:W3CDTF">2023-05-26T06:26:43Z</dcterms:created>
  <dcterms:modified xsi:type="dcterms:W3CDTF">2025-02-11T10:18:58Z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UxC4dwLulzfINJ8nQH+xvX5LNGipWa4BRSZhPgxsCvm4WlAhgIj7gE/rN1NpAyQcHr/MfOBqQAE7VfteBAcngeYh0JI3u7fbqSuKFz8cV9g=</vt:lpwstr>
  </property>
  <property fmtid="{D5CDD505-2E9C-101B-9397-08002B2CF9AE}" pid="4" name="MFClassificationDate">
    <vt:lpwstr>2024-08-26T15:46:48.2051142+02:00</vt:lpwstr>
  </property>
  <property fmtid="{D5CDD505-2E9C-101B-9397-08002B2CF9AE}" pid="5" name="MFClassifiedBySID">
    <vt:lpwstr>UxC4dwLulzfINJ8nQH+xvX5LNGipWa4BRSZhPgxsCvm42mrIC/DSDv0ggS+FjUN/2v1BBotkLlY5aAiEhoi6uQEX5aa4z/kikdZGuSRfVuoVQBp7UuhubVC5xkCIXqZ5</vt:lpwstr>
  </property>
  <property fmtid="{D5CDD505-2E9C-101B-9397-08002B2CF9AE}" pid="6" name="MFGRNItemId">
    <vt:lpwstr>GRN-6491c1cb-8c33-4266-bfbe-b0bc51e1d540</vt:lpwstr>
  </property>
  <property fmtid="{D5CDD505-2E9C-101B-9397-08002B2CF9AE}" pid="7" name="MFHash">
    <vt:lpwstr>TyxLsQXKixwRvjjh72fQoFyqPOk77N99glMz7D3yBLw=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  <property fmtid="{D5CDD505-2E9C-101B-9397-08002B2CF9AE}" pid="11" name="ContentTypeId">
    <vt:lpwstr>0x010100BF681FF63D7B3147AFAC68B2E93E2C6A</vt:lpwstr>
  </property>
</Properties>
</file>