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9" r:id="rId1"/>
  </p:sldMasterIdLst>
  <p:notesMasterIdLst>
    <p:notesMasterId r:id="rId55"/>
  </p:notesMasterIdLst>
  <p:handoutMasterIdLst>
    <p:handoutMasterId r:id="rId56"/>
  </p:handoutMasterIdLst>
  <p:sldIdLst>
    <p:sldId id="865" r:id="rId2"/>
    <p:sldId id="1089" r:id="rId3"/>
    <p:sldId id="1090" r:id="rId4"/>
    <p:sldId id="1086" r:id="rId5"/>
    <p:sldId id="1087" r:id="rId6"/>
    <p:sldId id="1088" r:id="rId7"/>
    <p:sldId id="1069" r:id="rId8"/>
    <p:sldId id="1091" r:id="rId9"/>
    <p:sldId id="1097" r:id="rId10"/>
    <p:sldId id="1160" r:id="rId11"/>
    <p:sldId id="1132" r:id="rId12"/>
    <p:sldId id="1070" r:id="rId13"/>
    <p:sldId id="1133" r:id="rId14"/>
    <p:sldId id="1102" r:id="rId15"/>
    <p:sldId id="1134" r:id="rId16"/>
    <p:sldId id="1105" r:id="rId17"/>
    <p:sldId id="1106" r:id="rId18"/>
    <p:sldId id="1135" r:id="rId19"/>
    <p:sldId id="1109" r:id="rId20"/>
    <p:sldId id="1136" r:id="rId21"/>
    <p:sldId id="1110" r:id="rId22"/>
    <p:sldId id="1092" r:id="rId23"/>
    <p:sldId id="1093" r:id="rId24"/>
    <p:sldId id="1094" r:id="rId25"/>
    <p:sldId id="1111" r:id="rId26"/>
    <p:sldId id="1113" r:id="rId27"/>
    <p:sldId id="1112" r:id="rId28"/>
    <p:sldId id="1161" r:id="rId29"/>
    <p:sldId id="1114" r:id="rId30"/>
    <p:sldId id="1115" r:id="rId31"/>
    <p:sldId id="1116" r:id="rId32"/>
    <p:sldId id="1159" r:id="rId33"/>
    <p:sldId id="1118" r:id="rId34"/>
    <p:sldId id="1095" r:id="rId35"/>
    <p:sldId id="1152" r:id="rId36"/>
    <p:sldId id="1153" r:id="rId37"/>
    <p:sldId id="1154" r:id="rId38"/>
    <p:sldId id="1155" r:id="rId39"/>
    <p:sldId id="1156" r:id="rId40"/>
    <p:sldId id="1157" r:id="rId41"/>
    <p:sldId id="1158" r:id="rId42"/>
    <p:sldId id="1151" r:id="rId43"/>
    <p:sldId id="1126" r:id="rId44"/>
    <p:sldId id="1127" r:id="rId45"/>
    <p:sldId id="1142" r:id="rId46"/>
    <p:sldId id="1143" r:id="rId47"/>
    <p:sldId id="1146" r:id="rId48"/>
    <p:sldId id="1147" r:id="rId49"/>
    <p:sldId id="1148" r:id="rId50"/>
    <p:sldId id="1150" r:id="rId51"/>
    <p:sldId id="870" r:id="rId52"/>
    <p:sldId id="911" r:id="rId53"/>
    <p:sldId id="871" r:id="rId54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539D"/>
    <a:srgbClr val="C12607"/>
    <a:srgbClr val="B12307"/>
    <a:srgbClr val="636363"/>
    <a:srgbClr val="6361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095" autoAdjust="0"/>
  </p:normalViewPr>
  <p:slideViewPr>
    <p:cSldViewPr snapToGrid="0">
      <p:cViewPr varScale="1">
        <p:scale>
          <a:sx n="65" d="100"/>
          <a:sy n="65" d="100"/>
        </p:scale>
        <p:origin x="7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4188"/>
    </p:cViewPr>
  </p:sorterViewPr>
  <p:notesViewPr>
    <p:cSldViewPr snapToGrid="0">
      <p:cViewPr varScale="1">
        <p:scale>
          <a:sx n="44" d="100"/>
          <a:sy n="44" d="100"/>
        </p:scale>
        <p:origin x="2160" y="4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985DD6-5297-4C9F-97D5-1E7456FA5E05}" type="datetimeFigureOut">
              <a:rPr lang="pl-PL" smtClean="0"/>
              <a:t>12.10.2021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A09803-C1E4-40BB-BD10-79CF071E9C2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412040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D73748-EFD7-48A5-9810-6FF2E65AC898}" type="datetimeFigureOut">
              <a:rPr lang="pl-PL" smtClean="0"/>
              <a:t>12.10.2021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E72C29-F3ED-421F-A6FF-78E4E1485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986037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 smtClean="0"/>
              <a:t>Np.</a:t>
            </a:r>
            <a:r>
              <a:rPr lang="pl-PL" baseline="0" dirty="0" smtClean="0"/>
              <a:t> robię tyle na ile pozwalają mi narzędzie które mam (ale też pamiętam żeby </a:t>
            </a:r>
            <a:r>
              <a:rPr lang="pl-PL" baseline="0" dirty="0" err="1" smtClean="0"/>
              <a:t>poszezrać</a:t>
            </a:r>
            <a:r>
              <a:rPr lang="pl-PL" baseline="0" dirty="0" smtClean="0"/>
              <a:t> „park” narzędziowy), nie inwestuję w pierwszej kolejność w filmy, </a:t>
            </a:r>
            <a:r>
              <a:rPr lang="pl-PL" baseline="0" dirty="0" err="1" smtClean="0"/>
              <a:t>kótre</a:t>
            </a:r>
            <a:r>
              <a:rPr lang="pl-PL" baseline="0" dirty="0" smtClean="0"/>
              <a:t> mają mało wyświetleń tylko a np. w treść na FB.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E72C29-F3ED-421F-A6FF-78E4E1485CEA}" type="slidenum">
              <a:rPr lang="pl-PL" smtClean="0"/>
              <a:t>41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620587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4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pl-PL" dirty="0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238533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dirty="0" smtClean="0"/>
              <a:t>Kliknij, aby edytować styl wzorca podtytułu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 rotWithShape="1">
          <a:blip r:embed="rId2"/>
          <a:srcRect l="53939" t="42079" r="20740"/>
          <a:stretch/>
        </p:blipFill>
        <p:spPr>
          <a:xfrm rot="-10800000">
            <a:off x="19455" y="0"/>
            <a:ext cx="2262062" cy="6848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96541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5757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58114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683387"/>
          </a:xfrm>
        </p:spPr>
        <p:txBody>
          <a:bodyPr anchor="t">
            <a:normAutofit/>
          </a:bodyPr>
          <a:lstStyle>
            <a:lvl1pPr>
              <a:defRPr sz="2200" b="1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pl-PL" dirty="0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2330" y="1742381"/>
            <a:ext cx="10560424" cy="4374448"/>
          </a:xfrm>
        </p:spPr>
        <p:txBody>
          <a:bodyPr/>
          <a:lstStyle>
            <a:lvl1pPr marL="0" indent="0">
              <a:lnSpc>
                <a:spcPct val="114000"/>
              </a:lnSpc>
              <a:buNone/>
              <a:defRPr sz="2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lnSpc>
                <a:spcPct val="114000"/>
              </a:lnSpc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lnSpc>
                <a:spcPct val="114000"/>
              </a:lnSpc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lnSpc>
                <a:spcPct val="114000"/>
              </a:lnSpc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lnSpc>
                <a:spcPct val="114000"/>
              </a:lnSpc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en-US" dirty="0"/>
          </a:p>
        </p:txBody>
      </p:sp>
      <p:sp>
        <p:nvSpPr>
          <p:cNvPr id="4" name="Prostokąt 3"/>
          <p:cNvSpPr/>
          <p:nvPr userDrawn="1"/>
        </p:nvSpPr>
        <p:spPr>
          <a:xfrm flipV="1">
            <a:off x="0" y="598207"/>
            <a:ext cx="824753" cy="334122"/>
          </a:xfrm>
          <a:prstGeom prst="rect">
            <a:avLst/>
          </a:prstGeom>
          <a:solidFill>
            <a:srgbClr val="0F53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518092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/>
          </p:cNvPicPr>
          <p:nvPr userDrawn="1"/>
        </p:nvPicPr>
        <p:blipFill rotWithShape="1">
          <a:blip r:embed="rId2"/>
          <a:srcRect l="53939" t="42079" r="20740"/>
          <a:stretch/>
        </p:blipFill>
        <p:spPr>
          <a:xfrm rot="-10800000">
            <a:off x="19455" y="0"/>
            <a:ext cx="2262062" cy="684827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3135127"/>
            <a:ext cx="10515600" cy="2240470"/>
          </a:xfrm>
        </p:spPr>
        <p:txBody>
          <a:bodyPr anchor="t">
            <a:normAutofit/>
          </a:bodyPr>
          <a:lstStyle>
            <a:lvl1pPr>
              <a:lnSpc>
                <a:spcPct val="110000"/>
              </a:lnSpc>
              <a:defRPr sz="4400" b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r>
              <a:rPr lang="pl-PL" dirty="0" smtClean="0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643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194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1681163"/>
            <a:ext cx="10652966" cy="1635778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800"/>
            </a:lvl3pPr>
            <a:lvl4pPr marL="1371600" indent="0">
              <a:buNone/>
              <a:defRPr sz="2800"/>
            </a:lvl4pPr>
            <a:lvl5pPr marL="1828800" indent="0">
              <a:buNone/>
              <a:defRPr sz="2800"/>
            </a:lvl5pPr>
          </a:lstStyle>
          <a:p>
            <a:pPr lvl="0"/>
            <a:r>
              <a:rPr lang="pl-PL" dirty="0" smtClean="0"/>
              <a:t>Kliknij, aby edytować style wzorca tekstu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839788" y="3316941"/>
            <a:ext cx="5183188" cy="470366"/>
          </a:xfrm>
        </p:spPr>
        <p:txBody>
          <a:bodyPr anchor="t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 smtClean="0"/>
              <a:t>Jak to zbadać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39788" y="3787307"/>
            <a:ext cx="10652966" cy="2694176"/>
          </a:xfrm>
        </p:spPr>
        <p:txBody>
          <a:bodyPr>
            <a:normAutofit/>
          </a:bodyPr>
          <a:lstStyle>
            <a:lvl1pPr>
              <a:lnSpc>
                <a:spcPct val="120000"/>
              </a:lnSpc>
              <a:defRPr sz="2000"/>
            </a:lvl1pPr>
          </a:lstStyle>
          <a:p>
            <a:pPr lvl="0"/>
            <a:r>
              <a:rPr lang="pl-PL" dirty="0" smtClean="0"/>
              <a:t>Kliknij, aby edytować style wzorca tekst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683387"/>
          </a:xfrm>
        </p:spPr>
        <p:txBody>
          <a:bodyPr anchor="t">
            <a:normAutofit/>
          </a:bodyPr>
          <a:lstStyle>
            <a:lvl1pPr>
              <a:defRPr sz="25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r>
              <a:rPr lang="pl-PL" dirty="0" smtClean="0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64698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9068" y="2915819"/>
            <a:ext cx="10515600" cy="1325563"/>
          </a:xfrm>
        </p:spPr>
        <p:txBody>
          <a:bodyPr anchor="t">
            <a:normAutofit/>
          </a:bodyPr>
          <a:lstStyle>
            <a:lvl1pPr algn="l">
              <a:defRPr sz="3600">
                <a:latin typeface="+mn-lt"/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47386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7564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017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0265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4"/>
          <p:cNvPicPr>
            <a:picLocks noChangeAspect="1"/>
          </p:cNvPicPr>
          <p:nvPr userDrawn="1"/>
        </p:nvPicPr>
        <p:blipFill>
          <a:blip r:embed="rId13"/>
          <a:srcRect/>
          <a:stretch>
            <a:fillRect/>
          </a:stretch>
        </p:blipFill>
        <p:spPr>
          <a:xfrm>
            <a:off x="11283862" y="6003904"/>
            <a:ext cx="704891" cy="704891"/>
          </a:xfrm>
          <a:prstGeom prst="rect">
            <a:avLst/>
          </a:prstGeom>
        </p:spPr>
      </p:pic>
      <p:pic>
        <p:nvPicPr>
          <p:cNvPr id="10" name="Picture 3"/>
          <p:cNvPicPr>
            <a:picLocks noChangeAspect="1"/>
          </p:cNvPicPr>
          <p:nvPr userDrawn="1"/>
        </p:nvPicPr>
        <p:blipFill>
          <a:blip r:embed="rId14"/>
          <a:srcRect r="67428"/>
          <a:stretch>
            <a:fillRect/>
          </a:stretch>
        </p:blipFill>
        <p:spPr>
          <a:xfrm>
            <a:off x="10663518" y="6049885"/>
            <a:ext cx="635451" cy="6129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40314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48" r:id="rId9"/>
    <p:sldLayoutId id="2147483749" r:id="rId10"/>
    <p:sldLayoutId id="2147483750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3.org/Translations/WCAG21-pl/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v.pl/web/dostepnosc-cyfrowa/jak-przygotowac-deklaracje-dostepnosci" TargetMode="External"/><Relationship Id="rId2" Type="http://schemas.openxmlformats.org/officeDocument/2006/relationships/hyperlink" Target="https://mc.bip.gov.pl/objasnienia-prawne/warunki-techniczne-publikacji-oraz-struktura-dokumentu-elektronicznego-deklaracji-dostepnosci.html" TargetMode="Externa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v.pl/web/dostepnosc-cyfrowa/sposoby-wyszukiwania-bledow-i-badania-dostepnosci-cyfrowej-stron-internetowych" TargetMode="Externa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v.pl/web/dostepnosc-cyfrowa/omowienie-wymogow-dostepnosci-cyfrowej-dla-podmiotow-publicznych" TargetMode="External"/><Relationship Id="rId2" Type="http://schemas.openxmlformats.org/officeDocument/2006/relationships/hyperlink" Target="https://www.w3.org/Translations/WCAG21-pl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gov.pl/web/dostepnosc-cyfrowa/jak-przygotowac-deklaracje-dostepnosci" TargetMode="External"/><Relationship Id="rId4" Type="http://schemas.openxmlformats.org/officeDocument/2006/relationships/hyperlink" Target="https://isap.sejm.gov.pl/isap.nsf/download.xsp/WDU20190000848/T/D20190848L.pdf" TargetMode="Externa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hyperlink" Target="mailto:dostepnosc.cyfrowa@mc.gov.pl" TargetMode="External"/><Relationship Id="rId2" Type="http://schemas.openxmlformats.org/officeDocument/2006/relationships/hyperlink" Target="https://www.gov.pl/web/dostepnosc-cyfrowa" TargetMode="Externa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696615" y="5892741"/>
            <a:ext cx="9144000" cy="965259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pl-PL" sz="23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Departament Społeczeństwa Informacyjnego, 2021</a:t>
            </a:r>
            <a:endParaRPr lang="pl-PL" sz="23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96615" y="2733574"/>
            <a:ext cx="11010523" cy="1588169"/>
          </a:xfrm>
        </p:spPr>
        <p:txBody>
          <a:bodyPr anchor="t">
            <a:noAutofit/>
          </a:bodyPr>
          <a:lstStyle/>
          <a:p>
            <a:pPr algn="l">
              <a:lnSpc>
                <a:spcPct val="110000"/>
              </a:lnSpc>
            </a:pPr>
            <a:r>
              <a:rPr lang="pl-PL" dirty="0" smtClean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PLANOWANIE I WDRAŻANIE</a:t>
            </a:r>
            <a:br>
              <a:rPr lang="pl-PL" dirty="0" smtClean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</a:br>
            <a:r>
              <a:rPr lang="pl-PL" dirty="0" smtClean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DOSTĘPNOŚCI CYFROWEJ</a:t>
            </a:r>
            <a:endParaRPr lang="pl-PL" dirty="0"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991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50849" y="2548139"/>
            <a:ext cx="10560424" cy="2114395"/>
          </a:xfrm>
        </p:spPr>
        <p:txBody>
          <a:bodyPr>
            <a:noAutofit/>
          </a:bodyPr>
          <a:lstStyle/>
          <a:p>
            <a:pPr>
              <a:lnSpc>
                <a:spcPct val="130000"/>
              </a:lnSpc>
            </a:pPr>
            <a:r>
              <a:rPr lang="pl-PL" sz="2400" b="1" dirty="0" smtClean="0"/>
              <a:t>Nie ma jednej, spójnej grupy „osoby z niepełnosprawnością”.</a:t>
            </a:r>
          </a:p>
          <a:p>
            <a:pPr>
              <a:lnSpc>
                <a:spcPct val="130000"/>
              </a:lnSpc>
            </a:pPr>
            <a:endParaRPr lang="pl-PL" sz="2400" dirty="0"/>
          </a:p>
          <a:p>
            <a:pPr>
              <a:lnSpc>
                <a:spcPct val="130000"/>
              </a:lnSpc>
            </a:pPr>
            <a:r>
              <a:rPr lang="pl-PL" sz="2300" dirty="0" smtClean="0"/>
              <a:t>Nawet w podziale na dane rodzaje niepełnosprawności użytkownicy mocno różnią się między sobą i korzystają z różnych rozwiązań.</a:t>
            </a:r>
          </a:p>
        </p:txBody>
      </p:sp>
      <p:sp>
        <p:nvSpPr>
          <p:cNvPr id="4" name="Tytuł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/>
              <a:t>B</a:t>
            </a:r>
            <a:r>
              <a:rPr lang="pl-PL" dirty="0" smtClean="0"/>
              <a:t>eneficjenci dostępności cyfrowej 2/2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72006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 descr="Oko w połowie zacienione, a w połowie widoczne - symbol osób słabowidzących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393" t="25825" r="28308" b="25754"/>
          <a:stretch/>
        </p:blipFill>
        <p:spPr>
          <a:xfrm>
            <a:off x="4947386" y="-86628"/>
            <a:ext cx="7247822" cy="6463282"/>
          </a:xfrm>
          <a:prstGeom prst="rect">
            <a:avLst/>
          </a:prstGeom>
        </p:spPr>
      </p:pic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559067" y="2915818"/>
            <a:ext cx="10635113" cy="1839061"/>
          </a:xfrm>
        </p:spPr>
        <p:txBody>
          <a:bodyPr>
            <a:normAutofit/>
          </a:bodyPr>
          <a:lstStyle/>
          <a:p>
            <a:pPr>
              <a:lnSpc>
                <a:spcPct val="114000"/>
              </a:lnSpc>
            </a:pPr>
            <a:r>
              <a:rPr lang="pl-PL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Osoby słabowidzące </a:t>
            </a:r>
            <a:r>
              <a:rPr lang="pl-PL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powiększają widok </a:t>
            </a:r>
            <a:r>
              <a:rPr lang="pl-PL" b="1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/>
            </a:r>
            <a:br>
              <a:rPr lang="pl-PL" b="1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pl-PL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lub </a:t>
            </a:r>
            <a:r>
              <a:rPr lang="pl-PL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 pełni go dostosowują</a:t>
            </a:r>
            <a:r>
              <a:rPr lang="pl-PL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</a:t>
            </a:r>
            <a:endParaRPr lang="pl-PL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3203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501540"/>
            <a:ext cx="10560424" cy="4321744"/>
          </a:xfrm>
        </p:spPr>
        <p:txBody>
          <a:bodyPr>
            <a:normAutofit/>
          </a:bodyPr>
          <a:lstStyle/>
          <a:p>
            <a:pPr marL="457200" indent="-4572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pl-PL" sz="2300" dirty="0" smtClean="0"/>
              <a:t>Potrzebują dobrego </a:t>
            </a:r>
            <a:r>
              <a:rPr lang="pl-PL" sz="2300" b="1" dirty="0" smtClean="0"/>
              <a:t>kontrastu</a:t>
            </a:r>
            <a:r>
              <a:rPr lang="pl-PL" sz="2300" dirty="0" smtClean="0"/>
              <a:t>,</a:t>
            </a:r>
          </a:p>
          <a:p>
            <a:pPr marL="457200" indent="-4572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pl-PL" sz="2300" dirty="0" smtClean="0"/>
              <a:t>Zwykle </a:t>
            </a:r>
            <a:r>
              <a:rPr lang="pl-PL" sz="2300" b="1" dirty="0" smtClean="0"/>
              <a:t>nie potrzebują specjalnych wersji </a:t>
            </a:r>
            <a:r>
              <a:rPr lang="pl-PL" sz="2300" dirty="0" smtClean="0"/>
              <a:t>wysokokontrastowych,</a:t>
            </a:r>
          </a:p>
          <a:p>
            <a:pPr marL="457200" indent="-4572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pl-PL" sz="2300" dirty="0" smtClean="0"/>
              <a:t>Wygodne są dla nich </a:t>
            </a:r>
            <a:r>
              <a:rPr lang="pl-PL" sz="2300" b="1" dirty="0" smtClean="0"/>
              <a:t>duże obszary </a:t>
            </a:r>
            <a:r>
              <a:rPr lang="pl-PL" sz="2300" b="1" dirty="0" err="1" smtClean="0"/>
              <a:t>klikalne</a:t>
            </a:r>
            <a:r>
              <a:rPr lang="pl-PL" sz="2300" dirty="0" smtClean="0"/>
              <a:t>,</a:t>
            </a:r>
          </a:p>
          <a:p>
            <a:pPr marL="457200" indent="-4572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pl-PL" sz="2300" b="1" dirty="0" smtClean="0"/>
              <a:t>Powiększają</a:t>
            </a:r>
            <a:r>
              <a:rPr lang="pl-PL" sz="2300" dirty="0" smtClean="0"/>
              <a:t> widok strony o kilkaset procent – doceniają </a:t>
            </a:r>
            <a:r>
              <a:rPr lang="pl-PL" sz="2300" dirty="0" err="1" smtClean="0"/>
              <a:t>responsywność</a:t>
            </a:r>
            <a:r>
              <a:rPr lang="pl-PL" sz="2300" dirty="0" smtClean="0"/>
              <a:t>,</a:t>
            </a:r>
          </a:p>
          <a:p>
            <a:pPr marL="457200" indent="-4572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pl-PL" sz="2300" dirty="0" smtClean="0"/>
              <a:t>Często </a:t>
            </a:r>
            <a:r>
              <a:rPr lang="pl-PL" sz="2300" b="1" dirty="0"/>
              <a:t>źle czują się </a:t>
            </a:r>
            <a:r>
              <a:rPr lang="pl-PL" sz="2300" dirty="0"/>
              <a:t>na stronach, na których wszystko się </a:t>
            </a:r>
            <a:r>
              <a:rPr lang="pl-PL" sz="2300" b="1" dirty="0"/>
              <a:t>zwija/rozwija</a:t>
            </a:r>
            <a:r>
              <a:rPr lang="pl-PL" sz="2300" dirty="0"/>
              <a:t> po najechaniu kursorem lub działa na </a:t>
            </a:r>
            <a:r>
              <a:rPr lang="pl-PL" sz="2300" b="1" dirty="0"/>
              <a:t>warstwach</a:t>
            </a:r>
            <a:r>
              <a:rPr lang="pl-PL" sz="2300" dirty="0"/>
              <a:t>. </a:t>
            </a:r>
          </a:p>
          <a:p>
            <a:pPr marL="457200" indent="-457200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pl-PL" sz="2300" dirty="0" smtClean="0"/>
          </a:p>
          <a:p>
            <a:endParaRPr lang="pl-PL" sz="2300" b="1" dirty="0" smtClean="0"/>
          </a:p>
          <a:p>
            <a:endParaRPr lang="pl-PL" sz="2300" dirty="0"/>
          </a:p>
        </p:txBody>
      </p:sp>
      <p:sp>
        <p:nvSpPr>
          <p:cNvPr id="4" name="Tytuł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/>
              <a:t>Osoby </a:t>
            </a:r>
            <a:r>
              <a:rPr lang="pl-PL" dirty="0" smtClean="0"/>
              <a:t>słabowidzące 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59217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 descr="Ekran z ikoną mówiącego oprogramowania - symbol osób niewidomych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82" t="22457" r="22816" b="23087"/>
          <a:stretch/>
        </p:blipFill>
        <p:spPr>
          <a:xfrm>
            <a:off x="4995512" y="0"/>
            <a:ext cx="7180446" cy="7070722"/>
          </a:xfrm>
          <a:prstGeom prst="rect">
            <a:avLst/>
          </a:prstGeom>
        </p:spPr>
      </p:pic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559067" y="2915818"/>
            <a:ext cx="10635113" cy="1839061"/>
          </a:xfrm>
        </p:spPr>
        <p:txBody>
          <a:bodyPr>
            <a:normAutofit/>
          </a:bodyPr>
          <a:lstStyle/>
          <a:p>
            <a:pPr>
              <a:lnSpc>
                <a:spcPct val="114000"/>
              </a:lnSpc>
            </a:pPr>
            <a:r>
              <a:rPr lang="pl-PL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Osoby niewidome korzystają z </a:t>
            </a:r>
            <a:r>
              <a:rPr lang="pl-PL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czytników ekranu</a:t>
            </a:r>
            <a:r>
              <a:rPr lang="pl-PL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58731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453414"/>
            <a:ext cx="10560424" cy="4350620"/>
          </a:xfrm>
        </p:spPr>
        <p:txBody>
          <a:bodyPr>
            <a:normAutofit/>
          </a:bodyPr>
          <a:lstStyle/>
          <a:p>
            <a:pPr marL="457200" indent="-4572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pl-PL" sz="2300" dirty="0" smtClean="0"/>
              <a:t>„widzą” i nawigują </a:t>
            </a:r>
            <a:r>
              <a:rPr lang="pl-PL" sz="2300" b="1" dirty="0" smtClean="0"/>
              <a:t>czytnikami ekranu</a:t>
            </a:r>
            <a:r>
              <a:rPr lang="pl-PL" sz="2300" dirty="0" smtClean="0"/>
              <a:t>,</a:t>
            </a:r>
          </a:p>
          <a:p>
            <a:pPr marL="457200" indent="-4572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pl-PL" sz="2300" dirty="0" smtClean="0"/>
              <a:t>Mają do dyspozycji wiele </a:t>
            </a:r>
            <a:r>
              <a:rPr lang="pl-PL" sz="2300" b="1" dirty="0" smtClean="0"/>
              <a:t>własnych skrótów klawiaturowych </a:t>
            </a:r>
            <a:br>
              <a:rPr lang="pl-PL" sz="2300" b="1" dirty="0" smtClean="0"/>
            </a:br>
            <a:r>
              <a:rPr lang="pl-PL" sz="2300" b="1" dirty="0" smtClean="0"/>
              <a:t>i gestów</a:t>
            </a:r>
            <a:r>
              <a:rPr lang="pl-PL" sz="2300" dirty="0" smtClean="0"/>
              <a:t>,</a:t>
            </a:r>
          </a:p>
          <a:p>
            <a:pPr marL="457200" indent="-4572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pl-PL" sz="2300" dirty="0" smtClean="0"/>
              <a:t>Potrzebują </a:t>
            </a:r>
            <a:r>
              <a:rPr lang="pl-PL" sz="2300" b="1" dirty="0" smtClean="0"/>
              <a:t>alternatywy dla treści graficznych </a:t>
            </a:r>
            <a:r>
              <a:rPr lang="pl-PL" sz="2300" dirty="0" smtClean="0"/>
              <a:t>i części multimediów,</a:t>
            </a:r>
          </a:p>
          <a:p>
            <a:pPr marL="457200" indent="-4572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pl-PL" sz="2300" dirty="0"/>
              <a:t>Potrzebują </a:t>
            </a:r>
            <a:r>
              <a:rPr lang="pl-PL" sz="2300" b="1" dirty="0"/>
              <a:t>solidnej </a:t>
            </a:r>
            <a:r>
              <a:rPr lang="pl-PL" sz="2300" b="1" dirty="0" smtClean="0"/>
              <a:t>struktury, spójności i kolejności </a:t>
            </a:r>
            <a:r>
              <a:rPr lang="pl-PL" sz="2300" dirty="0" smtClean="0"/>
              <a:t>kodu,</a:t>
            </a:r>
            <a:endParaRPr lang="pl-PL" sz="2300" dirty="0"/>
          </a:p>
          <a:p>
            <a:pPr marL="457200" indent="-4572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pl-PL" sz="2300" dirty="0" smtClean="0"/>
              <a:t>Wygoda </a:t>
            </a:r>
            <a:r>
              <a:rPr lang="pl-PL" sz="2300" dirty="0"/>
              <a:t>użycia opiera się na rozwiązaniach zgodnych ze </a:t>
            </a:r>
            <a:r>
              <a:rPr lang="pl-PL" sz="2300" b="1" dirty="0"/>
              <a:t>standardami.</a:t>
            </a:r>
          </a:p>
          <a:p>
            <a:endParaRPr lang="pl-PL" sz="2300" b="1" dirty="0" smtClean="0"/>
          </a:p>
          <a:p>
            <a:endParaRPr lang="pl-PL" sz="2300" dirty="0"/>
          </a:p>
        </p:txBody>
      </p:sp>
      <p:sp>
        <p:nvSpPr>
          <p:cNvPr id="4" name="Tytuł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/>
              <a:t>Osoby </a:t>
            </a:r>
            <a:r>
              <a:rPr lang="pl-PL" dirty="0" smtClean="0"/>
              <a:t>niewidome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950504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 descr="Klawiatura - symbol osób z niepełnosprawnością ruchową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918" t="18947" r="28103" b="28702"/>
          <a:stretch/>
        </p:blipFill>
        <p:spPr>
          <a:xfrm>
            <a:off x="5727032" y="-240631"/>
            <a:ext cx="6451998" cy="6498142"/>
          </a:xfrm>
          <a:prstGeom prst="rect">
            <a:avLst/>
          </a:prstGeom>
        </p:spPr>
      </p:pic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559067" y="2915818"/>
            <a:ext cx="10635113" cy="2127820"/>
          </a:xfrm>
        </p:spPr>
        <p:txBody>
          <a:bodyPr>
            <a:normAutofit/>
          </a:bodyPr>
          <a:lstStyle/>
          <a:p>
            <a:pPr>
              <a:lnSpc>
                <a:spcPct val="114000"/>
              </a:lnSpc>
            </a:pPr>
            <a:r>
              <a:rPr lang="pl-PL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Osoby z niepełnosprawnością ruchową nawigują </a:t>
            </a:r>
            <a:r>
              <a:rPr lang="pl-PL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/>
            </a:r>
            <a:br>
              <a:rPr lang="pl-PL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pl-PL" b="1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samą </a:t>
            </a:r>
            <a:r>
              <a:rPr lang="pl-PL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klawiaturą, samą myszką, głosowo, ruchem gałek ocznych, a nawet myślami.</a:t>
            </a:r>
          </a:p>
        </p:txBody>
      </p:sp>
    </p:spTree>
    <p:extLst>
      <p:ext uri="{BB962C8B-B14F-4D97-AF65-F5344CB8AC3E}">
        <p14:creationId xmlns:p14="http://schemas.microsoft.com/office/powerpoint/2010/main" val="4063363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2002054"/>
            <a:ext cx="10560424" cy="3859731"/>
          </a:xfrm>
        </p:spPr>
        <p:txBody>
          <a:bodyPr>
            <a:normAutofit/>
          </a:bodyPr>
          <a:lstStyle/>
          <a:p>
            <a:pPr marL="457200" indent="-4572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pl-PL" sz="2300" dirty="0" smtClean="0"/>
              <a:t>Bez </a:t>
            </a:r>
            <a:r>
              <a:rPr lang="pl-PL" sz="2300" b="1" dirty="0" smtClean="0"/>
              <a:t>fokusu</a:t>
            </a:r>
            <a:r>
              <a:rPr lang="pl-PL" sz="2300" dirty="0" smtClean="0"/>
              <a:t> nie skorzystają z serwisu (najprostszy test - TAB),</a:t>
            </a:r>
          </a:p>
          <a:p>
            <a:pPr marL="457200" indent="-4572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pl-PL" sz="2300" dirty="0" smtClean="0"/>
              <a:t>Potrzebują </a:t>
            </a:r>
            <a:r>
              <a:rPr lang="pl-PL" sz="2300" b="1" dirty="0" smtClean="0"/>
              <a:t>dostępu z poziomu klawiatury</a:t>
            </a:r>
            <a:r>
              <a:rPr lang="pl-PL" sz="2300" dirty="0" smtClean="0"/>
              <a:t> do wszystkich linków, przycisków, pól formularzy, itp.</a:t>
            </a:r>
          </a:p>
          <a:p>
            <a:pPr marL="457200" indent="-4572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pl-PL" sz="2300" dirty="0" smtClean="0"/>
              <a:t>Treści widoczne tylko po najechaniu kursorem nie są dla nich dostępne,</a:t>
            </a:r>
          </a:p>
          <a:p>
            <a:endParaRPr lang="pl-PL" sz="2300" dirty="0"/>
          </a:p>
        </p:txBody>
      </p:sp>
      <p:sp>
        <p:nvSpPr>
          <p:cNvPr id="4" name="Tytuł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/>
              <a:t>Osoby z niepełnosprawnością </a:t>
            </a:r>
            <a:r>
              <a:rPr lang="pl-PL" dirty="0" smtClean="0"/>
              <a:t>ruchową – sama klawiatura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96417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2002054"/>
            <a:ext cx="10560424" cy="3859731"/>
          </a:xfrm>
        </p:spPr>
        <p:txBody>
          <a:bodyPr>
            <a:normAutofit/>
          </a:bodyPr>
          <a:lstStyle/>
          <a:p>
            <a:pPr marL="457200" indent="-4572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pl-PL" sz="2300" dirty="0" smtClean="0"/>
              <a:t>Wielopoziomowe </a:t>
            </a:r>
            <a:r>
              <a:rPr lang="pl-PL" sz="2300" b="1" dirty="0" smtClean="0"/>
              <a:t>elementy rozwijane </a:t>
            </a:r>
            <a:r>
              <a:rPr lang="pl-PL" sz="2300" dirty="0" smtClean="0"/>
              <a:t>są dla nich udręką,</a:t>
            </a:r>
          </a:p>
          <a:p>
            <a:pPr marL="457200" indent="-4572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pl-PL" sz="2300" dirty="0" smtClean="0"/>
              <a:t>Im </a:t>
            </a:r>
            <a:r>
              <a:rPr lang="pl-PL" sz="2300" b="1" dirty="0" smtClean="0"/>
              <a:t>większe obszary </a:t>
            </a:r>
            <a:r>
              <a:rPr lang="pl-PL" sz="2300" b="1" dirty="0" err="1" smtClean="0"/>
              <a:t>klikalne</a:t>
            </a:r>
            <a:r>
              <a:rPr lang="pl-PL" sz="2300" b="1" dirty="0" smtClean="0"/>
              <a:t> </a:t>
            </a:r>
            <a:r>
              <a:rPr lang="pl-PL" sz="2300" dirty="0" smtClean="0"/>
              <a:t>tym lepiej,</a:t>
            </a:r>
          </a:p>
          <a:p>
            <a:pPr marL="457200" indent="-4572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pl-PL" sz="2300" dirty="0" smtClean="0"/>
              <a:t>Często są precyzyjni </a:t>
            </a:r>
            <a:r>
              <a:rPr lang="pl-PL" sz="2300" b="1" dirty="0" smtClean="0"/>
              <a:t>jak użytkownicy 65+,</a:t>
            </a:r>
          </a:p>
          <a:p>
            <a:endParaRPr lang="pl-PL" sz="2300" dirty="0"/>
          </a:p>
        </p:txBody>
      </p:sp>
      <p:sp>
        <p:nvSpPr>
          <p:cNvPr id="4" name="Tytuł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/>
              <a:t>Osoby z niepełnosprawnością </a:t>
            </a:r>
            <a:r>
              <a:rPr lang="pl-PL" dirty="0" smtClean="0"/>
              <a:t>ruchową – sama mysz 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89198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 descr="Ucho w ukośnym przekreśleniem - symbol osób słabosłyszących i niesłyszących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963" t="18597" r="33032" b="21144"/>
          <a:stretch/>
        </p:blipFill>
        <p:spPr>
          <a:xfrm>
            <a:off x="7016817" y="-38501"/>
            <a:ext cx="5168766" cy="6920564"/>
          </a:xfrm>
          <a:prstGeom prst="rect">
            <a:avLst/>
          </a:prstGeom>
        </p:spPr>
      </p:pic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559067" y="2915818"/>
            <a:ext cx="10635113" cy="2127820"/>
          </a:xfrm>
        </p:spPr>
        <p:txBody>
          <a:bodyPr>
            <a:normAutofit/>
          </a:bodyPr>
          <a:lstStyle/>
          <a:p>
            <a:pPr>
              <a:lnSpc>
                <a:spcPct val="114000"/>
              </a:lnSpc>
            </a:pPr>
            <a:r>
              <a:rPr lang="pl-PL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Osoby słabosłyszące potrzebują </a:t>
            </a:r>
            <a:r>
              <a:rPr lang="pl-PL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zrozumiałości </a:t>
            </a:r>
            <a:r>
              <a:rPr lang="pl-PL" b="1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/>
            </a:r>
            <a:br>
              <a:rPr lang="pl-PL" b="1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pl-PL" b="1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 </a:t>
            </a:r>
            <a:r>
              <a:rPr lang="pl-PL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alternatywy tekstowej dla dźwięków.</a:t>
            </a:r>
          </a:p>
        </p:txBody>
      </p:sp>
    </p:spTree>
    <p:extLst>
      <p:ext uri="{BB962C8B-B14F-4D97-AF65-F5344CB8AC3E}">
        <p14:creationId xmlns:p14="http://schemas.microsoft.com/office/powerpoint/2010/main" val="2949341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2002054"/>
            <a:ext cx="10560424" cy="3859731"/>
          </a:xfrm>
        </p:spPr>
        <p:txBody>
          <a:bodyPr>
            <a:normAutofit/>
          </a:bodyPr>
          <a:lstStyle/>
          <a:p>
            <a:pPr marL="457200" indent="-4572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pl-PL" sz="2300" dirty="0" smtClean="0"/>
              <a:t>Docenią </a:t>
            </a:r>
            <a:r>
              <a:rPr lang="pl-PL" sz="2300" b="1" dirty="0"/>
              <a:t>p</a:t>
            </a:r>
            <a:r>
              <a:rPr lang="pl-PL" sz="2300" b="1" dirty="0" smtClean="0"/>
              <a:t>rosty język i zrozumiałe instrukcje,</a:t>
            </a:r>
          </a:p>
          <a:p>
            <a:pPr marL="457200" indent="-4572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pl-PL" sz="2300" dirty="0" smtClean="0"/>
              <a:t>W filmach z dźwiękiem potrzebują </a:t>
            </a:r>
            <a:r>
              <a:rPr lang="pl-PL" sz="2300" b="1" dirty="0" smtClean="0"/>
              <a:t>napisów rozszerzonych</a:t>
            </a:r>
            <a:r>
              <a:rPr lang="pl-PL" sz="2300" dirty="0" smtClean="0"/>
              <a:t>,</a:t>
            </a:r>
          </a:p>
          <a:p>
            <a:pPr marL="457200" indent="-4572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pl-PL" sz="2300" dirty="0" smtClean="0"/>
              <a:t>W nagraniach audio potrzebują </a:t>
            </a:r>
            <a:r>
              <a:rPr lang="pl-PL" sz="2300" b="1" dirty="0" smtClean="0"/>
              <a:t>transkrypcji</a:t>
            </a:r>
            <a:r>
              <a:rPr lang="pl-PL" sz="2300" dirty="0" smtClean="0"/>
              <a:t>, </a:t>
            </a:r>
          </a:p>
          <a:p>
            <a:pPr marL="457200" indent="-4572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pl-PL" sz="2300" dirty="0" smtClean="0"/>
              <a:t>Sam kontakt telefoniczny to zbyt mało, potrzebny </a:t>
            </a:r>
            <a:r>
              <a:rPr lang="pl-PL" sz="2300" b="1" dirty="0" smtClean="0"/>
              <a:t>kanał komunikacji pisanej</a:t>
            </a:r>
            <a:r>
              <a:rPr lang="pl-PL" sz="2300" dirty="0" smtClean="0"/>
              <a:t>,</a:t>
            </a:r>
          </a:p>
          <a:p>
            <a:endParaRPr lang="pl-PL" sz="2300" dirty="0"/>
          </a:p>
        </p:txBody>
      </p:sp>
      <p:sp>
        <p:nvSpPr>
          <p:cNvPr id="4" name="Tytuł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/>
              <a:t>Osoby </a:t>
            </a:r>
            <a:r>
              <a:rPr lang="pl-PL" dirty="0" smtClean="0"/>
              <a:t>słabosłyszące 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41020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pl-PL" sz="23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Czym jest dostępność cyfrowa?</a:t>
            </a:r>
          </a:p>
          <a:p>
            <a:pPr marL="514350" indent="-514350">
              <a:buFont typeface="+mj-lt"/>
              <a:buAutoNum type="arabicPeriod"/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Kto i jak korzysta z dostępności cyfrowej?</a:t>
            </a:r>
          </a:p>
          <a:p>
            <a:pPr marL="514350" indent="-514350">
              <a:buFont typeface="+mj-lt"/>
              <a:buAutoNum type="arabicPeriod"/>
            </a:pPr>
            <a:r>
              <a:rPr lang="pl-PL" sz="23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Czym </a:t>
            </a:r>
            <a:r>
              <a:rPr lang="pl-PL" sz="23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 po co jest WCAG?</a:t>
            </a:r>
          </a:p>
          <a:p>
            <a:pPr marL="514350" indent="-514350">
              <a:buFont typeface="+mj-lt"/>
              <a:buAutoNum type="arabicPeriod"/>
            </a:pPr>
            <a:r>
              <a:rPr lang="pl-PL" sz="23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Wymogi prawne związane z dostępnością cyfrową.</a:t>
            </a:r>
          </a:p>
          <a:p>
            <a:pPr marL="514350" indent="-514350">
              <a:buFont typeface="+mj-lt"/>
              <a:buAutoNum type="arabicPeriod"/>
            </a:pPr>
            <a:r>
              <a:rPr lang="pl-PL" sz="23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7 podstaw wdra</a:t>
            </a:r>
            <a:r>
              <a:rPr lang="pl-PL" sz="2300" dirty="0" smtClean="0"/>
              <a:t>żania dostępności cyfrowej.</a:t>
            </a:r>
            <a:endParaRPr lang="pl-PL" sz="2300" dirty="0" smtClean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pl-PL" sz="23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Zarządzanie dostępnością cyfrową.</a:t>
            </a:r>
          </a:p>
          <a:p>
            <a:pPr marL="514350" indent="-514350">
              <a:buFont typeface="+mj-lt"/>
              <a:buAutoNum type="arabicPeriod"/>
            </a:pPr>
            <a:r>
              <a:rPr lang="pl-PL" sz="2300" dirty="0" smtClean="0"/>
              <a:t>Pytania.</a:t>
            </a:r>
            <a:endParaRPr lang="pl-PL" sz="23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Plan szkolenia</a:t>
            </a:r>
            <a:endParaRPr lang="pl-PL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7636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 descr="Dwie dłonie osoby posługującej się językiem migowym - symbol Głuchych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743" t="18386" r="28687" b="18877"/>
          <a:stretch/>
        </p:blipFill>
        <p:spPr>
          <a:xfrm>
            <a:off x="6181813" y="-558264"/>
            <a:ext cx="6094494" cy="6641432"/>
          </a:xfrm>
          <a:prstGeom prst="rect">
            <a:avLst/>
          </a:prstGeom>
        </p:spPr>
      </p:pic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559067" y="2915818"/>
            <a:ext cx="10635113" cy="2127820"/>
          </a:xfrm>
        </p:spPr>
        <p:txBody>
          <a:bodyPr>
            <a:normAutofit/>
          </a:bodyPr>
          <a:lstStyle/>
          <a:p>
            <a:pPr>
              <a:lnSpc>
                <a:spcPct val="114000"/>
              </a:lnSpc>
            </a:pPr>
            <a:r>
              <a:rPr lang="pl-PL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Głusi potrzebują </a:t>
            </a:r>
            <a:r>
              <a:rPr lang="pl-PL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języka migowego, prostoty </a:t>
            </a:r>
            <a:br>
              <a:rPr lang="pl-PL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pl-PL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 zrozumiałości.</a:t>
            </a:r>
          </a:p>
        </p:txBody>
      </p:sp>
    </p:spTree>
    <p:extLst>
      <p:ext uri="{BB962C8B-B14F-4D97-AF65-F5344CB8AC3E}">
        <p14:creationId xmlns:p14="http://schemas.microsoft.com/office/powerpoint/2010/main" val="2922216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2002054"/>
            <a:ext cx="10560424" cy="3859731"/>
          </a:xfrm>
        </p:spPr>
        <p:txBody>
          <a:bodyPr>
            <a:noAutofit/>
          </a:bodyPr>
          <a:lstStyle/>
          <a:p>
            <a:pPr marL="457200" indent="-4572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pl-PL" sz="2300" dirty="0" smtClean="0"/>
              <a:t>Funkcjonują jak </a:t>
            </a:r>
            <a:r>
              <a:rPr lang="pl-PL" sz="2300" b="1" dirty="0" smtClean="0"/>
              <a:t>mniejszość językowa,</a:t>
            </a:r>
          </a:p>
          <a:p>
            <a:pPr marL="457200" indent="-4572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pl-PL" sz="2300" dirty="0" smtClean="0"/>
              <a:t>Podstawą komunikacji jest </a:t>
            </a:r>
            <a:r>
              <a:rPr lang="pl-PL" sz="2300" b="1" dirty="0" smtClean="0"/>
              <a:t>język migowy </a:t>
            </a:r>
            <a:r>
              <a:rPr lang="pl-PL" sz="2300" dirty="0" smtClean="0"/>
              <a:t>(inny niż język pisany/mówiony w danym kraju)</a:t>
            </a:r>
          </a:p>
          <a:p>
            <a:pPr marL="457200" indent="-4572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pl-PL" sz="2300" dirty="0"/>
              <a:t>W filmach z dźwiękiem potrzebują </a:t>
            </a:r>
            <a:r>
              <a:rPr lang="pl-PL" sz="2300" b="1" dirty="0" smtClean="0"/>
              <a:t>tłumaczenia na język migowy (PJM)</a:t>
            </a:r>
            <a:r>
              <a:rPr lang="pl-PL" sz="2300" dirty="0"/>
              <a:t> </a:t>
            </a:r>
            <a:r>
              <a:rPr lang="pl-PL" sz="2300" dirty="0" smtClean="0"/>
              <a:t>(nie jest wymagane w ustawie o dostępności cyfrowej)</a:t>
            </a:r>
            <a:endParaRPr lang="pl-PL" sz="2300" dirty="0"/>
          </a:p>
          <a:p>
            <a:pPr marL="457200" indent="-4572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pl-PL" sz="2300" dirty="0" smtClean="0"/>
              <a:t>Docenią </a:t>
            </a:r>
            <a:r>
              <a:rPr lang="pl-PL" sz="2300" b="1" dirty="0"/>
              <a:t>prosty język i zrozumiałe instrukcje,</a:t>
            </a:r>
          </a:p>
          <a:p>
            <a:pPr marL="457200" indent="-4572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pl-PL" sz="2300" dirty="0" smtClean="0"/>
              <a:t>Sam </a:t>
            </a:r>
            <a:r>
              <a:rPr lang="pl-PL" sz="2300" dirty="0"/>
              <a:t>kontakt telefoniczny </a:t>
            </a:r>
            <a:r>
              <a:rPr lang="pl-PL" sz="2300" dirty="0" smtClean="0"/>
              <a:t>i kanał </a:t>
            </a:r>
            <a:r>
              <a:rPr lang="pl-PL" sz="2300" dirty="0"/>
              <a:t>komunikacji </a:t>
            </a:r>
            <a:r>
              <a:rPr lang="pl-PL" sz="2300" dirty="0" smtClean="0"/>
              <a:t>pisanej to zbyt mało, potrzebują </a:t>
            </a:r>
            <a:r>
              <a:rPr lang="pl-PL" sz="2300" b="1" dirty="0" smtClean="0"/>
              <a:t>komunikacji w języku migowym.</a:t>
            </a:r>
            <a:endParaRPr lang="pl-PL" sz="2300" b="1" dirty="0"/>
          </a:p>
        </p:txBody>
      </p:sp>
      <p:sp>
        <p:nvSpPr>
          <p:cNvPr id="4" name="Tytuł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/>
              <a:t>Osoby </a:t>
            </a:r>
            <a:r>
              <a:rPr lang="pl-PL" dirty="0" smtClean="0"/>
              <a:t>niesłyszące (Głusi)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59211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3135127"/>
            <a:ext cx="10515600" cy="1176991"/>
          </a:xfrm>
        </p:spPr>
        <p:txBody>
          <a:bodyPr>
            <a:normAutofit/>
          </a:bodyPr>
          <a:lstStyle/>
          <a:p>
            <a:r>
              <a:rPr lang="pl-PL" sz="4000" b="0" dirty="0" smtClean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Czym i po co jest WCAG?</a:t>
            </a:r>
            <a:endParaRPr lang="pl-PL" sz="4000" b="0" dirty="0"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0431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540042"/>
            <a:ext cx="10560424" cy="4851133"/>
          </a:xfrm>
        </p:spPr>
        <p:txBody>
          <a:bodyPr>
            <a:normAutofit/>
          </a:bodyPr>
          <a:lstStyle/>
          <a:p>
            <a:pPr marL="457200" indent="-4572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pl-PL" sz="2300" dirty="0"/>
              <a:t>Wytyczne dla dostępności treści internetowych</a:t>
            </a:r>
          </a:p>
          <a:p>
            <a:pPr marL="457200" indent="-4572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pl-PL" sz="2300" dirty="0" smtClean="0"/>
              <a:t>Jeden ze </a:t>
            </a:r>
            <a:r>
              <a:rPr lang="pl-PL" sz="2300" b="1" dirty="0" smtClean="0"/>
              <a:t>standardów sieciowych</a:t>
            </a:r>
            <a:r>
              <a:rPr lang="pl-PL" sz="2300" dirty="0" smtClean="0"/>
              <a:t>,</a:t>
            </a:r>
          </a:p>
          <a:p>
            <a:pPr marL="457200" indent="-4572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pl-PL" sz="2300" dirty="0" smtClean="0"/>
              <a:t>Bezpośredni lub pośrednio </a:t>
            </a:r>
            <a:r>
              <a:rPr lang="pl-PL" sz="2300" b="1" dirty="0" smtClean="0"/>
              <a:t>wymóg prawny </a:t>
            </a:r>
            <a:r>
              <a:rPr lang="pl-PL" sz="2300" dirty="0" smtClean="0"/>
              <a:t>w kilkudziesięciu krajach świata,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2300" dirty="0" smtClean="0"/>
              <a:t>Opisuje </a:t>
            </a:r>
            <a:r>
              <a:rPr lang="pl-PL" sz="2300" b="1" dirty="0" smtClean="0"/>
              <a:t>jak tworzyć </a:t>
            </a:r>
            <a:r>
              <a:rPr lang="pl-PL" sz="2300" dirty="0" smtClean="0"/>
              <a:t>dostępne cyfrowo rozwiązania cyfrowe,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2300" dirty="0" smtClean="0"/>
              <a:t>Obecnie obowiązuje wersja </a:t>
            </a:r>
            <a:r>
              <a:rPr lang="pl-PL" sz="2300" b="1" dirty="0" smtClean="0">
                <a:hlinkClick r:id="rId2"/>
              </a:rPr>
              <a:t>WCAG 2.1</a:t>
            </a:r>
            <a:r>
              <a:rPr lang="pl-PL" sz="2300" dirty="0" smtClean="0"/>
              <a:t>,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2300" dirty="0" smtClean="0"/>
              <a:t>Zawiera </a:t>
            </a:r>
            <a:r>
              <a:rPr lang="pl-PL" sz="2300" b="1" dirty="0" smtClean="0"/>
              <a:t>informacje i wskazówki </a:t>
            </a:r>
            <a:r>
              <a:rPr lang="pl-PL" sz="2300" dirty="0" smtClean="0"/>
              <a:t>dla webmasterów, ale również dla redaktorów</a:t>
            </a:r>
            <a:r>
              <a:rPr lang="pl-PL" sz="2300" dirty="0"/>
              <a:t> </a:t>
            </a:r>
            <a:r>
              <a:rPr lang="pl-PL" sz="2300" dirty="0" smtClean="0"/>
              <a:t>i grafików. </a:t>
            </a:r>
          </a:p>
          <a:p>
            <a:pPr>
              <a:lnSpc>
                <a:spcPct val="150000"/>
              </a:lnSpc>
            </a:pPr>
            <a:endParaRPr lang="pl-PL" sz="2300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dirty="0"/>
              <a:t>Wytyczne Web Content Accessibility </a:t>
            </a:r>
            <a:r>
              <a:rPr lang="pl-PL" dirty="0" err="1"/>
              <a:t>Guidelines</a:t>
            </a:r>
            <a:r>
              <a:rPr lang="pl-PL" dirty="0"/>
              <a:t> (WCAG)</a:t>
            </a:r>
            <a:br>
              <a:rPr lang="pl-PL" dirty="0"/>
            </a:b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15330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79976" y="2846369"/>
            <a:ext cx="10515600" cy="1619753"/>
          </a:xfrm>
        </p:spPr>
        <p:txBody>
          <a:bodyPr>
            <a:normAutofit/>
          </a:bodyPr>
          <a:lstStyle/>
          <a:p>
            <a:pPr>
              <a:lnSpc>
                <a:spcPct val="114000"/>
              </a:lnSpc>
            </a:pPr>
            <a:r>
              <a:rPr lang="pl-PL" sz="4000" b="0" dirty="0" smtClean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Wymogi prawne </a:t>
            </a:r>
            <a:br>
              <a:rPr lang="pl-PL" sz="4000" b="0" dirty="0" smtClean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</a:br>
            <a:r>
              <a:rPr lang="pl-PL" sz="4000" b="0" dirty="0" smtClean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związane z dostępnością cyfrową</a:t>
            </a:r>
            <a:endParaRPr lang="pl-PL" sz="4000" b="0" dirty="0"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6821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559501"/>
            <a:ext cx="10560424" cy="4374448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300" b="1" dirty="0" smtClean="0"/>
              <a:t>Ustawa z 4 kwietnia 2019 r. o dostępności cyfrowej </a:t>
            </a:r>
            <a:r>
              <a:rPr lang="pl-PL" sz="2300" dirty="0" smtClean="0"/>
              <a:t>stron internetowych i aplikacji mobilnych podmiotów publicznych,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300" b="1" dirty="0"/>
              <a:t>Dyrektywa Parlamentu Europejskiego i Rady (UE) 2016/2102 </a:t>
            </a:r>
            <a:r>
              <a:rPr lang="pl-PL" sz="2300" dirty="0" smtClean="0"/>
              <a:t/>
            </a:r>
            <a:br>
              <a:rPr lang="pl-PL" sz="2300" dirty="0" smtClean="0"/>
            </a:br>
            <a:r>
              <a:rPr lang="pl-PL" sz="2300" dirty="0" smtClean="0"/>
              <a:t>z 26 października 2016 r.,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300" dirty="0" smtClean="0"/>
              <a:t>Rozporządzenie o </a:t>
            </a:r>
            <a:r>
              <a:rPr lang="pl-PL" sz="2300" b="1" dirty="0" smtClean="0"/>
              <a:t>Krajowych Ramach Interoperacyjności </a:t>
            </a:r>
            <a:br>
              <a:rPr lang="pl-PL" sz="2300" b="1" dirty="0" smtClean="0"/>
            </a:br>
            <a:r>
              <a:rPr lang="pl-PL" sz="2300" dirty="0" smtClean="0"/>
              <a:t>z 12 kwietnia 2012 r.,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300" dirty="0" smtClean="0"/>
              <a:t>Rządowy Program </a:t>
            </a:r>
            <a:r>
              <a:rPr lang="pl-PL" sz="2300" b="1" dirty="0" smtClean="0"/>
              <a:t>Dostępność Plus</a:t>
            </a:r>
            <a:r>
              <a:rPr lang="pl-PL" sz="2300" dirty="0"/>
              <a:t>,</a:t>
            </a:r>
            <a:endParaRPr lang="pl-PL" sz="23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300" dirty="0" smtClean="0"/>
              <a:t>pośrednio</a:t>
            </a:r>
            <a:r>
              <a:rPr lang="pl-PL" sz="2300" b="1" dirty="0" smtClean="0"/>
              <a:t> </a:t>
            </a:r>
            <a:r>
              <a:rPr lang="pl-PL" sz="2300" dirty="0" smtClean="0"/>
              <a:t>-</a:t>
            </a:r>
            <a:r>
              <a:rPr lang="pl-PL" sz="2300" b="1" dirty="0" smtClean="0"/>
              <a:t> Ustawa z </a:t>
            </a:r>
            <a:r>
              <a:rPr lang="pl-PL" sz="2300" b="1" dirty="0"/>
              <a:t>19 lipca 2019 r. o zapewnianiu dostępności </a:t>
            </a:r>
            <a:r>
              <a:rPr lang="pl-PL" sz="2300" dirty="0"/>
              <a:t>osobom ze szczególnymi </a:t>
            </a:r>
            <a:r>
              <a:rPr lang="pl-PL" sz="2300" dirty="0" smtClean="0"/>
              <a:t>potrzebami.</a:t>
            </a:r>
            <a:endParaRPr lang="pl-PL" sz="2300" b="1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pl-PL" sz="2300" dirty="0"/>
          </a:p>
          <a:p>
            <a:pPr>
              <a:lnSpc>
                <a:spcPct val="150000"/>
              </a:lnSpc>
            </a:pPr>
            <a:endParaRPr lang="pl-PL" sz="2300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dirty="0" smtClean="0"/>
              <a:t>Przepisy prawne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26690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463248"/>
            <a:ext cx="10560424" cy="4374448"/>
          </a:xfrm>
        </p:spPr>
        <p:txBody>
          <a:bodyPr>
            <a:no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300" b="1" dirty="0" smtClean="0"/>
              <a:t>Podmioty </a:t>
            </a:r>
            <a:r>
              <a:rPr lang="pl-PL" sz="2300" b="1" dirty="0"/>
              <a:t>publiczne</a:t>
            </a:r>
          </a:p>
          <a:p>
            <a:pPr marL="1143000" lvl="1" indent="-457200"/>
            <a:r>
              <a:rPr lang="pl-PL" sz="2200" dirty="0"/>
              <a:t>jednostki sektora finansów </a:t>
            </a:r>
            <a:r>
              <a:rPr lang="pl-PL" sz="2200" dirty="0" smtClean="0"/>
              <a:t>publicznych,</a:t>
            </a:r>
            <a:endParaRPr lang="pl-PL" sz="2200" dirty="0"/>
          </a:p>
          <a:p>
            <a:pPr marL="1143000" lvl="1" indent="-457200"/>
            <a:r>
              <a:rPr lang="pl-PL" sz="2200" dirty="0"/>
              <a:t>państwowe jednostki organizacyjne bez osobowości </a:t>
            </a:r>
            <a:r>
              <a:rPr lang="pl-PL" sz="2200" dirty="0" smtClean="0"/>
              <a:t>prawnej,</a:t>
            </a:r>
            <a:endParaRPr lang="pl-PL" sz="2200" dirty="0"/>
          </a:p>
          <a:p>
            <a:pPr marL="1143000" lvl="1" indent="-457200"/>
            <a:r>
              <a:rPr lang="pl-PL" sz="2200" dirty="0"/>
              <a:t>osoby prawne, utworzone w celu zaspokajania potrzeb o charakterze powszechnym: finansowane ze środków publicznych w ponad 50%, lub z ponad połową udziałów albo akcji, lub nadzorem nad organem zarządzającym, lub z prawem do powoływania ponad połowy składu organu nadzorczego lub </a:t>
            </a:r>
            <a:r>
              <a:rPr lang="pl-PL" sz="2200" dirty="0" smtClean="0"/>
              <a:t>zarządzającego,</a:t>
            </a:r>
            <a:endParaRPr lang="pl-PL" sz="22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300" b="1" dirty="0" smtClean="0"/>
              <a:t>Związki </a:t>
            </a:r>
            <a:r>
              <a:rPr lang="pl-PL" sz="2300" b="1" dirty="0"/>
              <a:t>tych </a:t>
            </a:r>
            <a:r>
              <a:rPr lang="pl-PL" sz="2300" b="1" dirty="0" smtClean="0"/>
              <a:t>podmiotów</a:t>
            </a:r>
            <a:r>
              <a:rPr lang="pl-PL" sz="2300" dirty="0" smtClean="0"/>
              <a:t>, </a:t>
            </a:r>
            <a:endParaRPr lang="pl-PL" sz="23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300" b="1" dirty="0" smtClean="0"/>
              <a:t>Wybrane organizacje pozarządowe.</a:t>
            </a:r>
          </a:p>
          <a:p>
            <a:pPr>
              <a:lnSpc>
                <a:spcPct val="150000"/>
              </a:lnSpc>
            </a:pPr>
            <a:endParaRPr lang="pl-PL" sz="2300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dirty="0" smtClean="0"/>
              <a:t>Ustawa o dostępności cyfrowej – kogo dotyczy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97325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300" dirty="0" smtClean="0"/>
              <a:t>Nakłada </a:t>
            </a:r>
            <a:r>
              <a:rPr lang="pl-PL" sz="2300" b="1" dirty="0" smtClean="0"/>
              <a:t>obowiązek </a:t>
            </a:r>
            <a:r>
              <a:rPr lang="pl-PL" sz="2300" b="1" dirty="0"/>
              <a:t>dostępności cyfrowej </a:t>
            </a:r>
            <a:r>
              <a:rPr lang="pl-PL" sz="2300" dirty="0"/>
              <a:t>stron internetowych i aplikacji mobilnych podmiotów </a:t>
            </a:r>
            <a:r>
              <a:rPr lang="pl-PL" sz="2300" dirty="0" smtClean="0"/>
              <a:t>publicznych,</a:t>
            </a:r>
            <a:endParaRPr lang="pl-PL" sz="23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300" dirty="0" smtClean="0"/>
              <a:t>Wprowadza obowiązkową </a:t>
            </a:r>
            <a:r>
              <a:rPr lang="pl-PL" sz="2300" b="1" dirty="0" smtClean="0"/>
              <a:t>deklarację dostępności</a:t>
            </a:r>
            <a:r>
              <a:rPr lang="pl-PL" sz="2300" dirty="0" smtClean="0"/>
              <a:t>,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300" dirty="0"/>
              <a:t>Określa kompetencje Ministra Cyfryzacji w zakresie </a:t>
            </a:r>
            <a:r>
              <a:rPr lang="pl-PL" sz="2300" b="1" dirty="0"/>
              <a:t>monitoringu dostępności cyfrowej</a:t>
            </a:r>
            <a:r>
              <a:rPr lang="pl-PL" sz="2300" dirty="0"/>
              <a:t>,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300" dirty="0"/>
              <a:t>Ustala zasady </a:t>
            </a:r>
            <a:r>
              <a:rPr lang="pl-PL" sz="2300" b="1" dirty="0"/>
              <a:t>postępowanie w wypadku nieprzestrzegania </a:t>
            </a:r>
            <a:r>
              <a:rPr lang="pl-PL" sz="2300" dirty="0"/>
              <a:t>dostępności </a:t>
            </a:r>
            <a:r>
              <a:rPr lang="pl-PL" sz="2300" dirty="0" smtClean="0"/>
              <a:t>cyfrowej</a:t>
            </a:r>
            <a:endParaRPr lang="pl-PL" sz="2300" dirty="0"/>
          </a:p>
          <a:p>
            <a:pPr>
              <a:lnSpc>
                <a:spcPct val="150000"/>
              </a:lnSpc>
            </a:pPr>
            <a:endParaRPr lang="pl-PL" sz="2300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dirty="0" smtClean="0"/>
              <a:t>Ustawa o dostępności cyfrowej – czego dotyczy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268126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 fontAlgn="base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pl-PL" sz="2300" dirty="0"/>
              <a:t>Wszystkie </a:t>
            </a:r>
            <a:r>
              <a:rPr lang="pl-PL" sz="2300" b="1" dirty="0"/>
              <a:t>strony internetowe </a:t>
            </a:r>
            <a:r>
              <a:rPr lang="pl-PL" sz="2300" dirty="0"/>
              <a:t>podmiotów publicznych muszą być </a:t>
            </a:r>
            <a:r>
              <a:rPr lang="pl-PL" sz="2300" dirty="0" smtClean="0"/>
              <a:t>dostępne cyfrowo </a:t>
            </a:r>
            <a:r>
              <a:rPr lang="pl-PL" sz="2300" b="1" dirty="0" smtClean="0"/>
              <a:t>od</a:t>
            </a:r>
            <a:r>
              <a:rPr lang="pl-PL" sz="2300" dirty="0" smtClean="0"/>
              <a:t> </a:t>
            </a:r>
            <a:r>
              <a:rPr lang="pl-PL" sz="2300" b="1" dirty="0" smtClean="0"/>
              <a:t>23 </a:t>
            </a:r>
            <a:r>
              <a:rPr lang="pl-PL" sz="2300" b="1" dirty="0"/>
              <a:t>września 2020r.</a:t>
            </a:r>
          </a:p>
          <a:p>
            <a:pPr marL="342900" indent="-342900" fontAlgn="base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pl-PL" sz="2300" dirty="0"/>
              <a:t>Wszystkie </a:t>
            </a:r>
            <a:r>
              <a:rPr lang="pl-PL" sz="2300" b="1" dirty="0"/>
              <a:t>aplikacje mobilne </a:t>
            </a:r>
            <a:r>
              <a:rPr lang="pl-PL" sz="2300" dirty="0"/>
              <a:t>podmiotów publicznych muszą być dostępne cyfrowo </a:t>
            </a:r>
            <a:r>
              <a:rPr lang="pl-PL" sz="2300" b="1" dirty="0"/>
              <a:t>od 23 czerwca 2021r.</a:t>
            </a:r>
          </a:p>
          <a:p>
            <a:pPr>
              <a:lnSpc>
                <a:spcPct val="150000"/>
              </a:lnSpc>
            </a:pPr>
            <a:endParaRPr lang="pl-PL" sz="2300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dirty="0" smtClean="0"/>
              <a:t>Ustawa o dostępności cyfrowej – od kiedy obowiązuje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31538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300" dirty="0"/>
              <a:t>Zgodność z wymaganiami określonymi w załączniku ustawy, odpowiadającymi zaleceniom </a:t>
            </a:r>
            <a:r>
              <a:rPr lang="pl-PL" sz="2300" b="1" dirty="0"/>
              <a:t>WCAG 2.1 na poziomie AA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300" dirty="0"/>
              <a:t>Wymagania WCAG pokrywają się z pkt 9,10 i 11 normy </a:t>
            </a:r>
            <a:r>
              <a:rPr lang="pl-PL" sz="2300" dirty="0" smtClean="0"/>
              <a:t/>
            </a:r>
            <a:br>
              <a:rPr lang="pl-PL" sz="2300" dirty="0" smtClean="0"/>
            </a:br>
            <a:r>
              <a:rPr lang="pl-PL" sz="2300" b="1" dirty="0" smtClean="0"/>
              <a:t>EN </a:t>
            </a:r>
            <a:r>
              <a:rPr lang="pl-PL" sz="2300" b="1" dirty="0"/>
              <a:t>301 549 </a:t>
            </a:r>
            <a:r>
              <a:rPr lang="pl-PL" sz="2300" b="1" dirty="0" smtClean="0"/>
              <a:t>V2.1.2</a:t>
            </a:r>
            <a:endParaRPr lang="pl-PL" sz="2300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dirty="0" smtClean="0"/>
              <a:t>Ustawa o dostępności cyfrowej – co rozumie jako dostępność cyfrową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52898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dirty="0" smtClean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Czym jest dostępność cyfrowa?</a:t>
            </a:r>
            <a:endParaRPr lang="pl-PL" sz="4000" dirty="0"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9015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47319" y="1443998"/>
            <a:ext cx="10560424" cy="4374448"/>
          </a:xfrm>
        </p:spPr>
        <p:txBody>
          <a:bodyPr>
            <a:noAutofit/>
          </a:bodyPr>
          <a:lstStyle/>
          <a:p>
            <a:pPr lvl="1" fontAlgn="base"/>
            <a:r>
              <a:rPr lang="pl-PL" sz="2200" dirty="0"/>
              <a:t>multimedia nadawane na żywo,</a:t>
            </a:r>
          </a:p>
          <a:p>
            <a:pPr lvl="1" fontAlgn="base"/>
            <a:r>
              <a:rPr lang="pl-PL" sz="2200" dirty="0"/>
              <a:t>multimedia opublikowane przed 23 września 2020r.,</a:t>
            </a:r>
          </a:p>
          <a:p>
            <a:pPr lvl="1" fontAlgn="base"/>
            <a:r>
              <a:rPr lang="pl-PL" sz="2200" dirty="0"/>
              <a:t>dokumenty opublikowane przed 23 września 2018 r. </a:t>
            </a:r>
          </a:p>
          <a:p>
            <a:pPr lvl="1" fontAlgn="base"/>
            <a:r>
              <a:rPr lang="pl-PL" sz="2200" dirty="0"/>
              <a:t>mapy – ale muszą mieść alternatywny dostęp do prezentowanych na nich danych,</a:t>
            </a:r>
          </a:p>
          <a:p>
            <a:pPr lvl="1" fontAlgn="base"/>
            <a:r>
              <a:rPr lang="pl-PL" sz="2200" dirty="0"/>
              <a:t>część dzieł sztuki, muzealiów, zbiorów archiwów</a:t>
            </a:r>
          </a:p>
          <a:p>
            <a:pPr lvl="1" fontAlgn="base"/>
            <a:r>
              <a:rPr lang="pl-PL" sz="2200" dirty="0"/>
              <a:t>treści z intranetu i ekstranetu opublikowane przed 23 wrześnie 2019 r. </a:t>
            </a:r>
            <a:br>
              <a:rPr lang="pl-PL" sz="2200" dirty="0"/>
            </a:br>
            <a:r>
              <a:rPr lang="pl-PL" sz="2200" dirty="0"/>
              <a:t>i nieaktualizowane,</a:t>
            </a:r>
          </a:p>
          <a:p>
            <a:pPr lvl="1" fontAlgn="base"/>
            <a:r>
              <a:rPr lang="pl-PL" sz="2200" dirty="0"/>
              <a:t>treści od innych podmiotów, do których modyfikacji podmiot nie jest uprawniony,</a:t>
            </a:r>
          </a:p>
          <a:p>
            <a:pPr lvl="1" fontAlgn="base"/>
            <a:r>
              <a:rPr lang="pl-PL" sz="2200" dirty="0"/>
              <a:t>treści niewykorzystywanych do realizacji bieżących zadań.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dirty="0" smtClean="0"/>
              <a:t>Ustawa o dostępności cyfrowej – wyłączenia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3937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300" dirty="0" smtClean="0"/>
              <a:t>Ustawa dopuszcza wyłączenia </a:t>
            </a:r>
            <a:r>
              <a:rPr lang="pl-PL" sz="2300" dirty="0"/>
              <a:t>wynikające z </a:t>
            </a:r>
            <a:r>
              <a:rPr lang="pl-PL" sz="2300" b="1" dirty="0" smtClean="0"/>
              <a:t>nadmiernych kosztów, </a:t>
            </a:r>
            <a:r>
              <a:rPr lang="pl-PL" sz="2300" dirty="0" smtClean="0"/>
              <a:t>ale: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300" dirty="0" smtClean="0"/>
              <a:t>Nawet </a:t>
            </a:r>
            <a:r>
              <a:rPr lang="pl-PL" sz="2300" dirty="0"/>
              <a:t>wówczas część elementów musi być bezwzględnie </a:t>
            </a:r>
            <a:r>
              <a:rPr lang="pl-PL" sz="2300" dirty="0" smtClean="0"/>
              <a:t>dostępna,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300" dirty="0" smtClean="0"/>
              <a:t>Zawsze wymagana analiza </a:t>
            </a:r>
            <a:r>
              <a:rPr lang="pl-PL" sz="2300" dirty="0"/>
              <a:t>i ocena </a:t>
            </a:r>
            <a:r>
              <a:rPr lang="pl-PL" sz="2300" dirty="0" smtClean="0"/>
              <a:t>kosztów</a:t>
            </a:r>
            <a:r>
              <a:rPr lang="pl-PL" sz="2300" dirty="0"/>
              <a:t>.</a:t>
            </a:r>
            <a:endParaRPr lang="pl-PL" sz="2300" dirty="0" smtClean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dirty="0" smtClean="0"/>
              <a:t>Ustawa o dostępności cyfrowej – nadmierne koszty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61455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300" dirty="0" smtClean="0"/>
              <a:t>Ustawa określa: </a:t>
            </a:r>
            <a:endParaRPr lang="pl-PL" sz="2300" b="1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300" dirty="0" smtClean="0"/>
              <a:t>Procedurę i zawartości </a:t>
            </a:r>
            <a:r>
              <a:rPr lang="pl-PL" sz="2300" b="1" dirty="0" smtClean="0"/>
              <a:t>skargi na brak dostępności</a:t>
            </a:r>
            <a:r>
              <a:rPr lang="pl-PL" sz="2300" dirty="0" smtClean="0"/>
              <a:t>,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300" b="1" dirty="0" smtClean="0"/>
              <a:t>Sposób i terminy reakcji </a:t>
            </a:r>
            <a:r>
              <a:rPr lang="pl-PL" sz="2300" dirty="0" smtClean="0"/>
              <a:t>podmiotu publicznego na skargę.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dirty="0" smtClean="0"/>
              <a:t>Ustawa o dostępności cyfrowej – procedury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69469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300" dirty="0" smtClean="0"/>
              <a:t>Ustawa wprowadza kary za:</a:t>
            </a:r>
            <a:endParaRPr lang="pl-PL" sz="23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300" dirty="0" smtClean="0"/>
              <a:t>nieuzasadnione </a:t>
            </a:r>
            <a:r>
              <a:rPr lang="pl-PL" sz="2300" dirty="0"/>
              <a:t>i uporczywe łamanie zasad </a:t>
            </a:r>
            <a:r>
              <a:rPr lang="pl-PL" sz="2300" dirty="0" smtClean="0"/>
              <a:t>dostępności stron www </a:t>
            </a:r>
            <a:r>
              <a:rPr lang="pl-PL" sz="2300" dirty="0"/>
              <a:t>i aplikacji </a:t>
            </a:r>
            <a:r>
              <a:rPr lang="pl-PL" sz="2300" dirty="0" smtClean="0"/>
              <a:t>mobilnych - </a:t>
            </a:r>
            <a:r>
              <a:rPr lang="pl-PL" sz="2300" b="1" dirty="0" smtClean="0"/>
              <a:t>do </a:t>
            </a:r>
            <a:r>
              <a:rPr lang="pl-PL" sz="2300" b="1" dirty="0"/>
              <a:t>10 tys. zł</a:t>
            </a:r>
            <a:r>
              <a:rPr lang="pl-PL" sz="2300" dirty="0"/>
              <a:t>,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300" dirty="0" smtClean="0"/>
              <a:t>niezapewnienie </a:t>
            </a:r>
            <a:r>
              <a:rPr lang="pl-PL" sz="2300" dirty="0"/>
              <a:t>dostępności BIP i podstawowych </a:t>
            </a:r>
            <a:r>
              <a:rPr lang="pl-PL" sz="2300" dirty="0" smtClean="0"/>
              <a:t>elementów stron </a:t>
            </a:r>
            <a:r>
              <a:rPr lang="pl-PL" sz="2300" dirty="0"/>
              <a:t>www </a:t>
            </a:r>
            <a:r>
              <a:rPr lang="pl-PL" sz="2300" dirty="0" smtClean="0"/>
              <a:t>i aplikacji </a:t>
            </a:r>
            <a:r>
              <a:rPr lang="pl-PL" sz="2300" dirty="0"/>
              <a:t>- </a:t>
            </a:r>
            <a:r>
              <a:rPr lang="pl-PL" sz="2300" b="1" dirty="0"/>
              <a:t>do 5 tys. </a:t>
            </a:r>
            <a:r>
              <a:rPr lang="pl-PL" sz="2300" b="1" dirty="0" smtClean="0"/>
              <a:t>zł</a:t>
            </a:r>
            <a:r>
              <a:rPr lang="pl-PL" sz="2300" dirty="0" smtClean="0"/>
              <a:t>,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300" dirty="0" smtClean="0"/>
              <a:t>brak deklaracji dostępności - </a:t>
            </a:r>
            <a:r>
              <a:rPr lang="pl-PL" sz="2300" b="1" dirty="0" smtClean="0"/>
              <a:t>do 5 tys. </a:t>
            </a:r>
            <a:r>
              <a:rPr lang="pl-PL" sz="2300" b="1" dirty="0"/>
              <a:t>z</a:t>
            </a:r>
            <a:r>
              <a:rPr lang="pl-PL" sz="2300" b="1" dirty="0" smtClean="0"/>
              <a:t>ł</a:t>
            </a:r>
            <a:r>
              <a:rPr lang="pl-PL" sz="2300" dirty="0" smtClean="0"/>
              <a:t>. </a:t>
            </a:r>
            <a:endParaRPr lang="pl-PL" sz="2300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dirty="0" smtClean="0"/>
              <a:t>Ustawa o dostępności cyfrowej – kary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158783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3135127"/>
            <a:ext cx="11084226" cy="2240470"/>
          </a:xfrm>
        </p:spPr>
        <p:txBody>
          <a:bodyPr>
            <a:normAutofit fontScale="90000"/>
          </a:bodyPr>
          <a:lstStyle/>
          <a:p>
            <a:r>
              <a:rPr lang="pl-PL" b="0" dirty="0" smtClean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7 podstaw wdrażania dostępności cyfrowej</a:t>
            </a:r>
            <a:r>
              <a:rPr lang="pl-PL" b="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/>
            </a:r>
            <a:br>
              <a:rPr lang="pl-PL" b="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</a:br>
            <a:r>
              <a:rPr lang="pl-PL" b="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/>
            </a:r>
            <a:br>
              <a:rPr lang="pl-PL" b="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</a:br>
            <a:endParaRPr lang="pl-PL" b="0" dirty="0"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1705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b="1" dirty="0" smtClean="0">
                <a:solidFill>
                  <a:schemeClr val="tx1"/>
                </a:solidFill>
              </a:rPr>
              <a:t>1. Jeden, spójny standard dostępności cyfrowej</a:t>
            </a:r>
            <a:endParaRPr lang="pl-PL" b="1" dirty="0">
              <a:solidFill>
                <a:schemeClr val="tx1"/>
              </a:solidFill>
            </a:endParaRPr>
          </a:p>
        </p:txBody>
      </p:sp>
      <p:sp>
        <p:nvSpPr>
          <p:cNvPr id="4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742381"/>
            <a:ext cx="10560424" cy="4374448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300" b="1" dirty="0" smtClean="0"/>
              <a:t>WCAG/EN 301549 </a:t>
            </a:r>
            <a:r>
              <a:rPr lang="pl-PL" sz="2300" dirty="0" smtClean="0"/>
              <a:t>- jeden standard w całej Unii Europejskiej.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300" dirty="0" smtClean="0"/>
              <a:t>Spójne wymagania odnośnie stron internetowych i odnośnie aplikacji mobilnych – jasne określenie co jest wymagane, a co jest dobrą praktyką.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300" dirty="0" smtClean="0"/>
              <a:t>Możliwość wdrożenia stałych procedur działań, stałego monitorowania, stałych wymagań dla podwykonawców itp.</a:t>
            </a:r>
            <a:endParaRPr lang="pl-PL" sz="2300" dirty="0"/>
          </a:p>
        </p:txBody>
      </p:sp>
    </p:spTree>
    <p:extLst>
      <p:ext uri="{BB962C8B-B14F-4D97-AF65-F5344CB8AC3E}">
        <p14:creationId xmlns:p14="http://schemas.microsoft.com/office/powerpoint/2010/main" val="720225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zawartości 2"/>
          <p:cNvSpPr txBox="1">
            <a:spLocks/>
          </p:cNvSpPr>
          <p:nvPr/>
        </p:nvSpPr>
        <p:spPr>
          <a:xfrm>
            <a:off x="932330" y="1568918"/>
            <a:ext cx="10660956" cy="44372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14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r>
              <a:rPr lang="pl-PL" sz="23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Deklaracja </a:t>
            </a: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to </a:t>
            </a:r>
            <a:r>
              <a:rPr lang="pl-PL" sz="23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opis dostępności podmiotu publicznego dla </a:t>
            </a:r>
            <a:br>
              <a:rPr lang="pl-PL" sz="23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pl-PL" sz="23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osób z niepełnosprawnościami</a:t>
            </a: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 </a:t>
            </a:r>
          </a:p>
          <a:p>
            <a:pPr lvl="1">
              <a:lnSpc>
                <a:spcPct val="120000"/>
              </a:lnSpc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Informuje te osoby o stanie dostępności, problemach i rozwiązaniach na stronie internetowej, w aplikacji mobilnej i w budynkach podmiotu publicznego.</a:t>
            </a:r>
          </a:p>
          <a:p>
            <a:pPr lvl="1">
              <a:lnSpc>
                <a:spcPct val="120000"/>
              </a:lnSpc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 ściśle określoną formę - opisaną w </a:t>
            </a: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2"/>
              </a:rPr>
              <a:t>Warunkach technicznych</a:t>
            </a: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</a:t>
            </a:r>
          </a:p>
          <a:p>
            <a:pPr lvl="1">
              <a:lnSpc>
                <a:spcPct val="120000"/>
              </a:lnSpc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 ściśle określoną treść – opisaną w </a:t>
            </a: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3"/>
              </a:rPr>
              <a:t>poradniku tworzenia deklaracji dostępności</a:t>
            </a: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</a:t>
            </a:r>
          </a:p>
          <a:p>
            <a:pPr lvl="1">
              <a:lnSpc>
                <a:spcPct val="120000"/>
              </a:lnSpc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Musi być </a:t>
            </a:r>
            <a:r>
              <a:rPr lang="pl-PL" sz="23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aktualizowana minimum raz w roku (do 31 marca danego roku).</a:t>
            </a:r>
            <a:endParaRPr lang="pl-PL" sz="23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fontAlgn="base">
              <a:lnSpc>
                <a:spcPct val="120000"/>
              </a:lnSpc>
            </a:pPr>
            <a:r>
              <a:rPr lang="pl-PL" sz="2300" dirty="0" smtClean="0">
                <a:solidFill>
                  <a:srgbClr val="FF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</a:t>
            </a:r>
          </a:p>
          <a:p>
            <a:pPr>
              <a:lnSpc>
                <a:spcPct val="120000"/>
              </a:lnSpc>
            </a:pPr>
            <a:r>
              <a:rPr lang="pl-PL" sz="23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</a:p>
          <a:p>
            <a:pPr>
              <a:lnSpc>
                <a:spcPct val="120000"/>
              </a:lnSpc>
            </a:pPr>
            <a:r>
              <a:rPr lang="pl-PL" sz="23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endParaRPr lang="pl-PL" sz="23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617458"/>
            <a:ext cx="10560424" cy="683387"/>
          </a:xfrm>
        </p:spPr>
        <p:txBody>
          <a:bodyPr>
            <a:noAutofit/>
          </a:bodyPr>
          <a:lstStyle/>
          <a:p>
            <a:r>
              <a:rPr lang="pl-PL" b="1" dirty="0" smtClean="0">
                <a:solidFill>
                  <a:schemeClr val="tx1"/>
                </a:solidFill>
              </a:rPr>
              <a:t>2. Obowiązkowa deklaracja dostępności</a:t>
            </a:r>
            <a:endParaRPr lang="pl-PL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1823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b="1" dirty="0" smtClean="0">
                <a:solidFill>
                  <a:schemeClr val="tx1"/>
                </a:solidFill>
              </a:rPr>
              <a:t>3. </a:t>
            </a:r>
            <a:r>
              <a:rPr lang="pl-PL" dirty="0" smtClean="0">
                <a:solidFill>
                  <a:schemeClr val="tx1"/>
                </a:solidFill>
              </a:rPr>
              <a:t>Odpowiednia kolejność działań</a:t>
            </a:r>
            <a:endParaRPr lang="pl-PL" b="1" dirty="0">
              <a:solidFill>
                <a:srgbClr val="FF0000"/>
              </a:solidFill>
            </a:endParaRPr>
          </a:p>
        </p:txBody>
      </p:sp>
      <p:sp>
        <p:nvSpPr>
          <p:cNvPr id="4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742381"/>
            <a:ext cx="10560424" cy="4374448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pl-PL" sz="2300" dirty="0" smtClean="0"/>
              <a:t>To co bezwzględnie wymagane,</a:t>
            </a:r>
          </a:p>
          <a:p>
            <a:pPr marL="457200" indent="-457200">
              <a:buFont typeface="+mj-lt"/>
              <a:buAutoNum type="arabicPeriod"/>
            </a:pPr>
            <a:r>
              <a:rPr lang="pl-PL" sz="2300" dirty="0" smtClean="0"/>
              <a:t>To co powstaje od zera,</a:t>
            </a:r>
          </a:p>
          <a:p>
            <a:pPr marL="457200" indent="-457200">
              <a:buFont typeface="+mj-lt"/>
              <a:buAutoNum type="arabicPeriod"/>
            </a:pPr>
            <a:r>
              <a:rPr lang="pl-PL" sz="2300" dirty="0" smtClean="0"/>
              <a:t>To z czego korzystają użytkownicy,</a:t>
            </a:r>
          </a:p>
          <a:p>
            <a:pPr marL="457200" indent="-457200">
              <a:buFont typeface="+mj-lt"/>
              <a:buAutoNum type="arabicPeriod"/>
            </a:pPr>
            <a:r>
              <a:rPr lang="pl-PL" sz="2300" dirty="0" smtClean="0"/>
              <a:t>To co ważne dla podmiotu,</a:t>
            </a:r>
          </a:p>
          <a:p>
            <a:pPr marL="457200" indent="-457200">
              <a:buFont typeface="+mj-lt"/>
              <a:buAutoNum type="arabicPeriod"/>
            </a:pPr>
            <a:r>
              <a:rPr lang="pl-PL" sz="2300" dirty="0" smtClean="0"/>
              <a:t>Archiwalne „po datach granicznych”,</a:t>
            </a:r>
          </a:p>
          <a:p>
            <a:pPr marL="457200" indent="-457200">
              <a:buFont typeface="+mj-lt"/>
              <a:buAutoNum type="arabicPeriod"/>
            </a:pPr>
            <a:r>
              <a:rPr lang="pl-PL" sz="2300" dirty="0" smtClean="0"/>
              <a:t>Elementy udostępniane na żądanie.</a:t>
            </a:r>
          </a:p>
          <a:p>
            <a:pPr marL="457200" indent="-457200">
              <a:buFont typeface="+mj-lt"/>
              <a:buAutoNum type="arabicPeriod"/>
            </a:pPr>
            <a:r>
              <a:rPr lang="pl-PL" sz="2300" dirty="0" smtClean="0"/>
              <a:t>Pozostałe elementy.</a:t>
            </a:r>
          </a:p>
        </p:txBody>
      </p:sp>
    </p:spTree>
    <p:extLst>
      <p:ext uri="{BB962C8B-B14F-4D97-AF65-F5344CB8AC3E}">
        <p14:creationId xmlns:p14="http://schemas.microsoft.com/office/powerpoint/2010/main" val="656421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zawartości 2"/>
          <p:cNvSpPr txBox="1">
            <a:spLocks/>
          </p:cNvSpPr>
          <p:nvPr/>
        </p:nvSpPr>
        <p:spPr>
          <a:xfrm>
            <a:off x="932330" y="1423142"/>
            <a:ext cx="10660956" cy="484290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14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/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</a:t>
            </a:r>
            <a:r>
              <a:rPr lang="pl-PL" sz="23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oszty mogą przewyższać </a:t>
            </a: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zyski jakie </a:t>
            </a:r>
            <a:r>
              <a:rPr lang="pl-PL" sz="23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mogłaby </a:t>
            </a: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przynieść osobom z niepełnosprawnościami pełna dostępność cyfrowa danej strony lub aplikacji</a:t>
            </a:r>
            <a:r>
              <a:rPr lang="pl-PL" sz="23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 Wówczas takie </a:t>
            </a:r>
            <a:r>
              <a:rPr lang="pl-PL" sz="2300" b="1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koszty są nieproporcjonalne</a:t>
            </a:r>
            <a:r>
              <a:rPr lang="pl-PL" sz="23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</a:t>
            </a:r>
            <a:endParaRPr lang="pl-PL" sz="23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fontAlgn="base"/>
            <a:r>
              <a:rPr lang="pl-PL" sz="23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Przeanalizuj:</a:t>
            </a:r>
            <a:endParaRPr lang="pl-PL" sz="23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 jakim stopniu elementy, które chcesz wyłączyć, mogą dotyczyć osób z niepełnosprawnościami,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jak ich dostosowanie wpłynęłoby na osoby z niepełnosprawnościami,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ile kosztowałoby dostosowanie cyfrowe tych elementów i jak wpłynęłoby to na Twoją instytucję,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ile jest takich elementów, jak często są publikowane i ile osób z nich korzysta.</a:t>
            </a:r>
          </a:p>
          <a:p>
            <a:r>
              <a:rPr lang="pl-PL" sz="23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</a:p>
          <a:p>
            <a:r>
              <a:rPr lang="pl-PL" sz="23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endParaRPr lang="pl-PL" sz="23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b="1" dirty="0" smtClean="0">
                <a:solidFill>
                  <a:schemeClr val="tx1"/>
                </a:solidFill>
              </a:rPr>
              <a:t>4. Koszty proporcjonalne do efektów</a:t>
            </a:r>
            <a:endParaRPr lang="pl-PL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7028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zawartości 2"/>
          <p:cNvSpPr txBox="1">
            <a:spLocks/>
          </p:cNvSpPr>
          <p:nvPr/>
        </p:nvSpPr>
        <p:spPr>
          <a:xfrm>
            <a:off x="932330" y="1423142"/>
            <a:ext cx="10660956" cy="484290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14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/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Jeśli </a:t>
            </a:r>
            <a:r>
              <a:rPr lang="pl-PL" sz="23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nie możesz </a:t>
            </a: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zapewnić dostępności cyfrowej jakiegoś elementu swojej strony internetowej lub aplikacji mobilnej </a:t>
            </a:r>
            <a:r>
              <a:rPr lang="pl-PL" sz="23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musisz </a:t>
            </a:r>
            <a:r>
              <a:rPr lang="pl-PL" sz="23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udostępnić go w inny sposób</a:t>
            </a: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 </a:t>
            </a:r>
            <a:endParaRPr lang="pl-PL" sz="2300" dirty="0" smtClean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fontAlgn="base"/>
            <a:r>
              <a:rPr lang="pl-PL" sz="23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Na przykład poprzez przekazanie tych samych informacji:</a:t>
            </a:r>
            <a:endParaRPr lang="pl-PL" sz="23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3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telefonicznego</a:t>
            </a: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listownego lub </a:t>
            </a:r>
            <a:r>
              <a:rPr lang="pl-PL" sz="23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mailowego,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3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ze </a:t>
            </a: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wsparciem tłumacza języka migowego (osobiście lub </a:t>
            </a:r>
            <a:r>
              <a:rPr lang="pl-PL" sz="23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online).</a:t>
            </a:r>
          </a:p>
          <a:p>
            <a:pPr fontAlgn="base"/>
            <a:r>
              <a:rPr lang="pl-PL" sz="23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Możesz </a:t>
            </a: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także udostępnić informacje w dostępnym dokumencie tekstowym lub </a:t>
            </a:r>
            <a:r>
              <a:rPr lang="pl-PL" sz="23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wskazać inną stronę w Internecie</a:t>
            </a: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na której </a:t>
            </a:r>
            <a:r>
              <a:rPr lang="pl-PL" sz="23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te same informacje </a:t>
            </a: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są podane w formie w pełni dostępnej cyfrowo (np. w </a:t>
            </a:r>
            <a:r>
              <a:rPr lang="pl-PL" sz="23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BIPie</a:t>
            </a: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). </a:t>
            </a:r>
          </a:p>
          <a:p>
            <a:r>
              <a:rPr lang="pl-PL" sz="23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</a:p>
          <a:p>
            <a:r>
              <a:rPr lang="pl-PL" sz="23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endParaRPr lang="pl-PL" sz="23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b="1" dirty="0" smtClean="0">
                <a:solidFill>
                  <a:schemeClr val="tx1"/>
                </a:solidFill>
              </a:rPr>
              <a:t>5. Dostęp alternatywny</a:t>
            </a:r>
            <a:endParaRPr lang="pl-PL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8206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2703302"/>
            <a:ext cx="10660956" cy="2494339"/>
          </a:xfrm>
        </p:spPr>
        <p:txBody>
          <a:bodyPr>
            <a:noAutofit/>
          </a:bodyPr>
          <a:lstStyle/>
          <a:p>
            <a:pPr fontAlgn="base">
              <a:lnSpc>
                <a:spcPct val="120000"/>
              </a:lnSpc>
            </a:pPr>
            <a:r>
              <a:rPr lang="pl-PL" sz="2400" b="1" dirty="0"/>
              <a:t>Przyjazność dla osób z niepełnosprawnościami</a:t>
            </a:r>
          </a:p>
          <a:p>
            <a:pPr fontAlgn="base">
              <a:lnSpc>
                <a:spcPct val="120000"/>
              </a:lnSpc>
            </a:pPr>
            <a:r>
              <a:rPr lang="pl-PL" sz="2400" dirty="0"/>
              <a:t>Dzięki dostępności cyfrowej osoby </a:t>
            </a:r>
            <a:r>
              <a:rPr lang="pl-PL" sz="2400" dirty="0" smtClean="0"/>
              <a:t>z niepełnosprawnościami </a:t>
            </a:r>
            <a:r>
              <a:rPr lang="pl-PL" sz="2400" dirty="0"/>
              <a:t>mogą wygodnie </a:t>
            </a:r>
            <a:r>
              <a:rPr lang="pl-PL" sz="2400" dirty="0" smtClean="0"/>
              <a:t>korzystać z </a:t>
            </a:r>
            <a:r>
              <a:rPr lang="pl-PL" sz="2400" dirty="0"/>
              <a:t>serwisów internetowych i aplikacji </a:t>
            </a:r>
            <a:r>
              <a:rPr lang="pl-PL" sz="2400" dirty="0" smtClean="0"/>
              <a:t>mobilnych.</a:t>
            </a:r>
            <a:endParaRPr lang="pl-PL" sz="2400" dirty="0"/>
          </a:p>
          <a:p>
            <a:pPr>
              <a:lnSpc>
                <a:spcPct val="120000"/>
              </a:lnSpc>
            </a:pPr>
            <a:r>
              <a:rPr lang="pl-PL" sz="2400" dirty="0" smtClean="0"/>
              <a:t> </a:t>
            </a:r>
          </a:p>
          <a:p>
            <a:pPr>
              <a:lnSpc>
                <a:spcPct val="120000"/>
              </a:lnSpc>
            </a:pPr>
            <a:r>
              <a:rPr lang="pl-PL" sz="2400" dirty="0" smtClean="0"/>
              <a:t> </a:t>
            </a:r>
            <a:endParaRPr lang="pl-PL" sz="2400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Czym jest dostępność cyfrowa 1/3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121375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zawartości 2"/>
          <p:cNvSpPr txBox="1">
            <a:spLocks/>
          </p:cNvSpPr>
          <p:nvPr/>
        </p:nvSpPr>
        <p:spPr>
          <a:xfrm>
            <a:off x="932330" y="1423142"/>
            <a:ext cx="10660956" cy="484290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14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/>
            <a:r>
              <a:rPr lang="pl-PL" sz="23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Ustawa o dostępności cyfrowej nakłada wprost obowiązek: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300" b="1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Wskazania osoby </a:t>
            </a:r>
            <a:r>
              <a:rPr lang="pl-PL" sz="23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odpowiedzialnej za dostępność cyfrową, 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3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Podania adresu </a:t>
            </a:r>
            <a:r>
              <a:rPr lang="pl-PL" sz="2300" b="1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e-mail i telefonu </a:t>
            </a:r>
            <a:r>
              <a:rPr lang="pl-PL" sz="23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do tej osoby,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300" b="1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Reagowania niezwłocznie </a:t>
            </a:r>
            <a:r>
              <a:rPr lang="pl-PL" sz="23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na skargi – maksymalnie do 7 dni, 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3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Wdrażania </a:t>
            </a:r>
            <a:r>
              <a:rPr lang="pl-PL" sz="2300" b="1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niezwłocznie poprawek </a:t>
            </a:r>
            <a:r>
              <a:rPr lang="pl-PL" sz="23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– maksymalnie do 2 miesięcy, 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300" b="1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Publikowania raportów i analiz </a:t>
            </a:r>
            <a:r>
              <a:rPr lang="pl-PL" sz="23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będących podstawą ocen i działań z zakresu dostępności cyfrowej.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endParaRPr lang="pl-PL" sz="23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342900" indent="-342900" fontAlgn="base">
              <a:buFont typeface="Arial" panose="020B0604020202020204" pitchFamily="34" charset="0"/>
              <a:buChar char="•"/>
            </a:pPr>
            <a:endParaRPr lang="pl-PL" sz="23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pl-PL" sz="23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</a:p>
          <a:p>
            <a:r>
              <a:rPr lang="pl-PL" sz="23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endParaRPr lang="pl-PL" sz="23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b="1" dirty="0" smtClean="0">
                <a:solidFill>
                  <a:schemeClr val="tx1"/>
                </a:solidFill>
              </a:rPr>
              <a:t>6. Otwarta komunikacja</a:t>
            </a:r>
            <a:endParaRPr lang="pl-PL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5453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72962" y="3341407"/>
            <a:ext cx="9414827" cy="816707"/>
          </a:xfrm>
        </p:spPr>
        <p:txBody>
          <a:bodyPr>
            <a:noAutofit/>
          </a:bodyPr>
          <a:lstStyle/>
          <a:p>
            <a:r>
              <a:rPr lang="pl-PL" sz="3800" b="1" dirty="0">
                <a:solidFill>
                  <a:schemeClr val="tx1"/>
                </a:solidFill>
              </a:rPr>
              <a:t>7</a:t>
            </a:r>
            <a:r>
              <a:rPr lang="pl-PL" sz="3800" b="1" dirty="0" smtClean="0">
                <a:solidFill>
                  <a:schemeClr val="tx1"/>
                </a:solidFill>
              </a:rPr>
              <a:t>. Zdrowy rozsądek</a:t>
            </a:r>
            <a:endParaRPr lang="pl-PL" sz="3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7718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b="0" dirty="0" smtClean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Zarządzanie </a:t>
            </a:r>
            <a:r>
              <a:rPr lang="pl-PL" b="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dostępnością </a:t>
            </a:r>
            <a:r>
              <a:rPr lang="pl-PL" b="0" dirty="0" smtClean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cyfrową</a:t>
            </a:r>
            <a:r>
              <a:rPr lang="pl-PL" b="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/>
            </a:r>
            <a:br>
              <a:rPr lang="pl-PL" b="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</a:br>
            <a:r>
              <a:rPr lang="pl-PL" b="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/>
            </a:r>
            <a:br>
              <a:rPr lang="pl-PL" b="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</a:br>
            <a:endParaRPr lang="pl-PL" b="0" dirty="0"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5353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 descr="Cztery strzałki ułożone po okręgu - symbol powtarzającego się procesu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99" t="13474" r="20092" b="13965"/>
          <a:stretch/>
        </p:blipFill>
        <p:spPr>
          <a:xfrm>
            <a:off x="5980427" y="0"/>
            <a:ext cx="6211573" cy="6656678"/>
          </a:xfrm>
          <a:prstGeom prst="rect">
            <a:avLst/>
          </a:prstGeom>
        </p:spPr>
      </p:pic>
      <p:sp>
        <p:nvSpPr>
          <p:cNvPr id="6" name="Symbol zastępczy zawartości 2"/>
          <p:cNvSpPr txBox="1">
            <a:spLocks/>
          </p:cNvSpPr>
          <p:nvPr/>
        </p:nvSpPr>
        <p:spPr>
          <a:xfrm>
            <a:off x="932330" y="2962601"/>
            <a:ext cx="10660956" cy="112755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14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/>
            <a:r>
              <a:rPr lang="pl-PL" dirty="0" smtClean="0"/>
              <a:t>Wszystkie działania muszą być </a:t>
            </a:r>
            <a:r>
              <a:rPr lang="pl-PL" b="1" dirty="0" smtClean="0"/>
              <a:t>regularnie powtarzane </a:t>
            </a:r>
            <a:r>
              <a:rPr lang="pl-PL" dirty="0" smtClean="0"/>
              <a:t>- raz wdrożoną dostępność cyfrową bardzo łatwo zaprzepaścić.</a:t>
            </a:r>
          </a:p>
          <a:p>
            <a:r>
              <a:rPr lang="pl-PL" sz="3200" dirty="0" smtClean="0"/>
              <a:t> </a:t>
            </a:r>
            <a:endParaRPr lang="pl-PL" sz="3200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fontAlgn="base"/>
            <a:r>
              <a:rPr lang="pl-PL" sz="2400" b="1" dirty="0"/>
              <a:t>Dostępność cyfrowa to proces, a nie projekt.</a:t>
            </a:r>
          </a:p>
        </p:txBody>
      </p:sp>
    </p:spTree>
    <p:extLst>
      <p:ext uri="{BB962C8B-B14F-4D97-AF65-F5344CB8AC3E}">
        <p14:creationId xmlns:p14="http://schemas.microsoft.com/office/powerpoint/2010/main" val="3290363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zawartości 2"/>
          <p:cNvSpPr txBox="1">
            <a:spLocks/>
          </p:cNvSpPr>
          <p:nvPr/>
        </p:nvSpPr>
        <p:spPr>
          <a:xfrm>
            <a:off x="932330" y="1423142"/>
            <a:ext cx="10660956" cy="484290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14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Dostępność ma wiele twarzy i </a:t>
            </a:r>
            <a:r>
              <a:rPr lang="pl-PL" sz="23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aspektów. </a:t>
            </a:r>
            <a:r>
              <a:rPr lang="pl-PL" sz="2300" b="1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Wdrażana </a:t>
            </a:r>
            <a:r>
              <a:rPr lang="pl-PL" sz="23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jednoosobowo rzadko kiedy się </a:t>
            </a:r>
            <a:r>
              <a:rPr lang="pl-PL" sz="2300" b="1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uda</a:t>
            </a:r>
            <a:r>
              <a:rPr lang="pl-PL" sz="23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– bez względu na to czy odpowiada za nią informatyk, administrator, redaktor czy nawet specjalista ds. dostępności cyfrowej.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3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Stwórz </a:t>
            </a:r>
            <a:r>
              <a:rPr lang="pl-PL" sz="2300" b="1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zespół dedykowany do tematu </a:t>
            </a:r>
            <a:r>
              <a:rPr lang="pl-PL" sz="23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dostępności/dostępności cyfrowej.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3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Wdrożenie ułatwia umiejscowienie minimum jednego </a:t>
            </a:r>
            <a:r>
              <a:rPr lang="pl-PL" sz="2300" b="1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członka zespołu wysoko w hierarchii danego podmiotu</a:t>
            </a:r>
            <a:r>
              <a:rPr lang="pl-PL" sz="23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– dostępność jest działaniem strategicznym, żeby się udała musi być uwzględniania we wszystkich działaniach informacyjnych i komunikacyjnych podmiotu.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3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Ten zespół </a:t>
            </a:r>
            <a:r>
              <a:rPr lang="pl-PL" sz="2300" b="1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nie odpowiada za poprawianie „za innych”.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b="1" dirty="0" smtClean="0"/>
              <a:t>Stwórz zespół</a:t>
            </a:r>
            <a:endParaRPr lang="pl-PL" b="1" dirty="0"/>
          </a:p>
        </p:txBody>
      </p:sp>
    </p:spTree>
    <p:extLst>
      <p:ext uri="{BB962C8B-B14F-4D97-AF65-F5344CB8AC3E}">
        <p14:creationId xmlns:p14="http://schemas.microsoft.com/office/powerpoint/2010/main" val="4132274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zawartości 2"/>
          <p:cNvSpPr txBox="1">
            <a:spLocks/>
          </p:cNvSpPr>
          <p:nvPr/>
        </p:nvSpPr>
        <p:spPr>
          <a:xfrm>
            <a:off x="932330" y="1423142"/>
            <a:ext cx="10660956" cy="484290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14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/>
            <a:r>
              <a:rPr lang="pl-PL" sz="23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Zacznij od ustalenia </a:t>
            </a:r>
            <a:r>
              <a:rPr lang="pl-PL" sz="2300" b="1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jakie rozwiązania cyfrowe wykorzystujesz (bezpośrednio i pośrednio)</a:t>
            </a:r>
            <a:r>
              <a:rPr lang="pl-PL" sz="23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:</a:t>
            </a:r>
          </a:p>
          <a:p>
            <a:pPr marL="457200" indent="-457200" fontAlgn="base">
              <a:buFont typeface="Arial" panose="020B0604020202020204" pitchFamily="34" charset="0"/>
              <a:buChar char="•"/>
            </a:pPr>
            <a:r>
              <a:rPr lang="pl-PL" sz="23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Posiadane strony internetowe,</a:t>
            </a:r>
            <a:endParaRPr lang="pl-PL" sz="23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457200" indent="-457200" fontAlgn="base">
              <a:buFont typeface="Arial" panose="020B0604020202020204" pitchFamily="34" charset="0"/>
              <a:buChar char="•"/>
            </a:pPr>
            <a:r>
              <a:rPr lang="pl-PL" sz="23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Posiadane aplikacje mobilne,</a:t>
            </a:r>
            <a:endParaRPr lang="pl-PL" sz="23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457200" indent="-457200" fontAlgn="base">
              <a:buFont typeface="Arial" panose="020B0604020202020204" pitchFamily="34" charset="0"/>
              <a:buChar char="•"/>
            </a:pPr>
            <a:r>
              <a:rPr lang="pl-PL" sz="23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Rozwiązania intranetowe </a:t>
            </a: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 </a:t>
            </a:r>
            <a:r>
              <a:rPr lang="pl-PL" sz="23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ekstranetowe, </a:t>
            </a:r>
            <a:endParaRPr lang="pl-PL" sz="23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457200" indent="-457200" fontAlgn="base">
              <a:buFont typeface="Arial" panose="020B0604020202020204" pitchFamily="34" charset="0"/>
              <a:buChar char="•"/>
            </a:pPr>
            <a:r>
              <a:rPr lang="pl-PL" sz="23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Profile i kanały w portalach </a:t>
            </a: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społecznościowych,</a:t>
            </a:r>
          </a:p>
          <a:p>
            <a:pPr marL="457200" indent="-457200" fontAlgn="base">
              <a:buFont typeface="Arial" panose="020B0604020202020204" pitchFamily="34" charset="0"/>
              <a:buChar char="•"/>
            </a:pPr>
            <a:r>
              <a:rPr lang="pl-PL" sz="23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Inne strony </a:t>
            </a: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 </a:t>
            </a:r>
            <a:r>
              <a:rPr lang="pl-PL" sz="23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aplikacje, </a:t>
            </a: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na których publikujesz </a:t>
            </a:r>
            <a:r>
              <a:rPr lang="pl-PL" sz="23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informacje (np. platformy zakupowe).</a:t>
            </a:r>
            <a:endParaRPr lang="pl-PL" sz="23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fontAlgn="base"/>
            <a:endParaRPr lang="pl-PL" sz="23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b="1" dirty="0" smtClean="0"/>
              <a:t>Przeanalizuj „stan posiadania”</a:t>
            </a:r>
            <a:endParaRPr lang="pl-PL" b="1" dirty="0"/>
          </a:p>
        </p:txBody>
      </p:sp>
    </p:spTree>
    <p:extLst>
      <p:ext uri="{BB962C8B-B14F-4D97-AF65-F5344CB8AC3E}">
        <p14:creationId xmlns:p14="http://schemas.microsoft.com/office/powerpoint/2010/main" val="3618874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zawartości 2"/>
          <p:cNvSpPr txBox="1">
            <a:spLocks/>
          </p:cNvSpPr>
          <p:nvPr/>
        </p:nvSpPr>
        <p:spPr>
          <a:xfrm>
            <a:off x="932330" y="1423142"/>
            <a:ext cx="10660956" cy="484290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14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3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Zaplanuj </a:t>
            </a:r>
            <a:r>
              <a:rPr lang="pl-PL" sz="2300" b="1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kto i w jakich sposób</a:t>
            </a:r>
            <a:r>
              <a:rPr lang="pl-PL" sz="23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:</a:t>
            </a:r>
          </a:p>
          <a:p>
            <a:pPr marL="1028700" lvl="1" indent="-342900" fontAlgn="base"/>
            <a:r>
              <a:rPr lang="pl-PL" sz="21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</a:t>
            </a:r>
            <a:r>
              <a:rPr lang="pl-PL" sz="21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onitoruje stan dostępności cyfrowej, </a:t>
            </a:r>
          </a:p>
          <a:p>
            <a:pPr marL="1028700" lvl="1" indent="-342900" fontAlgn="base"/>
            <a:r>
              <a:rPr lang="pl-PL" sz="21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</a:t>
            </a:r>
            <a:r>
              <a:rPr lang="pl-PL" sz="21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worzy i przesyła obowiązkowe informacje dotyczące dostępności, w tym dostępności cyfrowej, w podmiocie,</a:t>
            </a:r>
          </a:p>
          <a:p>
            <a:pPr marL="1028700" lvl="1" indent="-342900" fontAlgn="base"/>
            <a:r>
              <a:rPr lang="pl-PL" sz="21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z</a:t>
            </a:r>
            <a:r>
              <a:rPr lang="pl-PL" sz="21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biera wnioski i skargi związane z dostępnością cyfrową,</a:t>
            </a:r>
          </a:p>
          <a:p>
            <a:pPr marL="1028700" lvl="1" indent="-342900" fontAlgn="base"/>
            <a:r>
              <a:rPr lang="pl-PL" sz="21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wdraża poprawki wynikające ze zgłoszonych wniosków i skarg.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3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Regularnie sprawdzaj </a:t>
            </a:r>
            <a:r>
              <a:rPr lang="pl-PL" sz="2300" b="1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czy procedury działają</a:t>
            </a:r>
            <a:r>
              <a:rPr lang="pl-PL" sz="23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</a:t>
            </a:r>
            <a:endParaRPr lang="pl-PL" sz="23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3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Dostępność cyfrowa wymaga także jasnych wymagań w stosunku do </a:t>
            </a:r>
            <a:r>
              <a:rPr lang="pl-PL" sz="2300" b="1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wszystkich pracowników i podwykonawców tworzących treści. </a:t>
            </a:r>
            <a:endParaRPr lang="pl-PL" sz="2300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fontAlgn="base"/>
            <a:endParaRPr lang="pl-PL" sz="23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b="1" dirty="0" smtClean="0"/>
              <a:t>Opracuj procedury i podziel zadania</a:t>
            </a:r>
            <a:endParaRPr lang="pl-PL" b="1" dirty="0"/>
          </a:p>
        </p:txBody>
      </p:sp>
    </p:spTree>
    <p:extLst>
      <p:ext uri="{BB962C8B-B14F-4D97-AF65-F5344CB8AC3E}">
        <p14:creationId xmlns:p14="http://schemas.microsoft.com/office/powerpoint/2010/main" val="529858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zawartości 2"/>
          <p:cNvSpPr txBox="1">
            <a:spLocks/>
          </p:cNvSpPr>
          <p:nvPr/>
        </p:nvSpPr>
        <p:spPr>
          <a:xfrm>
            <a:off x="932330" y="1423142"/>
            <a:ext cx="10660956" cy="484290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14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/>
            <a:r>
              <a:rPr lang="pl-PL" sz="2200" b="1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Kadrowe</a:t>
            </a:r>
            <a:r>
              <a:rPr lang="pl-PL" sz="22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w tym: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Czy są w organizacji osoby mogące zająć się dostępnością cyfrową?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Jakie są braki wiedzy i jak je uzupełnić?</a:t>
            </a:r>
            <a:endParaRPr lang="pl-PL" sz="21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fontAlgn="base"/>
            <a:r>
              <a:rPr lang="pl-PL" sz="2200" b="1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Narzędziowe</a:t>
            </a:r>
            <a:r>
              <a:rPr lang="pl-PL" sz="22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w tym: 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Czy rozwiązania do edycji treści na stronach i w aplikacjach umożliwiają tworzenie ich w sposób dostępny cyfrowo?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Czy narzędzia do edycji dokumentów </a:t>
            </a:r>
            <a:r>
              <a:rPr lang="pl-PL" sz="21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umożliwiają tworzenie ich w sposób dostępny cyfrowo?</a:t>
            </a:r>
          </a:p>
          <a:p>
            <a:pPr fontAlgn="base"/>
            <a:r>
              <a:rPr lang="pl-PL" sz="2200" b="1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Budżetowe, </a:t>
            </a:r>
            <a:r>
              <a:rPr lang="pl-PL" sz="22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 tym: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Skąd pozyskać środki na dodatkowe osoby/działania?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Czy lepiej inwestować w obecne rozwiązanie czy nowe?</a:t>
            </a:r>
            <a:endParaRPr lang="pl-PL" sz="21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fontAlgn="base"/>
            <a:endParaRPr lang="pl-PL" sz="2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b="1" dirty="0" smtClean="0"/>
              <a:t>Sprawdź, przygotuj i planuj niezbędne zasoby</a:t>
            </a:r>
            <a:endParaRPr lang="pl-PL" b="1" dirty="0"/>
          </a:p>
        </p:txBody>
      </p:sp>
    </p:spTree>
    <p:extLst>
      <p:ext uri="{BB962C8B-B14F-4D97-AF65-F5344CB8AC3E}">
        <p14:creationId xmlns:p14="http://schemas.microsoft.com/office/powerpoint/2010/main" val="3266318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zawartości 2"/>
          <p:cNvSpPr txBox="1">
            <a:spLocks/>
          </p:cNvSpPr>
          <p:nvPr/>
        </p:nvSpPr>
        <p:spPr>
          <a:xfrm>
            <a:off x="932330" y="1423142"/>
            <a:ext cx="10660956" cy="484290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14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/>
            <a:r>
              <a:rPr lang="pl-PL" sz="23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Korzystaj z </a:t>
            </a:r>
            <a:r>
              <a:rPr lang="pl-PL" sz="2300" b="1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2"/>
              </a:rPr>
              <a:t>różnych sposobów monitorowania</a:t>
            </a:r>
            <a:r>
              <a:rPr lang="pl-PL" sz="23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dostosowanych do potrzeb, czasu i budżetu: </a:t>
            </a:r>
          </a:p>
          <a:p>
            <a:pPr marL="1028700" lvl="1" indent="-342900" fontAlgn="base"/>
            <a:r>
              <a:rPr lang="pl-PL" sz="21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</a:t>
            </a:r>
            <a:r>
              <a:rPr lang="pl-PL" sz="21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esty automatyczne, </a:t>
            </a:r>
          </a:p>
          <a:p>
            <a:pPr marL="1028700" lvl="1" indent="-342900" fontAlgn="base"/>
            <a:r>
              <a:rPr lang="pl-PL" sz="21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</a:t>
            </a:r>
            <a:r>
              <a:rPr lang="pl-PL" sz="21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udyty eksperckie, </a:t>
            </a:r>
          </a:p>
          <a:p>
            <a:pPr marL="1028700" lvl="1" indent="-342900" fontAlgn="base"/>
            <a:r>
              <a:rPr lang="pl-PL" sz="21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</a:t>
            </a:r>
            <a:r>
              <a:rPr lang="pl-PL" sz="21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amodzielne testy w oparciu o Listę Kontrolna lub Proste testy,</a:t>
            </a:r>
          </a:p>
          <a:p>
            <a:pPr marL="1028700" lvl="1" indent="-342900" fontAlgn="base"/>
            <a:r>
              <a:rPr lang="pl-PL" sz="21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</a:t>
            </a:r>
            <a:r>
              <a:rPr lang="pl-PL" sz="21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adania z użytkownikami,</a:t>
            </a:r>
          </a:p>
          <a:p>
            <a:pPr marL="1028700" lvl="1" indent="-342900" fontAlgn="base"/>
            <a:r>
              <a:rPr lang="pl-PL" sz="21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</a:t>
            </a:r>
            <a:r>
              <a:rPr lang="pl-PL" sz="21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etody mieszane.</a:t>
            </a:r>
            <a:endParaRPr lang="pl-PL" sz="21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fontAlgn="base"/>
            <a:endParaRPr lang="pl-PL" sz="2300" dirty="0" smtClean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fontAlgn="base"/>
            <a:r>
              <a:rPr lang="pl-PL" sz="23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Monitoring musi być </a:t>
            </a:r>
            <a:r>
              <a:rPr lang="pl-PL" sz="2300" b="1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regularny</a:t>
            </a:r>
            <a:r>
              <a:rPr lang="pl-PL" sz="23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a i tak </a:t>
            </a:r>
            <a:r>
              <a:rPr lang="pl-PL" sz="2300" b="1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najważniejsze jest co zrobisz z jego wynikami</a:t>
            </a:r>
            <a:r>
              <a:rPr lang="pl-PL" sz="23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endParaRPr lang="pl-PL" sz="23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342900" indent="-342900" fontAlgn="base">
              <a:buFont typeface="Arial" panose="020B0604020202020204" pitchFamily="34" charset="0"/>
              <a:buChar char="•"/>
            </a:pPr>
            <a:endParaRPr lang="pl-PL" sz="23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pl-PL" sz="23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</a:p>
          <a:p>
            <a:r>
              <a:rPr lang="pl-PL" sz="23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endParaRPr lang="pl-PL" sz="23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b="1" dirty="0" smtClean="0"/>
              <a:t>Monitoruj stan dostępności cyfrowej</a:t>
            </a:r>
            <a:endParaRPr lang="pl-PL" b="1" dirty="0"/>
          </a:p>
        </p:txBody>
      </p:sp>
    </p:spTree>
    <p:extLst>
      <p:ext uri="{BB962C8B-B14F-4D97-AF65-F5344CB8AC3E}">
        <p14:creationId xmlns:p14="http://schemas.microsoft.com/office/powerpoint/2010/main" val="2725024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zawartości 2"/>
          <p:cNvSpPr txBox="1">
            <a:spLocks/>
          </p:cNvSpPr>
          <p:nvPr/>
        </p:nvSpPr>
        <p:spPr>
          <a:xfrm>
            <a:off x="932330" y="1423142"/>
            <a:ext cx="10660956" cy="484290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14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Monitoring i aktualizacja </a:t>
            </a:r>
            <a:r>
              <a:rPr lang="pl-PL" sz="23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deklaracji dostępności - minimum </a:t>
            </a:r>
            <a:r>
              <a:rPr lang="pl-PL" sz="23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 roku, do 31 marca</a:t>
            </a: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Aktualizacja danych w wykazie stron i </a:t>
            </a:r>
            <a:r>
              <a:rPr lang="pl-PL" sz="23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aplikacji - minimum </a:t>
            </a:r>
            <a:r>
              <a:rPr lang="pl-PL" sz="23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 roku, do 31 </a:t>
            </a:r>
            <a:r>
              <a:rPr lang="pl-PL" sz="2300" b="1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maja</a:t>
            </a:r>
            <a:r>
              <a:rPr lang="pl-PL" sz="23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</a:t>
            </a:r>
            <a:endParaRPr lang="pl-PL" sz="23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3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Raport </a:t>
            </a: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 stanie zapewniania dostępności osobom ze szczególnymi potrzebami </a:t>
            </a:r>
            <a:r>
              <a:rPr lang="pl-PL" sz="23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- </a:t>
            </a:r>
            <a:r>
              <a:rPr lang="pl-PL" sz="23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 4 lata, najpóźniej do dnia 31 marca </a:t>
            </a: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danego </a:t>
            </a:r>
            <a:r>
              <a:rPr lang="pl-PL" sz="23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roku.</a:t>
            </a:r>
            <a:endParaRPr lang="pl-PL" sz="23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b="1" dirty="0" smtClean="0"/>
              <a:t>Przestrzegaj stałych terminów wynikających z ustaw</a:t>
            </a:r>
            <a:endParaRPr lang="pl-PL" b="1" dirty="0"/>
          </a:p>
        </p:txBody>
      </p:sp>
    </p:spTree>
    <p:extLst>
      <p:ext uri="{BB962C8B-B14F-4D97-AF65-F5344CB8AC3E}">
        <p14:creationId xmlns:p14="http://schemas.microsoft.com/office/powerpoint/2010/main" val="1030972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2751431"/>
            <a:ext cx="10660956" cy="2122048"/>
          </a:xfrm>
        </p:spPr>
        <p:txBody>
          <a:bodyPr>
            <a:noAutofit/>
          </a:bodyPr>
          <a:lstStyle/>
          <a:p>
            <a:pPr fontAlgn="base">
              <a:lnSpc>
                <a:spcPct val="120000"/>
              </a:lnSpc>
            </a:pPr>
            <a:r>
              <a:rPr lang="pl-PL" sz="2400" b="1" dirty="0"/>
              <a:t>Obowiązek i szansa dla podmiotów publicznych</a:t>
            </a:r>
          </a:p>
          <a:p>
            <a:pPr fontAlgn="base">
              <a:lnSpc>
                <a:spcPct val="120000"/>
              </a:lnSpc>
            </a:pPr>
            <a:r>
              <a:rPr lang="pl-PL" sz="2400" dirty="0"/>
              <a:t>Dostępność cyfrowa to obowiązek prawny, ale też szansa na dotarcie do wszystkich użytkowników, w tym osób </a:t>
            </a:r>
            <a:r>
              <a:rPr lang="pl-PL" sz="2400" dirty="0" smtClean="0"/>
              <a:t>z </a:t>
            </a:r>
            <a:r>
              <a:rPr lang="pl-PL" sz="2400" dirty="0"/>
              <a:t>niepełnosprawnościami.</a:t>
            </a:r>
          </a:p>
          <a:p>
            <a:pPr>
              <a:lnSpc>
                <a:spcPct val="120000"/>
              </a:lnSpc>
            </a:pPr>
            <a:r>
              <a:rPr lang="pl-PL" sz="2400" dirty="0" smtClean="0"/>
              <a:t> </a:t>
            </a:r>
          </a:p>
          <a:p>
            <a:pPr>
              <a:lnSpc>
                <a:spcPct val="120000"/>
              </a:lnSpc>
            </a:pPr>
            <a:r>
              <a:rPr lang="pl-PL" sz="2400" dirty="0" smtClean="0"/>
              <a:t> </a:t>
            </a:r>
            <a:endParaRPr lang="pl-PL" sz="2400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Czym jest dostępność cyfrowa 2/3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276559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zawartości 2"/>
          <p:cNvSpPr txBox="1">
            <a:spLocks/>
          </p:cNvSpPr>
          <p:nvPr/>
        </p:nvSpPr>
        <p:spPr>
          <a:xfrm>
            <a:off x="932330" y="1423142"/>
            <a:ext cx="10660956" cy="484290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14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/>
            <a:r>
              <a:rPr lang="pl-PL" sz="22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Od </a:t>
            </a:r>
            <a:r>
              <a:rPr lang="pl-PL" sz="2200" b="1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6 wrześnie 2021r. </a:t>
            </a:r>
            <a:r>
              <a:rPr lang="pl-PL" sz="2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</a:t>
            </a:r>
            <a:r>
              <a:rPr lang="pl-PL" sz="22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 wszystkich zamówieniach publicznych i umowach musisz uwzględniać kwestie dostępności, adekwatnie do przedmiotu zamówienia/umowy.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200" b="1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Wymagaj </a:t>
            </a:r>
            <a:r>
              <a:rPr lang="pl-PL" sz="22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aby strony internetowe, aplikacje mobilne, treści do publikacji na stronach i w aplikacjach były </a:t>
            </a:r>
            <a:r>
              <a:rPr lang="pl-PL" sz="2200" b="1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zgodne z ustawą o dostępności cyfrowej</a:t>
            </a:r>
            <a:r>
              <a:rPr lang="pl-PL" sz="22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200" b="1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Szukaj doświadczonych wykonawców </a:t>
            </a:r>
            <a:r>
              <a:rPr lang="pl-PL" sz="22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– jasno określaj wymagania związane z doświadczeniem z zakresu dostępności cyfrowej, zatrudnieniem specjalistów ds. dostępności cyfrowej itp.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200" b="1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Weryfikuj proces realizacji zamówienia i dostarczone rozwiązania </a:t>
            </a:r>
            <a:r>
              <a:rPr lang="pl-PL" sz="22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pod katem dostępności cyfrowej – zaplanuj środki i czas na takie działania.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b="1" dirty="0" smtClean="0"/>
              <a:t>Uwzględniaj dostępność cyfrową w zamówieniach i umowach</a:t>
            </a:r>
            <a:endParaRPr lang="pl-PL" b="1" dirty="0"/>
          </a:p>
        </p:txBody>
      </p:sp>
    </p:spTree>
    <p:extLst>
      <p:ext uri="{BB962C8B-B14F-4D97-AF65-F5344CB8AC3E}">
        <p14:creationId xmlns:p14="http://schemas.microsoft.com/office/powerpoint/2010/main" val="3531919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0" dirty="0" smtClean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Pytania?</a:t>
            </a:r>
            <a:endParaRPr lang="pl-PL" b="0" dirty="0"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8302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848284"/>
            <a:ext cx="10560424" cy="4374448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300" dirty="0">
                <a:hlinkClick r:id="rId2"/>
              </a:rPr>
              <a:t>Polskie tłumaczenie wytycznych WCAG 2.1</a:t>
            </a:r>
            <a:endParaRPr lang="pl-PL" sz="23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300" dirty="0">
                <a:hlinkClick r:id="rId3"/>
              </a:rPr>
              <a:t>Omówienie wymagań prawnych związanych z dostępnością cyfrową</a:t>
            </a:r>
            <a:r>
              <a:rPr lang="pl-PL" sz="2300" dirty="0"/>
              <a:t>,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300" dirty="0" smtClean="0">
                <a:hlinkClick r:id="rId4"/>
              </a:rPr>
              <a:t>Ustawa </a:t>
            </a:r>
            <a:r>
              <a:rPr lang="pl-PL" sz="2300" dirty="0">
                <a:hlinkClick r:id="rId4"/>
              </a:rPr>
              <a:t>o dostępności cyfrowej stron internetowych i aplikacji podmiotów publicznych</a:t>
            </a:r>
            <a:endParaRPr lang="pl-PL" sz="2300" dirty="0"/>
          </a:p>
          <a:p>
            <a:pPr marL="457200" indent="-45720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pl-PL" sz="2300" dirty="0" smtClean="0">
                <a:hlinkClick r:id="rId5"/>
              </a:rPr>
              <a:t>Poradnik – Jak przygotować deklarację dostępności?</a:t>
            </a:r>
            <a:endParaRPr lang="pl-PL" sz="23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pl-PL" sz="2300" dirty="0"/>
          </a:p>
          <a:p>
            <a:endParaRPr lang="pl-PL" sz="2300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Pomocne źródła i narzędzia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23421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/>
          <p:cNvSpPr txBox="1"/>
          <p:nvPr/>
        </p:nvSpPr>
        <p:spPr>
          <a:xfrm>
            <a:off x="831850" y="4436198"/>
            <a:ext cx="10824344" cy="16285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l-PL" sz="23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Zapraszam </a:t>
            </a: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na </a:t>
            </a:r>
            <a:r>
              <a:rPr lang="pl-PL" sz="23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naszą stronę </a:t>
            </a:r>
            <a:r>
              <a:rPr lang="pl-PL" sz="23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2"/>
              </a:rPr>
              <a:t>https</a:t>
            </a: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2"/>
              </a:rPr>
              <a:t>://</a:t>
            </a:r>
            <a:r>
              <a:rPr lang="pl-PL" sz="23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2"/>
              </a:rPr>
              <a:t>www.gov.pl/web/dostepnosc-cyfrowa</a:t>
            </a:r>
            <a:r>
              <a:rPr lang="pl-PL" sz="23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br>
              <a:rPr lang="pl-PL" sz="23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pl-PL" sz="23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 </a:t>
            </a: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do kontaktu </a:t>
            </a: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3"/>
              </a:rPr>
              <a:t>dostepnosc.cyfrowa@mc.gov.pl</a:t>
            </a: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  </a:t>
            </a:r>
          </a:p>
          <a:p>
            <a:pPr>
              <a:lnSpc>
                <a:spcPct val="150000"/>
              </a:lnSpc>
            </a:pPr>
            <a:r>
              <a:rPr lang="pl-PL" sz="23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endParaRPr lang="pl-PL" sz="23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3135127"/>
            <a:ext cx="10515600" cy="875558"/>
          </a:xfrm>
        </p:spPr>
        <p:txBody>
          <a:bodyPr/>
          <a:lstStyle/>
          <a:p>
            <a:r>
              <a:rPr lang="pl-PL" b="0" dirty="0" smtClean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Dziękuję za uwagę.</a:t>
            </a:r>
            <a:endParaRPr lang="pl-PL" b="0" dirty="0"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2699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2761056"/>
            <a:ext cx="10660956" cy="2122048"/>
          </a:xfrm>
        </p:spPr>
        <p:txBody>
          <a:bodyPr>
            <a:noAutofit/>
          </a:bodyPr>
          <a:lstStyle/>
          <a:p>
            <a:pPr fontAlgn="base">
              <a:lnSpc>
                <a:spcPct val="120000"/>
              </a:lnSpc>
            </a:pPr>
            <a:r>
              <a:rPr lang="pl-PL" sz="2400" b="1" dirty="0"/>
              <a:t>Proces wymagający zaplanowania</a:t>
            </a:r>
          </a:p>
          <a:p>
            <a:pPr fontAlgn="base">
              <a:lnSpc>
                <a:spcPct val="120000"/>
              </a:lnSpc>
            </a:pPr>
            <a:r>
              <a:rPr lang="pl-PL" sz="2400" dirty="0"/>
              <a:t>Dostępność </a:t>
            </a:r>
            <a:r>
              <a:rPr lang="pl-PL" sz="2400" dirty="0" smtClean="0"/>
              <a:t>cyfrowa </a:t>
            </a:r>
            <a:r>
              <a:rPr lang="pl-PL" sz="2400" dirty="0"/>
              <a:t>„staje się”, a nie „jest”. </a:t>
            </a:r>
            <a:r>
              <a:rPr lang="pl-PL" sz="2400" dirty="0" smtClean="0"/>
              <a:t/>
            </a:r>
            <a:br>
              <a:rPr lang="pl-PL" sz="2400" dirty="0" smtClean="0"/>
            </a:br>
            <a:r>
              <a:rPr lang="pl-PL" sz="2400" dirty="0" smtClean="0"/>
              <a:t>Bez </a:t>
            </a:r>
            <a:r>
              <a:rPr lang="pl-PL" sz="2400" dirty="0"/>
              <a:t>konsekwentnych, </a:t>
            </a:r>
            <a:r>
              <a:rPr lang="pl-PL" sz="2400" dirty="0" smtClean="0"/>
              <a:t>planowanych </a:t>
            </a:r>
            <a:r>
              <a:rPr lang="pl-PL" sz="2400" dirty="0"/>
              <a:t>działań </a:t>
            </a:r>
            <a:r>
              <a:rPr lang="pl-PL" sz="2400" dirty="0" smtClean="0"/>
              <a:t>nie sposób zapewnić ją nawet na poziomie „zgodny </a:t>
            </a:r>
            <a:r>
              <a:rPr lang="pl-PL" sz="2400" dirty="0"/>
              <a:t>z prawem”.</a:t>
            </a:r>
          </a:p>
          <a:p>
            <a:pPr>
              <a:lnSpc>
                <a:spcPct val="120000"/>
              </a:lnSpc>
            </a:pPr>
            <a:r>
              <a:rPr lang="pl-PL" sz="2400" dirty="0" smtClean="0"/>
              <a:t> </a:t>
            </a:r>
          </a:p>
          <a:p>
            <a:pPr>
              <a:lnSpc>
                <a:spcPct val="120000"/>
              </a:lnSpc>
            </a:pPr>
            <a:r>
              <a:rPr lang="pl-PL" sz="2400" dirty="0" smtClean="0"/>
              <a:t> </a:t>
            </a:r>
            <a:endParaRPr lang="pl-PL" sz="2400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Czym jest dostępność cyfrowa 3/3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39635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az 5" descr="Ikona człowieka w okręgu - symbol uniwersalności dostępności cyfrowej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790" b="9812"/>
          <a:stretch/>
        </p:blipFill>
        <p:spPr>
          <a:xfrm>
            <a:off x="5242559" y="1679608"/>
            <a:ext cx="6949441" cy="5178392"/>
          </a:xfrm>
          <a:prstGeom prst="rect">
            <a:avLst/>
          </a:prstGeom>
        </p:spPr>
      </p:pic>
      <p:sp>
        <p:nvSpPr>
          <p:cNvPr id="5" name="Symbol zastępczy zawartości 2"/>
          <p:cNvSpPr txBox="1">
            <a:spLocks/>
          </p:cNvSpPr>
          <p:nvPr/>
        </p:nvSpPr>
        <p:spPr>
          <a:xfrm>
            <a:off x="1394342" y="2326165"/>
            <a:ext cx="5141211" cy="21220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fontAlgn="base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pl-PL" sz="2400" b="1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pełny</a:t>
            </a:r>
            <a:r>
              <a:rPr lang="pl-PL" sz="24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</a:t>
            </a:r>
          </a:p>
          <a:p>
            <a:pPr marL="457200" indent="-457200" fontAlgn="base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pl-PL" sz="2400" b="1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samodzielny</a:t>
            </a:r>
            <a:r>
              <a:rPr lang="pl-PL" sz="24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</a:t>
            </a:r>
            <a:endParaRPr lang="pl-PL" sz="2400" b="1" dirty="0" smtClean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457200" indent="-457200" fontAlgn="base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pl-PL" sz="24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</a:t>
            </a:r>
            <a:r>
              <a:rPr lang="pl-PL" sz="2400" b="1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ygodny,</a:t>
            </a:r>
            <a:endParaRPr lang="pl-PL" sz="2400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457200" indent="-457200" fontAlgn="base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pl-PL" sz="2400" b="1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bezpieczny. </a:t>
            </a:r>
            <a:endParaRPr lang="pl-PL" sz="2400" dirty="0" smtClean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lnSpc>
                <a:spcPct val="120000"/>
              </a:lnSpc>
            </a:pPr>
            <a:r>
              <a:rPr lang="pl-PL" sz="24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endParaRPr lang="pl-PL" sz="2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Dostępność cyfrowa umożliwia dostęp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721203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3135127"/>
            <a:ext cx="10684158" cy="2240470"/>
          </a:xfrm>
        </p:spPr>
        <p:txBody>
          <a:bodyPr>
            <a:normAutofit fontScale="90000"/>
          </a:bodyPr>
          <a:lstStyle/>
          <a:p>
            <a:r>
              <a:rPr lang="pl-PL" b="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Kto i jak korzysta z dostępności cyfrowej?</a:t>
            </a:r>
            <a:br>
              <a:rPr lang="pl-PL" b="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</a:br>
            <a:endParaRPr lang="pl-PL" b="0" dirty="0"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6698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41224" y="2490387"/>
            <a:ext cx="10560424" cy="2793882"/>
          </a:xfrm>
        </p:spPr>
        <p:txBody>
          <a:bodyPr>
            <a:noAutofit/>
          </a:bodyPr>
          <a:lstStyle/>
          <a:p>
            <a:pPr>
              <a:lnSpc>
                <a:spcPct val="130000"/>
              </a:lnSpc>
            </a:pPr>
            <a:r>
              <a:rPr lang="pl-PL" sz="2400" b="1" dirty="0" smtClean="0"/>
              <a:t>Z dostępności cyfrowej korzystają wszyscy użytkownicy stron internetowych i aplikacji mobilnych.</a:t>
            </a:r>
          </a:p>
          <a:p>
            <a:pPr>
              <a:lnSpc>
                <a:spcPct val="130000"/>
              </a:lnSpc>
            </a:pPr>
            <a:endParaRPr lang="pl-PL" sz="2400" b="1" dirty="0" smtClean="0"/>
          </a:p>
          <a:p>
            <a:pPr>
              <a:lnSpc>
                <a:spcPct val="140000"/>
              </a:lnSpc>
            </a:pPr>
            <a:r>
              <a:rPr lang="pl-PL" sz="2300" dirty="0" smtClean="0"/>
              <a:t>Zrozumiałość, czytelność, możliwość obsługi na różne sposoby to właściwości </a:t>
            </a:r>
            <a:r>
              <a:rPr lang="pl-PL" sz="2300" b="1" dirty="0" smtClean="0"/>
              <a:t>uniwersalne</a:t>
            </a:r>
            <a:r>
              <a:rPr lang="pl-PL" sz="2300" dirty="0" smtClean="0"/>
              <a:t>. </a:t>
            </a:r>
          </a:p>
          <a:p>
            <a:pPr>
              <a:lnSpc>
                <a:spcPct val="130000"/>
              </a:lnSpc>
            </a:pPr>
            <a:endParaRPr lang="pl-PL" sz="2400" b="1" dirty="0"/>
          </a:p>
          <a:p>
            <a:pPr>
              <a:lnSpc>
                <a:spcPct val="130000"/>
              </a:lnSpc>
            </a:pPr>
            <a:endParaRPr lang="pl-PL" sz="2400" b="1" dirty="0" smtClean="0"/>
          </a:p>
          <a:p>
            <a:pPr>
              <a:lnSpc>
                <a:spcPct val="130000"/>
              </a:lnSpc>
            </a:pPr>
            <a:endParaRPr lang="pl-PL" sz="2400" b="1" dirty="0" smtClean="0"/>
          </a:p>
          <a:p>
            <a:pPr>
              <a:lnSpc>
                <a:spcPct val="130000"/>
              </a:lnSpc>
            </a:pPr>
            <a:endParaRPr lang="pl-PL" sz="2400" dirty="0" smtClean="0"/>
          </a:p>
        </p:txBody>
      </p:sp>
      <p:sp>
        <p:nvSpPr>
          <p:cNvPr id="4" name="Tytuł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/>
              <a:t>B</a:t>
            </a:r>
            <a:r>
              <a:rPr lang="pl-PL" dirty="0" smtClean="0"/>
              <a:t>eneficjenci dostępności cyfrowej 1/2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55785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Niestandardowy 1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3889</TotalTime>
  <Words>1801</Words>
  <Application>Microsoft Office PowerPoint</Application>
  <PresentationFormat>Panoramiczny</PresentationFormat>
  <Paragraphs>253</Paragraphs>
  <Slides>53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53</vt:i4>
      </vt:variant>
    </vt:vector>
  </HeadingPairs>
  <TitlesOfParts>
    <vt:vector size="59" baseType="lpstr">
      <vt:lpstr>Arial</vt:lpstr>
      <vt:lpstr>Calibri</vt:lpstr>
      <vt:lpstr>Calibri Light</vt:lpstr>
      <vt:lpstr>Open Sans</vt:lpstr>
      <vt:lpstr>Open Sans Semibold</vt:lpstr>
      <vt:lpstr>Office Theme</vt:lpstr>
      <vt:lpstr>PLANOWANIE I WDRAŻANIE DOSTĘPNOŚCI CYFROWEJ</vt:lpstr>
      <vt:lpstr>Plan szkolenia</vt:lpstr>
      <vt:lpstr>Czym jest dostępność cyfrowa?</vt:lpstr>
      <vt:lpstr>Czym jest dostępność cyfrowa 1/3</vt:lpstr>
      <vt:lpstr>Czym jest dostępność cyfrowa 2/3</vt:lpstr>
      <vt:lpstr>Czym jest dostępność cyfrowa 3/3</vt:lpstr>
      <vt:lpstr>Dostępność cyfrowa umożliwia dostęp</vt:lpstr>
      <vt:lpstr>Kto i jak korzysta z dostępności cyfrowej? </vt:lpstr>
      <vt:lpstr>Beneficjenci dostępności cyfrowej 1/2</vt:lpstr>
      <vt:lpstr>Beneficjenci dostępności cyfrowej 2/2</vt:lpstr>
      <vt:lpstr>Osoby słabowidzące powiększają widok  lub w pełni go dostosowują.</vt:lpstr>
      <vt:lpstr>Osoby słabowidzące </vt:lpstr>
      <vt:lpstr>Osoby niewidome korzystają z czytników ekranu.</vt:lpstr>
      <vt:lpstr>Osoby niewidome</vt:lpstr>
      <vt:lpstr>Osoby z niepełnosprawnością ruchową nawigują  samą klawiaturą, samą myszką, głosowo, ruchem gałek ocznych, a nawet myślami.</vt:lpstr>
      <vt:lpstr>Osoby z niepełnosprawnością ruchową – sama klawiatura</vt:lpstr>
      <vt:lpstr>Osoby z niepełnosprawnością ruchową – sama mysz </vt:lpstr>
      <vt:lpstr>Osoby słabosłyszące potrzebują zrozumiałości  i alternatywy tekstowej dla dźwięków.</vt:lpstr>
      <vt:lpstr>Osoby słabosłyszące </vt:lpstr>
      <vt:lpstr>Głusi potrzebują języka migowego, prostoty  i zrozumiałości.</vt:lpstr>
      <vt:lpstr>Osoby niesłyszące (Głusi)</vt:lpstr>
      <vt:lpstr>Czym i po co jest WCAG?</vt:lpstr>
      <vt:lpstr>Wytyczne Web Content Accessibility Guidelines (WCAG) </vt:lpstr>
      <vt:lpstr>Wymogi prawne  związane z dostępnością cyfrową</vt:lpstr>
      <vt:lpstr>Przepisy prawne</vt:lpstr>
      <vt:lpstr>Ustawa o dostępności cyfrowej – kogo dotyczy</vt:lpstr>
      <vt:lpstr>Ustawa o dostępności cyfrowej – czego dotyczy</vt:lpstr>
      <vt:lpstr>Ustawa o dostępności cyfrowej – od kiedy obowiązuje</vt:lpstr>
      <vt:lpstr>Ustawa o dostępności cyfrowej – co rozumie jako dostępność cyfrową</vt:lpstr>
      <vt:lpstr>Ustawa o dostępności cyfrowej – wyłączenia</vt:lpstr>
      <vt:lpstr>Ustawa o dostępności cyfrowej – nadmierne koszty</vt:lpstr>
      <vt:lpstr>Ustawa o dostępności cyfrowej – procedury</vt:lpstr>
      <vt:lpstr>Ustawa o dostępności cyfrowej – kary</vt:lpstr>
      <vt:lpstr>7 podstaw wdrażania dostępności cyfrowej  </vt:lpstr>
      <vt:lpstr>1. Jeden, spójny standard dostępności cyfrowej</vt:lpstr>
      <vt:lpstr>2. Obowiązkowa deklaracja dostępności</vt:lpstr>
      <vt:lpstr>3. Odpowiednia kolejność działań</vt:lpstr>
      <vt:lpstr>4. Koszty proporcjonalne do efektów</vt:lpstr>
      <vt:lpstr>5. Dostęp alternatywny</vt:lpstr>
      <vt:lpstr>6. Otwarta komunikacja</vt:lpstr>
      <vt:lpstr>7. Zdrowy rozsądek</vt:lpstr>
      <vt:lpstr>Zarządzanie dostępnością cyfrową  </vt:lpstr>
      <vt:lpstr>Dostępność cyfrowa to proces, a nie projekt.</vt:lpstr>
      <vt:lpstr>Stwórz zespół</vt:lpstr>
      <vt:lpstr>Przeanalizuj „stan posiadania”</vt:lpstr>
      <vt:lpstr>Opracuj procedury i podziel zadania</vt:lpstr>
      <vt:lpstr>Sprawdź, przygotuj i planuj niezbędne zasoby</vt:lpstr>
      <vt:lpstr>Monitoruj stan dostępności cyfrowej</vt:lpstr>
      <vt:lpstr>Przestrzegaj stałych terminów wynikających z ustaw</vt:lpstr>
      <vt:lpstr>Uwzględniaj dostępność cyfrową w zamówieniach i umowach</vt:lpstr>
      <vt:lpstr>Pytania?</vt:lpstr>
      <vt:lpstr>Pomocne źródła i narzędzia</vt:lpstr>
      <vt:lpstr>Dziękuję za uwagę.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Planowanie i wdrażanie dostępności cyfrowej</dc:title>
  <dc:creator>Krycki Wojciech</dc:creator>
  <cp:lastModifiedBy>Dębski Jakub</cp:lastModifiedBy>
  <cp:revision>290</cp:revision>
  <dcterms:created xsi:type="dcterms:W3CDTF">2018-01-11T08:55:36Z</dcterms:created>
  <dcterms:modified xsi:type="dcterms:W3CDTF">2021-10-12T12:54:30Z</dcterms:modified>
</cp:coreProperties>
</file>