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x="18288000" cy="10287000"/>
  <p:notesSz cx="6858000" cy="9144000"/>
  <p:embeddedFontLst>
    <p:embeddedFont>
      <p:font typeface="Open Sans Bold" charset="1" panose="020B0806030504020204"/>
      <p:regular r:id="rId32"/>
    </p:embeddedFont>
    <p:embeddedFont>
      <p:font typeface="Open Sans" charset="1" panose="020B0606030504020204"/>
      <p:regular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viewProps.xml" Type="http://schemas.openxmlformats.org/officeDocument/2006/relationships/viewProps"/><Relationship Id="rId30" Target="slides/slide25.xml" Type="http://schemas.openxmlformats.org/officeDocument/2006/relationships/slide"/><Relationship Id="rId31" Target="slides/slide26.xml" Type="http://schemas.openxmlformats.org/officeDocument/2006/relationships/slide"/><Relationship Id="rId32" Target="fonts/font32.fntdata" Type="http://schemas.openxmlformats.org/officeDocument/2006/relationships/font"/><Relationship Id="rId33" Target="fonts/font33.fntdata" Type="http://schemas.openxmlformats.org/officeDocument/2006/relationships/font"/><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1.png" Type="http://schemas.openxmlformats.org/officeDocument/2006/relationships/image"/><Relationship Id="rId3" Target="../media/image12.sv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5.png" Type="http://schemas.openxmlformats.org/officeDocument/2006/relationships/image"/><Relationship Id="rId3" Target="../media/image16.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7.png" Type="http://schemas.openxmlformats.org/officeDocument/2006/relationships/image"/><Relationship Id="rId3" Target="../media/image18.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9.png" Type="http://schemas.openxmlformats.org/officeDocument/2006/relationships/image"/><Relationship Id="rId3" Target="../media/image20.sv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7.png" Type="http://schemas.openxmlformats.org/officeDocument/2006/relationships/image"/><Relationship Id="rId3" Target="../media/image18.sv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7.png" Type="http://schemas.openxmlformats.org/officeDocument/2006/relationships/image"/><Relationship Id="rId3" Target="../media/image18.sv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7.png" Type="http://schemas.openxmlformats.org/officeDocument/2006/relationships/image"/><Relationship Id="rId3" Target="../media/image18.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https://migrant.poznan.uw.gov.pl/pl/komunikaty/karty-pobytu-dla-obywateli-ukrainy-posiadajacych-pesel-ukr" TargetMode="External" Type="http://schemas.openxmlformats.org/officeDocument/2006/relationships/hyperlink"/><Relationship Id="rId3" Target="../media/image3.png" Type="http://schemas.openxmlformats.org/officeDocument/2006/relationships/image"/><Relationship Id="rId4" Target="../media/image4.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530866" y="1595834"/>
            <a:ext cx="22177417" cy="6335990"/>
            <a:chOff x="0" y="0"/>
            <a:chExt cx="5840966" cy="1668738"/>
          </a:xfrm>
        </p:grpSpPr>
        <p:sp>
          <p:nvSpPr>
            <p:cNvPr name="Freeform 3" id="3"/>
            <p:cNvSpPr/>
            <p:nvPr/>
          </p:nvSpPr>
          <p:spPr>
            <a:xfrm flipH="false" flipV="false" rot="0">
              <a:off x="0" y="0"/>
              <a:ext cx="5840966" cy="1668738"/>
            </a:xfrm>
            <a:custGeom>
              <a:avLst/>
              <a:gdLst/>
              <a:ahLst/>
              <a:cxnLst/>
              <a:rect r="r" b="b" t="t" l="l"/>
              <a:pathLst>
                <a:path h="1668738" w="5840966">
                  <a:moveTo>
                    <a:pt x="0" y="0"/>
                  </a:moveTo>
                  <a:lnTo>
                    <a:pt x="5840966" y="0"/>
                  </a:lnTo>
                  <a:lnTo>
                    <a:pt x="5840966" y="1668738"/>
                  </a:lnTo>
                  <a:lnTo>
                    <a:pt x="0" y="1668738"/>
                  </a:lnTo>
                  <a:close/>
                </a:path>
              </a:pathLst>
            </a:custGeom>
            <a:solidFill>
              <a:srgbClr val="1F80FF">
                <a:alpha val="23922"/>
              </a:srgbClr>
            </a:solidFill>
          </p:spPr>
        </p:sp>
        <p:sp>
          <p:nvSpPr>
            <p:cNvPr name="TextBox 4" id="4"/>
            <p:cNvSpPr txBox="true"/>
            <p:nvPr/>
          </p:nvSpPr>
          <p:spPr>
            <a:xfrm>
              <a:off x="0" y="-38100"/>
              <a:ext cx="5840966" cy="1706838"/>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4363853" y="2651475"/>
            <a:ext cx="13061256" cy="5497198"/>
          </a:xfrm>
          <a:prstGeom prst="rect">
            <a:avLst/>
          </a:prstGeom>
        </p:spPr>
        <p:txBody>
          <a:bodyPr anchor="t" rtlCol="false" tIns="0" lIns="0" bIns="0" rIns="0">
            <a:spAutoFit/>
          </a:bodyPr>
          <a:lstStyle/>
          <a:p>
            <a:pPr algn="ctr">
              <a:lnSpc>
                <a:spcPts val="10914"/>
              </a:lnSpc>
              <a:spcBef>
                <a:spcPct val="0"/>
              </a:spcBef>
            </a:pPr>
            <a:r>
              <a:rPr lang="en-US" b="true" sz="7796">
                <a:solidFill>
                  <a:srgbClr val="204188"/>
                </a:solidFill>
                <a:latin typeface="Open Sans Bold"/>
                <a:ea typeface="Open Sans Bold"/>
                <a:cs typeface="Open Sans Bold"/>
                <a:sym typeface="Open Sans Bold"/>
              </a:rPr>
              <a:t>LEGALIZACJA POBYTU</a:t>
            </a:r>
          </a:p>
          <a:p>
            <a:pPr algn="ctr">
              <a:lnSpc>
                <a:spcPts val="10914"/>
              </a:lnSpc>
              <a:spcBef>
                <a:spcPct val="0"/>
              </a:spcBef>
            </a:pPr>
          </a:p>
          <a:p>
            <a:pPr algn="ctr">
              <a:lnSpc>
                <a:spcPts val="10914"/>
              </a:lnSpc>
              <a:spcBef>
                <a:spcPct val="0"/>
              </a:spcBef>
            </a:pPr>
            <a:r>
              <a:rPr lang="en-US" b="true" sz="7796">
                <a:solidFill>
                  <a:srgbClr val="204188"/>
                </a:solidFill>
                <a:latin typeface="Open Sans Bold"/>
                <a:ea typeface="Open Sans Bold"/>
                <a:cs typeface="Open Sans Bold"/>
                <a:sym typeface="Open Sans Bold"/>
              </a:rPr>
              <a:t>Легалізація перебування</a:t>
            </a:r>
          </a:p>
          <a:p>
            <a:pPr algn="ctr">
              <a:lnSpc>
                <a:spcPts val="10914"/>
              </a:lnSpc>
              <a:spcBef>
                <a:spcPct val="0"/>
              </a:spcBef>
            </a:pPr>
          </a:p>
        </p:txBody>
      </p:sp>
      <p:sp>
        <p:nvSpPr>
          <p:cNvPr name="Freeform 6" id="6"/>
          <p:cNvSpPr/>
          <p:nvPr/>
        </p:nvSpPr>
        <p:spPr>
          <a:xfrm flipH="false" flipV="false" rot="0">
            <a:off x="648345" y="1996495"/>
            <a:ext cx="4833833" cy="4114800"/>
          </a:xfrm>
          <a:custGeom>
            <a:avLst/>
            <a:gdLst/>
            <a:ahLst/>
            <a:cxnLst/>
            <a:rect r="r" b="b" t="t" l="l"/>
            <a:pathLst>
              <a:path h="4114800" w="4833833">
                <a:moveTo>
                  <a:pt x="0" y="0"/>
                </a:moveTo>
                <a:lnTo>
                  <a:pt x="4833833" y="0"/>
                </a:lnTo>
                <a:lnTo>
                  <a:pt x="4833833"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645889"/>
            <a:ext cx="20069268" cy="8995222"/>
            <a:chOff x="0" y="0"/>
            <a:chExt cx="5285733" cy="2369112"/>
          </a:xfrm>
        </p:grpSpPr>
        <p:sp>
          <p:nvSpPr>
            <p:cNvPr name="Freeform 3" id="3"/>
            <p:cNvSpPr/>
            <p:nvPr/>
          </p:nvSpPr>
          <p:spPr>
            <a:xfrm flipH="false" flipV="false" rot="0">
              <a:off x="0" y="0"/>
              <a:ext cx="5285733" cy="2369112"/>
            </a:xfrm>
            <a:custGeom>
              <a:avLst/>
              <a:gdLst/>
              <a:ahLst/>
              <a:cxnLst/>
              <a:rect r="r" b="b" t="t" l="l"/>
              <a:pathLst>
                <a:path h="2369112" w="5285733">
                  <a:moveTo>
                    <a:pt x="0" y="0"/>
                  </a:moveTo>
                  <a:lnTo>
                    <a:pt x="5285733" y="0"/>
                  </a:lnTo>
                  <a:lnTo>
                    <a:pt x="5285733" y="2369112"/>
                  </a:lnTo>
                  <a:lnTo>
                    <a:pt x="0" y="2369112"/>
                  </a:lnTo>
                  <a:close/>
                </a:path>
              </a:pathLst>
            </a:custGeom>
            <a:solidFill>
              <a:srgbClr val="1F80FF">
                <a:alpha val="23922"/>
              </a:srgbClr>
            </a:solidFill>
          </p:spPr>
        </p:sp>
        <p:sp>
          <p:nvSpPr>
            <p:cNvPr name="TextBox 4" id="4"/>
            <p:cNvSpPr txBox="true"/>
            <p:nvPr/>
          </p:nvSpPr>
          <p:spPr>
            <a:xfrm>
              <a:off x="0" y="-38100"/>
              <a:ext cx="5285733" cy="2407212"/>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1638594" y="962025"/>
            <a:ext cx="16184483" cy="1889759"/>
          </a:xfrm>
          <a:prstGeom prst="rect">
            <a:avLst/>
          </a:prstGeom>
        </p:spPr>
        <p:txBody>
          <a:bodyPr anchor="t" rtlCol="false" tIns="0" lIns="0" bIns="0" rIns="0">
            <a:spAutoFit/>
          </a:bodyPr>
          <a:lstStyle/>
          <a:p>
            <a:pPr algn="ctr">
              <a:lnSpc>
                <a:spcPts val="5040"/>
              </a:lnSpc>
            </a:pPr>
            <a:r>
              <a:rPr lang="en-US" b="true" sz="3600">
                <a:solidFill>
                  <a:srgbClr val="204188"/>
                </a:solidFill>
                <a:latin typeface="Open Sans Bold"/>
                <a:ea typeface="Open Sans Bold"/>
                <a:cs typeface="Open Sans Bold"/>
                <a:sym typeface="Open Sans Bold"/>
              </a:rPr>
              <a:t>Czy bę</a:t>
            </a:r>
            <a:r>
              <a:rPr lang="en-US" b="true" sz="3600">
                <a:solidFill>
                  <a:srgbClr val="204188"/>
                </a:solidFill>
                <a:latin typeface="Open Sans Bold"/>
                <a:ea typeface="Open Sans Bold"/>
                <a:cs typeface="Open Sans Bold"/>
                <a:sym typeface="Open Sans Bold"/>
              </a:rPr>
              <a:t>dzie można wyjeżdżać z Polski po złożeniu wniosku o kartę pobytu CUKR?</a:t>
            </a:r>
          </a:p>
          <a:p>
            <a:pPr algn="ctr">
              <a:lnSpc>
                <a:spcPts val="5040"/>
              </a:lnSpc>
            </a:pPr>
          </a:p>
        </p:txBody>
      </p:sp>
      <p:sp>
        <p:nvSpPr>
          <p:cNvPr name="TextBox 6" id="6"/>
          <p:cNvSpPr txBox="true"/>
          <p:nvPr/>
        </p:nvSpPr>
        <p:spPr>
          <a:xfrm rot="0">
            <a:off x="1442025" y="2532719"/>
            <a:ext cx="15403950" cy="2277108"/>
          </a:xfrm>
          <a:prstGeom prst="rect">
            <a:avLst/>
          </a:prstGeom>
        </p:spPr>
        <p:txBody>
          <a:bodyPr anchor="t" rtlCol="false" tIns="0" lIns="0" bIns="0" rIns="0">
            <a:spAutoFit/>
          </a:bodyPr>
          <a:lstStyle/>
          <a:p>
            <a:pPr algn="ctr">
              <a:lnSpc>
                <a:spcPts val="3640"/>
              </a:lnSpc>
              <a:spcBef>
                <a:spcPct val="0"/>
              </a:spcBef>
            </a:pPr>
            <a:r>
              <a:rPr lang="en-US" sz="2600">
                <a:solidFill>
                  <a:srgbClr val="204188"/>
                </a:solidFill>
                <a:latin typeface="Open Sans"/>
                <a:ea typeface="Open Sans"/>
                <a:cs typeface="Open Sans"/>
                <a:sym typeface="Open Sans"/>
              </a:rPr>
              <a:t>Zł</a:t>
            </a:r>
            <a:r>
              <a:rPr lang="en-US" sz="2600">
                <a:solidFill>
                  <a:srgbClr val="204188"/>
                </a:solidFill>
                <a:latin typeface="Open Sans"/>
                <a:ea typeface="Open Sans"/>
                <a:cs typeface="Open Sans"/>
                <a:sym typeface="Open Sans"/>
              </a:rPr>
              <a:t>ożenie przez beneficjenta ochrony czasowej, który posiada numer PESEL ze statusem UKR, wniosku o kartę pobytu CUKR, nie pozbawia go ww. statusu, co w praktyce oznacza, że taki cudzoziemiec będzie mógł opuścić terytorium Rzeczypospolitej Polskiej, jednakże na okres nie dłuższy niż 30 dni. </a:t>
            </a:r>
          </a:p>
          <a:p>
            <a:pPr algn="ctr">
              <a:lnSpc>
                <a:spcPts val="3640"/>
              </a:lnSpc>
              <a:spcBef>
                <a:spcPct val="0"/>
              </a:spcBef>
            </a:pPr>
          </a:p>
        </p:txBody>
      </p:sp>
      <p:sp>
        <p:nvSpPr>
          <p:cNvPr name="TextBox 7" id="7"/>
          <p:cNvSpPr txBox="true"/>
          <p:nvPr/>
        </p:nvSpPr>
        <p:spPr>
          <a:xfrm rot="0">
            <a:off x="2144477" y="5076825"/>
            <a:ext cx="15333005" cy="1251584"/>
          </a:xfrm>
          <a:prstGeom prst="rect">
            <a:avLst/>
          </a:prstGeom>
        </p:spPr>
        <p:txBody>
          <a:bodyPr anchor="t" rtlCol="false" tIns="0" lIns="0" bIns="0" rIns="0">
            <a:spAutoFit/>
          </a:bodyPr>
          <a:lstStyle/>
          <a:p>
            <a:pPr algn="ctr">
              <a:lnSpc>
                <a:spcPts val="5040"/>
              </a:lnSpc>
            </a:pPr>
            <a:r>
              <a:rPr lang="en-US" b="true" sz="3600">
                <a:solidFill>
                  <a:srgbClr val="204188"/>
                </a:solidFill>
                <a:latin typeface="Open Sans Bold"/>
                <a:ea typeface="Open Sans Bold"/>
                <a:cs typeface="Open Sans Bold"/>
                <a:sym typeface="Open Sans Bold"/>
              </a:rPr>
              <a:t>Чи</a:t>
            </a:r>
            <a:r>
              <a:rPr lang="en-US" b="true" sz="3600">
                <a:solidFill>
                  <a:srgbClr val="204188"/>
                </a:solidFill>
                <a:latin typeface="Open Sans Bold"/>
                <a:ea typeface="Open Sans Bold"/>
                <a:cs typeface="Open Sans Bold"/>
                <a:sym typeface="Open Sans Bold"/>
              </a:rPr>
              <a:t> можна буде виїжджати з Польщі після подання заяви на карту CUKR?</a:t>
            </a:r>
          </a:p>
        </p:txBody>
      </p:sp>
      <p:sp>
        <p:nvSpPr>
          <p:cNvPr name="TextBox 8" id="8"/>
          <p:cNvSpPr txBox="true"/>
          <p:nvPr/>
        </p:nvSpPr>
        <p:spPr>
          <a:xfrm rot="0">
            <a:off x="1442025" y="7006043"/>
            <a:ext cx="15403950" cy="1819908"/>
          </a:xfrm>
          <a:prstGeom prst="rect">
            <a:avLst/>
          </a:prstGeom>
        </p:spPr>
        <p:txBody>
          <a:bodyPr anchor="t" rtlCol="false" tIns="0" lIns="0" bIns="0" rIns="0">
            <a:spAutoFit/>
          </a:bodyPr>
          <a:lstStyle/>
          <a:p>
            <a:pPr algn="ctr">
              <a:lnSpc>
                <a:spcPts val="3640"/>
              </a:lnSpc>
              <a:spcBef>
                <a:spcPct val="0"/>
              </a:spcBef>
            </a:pPr>
            <a:r>
              <a:rPr lang="en-US" sz="2600">
                <a:solidFill>
                  <a:srgbClr val="204188"/>
                </a:solidFill>
                <a:latin typeface="Open Sans"/>
                <a:ea typeface="Open Sans"/>
                <a:cs typeface="Open Sans"/>
                <a:sym typeface="Open Sans"/>
              </a:rPr>
              <a:t>По</a:t>
            </a:r>
            <a:r>
              <a:rPr lang="en-US" sz="2600">
                <a:solidFill>
                  <a:srgbClr val="204188"/>
                </a:solidFill>
                <a:latin typeface="Open Sans"/>
                <a:ea typeface="Open Sans"/>
                <a:cs typeface="Open Sans"/>
                <a:sym typeface="Open Sans"/>
              </a:rPr>
              <a:t>дання особою, яка має номер PESEL зі статусом UKR, заяви на отримання карти CUKR не позбавляє його вищезгаданого статусу. На практиці це означає, що такий іноземець й надалі зможе виїжджати з території Республіки Польща, але за умови, що термін поїздки не перевищує 30 днів</a:t>
            </a:r>
          </a:p>
        </p:txBody>
      </p:sp>
      <p:sp>
        <p:nvSpPr>
          <p:cNvPr name="Freeform 9" id="9"/>
          <p:cNvSpPr/>
          <p:nvPr/>
        </p:nvSpPr>
        <p:spPr>
          <a:xfrm flipH="false" flipV="false" rot="0">
            <a:off x="739573" y="860982"/>
            <a:ext cx="1404905" cy="1404905"/>
          </a:xfrm>
          <a:custGeom>
            <a:avLst/>
            <a:gdLst/>
            <a:ahLst/>
            <a:cxnLst/>
            <a:rect r="r" b="b" t="t" l="l"/>
            <a:pathLst>
              <a:path h="1404905" w="1404905">
                <a:moveTo>
                  <a:pt x="0" y="0"/>
                </a:moveTo>
                <a:lnTo>
                  <a:pt x="1404904" y="0"/>
                </a:lnTo>
                <a:lnTo>
                  <a:pt x="1404904" y="1404904"/>
                </a:lnTo>
                <a:lnTo>
                  <a:pt x="0" y="14049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0" id="10"/>
          <p:cNvSpPr/>
          <p:nvPr/>
        </p:nvSpPr>
        <p:spPr>
          <a:xfrm flipH="false" flipV="false" rot="0">
            <a:off x="739573" y="4809828"/>
            <a:ext cx="1404905" cy="1404905"/>
          </a:xfrm>
          <a:custGeom>
            <a:avLst/>
            <a:gdLst/>
            <a:ahLst/>
            <a:cxnLst/>
            <a:rect r="r" b="b" t="t" l="l"/>
            <a:pathLst>
              <a:path h="1404905" w="1404905">
                <a:moveTo>
                  <a:pt x="0" y="0"/>
                </a:moveTo>
                <a:lnTo>
                  <a:pt x="1404904" y="0"/>
                </a:lnTo>
                <a:lnTo>
                  <a:pt x="1404904" y="1404904"/>
                </a:lnTo>
                <a:lnTo>
                  <a:pt x="0" y="14049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205005" y="409818"/>
            <a:ext cx="20069268" cy="9415945"/>
            <a:chOff x="0" y="0"/>
            <a:chExt cx="5285733" cy="2479920"/>
          </a:xfrm>
        </p:grpSpPr>
        <p:sp>
          <p:nvSpPr>
            <p:cNvPr name="Freeform 3" id="3"/>
            <p:cNvSpPr/>
            <p:nvPr/>
          </p:nvSpPr>
          <p:spPr>
            <a:xfrm flipH="false" flipV="false" rot="0">
              <a:off x="0" y="0"/>
              <a:ext cx="5285733" cy="2479920"/>
            </a:xfrm>
            <a:custGeom>
              <a:avLst/>
              <a:gdLst/>
              <a:ahLst/>
              <a:cxnLst/>
              <a:rect r="r" b="b" t="t" l="l"/>
              <a:pathLst>
                <a:path h="2479920" w="5285733">
                  <a:moveTo>
                    <a:pt x="0" y="0"/>
                  </a:moveTo>
                  <a:lnTo>
                    <a:pt x="5285733" y="0"/>
                  </a:lnTo>
                  <a:lnTo>
                    <a:pt x="5285733" y="2479920"/>
                  </a:lnTo>
                  <a:lnTo>
                    <a:pt x="0" y="2479920"/>
                  </a:lnTo>
                  <a:close/>
                </a:path>
              </a:pathLst>
            </a:custGeom>
            <a:solidFill>
              <a:srgbClr val="1F80FF">
                <a:alpha val="23922"/>
              </a:srgbClr>
            </a:solidFill>
          </p:spPr>
        </p:sp>
        <p:sp>
          <p:nvSpPr>
            <p:cNvPr name="TextBox 4" id="4"/>
            <p:cNvSpPr txBox="true"/>
            <p:nvPr/>
          </p:nvSpPr>
          <p:spPr>
            <a:xfrm>
              <a:off x="0" y="-38100"/>
              <a:ext cx="5285733" cy="2518020"/>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366674" y="409818"/>
            <a:ext cx="1774765" cy="1784499"/>
          </a:xfrm>
          <a:custGeom>
            <a:avLst/>
            <a:gdLst/>
            <a:ahLst/>
            <a:cxnLst/>
            <a:rect r="r" b="b" t="t" l="l"/>
            <a:pathLst>
              <a:path h="1784499" w="1774765">
                <a:moveTo>
                  <a:pt x="0" y="0"/>
                </a:moveTo>
                <a:lnTo>
                  <a:pt x="1774765" y="0"/>
                </a:lnTo>
                <a:lnTo>
                  <a:pt x="1774765" y="1784498"/>
                </a:lnTo>
                <a:lnTo>
                  <a:pt x="0" y="178449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2416985" y="962025"/>
            <a:ext cx="14704536" cy="613409"/>
          </a:xfrm>
          <a:prstGeom prst="rect">
            <a:avLst/>
          </a:prstGeom>
        </p:spPr>
        <p:txBody>
          <a:bodyPr anchor="t" rtlCol="false" tIns="0" lIns="0" bIns="0" rIns="0">
            <a:spAutoFit/>
          </a:bodyPr>
          <a:lstStyle/>
          <a:p>
            <a:pPr algn="ctr">
              <a:lnSpc>
                <a:spcPts val="5040"/>
              </a:lnSpc>
            </a:pPr>
            <a:r>
              <a:rPr lang="en-US" b="true" sz="3600">
                <a:solidFill>
                  <a:srgbClr val="204188"/>
                </a:solidFill>
                <a:latin typeface="Open Sans Bold"/>
                <a:ea typeface="Open Sans Bold"/>
                <a:cs typeface="Open Sans Bold"/>
                <a:sym typeface="Open Sans Bold"/>
              </a:rPr>
              <a:t>G</a:t>
            </a:r>
            <a:r>
              <a:rPr lang="en-US" b="true" sz="3600">
                <a:solidFill>
                  <a:srgbClr val="204188"/>
                </a:solidFill>
                <a:latin typeface="Open Sans Bold"/>
                <a:ea typeface="Open Sans Bold"/>
                <a:cs typeface="Open Sans Bold"/>
                <a:sym typeface="Open Sans Bold"/>
              </a:rPr>
              <a:t>dzie uzyskam pomoc w legalizacji pobytu? Kto może mi pomóc?</a:t>
            </a:r>
          </a:p>
        </p:txBody>
      </p:sp>
      <p:sp>
        <p:nvSpPr>
          <p:cNvPr name="TextBox 7" id="7"/>
          <p:cNvSpPr txBox="true"/>
          <p:nvPr/>
        </p:nvSpPr>
        <p:spPr>
          <a:xfrm rot="0">
            <a:off x="1442025" y="2292256"/>
            <a:ext cx="15403950" cy="1819908"/>
          </a:xfrm>
          <a:prstGeom prst="rect">
            <a:avLst/>
          </a:prstGeom>
        </p:spPr>
        <p:txBody>
          <a:bodyPr anchor="t" rtlCol="false" tIns="0" lIns="0" bIns="0" rIns="0">
            <a:spAutoFit/>
          </a:bodyPr>
          <a:lstStyle/>
          <a:p>
            <a:pPr algn="ctr">
              <a:lnSpc>
                <a:spcPts val="3640"/>
              </a:lnSpc>
              <a:spcBef>
                <a:spcPct val="0"/>
              </a:spcBef>
            </a:pPr>
            <a:r>
              <a:rPr lang="en-US" sz="2600">
                <a:solidFill>
                  <a:srgbClr val="204188"/>
                </a:solidFill>
                <a:latin typeface="Open Sans"/>
                <a:ea typeface="Open Sans"/>
                <a:cs typeface="Open Sans"/>
                <a:sym typeface="Open Sans"/>
              </a:rPr>
              <a:t>Pomoc w procedurze legalizacji pobytu będzie udzielana w ramach projektu „Wspólnie do Niezależności” realizowanego przez MSWiA wraz z partnerami. Każdy beneficjent tego projektu będzie mógł skorzystać z profesjonalnego wsparcia personelu projektu. Kontynuowane będą również szkolenia z zakresu legalizacji pobytu na terytorium Rzeczypospolitej Polskiej.</a:t>
            </a:r>
          </a:p>
        </p:txBody>
      </p:sp>
      <p:sp>
        <p:nvSpPr>
          <p:cNvPr name="TextBox 8" id="8"/>
          <p:cNvSpPr txBox="true"/>
          <p:nvPr/>
        </p:nvSpPr>
        <p:spPr>
          <a:xfrm rot="0">
            <a:off x="2254718" y="5076825"/>
            <a:ext cx="15321622" cy="1251584"/>
          </a:xfrm>
          <a:prstGeom prst="rect">
            <a:avLst/>
          </a:prstGeom>
        </p:spPr>
        <p:txBody>
          <a:bodyPr anchor="t" rtlCol="false" tIns="0" lIns="0" bIns="0" rIns="0">
            <a:spAutoFit/>
          </a:bodyPr>
          <a:lstStyle/>
          <a:p>
            <a:pPr algn="ctr">
              <a:lnSpc>
                <a:spcPts val="5040"/>
              </a:lnSpc>
            </a:pPr>
            <a:r>
              <a:rPr lang="en-US" b="true" sz="3600">
                <a:solidFill>
                  <a:srgbClr val="204188"/>
                </a:solidFill>
                <a:latin typeface="Open Sans Bold"/>
                <a:ea typeface="Open Sans Bold"/>
                <a:cs typeface="Open Sans Bold"/>
                <a:sym typeface="Open Sans Bold"/>
              </a:rPr>
              <a:t>Де</a:t>
            </a:r>
            <a:r>
              <a:rPr lang="en-US" b="true" sz="3600">
                <a:solidFill>
                  <a:srgbClr val="204188"/>
                </a:solidFill>
                <a:latin typeface="Open Sans Bold"/>
                <a:ea typeface="Open Sans Bold"/>
                <a:cs typeface="Open Sans Bold"/>
                <a:sym typeface="Open Sans Bold"/>
              </a:rPr>
              <a:t> отримати допомогу в легалізації перебування? Хто може мені допомогти?</a:t>
            </a:r>
          </a:p>
        </p:txBody>
      </p:sp>
      <p:sp>
        <p:nvSpPr>
          <p:cNvPr name="TextBox 9" id="9"/>
          <p:cNvSpPr txBox="true"/>
          <p:nvPr/>
        </p:nvSpPr>
        <p:spPr>
          <a:xfrm rot="0">
            <a:off x="1442025" y="6748867"/>
            <a:ext cx="15403950" cy="2734308"/>
          </a:xfrm>
          <a:prstGeom prst="rect">
            <a:avLst/>
          </a:prstGeom>
        </p:spPr>
        <p:txBody>
          <a:bodyPr anchor="t" rtlCol="false" tIns="0" lIns="0" bIns="0" rIns="0">
            <a:spAutoFit/>
          </a:bodyPr>
          <a:lstStyle/>
          <a:p>
            <a:pPr algn="ctr">
              <a:lnSpc>
                <a:spcPts val="3640"/>
              </a:lnSpc>
              <a:spcBef>
                <a:spcPct val="0"/>
              </a:spcBef>
            </a:pPr>
            <a:r>
              <a:rPr lang="en-US" sz="2600">
                <a:solidFill>
                  <a:srgbClr val="204188"/>
                </a:solidFill>
                <a:latin typeface="Open Sans"/>
                <a:ea typeface="Open Sans"/>
                <a:cs typeface="Open Sans"/>
                <a:sym typeface="Open Sans"/>
              </a:rPr>
              <a:t>Допомога</a:t>
            </a:r>
            <a:r>
              <a:rPr lang="en-US" sz="2600">
                <a:solidFill>
                  <a:srgbClr val="204188"/>
                </a:solidFill>
                <a:latin typeface="Open Sans"/>
                <a:ea typeface="Open Sans"/>
                <a:cs typeface="Open Sans"/>
                <a:sym typeface="Open Sans"/>
              </a:rPr>
              <a:t> в процедурі легалізації перебування надаватиметься в межах проєкту «Разом до Незалежності» (Wspólnie do Niezależności), який реалізується Міністерством Внутрішніх Справ та Адміністрації (MSWiA) спільно з партнерами. Кожен учасник цього проєкту може скористатися професійною підтримкою персоналу проєкту. Також буде продовжено проведення тренінгів у сфері легалізації перебування на території Республіки Польща.</a:t>
            </a:r>
          </a:p>
          <a:p>
            <a:pPr algn="ctr">
              <a:lnSpc>
                <a:spcPts val="3640"/>
              </a:lnSpc>
              <a:spcBef>
                <a:spcPct val="0"/>
              </a:spcBef>
            </a:pPr>
          </a:p>
        </p:txBody>
      </p:sp>
      <p:sp>
        <p:nvSpPr>
          <p:cNvPr name="Freeform 10" id="10"/>
          <p:cNvSpPr/>
          <p:nvPr/>
        </p:nvSpPr>
        <p:spPr>
          <a:xfrm flipH="false" flipV="false" rot="0">
            <a:off x="366674" y="4543910"/>
            <a:ext cx="1774765" cy="1784499"/>
          </a:xfrm>
          <a:custGeom>
            <a:avLst/>
            <a:gdLst/>
            <a:ahLst/>
            <a:cxnLst/>
            <a:rect r="r" b="b" t="t" l="l"/>
            <a:pathLst>
              <a:path h="1784499" w="1774765">
                <a:moveTo>
                  <a:pt x="0" y="0"/>
                </a:moveTo>
                <a:lnTo>
                  <a:pt x="1774765" y="0"/>
                </a:lnTo>
                <a:lnTo>
                  <a:pt x="1774765" y="1784499"/>
                </a:lnTo>
                <a:lnTo>
                  <a:pt x="0" y="178449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645889"/>
            <a:ext cx="20069268" cy="4215869"/>
            <a:chOff x="0" y="0"/>
            <a:chExt cx="5285733" cy="1110352"/>
          </a:xfrm>
        </p:grpSpPr>
        <p:sp>
          <p:nvSpPr>
            <p:cNvPr name="Freeform 3" id="3"/>
            <p:cNvSpPr/>
            <p:nvPr/>
          </p:nvSpPr>
          <p:spPr>
            <a:xfrm flipH="false" flipV="false" rot="0">
              <a:off x="0" y="0"/>
              <a:ext cx="5285733" cy="1110352"/>
            </a:xfrm>
            <a:custGeom>
              <a:avLst/>
              <a:gdLst/>
              <a:ahLst/>
              <a:cxnLst/>
              <a:rect r="r" b="b" t="t" l="l"/>
              <a:pathLst>
                <a:path h="1110352" w="5285733">
                  <a:moveTo>
                    <a:pt x="0" y="0"/>
                  </a:moveTo>
                  <a:lnTo>
                    <a:pt x="5285733" y="0"/>
                  </a:lnTo>
                  <a:lnTo>
                    <a:pt x="5285733" y="1110352"/>
                  </a:lnTo>
                  <a:lnTo>
                    <a:pt x="0" y="1110352"/>
                  </a:lnTo>
                  <a:close/>
                </a:path>
              </a:pathLst>
            </a:custGeom>
            <a:solidFill>
              <a:srgbClr val="1F80FF">
                <a:alpha val="23922"/>
              </a:srgbClr>
            </a:solidFill>
          </p:spPr>
        </p:sp>
        <p:sp>
          <p:nvSpPr>
            <p:cNvPr name="TextBox 4" id="4"/>
            <p:cNvSpPr txBox="true"/>
            <p:nvPr/>
          </p:nvSpPr>
          <p:spPr>
            <a:xfrm>
              <a:off x="0" y="-38100"/>
              <a:ext cx="5285733" cy="1148452"/>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1570613" y="677634"/>
            <a:ext cx="15146774" cy="1819908"/>
          </a:xfrm>
          <a:prstGeom prst="rect">
            <a:avLst/>
          </a:prstGeom>
        </p:spPr>
        <p:txBody>
          <a:bodyPr anchor="t" rtlCol="false" tIns="0" lIns="0" bIns="0" rIns="0">
            <a:spAutoFit/>
          </a:bodyPr>
          <a:lstStyle/>
          <a:p>
            <a:pPr algn="ctr">
              <a:lnSpc>
                <a:spcPts val="3640"/>
              </a:lnSpc>
            </a:pPr>
            <a:r>
              <a:rPr lang="en-US" b="true" sz="2600">
                <a:solidFill>
                  <a:srgbClr val="204188"/>
                </a:solidFill>
                <a:latin typeface="Open Sans Bold"/>
                <a:ea typeface="Open Sans Bold"/>
                <a:cs typeface="Open Sans Bold"/>
                <a:sym typeface="Open Sans Bold"/>
              </a:rPr>
              <a:t>Czy pobyt na statusie UKR oraz pobyt na karcie pobytu CUKR bę</a:t>
            </a:r>
            <a:r>
              <a:rPr lang="en-US" b="true" sz="2600">
                <a:solidFill>
                  <a:srgbClr val="204188"/>
                </a:solidFill>
                <a:latin typeface="Open Sans Bold"/>
                <a:ea typeface="Open Sans Bold"/>
                <a:cs typeface="Open Sans Bold"/>
                <a:sym typeface="Open Sans Bold"/>
              </a:rPr>
              <a:t>dzie w całości zaliczany do 5 lat legalnego pobytu, pod warunkiem że osoba przez cały ten okres pracowała i odprowadzała wszystkie składki, aby w przyszłości móc ubiegać się o kartę rezydenta?</a:t>
            </a:r>
          </a:p>
          <a:p>
            <a:pPr algn="ctr">
              <a:lnSpc>
                <a:spcPts val="3640"/>
              </a:lnSpc>
            </a:pPr>
          </a:p>
        </p:txBody>
      </p:sp>
      <p:grpSp>
        <p:nvGrpSpPr>
          <p:cNvPr name="Group 6" id="6"/>
          <p:cNvGrpSpPr/>
          <p:nvPr/>
        </p:nvGrpSpPr>
        <p:grpSpPr>
          <a:xfrm rot="0">
            <a:off x="-1123999" y="5303606"/>
            <a:ext cx="20069268" cy="4215869"/>
            <a:chOff x="0" y="0"/>
            <a:chExt cx="5285733" cy="1110352"/>
          </a:xfrm>
        </p:grpSpPr>
        <p:sp>
          <p:nvSpPr>
            <p:cNvPr name="Freeform 7" id="7"/>
            <p:cNvSpPr/>
            <p:nvPr/>
          </p:nvSpPr>
          <p:spPr>
            <a:xfrm flipH="false" flipV="false" rot="0">
              <a:off x="0" y="0"/>
              <a:ext cx="5285733" cy="1110352"/>
            </a:xfrm>
            <a:custGeom>
              <a:avLst/>
              <a:gdLst/>
              <a:ahLst/>
              <a:cxnLst/>
              <a:rect r="r" b="b" t="t" l="l"/>
              <a:pathLst>
                <a:path h="1110352" w="5285733">
                  <a:moveTo>
                    <a:pt x="0" y="0"/>
                  </a:moveTo>
                  <a:lnTo>
                    <a:pt x="5285733" y="0"/>
                  </a:lnTo>
                  <a:lnTo>
                    <a:pt x="5285733" y="1110352"/>
                  </a:lnTo>
                  <a:lnTo>
                    <a:pt x="0" y="1110352"/>
                  </a:lnTo>
                  <a:close/>
                </a:path>
              </a:pathLst>
            </a:custGeom>
            <a:solidFill>
              <a:srgbClr val="1F80FF">
                <a:alpha val="23922"/>
              </a:srgbClr>
            </a:solidFill>
          </p:spPr>
        </p:sp>
        <p:sp>
          <p:nvSpPr>
            <p:cNvPr name="TextBox 8" id="8"/>
            <p:cNvSpPr txBox="true"/>
            <p:nvPr/>
          </p:nvSpPr>
          <p:spPr>
            <a:xfrm>
              <a:off x="0" y="-38100"/>
              <a:ext cx="5285733" cy="1148452"/>
            </a:xfrm>
            <a:prstGeom prst="rect">
              <a:avLst/>
            </a:prstGeom>
          </p:spPr>
          <p:txBody>
            <a:bodyPr anchor="ctr" rtlCol="false" tIns="50800" lIns="50800" bIns="50800" rIns="50800"/>
            <a:lstStyle/>
            <a:p>
              <a:pPr algn="ctr">
                <a:lnSpc>
                  <a:spcPts val="2659"/>
                </a:lnSpc>
                <a:spcBef>
                  <a:spcPct val="0"/>
                </a:spcBef>
              </a:pPr>
            </a:p>
          </p:txBody>
        </p:sp>
      </p:grpSp>
      <p:sp>
        <p:nvSpPr>
          <p:cNvPr name="TextBox 9" id="9"/>
          <p:cNvSpPr txBox="true"/>
          <p:nvPr/>
        </p:nvSpPr>
        <p:spPr>
          <a:xfrm rot="0">
            <a:off x="1570613" y="2459442"/>
            <a:ext cx="15403950" cy="2844163"/>
          </a:xfrm>
          <a:prstGeom prst="rect">
            <a:avLst/>
          </a:prstGeom>
        </p:spPr>
        <p:txBody>
          <a:bodyPr anchor="t" rtlCol="false" tIns="0" lIns="0" bIns="0" rIns="0">
            <a:spAutoFit/>
          </a:bodyPr>
          <a:lstStyle/>
          <a:p>
            <a:pPr algn="ctr">
              <a:lnSpc>
                <a:spcPts val="3080"/>
              </a:lnSpc>
              <a:spcBef>
                <a:spcPct val="0"/>
              </a:spcBef>
            </a:pPr>
            <a:r>
              <a:rPr lang="en-US" sz="2200">
                <a:solidFill>
                  <a:srgbClr val="204188"/>
                </a:solidFill>
                <a:latin typeface="Open Sans"/>
                <a:ea typeface="Open Sans"/>
                <a:cs typeface="Open Sans"/>
                <a:sym typeface="Open Sans"/>
              </a:rPr>
              <a:t>Zg</a:t>
            </a:r>
            <a:r>
              <a:rPr lang="en-US" sz="2200">
                <a:solidFill>
                  <a:srgbClr val="204188"/>
                </a:solidFill>
                <a:latin typeface="Open Sans"/>
                <a:ea typeface="Open Sans"/>
                <a:cs typeface="Open Sans"/>
                <a:sym typeface="Open Sans"/>
              </a:rPr>
              <a:t>odnie ze stanowiskiem Szefa Urzędu do Spraw Cudzoziemców okres pobytu cudzoziemca na terytorium Rzeczypospolitej Polskiej w ramach korzystania z ochrony czasowej (okres ze statusem UKR) nie wlicza się do okresu 5-letniego, o którym mowa w art. 211 ust. 1 ustawy o cudzoziemcach. </a:t>
            </a:r>
          </a:p>
          <a:p>
            <a:pPr algn="ctr">
              <a:lnSpc>
                <a:spcPts val="3080"/>
              </a:lnSpc>
              <a:spcBef>
                <a:spcPct val="0"/>
              </a:spcBef>
            </a:pPr>
            <a:r>
              <a:rPr lang="en-US" sz="2200">
                <a:solidFill>
                  <a:srgbClr val="204188"/>
                </a:solidFill>
                <a:latin typeface="Open Sans"/>
                <a:ea typeface="Open Sans"/>
                <a:cs typeface="Open Sans"/>
                <a:sym typeface="Open Sans"/>
              </a:rPr>
              <a:t>Natomiast, pobyt na terytorium Rzeczypospolitej Polskiej na podstawie karty CUKR będzie już zaliczany do 5-letniego okresu pobytu niezbędnego do uzyskania zezwolenia na pobyt rezydenta długoterminowego Unii Europejskiej. </a:t>
            </a:r>
          </a:p>
          <a:p>
            <a:pPr algn="ctr">
              <a:lnSpc>
                <a:spcPts val="3640"/>
              </a:lnSpc>
              <a:spcBef>
                <a:spcPct val="0"/>
              </a:spcBef>
            </a:pPr>
          </a:p>
          <a:p>
            <a:pPr algn="ctr">
              <a:lnSpc>
                <a:spcPts val="3640"/>
              </a:lnSpc>
              <a:spcBef>
                <a:spcPct val="0"/>
              </a:spcBef>
            </a:pPr>
          </a:p>
        </p:txBody>
      </p:sp>
      <p:sp>
        <p:nvSpPr>
          <p:cNvPr name="TextBox 10" id="10"/>
          <p:cNvSpPr txBox="true"/>
          <p:nvPr/>
        </p:nvSpPr>
        <p:spPr>
          <a:xfrm rot="0">
            <a:off x="1955559" y="5504312"/>
            <a:ext cx="16143064" cy="1857374"/>
          </a:xfrm>
          <a:prstGeom prst="rect">
            <a:avLst/>
          </a:prstGeom>
        </p:spPr>
        <p:txBody>
          <a:bodyPr anchor="t" rtlCol="false" tIns="0" lIns="0" bIns="0" rIns="0">
            <a:spAutoFit/>
          </a:bodyPr>
          <a:lstStyle/>
          <a:p>
            <a:pPr algn="ctr">
              <a:lnSpc>
                <a:spcPts val="3360"/>
              </a:lnSpc>
            </a:pPr>
            <a:r>
              <a:rPr lang="en-US" b="true" sz="2400">
                <a:solidFill>
                  <a:srgbClr val="204188"/>
                </a:solidFill>
                <a:latin typeface="Open Sans Bold"/>
                <a:ea typeface="Open Sans Bold"/>
                <a:cs typeface="Open Sans Bold"/>
                <a:sym typeface="Open Sans Bold"/>
              </a:rPr>
              <a:t>Чи</a:t>
            </a:r>
            <a:r>
              <a:rPr lang="en-US" b="true" sz="2400">
                <a:solidFill>
                  <a:srgbClr val="204188"/>
                </a:solidFill>
                <a:latin typeface="Open Sans Bold"/>
                <a:ea typeface="Open Sans Bold"/>
                <a:cs typeface="Open Sans Bold"/>
                <a:sym typeface="Open Sans Bold"/>
              </a:rPr>
              <a:t> період перебування зі статусом UKR та період перебування на підставі карти CUKR будуть повністю зараховуватися до 5 років легального перебування (за умови роботи та сплати всіх внесків), щоб у майбутньому мати змогу подати заяву на карту резидента?</a:t>
            </a:r>
          </a:p>
          <a:p>
            <a:pPr algn="ctr">
              <a:lnSpc>
                <a:spcPts val="5040"/>
              </a:lnSpc>
            </a:pPr>
          </a:p>
        </p:txBody>
      </p:sp>
      <p:sp>
        <p:nvSpPr>
          <p:cNvPr name="TextBox 11" id="11"/>
          <p:cNvSpPr txBox="true"/>
          <p:nvPr/>
        </p:nvSpPr>
        <p:spPr>
          <a:xfrm rot="0">
            <a:off x="1570613" y="7084779"/>
            <a:ext cx="16193849" cy="2386963"/>
          </a:xfrm>
          <a:prstGeom prst="rect">
            <a:avLst/>
          </a:prstGeom>
        </p:spPr>
        <p:txBody>
          <a:bodyPr anchor="t" rtlCol="false" tIns="0" lIns="0" bIns="0" rIns="0">
            <a:spAutoFit/>
          </a:bodyPr>
          <a:lstStyle/>
          <a:p>
            <a:pPr algn="ctr">
              <a:lnSpc>
                <a:spcPts val="3080"/>
              </a:lnSpc>
              <a:spcBef>
                <a:spcPct val="0"/>
              </a:spcBef>
            </a:pPr>
            <a:r>
              <a:rPr lang="en-US" sz="2200">
                <a:solidFill>
                  <a:srgbClr val="204188"/>
                </a:solidFill>
                <a:latin typeface="Open Sans"/>
                <a:ea typeface="Open Sans"/>
                <a:cs typeface="Open Sans"/>
                <a:sym typeface="Open Sans"/>
              </a:rPr>
              <a:t>Згі</a:t>
            </a:r>
            <a:r>
              <a:rPr lang="en-US" sz="2200">
                <a:solidFill>
                  <a:srgbClr val="204188"/>
                </a:solidFill>
                <a:latin typeface="Open Sans"/>
                <a:ea typeface="Open Sans"/>
                <a:cs typeface="Open Sans"/>
                <a:sym typeface="Open Sans"/>
              </a:rPr>
              <a:t>дно з позицією Голови Управління у справах іноземців (UdSC), період перебування іноземця на території Республіки Польща в рамках тимчасового захисту (період зі статусом UKR) не зараховується до 5-річного періоду, про який йдеться у art. 211 ust. 1 Ustawy o Cudzoziemcach.</a:t>
            </a:r>
          </a:p>
          <a:p>
            <a:pPr algn="ctr">
              <a:lnSpc>
                <a:spcPts val="3080"/>
              </a:lnSpc>
              <a:spcBef>
                <a:spcPct val="0"/>
              </a:spcBef>
            </a:pPr>
            <a:r>
              <a:rPr lang="en-US" sz="2200">
                <a:solidFill>
                  <a:srgbClr val="204188"/>
                </a:solidFill>
                <a:latin typeface="Open Sans"/>
                <a:ea typeface="Open Sans"/>
                <a:cs typeface="Open Sans"/>
                <a:sym typeface="Open Sans"/>
              </a:rPr>
              <a:t>Натомість, перебування на території Республіки Польща на підставі карти CUKR вже буде зараховуватися до 5-річного періоду перебування, необхідного для отримання статусу довгострокового резидента Європейського Союзу.</a:t>
            </a:r>
          </a:p>
          <a:p>
            <a:pPr algn="ctr">
              <a:lnSpc>
                <a:spcPts val="3640"/>
              </a:lnSpc>
              <a:spcBef>
                <a:spcPct val="0"/>
              </a:spcBef>
            </a:pPr>
          </a:p>
        </p:txBody>
      </p:sp>
      <p:sp>
        <p:nvSpPr>
          <p:cNvPr name="Freeform 12" id="12"/>
          <p:cNvSpPr/>
          <p:nvPr/>
        </p:nvSpPr>
        <p:spPr>
          <a:xfrm flipH="false" flipV="false" rot="0">
            <a:off x="326248" y="854513"/>
            <a:ext cx="1404905" cy="1404905"/>
          </a:xfrm>
          <a:custGeom>
            <a:avLst/>
            <a:gdLst/>
            <a:ahLst/>
            <a:cxnLst/>
            <a:rect r="r" b="b" t="t" l="l"/>
            <a:pathLst>
              <a:path h="1404905" w="1404905">
                <a:moveTo>
                  <a:pt x="0" y="0"/>
                </a:moveTo>
                <a:lnTo>
                  <a:pt x="1404904" y="0"/>
                </a:lnTo>
                <a:lnTo>
                  <a:pt x="1404904" y="1404904"/>
                </a:lnTo>
                <a:lnTo>
                  <a:pt x="0" y="14049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3" id="13"/>
          <p:cNvSpPr/>
          <p:nvPr/>
        </p:nvSpPr>
        <p:spPr>
          <a:xfrm flipH="false" flipV="false" rot="0">
            <a:off x="326248" y="5542412"/>
            <a:ext cx="1404905" cy="1404905"/>
          </a:xfrm>
          <a:custGeom>
            <a:avLst/>
            <a:gdLst/>
            <a:ahLst/>
            <a:cxnLst/>
            <a:rect r="r" b="b" t="t" l="l"/>
            <a:pathLst>
              <a:path h="1404905" w="1404905">
                <a:moveTo>
                  <a:pt x="0" y="0"/>
                </a:moveTo>
                <a:lnTo>
                  <a:pt x="1404904" y="0"/>
                </a:lnTo>
                <a:lnTo>
                  <a:pt x="1404904" y="1404905"/>
                </a:lnTo>
                <a:lnTo>
                  <a:pt x="0" y="140490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645889"/>
            <a:ext cx="20069268" cy="4215869"/>
            <a:chOff x="0" y="0"/>
            <a:chExt cx="5285733" cy="1110352"/>
          </a:xfrm>
        </p:grpSpPr>
        <p:sp>
          <p:nvSpPr>
            <p:cNvPr name="Freeform 3" id="3"/>
            <p:cNvSpPr/>
            <p:nvPr/>
          </p:nvSpPr>
          <p:spPr>
            <a:xfrm flipH="false" flipV="false" rot="0">
              <a:off x="0" y="0"/>
              <a:ext cx="5285733" cy="1110352"/>
            </a:xfrm>
            <a:custGeom>
              <a:avLst/>
              <a:gdLst/>
              <a:ahLst/>
              <a:cxnLst/>
              <a:rect r="r" b="b" t="t" l="l"/>
              <a:pathLst>
                <a:path h="1110352" w="5285733">
                  <a:moveTo>
                    <a:pt x="0" y="0"/>
                  </a:moveTo>
                  <a:lnTo>
                    <a:pt x="5285733" y="0"/>
                  </a:lnTo>
                  <a:lnTo>
                    <a:pt x="5285733" y="1110352"/>
                  </a:lnTo>
                  <a:lnTo>
                    <a:pt x="0" y="1110352"/>
                  </a:lnTo>
                  <a:close/>
                </a:path>
              </a:pathLst>
            </a:custGeom>
            <a:solidFill>
              <a:srgbClr val="1F80FF">
                <a:alpha val="23922"/>
              </a:srgbClr>
            </a:solidFill>
          </p:spPr>
        </p:sp>
        <p:sp>
          <p:nvSpPr>
            <p:cNvPr name="TextBox 4" id="4"/>
            <p:cNvSpPr txBox="true"/>
            <p:nvPr/>
          </p:nvSpPr>
          <p:spPr>
            <a:xfrm>
              <a:off x="0" y="-38100"/>
              <a:ext cx="5285733" cy="1148452"/>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1974748" y="998740"/>
            <a:ext cx="15146774" cy="1526539"/>
          </a:xfrm>
          <a:prstGeom prst="rect">
            <a:avLst/>
          </a:prstGeom>
        </p:spPr>
        <p:txBody>
          <a:bodyPr anchor="t" rtlCol="false" tIns="0" lIns="0" bIns="0" rIns="0">
            <a:spAutoFit/>
          </a:bodyPr>
          <a:lstStyle/>
          <a:p>
            <a:pPr algn="ctr">
              <a:lnSpc>
                <a:spcPts val="4060"/>
              </a:lnSpc>
            </a:pPr>
            <a:r>
              <a:rPr lang="en-US" b="true" sz="2900">
                <a:solidFill>
                  <a:srgbClr val="204188"/>
                </a:solidFill>
                <a:latin typeface="Open Sans Bold"/>
                <a:ea typeface="Open Sans Bold"/>
                <a:cs typeface="Open Sans Bold"/>
                <a:sym typeface="Open Sans Bold"/>
              </a:rPr>
              <a:t>Karta pobytu czy karta CUKR: co bę</a:t>
            </a:r>
            <a:r>
              <a:rPr lang="en-US" b="true" sz="2900">
                <a:solidFill>
                  <a:srgbClr val="204188"/>
                </a:solidFill>
                <a:latin typeface="Open Sans Bold"/>
                <a:ea typeface="Open Sans Bold"/>
                <a:cs typeface="Open Sans Bold"/>
                <a:sym typeface="Open Sans Bold"/>
              </a:rPr>
              <a:t>dzie lepszym wyborem dla kobiet z dziećmi, które uczą się w szkole? </a:t>
            </a:r>
          </a:p>
          <a:p>
            <a:pPr algn="ctr">
              <a:lnSpc>
                <a:spcPts val="4060"/>
              </a:lnSpc>
            </a:pPr>
          </a:p>
        </p:txBody>
      </p:sp>
      <p:sp>
        <p:nvSpPr>
          <p:cNvPr name="TextBox 6" id="6"/>
          <p:cNvSpPr txBox="true"/>
          <p:nvPr/>
        </p:nvSpPr>
        <p:spPr>
          <a:xfrm rot="0">
            <a:off x="1442025" y="2468129"/>
            <a:ext cx="15403950" cy="1955164"/>
          </a:xfrm>
          <a:prstGeom prst="rect">
            <a:avLst/>
          </a:prstGeom>
        </p:spPr>
        <p:txBody>
          <a:bodyPr anchor="t" rtlCol="false" tIns="0" lIns="0" bIns="0" rIns="0">
            <a:spAutoFit/>
          </a:bodyPr>
          <a:lstStyle/>
          <a:p>
            <a:pPr algn="ctr">
              <a:lnSpc>
                <a:spcPts val="3780"/>
              </a:lnSpc>
              <a:spcBef>
                <a:spcPct val="0"/>
              </a:spcBef>
            </a:pPr>
            <a:r>
              <a:rPr lang="en-US" sz="2700">
                <a:solidFill>
                  <a:srgbClr val="204188"/>
                </a:solidFill>
                <a:latin typeface="Open Sans"/>
                <a:ea typeface="Open Sans"/>
                <a:cs typeface="Open Sans"/>
                <a:sym typeface="Open Sans"/>
              </a:rPr>
              <a:t>Pr</a:t>
            </a:r>
            <a:r>
              <a:rPr lang="en-US" sz="2700">
                <a:solidFill>
                  <a:srgbClr val="204188"/>
                </a:solidFill>
                <a:latin typeface="Open Sans"/>
                <a:ea typeface="Open Sans"/>
                <a:cs typeface="Open Sans"/>
                <a:sym typeface="Open Sans"/>
              </a:rPr>
              <a:t>ojektowana ścieżka pobytu poprzez uzyskanie karty CUKR jest prostsza i szybsza, niż otrzymanie standardowej karty pobytu. Stąd rekomenduje się, aby wszystkie osoby, które spełniają warunki do uzyskania karty pobytu CUKR skorzystały z tej możliwości legalizacji pobytu.</a:t>
            </a:r>
          </a:p>
          <a:p>
            <a:pPr algn="ctr">
              <a:lnSpc>
                <a:spcPts val="4340"/>
              </a:lnSpc>
              <a:spcBef>
                <a:spcPct val="0"/>
              </a:spcBef>
            </a:pPr>
          </a:p>
        </p:txBody>
      </p:sp>
      <p:grpSp>
        <p:nvGrpSpPr>
          <p:cNvPr name="Group 7" id="7"/>
          <p:cNvGrpSpPr/>
          <p:nvPr/>
        </p:nvGrpSpPr>
        <p:grpSpPr>
          <a:xfrm rot="0">
            <a:off x="-1457634" y="5415630"/>
            <a:ext cx="20069268" cy="4215869"/>
            <a:chOff x="0" y="0"/>
            <a:chExt cx="5285733" cy="1110352"/>
          </a:xfrm>
        </p:grpSpPr>
        <p:sp>
          <p:nvSpPr>
            <p:cNvPr name="Freeform 8" id="8"/>
            <p:cNvSpPr/>
            <p:nvPr/>
          </p:nvSpPr>
          <p:spPr>
            <a:xfrm flipH="false" flipV="false" rot="0">
              <a:off x="0" y="0"/>
              <a:ext cx="5285733" cy="1110352"/>
            </a:xfrm>
            <a:custGeom>
              <a:avLst/>
              <a:gdLst/>
              <a:ahLst/>
              <a:cxnLst/>
              <a:rect r="r" b="b" t="t" l="l"/>
              <a:pathLst>
                <a:path h="1110352" w="5285733">
                  <a:moveTo>
                    <a:pt x="0" y="0"/>
                  </a:moveTo>
                  <a:lnTo>
                    <a:pt x="5285733" y="0"/>
                  </a:lnTo>
                  <a:lnTo>
                    <a:pt x="5285733" y="1110352"/>
                  </a:lnTo>
                  <a:lnTo>
                    <a:pt x="0" y="1110352"/>
                  </a:lnTo>
                  <a:close/>
                </a:path>
              </a:pathLst>
            </a:custGeom>
            <a:solidFill>
              <a:srgbClr val="1F80FF">
                <a:alpha val="23922"/>
              </a:srgbClr>
            </a:solidFill>
          </p:spPr>
        </p:sp>
        <p:sp>
          <p:nvSpPr>
            <p:cNvPr name="TextBox 9" id="9"/>
            <p:cNvSpPr txBox="true"/>
            <p:nvPr/>
          </p:nvSpPr>
          <p:spPr>
            <a:xfrm>
              <a:off x="0" y="-38100"/>
              <a:ext cx="5285733" cy="1148452"/>
            </a:xfrm>
            <a:prstGeom prst="rect">
              <a:avLst/>
            </a:prstGeom>
          </p:spPr>
          <p:txBody>
            <a:bodyPr anchor="ctr" rtlCol="false" tIns="50800" lIns="50800" bIns="50800" rIns="50800"/>
            <a:lstStyle/>
            <a:p>
              <a:pPr algn="ctr">
                <a:lnSpc>
                  <a:spcPts val="2659"/>
                </a:lnSpc>
                <a:spcBef>
                  <a:spcPct val="0"/>
                </a:spcBef>
              </a:pPr>
            </a:p>
          </p:txBody>
        </p:sp>
      </p:grpSp>
      <p:sp>
        <p:nvSpPr>
          <p:cNvPr name="TextBox 10" id="10"/>
          <p:cNvSpPr txBox="true"/>
          <p:nvPr/>
        </p:nvSpPr>
        <p:spPr>
          <a:xfrm rot="0">
            <a:off x="1888578" y="5737359"/>
            <a:ext cx="15061936" cy="941070"/>
          </a:xfrm>
          <a:prstGeom prst="rect">
            <a:avLst/>
          </a:prstGeom>
        </p:spPr>
        <p:txBody>
          <a:bodyPr anchor="t" rtlCol="false" tIns="0" lIns="0" bIns="0" rIns="0">
            <a:spAutoFit/>
          </a:bodyPr>
          <a:lstStyle/>
          <a:p>
            <a:pPr algn="ctr">
              <a:lnSpc>
                <a:spcPts val="3779"/>
              </a:lnSpc>
            </a:pPr>
            <a:r>
              <a:rPr lang="en-US" b="true" sz="2700">
                <a:solidFill>
                  <a:srgbClr val="204188"/>
                </a:solidFill>
                <a:latin typeface="Open Sans Bold"/>
                <a:ea typeface="Open Sans Bold"/>
                <a:cs typeface="Open Sans Bold"/>
                <a:sym typeface="Open Sans Bold"/>
              </a:rPr>
              <a:t>Ка</a:t>
            </a:r>
            <a:r>
              <a:rPr lang="en-US" b="true" sz="2700">
                <a:solidFill>
                  <a:srgbClr val="204188"/>
                </a:solidFill>
                <a:latin typeface="Open Sans Bold"/>
                <a:ea typeface="Open Sans Bold"/>
                <a:cs typeface="Open Sans Bold"/>
                <a:sym typeface="Open Sans Bold"/>
              </a:rPr>
              <a:t>рта побиту чи карта побиту CUKR: що буде кращим вибором для жінок з дітьми, які навчаються у школі? </a:t>
            </a:r>
          </a:p>
        </p:txBody>
      </p:sp>
      <p:sp>
        <p:nvSpPr>
          <p:cNvPr name="TextBox 11" id="11"/>
          <p:cNvSpPr txBox="true"/>
          <p:nvPr/>
        </p:nvSpPr>
        <p:spPr>
          <a:xfrm rot="0">
            <a:off x="1426830" y="7139208"/>
            <a:ext cx="15900594" cy="1856482"/>
          </a:xfrm>
          <a:prstGeom prst="rect">
            <a:avLst/>
          </a:prstGeom>
        </p:spPr>
        <p:txBody>
          <a:bodyPr anchor="t" rtlCol="false" tIns="0" lIns="0" bIns="0" rIns="0">
            <a:spAutoFit/>
          </a:bodyPr>
          <a:lstStyle/>
          <a:p>
            <a:pPr algn="ctr">
              <a:lnSpc>
                <a:spcPts val="3724"/>
              </a:lnSpc>
              <a:spcBef>
                <a:spcPct val="0"/>
              </a:spcBef>
            </a:pPr>
            <a:r>
              <a:rPr lang="en-US" sz="2660">
                <a:solidFill>
                  <a:srgbClr val="204188"/>
                </a:solidFill>
                <a:latin typeface="Open Sans"/>
                <a:ea typeface="Open Sans"/>
                <a:cs typeface="Open Sans"/>
                <a:sym typeface="Open Sans"/>
              </a:rPr>
              <a:t>Запла</a:t>
            </a:r>
            <a:r>
              <a:rPr lang="en-US" sz="2660">
                <a:solidFill>
                  <a:srgbClr val="204188"/>
                </a:solidFill>
                <a:latin typeface="Open Sans"/>
                <a:ea typeface="Open Sans"/>
                <a:cs typeface="Open Sans"/>
                <a:sym typeface="Open Sans"/>
              </a:rPr>
              <a:t>нований шлях побиту через отримання карти побиту CUKR є простішим і швидшим, ніж отримання стандартної карти побиту. Тому рекомендується, щоб усі особи, які відповідають умовам отримання карти побиту CUKR, скористалися цією можливістю легалізації перебування.</a:t>
            </a:r>
          </a:p>
          <a:p>
            <a:pPr algn="ctr">
              <a:lnSpc>
                <a:spcPts val="3724"/>
              </a:lnSpc>
              <a:spcBef>
                <a:spcPct val="0"/>
              </a:spcBef>
            </a:pPr>
          </a:p>
        </p:txBody>
      </p:sp>
      <p:sp>
        <p:nvSpPr>
          <p:cNvPr name="Freeform 12" id="12"/>
          <p:cNvSpPr/>
          <p:nvPr/>
        </p:nvSpPr>
        <p:spPr>
          <a:xfrm flipH="false" flipV="false" rot="0">
            <a:off x="326248" y="854513"/>
            <a:ext cx="1404905" cy="1404905"/>
          </a:xfrm>
          <a:custGeom>
            <a:avLst/>
            <a:gdLst/>
            <a:ahLst/>
            <a:cxnLst/>
            <a:rect r="r" b="b" t="t" l="l"/>
            <a:pathLst>
              <a:path h="1404905" w="1404905">
                <a:moveTo>
                  <a:pt x="0" y="0"/>
                </a:moveTo>
                <a:lnTo>
                  <a:pt x="1404904" y="0"/>
                </a:lnTo>
                <a:lnTo>
                  <a:pt x="1404904" y="1404904"/>
                </a:lnTo>
                <a:lnTo>
                  <a:pt x="0" y="14049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3" id="13"/>
          <p:cNvSpPr/>
          <p:nvPr/>
        </p:nvSpPr>
        <p:spPr>
          <a:xfrm flipH="false" flipV="false" rot="0">
            <a:off x="326248" y="5534017"/>
            <a:ext cx="1404905" cy="1404905"/>
          </a:xfrm>
          <a:custGeom>
            <a:avLst/>
            <a:gdLst/>
            <a:ahLst/>
            <a:cxnLst/>
            <a:rect r="r" b="b" t="t" l="l"/>
            <a:pathLst>
              <a:path h="1404905" w="1404905">
                <a:moveTo>
                  <a:pt x="0" y="0"/>
                </a:moveTo>
                <a:lnTo>
                  <a:pt x="1404904" y="0"/>
                </a:lnTo>
                <a:lnTo>
                  <a:pt x="1404904" y="1404904"/>
                </a:lnTo>
                <a:lnTo>
                  <a:pt x="0" y="14049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1028700"/>
            <a:ext cx="20069268" cy="8229600"/>
            <a:chOff x="0" y="0"/>
            <a:chExt cx="5285733" cy="2167467"/>
          </a:xfrm>
        </p:grpSpPr>
        <p:sp>
          <p:nvSpPr>
            <p:cNvPr name="Freeform 3" id="3"/>
            <p:cNvSpPr/>
            <p:nvPr/>
          </p:nvSpPr>
          <p:spPr>
            <a:xfrm flipH="false" flipV="false" rot="0">
              <a:off x="0" y="0"/>
              <a:ext cx="5285733" cy="2167467"/>
            </a:xfrm>
            <a:custGeom>
              <a:avLst/>
              <a:gdLst/>
              <a:ahLst/>
              <a:cxnLst/>
              <a:rect r="r" b="b" t="t" l="l"/>
              <a:pathLst>
                <a:path h="2167467" w="5285733">
                  <a:moveTo>
                    <a:pt x="0" y="0"/>
                  </a:moveTo>
                  <a:lnTo>
                    <a:pt x="5285733" y="0"/>
                  </a:lnTo>
                  <a:lnTo>
                    <a:pt x="5285733" y="2167467"/>
                  </a:lnTo>
                  <a:lnTo>
                    <a:pt x="0" y="2167467"/>
                  </a:lnTo>
                  <a:close/>
                </a:path>
              </a:pathLst>
            </a:custGeom>
            <a:solidFill>
              <a:srgbClr val="1F80FF">
                <a:alpha val="23922"/>
              </a:srgbClr>
            </a:solidFill>
          </p:spPr>
        </p:sp>
        <p:sp>
          <p:nvSpPr>
            <p:cNvPr name="TextBox 4" id="4"/>
            <p:cNvSpPr txBox="true"/>
            <p:nvPr/>
          </p:nvSpPr>
          <p:spPr>
            <a:xfrm>
              <a:off x="0" y="-38100"/>
              <a:ext cx="5285733" cy="2205567"/>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2186005" y="2448184"/>
            <a:ext cx="15073295" cy="2162809"/>
          </a:xfrm>
          <a:prstGeom prst="rect">
            <a:avLst/>
          </a:prstGeom>
        </p:spPr>
        <p:txBody>
          <a:bodyPr anchor="t" rtlCol="false" tIns="0" lIns="0" bIns="0" rIns="0">
            <a:spAutoFit/>
          </a:bodyPr>
          <a:lstStyle/>
          <a:p>
            <a:pPr algn="ctr">
              <a:lnSpc>
                <a:spcPts val="5880"/>
              </a:lnSpc>
              <a:spcBef>
                <a:spcPct val="0"/>
              </a:spcBef>
            </a:pPr>
            <a:r>
              <a:rPr lang="en-US" sz="4200">
                <a:solidFill>
                  <a:srgbClr val="204188"/>
                </a:solidFill>
                <a:latin typeface="Open Sans"/>
                <a:ea typeface="Open Sans"/>
                <a:cs typeface="Open Sans"/>
                <a:sym typeface="Open Sans"/>
              </a:rPr>
              <a:t>Wnioski o kartę pobytu CUKR należy złożyć najpóźniej </a:t>
            </a:r>
          </a:p>
          <a:p>
            <a:pPr algn="ctr">
              <a:lnSpc>
                <a:spcPts val="5880"/>
              </a:lnSpc>
              <a:spcBef>
                <a:spcPct val="0"/>
              </a:spcBef>
            </a:pPr>
            <a:r>
              <a:rPr lang="en-US" b="true" sz="4200">
                <a:solidFill>
                  <a:srgbClr val="204188"/>
                </a:solidFill>
                <a:latin typeface="Open Sans Bold"/>
                <a:ea typeface="Open Sans Bold"/>
                <a:cs typeface="Open Sans Bold"/>
                <a:sym typeface="Open Sans Bold"/>
              </a:rPr>
              <a:t>do dnia 4 marca 2027 r. </a:t>
            </a:r>
          </a:p>
          <a:p>
            <a:pPr algn="ctr">
              <a:lnSpc>
                <a:spcPts val="5600"/>
              </a:lnSpc>
              <a:spcBef>
                <a:spcPct val="0"/>
              </a:spcBef>
            </a:pPr>
            <a:r>
              <a:rPr lang="en-US" b="true" sz="4000">
                <a:solidFill>
                  <a:srgbClr val="204188"/>
                </a:solidFill>
                <a:latin typeface="Open Sans Bold"/>
                <a:ea typeface="Open Sans Bold"/>
                <a:cs typeface="Open Sans Bold"/>
                <a:sym typeface="Open Sans Bold"/>
              </a:rPr>
              <a:t>Karta pobytu CUKR wydawana jest na okres 3 lat.</a:t>
            </a:r>
          </a:p>
        </p:txBody>
      </p:sp>
      <p:sp>
        <p:nvSpPr>
          <p:cNvPr name="TextBox 6" id="6"/>
          <p:cNvSpPr txBox="true"/>
          <p:nvPr/>
        </p:nvSpPr>
        <p:spPr>
          <a:xfrm rot="0">
            <a:off x="3003459" y="5700514"/>
            <a:ext cx="13438387" cy="2098674"/>
          </a:xfrm>
          <a:prstGeom prst="rect">
            <a:avLst/>
          </a:prstGeom>
        </p:spPr>
        <p:txBody>
          <a:bodyPr anchor="t" rtlCol="false" tIns="0" lIns="0" bIns="0" rIns="0">
            <a:spAutoFit/>
          </a:bodyPr>
          <a:lstStyle/>
          <a:p>
            <a:pPr algn="ctr">
              <a:lnSpc>
                <a:spcPts val="5600"/>
              </a:lnSpc>
              <a:spcBef>
                <a:spcPct val="0"/>
              </a:spcBef>
            </a:pPr>
            <a:r>
              <a:rPr lang="en-US" sz="4000">
                <a:solidFill>
                  <a:srgbClr val="204188"/>
                </a:solidFill>
                <a:latin typeface="Open Sans"/>
                <a:ea typeface="Open Sans"/>
                <a:cs typeface="Open Sans"/>
                <a:sym typeface="Open Sans"/>
              </a:rPr>
              <a:t>Заявки на карту побиту CUKR потрібно подати </a:t>
            </a:r>
            <a:r>
              <a:rPr lang="en-US" b="true" sz="4000">
                <a:solidFill>
                  <a:srgbClr val="204188"/>
                </a:solidFill>
                <a:latin typeface="Open Sans Bold"/>
                <a:ea typeface="Open Sans Bold"/>
                <a:cs typeface="Open Sans Bold"/>
                <a:sym typeface="Open Sans Bold"/>
              </a:rPr>
              <a:t>найпізніше до 4 березня 2027 року.</a:t>
            </a:r>
          </a:p>
          <a:p>
            <a:pPr algn="ctr">
              <a:lnSpc>
                <a:spcPts val="5600"/>
              </a:lnSpc>
              <a:spcBef>
                <a:spcPct val="0"/>
              </a:spcBef>
            </a:pPr>
            <a:r>
              <a:rPr lang="en-US" b="true" sz="4000">
                <a:solidFill>
                  <a:srgbClr val="204188"/>
                </a:solidFill>
                <a:latin typeface="Open Sans Bold"/>
                <a:ea typeface="Open Sans Bold"/>
                <a:cs typeface="Open Sans Bold"/>
                <a:sym typeface="Open Sans Bold"/>
              </a:rPr>
              <a:t>Карта побиту CUKR видається на період 3 років.</a:t>
            </a:r>
          </a:p>
        </p:txBody>
      </p:sp>
      <p:sp>
        <p:nvSpPr>
          <p:cNvPr name="Freeform 7" id="7"/>
          <p:cNvSpPr/>
          <p:nvPr/>
        </p:nvSpPr>
        <p:spPr>
          <a:xfrm flipH="false" flipV="false" rot="0">
            <a:off x="184884" y="1254889"/>
            <a:ext cx="2538988" cy="2538988"/>
          </a:xfrm>
          <a:custGeom>
            <a:avLst/>
            <a:gdLst/>
            <a:ahLst/>
            <a:cxnLst/>
            <a:rect r="r" b="b" t="t" l="l"/>
            <a:pathLst>
              <a:path h="2538988" w="2538988">
                <a:moveTo>
                  <a:pt x="0" y="0"/>
                </a:moveTo>
                <a:lnTo>
                  <a:pt x="2538989" y="0"/>
                </a:lnTo>
                <a:lnTo>
                  <a:pt x="2538989" y="2538989"/>
                </a:lnTo>
                <a:lnTo>
                  <a:pt x="0" y="253898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15.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069995" y="2212005"/>
            <a:ext cx="20069268" cy="5862990"/>
            <a:chOff x="0" y="0"/>
            <a:chExt cx="5285733" cy="1544162"/>
          </a:xfrm>
        </p:grpSpPr>
        <p:sp>
          <p:nvSpPr>
            <p:cNvPr name="Freeform 3" id="3"/>
            <p:cNvSpPr/>
            <p:nvPr/>
          </p:nvSpPr>
          <p:spPr>
            <a:xfrm flipH="false" flipV="false" rot="0">
              <a:off x="0" y="0"/>
              <a:ext cx="5285733" cy="1544162"/>
            </a:xfrm>
            <a:custGeom>
              <a:avLst/>
              <a:gdLst/>
              <a:ahLst/>
              <a:cxnLst/>
              <a:rect r="r" b="b" t="t" l="l"/>
              <a:pathLst>
                <a:path h="1544162" w="5285733">
                  <a:moveTo>
                    <a:pt x="0" y="0"/>
                  </a:moveTo>
                  <a:lnTo>
                    <a:pt x="5285733" y="0"/>
                  </a:lnTo>
                  <a:lnTo>
                    <a:pt x="5285733" y="1544162"/>
                  </a:lnTo>
                  <a:lnTo>
                    <a:pt x="0" y="1544162"/>
                  </a:lnTo>
                  <a:close/>
                </a:path>
              </a:pathLst>
            </a:custGeom>
            <a:solidFill>
              <a:srgbClr val="1F80FF">
                <a:alpha val="23922"/>
              </a:srgbClr>
            </a:solidFill>
          </p:spPr>
        </p:sp>
        <p:sp>
          <p:nvSpPr>
            <p:cNvPr name="TextBox 4" id="4"/>
            <p:cNvSpPr txBox="true"/>
            <p:nvPr/>
          </p:nvSpPr>
          <p:spPr>
            <a:xfrm>
              <a:off x="0" y="-38100"/>
              <a:ext cx="5285733" cy="1582262"/>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6176209" y="3207992"/>
            <a:ext cx="9337834" cy="3188652"/>
          </a:xfrm>
          <a:prstGeom prst="rect">
            <a:avLst/>
          </a:prstGeom>
        </p:spPr>
        <p:txBody>
          <a:bodyPr anchor="t" rtlCol="false" tIns="0" lIns="0" bIns="0" rIns="0">
            <a:spAutoFit/>
          </a:bodyPr>
          <a:lstStyle/>
          <a:p>
            <a:pPr algn="ctr">
              <a:lnSpc>
                <a:spcPts val="8522"/>
              </a:lnSpc>
              <a:spcBef>
                <a:spcPct val="0"/>
              </a:spcBef>
            </a:pPr>
            <a:r>
              <a:rPr lang="en-US" b="true" sz="6087">
                <a:solidFill>
                  <a:srgbClr val="204188"/>
                </a:solidFill>
                <a:latin typeface="Open Sans Bold"/>
                <a:ea typeface="Open Sans Bold"/>
                <a:cs typeface="Open Sans Bold"/>
                <a:sym typeface="Open Sans Bold"/>
              </a:rPr>
              <a:t>Dostęp do rynku pracy</a:t>
            </a:r>
          </a:p>
          <a:p>
            <a:pPr algn="ctr">
              <a:lnSpc>
                <a:spcPts val="8522"/>
              </a:lnSpc>
              <a:spcBef>
                <a:spcPct val="0"/>
              </a:spcBef>
            </a:pPr>
          </a:p>
          <a:p>
            <a:pPr algn="ctr">
              <a:lnSpc>
                <a:spcPts val="8522"/>
              </a:lnSpc>
              <a:spcBef>
                <a:spcPct val="0"/>
              </a:spcBef>
            </a:pPr>
            <a:r>
              <a:rPr lang="en-US" b="true" sz="6087">
                <a:solidFill>
                  <a:srgbClr val="204188"/>
                </a:solidFill>
                <a:latin typeface="Open Sans Bold"/>
                <a:ea typeface="Open Sans Bold"/>
                <a:cs typeface="Open Sans Bold"/>
                <a:sym typeface="Open Sans Bold"/>
              </a:rPr>
              <a:t> Доступ до ринку праці</a:t>
            </a:r>
          </a:p>
        </p:txBody>
      </p:sp>
      <p:sp>
        <p:nvSpPr>
          <p:cNvPr name="Freeform 6" id="6"/>
          <p:cNvSpPr/>
          <p:nvPr/>
        </p:nvSpPr>
        <p:spPr>
          <a:xfrm flipH="false" flipV="false" rot="0">
            <a:off x="1053078" y="2277959"/>
            <a:ext cx="5123131" cy="5797037"/>
          </a:xfrm>
          <a:custGeom>
            <a:avLst/>
            <a:gdLst/>
            <a:ahLst/>
            <a:cxnLst/>
            <a:rect r="r" b="b" t="t" l="l"/>
            <a:pathLst>
              <a:path h="5797037" w="5123131">
                <a:moveTo>
                  <a:pt x="0" y="0"/>
                </a:moveTo>
                <a:lnTo>
                  <a:pt x="5123131" y="0"/>
                </a:lnTo>
                <a:lnTo>
                  <a:pt x="5123131" y="5797036"/>
                </a:lnTo>
                <a:lnTo>
                  <a:pt x="0" y="579703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16.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436626"/>
            <a:ext cx="20069268" cy="4458887"/>
            <a:chOff x="0" y="0"/>
            <a:chExt cx="5285733" cy="1174357"/>
          </a:xfrm>
        </p:grpSpPr>
        <p:sp>
          <p:nvSpPr>
            <p:cNvPr name="Freeform 3" id="3"/>
            <p:cNvSpPr/>
            <p:nvPr/>
          </p:nvSpPr>
          <p:spPr>
            <a:xfrm flipH="false" flipV="false" rot="0">
              <a:off x="0" y="0"/>
              <a:ext cx="5285733" cy="1174357"/>
            </a:xfrm>
            <a:custGeom>
              <a:avLst/>
              <a:gdLst/>
              <a:ahLst/>
              <a:cxnLst/>
              <a:rect r="r" b="b" t="t" l="l"/>
              <a:pathLst>
                <a:path h="1174357" w="5285733">
                  <a:moveTo>
                    <a:pt x="0" y="0"/>
                  </a:moveTo>
                  <a:lnTo>
                    <a:pt x="5285733" y="0"/>
                  </a:lnTo>
                  <a:lnTo>
                    <a:pt x="5285733" y="1174357"/>
                  </a:lnTo>
                  <a:lnTo>
                    <a:pt x="0" y="1174357"/>
                  </a:lnTo>
                  <a:close/>
                </a:path>
              </a:pathLst>
            </a:custGeom>
            <a:solidFill>
              <a:srgbClr val="1F80FF">
                <a:alpha val="23922"/>
              </a:srgbClr>
            </a:solidFill>
          </p:spPr>
        </p:sp>
        <p:sp>
          <p:nvSpPr>
            <p:cNvPr name="TextBox 4" id="4"/>
            <p:cNvSpPr txBox="true"/>
            <p:nvPr/>
          </p:nvSpPr>
          <p:spPr>
            <a:xfrm>
              <a:off x="0" y="-38100"/>
              <a:ext cx="5285733" cy="1212457"/>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890634" y="5143500"/>
            <a:ext cx="20069268" cy="4458887"/>
            <a:chOff x="0" y="0"/>
            <a:chExt cx="5285733" cy="1174357"/>
          </a:xfrm>
        </p:grpSpPr>
        <p:sp>
          <p:nvSpPr>
            <p:cNvPr name="Freeform 6" id="6"/>
            <p:cNvSpPr/>
            <p:nvPr/>
          </p:nvSpPr>
          <p:spPr>
            <a:xfrm flipH="false" flipV="false" rot="0">
              <a:off x="0" y="0"/>
              <a:ext cx="5285733" cy="1174357"/>
            </a:xfrm>
            <a:custGeom>
              <a:avLst/>
              <a:gdLst/>
              <a:ahLst/>
              <a:cxnLst/>
              <a:rect r="r" b="b" t="t" l="l"/>
              <a:pathLst>
                <a:path h="1174357" w="5285733">
                  <a:moveTo>
                    <a:pt x="0" y="0"/>
                  </a:moveTo>
                  <a:lnTo>
                    <a:pt x="5285733" y="0"/>
                  </a:lnTo>
                  <a:lnTo>
                    <a:pt x="5285733" y="1174357"/>
                  </a:lnTo>
                  <a:lnTo>
                    <a:pt x="0" y="1174357"/>
                  </a:lnTo>
                  <a:close/>
                </a:path>
              </a:pathLst>
            </a:custGeom>
            <a:solidFill>
              <a:srgbClr val="1F80FF">
                <a:alpha val="23922"/>
              </a:srgbClr>
            </a:solidFill>
          </p:spPr>
        </p:sp>
        <p:sp>
          <p:nvSpPr>
            <p:cNvPr name="TextBox 7" id="7"/>
            <p:cNvSpPr txBox="true"/>
            <p:nvPr/>
          </p:nvSpPr>
          <p:spPr>
            <a:xfrm>
              <a:off x="0" y="-38100"/>
              <a:ext cx="5285733" cy="1212457"/>
            </a:xfrm>
            <a:prstGeom prst="rect">
              <a:avLst/>
            </a:prstGeom>
          </p:spPr>
          <p:txBody>
            <a:bodyPr anchor="ctr" rtlCol="false" tIns="50800" lIns="50800" bIns="50800" rIns="50800"/>
            <a:lstStyle/>
            <a:p>
              <a:pPr algn="ctr">
                <a:lnSpc>
                  <a:spcPts val="2659"/>
                </a:lnSpc>
                <a:spcBef>
                  <a:spcPct val="0"/>
                </a:spcBef>
              </a:pPr>
            </a:p>
          </p:txBody>
        </p:sp>
      </p:grpSp>
      <p:sp>
        <p:nvSpPr>
          <p:cNvPr name="Freeform 8" id="8"/>
          <p:cNvSpPr/>
          <p:nvPr/>
        </p:nvSpPr>
        <p:spPr>
          <a:xfrm flipH="false" flipV="false" rot="0">
            <a:off x="3071871" y="569734"/>
            <a:ext cx="1304131" cy="1304131"/>
          </a:xfrm>
          <a:custGeom>
            <a:avLst/>
            <a:gdLst/>
            <a:ahLst/>
            <a:cxnLst/>
            <a:rect r="r" b="b" t="t" l="l"/>
            <a:pathLst>
              <a:path h="1304131" w="1304131">
                <a:moveTo>
                  <a:pt x="0" y="0"/>
                </a:moveTo>
                <a:lnTo>
                  <a:pt x="1304131" y="0"/>
                </a:lnTo>
                <a:lnTo>
                  <a:pt x="1304131" y="1304131"/>
                </a:lnTo>
                <a:lnTo>
                  <a:pt x="0" y="130413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9" id="9"/>
          <p:cNvSpPr txBox="true"/>
          <p:nvPr/>
        </p:nvSpPr>
        <p:spPr>
          <a:xfrm rot="0">
            <a:off x="1103097" y="1023404"/>
            <a:ext cx="16459835" cy="1251584"/>
          </a:xfrm>
          <a:prstGeom prst="rect">
            <a:avLst/>
          </a:prstGeom>
        </p:spPr>
        <p:txBody>
          <a:bodyPr anchor="t" rtlCol="false" tIns="0" lIns="0" bIns="0" rIns="0">
            <a:spAutoFit/>
          </a:bodyPr>
          <a:lstStyle/>
          <a:p>
            <a:pPr algn="ctr">
              <a:lnSpc>
                <a:spcPts val="5040"/>
              </a:lnSpc>
            </a:pPr>
            <a:r>
              <a:rPr lang="en-US" b="true" sz="3600">
                <a:solidFill>
                  <a:srgbClr val="204188"/>
                </a:solidFill>
                <a:latin typeface="Open Sans Bold"/>
                <a:ea typeface="Open Sans Bold"/>
                <a:cs typeface="Open Sans Bold"/>
                <a:sym typeface="Open Sans Bold"/>
              </a:rPr>
              <a:t>Jak</a:t>
            </a:r>
            <a:r>
              <a:rPr lang="en-US" b="true" sz="3600">
                <a:solidFill>
                  <a:srgbClr val="204188"/>
                </a:solidFill>
                <a:latin typeface="Open Sans Bold"/>
                <a:ea typeface="Open Sans Bold"/>
                <a:cs typeface="Open Sans Bold"/>
                <a:sym typeface="Open Sans Bold"/>
              </a:rPr>
              <a:t>ie mam prawa jako pracownik w Polsce</a:t>
            </a:r>
          </a:p>
          <a:p>
            <a:pPr algn="ctr">
              <a:lnSpc>
                <a:spcPts val="5040"/>
              </a:lnSpc>
            </a:pPr>
            <a:r>
              <a:rPr lang="en-US" b="true" sz="3600">
                <a:solidFill>
                  <a:srgbClr val="204188"/>
                </a:solidFill>
                <a:latin typeface="Open Sans Bold"/>
                <a:ea typeface="Open Sans Bold"/>
                <a:cs typeface="Open Sans Bold"/>
                <a:sym typeface="Open Sans Bold"/>
              </a:rPr>
              <a:t> (umowa, wynagrodzenie, składki ZUS, ubezpieczenie zdrowotne, urlop)?</a:t>
            </a:r>
          </a:p>
        </p:txBody>
      </p:sp>
      <p:sp>
        <p:nvSpPr>
          <p:cNvPr name="TextBox 10" id="10"/>
          <p:cNvSpPr txBox="true"/>
          <p:nvPr/>
        </p:nvSpPr>
        <p:spPr>
          <a:xfrm rot="0">
            <a:off x="1442025" y="2608919"/>
            <a:ext cx="15403950" cy="2734308"/>
          </a:xfrm>
          <a:prstGeom prst="rect">
            <a:avLst/>
          </a:prstGeom>
        </p:spPr>
        <p:txBody>
          <a:bodyPr anchor="t" rtlCol="false" tIns="0" lIns="0" bIns="0" rIns="0">
            <a:spAutoFit/>
          </a:bodyPr>
          <a:lstStyle/>
          <a:p>
            <a:pPr algn="ctr">
              <a:lnSpc>
                <a:spcPts val="3640"/>
              </a:lnSpc>
              <a:spcBef>
                <a:spcPct val="0"/>
              </a:spcBef>
            </a:pPr>
            <a:r>
              <a:rPr lang="en-US" sz="2600">
                <a:solidFill>
                  <a:srgbClr val="204188"/>
                </a:solidFill>
                <a:latin typeface="Open Sans"/>
                <a:ea typeface="Open Sans"/>
                <a:cs typeface="Open Sans"/>
                <a:sym typeface="Open Sans"/>
              </a:rPr>
              <a:t>L</a:t>
            </a:r>
            <a:r>
              <a:rPr lang="en-US" sz="2600">
                <a:solidFill>
                  <a:srgbClr val="204188"/>
                </a:solidFill>
                <a:latin typeface="Open Sans"/>
                <a:ea typeface="Open Sans"/>
                <a:cs typeface="Open Sans"/>
                <a:sym typeface="Open Sans"/>
              </a:rPr>
              <a:t>egalnie zatrudnionym cudzoziemcom przysługują</a:t>
            </a:r>
            <a:r>
              <a:rPr lang="en-US" b="true" sz="2600">
                <a:solidFill>
                  <a:srgbClr val="204188"/>
                </a:solidFill>
                <a:latin typeface="Open Sans Bold"/>
                <a:ea typeface="Open Sans Bold"/>
                <a:cs typeface="Open Sans Bold"/>
                <a:sym typeface="Open Sans Bold"/>
              </a:rPr>
              <a:t> te same prawa pracownicze, co obywatelom Rzeczypospolitej Polskiej.</a:t>
            </a:r>
            <a:r>
              <a:rPr lang="en-US" sz="2600">
                <a:solidFill>
                  <a:srgbClr val="204188"/>
                </a:solidFill>
                <a:latin typeface="Open Sans"/>
                <a:ea typeface="Open Sans"/>
                <a:cs typeface="Open Sans"/>
                <a:sym typeface="Open Sans"/>
              </a:rPr>
              <a:t> Kwestie te uregulowane są w ustawie z dnia 26 czerwca 1974 r. Kodeks pracy (Dz. U. z 2025 r., poz. 277 z późn. zm.), który określa prawa i obowiązki pracowników i pracodawców.</a:t>
            </a:r>
          </a:p>
          <a:p>
            <a:pPr algn="ctr">
              <a:lnSpc>
                <a:spcPts val="3640"/>
              </a:lnSpc>
              <a:spcBef>
                <a:spcPct val="0"/>
              </a:spcBef>
            </a:pPr>
          </a:p>
          <a:p>
            <a:pPr algn="ctr">
              <a:lnSpc>
                <a:spcPts val="3640"/>
              </a:lnSpc>
              <a:spcBef>
                <a:spcPct val="0"/>
              </a:spcBef>
            </a:pPr>
          </a:p>
        </p:txBody>
      </p:sp>
      <p:sp>
        <p:nvSpPr>
          <p:cNvPr name="TextBox 11" id="11"/>
          <p:cNvSpPr txBox="true"/>
          <p:nvPr/>
        </p:nvSpPr>
        <p:spPr>
          <a:xfrm rot="0">
            <a:off x="653937" y="5928618"/>
            <a:ext cx="17358154" cy="1251584"/>
          </a:xfrm>
          <a:prstGeom prst="rect">
            <a:avLst/>
          </a:prstGeom>
        </p:spPr>
        <p:txBody>
          <a:bodyPr anchor="t" rtlCol="false" tIns="0" lIns="0" bIns="0" rIns="0">
            <a:spAutoFit/>
          </a:bodyPr>
          <a:lstStyle/>
          <a:p>
            <a:pPr algn="ctr">
              <a:lnSpc>
                <a:spcPts val="5040"/>
              </a:lnSpc>
            </a:pPr>
            <a:r>
              <a:rPr lang="en-US" b="true" sz="3600">
                <a:solidFill>
                  <a:srgbClr val="204188"/>
                </a:solidFill>
                <a:latin typeface="Open Sans Bold"/>
                <a:ea typeface="Open Sans Bold"/>
                <a:cs typeface="Open Sans Bold"/>
                <a:sym typeface="Open Sans Bold"/>
              </a:rPr>
              <a:t>Які у</a:t>
            </a:r>
            <a:r>
              <a:rPr lang="en-US" b="true" sz="3600">
                <a:solidFill>
                  <a:srgbClr val="204188"/>
                </a:solidFill>
                <a:latin typeface="Open Sans Bold"/>
                <a:ea typeface="Open Sans Bold"/>
                <a:cs typeface="Open Sans Bold"/>
                <a:sym typeface="Open Sans Bold"/>
              </a:rPr>
              <a:t> мене права як працівника в Польщі </a:t>
            </a:r>
          </a:p>
          <a:p>
            <a:pPr algn="ctr">
              <a:lnSpc>
                <a:spcPts val="5040"/>
              </a:lnSpc>
            </a:pPr>
            <a:r>
              <a:rPr lang="en-US" b="true" sz="3600">
                <a:solidFill>
                  <a:srgbClr val="204188"/>
                </a:solidFill>
                <a:latin typeface="Open Sans Bold"/>
                <a:ea typeface="Open Sans Bold"/>
                <a:cs typeface="Open Sans Bold"/>
                <a:sym typeface="Open Sans Bold"/>
              </a:rPr>
              <a:t>(договір, зарплата, внески ZUS, медичне страхування, відпустка)?</a:t>
            </a:r>
          </a:p>
        </p:txBody>
      </p:sp>
      <p:sp>
        <p:nvSpPr>
          <p:cNvPr name="TextBox 12" id="12"/>
          <p:cNvSpPr txBox="true"/>
          <p:nvPr/>
        </p:nvSpPr>
        <p:spPr>
          <a:xfrm rot="0">
            <a:off x="1442025" y="7325278"/>
            <a:ext cx="15403950" cy="2277108"/>
          </a:xfrm>
          <a:prstGeom prst="rect">
            <a:avLst/>
          </a:prstGeom>
        </p:spPr>
        <p:txBody>
          <a:bodyPr anchor="t" rtlCol="false" tIns="0" lIns="0" bIns="0" rIns="0">
            <a:spAutoFit/>
          </a:bodyPr>
          <a:lstStyle/>
          <a:p>
            <a:pPr algn="ctr">
              <a:lnSpc>
                <a:spcPts val="3640"/>
              </a:lnSpc>
            </a:pPr>
            <a:r>
              <a:rPr lang="en-US" sz="2600">
                <a:solidFill>
                  <a:srgbClr val="204188"/>
                </a:solidFill>
                <a:latin typeface="Open Sans"/>
                <a:ea typeface="Open Sans"/>
                <a:cs typeface="Open Sans"/>
                <a:sym typeface="Open Sans"/>
              </a:rPr>
              <a:t>Легально працевлаштованим іноземцям належать </a:t>
            </a:r>
            <a:r>
              <a:rPr lang="en-US" b="true" sz="2600">
                <a:solidFill>
                  <a:srgbClr val="204188"/>
                </a:solidFill>
                <a:latin typeface="Open Sans Bold"/>
                <a:ea typeface="Open Sans Bold"/>
                <a:cs typeface="Open Sans Bold"/>
                <a:sym typeface="Open Sans Bold"/>
              </a:rPr>
              <a:t>ті самі трудові права, що й громадянам Республіки Польща</a:t>
            </a:r>
            <a:r>
              <a:rPr lang="en-US" sz="2600">
                <a:solidFill>
                  <a:srgbClr val="204188"/>
                </a:solidFill>
                <a:latin typeface="Open Sans"/>
                <a:ea typeface="Open Sans"/>
                <a:cs typeface="Open Sans"/>
                <a:sym typeface="Open Sans"/>
              </a:rPr>
              <a:t>. Ці питання регулюються Законом від 26 червня 1974 року Трудовий кодекс (Kodeks pracy (Dz. U. z 2025 r., poz. 277 z późn. zm.)), який визначає права та обов’язки працівників і роботодавців.</a:t>
            </a:r>
          </a:p>
          <a:p>
            <a:pPr algn="ctr">
              <a:lnSpc>
                <a:spcPts val="3640"/>
              </a:lnSpc>
              <a:spcBef>
                <a:spcPct val="0"/>
              </a:spcBef>
            </a:pPr>
          </a:p>
        </p:txBody>
      </p:sp>
      <p:sp>
        <p:nvSpPr>
          <p:cNvPr name="Freeform 13" id="13"/>
          <p:cNvSpPr/>
          <p:nvPr/>
        </p:nvSpPr>
        <p:spPr>
          <a:xfrm flipH="false" flipV="false" rot="0">
            <a:off x="2874289" y="5343228"/>
            <a:ext cx="1304131" cy="1304131"/>
          </a:xfrm>
          <a:custGeom>
            <a:avLst/>
            <a:gdLst/>
            <a:ahLst/>
            <a:cxnLst/>
            <a:rect r="r" b="b" t="t" l="l"/>
            <a:pathLst>
              <a:path h="1304131" w="1304131">
                <a:moveTo>
                  <a:pt x="0" y="0"/>
                </a:moveTo>
                <a:lnTo>
                  <a:pt x="1304131" y="0"/>
                </a:lnTo>
                <a:lnTo>
                  <a:pt x="1304131" y="1304131"/>
                </a:lnTo>
                <a:lnTo>
                  <a:pt x="0" y="130413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17.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436626"/>
            <a:ext cx="9547448" cy="9022224"/>
            <a:chOff x="0" y="0"/>
            <a:chExt cx="2514554" cy="2376223"/>
          </a:xfrm>
        </p:grpSpPr>
        <p:sp>
          <p:nvSpPr>
            <p:cNvPr name="Freeform 3" id="3"/>
            <p:cNvSpPr/>
            <p:nvPr/>
          </p:nvSpPr>
          <p:spPr>
            <a:xfrm flipH="false" flipV="false" rot="0">
              <a:off x="0" y="0"/>
              <a:ext cx="2514554" cy="2376224"/>
            </a:xfrm>
            <a:custGeom>
              <a:avLst/>
              <a:gdLst/>
              <a:ahLst/>
              <a:cxnLst/>
              <a:rect r="r" b="b" t="t" l="l"/>
              <a:pathLst>
                <a:path h="2376224" w="2514554">
                  <a:moveTo>
                    <a:pt x="0" y="0"/>
                  </a:moveTo>
                  <a:lnTo>
                    <a:pt x="2514554" y="0"/>
                  </a:lnTo>
                  <a:lnTo>
                    <a:pt x="2514554" y="2376224"/>
                  </a:lnTo>
                  <a:lnTo>
                    <a:pt x="0" y="2376224"/>
                  </a:lnTo>
                  <a:close/>
                </a:path>
              </a:pathLst>
            </a:custGeom>
            <a:solidFill>
              <a:srgbClr val="1F80FF">
                <a:alpha val="23922"/>
              </a:srgbClr>
            </a:solidFill>
          </p:spPr>
        </p:sp>
        <p:sp>
          <p:nvSpPr>
            <p:cNvPr name="TextBox 4" id="4"/>
            <p:cNvSpPr txBox="true"/>
            <p:nvPr/>
          </p:nvSpPr>
          <p:spPr>
            <a:xfrm>
              <a:off x="0" y="-38100"/>
              <a:ext cx="2514554" cy="2414323"/>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1629467" y="682503"/>
            <a:ext cx="6604968" cy="1244832"/>
          </a:xfrm>
          <a:prstGeom prst="rect">
            <a:avLst/>
          </a:prstGeom>
        </p:spPr>
        <p:txBody>
          <a:bodyPr anchor="t" rtlCol="false" tIns="0" lIns="0" bIns="0" rIns="0">
            <a:spAutoFit/>
          </a:bodyPr>
          <a:lstStyle/>
          <a:p>
            <a:pPr algn="ctr">
              <a:lnSpc>
                <a:spcPts val="3312"/>
              </a:lnSpc>
            </a:pPr>
            <a:r>
              <a:rPr lang="en-US" b="true" sz="2365">
                <a:solidFill>
                  <a:srgbClr val="204188"/>
                </a:solidFill>
                <a:latin typeface="Open Sans Bold"/>
                <a:ea typeface="Open Sans Bold"/>
                <a:cs typeface="Open Sans Bold"/>
                <a:sym typeface="Open Sans Bold"/>
              </a:rPr>
              <a:t>Czy m</a:t>
            </a:r>
            <a:r>
              <a:rPr lang="en-US" b="true" sz="2365">
                <a:solidFill>
                  <a:srgbClr val="204188"/>
                </a:solidFill>
                <a:latin typeface="Open Sans Bold"/>
                <a:ea typeface="Open Sans Bold"/>
                <a:cs typeface="Open Sans Bold"/>
                <a:sym typeface="Open Sans Bold"/>
              </a:rPr>
              <a:t>ogę legalnie pracować w Polsce ze statusem UKR i co musi zrobić pracodawca, aby moja praca była zgodna z prawem?</a:t>
            </a:r>
          </a:p>
        </p:txBody>
      </p:sp>
      <p:sp>
        <p:nvSpPr>
          <p:cNvPr name="TextBox 6" id="6"/>
          <p:cNvSpPr txBox="true"/>
          <p:nvPr/>
        </p:nvSpPr>
        <p:spPr>
          <a:xfrm rot="0">
            <a:off x="325336" y="2402003"/>
            <a:ext cx="7909099" cy="7234705"/>
          </a:xfrm>
          <a:prstGeom prst="rect">
            <a:avLst/>
          </a:prstGeom>
        </p:spPr>
        <p:txBody>
          <a:bodyPr anchor="t" rtlCol="false" tIns="0" lIns="0" bIns="0" rIns="0">
            <a:spAutoFit/>
          </a:bodyPr>
          <a:lstStyle/>
          <a:p>
            <a:pPr algn="ctr">
              <a:lnSpc>
                <a:spcPts val="2861"/>
              </a:lnSpc>
            </a:pPr>
            <a:r>
              <a:rPr lang="en-US" b="true" sz="2044">
                <a:solidFill>
                  <a:srgbClr val="204188"/>
                </a:solidFill>
                <a:latin typeface="Open Sans Bold"/>
                <a:ea typeface="Open Sans Bold"/>
                <a:cs typeface="Open Sans Bold"/>
                <a:sym typeface="Open Sans Bold"/>
              </a:rPr>
              <a:t>Tak, </a:t>
            </a:r>
            <a:r>
              <a:rPr lang="en-US" sz="2044">
                <a:solidFill>
                  <a:srgbClr val="204188"/>
                </a:solidFill>
                <a:latin typeface="Open Sans"/>
                <a:ea typeface="Open Sans"/>
                <a:cs typeface="Open Sans"/>
                <a:sym typeface="Open Sans"/>
              </a:rPr>
              <a:t>praca osób ze statusem UKR jest w pełni legalna. Jeśli masz numer PESEL ze statusem UKR</a:t>
            </a:r>
            <a:r>
              <a:rPr lang="en-US" b="true" sz="2044">
                <a:solidFill>
                  <a:srgbClr val="204188"/>
                </a:solidFill>
                <a:latin typeface="Open Sans Bold"/>
                <a:ea typeface="Open Sans Bold"/>
                <a:cs typeface="Open Sans Bold"/>
                <a:sym typeface="Open Sans Bold"/>
              </a:rPr>
              <a:t>, możesz pracować w Polsce bez konieczności wyrabiania specjalnego zezw</a:t>
            </a:r>
            <a:r>
              <a:rPr lang="en-US" b="true" sz="2044">
                <a:solidFill>
                  <a:srgbClr val="204188"/>
                </a:solidFill>
                <a:latin typeface="Open Sans Bold"/>
                <a:ea typeface="Open Sans Bold"/>
                <a:cs typeface="Open Sans Bold"/>
                <a:sym typeface="Open Sans Bold"/>
              </a:rPr>
              <a:t>olenia na pracę.</a:t>
            </a:r>
          </a:p>
          <a:p>
            <a:pPr algn="ctr">
              <a:lnSpc>
                <a:spcPts val="2861"/>
              </a:lnSpc>
            </a:pPr>
            <a:r>
              <a:rPr lang="en-US" sz="2044">
                <a:solidFill>
                  <a:srgbClr val="204188"/>
                </a:solidFill>
                <a:latin typeface="Open Sans"/>
                <a:ea typeface="Open Sans"/>
                <a:cs typeface="Open Sans"/>
                <a:sym typeface="Open Sans"/>
              </a:rPr>
              <a:t> Twoje prawo do pracy jest niemal takie samo, jak u obywateli p</a:t>
            </a:r>
            <a:r>
              <a:rPr lang="en-US" sz="2044">
                <a:solidFill>
                  <a:srgbClr val="204188"/>
                </a:solidFill>
                <a:latin typeface="Open Sans"/>
                <a:ea typeface="Open Sans"/>
                <a:cs typeface="Open Sans"/>
                <a:sym typeface="Open Sans"/>
              </a:rPr>
              <a:t>olskich – jedynym wyjątkiem są stanowiska, które prawo rezerwuje wyłącznie dla Polaków.</a:t>
            </a:r>
          </a:p>
          <a:p>
            <a:pPr algn="ctr">
              <a:lnSpc>
                <a:spcPts val="2861"/>
              </a:lnSpc>
            </a:pPr>
          </a:p>
          <a:p>
            <a:pPr algn="ctr">
              <a:lnSpc>
                <a:spcPts val="2861"/>
              </a:lnSpc>
            </a:pPr>
            <a:r>
              <a:rPr lang="en-US" b="true" sz="2044">
                <a:solidFill>
                  <a:srgbClr val="204188"/>
                </a:solidFill>
                <a:latin typeface="Open Sans Bold"/>
                <a:ea typeface="Open Sans Bold"/>
                <a:cs typeface="Open Sans Bold"/>
                <a:sym typeface="Open Sans Bold"/>
              </a:rPr>
              <a:t>Aby Twoja praca była zgodna z prawem, pracodawca musi:</a:t>
            </a:r>
          </a:p>
          <a:p>
            <a:pPr algn="ctr">
              <a:lnSpc>
                <a:spcPts val="2861"/>
              </a:lnSpc>
            </a:pPr>
          </a:p>
          <a:p>
            <a:pPr algn="l" marL="441320" indent="-220660" lvl="1">
              <a:lnSpc>
                <a:spcPts val="2861"/>
              </a:lnSpc>
              <a:buFont typeface="Arial"/>
              <a:buChar char="•"/>
            </a:pPr>
            <a:r>
              <a:rPr lang="en-US" sz="2044">
                <a:solidFill>
                  <a:srgbClr val="204188"/>
                </a:solidFill>
                <a:latin typeface="Open Sans"/>
                <a:ea typeface="Open Sans"/>
                <a:cs typeface="Open Sans"/>
                <a:sym typeface="Open Sans"/>
              </a:rPr>
              <a:t>Zgłosić fakt Twojego zatrudnienia do powiatowego urzędu pracy (właściwego dla jego siedziby lub miejsca zamieszkania),</a:t>
            </a:r>
          </a:p>
          <a:p>
            <a:pPr algn="l" marL="441320" indent="-220660" lvl="1">
              <a:lnSpc>
                <a:spcPts val="2861"/>
              </a:lnSpc>
              <a:buFont typeface="Arial"/>
              <a:buChar char="•"/>
            </a:pPr>
            <a:r>
              <a:rPr lang="en-US" sz="2044">
                <a:solidFill>
                  <a:srgbClr val="204188"/>
                </a:solidFill>
                <a:latin typeface="Open Sans"/>
                <a:ea typeface="Open Sans"/>
                <a:cs typeface="Open Sans"/>
                <a:sym typeface="Open Sans"/>
              </a:rPr>
              <a:t>Zrobić to w ciągu 7 dni od dnia, w którym faktycznie zaczniesz u niego pracować.</a:t>
            </a:r>
          </a:p>
          <a:p>
            <a:pPr algn="l">
              <a:lnSpc>
                <a:spcPts val="2861"/>
              </a:lnSpc>
            </a:pPr>
          </a:p>
          <a:p>
            <a:pPr algn="ctr">
              <a:lnSpc>
                <a:spcPts val="2861"/>
              </a:lnSpc>
            </a:pPr>
            <a:r>
              <a:rPr lang="en-US" b="true" sz="2044">
                <a:solidFill>
                  <a:srgbClr val="204188"/>
                </a:solidFill>
                <a:latin typeface="Open Sans Bold"/>
                <a:ea typeface="Open Sans Bold"/>
                <a:cs typeface="Open Sans Bold"/>
                <a:sym typeface="Open Sans Bold"/>
              </a:rPr>
              <a:t>Zgodnie z najnowszymi przepisami, ewentualny brak zgłoszenia ze strony pracodawcy nie sprawia, że Twoja praca staje się nielegalna.</a:t>
            </a:r>
          </a:p>
          <a:p>
            <a:pPr algn="ctr">
              <a:lnSpc>
                <a:spcPts val="2861"/>
              </a:lnSpc>
            </a:pPr>
          </a:p>
          <a:p>
            <a:pPr algn="ctr">
              <a:lnSpc>
                <a:spcPts val="2861"/>
              </a:lnSpc>
            </a:pPr>
          </a:p>
        </p:txBody>
      </p:sp>
      <p:grpSp>
        <p:nvGrpSpPr>
          <p:cNvPr name="Group 7" id="7"/>
          <p:cNvGrpSpPr/>
          <p:nvPr/>
        </p:nvGrpSpPr>
        <p:grpSpPr>
          <a:xfrm rot="0">
            <a:off x="9397714" y="436626"/>
            <a:ext cx="9293734" cy="9022224"/>
            <a:chOff x="0" y="0"/>
            <a:chExt cx="2447732" cy="2376223"/>
          </a:xfrm>
        </p:grpSpPr>
        <p:sp>
          <p:nvSpPr>
            <p:cNvPr name="Freeform 8" id="8"/>
            <p:cNvSpPr/>
            <p:nvPr/>
          </p:nvSpPr>
          <p:spPr>
            <a:xfrm flipH="false" flipV="false" rot="0">
              <a:off x="0" y="0"/>
              <a:ext cx="2447732" cy="2376224"/>
            </a:xfrm>
            <a:custGeom>
              <a:avLst/>
              <a:gdLst/>
              <a:ahLst/>
              <a:cxnLst/>
              <a:rect r="r" b="b" t="t" l="l"/>
              <a:pathLst>
                <a:path h="2376224" w="2447732">
                  <a:moveTo>
                    <a:pt x="0" y="0"/>
                  </a:moveTo>
                  <a:lnTo>
                    <a:pt x="2447732" y="0"/>
                  </a:lnTo>
                  <a:lnTo>
                    <a:pt x="2447732" y="2376224"/>
                  </a:lnTo>
                  <a:lnTo>
                    <a:pt x="0" y="2376224"/>
                  </a:lnTo>
                  <a:close/>
                </a:path>
              </a:pathLst>
            </a:custGeom>
            <a:solidFill>
              <a:srgbClr val="1F80FF">
                <a:alpha val="23922"/>
              </a:srgbClr>
            </a:solidFill>
          </p:spPr>
        </p:sp>
        <p:sp>
          <p:nvSpPr>
            <p:cNvPr name="TextBox 9" id="9"/>
            <p:cNvSpPr txBox="true"/>
            <p:nvPr/>
          </p:nvSpPr>
          <p:spPr>
            <a:xfrm>
              <a:off x="0" y="-38100"/>
              <a:ext cx="2447732" cy="2414323"/>
            </a:xfrm>
            <a:prstGeom prst="rect">
              <a:avLst/>
            </a:prstGeom>
          </p:spPr>
          <p:txBody>
            <a:bodyPr anchor="ctr" rtlCol="false" tIns="50800" lIns="50800" bIns="50800" rIns="50800"/>
            <a:lstStyle/>
            <a:p>
              <a:pPr algn="ctr">
                <a:lnSpc>
                  <a:spcPts val="2659"/>
                </a:lnSpc>
                <a:spcBef>
                  <a:spcPct val="0"/>
                </a:spcBef>
              </a:pPr>
            </a:p>
          </p:txBody>
        </p:sp>
      </p:grpSp>
      <p:sp>
        <p:nvSpPr>
          <p:cNvPr name="TextBox 10" id="10"/>
          <p:cNvSpPr txBox="true"/>
          <p:nvPr/>
        </p:nvSpPr>
        <p:spPr>
          <a:xfrm rot="0">
            <a:off x="11125842" y="682503"/>
            <a:ext cx="6775016" cy="1663932"/>
          </a:xfrm>
          <a:prstGeom prst="rect">
            <a:avLst/>
          </a:prstGeom>
        </p:spPr>
        <p:txBody>
          <a:bodyPr anchor="t" rtlCol="false" tIns="0" lIns="0" bIns="0" rIns="0">
            <a:spAutoFit/>
          </a:bodyPr>
          <a:lstStyle/>
          <a:p>
            <a:pPr algn="ctr">
              <a:lnSpc>
                <a:spcPts val="3312"/>
              </a:lnSpc>
            </a:pPr>
            <a:r>
              <a:rPr lang="en-US" b="true" sz="2365">
                <a:solidFill>
                  <a:srgbClr val="204188"/>
                </a:solidFill>
                <a:latin typeface="Open Sans Bold"/>
                <a:ea typeface="Open Sans Bold"/>
                <a:cs typeface="Open Sans Bold"/>
                <a:sym typeface="Open Sans Bold"/>
              </a:rPr>
              <a:t>Чи м</a:t>
            </a:r>
            <a:r>
              <a:rPr lang="en-US" b="true" sz="2365">
                <a:solidFill>
                  <a:srgbClr val="204188"/>
                </a:solidFill>
                <a:latin typeface="Open Sans Bold"/>
                <a:ea typeface="Open Sans Bold"/>
                <a:cs typeface="Open Sans Bold"/>
                <a:sym typeface="Open Sans Bold"/>
              </a:rPr>
              <a:t>ожу я легально працювати в Польщі зі статусом UKR і що має зробити працедавець, щоб моя праця була законною ?</a:t>
            </a:r>
          </a:p>
        </p:txBody>
      </p:sp>
      <p:sp>
        <p:nvSpPr>
          <p:cNvPr name="TextBox 11" id="11"/>
          <p:cNvSpPr txBox="true"/>
          <p:nvPr/>
        </p:nvSpPr>
        <p:spPr>
          <a:xfrm rot="0">
            <a:off x="10090031" y="2402003"/>
            <a:ext cx="7909099" cy="7596759"/>
          </a:xfrm>
          <a:prstGeom prst="rect">
            <a:avLst/>
          </a:prstGeom>
        </p:spPr>
        <p:txBody>
          <a:bodyPr anchor="t" rtlCol="false" tIns="0" lIns="0" bIns="0" rIns="0">
            <a:spAutoFit/>
          </a:bodyPr>
          <a:lstStyle/>
          <a:p>
            <a:pPr algn="ctr">
              <a:lnSpc>
                <a:spcPts val="2855"/>
              </a:lnSpc>
            </a:pPr>
            <a:r>
              <a:rPr lang="en-US" sz="2039">
                <a:solidFill>
                  <a:srgbClr val="204188"/>
                </a:solidFill>
                <a:latin typeface="Open Sans"/>
                <a:ea typeface="Open Sans"/>
                <a:cs typeface="Open Sans"/>
                <a:sym typeface="Open Sans"/>
              </a:rPr>
              <a:t>Так, праця осіб зі статусом UKR є повністю законною. Якщо у Вас є номер PESEL зі статусом UKR</a:t>
            </a:r>
            <a:r>
              <a:rPr lang="en-US" b="true" sz="2039">
                <a:solidFill>
                  <a:srgbClr val="204188"/>
                </a:solidFill>
                <a:latin typeface="Open Sans Bold"/>
                <a:ea typeface="Open Sans Bold"/>
                <a:cs typeface="Open Sans Bold"/>
                <a:sym typeface="Open Sans Bold"/>
              </a:rPr>
              <a:t>, Ви можете працювати в Польщі без необхідності оформлення спеціального дозволу на працю.</a:t>
            </a:r>
            <a:r>
              <a:rPr lang="en-US" sz="2039">
                <a:solidFill>
                  <a:srgbClr val="204188"/>
                </a:solidFill>
                <a:latin typeface="Open Sans"/>
                <a:ea typeface="Open Sans"/>
                <a:cs typeface="Open Sans"/>
                <a:sym typeface="Open Sans"/>
              </a:rPr>
              <a:t> Ваше право на працю майже таке саме, як у громадян Польщі – єдиним винятком є посади, які закон резервує виключно для поляків.</a:t>
            </a:r>
          </a:p>
          <a:p>
            <a:pPr algn="ctr">
              <a:lnSpc>
                <a:spcPts val="2855"/>
              </a:lnSpc>
            </a:pPr>
          </a:p>
          <a:p>
            <a:pPr algn="ctr">
              <a:lnSpc>
                <a:spcPts val="2855"/>
              </a:lnSpc>
            </a:pPr>
            <a:r>
              <a:rPr lang="en-US" b="true" sz="2039">
                <a:solidFill>
                  <a:srgbClr val="204188"/>
                </a:solidFill>
                <a:latin typeface="Open Sans Bold"/>
                <a:ea typeface="Open Sans Bold"/>
                <a:cs typeface="Open Sans Bold"/>
                <a:sym typeface="Open Sans Bold"/>
              </a:rPr>
              <a:t>Щоб Ваша праця була законною, працедавець повинен:</a:t>
            </a:r>
          </a:p>
          <a:p>
            <a:pPr algn="ctr">
              <a:lnSpc>
                <a:spcPts val="2855"/>
              </a:lnSpc>
            </a:pPr>
          </a:p>
          <a:p>
            <a:pPr algn="l" marL="440434" indent="-220217" lvl="1">
              <a:lnSpc>
                <a:spcPts val="2855"/>
              </a:lnSpc>
              <a:buFont typeface="Arial"/>
              <a:buChar char="•"/>
            </a:pPr>
            <a:r>
              <a:rPr lang="en-US" sz="2039">
                <a:solidFill>
                  <a:srgbClr val="204188"/>
                </a:solidFill>
                <a:latin typeface="Open Sans"/>
                <a:ea typeface="Open Sans"/>
                <a:cs typeface="Open Sans"/>
                <a:sym typeface="Open Sans"/>
              </a:rPr>
              <a:t>повідомити</a:t>
            </a:r>
            <a:r>
              <a:rPr lang="en-US" sz="2039">
                <a:solidFill>
                  <a:srgbClr val="204188"/>
                </a:solidFill>
                <a:latin typeface="Open Sans"/>
                <a:ea typeface="Open Sans"/>
                <a:cs typeface="Open Sans"/>
                <a:sym typeface="Open Sans"/>
              </a:rPr>
              <a:t> про факт Вашого працевлаштування до уженду праці повіту (відповідно до його місцезнаходження</a:t>
            </a:r>
            <a:r>
              <a:rPr lang="en-US" sz="2039">
                <a:solidFill>
                  <a:srgbClr val="204188"/>
                </a:solidFill>
                <a:latin typeface="Open Sans"/>
                <a:ea typeface="Open Sans"/>
                <a:cs typeface="Open Sans"/>
                <a:sym typeface="Open Sans"/>
              </a:rPr>
              <a:t> або місця проживання),</a:t>
            </a:r>
          </a:p>
          <a:p>
            <a:pPr algn="l" marL="440434" indent="-220217" lvl="1">
              <a:lnSpc>
                <a:spcPts val="2855"/>
              </a:lnSpc>
              <a:buFont typeface="Arial"/>
              <a:buChar char="•"/>
            </a:pPr>
            <a:r>
              <a:rPr lang="en-US" sz="2039">
                <a:solidFill>
                  <a:srgbClr val="204188"/>
                </a:solidFill>
                <a:latin typeface="Open Sans"/>
                <a:ea typeface="Open Sans"/>
                <a:cs typeface="Open Sans"/>
                <a:sym typeface="Open Sans"/>
              </a:rPr>
              <a:t>зробити це протягом 7 днів з дня, коли Ви фактично почнете у нього працювати.</a:t>
            </a:r>
          </a:p>
          <a:p>
            <a:pPr algn="ctr">
              <a:lnSpc>
                <a:spcPts val="2855"/>
              </a:lnSpc>
            </a:pPr>
          </a:p>
          <a:p>
            <a:pPr algn="ctr">
              <a:lnSpc>
                <a:spcPts val="2855"/>
              </a:lnSpc>
            </a:pPr>
            <a:r>
              <a:rPr lang="en-US" b="true" sz="2039">
                <a:solidFill>
                  <a:srgbClr val="204188"/>
                </a:solidFill>
                <a:latin typeface="Open Sans Bold"/>
                <a:ea typeface="Open Sans Bold"/>
                <a:cs typeface="Open Sans Bold"/>
                <a:sym typeface="Open Sans Bold"/>
              </a:rPr>
              <a:t>Згідно з останніми нормативними актами, можлива відсутність повідомлення з боку працедавця не робить Вашу працю нелегальною.</a:t>
            </a:r>
          </a:p>
          <a:p>
            <a:pPr algn="ctr">
              <a:lnSpc>
                <a:spcPts val="2855"/>
              </a:lnSpc>
            </a:pPr>
          </a:p>
          <a:p>
            <a:pPr algn="ctr">
              <a:lnSpc>
                <a:spcPts val="2855"/>
              </a:lnSpc>
            </a:pPr>
            <a:r>
              <a:rPr lang="en-US" sz="2039">
                <a:solidFill>
                  <a:srgbClr val="204188"/>
                </a:solidFill>
                <a:latin typeface="Open Sans"/>
                <a:ea typeface="Open Sans"/>
                <a:cs typeface="Open Sans"/>
                <a:sym typeface="Open Sans"/>
              </a:rPr>
              <a:t>.</a:t>
            </a:r>
          </a:p>
          <a:p>
            <a:pPr algn="ctr">
              <a:lnSpc>
                <a:spcPts val="2855"/>
              </a:lnSpc>
            </a:pPr>
          </a:p>
        </p:txBody>
      </p:sp>
      <p:sp>
        <p:nvSpPr>
          <p:cNvPr name="Freeform 12" id="12"/>
          <p:cNvSpPr/>
          <p:nvPr/>
        </p:nvSpPr>
        <p:spPr>
          <a:xfrm flipH="false" flipV="false" rot="0">
            <a:off x="325336" y="622056"/>
            <a:ext cx="1304131" cy="1304131"/>
          </a:xfrm>
          <a:custGeom>
            <a:avLst/>
            <a:gdLst/>
            <a:ahLst/>
            <a:cxnLst/>
            <a:rect r="r" b="b" t="t" l="l"/>
            <a:pathLst>
              <a:path h="1304131" w="1304131">
                <a:moveTo>
                  <a:pt x="0" y="0"/>
                </a:moveTo>
                <a:lnTo>
                  <a:pt x="1304131" y="0"/>
                </a:lnTo>
                <a:lnTo>
                  <a:pt x="1304131" y="1304131"/>
                </a:lnTo>
                <a:lnTo>
                  <a:pt x="0" y="130413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3" id="13"/>
          <p:cNvSpPr/>
          <p:nvPr/>
        </p:nvSpPr>
        <p:spPr>
          <a:xfrm flipH="false" flipV="false" rot="0">
            <a:off x="9821710" y="622056"/>
            <a:ext cx="1304131" cy="1304131"/>
          </a:xfrm>
          <a:custGeom>
            <a:avLst/>
            <a:gdLst/>
            <a:ahLst/>
            <a:cxnLst/>
            <a:rect r="r" b="b" t="t" l="l"/>
            <a:pathLst>
              <a:path h="1304131" w="1304131">
                <a:moveTo>
                  <a:pt x="0" y="0"/>
                </a:moveTo>
                <a:lnTo>
                  <a:pt x="1304132" y="0"/>
                </a:lnTo>
                <a:lnTo>
                  <a:pt x="1304132" y="1304131"/>
                </a:lnTo>
                <a:lnTo>
                  <a:pt x="0" y="130413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18.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1381696"/>
            <a:ext cx="21212309" cy="7429106"/>
            <a:chOff x="0" y="0"/>
            <a:chExt cx="5586781" cy="1956637"/>
          </a:xfrm>
        </p:grpSpPr>
        <p:sp>
          <p:nvSpPr>
            <p:cNvPr name="Freeform 3" id="3"/>
            <p:cNvSpPr/>
            <p:nvPr/>
          </p:nvSpPr>
          <p:spPr>
            <a:xfrm flipH="false" flipV="false" rot="0">
              <a:off x="0" y="0"/>
              <a:ext cx="5586781" cy="1956637"/>
            </a:xfrm>
            <a:custGeom>
              <a:avLst/>
              <a:gdLst/>
              <a:ahLst/>
              <a:cxnLst/>
              <a:rect r="r" b="b" t="t" l="l"/>
              <a:pathLst>
                <a:path h="1956637" w="5586781">
                  <a:moveTo>
                    <a:pt x="0" y="0"/>
                  </a:moveTo>
                  <a:lnTo>
                    <a:pt x="5586781" y="0"/>
                  </a:lnTo>
                  <a:lnTo>
                    <a:pt x="5586781" y="1956637"/>
                  </a:lnTo>
                  <a:lnTo>
                    <a:pt x="0" y="1956637"/>
                  </a:lnTo>
                  <a:close/>
                </a:path>
              </a:pathLst>
            </a:custGeom>
            <a:solidFill>
              <a:srgbClr val="1F80FF">
                <a:alpha val="23922"/>
              </a:srgbClr>
            </a:solidFill>
          </p:spPr>
        </p:sp>
        <p:sp>
          <p:nvSpPr>
            <p:cNvPr name="TextBox 4" id="4"/>
            <p:cNvSpPr txBox="true"/>
            <p:nvPr/>
          </p:nvSpPr>
          <p:spPr>
            <a:xfrm>
              <a:off x="0" y="-38100"/>
              <a:ext cx="5586781" cy="1994737"/>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6574992" y="3368995"/>
            <a:ext cx="9026304" cy="3923153"/>
          </a:xfrm>
          <a:prstGeom prst="rect">
            <a:avLst/>
          </a:prstGeom>
        </p:spPr>
        <p:txBody>
          <a:bodyPr anchor="t" rtlCol="false" tIns="0" lIns="0" bIns="0" rIns="0">
            <a:spAutoFit/>
          </a:bodyPr>
          <a:lstStyle/>
          <a:p>
            <a:pPr algn="ctr">
              <a:lnSpc>
                <a:spcPts val="10424"/>
              </a:lnSpc>
              <a:spcBef>
                <a:spcPct val="0"/>
              </a:spcBef>
            </a:pPr>
            <a:r>
              <a:rPr lang="en-US" b="true" sz="7446">
                <a:solidFill>
                  <a:srgbClr val="204188"/>
                </a:solidFill>
                <a:latin typeface="Open Sans Bold"/>
                <a:ea typeface="Open Sans Bold"/>
                <a:cs typeface="Open Sans Bold"/>
                <a:sym typeface="Open Sans Bold"/>
              </a:rPr>
              <a:t>ZAKWATEROWANIE</a:t>
            </a:r>
          </a:p>
          <a:p>
            <a:pPr algn="ctr">
              <a:lnSpc>
                <a:spcPts val="10424"/>
              </a:lnSpc>
              <a:spcBef>
                <a:spcPct val="0"/>
              </a:spcBef>
            </a:pPr>
          </a:p>
          <a:p>
            <a:pPr algn="ctr">
              <a:lnSpc>
                <a:spcPts val="10424"/>
              </a:lnSpc>
              <a:spcBef>
                <a:spcPct val="0"/>
              </a:spcBef>
            </a:pPr>
            <a:r>
              <a:rPr lang="en-US" b="true" sz="7446">
                <a:solidFill>
                  <a:srgbClr val="204188"/>
                </a:solidFill>
                <a:latin typeface="Open Sans Bold"/>
                <a:ea typeface="Open Sans Bold"/>
                <a:cs typeface="Open Sans Bold"/>
                <a:sym typeface="Open Sans Bold"/>
              </a:rPr>
              <a:t>Проживання</a:t>
            </a:r>
          </a:p>
        </p:txBody>
      </p:sp>
      <p:sp>
        <p:nvSpPr>
          <p:cNvPr name="Freeform 6" id="6"/>
          <p:cNvSpPr/>
          <p:nvPr/>
        </p:nvSpPr>
        <p:spPr>
          <a:xfrm flipH="false" flipV="false" rot="0">
            <a:off x="864064" y="1805010"/>
            <a:ext cx="5283852" cy="4114800"/>
          </a:xfrm>
          <a:custGeom>
            <a:avLst/>
            <a:gdLst/>
            <a:ahLst/>
            <a:cxnLst/>
            <a:rect r="r" b="b" t="t" l="l"/>
            <a:pathLst>
              <a:path h="4114800" w="5283852">
                <a:moveTo>
                  <a:pt x="0" y="0"/>
                </a:moveTo>
                <a:lnTo>
                  <a:pt x="5283852" y="0"/>
                </a:lnTo>
                <a:lnTo>
                  <a:pt x="5283852"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19.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436626"/>
            <a:ext cx="10267999" cy="9508751"/>
            <a:chOff x="0" y="0"/>
            <a:chExt cx="2704329" cy="2504363"/>
          </a:xfrm>
        </p:grpSpPr>
        <p:sp>
          <p:nvSpPr>
            <p:cNvPr name="Freeform 3" id="3"/>
            <p:cNvSpPr/>
            <p:nvPr/>
          </p:nvSpPr>
          <p:spPr>
            <a:xfrm flipH="false" flipV="false" rot="0">
              <a:off x="0" y="0"/>
              <a:ext cx="2704329" cy="2504362"/>
            </a:xfrm>
            <a:custGeom>
              <a:avLst/>
              <a:gdLst/>
              <a:ahLst/>
              <a:cxnLst/>
              <a:rect r="r" b="b" t="t" l="l"/>
              <a:pathLst>
                <a:path h="2504362" w="2704329">
                  <a:moveTo>
                    <a:pt x="0" y="0"/>
                  </a:moveTo>
                  <a:lnTo>
                    <a:pt x="2704329" y="0"/>
                  </a:lnTo>
                  <a:lnTo>
                    <a:pt x="2704329" y="2504362"/>
                  </a:lnTo>
                  <a:lnTo>
                    <a:pt x="0" y="2504362"/>
                  </a:lnTo>
                  <a:close/>
                </a:path>
              </a:pathLst>
            </a:custGeom>
            <a:solidFill>
              <a:srgbClr val="1F80FF">
                <a:alpha val="23922"/>
              </a:srgbClr>
            </a:solidFill>
          </p:spPr>
        </p:sp>
        <p:sp>
          <p:nvSpPr>
            <p:cNvPr name="TextBox 4" id="4"/>
            <p:cNvSpPr txBox="true"/>
            <p:nvPr/>
          </p:nvSpPr>
          <p:spPr>
            <a:xfrm>
              <a:off x="0" y="-38100"/>
              <a:ext cx="2704329" cy="2542463"/>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9701117" y="436626"/>
            <a:ext cx="9547448" cy="9508751"/>
            <a:chOff x="0" y="0"/>
            <a:chExt cx="2514554" cy="2504363"/>
          </a:xfrm>
        </p:grpSpPr>
        <p:sp>
          <p:nvSpPr>
            <p:cNvPr name="Freeform 6" id="6"/>
            <p:cNvSpPr/>
            <p:nvPr/>
          </p:nvSpPr>
          <p:spPr>
            <a:xfrm flipH="false" flipV="false" rot="0">
              <a:off x="0" y="0"/>
              <a:ext cx="2514554" cy="2504362"/>
            </a:xfrm>
            <a:custGeom>
              <a:avLst/>
              <a:gdLst/>
              <a:ahLst/>
              <a:cxnLst/>
              <a:rect r="r" b="b" t="t" l="l"/>
              <a:pathLst>
                <a:path h="2504362" w="2514554">
                  <a:moveTo>
                    <a:pt x="0" y="0"/>
                  </a:moveTo>
                  <a:lnTo>
                    <a:pt x="2514554" y="0"/>
                  </a:lnTo>
                  <a:lnTo>
                    <a:pt x="2514554" y="2504362"/>
                  </a:lnTo>
                  <a:lnTo>
                    <a:pt x="0" y="2504362"/>
                  </a:lnTo>
                  <a:close/>
                </a:path>
              </a:pathLst>
            </a:custGeom>
            <a:solidFill>
              <a:srgbClr val="1F80FF">
                <a:alpha val="23922"/>
              </a:srgbClr>
            </a:solidFill>
          </p:spPr>
        </p:sp>
        <p:sp>
          <p:nvSpPr>
            <p:cNvPr name="TextBox 7" id="7"/>
            <p:cNvSpPr txBox="true"/>
            <p:nvPr/>
          </p:nvSpPr>
          <p:spPr>
            <a:xfrm>
              <a:off x="0" y="-38100"/>
              <a:ext cx="2514554" cy="2542463"/>
            </a:xfrm>
            <a:prstGeom prst="rect">
              <a:avLst/>
            </a:prstGeom>
          </p:spPr>
          <p:txBody>
            <a:bodyPr anchor="ctr" rtlCol="false" tIns="50800" lIns="50800" bIns="50800" rIns="50800"/>
            <a:lstStyle/>
            <a:p>
              <a:pPr algn="ctr">
                <a:lnSpc>
                  <a:spcPts val="2659"/>
                </a:lnSpc>
                <a:spcBef>
                  <a:spcPct val="0"/>
                </a:spcBef>
              </a:pPr>
            </a:p>
          </p:txBody>
        </p:sp>
      </p:grpSp>
      <p:sp>
        <p:nvSpPr>
          <p:cNvPr name="Freeform 8" id="8"/>
          <p:cNvSpPr/>
          <p:nvPr/>
        </p:nvSpPr>
        <p:spPr>
          <a:xfrm flipH="false" flipV="false" rot="0">
            <a:off x="217144" y="612410"/>
            <a:ext cx="1623112" cy="1623112"/>
          </a:xfrm>
          <a:custGeom>
            <a:avLst/>
            <a:gdLst/>
            <a:ahLst/>
            <a:cxnLst/>
            <a:rect r="r" b="b" t="t" l="l"/>
            <a:pathLst>
              <a:path h="1623112" w="1623112">
                <a:moveTo>
                  <a:pt x="0" y="0"/>
                </a:moveTo>
                <a:lnTo>
                  <a:pt x="1623112" y="0"/>
                </a:lnTo>
                <a:lnTo>
                  <a:pt x="1623112" y="1623111"/>
                </a:lnTo>
                <a:lnTo>
                  <a:pt x="0" y="162311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9" id="9"/>
          <p:cNvSpPr txBox="true"/>
          <p:nvPr/>
        </p:nvSpPr>
        <p:spPr>
          <a:xfrm rot="0">
            <a:off x="1462988" y="608296"/>
            <a:ext cx="7681012" cy="1627226"/>
          </a:xfrm>
          <a:prstGeom prst="rect">
            <a:avLst/>
          </a:prstGeom>
        </p:spPr>
        <p:txBody>
          <a:bodyPr anchor="t" rtlCol="false" tIns="0" lIns="0" bIns="0" rIns="0">
            <a:spAutoFit/>
          </a:bodyPr>
          <a:lstStyle/>
          <a:p>
            <a:pPr algn="ctr">
              <a:lnSpc>
                <a:spcPts val="3235"/>
              </a:lnSpc>
              <a:spcBef>
                <a:spcPct val="0"/>
              </a:spcBef>
            </a:pPr>
            <a:r>
              <a:rPr lang="en-US" b="true" sz="2310">
                <a:solidFill>
                  <a:srgbClr val="204188"/>
                </a:solidFill>
                <a:latin typeface="Open Sans Bold"/>
                <a:ea typeface="Open Sans Bold"/>
                <a:cs typeface="Open Sans Bold"/>
                <a:sym typeface="Open Sans Bold"/>
              </a:rPr>
              <a:t>Czy będzie pomoc na pokrycie kosztów zakwaterowania dla osób niezdolnych do pracy (osób w wieku emerytalnym i osób z niepełnosprawnościami)?</a:t>
            </a:r>
          </a:p>
        </p:txBody>
      </p:sp>
      <p:sp>
        <p:nvSpPr>
          <p:cNvPr name="TextBox 10" id="10"/>
          <p:cNvSpPr txBox="true"/>
          <p:nvPr/>
        </p:nvSpPr>
        <p:spPr>
          <a:xfrm rot="0">
            <a:off x="11604916" y="604302"/>
            <a:ext cx="6480047" cy="1690677"/>
          </a:xfrm>
          <a:prstGeom prst="rect">
            <a:avLst/>
          </a:prstGeom>
        </p:spPr>
        <p:txBody>
          <a:bodyPr anchor="t" rtlCol="false" tIns="0" lIns="0" bIns="0" rIns="0">
            <a:spAutoFit/>
          </a:bodyPr>
          <a:lstStyle/>
          <a:p>
            <a:pPr algn="ctr">
              <a:lnSpc>
                <a:spcPts val="3413"/>
              </a:lnSpc>
              <a:spcBef>
                <a:spcPct val="0"/>
              </a:spcBef>
            </a:pPr>
            <a:r>
              <a:rPr lang="en-US" b="true" sz="2437">
                <a:solidFill>
                  <a:srgbClr val="204188"/>
                </a:solidFill>
                <a:latin typeface="Open Sans Bold"/>
                <a:ea typeface="Open Sans Bold"/>
                <a:cs typeface="Open Sans Bold"/>
                <a:sym typeface="Open Sans Bold"/>
              </a:rPr>
              <a:t>Чи буде допомога на покриття витрат на проживання для осіб, які не здатні працювати (осіб пенсійного віку та осіб з інвалідністю)?</a:t>
            </a:r>
          </a:p>
        </p:txBody>
      </p:sp>
      <p:sp>
        <p:nvSpPr>
          <p:cNvPr name="TextBox 11" id="11"/>
          <p:cNvSpPr txBox="true"/>
          <p:nvPr/>
        </p:nvSpPr>
        <p:spPr>
          <a:xfrm rot="0">
            <a:off x="217144" y="2653826"/>
            <a:ext cx="8601704" cy="6620872"/>
          </a:xfrm>
          <a:prstGeom prst="rect">
            <a:avLst/>
          </a:prstGeom>
        </p:spPr>
        <p:txBody>
          <a:bodyPr anchor="t" rtlCol="false" tIns="0" lIns="0" bIns="0" rIns="0">
            <a:spAutoFit/>
          </a:bodyPr>
          <a:lstStyle/>
          <a:p>
            <a:pPr algn="ctr">
              <a:lnSpc>
                <a:spcPts val="3095"/>
              </a:lnSpc>
              <a:spcBef>
                <a:spcPct val="0"/>
              </a:spcBef>
            </a:pPr>
            <a:r>
              <a:rPr lang="en-US" b="true" sz="2210">
                <a:solidFill>
                  <a:srgbClr val="204188"/>
                </a:solidFill>
                <a:latin typeface="Open Sans Bold"/>
                <a:ea typeface="Open Sans Bold"/>
                <a:cs typeface="Open Sans Bold"/>
                <a:sym typeface="Open Sans Bold"/>
              </a:rPr>
              <a:t>Osoby ze statusem UKR, które:</a:t>
            </a:r>
          </a:p>
          <a:p>
            <a:pPr algn="ctr">
              <a:lnSpc>
                <a:spcPts val="3095"/>
              </a:lnSpc>
              <a:spcBef>
                <a:spcPct val="0"/>
              </a:spcBef>
            </a:pPr>
          </a:p>
          <a:p>
            <a:pPr algn="ctr">
              <a:lnSpc>
                <a:spcPts val="3095"/>
              </a:lnSpc>
              <a:spcBef>
                <a:spcPct val="0"/>
              </a:spcBef>
            </a:pPr>
            <a:r>
              <a:rPr lang="en-US" sz="2210">
                <a:solidFill>
                  <a:srgbClr val="204188"/>
                </a:solidFill>
                <a:latin typeface="Open Sans"/>
                <a:ea typeface="Open Sans"/>
                <a:cs typeface="Open Sans"/>
                <a:sym typeface="Open Sans"/>
              </a:rPr>
              <a:t>- posiadają </a:t>
            </a:r>
            <a:r>
              <a:rPr lang="en-US" b="true" sz="2210">
                <a:solidFill>
                  <a:srgbClr val="204188"/>
                </a:solidFill>
                <a:latin typeface="Open Sans Bold"/>
                <a:ea typeface="Open Sans Bold"/>
                <a:cs typeface="Open Sans Bold"/>
                <a:sym typeface="Open Sans Bold"/>
              </a:rPr>
              <a:t>orzeczenie o niepełnosprawności </a:t>
            </a:r>
            <a:r>
              <a:rPr lang="en-US" sz="2210">
                <a:solidFill>
                  <a:srgbClr val="204188"/>
                </a:solidFill>
                <a:latin typeface="Open Sans"/>
                <a:ea typeface="Open Sans"/>
                <a:cs typeface="Open Sans"/>
                <a:sym typeface="Open Sans"/>
              </a:rPr>
              <a:t>lub stopniu niepełnosprawności umiarkowanym lub znacznym, lub orzeczenie równoważne, udokumentowane polskim dokumentem potwierdzającym posiadanie orzeczenia, </a:t>
            </a:r>
          </a:p>
          <a:p>
            <a:pPr algn="ctr">
              <a:lnSpc>
                <a:spcPts val="3095"/>
              </a:lnSpc>
              <a:spcBef>
                <a:spcPct val="0"/>
              </a:spcBef>
            </a:pPr>
          </a:p>
          <a:p>
            <a:pPr algn="ctr">
              <a:lnSpc>
                <a:spcPts val="3095"/>
              </a:lnSpc>
              <a:spcBef>
                <a:spcPct val="0"/>
              </a:spcBef>
            </a:pPr>
            <a:r>
              <a:rPr lang="en-US" sz="2210">
                <a:solidFill>
                  <a:srgbClr val="204188"/>
                </a:solidFill>
                <a:latin typeface="Open Sans"/>
                <a:ea typeface="Open Sans"/>
                <a:cs typeface="Open Sans"/>
                <a:sym typeface="Open Sans"/>
              </a:rPr>
              <a:t>- </a:t>
            </a:r>
            <a:r>
              <a:rPr lang="en-US" b="true" sz="2210">
                <a:solidFill>
                  <a:srgbClr val="204188"/>
                </a:solidFill>
                <a:latin typeface="Open Sans Bold"/>
                <a:ea typeface="Open Sans Bold"/>
                <a:cs typeface="Open Sans Bold"/>
                <a:sym typeface="Open Sans Bold"/>
              </a:rPr>
              <a:t>ukończyły 60, rok życia (kobieta) lub 65. rok życia (mężczyzna)</a:t>
            </a:r>
            <a:r>
              <a:rPr lang="en-US" sz="2210">
                <a:solidFill>
                  <a:srgbClr val="204188"/>
                </a:solidFill>
                <a:latin typeface="Open Sans"/>
                <a:ea typeface="Open Sans"/>
                <a:cs typeface="Open Sans"/>
                <a:sym typeface="Open Sans"/>
              </a:rPr>
              <a:t>, o ile nie pobierają polskiego świadczenia emerytalnego, nie pracują, nie posiadają na terytorium Rzeczypospolitej Polskiej pełnoletnich dzieci, wnuków lub innych zstępnych, którzy podlegają obowiązkowi alimentacyjnemu, </a:t>
            </a:r>
          </a:p>
          <a:p>
            <a:pPr algn="ctr">
              <a:lnSpc>
                <a:spcPts val="3095"/>
              </a:lnSpc>
              <a:spcBef>
                <a:spcPct val="0"/>
              </a:spcBef>
            </a:pPr>
            <a:r>
              <a:rPr lang="en-US" sz="2210">
                <a:solidFill>
                  <a:srgbClr val="204188"/>
                </a:solidFill>
                <a:latin typeface="Open Sans"/>
                <a:ea typeface="Open Sans"/>
                <a:cs typeface="Open Sans"/>
                <a:sym typeface="Open Sans"/>
              </a:rPr>
              <a:t>a które nie są w stanie samodzielnie zapewnić sobie zakwaterowania, mogą otrzymać pomoc polegającą na zakwaterowaniu zbiorowym wraz z całodziennym wyżywieniem, która jest zorganizowana w ramach systemu wsparcia, udzielonego przez Ministra Rodziny, Pracy i Polityki Społecznej.</a:t>
            </a:r>
          </a:p>
        </p:txBody>
      </p:sp>
      <p:sp>
        <p:nvSpPr>
          <p:cNvPr name="TextBox 12" id="12"/>
          <p:cNvSpPr txBox="true"/>
          <p:nvPr/>
        </p:nvSpPr>
        <p:spPr>
          <a:xfrm rot="0">
            <a:off x="9903474" y="2543455"/>
            <a:ext cx="8181490" cy="7401922"/>
          </a:xfrm>
          <a:prstGeom prst="rect">
            <a:avLst/>
          </a:prstGeom>
        </p:spPr>
        <p:txBody>
          <a:bodyPr anchor="t" rtlCol="false" tIns="0" lIns="0" bIns="0" rIns="0">
            <a:spAutoFit/>
          </a:bodyPr>
          <a:lstStyle/>
          <a:p>
            <a:pPr algn="ctr">
              <a:lnSpc>
                <a:spcPts val="3095"/>
              </a:lnSpc>
              <a:spcBef>
                <a:spcPct val="0"/>
              </a:spcBef>
            </a:pPr>
            <a:r>
              <a:rPr lang="en-US" b="true" sz="2210">
                <a:solidFill>
                  <a:srgbClr val="204188"/>
                </a:solidFill>
                <a:latin typeface="Open Sans Bold"/>
                <a:ea typeface="Open Sans Bold"/>
                <a:cs typeface="Open Sans Bold"/>
                <a:sym typeface="Open Sans Bold"/>
              </a:rPr>
              <a:t>Особи</a:t>
            </a:r>
            <a:r>
              <a:rPr lang="en-US" b="true" sz="2210">
                <a:solidFill>
                  <a:srgbClr val="204188"/>
                </a:solidFill>
                <a:latin typeface="Open Sans Bold"/>
                <a:ea typeface="Open Sans Bold"/>
                <a:cs typeface="Open Sans Bold"/>
                <a:sym typeface="Open Sans Bold"/>
              </a:rPr>
              <a:t> зі статусом UKR, які:</a:t>
            </a:r>
          </a:p>
          <a:p>
            <a:pPr algn="ctr">
              <a:lnSpc>
                <a:spcPts val="3095"/>
              </a:lnSpc>
              <a:spcBef>
                <a:spcPct val="0"/>
              </a:spcBef>
            </a:pPr>
          </a:p>
          <a:p>
            <a:pPr algn="ctr">
              <a:lnSpc>
                <a:spcPts val="3095"/>
              </a:lnSpc>
              <a:spcBef>
                <a:spcPct val="0"/>
              </a:spcBef>
            </a:pPr>
            <a:r>
              <a:rPr lang="en-US" sz="2210">
                <a:solidFill>
                  <a:srgbClr val="204188"/>
                </a:solidFill>
                <a:latin typeface="Open Sans"/>
                <a:ea typeface="Open Sans"/>
                <a:cs typeface="Open Sans"/>
                <a:sym typeface="Open Sans"/>
              </a:rPr>
              <a:t>- мають </a:t>
            </a:r>
            <a:r>
              <a:rPr lang="en-US" b="true" sz="2210">
                <a:solidFill>
                  <a:srgbClr val="204188"/>
                </a:solidFill>
                <a:latin typeface="Open Sans Bold"/>
                <a:ea typeface="Open Sans Bold"/>
                <a:cs typeface="Open Sans Bold"/>
                <a:sym typeface="Open Sans Bold"/>
              </a:rPr>
              <a:t>медичний висновок</a:t>
            </a:r>
            <a:r>
              <a:rPr lang="en-US" sz="2210">
                <a:solidFill>
                  <a:srgbClr val="204188"/>
                </a:solidFill>
                <a:latin typeface="Open Sans"/>
                <a:ea typeface="Open Sans"/>
                <a:cs typeface="Open Sans"/>
                <a:sym typeface="Open Sans"/>
              </a:rPr>
              <a:t> про середній або значний ступінь інвалідності або еквівалентний медичний висновок, підтверджений польським документом, що підтверджує наявність такого висновку,</a:t>
            </a:r>
          </a:p>
          <a:p>
            <a:pPr algn="ctr">
              <a:lnSpc>
                <a:spcPts val="3095"/>
              </a:lnSpc>
              <a:spcBef>
                <a:spcPct val="0"/>
              </a:spcBef>
            </a:pPr>
          </a:p>
          <a:p>
            <a:pPr algn="ctr">
              <a:lnSpc>
                <a:spcPts val="3095"/>
              </a:lnSpc>
              <a:spcBef>
                <a:spcPct val="0"/>
              </a:spcBef>
            </a:pPr>
            <a:r>
              <a:rPr lang="en-US" sz="2210">
                <a:solidFill>
                  <a:srgbClr val="204188"/>
                </a:solidFill>
                <a:latin typeface="Open Sans"/>
                <a:ea typeface="Open Sans"/>
                <a:cs typeface="Open Sans"/>
                <a:sym typeface="Open Sans"/>
              </a:rPr>
              <a:t>- </a:t>
            </a:r>
            <a:r>
              <a:rPr lang="en-US" b="true" sz="2210">
                <a:solidFill>
                  <a:srgbClr val="204188"/>
                </a:solidFill>
                <a:latin typeface="Open Sans Bold"/>
                <a:ea typeface="Open Sans Bold"/>
                <a:cs typeface="Open Sans Bold"/>
                <a:sym typeface="Open Sans Bold"/>
              </a:rPr>
              <a:t>досягли віку 60 років (жінки) або 65 років (чоловіки)</a:t>
            </a:r>
            <a:r>
              <a:rPr lang="en-US" sz="2210">
                <a:solidFill>
                  <a:srgbClr val="204188"/>
                </a:solidFill>
                <a:latin typeface="Open Sans"/>
                <a:ea typeface="Open Sans"/>
                <a:cs typeface="Open Sans"/>
                <a:sym typeface="Open Sans"/>
              </a:rPr>
              <a:t>, за умови, що вони не отримують польської пенсії, не працюють, не мають на території Республіки Польща повнолітніх дітей, онуків або інших нащадків, які підлягають аліментним зобов'язанням,</a:t>
            </a:r>
          </a:p>
          <a:p>
            <a:pPr algn="ctr">
              <a:lnSpc>
                <a:spcPts val="3095"/>
              </a:lnSpc>
              <a:spcBef>
                <a:spcPct val="0"/>
              </a:spcBef>
            </a:pPr>
            <a:r>
              <a:rPr lang="en-US" sz="2210">
                <a:solidFill>
                  <a:srgbClr val="204188"/>
                </a:solidFill>
                <a:latin typeface="Open Sans"/>
                <a:ea typeface="Open Sans"/>
                <a:cs typeface="Open Sans"/>
                <a:sym typeface="Open Sans"/>
              </a:rPr>
              <a:t> і які не здатні самостійно забезпечити собі проживання, можуть отримати допомогу у вигляді колективного проживання разом з щоденним харчуванням, яка організована в рамках системи підтримки, що надається Міністром сім'ї, праці та соціальної політики (Ministra Rodziny, Pracy i Polityki Społecznej).</a:t>
            </a:r>
          </a:p>
          <a:p>
            <a:pPr algn="ctr">
              <a:lnSpc>
                <a:spcPts val="3095"/>
              </a:lnSpc>
              <a:spcBef>
                <a:spcPct val="0"/>
              </a:spcBef>
            </a:pPr>
          </a:p>
        </p:txBody>
      </p:sp>
      <p:sp>
        <p:nvSpPr>
          <p:cNvPr name="Freeform 13" id="13"/>
          <p:cNvSpPr/>
          <p:nvPr/>
        </p:nvSpPr>
        <p:spPr>
          <a:xfrm flipH="false" flipV="false" rot="0">
            <a:off x="9903474" y="612410"/>
            <a:ext cx="1623112" cy="1623112"/>
          </a:xfrm>
          <a:custGeom>
            <a:avLst/>
            <a:gdLst/>
            <a:ahLst/>
            <a:cxnLst/>
            <a:rect r="r" b="b" t="t" l="l"/>
            <a:pathLst>
              <a:path h="1623112" w="1623112">
                <a:moveTo>
                  <a:pt x="0" y="0"/>
                </a:moveTo>
                <a:lnTo>
                  <a:pt x="1623111" y="0"/>
                </a:lnTo>
                <a:lnTo>
                  <a:pt x="1623111" y="1623111"/>
                </a:lnTo>
                <a:lnTo>
                  <a:pt x="0" y="162311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895396" y="1948118"/>
            <a:ext cx="20069268" cy="7804588"/>
            <a:chOff x="0" y="0"/>
            <a:chExt cx="5285733" cy="2055529"/>
          </a:xfrm>
        </p:grpSpPr>
        <p:sp>
          <p:nvSpPr>
            <p:cNvPr name="Freeform 3" id="3"/>
            <p:cNvSpPr/>
            <p:nvPr/>
          </p:nvSpPr>
          <p:spPr>
            <a:xfrm flipH="false" flipV="false" rot="0">
              <a:off x="0" y="0"/>
              <a:ext cx="5285733" cy="2055529"/>
            </a:xfrm>
            <a:custGeom>
              <a:avLst/>
              <a:gdLst/>
              <a:ahLst/>
              <a:cxnLst/>
              <a:rect r="r" b="b" t="t" l="l"/>
              <a:pathLst>
                <a:path h="2055529" w="5285733">
                  <a:moveTo>
                    <a:pt x="0" y="0"/>
                  </a:moveTo>
                  <a:lnTo>
                    <a:pt x="5285733" y="0"/>
                  </a:lnTo>
                  <a:lnTo>
                    <a:pt x="5285733" y="2055529"/>
                  </a:lnTo>
                  <a:lnTo>
                    <a:pt x="0" y="2055529"/>
                  </a:lnTo>
                  <a:close/>
                </a:path>
              </a:pathLst>
            </a:custGeom>
            <a:solidFill>
              <a:srgbClr val="1F80FF">
                <a:alpha val="23922"/>
              </a:srgbClr>
            </a:solidFill>
          </p:spPr>
        </p:sp>
        <p:sp>
          <p:nvSpPr>
            <p:cNvPr name="TextBox 4" id="4"/>
            <p:cNvSpPr txBox="true"/>
            <p:nvPr/>
          </p:nvSpPr>
          <p:spPr>
            <a:xfrm>
              <a:off x="0" y="-38100"/>
              <a:ext cx="5285733" cy="2093629"/>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3968154" y="326248"/>
            <a:ext cx="1404905" cy="1404905"/>
          </a:xfrm>
          <a:custGeom>
            <a:avLst/>
            <a:gdLst/>
            <a:ahLst/>
            <a:cxnLst/>
            <a:rect r="r" b="b" t="t" l="l"/>
            <a:pathLst>
              <a:path h="1404905" w="1404905">
                <a:moveTo>
                  <a:pt x="0" y="0"/>
                </a:moveTo>
                <a:lnTo>
                  <a:pt x="1404905" y="0"/>
                </a:lnTo>
                <a:lnTo>
                  <a:pt x="1404905" y="1404904"/>
                </a:lnTo>
                <a:lnTo>
                  <a:pt x="0" y="14049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9139238" y="4819967"/>
            <a:ext cx="9525" cy="580390"/>
          </a:xfrm>
          <a:prstGeom prst="rect">
            <a:avLst/>
          </a:prstGeom>
        </p:spPr>
        <p:txBody>
          <a:bodyPr anchor="t" rtlCol="false" tIns="0" lIns="0" bIns="0" rIns="0">
            <a:spAutoFit/>
          </a:bodyPr>
          <a:lstStyle/>
          <a:p>
            <a:pPr algn="ctr">
              <a:lnSpc>
                <a:spcPts val="4759"/>
              </a:lnSpc>
              <a:spcBef>
                <a:spcPct val="0"/>
              </a:spcBef>
            </a:pPr>
          </a:p>
        </p:txBody>
      </p:sp>
      <p:sp>
        <p:nvSpPr>
          <p:cNvPr name="TextBox 7" id="7"/>
          <p:cNvSpPr txBox="true"/>
          <p:nvPr/>
        </p:nvSpPr>
        <p:spPr>
          <a:xfrm rot="0">
            <a:off x="5765092" y="34756"/>
            <a:ext cx="7624591" cy="1696397"/>
          </a:xfrm>
          <a:prstGeom prst="rect">
            <a:avLst/>
          </a:prstGeom>
        </p:spPr>
        <p:txBody>
          <a:bodyPr anchor="t" rtlCol="false" tIns="0" lIns="0" bIns="0" rIns="0">
            <a:spAutoFit/>
          </a:bodyPr>
          <a:lstStyle/>
          <a:p>
            <a:pPr algn="ctr">
              <a:lnSpc>
                <a:spcPts val="13903"/>
              </a:lnSpc>
            </a:pPr>
            <a:r>
              <a:rPr lang="en-US" b="true" sz="9930">
                <a:solidFill>
                  <a:srgbClr val="204188"/>
                </a:solidFill>
                <a:latin typeface="Open Sans Bold"/>
                <a:ea typeface="Open Sans Bold"/>
                <a:cs typeface="Open Sans Bold"/>
                <a:sym typeface="Open Sans Bold"/>
              </a:rPr>
              <a:t>STATUS UKR</a:t>
            </a:r>
          </a:p>
        </p:txBody>
      </p:sp>
      <p:sp>
        <p:nvSpPr>
          <p:cNvPr name="TextBox 8" id="8"/>
          <p:cNvSpPr txBox="true"/>
          <p:nvPr/>
        </p:nvSpPr>
        <p:spPr>
          <a:xfrm rot="0">
            <a:off x="625963" y="2031213"/>
            <a:ext cx="8089286" cy="7950184"/>
          </a:xfrm>
          <a:prstGeom prst="rect">
            <a:avLst/>
          </a:prstGeom>
        </p:spPr>
        <p:txBody>
          <a:bodyPr anchor="t" rtlCol="false" tIns="0" lIns="0" bIns="0" rIns="0">
            <a:spAutoFit/>
          </a:bodyPr>
          <a:lstStyle/>
          <a:p>
            <a:pPr algn="ctr">
              <a:lnSpc>
                <a:spcPts val="3325"/>
              </a:lnSpc>
            </a:pPr>
            <a:r>
              <a:rPr lang="en-US" sz="2375">
                <a:solidFill>
                  <a:srgbClr val="003B6E"/>
                </a:solidFill>
                <a:latin typeface="Open Sans"/>
                <a:ea typeface="Open Sans"/>
                <a:cs typeface="Open Sans"/>
                <a:sym typeface="Open Sans"/>
              </a:rPr>
              <a:t>Na m</a:t>
            </a:r>
            <a:r>
              <a:rPr lang="en-US" sz="2375">
                <a:solidFill>
                  <a:srgbClr val="003B6E"/>
                </a:solidFill>
                <a:latin typeface="Open Sans"/>
                <a:ea typeface="Open Sans"/>
                <a:cs typeface="Open Sans"/>
                <a:sym typeface="Open Sans"/>
              </a:rPr>
              <a:t>ocy aktualnych przepisów </a:t>
            </a:r>
            <a:r>
              <a:rPr lang="en-US" b="true" sz="2375">
                <a:solidFill>
                  <a:srgbClr val="003B6E"/>
                </a:solidFill>
                <a:latin typeface="Open Sans Bold"/>
                <a:ea typeface="Open Sans Bold"/>
                <a:cs typeface="Open Sans Bold"/>
                <a:sym typeface="Open Sans Bold"/>
              </a:rPr>
              <a:t>status UKR nadawany obywatelom Ukrainy</a:t>
            </a:r>
            <a:r>
              <a:rPr lang="en-US" sz="2375">
                <a:solidFill>
                  <a:srgbClr val="003B6E"/>
                </a:solidFill>
                <a:latin typeface="Open Sans"/>
                <a:ea typeface="Open Sans"/>
                <a:cs typeface="Open Sans"/>
                <a:sym typeface="Open Sans"/>
              </a:rPr>
              <a:t> i określonym członkom ich rodzin </a:t>
            </a:r>
            <a:r>
              <a:rPr lang="en-US" b="true" sz="2375">
                <a:solidFill>
                  <a:srgbClr val="003B6E"/>
                </a:solidFill>
                <a:latin typeface="Open Sans Bold"/>
                <a:ea typeface="Open Sans Bold"/>
                <a:cs typeface="Open Sans Bold"/>
                <a:sym typeface="Open Sans Bold"/>
              </a:rPr>
              <a:t>został przedłużony do 4 marca 2027 r. </a:t>
            </a:r>
          </a:p>
          <a:p>
            <a:pPr algn="ctr">
              <a:lnSpc>
                <a:spcPts val="3325"/>
              </a:lnSpc>
            </a:pPr>
          </a:p>
          <a:p>
            <a:pPr algn="ctr">
              <a:lnSpc>
                <a:spcPts val="3325"/>
              </a:lnSpc>
            </a:pPr>
            <a:r>
              <a:rPr lang="en-US" sz="2375">
                <a:solidFill>
                  <a:srgbClr val="003B6E"/>
                </a:solidFill>
                <a:latin typeface="Open Sans"/>
                <a:ea typeface="Open Sans"/>
                <a:cs typeface="Open Sans"/>
                <a:sym typeface="Open Sans"/>
              </a:rPr>
              <a:t>Jeżeli podczas otrzymywania numeru PESEL przedstawiłeś dokument podróży (paszport), </a:t>
            </a:r>
            <a:r>
              <a:rPr lang="en-US" b="true" sz="2375">
                <a:solidFill>
                  <a:srgbClr val="003B6E"/>
                </a:solidFill>
                <a:latin typeface="Open Sans Bold"/>
                <a:ea typeface="Open Sans Bold"/>
                <a:cs typeface="Open Sans Bold"/>
                <a:sym typeface="Open Sans Bold"/>
              </a:rPr>
              <a:t>nic nie musisz robić </a:t>
            </a:r>
            <a:r>
              <a:rPr lang="en-US" sz="2375">
                <a:solidFill>
                  <a:srgbClr val="003B6E"/>
                </a:solidFill>
                <a:latin typeface="Open Sans"/>
                <a:ea typeface="Open Sans"/>
                <a:cs typeface="Open Sans"/>
                <a:sym typeface="Open Sans"/>
              </a:rPr>
              <a:t>- status UKR zostaje przedłużony automatycznie. </a:t>
            </a:r>
          </a:p>
          <a:p>
            <a:pPr algn="ctr">
              <a:lnSpc>
                <a:spcPts val="3325"/>
              </a:lnSpc>
            </a:pPr>
          </a:p>
          <a:p>
            <a:pPr algn="ctr">
              <a:lnSpc>
                <a:spcPts val="3325"/>
              </a:lnSpc>
            </a:pPr>
            <a:r>
              <a:rPr lang="en-US" sz="2375">
                <a:solidFill>
                  <a:srgbClr val="003B6E"/>
                </a:solidFill>
                <a:latin typeface="Open Sans"/>
                <a:ea typeface="Open Sans"/>
                <a:cs typeface="Open Sans"/>
                <a:sym typeface="Open Sans"/>
              </a:rPr>
              <a:t>Jeżeli jednak zostałeś zarejestrowany jedynie na podstawie oświadczenia o swojej tożsamości, bez okazania dokumentu podróży, </a:t>
            </a:r>
            <a:r>
              <a:rPr lang="en-US" b="true" sz="2375">
                <a:solidFill>
                  <a:srgbClr val="003B6E"/>
                </a:solidFill>
                <a:latin typeface="Open Sans Bold"/>
                <a:ea typeface="Open Sans Bold"/>
                <a:cs typeface="Open Sans Bold"/>
                <a:sym typeface="Open Sans Bold"/>
              </a:rPr>
              <a:t>koniecznie musisz potwierdzić swoją tożsamość pokazując ważny dokument podróży (paszport)</a:t>
            </a:r>
            <a:r>
              <a:rPr lang="en-US" sz="2375">
                <a:solidFill>
                  <a:srgbClr val="003B6E"/>
                </a:solidFill>
                <a:latin typeface="Open Sans"/>
                <a:ea typeface="Open Sans"/>
                <a:cs typeface="Open Sans"/>
                <a:sym typeface="Open Sans"/>
              </a:rPr>
              <a:t> w dowolnym urzędzie gminy do 31 sierpnia 2026 r. </a:t>
            </a:r>
          </a:p>
          <a:p>
            <a:pPr algn="ctr">
              <a:lnSpc>
                <a:spcPts val="3325"/>
              </a:lnSpc>
            </a:pPr>
          </a:p>
          <a:p>
            <a:pPr algn="ctr">
              <a:lnSpc>
                <a:spcPts val="3325"/>
              </a:lnSpc>
            </a:pPr>
            <a:r>
              <a:rPr lang="en-US" b="true" sz="2375">
                <a:solidFill>
                  <a:srgbClr val="FF3131"/>
                </a:solidFill>
                <a:latin typeface="Open Sans Bold"/>
                <a:ea typeface="Open Sans Bold"/>
                <a:cs typeface="Open Sans Bold"/>
                <a:sym typeface="Open Sans Bold"/>
              </a:rPr>
              <a:t>W przeciwnym razie utracisz PESEL UKR i przestaniesz być legalnie w Polsce.</a:t>
            </a:r>
            <a:r>
              <a:rPr lang="en-US" b="true" sz="2375">
                <a:solidFill>
                  <a:srgbClr val="000000"/>
                </a:solidFill>
                <a:latin typeface="Open Sans Bold"/>
                <a:ea typeface="Open Sans Bold"/>
                <a:cs typeface="Open Sans Bold"/>
                <a:sym typeface="Open Sans Bold"/>
              </a:rPr>
              <a:t> </a:t>
            </a:r>
          </a:p>
          <a:p>
            <a:pPr algn="ctr">
              <a:lnSpc>
                <a:spcPts val="3325"/>
              </a:lnSpc>
            </a:pPr>
          </a:p>
        </p:txBody>
      </p:sp>
      <p:sp>
        <p:nvSpPr>
          <p:cNvPr name="TextBox 9" id="9"/>
          <p:cNvSpPr txBox="true"/>
          <p:nvPr/>
        </p:nvSpPr>
        <p:spPr>
          <a:xfrm rot="0">
            <a:off x="9577388" y="2240763"/>
            <a:ext cx="8207722" cy="7531084"/>
          </a:xfrm>
          <a:prstGeom prst="rect">
            <a:avLst/>
          </a:prstGeom>
        </p:spPr>
        <p:txBody>
          <a:bodyPr anchor="t" rtlCol="false" tIns="0" lIns="0" bIns="0" rIns="0">
            <a:spAutoFit/>
          </a:bodyPr>
          <a:lstStyle/>
          <a:p>
            <a:pPr algn="ctr">
              <a:lnSpc>
                <a:spcPts val="3325"/>
              </a:lnSpc>
            </a:pPr>
            <a:r>
              <a:rPr lang="en-US" sz="2375">
                <a:solidFill>
                  <a:srgbClr val="003B6E"/>
                </a:solidFill>
                <a:latin typeface="Open Sans"/>
                <a:ea typeface="Open Sans"/>
                <a:cs typeface="Open Sans"/>
                <a:sym typeface="Open Sans"/>
              </a:rPr>
              <a:t>Згідно з</a:t>
            </a:r>
            <a:r>
              <a:rPr lang="en-US" sz="2375">
                <a:solidFill>
                  <a:srgbClr val="003B6E"/>
                </a:solidFill>
                <a:latin typeface="Open Sans"/>
                <a:ea typeface="Open Sans"/>
                <a:cs typeface="Open Sans"/>
                <a:sym typeface="Open Sans"/>
              </a:rPr>
              <a:t> чинними нормативними актами статус UKR</a:t>
            </a:r>
            <a:r>
              <a:rPr lang="en-US" sz="2375">
                <a:solidFill>
                  <a:srgbClr val="003B6E"/>
                </a:solidFill>
                <a:latin typeface="Open Sans"/>
                <a:ea typeface="Open Sans"/>
                <a:cs typeface="Open Sans"/>
                <a:sym typeface="Open Sans"/>
              </a:rPr>
              <a:t>,</a:t>
            </a:r>
            <a:r>
              <a:rPr lang="en-US" sz="2375">
                <a:solidFill>
                  <a:srgbClr val="003B6E"/>
                </a:solidFill>
                <a:latin typeface="Open Sans"/>
                <a:ea typeface="Open Sans"/>
                <a:cs typeface="Open Sans"/>
                <a:sym typeface="Open Sans"/>
              </a:rPr>
              <a:t> </a:t>
            </a:r>
            <a:r>
              <a:rPr lang="en-US" sz="2375">
                <a:solidFill>
                  <a:srgbClr val="003B6E"/>
                </a:solidFill>
                <a:latin typeface="Open Sans"/>
                <a:ea typeface="Open Sans"/>
                <a:cs typeface="Open Sans"/>
                <a:sym typeface="Open Sans"/>
              </a:rPr>
              <a:t>що</a:t>
            </a:r>
            <a:r>
              <a:rPr lang="en-US" sz="2375">
                <a:solidFill>
                  <a:srgbClr val="003B6E"/>
                </a:solidFill>
                <a:latin typeface="Open Sans"/>
                <a:ea typeface="Open Sans"/>
                <a:cs typeface="Open Sans"/>
                <a:sym typeface="Open Sans"/>
              </a:rPr>
              <a:t> </a:t>
            </a:r>
            <a:r>
              <a:rPr lang="en-US" sz="2375">
                <a:solidFill>
                  <a:srgbClr val="003B6E"/>
                </a:solidFill>
                <a:latin typeface="Open Sans"/>
                <a:ea typeface="Open Sans"/>
                <a:cs typeface="Open Sans"/>
                <a:sym typeface="Open Sans"/>
              </a:rPr>
              <a:t>надається громадянам</a:t>
            </a:r>
            <a:r>
              <a:rPr lang="en-US" sz="2375">
                <a:solidFill>
                  <a:srgbClr val="003B6E"/>
                </a:solidFill>
                <a:latin typeface="Open Sans"/>
                <a:ea typeface="Open Sans"/>
                <a:cs typeface="Open Sans"/>
                <a:sym typeface="Open Sans"/>
              </a:rPr>
              <a:t> </a:t>
            </a:r>
            <a:r>
              <a:rPr lang="en-US" sz="2375">
                <a:solidFill>
                  <a:srgbClr val="003B6E"/>
                </a:solidFill>
                <a:latin typeface="Open Sans"/>
                <a:ea typeface="Open Sans"/>
                <a:cs typeface="Open Sans"/>
                <a:sym typeface="Open Sans"/>
              </a:rPr>
              <a:t>України</a:t>
            </a:r>
            <a:r>
              <a:rPr lang="en-US" sz="2375">
                <a:solidFill>
                  <a:srgbClr val="003B6E"/>
                </a:solidFill>
                <a:latin typeface="Open Sans"/>
                <a:ea typeface="Open Sans"/>
                <a:cs typeface="Open Sans"/>
                <a:sym typeface="Open Sans"/>
              </a:rPr>
              <a:t> та певним членам їхніх родин, було </a:t>
            </a:r>
            <a:r>
              <a:rPr lang="en-US" sz="2375">
                <a:solidFill>
                  <a:srgbClr val="003B6E"/>
                </a:solidFill>
                <a:latin typeface="Open Sans"/>
                <a:ea typeface="Open Sans"/>
                <a:cs typeface="Open Sans"/>
                <a:sym typeface="Open Sans"/>
              </a:rPr>
              <a:t>продовжено</a:t>
            </a:r>
            <a:r>
              <a:rPr lang="en-US" b="true" sz="2375">
                <a:solidFill>
                  <a:srgbClr val="003B6E"/>
                </a:solidFill>
                <a:latin typeface="Open Sans Bold"/>
                <a:ea typeface="Open Sans Bold"/>
                <a:cs typeface="Open Sans Bold"/>
                <a:sym typeface="Open Sans Bold"/>
              </a:rPr>
              <a:t> до 4 березня 2027 року</a:t>
            </a:r>
          </a:p>
          <a:p>
            <a:pPr algn="ctr">
              <a:lnSpc>
                <a:spcPts val="3325"/>
              </a:lnSpc>
            </a:pPr>
          </a:p>
          <a:p>
            <a:pPr algn="ctr">
              <a:lnSpc>
                <a:spcPts val="3325"/>
              </a:lnSpc>
            </a:pPr>
            <a:r>
              <a:rPr lang="en-US" sz="2375">
                <a:solidFill>
                  <a:srgbClr val="003B6E"/>
                </a:solidFill>
                <a:latin typeface="Open Sans"/>
                <a:ea typeface="Open Sans"/>
                <a:cs typeface="Open Sans"/>
                <a:sym typeface="Open Sans"/>
              </a:rPr>
              <a:t>Якщо</a:t>
            </a:r>
            <a:r>
              <a:rPr lang="en-US" sz="2375">
                <a:solidFill>
                  <a:srgbClr val="003B6E"/>
                </a:solidFill>
                <a:latin typeface="Open Sans"/>
                <a:ea typeface="Open Sans"/>
                <a:cs typeface="Open Sans"/>
                <a:sym typeface="Open Sans"/>
              </a:rPr>
              <a:t> </a:t>
            </a:r>
            <a:r>
              <a:rPr lang="en-US" sz="2375">
                <a:solidFill>
                  <a:srgbClr val="003B6E"/>
                </a:solidFill>
                <a:latin typeface="Open Sans"/>
                <a:ea typeface="Open Sans"/>
                <a:cs typeface="Open Sans"/>
                <a:sym typeface="Open Sans"/>
              </a:rPr>
              <a:t>під</a:t>
            </a:r>
            <a:r>
              <a:rPr lang="en-US" sz="2375">
                <a:solidFill>
                  <a:srgbClr val="003B6E"/>
                </a:solidFill>
                <a:latin typeface="Open Sans"/>
                <a:ea typeface="Open Sans"/>
                <a:cs typeface="Open Sans"/>
                <a:sym typeface="Open Sans"/>
              </a:rPr>
              <a:t> час отримання номера PESEL ви надали закордонний паспорт, </a:t>
            </a:r>
            <a:r>
              <a:rPr lang="en-US" b="true" sz="2375">
                <a:solidFill>
                  <a:srgbClr val="003B6E"/>
                </a:solidFill>
                <a:latin typeface="Open Sans Bold"/>
                <a:ea typeface="Open Sans Bold"/>
                <a:cs typeface="Open Sans Bold"/>
                <a:sym typeface="Open Sans Bold"/>
              </a:rPr>
              <a:t>Вам нічого не потрібно робити</a:t>
            </a:r>
            <a:r>
              <a:rPr lang="en-US" sz="2375">
                <a:solidFill>
                  <a:srgbClr val="003B6E"/>
                </a:solidFill>
                <a:latin typeface="Open Sans"/>
                <a:ea typeface="Open Sans"/>
                <a:cs typeface="Open Sans"/>
                <a:sym typeface="Open Sans"/>
              </a:rPr>
              <a:t> — </a:t>
            </a:r>
            <a:r>
              <a:rPr lang="en-US" sz="2375">
                <a:solidFill>
                  <a:srgbClr val="003B6E"/>
                </a:solidFill>
                <a:latin typeface="Open Sans"/>
                <a:ea typeface="Open Sans"/>
                <a:cs typeface="Open Sans"/>
                <a:sym typeface="Open Sans"/>
              </a:rPr>
              <a:t>статус UKR продовжується автоматично. </a:t>
            </a:r>
          </a:p>
          <a:p>
            <a:pPr algn="ctr">
              <a:lnSpc>
                <a:spcPts val="3325"/>
              </a:lnSpc>
            </a:pPr>
          </a:p>
          <a:p>
            <a:pPr algn="ctr">
              <a:lnSpc>
                <a:spcPts val="3325"/>
              </a:lnSpc>
            </a:pPr>
            <a:r>
              <a:rPr lang="en-US" sz="2375">
                <a:solidFill>
                  <a:srgbClr val="003B6E"/>
                </a:solidFill>
                <a:latin typeface="Open Sans"/>
                <a:ea typeface="Open Sans"/>
                <a:cs typeface="Open Sans"/>
                <a:sym typeface="Open Sans"/>
              </a:rPr>
              <a:t>Однак, якщо Вас зареєстрували лише на підставі особистої заяви без пред'явлення закордонного паспорта, ви обов'язково повинні </a:t>
            </a:r>
            <a:r>
              <a:rPr lang="en-US" sz="2375">
                <a:solidFill>
                  <a:srgbClr val="003B6E"/>
                </a:solidFill>
                <a:latin typeface="Open Sans"/>
                <a:ea typeface="Open Sans"/>
                <a:cs typeface="Open Sans"/>
                <a:sym typeface="Open Sans"/>
              </a:rPr>
              <a:t>підтвердити</a:t>
            </a:r>
            <a:r>
              <a:rPr lang="en-US" sz="2375">
                <a:solidFill>
                  <a:srgbClr val="003B6E"/>
                </a:solidFill>
                <a:latin typeface="Open Sans"/>
                <a:ea typeface="Open Sans"/>
                <a:cs typeface="Open Sans"/>
                <a:sym typeface="Open Sans"/>
              </a:rPr>
              <a:t> </a:t>
            </a:r>
            <a:r>
              <a:rPr lang="en-US" sz="2375">
                <a:solidFill>
                  <a:srgbClr val="003B6E"/>
                </a:solidFill>
                <a:latin typeface="Open Sans"/>
                <a:ea typeface="Open Sans"/>
                <a:cs typeface="Open Sans"/>
                <a:sym typeface="Open Sans"/>
              </a:rPr>
              <a:t>свою</a:t>
            </a:r>
            <a:r>
              <a:rPr lang="en-US" sz="2375">
                <a:solidFill>
                  <a:srgbClr val="003B6E"/>
                </a:solidFill>
                <a:latin typeface="Open Sans"/>
                <a:ea typeface="Open Sans"/>
                <a:cs typeface="Open Sans"/>
                <a:sym typeface="Open Sans"/>
              </a:rPr>
              <a:t> </a:t>
            </a:r>
            <a:r>
              <a:rPr lang="en-US" sz="2375">
                <a:solidFill>
                  <a:srgbClr val="003B6E"/>
                </a:solidFill>
                <a:latin typeface="Open Sans"/>
                <a:ea typeface="Open Sans"/>
                <a:cs typeface="Open Sans"/>
                <a:sym typeface="Open Sans"/>
              </a:rPr>
              <a:t>особу,</a:t>
            </a:r>
            <a:r>
              <a:rPr lang="en-US" b="true" sz="2375">
                <a:solidFill>
                  <a:srgbClr val="003B6E"/>
                </a:solidFill>
                <a:latin typeface="Open Sans Bold"/>
                <a:ea typeface="Open Sans Bold"/>
                <a:cs typeface="Open Sans Bold"/>
                <a:sym typeface="Open Sans Bold"/>
              </a:rPr>
              <a:t> пред’явивши дійсний закордонний паспорт у будь-якому управлінні гміни (urząd gminy) до 31 серпня 2026 року</a:t>
            </a:r>
            <a:r>
              <a:rPr lang="en-US" sz="2375">
                <a:solidFill>
                  <a:srgbClr val="003B6E"/>
                </a:solidFill>
                <a:latin typeface="Open Sans"/>
                <a:ea typeface="Open Sans"/>
                <a:cs typeface="Open Sans"/>
                <a:sym typeface="Open Sans"/>
              </a:rPr>
              <a:t>. </a:t>
            </a:r>
          </a:p>
          <a:p>
            <a:pPr algn="ctr">
              <a:lnSpc>
                <a:spcPts val="3325"/>
              </a:lnSpc>
            </a:pPr>
          </a:p>
          <a:p>
            <a:pPr algn="ctr">
              <a:lnSpc>
                <a:spcPts val="3325"/>
              </a:lnSpc>
            </a:pPr>
            <a:r>
              <a:rPr lang="en-US" b="true" sz="2375">
                <a:solidFill>
                  <a:srgbClr val="FF3131"/>
                </a:solidFill>
                <a:latin typeface="Open Sans Bold"/>
                <a:ea typeface="Open Sans Bold"/>
                <a:cs typeface="Open Sans Bold"/>
                <a:sym typeface="Open Sans Bold"/>
              </a:rPr>
              <a:t>В іншому випадку ви втратите PESEL UKR і втратите право перебувати легально в Польщі.</a:t>
            </a:r>
          </a:p>
          <a:p>
            <a:pPr algn="ctr">
              <a:lnSpc>
                <a:spcPts val="3325"/>
              </a:lnSpc>
            </a:pPr>
          </a:p>
        </p:txBody>
      </p:sp>
    </p:spTree>
  </p:cSld>
  <p:clrMapOvr>
    <a:masterClrMapping/>
  </p:clrMapOvr>
  <p:transition spd="fast">
    <p:push dir="l"/>
  </p:transition>
</p:sld>
</file>

<file path=ppt/slides/slide20.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632388"/>
            <a:ext cx="22697419" cy="9022224"/>
            <a:chOff x="0" y="0"/>
            <a:chExt cx="5977921" cy="2376223"/>
          </a:xfrm>
        </p:grpSpPr>
        <p:sp>
          <p:nvSpPr>
            <p:cNvPr name="Freeform 3" id="3"/>
            <p:cNvSpPr/>
            <p:nvPr/>
          </p:nvSpPr>
          <p:spPr>
            <a:xfrm flipH="false" flipV="false" rot="0">
              <a:off x="0" y="0"/>
              <a:ext cx="5977921" cy="2376224"/>
            </a:xfrm>
            <a:custGeom>
              <a:avLst/>
              <a:gdLst/>
              <a:ahLst/>
              <a:cxnLst/>
              <a:rect r="r" b="b" t="t" l="l"/>
              <a:pathLst>
                <a:path h="2376224" w="5977921">
                  <a:moveTo>
                    <a:pt x="0" y="0"/>
                  </a:moveTo>
                  <a:lnTo>
                    <a:pt x="5977921" y="0"/>
                  </a:lnTo>
                  <a:lnTo>
                    <a:pt x="5977921" y="2376224"/>
                  </a:lnTo>
                  <a:lnTo>
                    <a:pt x="0" y="2376224"/>
                  </a:lnTo>
                  <a:close/>
                </a:path>
              </a:pathLst>
            </a:custGeom>
            <a:solidFill>
              <a:srgbClr val="1F80FF">
                <a:alpha val="23922"/>
              </a:srgbClr>
            </a:solidFill>
          </p:spPr>
        </p:sp>
        <p:sp>
          <p:nvSpPr>
            <p:cNvPr name="TextBox 4" id="4"/>
            <p:cNvSpPr txBox="true"/>
            <p:nvPr/>
          </p:nvSpPr>
          <p:spPr>
            <a:xfrm>
              <a:off x="0" y="-38100"/>
              <a:ext cx="5977921" cy="2414323"/>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1840256" y="1285578"/>
            <a:ext cx="15597177" cy="3857922"/>
          </a:xfrm>
          <a:prstGeom prst="rect">
            <a:avLst/>
          </a:prstGeom>
        </p:spPr>
        <p:txBody>
          <a:bodyPr anchor="t" rtlCol="false" tIns="0" lIns="0" bIns="0" rIns="0">
            <a:spAutoFit/>
          </a:bodyPr>
          <a:lstStyle/>
          <a:p>
            <a:pPr algn="ctr">
              <a:lnSpc>
                <a:spcPts val="4377"/>
              </a:lnSpc>
            </a:pPr>
            <a:r>
              <a:rPr lang="en-US" b="true" sz="3126">
                <a:solidFill>
                  <a:srgbClr val="204188"/>
                </a:solidFill>
                <a:latin typeface="Open Sans Bold"/>
                <a:ea typeface="Open Sans Bold"/>
                <a:cs typeface="Open Sans Bold"/>
                <a:sym typeface="Open Sans Bold"/>
              </a:rPr>
              <a:t>Osobom z</a:t>
            </a:r>
            <a:r>
              <a:rPr lang="en-US" b="true" sz="3126">
                <a:solidFill>
                  <a:srgbClr val="204188"/>
                </a:solidFill>
                <a:latin typeface="Open Sans Bold"/>
                <a:ea typeface="Open Sans Bold"/>
                <a:cs typeface="Open Sans Bold"/>
                <a:sym typeface="Open Sans Bold"/>
              </a:rPr>
              <a:t>e statusem UKR, należącym do grup wrażliwych (w tym emerytom bez polskiego świadczenia emerytalnego, które nie pracują, nie posiadają na terytorium Rzeczypospolitej Polskiej pełnoletnich zstępnych, którzy podlegają obowiązkowi alimentacyjnemu i nie są w stanie samodzielnie zapewnić sobie zakwaterowania) na podstawie obecnie obowiązujących przepisów przysługuje pomoc w OZZ do 4 marca 2027 r.</a:t>
            </a:r>
          </a:p>
          <a:p>
            <a:pPr algn="ctr">
              <a:lnSpc>
                <a:spcPts val="4377"/>
              </a:lnSpc>
            </a:pPr>
          </a:p>
        </p:txBody>
      </p:sp>
      <p:sp>
        <p:nvSpPr>
          <p:cNvPr name="TextBox 6" id="6"/>
          <p:cNvSpPr txBox="true"/>
          <p:nvPr/>
        </p:nvSpPr>
        <p:spPr>
          <a:xfrm rot="0">
            <a:off x="793517" y="5400378"/>
            <a:ext cx="16700966" cy="3857922"/>
          </a:xfrm>
          <a:prstGeom prst="rect">
            <a:avLst/>
          </a:prstGeom>
        </p:spPr>
        <p:txBody>
          <a:bodyPr anchor="t" rtlCol="false" tIns="0" lIns="0" bIns="0" rIns="0">
            <a:spAutoFit/>
          </a:bodyPr>
          <a:lstStyle/>
          <a:p>
            <a:pPr algn="ctr">
              <a:lnSpc>
                <a:spcPts val="4377"/>
              </a:lnSpc>
            </a:pPr>
            <a:r>
              <a:rPr lang="en-US" b="true" sz="3126">
                <a:solidFill>
                  <a:srgbClr val="204188"/>
                </a:solidFill>
                <a:latin typeface="Open Sans Bold"/>
                <a:ea typeface="Open Sans Bold"/>
                <a:cs typeface="Open Sans Bold"/>
                <a:sym typeface="Open Sans Bold"/>
              </a:rPr>
              <a:t>Особам зі</a:t>
            </a:r>
            <a:r>
              <a:rPr lang="en-US" b="true" sz="3126">
                <a:solidFill>
                  <a:srgbClr val="204188"/>
                </a:solidFill>
                <a:latin typeface="Open Sans Bold"/>
                <a:ea typeface="Open Sans Bold"/>
                <a:cs typeface="Open Sans Bold"/>
                <a:sym typeface="Open Sans Bold"/>
              </a:rPr>
              <a:t> статусом UKR, які належать до вразливих груп (зокрема, пенсіонерам без польської пенсії, які не працюють, не мають на території Республіки Польща повнолітніх нащадків, які підлягають аліментним зобов'язанням, і не можуть самостійно забезпечити собі житло), згідно з чинним законодавством надається допомога в центрах колективного розміщення до 4 березня 2027 року.</a:t>
            </a:r>
          </a:p>
          <a:p>
            <a:pPr algn="ctr">
              <a:lnSpc>
                <a:spcPts val="4377"/>
              </a:lnSpc>
            </a:pPr>
          </a:p>
        </p:txBody>
      </p:sp>
      <p:sp>
        <p:nvSpPr>
          <p:cNvPr name="Freeform 7" id="7"/>
          <p:cNvSpPr/>
          <p:nvPr/>
        </p:nvSpPr>
        <p:spPr>
          <a:xfrm flipH="false" flipV="false" rot="0">
            <a:off x="217144" y="4531672"/>
            <a:ext cx="1623112" cy="1623112"/>
          </a:xfrm>
          <a:custGeom>
            <a:avLst/>
            <a:gdLst/>
            <a:ahLst/>
            <a:cxnLst/>
            <a:rect r="r" b="b" t="t" l="l"/>
            <a:pathLst>
              <a:path h="1623112" w="1623112">
                <a:moveTo>
                  <a:pt x="0" y="0"/>
                </a:moveTo>
                <a:lnTo>
                  <a:pt x="1623112" y="0"/>
                </a:lnTo>
                <a:lnTo>
                  <a:pt x="1623112" y="1623112"/>
                </a:lnTo>
                <a:lnTo>
                  <a:pt x="0" y="16231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217144" y="1028700"/>
            <a:ext cx="1623112" cy="1623112"/>
          </a:xfrm>
          <a:custGeom>
            <a:avLst/>
            <a:gdLst/>
            <a:ahLst/>
            <a:cxnLst/>
            <a:rect r="r" b="b" t="t" l="l"/>
            <a:pathLst>
              <a:path h="1623112" w="1623112">
                <a:moveTo>
                  <a:pt x="0" y="0"/>
                </a:moveTo>
                <a:lnTo>
                  <a:pt x="1623112" y="0"/>
                </a:lnTo>
                <a:lnTo>
                  <a:pt x="1623112" y="1623112"/>
                </a:lnTo>
                <a:lnTo>
                  <a:pt x="0" y="16231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632388"/>
            <a:ext cx="22697419" cy="9022224"/>
            <a:chOff x="0" y="0"/>
            <a:chExt cx="5977921" cy="2376223"/>
          </a:xfrm>
        </p:grpSpPr>
        <p:sp>
          <p:nvSpPr>
            <p:cNvPr name="Freeform 3" id="3"/>
            <p:cNvSpPr/>
            <p:nvPr/>
          </p:nvSpPr>
          <p:spPr>
            <a:xfrm flipH="false" flipV="false" rot="0">
              <a:off x="0" y="0"/>
              <a:ext cx="5977921" cy="2376224"/>
            </a:xfrm>
            <a:custGeom>
              <a:avLst/>
              <a:gdLst/>
              <a:ahLst/>
              <a:cxnLst/>
              <a:rect r="r" b="b" t="t" l="l"/>
              <a:pathLst>
                <a:path h="2376224" w="5977921">
                  <a:moveTo>
                    <a:pt x="0" y="0"/>
                  </a:moveTo>
                  <a:lnTo>
                    <a:pt x="5977921" y="0"/>
                  </a:lnTo>
                  <a:lnTo>
                    <a:pt x="5977921" y="2376224"/>
                  </a:lnTo>
                  <a:lnTo>
                    <a:pt x="0" y="2376224"/>
                  </a:lnTo>
                  <a:close/>
                </a:path>
              </a:pathLst>
            </a:custGeom>
            <a:solidFill>
              <a:srgbClr val="1F80FF">
                <a:alpha val="23922"/>
              </a:srgbClr>
            </a:solidFill>
          </p:spPr>
        </p:sp>
        <p:sp>
          <p:nvSpPr>
            <p:cNvPr name="TextBox 4" id="4"/>
            <p:cNvSpPr txBox="true"/>
            <p:nvPr/>
          </p:nvSpPr>
          <p:spPr>
            <a:xfrm>
              <a:off x="0" y="-38100"/>
              <a:ext cx="5977921" cy="2414323"/>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244825" y="1042998"/>
            <a:ext cx="1706440" cy="1706440"/>
          </a:xfrm>
          <a:custGeom>
            <a:avLst/>
            <a:gdLst/>
            <a:ahLst/>
            <a:cxnLst/>
            <a:rect r="r" b="b" t="t" l="l"/>
            <a:pathLst>
              <a:path h="1706440" w="1706440">
                <a:moveTo>
                  <a:pt x="0" y="0"/>
                </a:moveTo>
                <a:lnTo>
                  <a:pt x="1706440" y="0"/>
                </a:lnTo>
                <a:lnTo>
                  <a:pt x="1706440" y="1706440"/>
                </a:lnTo>
                <a:lnTo>
                  <a:pt x="0" y="170644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2014336" y="5341023"/>
            <a:ext cx="15634823" cy="1082348"/>
          </a:xfrm>
          <a:prstGeom prst="rect">
            <a:avLst/>
          </a:prstGeom>
        </p:spPr>
        <p:txBody>
          <a:bodyPr anchor="t" rtlCol="false" tIns="0" lIns="0" bIns="0" rIns="0">
            <a:spAutoFit/>
          </a:bodyPr>
          <a:lstStyle/>
          <a:p>
            <a:pPr algn="ctr">
              <a:lnSpc>
                <a:spcPts val="4393"/>
              </a:lnSpc>
              <a:spcBef>
                <a:spcPct val="0"/>
              </a:spcBef>
            </a:pPr>
            <a:r>
              <a:rPr lang="en-US" b="true" sz="3137">
                <a:solidFill>
                  <a:srgbClr val="204188"/>
                </a:solidFill>
                <a:latin typeface="Open Sans Bold"/>
                <a:ea typeface="Open Sans Bold"/>
                <a:cs typeface="Open Sans Bold"/>
                <a:sym typeface="Open Sans Bold"/>
              </a:rPr>
              <a:t>Чи мають особи з тимчасовим захистом право брати на участь у програмі соціального/комунального житла в громаді?</a:t>
            </a:r>
          </a:p>
        </p:txBody>
      </p:sp>
      <p:sp>
        <p:nvSpPr>
          <p:cNvPr name="TextBox 7" id="7"/>
          <p:cNvSpPr txBox="true"/>
          <p:nvPr/>
        </p:nvSpPr>
        <p:spPr>
          <a:xfrm rot="0">
            <a:off x="1328238" y="2960161"/>
            <a:ext cx="15931062" cy="2040891"/>
          </a:xfrm>
          <a:prstGeom prst="rect">
            <a:avLst/>
          </a:prstGeom>
        </p:spPr>
        <p:txBody>
          <a:bodyPr anchor="t" rtlCol="false" tIns="0" lIns="0" bIns="0" rIns="0">
            <a:spAutoFit/>
          </a:bodyPr>
          <a:lstStyle/>
          <a:p>
            <a:pPr algn="ctr">
              <a:lnSpc>
                <a:spcPts val="4059"/>
              </a:lnSpc>
              <a:spcBef>
                <a:spcPct val="0"/>
              </a:spcBef>
            </a:pPr>
            <a:r>
              <a:rPr lang="en-US" sz="2899">
                <a:solidFill>
                  <a:srgbClr val="204188"/>
                </a:solidFill>
                <a:latin typeface="Open Sans"/>
                <a:ea typeface="Open Sans"/>
                <a:cs typeface="Open Sans"/>
                <a:sym typeface="Open Sans"/>
              </a:rPr>
              <a:t>Obywatele Ukrainy posiadający numer PESEL ze statusem UKR, mają prawo ubiegać się o mieszkania komunalne lub socjalne w gminie na takich samych zasadach jak pozostali cudzoziemcy, pod warunkiem spełnienia kryteriów dochodowych i mieszkaniowych.</a:t>
            </a:r>
          </a:p>
          <a:p>
            <a:pPr algn="ctr">
              <a:lnSpc>
                <a:spcPts val="4059"/>
              </a:lnSpc>
              <a:spcBef>
                <a:spcPct val="0"/>
              </a:spcBef>
            </a:pPr>
          </a:p>
        </p:txBody>
      </p:sp>
      <p:sp>
        <p:nvSpPr>
          <p:cNvPr name="Freeform 8" id="8"/>
          <p:cNvSpPr/>
          <p:nvPr/>
        </p:nvSpPr>
        <p:spPr>
          <a:xfrm flipH="false" flipV="false" rot="0">
            <a:off x="368650" y="5001051"/>
            <a:ext cx="1645685" cy="1645685"/>
          </a:xfrm>
          <a:custGeom>
            <a:avLst/>
            <a:gdLst/>
            <a:ahLst/>
            <a:cxnLst/>
            <a:rect r="r" b="b" t="t" l="l"/>
            <a:pathLst>
              <a:path h="1645685" w="1645685">
                <a:moveTo>
                  <a:pt x="0" y="0"/>
                </a:moveTo>
                <a:lnTo>
                  <a:pt x="1645686" y="0"/>
                </a:lnTo>
                <a:lnTo>
                  <a:pt x="1645686" y="1645686"/>
                </a:lnTo>
                <a:lnTo>
                  <a:pt x="0" y="164568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9" id="9"/>
          <p:cNvSpPr txBox="true"/>
          <p:nvPr/>
        </p:nvSpPr>
        <p:spPr>
          <a:xfrm rot="0">
            <a:off x="2251952" y="1067683"/>
            <a:ext cx="14782536" cy="1599921"/>
          </a:xfrm>
          <a:prstGeom prst="rect">
            <a:avLst/>
          </a:prstGeom>
        </p:spPr>
        <p:txBody>
          <a:bodyPr anchor="t" rtlCol="false" tIns="0" lIns="0" bIns="0" rIns="0">
            <a:spAutoFit/>
          </a:bodyPr>
          <a:lstStyle/>
          <a:p>
            <a:pPr algn="ctr">
              <a:lnSpc>
                <a:spcPts val="4355"/>
              </a:lnSpc>
              <a:spcBef>
                <a:spcPct val="0"/>
              </a:spcBef>
            </a:pPr>
            <a:r>
              <a:rPr lang="en-US" b="true" sz="3110">
                <a:solidFill>
                  <a:srgbClr val="204188"/>
                </a:solidFill>
                <a:latin typeface="Open Sans Bold"/>
                <a:ea typeface="Open Sans Bold"/>
                <a:cs typeface="Open Sans Bold"/>
                <a:sym typeface="Open Sans Bold"/>
              </a:rPr>
              <a:t>Czy uchodźcy mają prawo do korzystania z programu mieszkań socjalnych/komunalnych w gminie?</a:t>
            </a:r>
          </a:p>
          <a:p>
            <a:pPr algn="ctr">
              <a:lnSpc>
                <a:spcPts val="4075"/>
              </a:lnSpc>
              <a:spcBef>
                <a:spcPct val="0"/>
              </a:spcBef>
            </a:pPr>
          </a:p>
        </p:txBody>
      </p:sp>
      <p:sp>
        <p:nvSpPr>
          <p:cNvPr name="TextBox 10" id="10"/>
          <p:cNvSpPr txBox="true"/>
          <p:nvPr/>
        </p:nvSpPr>
        <p:spPr>
          <a:xfrm rot="0">
            <a:off x="1328238" y="6799137"/>
            <a:ext cx="15931062" cy="2040890"/>
          </a:xfrm>
          <a:prstGeom prst="rect">
            <a:avLst/>
          </a:prstGeom>
        </p:spPr>
        <p:txBody>
          <a:bodyPr anchor="t" rtlCol="false" tIns="0" lIns="0" bIns="0" rIns="0">
            <a:spAutoFit/>
          </a:bodyPr>
          <a:lstStyle/>
          <a:p>
            <a:pPr algn="ctr">
              <a:lnSpc>
                <a:spcPts val="4059"/>
              </a:lnSpc>
              <a:spcBef>
                <a:spcPct val="0"/>
              </a:spcBef>
            </a:pPr>
            <a:r>
              <a:rPr lang="en-US" sz="2899">
                <a:solidFill>
                  <a:srgbClr val="204188"/>
                </a:solidFill>
                <a:latin typeface="Open Sans"/>
                <a:ea typeface="Open Sans"/>
                <a:cs typeface="Open Sans"/>
                <a:sym typeface="Open Sans"/>
              </a:rPr>
              <a:t>Громадяни</a:t>
            </a:r>
            <a:r>
              <a:rPr lang="en-US" sz="2899">
                <a:solidFill>
                  <a:srgbClr val="204188"/>
                </a:solidFill>
                <a:latin typeface="Open Sans"/>
                <a:ea typeface="Open Sans"/>
                <a:cs typeface="Open Sans"/>
                <a:sym typeface="Open Sans"/>
              </a:rPr>
              <a:t> України, які мають номер PESEL зі статусом UKR, мають право подавати заявку на комунальне або соціальне житло в громаді на тих самих умовах, що й інші іноземці, за умови дотримання критеріїв доходу та житла.</a:t>
            </a:r>
          </a:p>
          <a:p>
            <a:pPr algn="ctr">
              <a:lnSpc>
                <a:spcPts val="4059"/>
              </a:lnSpc>
              <a:spcBef>
                <a:spcPct val="0"/>
              </a:spcBef>
            </a:pPr>
          </a:p>
        </p:txBody>
      </p:sp>
    </p:spTree>
  </p:cSld>
  <p:clrMapOvr>
    <a:masterClrMapping/>
  </p:clrMapOvr>
  <p:transition spd="fast">
    <p:push dir="l"/>
  </p:transition>
</p:sld>
</file>

<file path=ppt/slides/slide22.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632388"/>
            <a:ext cx="22697419" cy="9022224"/>
            <a:chOff x="0" y="0"/>
            <a:chExt cx="5977921" cy="2376223"/>
          </a:xfrm>
        </p:grpSpPr>
        <p:sp>
          <p:nvSpPr>
            <p:cNvPr name="Freeform 3" id="3"/>
            <p:cNvSpPr/>
            <p:nvPr/>
          </p:nvSpPr>
          <p:spPr>
            <a:xfrm flipH="false" flipV="false" rot="0">
              <a:off x="0" y="0"/>
              <a:ext cx="5977921" cy="2376224"/>
            </a:xfrm>
            <a:custGeom>
              <a:avLst/>
              <a:gdLst/>
              <a:ahLst/>
              <a:cxnLst/>
              <a:rect r="r" b="b" t="t" l="l"/>
              <a:pathLst>
                <a:path h="2376224" w="5977921">
                  <a:moveTo>
                    <a:pt x="0" y="0"/>
                  </a:moveTo>
                  <a:lnTo>
                    <a:pt x="5977921" y="0"/>
                  </a:lnTo>
                  <a:lnTo>
                    <a:pt x="5977921" y="2376224"/>
                  </a:lnTo>
                  <a:lnTo>
                    <a:pt x="0" y="2376224"/>
                  </a:lnTo>
                  <a:close/>
                </a:path>
              </a:pathLst>
            </a:custGeom>
            <a:solidFill>
              <a:srgbClr val="1F80FF">
                <a:alpha val="23922"/>
              </a:srgbClr>
            </a:solidFill>
          </p:spPr>
        </p:sp>
        <p:sp>
          <p:nvSpPr>
            <p:cNvPr name="TextBox 4" id="4"/>
            <p:cNvSpPr txBox="true"/>
            <p:nvPr/>
          </p:nvSpPr>
          <p:spPr>
            <a:xfrm>
              <a:off x="0" y="-38100"/>
              <a:ext cx="5977921" cy="2414323"/>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936590" y="747945"/>
            <a:ext cx="1242314" cy="1242314"/>
          </a:xfrm>
          <a:custGeom>
            <a:avLst/>
            <a:gdLst/>
            <a:ahLst/>
            <a:cxnLst/>
            <a:rect r="r" b="b" t="t" l="l"/>
            <a:pathLst>
              <a:path h="1242314" w="1242314">
                <a:moveTo>
                  <a:pt x="0" y="0"/>
                </a:moveTo>
                <a:lnTo>
                  <a:pt x="1242313" y="0"/>
                </a:lnTo>
                <a:lnTo>
                  <a:pt x="1242313" y="1242313"/>
                </a:lnTo>
                <a:lnTo>
                  <a:pt x="0" y="124231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3389035" y="1315522"/>
            <a:ext cx="11509931" cy="522336"/>
          </a:xfrm>
          <a:prstGeom prst="rect">
            <a:avLst/>
          </a:prstGeom>
        </p:spPr>
        <p:txBody>
          <a:bodyPr anchor="t" rtlCol="false" tIns="0" lIns="0" bIns="0" rIns="0">
            <a:spAutoFit/>
          </a:bodyPr>
          <a:lstStyle/>
          <a:p>
            <a:pPr algn="ctr">
              <a:lnSpc>
                <a:spcPts val="4284"/>
              </a:lnSpc>
              <a:spcBef>
                <a:spcPct val="0"/>
              </a:spcBef>
            </a:pPr>
            <a:r>
              <a:rPr lang="en-US" b="true" sz="3060">
                <a:solidFill>
                  <a:srgbClr val="204188"/>
                </a:solidFill>
                <a:latin typeface="Open Sans Bold"/>
                <a:ea typeface="Open Sans Bold"/>
                <a:cs typeface="Open Sans Bold"/>
                <a:sym typeface="Open Sans Bold"/>
              </a:rPr>
              <a:t>Czy osoby chore po hospitalizacji mogą przebywać w OZZ?</a:t>
            </a:r>
          </a:p>
        </p:txBody>
      </p:sp>
      <p:sp>
        <p:nvSpPr>
          <p:cNvPr name="TextBox 7" id="7"/>
          <p:cNvSpPr txBox="true"/>
          <p:nvPr/>
        </p:nvSpPr>
        <p:spPr>
          <a:xfrm rot="0">
            <a:off x="1245598" y="2314108"/>
            <a:ext cx="15796804" cy="2734310"/>
          </a:xfrm>
          <a:prstGeom prst="rect">
            <a:avLst/>
          </a:prstGeom>
        </p:spPr>
        <p:txBody>
          <a:bodyPr anchor="t" rtlCol="false" tIns="0" lIns="0" bIns="0" rIns="0">
            <a:spAutoFit/>
          </a:bodyPr>
          <a:lstStyle/>
          <a:p>
            <a:pPr algn="ctr">
              <a:lnSpc>
                <a:spcPts val="3640"/>
              </a:lnSpc>
              <a:spcBef>
                <a:spcPct val="0"/>
              </a:spcBef>
            </a:pPr>
            <a:r>
              <a:rPr lang="en-US" sz="2600">
                <a:solidFill>
                  <a:srgbClr val="204188"/>
                </a:solidFill>
                <a:latin typeface="Open Sans"/>
                <a:ea typeface="Open Sans"/>
                <a:cs typeface="Open Sans"/>
                <a:sym typeface="Open Sans"/>
              </a:rPr>
              <a:t>Osoby bezpośrednio po hospitalizacji finansowanej przez Narodowy Fundusz Zdrowia, trwającej przynajmniej 7 dni, mogą przebywać w OZZ, nie dłużej niż do ustania przyczyny będącej powodem tej hospitalizacji.</a:t>
            </a:r>
          </a:p>
          <a:p>
            <a:pPr algn="ctr">
              <a:lnSpc>
                <a:spcPts val="3640"/>
              </a:lnSpc>
              <a:spcBef>
                <a:spcPct val="0"/>
              </a:spcBef>
            </a:pPr>
            <a:r>
              <a:rPr lang="en-US" sz="2600">
                <a:solidFill>
                  <a:srgbClr val="204188"/>
                </a:solidFill>
                <a:latin typeface="Open Sans"/>
                <a:ea typeface="Open Sans"/>
                <a:cs typeface="Open Sans"/>
                <a:sym typeface="Open Sans"/>
              </a:rPr>
              <a:t>Dokumentem uprawniającym do pobytu w OZZ jest wtedy wypis ze szpitala z odpowiednią adnotacją, która pozwoli ustalić ww. okoliczności. </a:t>
            </a:r>
          </a:p>
          <a:p>
            <a:pPr algn="ctr">
              <a:lnSpc>
                <a:spcPts val="3640"/>
              </a:lnSpc>
              <a:spcBef>
                <a:spcPct val="0"/>
              </a:spcBef>
            </a:pPr>
          </a:p>
        </p:txBody>
      </p:sp>
      <p:sp>
        <p:nvSpPr>
          <p:cNvPr name="TextBox 8" id="8"/>
          <p:cNvSpPr txBox="true"/>
          <p:nvPr/>
        </p:nvSpPr>
        <p:spPr>
          <a:xfrm rot="0">
            <a:off x="3178903" y="5261035"/>
            <a:ext cx="13268928" cy="1029697"/>
          </a:xfrm>
          <a:prstGeom prst="rect">
            <a:avLst/>
          </a:prstGeom>
        </p:spPr>
        <p:txBody>
          <a:bodyPr anchor="t" rtlCol="false" tIns="0" lIns="0" bIns="0" rIns="0">
            <a:spAutoFit/>
          </a:bodyPr>
          <a:lstStyle/>
          <a:p>
            <a:pPr algn="ctr">
              <a:lnSpc>
                <a:spcPts val="4145"/>
              </a:lnSpc>
              <a:spcBef>
                <a:spcPct val="0"/>
              </a:spcBef>
            </a:pPr>
            <a:r>
              <a:rPr lang="en-US" b="true" sz="2960">
                <a:solidFill>
                  <a:srgbClr val="204188"/>
                </a:solidFill>
                <a:latin typeface="Open Sans Bold"/>
                <a:ea typeface="Open Sans Bold"/>
                <a:cs typeface="Open Sans Bold"/>
                <a:sym typeface="Open Sans Bold"/>
              </a:rPr>
              <a:t>Чи можуть хворі особи після госпіталізації перебувати в центрі колективного розміщення? </a:t>
            </a:r>
          </a:p>
        </p:txBody>
      </p:sp>
      <p:sp>
        <p:nvSpPr>
          <p:cNvPr name="Freeform 9" id="9"/>
          <p:cNvSpPr/>
          <p:nvPr/>
        </p:nvSpPr>
        <p:spPr>
          <a:xfrm flipH="false" flipV="false" rot="0">
            <a:off x="1936590" y="5048418"/>
            <a:ext cx="1242314" cy="1242314"/>
          </a:xfrm>
          <a:custGeom>
            <a:avLst/>
            <a:gdLst/>
            <a:ahLst/>
            <a:cxnLst/>
            <a:rect r="r" b="b" t="t" l="l"/>
            <a:pathLst>
              <a:path h="1242314" w="1242314">
                <a:moveTo>
                  <a:pt x="0" y="0"/>
                </a:moveTo>
                <a:lnTo>
                  <a:pt x="1242313" y="0"/>
                </a:lnTo>
                <a:lnTo>
                  <a:pt x="1242313" y="1242314"/>
                </a:lnTo>
                <a:lnTo>
                  <a:pt x="0" y="124231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10" id="10"/>
          <p:cNvSpPr txBox="true"/>
          <p:nvPr/>
        </p:nvSpPr>
        <p:spPr>
          <a:xfrm rot="0">
            <a:off x="642757" y="6614582"/>
            <a:ext cx="17002486" cy="3191510"/>
          </a:xfrm>
          <a:prstGeom prst="rect">
            <a:avLst/>
          </a:prstGeom>
        </p:spPr>
        <p:txBody>
          <a:bodyPr anchor="t" rtlCol="false" tIns="0" lIns="0" bIns="0" rIns="0">
            <a:spAutoFit/>
          </a:bodyPr>
          <a:lstStyle/>
          <a:p>
            <a:pPr algn="ctr">
              <a:lnSpc>
                <a:spcPts val="3640"/>
              </a:lnSpc>
              <a:spcBef>
                <a:spcPct val="0"/>
              </a:spcBef>
            </a:pPr>
            <a:r>
              <a:rPr lang="en-US" sz="2600">
                <a:solidFill>
                  <a:srgbClr val="204188"/>
                </a:solidFill>
                <a:latin typeface="Open Sans"/>
                <a:ea typeface="Open Sans"/>
                <a:cs typeface="Open Sans"/>
                <a:sym typeface="Open Sans"/>
              </a:rPr>
              <a:t>Особи безпосередньо</a:t>
            </a:r>
            <a:r>
              <a:rPr lang="en-US" sz="2600">
                <a:solidFill>
                  <a:srgbClr val="204188"/>
                </a:solidFill>
                <a:latin typeface="Open Sans"/>
                <a:ea typeface="Open Sans"/>
                <a:cs typeface="Open Sans"/>
                <a:sym typeface="Open Sans"/>
              </a:rPr>
              <a:t> після госпіталізації, фінансованої Національним фондом охорони здоров'я (Narodowy Fundusz Zdrowia), що тривала принаймні 7 днів, можуть перебувати в центрі колективного розміщення, але не довше, ніж до припинення причини, що була підставою для цієї госпіталізації.</a:t>
            </a:r>
          </a:p>
          <a:p>
            <a:pPr algn="ctr">
              <a:lnSpc>
                <a:spcPts val="3640"/>
              </a:lnSpc>
              <a:spcBef>
                <a:spcPct val="0"/>
              </a:spcBef>
            </a:pPr>
          </a:p>
          <a:p>
            <a:pPr algn="ctr">
              <a:lnSpc>
                <a:spcPts val="3640"/>
              </a:lnSpc>
              <a:spcBef>
                <a:spcPct val="0"/>
              </a:spcBef>
            </a:pPr>
            <a:r>
              <a:rPr lang="en-US" sz="2600">
                <a:solidFill>
                  <a:srgbClr val="204188"/>
                </a:solidFill>
                <a:latin typeface="Open Sans"/>
                <a:ea typeface="Open Sans"/>
                <a:cs typeface="Open Sans"/>
                <a:sym typeface="Open Sans"/>
              </a:rPr>
              <a:t>Документом, що дає право на перебування в центрі колективного розміщення, у такому випадку є виписка з лікарні з відповідною приміткою, яка дозволить встановити зазначені обставини.</a:t>
            </a:r>
          </a:p>
          <a:p>
            <a:pPr algn="ctr">
              <a:lnSpc>
                <a:spcPts val="3640"/>
              </a:lnSpc>
              <a:spcBef>
                <a:spcPct val="0"/>
              </a:spcBef>
            </a:pPr>
          </a:p>
        </p:txBody>
      </p:sp>
    </p:spTree>
  </p:cSld>
  <p:clrMapOvr>
    <a:masterClrMapping/>
  </p:clrMapOvr>
  <p:transition spd="fast">
    <p:push dir="l"/>
  </p:transition>
</p:sld>
</file>

<file path=ppt/slides/slide23.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015991" y="1550456"/>
            <a:ext cx="22697419" cy="7294096"/>
            <a:chOff x="0" y="0"/>
            <a:chExt cx="5977921" cy="1921079"/>
          </a:xfrm>
        </p:grpSpPr>
        <p:sp>
          <p:nvSpPr>
            <p:cNvPr name="Freeform 3" id="3"/>
            <p:cNvSpPr/>
            <p:nvPr/>
          </p:nvSpPr>
          <p:spPr>
            <a:xfrm flipH="false" flipV="false" rot="0">
              <a:off x="0" y="0"/>
              <a:ext cx="5977921" cy="1921079"/>
            </a:xfrm>
            <a:custGeom>
              <a:avLst/>
              <a:gdLst/>
              <a:ahLst/>
              <a:cxnLst/>
              <a:rect r="r" b="b" t="t" l="l"/>
              <a:pathLst>
                <a:path h="1921079" w="5977921">
                  <a:moveTo>
                    <a:pt x="0" y="0"/>
                  </a:moveTo>
                  <a:lnTo>
                    <a:pt x="5977921" y="0"/>
                  </a:lnTo>
                  <a:lnTo>
                    <a:pt x="5977921" y="1921079"/>
                  </a:lnTo>
                  <a:lnTo>
                    <a:pt x="0" y="1921079"/>
                  </a:lnTo>
                  <a:close/>
                </a:path>
              </a:pathLst>
            </a:custGeom>
            <a:solidFill>
              <a:srgbClr val="1F80FF">
                <a:alpha val="23922"/>
              </a:srgbClr>
            </a:solidFill>
          </p:spPr>
        </p:sp>
        <p:sp>
          <p:nvSpPr>
            <p:cNvPr name="TextBox 4" id="4"/>
            <p:cNvSpPr txBox="true"/>
            <p:nvPr/>
          </p:nvSpPr>
          <p:spPr>
            <a:xfrm>
              <a:off x="0" y="-38100"/>
              <a:ext cx="5977921" cy="1959179"/>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519054" y="2536676"/>
            <a:ext cx="5154478" cy="5259671"/>
          </a:xfrm>
          <a:custGeom>
            <a:avLst/>
            <a:gdLst/>
            <a:ahLst/>
            <a:cxnLst/>
            <a:rect r="r" b="b" t="t" l="l"/>
            <a:pathLst>
              <a:path h="5259671" w="5154478">
                <a:moveTo>
                  <a:pt x="0" y="0"/>
                </a:moveTo>
                <a:lnTo>
                  <a:pt x="5154478" y="0"/>
                </a:lnTo>
                <a:lnTo>
                  <a:pt x="5154478" y="5259672"/>
                </a:lnTo>
                <a:lnTo>
                  <a:pt x="0" y="525967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5948172" y="3254563"/>
            <a:ext cx="10117931" cy="3071076"/>
          </a:xfrm>
          <a:prstGeom prst="rect">
            <a:avLst/>
          </a:prstGeom>
        </p:spPr>
        <p:txBody>
          <a:bodyPr anchor="t" rtlCol="false" tIns="0" lIns="0" bIns="0" rIns="0">
            <a:spAutoFit/>
          </a:bodyPr>
          <a:lstStyle/>
          <a:p>
            <a:pPr algn="ctr">
              <a:lnSpc>
                <a:spcPts val="8178"/>
              </a:lnSpc>
              <a:spcBef>
                <a:spcPct val="0"/>
              </a:spcBef>
            </a:pPr>
            <a:r>
              <a:rPr lang="en-US" b="true" sz="5841">
                <a:solidFill>
                  <a:srgbClr val="003B6E"/>
                </a:solidFill>
                <a:latin typeface="Open Sans Bold"/>
                <a:ea typeface="Open Sans Bold"/>
                <a:cs typeface="Open Sans Bold"/>
                <a:sym typeface="Open Sans Bold"/>
              </a:rPr>
              <a:t>ŚWIADCZENIA ZDROWOTNE</a:t>
            </a:r>
          </a:p>
          <a:p>
            <a:pPr algn="ctr">
              <a:lnSpc>
                <a:spcPts val="8178"/>
              </a:lnSpc>
              <a:spcBef>
                <a:spcPct val="0"/>
              </a:spcBef>
            </a:pPr>
          </a:p>
          <a:p>
            <a:pPr algn="ctr">
              <a:lnSpc>
                <a:spcPts val="8178"/>
              </a:lnSpc>
              <a:spcBef>
                <a:spcPct val="0"/>
              </a:spcBef>
            </a:pPr>
            <a:r>
              <a:rPr lang="en-US" b="true" sz="5841">
                <a:solidFill>
                  <a:srgbClr val="003B6E"/>
                </a:solidFill>
                <a:latin typeface="Open Sans Bold"/>
                <a:ea typeface="Open Sans Bold"/>
                <a:cs typeface="Open Sans Bold"/>
                <a:sym typeface="Open Sans Bold"/>
              </a:rPr>
              <a:t>Медична допомога</a:t>
            </a:r>
          </a:p>
        </p:txBody>
      </p:sp>
    </p:spTree>
  </p:cSld>
  <p:clrMapOvr>
    <a:masterClrMapping/>
  </p:clrMapOvr>
  <p:transition spd="fast">
    <p:push dir="l"/>
  </p:transition>
</p:sld>
</file>

<file path=ppt/slides/slide24.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829333" y="632388"/>
            <a:ext cx="9736462" cy="9022224"/>
            <a:chOff x="0" y="0"/>
            <a:chExt cx="2564336" cy="2376223"/>
          </a:xfrm>
        </p:grpSpPr>
        <p:sp>
          <p:nvSpPr>
            <p:cNvPr name="Freeform 3" id="3"/>
            <p:cNvSpPr/>
            <p:nvPr/>
          </p:nvSpPr>
          <p:spPr>
            <a:xfrm flipH="false" flipV="false" rot="0">
              <a:off x="0" y="0"/>
              <a:ext cx="2564336" cy="2376224"/>
            </a:xfrm>
            <a:custGeom>
              <a:avLst/>
              <a:gdLst/>
              <a:ahLst/>
              <a:cxnLst/>
              <a:rect r="r" b="b" t="t" l="l"/>
              <a:pathLst>
                <a:path h="2376224" w="2564336">
                  <a:moveTo>
                    <a:pt x="0" y="0"/>
                  </a:moveTo>
                  <a:lnTo>
                    <a:pt x="2564336" y="0"/>
                  </a:lnTo>
                  <a:lnTo>
                    <a:pt x="2564336" y="2376224"/>
                  </a:lnTo>
                  <a:lnTo>
                    <a:pt x="0" y="2376224"/>
                  </a:lnTo>
                  <a:close/>
                </a:path>
              </a:pathLst>
            </a:custGeom>
            <a:solidFill>
              <a:srgbClr val="1F80FF">
                <a:alpha val="23922"/>
              </a:srgbClr>
            </a:solidFill>
          </p:spPr>
        </p:sp>
        <p:sp>
          <p:nvSpPr>
            <p:cNvPr name="TextBox 4" id="4"/>
            <p:cNvSpPr txBox="true"/>
            <p:nvPr/>
          </p:nvSpPr>
          <p:spPr>
            <a:xfrm>
              <a:off x="0" y="-38100"/>
              <a:ext cx="2564336" cy="2414323"/>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1028700" y="1196395"/>
            <a:ext cx="7767822" cy="1429703"/>
          </a:xfrm>
          <a:prstGeom prst="rect">
            <a:avLst/>
          </a:prstGeom>
        </p:spPr>
        <p:txBody>
          <a:bodyPr anchor="t" rtlCol="false" tIns="0" lIns="0" bIns="0" rIns="0">
            <a:spAutoFit/>
          </a:bodyPr>
          <a:lstStyle/>
          <a:p>
            <a:pPr algn="ctr">
              <a:lnSpc>
                <a:spcPts val="3785"/>
              </a:lnSpc>
            </a:pPr>
            <a:r>
              <a:rPr lang="en-US" b="true" sz="2703">
                <a:solidFill>
                  <a:srgbClr val="204188"/>
                </a:solidFill>
                <a:latin typeface="Open Sans Bold"/>
                <a:ea typeface="Open Sans Bold"/>
                <a:cs typeface="Open Sans Bold"/>
                <a:sym typeface="Open Sans Bold"/>
              </a:rPr>
              <a:t>Czy </a:t>
            </a:r>
            <a:r>
              <a:rPr lang="en-US" b="true" sz="2703">
                <a:solidFill>
                  <a:srgbClr val="204188"/>
                </a:solidFill>
                <a:latin typeface="Open Sans Bold"/>
                <a:ea typeface="Open Sans Bold"/>
                <a:cs typeface="Open Sans Bold"/>
                <a:sym typeface="Open Sans Bold"/>
              </a:rPr>
              <a:t>obywatele Ukrainy będą mieć ubezpieczenie zdrowotne, jeżeli nie pracują?</a:t>
            </a:r>
          </a:p>
          <a:p>
            <a:pPr algn="ctr">
              <a:lnSpc>
                <a:spcPts val="3785"/>
              </a:lnSpc>
            </a:pPr>
          </a:p>
        </p:txBody>
      </p:sp>
      <p:sp>
        <p:nvSpPr>
          <p:cNvPr name="TextBox 6" id="6"/>
          <p:cNvSpPr txBox="true"/>
          <p:nvPr/>
        </p:nvSpPr>
        <p:spPr>
          <a:xfrm rot="0">
            <a:off x="423181" y="2508266"/>
            <a:ext cx="8058440" cy="6750034"/>
          </a:xfrm>
          <a:prstGeom prst="rect">
            <a:avLst/>
          </a:prstGeom>
        </p:spPr>
        <p:txBody>
          <a:bodyPr anchor="t" rtlCol="false" tIns="0" lIns="0" bIns="0" rIns="0">
            <a:spAutoFit/>
          </a:bodyPr>
          <a:lstStyle/>
          <a:p>
            <a:pPr algn="ctr">
              <a:lnSpc>
                <a:spcPts val="3158"/>
              </a:lnSpc>
            </a:pPr>
            <a:r>
              <a:rPr lang="en-US" sz="2256">
                <a:solidFill>
                  <a:srgbClr val="204188"/>
                </a:solidFill>
                <a:latin typeface="Open Sans"/>
                <a:ea typeface="Open Sans"/>
                <a:cs typeface="Open Sans"/>
                <a:sym typeface="Open Sans"/>
              </a:rPr>
              <a:t>Dostęp do opieki zdrowotnej przysługuje obywatelom Ukrainy, posiadającym numer PESEL ze statusem UKR, pod warunkiem, że są ubezpieczeni i odprowadzają składki na ubezpieczenie zdrowotne. </a:t>
            </a:r>
          </a:p>
          <a:p>
            <a:pPr algn="ctr">
              <a:lnSpc>
                <a:spcPts val="3158"/>
              </a:lnSpc>
            </a:pPr>
            <a:r>
              <a:rPr lang="en-US" sz="2256">
                <a:solidFill>
                  <a:srgbClr val="204188"/>
                </a:solidFill>
                <a:latin typeface="Open Sans"/>
                <a:ea typeface="Open Sans"/>
                <a:cs typeface="Open Sans"/>
                <a:sym typeface="Open Sans"/>
              </a:rPr>
              <a:t>Te zasady są analogiczne do zasad dotyczących obywateli Polski. </a:t>
            </a:r>
          </a:p>
          <a:p>
            <a:pPr algn="ctr">
              <a:lnSpc>
                <a:spcPts val="3158"/>
              </a:lnSpc>
            </a:pPr>
            <a:r>
              <a:rPr lang="en-US" sz="2256">
                <a:solidFill>
                  <a:srgbClr val="204188"/>
                </a:solidFill>
                <a:latin typeface="Open Sans"/>
                <a:ea typeface="Open Sans"/>
                <a:cs typeface="Open Sans"/>
                <a:sym typeface="Open Sans"/>
              </a:rPr>
              <a:t>Wyjątek od tej zasady stanowią osoby posiadające zaświadczenie o zamieszkiwaniu w OZZ, kobiety w ciąży, porodu i połogu, osoby do ukończenia 18 roku życia, osoby będące ofiarami gwałtu lub tortur, które posiadają numer PESEL ze statusem UKR. </a:t>
            </a:r>
          </a:p>
          <a:p>
            <a:pPr algn="ctr">
              <a:lnSpc>
                <a:spcPts val="3158"/>
              </a:lnSpc>
            </a:pPr>
            <a:r>
              <a:rPr lang="en-US" sz="2256">
                <a:solidFill>
                  <a:srgbClr val="204188"/>
                </a:solidFill>
                <a:latin typeface="Open Sans"/>
                <a:ea typeface="Open Sans"/>
                <a:cs typeface="Open Sans"/>
                <a:sym typeface="Open Sans"/>
              </a:rPr>
              <a:t>Przy czym finansowanie z NFZ nie dotyczy leczenia uzdrowiskowego i rehabilitacji uzdrowiskowej, leczenia niepłodności, zabiegów endoprotezoplastyki i usunięcia zaćmy oraz podania produktów leczniczych wydawanych świadczeniobiorcom w ramach programów polityki zdrowotnej ministra właściwego do spraw zdrowia</a:t>
            </a:r>
          </a:p>
        </p:txBody>
      </p:sp>
      <p:grpSp>
        <p:nvGrpSpPr>
          <p:cNvPr name="Group 7" id="7"/>
          <p:cNvGrpSpPr/>
          <p:nvPr/>
        </p:nvGrpSpPr>
        <p:grpSpPr>
          <a:xfrm rot="0">
            <a:off x="9144000" y="632388"/>
            <a:ext cx="9736462" cy="9022224"/>
            <a:chOff x="0" y="0"/>
            <a:chExt cx="2564336" cy="2376223"/>
          </a:xfrm>
        </p:grpSpPr>
        <p:sp>
          <p:nvSpPr>
            <p:cNvPr name="Freeform 8" id="8"/>
            <p:cNvSpPr/>
            <p:nvPr/>
          </p:nvSpPr>
          <p:spPr>
            <a:xfrm flipH="false" flipV="false" rot="0">
              <a:off x="0" y="0"/>
              <a:ext cx="2564336" cy="2376224"/>
            </a:xfrm>
            <a:custGeom>
              <a:avLst/>
              <a:gdLst/>
              <a:ahLst/>
              <a:cxnLst/>
              <a:rect r="r" b="b" t="t" l="l"/>
              <a:pathLst>
                <a:path h="2376224" w="2564336">
                  <a:moveTo>
                    <a:pt x="0" y="0"/>
                  </a:moveTo>
                  <a:lnTo>
                    <a:pt x="2564336" y="0"/>
                  </a:lnTo>
                  <a:lnTo>
                    <a:pt x="2564336" y="2376224"/>
                  </a:lnTo>
                  <a:lnTo>
                    <a:pt x="0" y="2376224"/>
                  </a:lnTo>
                  <a:close/>
                </a:path>
              </a:pathLst>
            </a:custGeom>
            <a:solidFill>
              <a:srgbClr val="1F80FF">
                <a:alpha val="23922"/>
              </a:srgbClr>
            </a:solidFill>
          </p:spPr>
        </p:sp>
        <p:sp>
          <p:nvSpPr>
            <p:cNvPr name="TextBox 9" id="9"/>
            <p:cNvSpPr txBox="true"/>
            <p:nvPr/>
          </p:nvSpPr>
          <p:spPr>
            <a:xfrm>
              <a:off x="0" y="-38100"/>
              <a:ext cx="2564336" cy="2414323"/>
            </a:xfrm>
            <a:prstGeom prst="rect">
              <a:avLst/>
            </a:prstGeom>
          </p:spPr>
          <p:txBody>
            <a:bodyPr anchor="ctr" rtlCol="false" tIns="50800" lIns="50800" bIns="50800" rIns="50800"/>
            <a:lstStyle/>
            <a:p>
              <a:pPr algn="ctr">
                <a:lnSpc>
                  <a:spcPts val="2659"/>
                </a:lnSpc>
                <a:spcBef>
                  <a:spcPct val="0"/>
                </a:spcBef>
              </a:pPr>
            </a:p>
          </p:txBody>
        </p:sp>
      </p:grpSp>
      <p:sp>
        <p:nvSpPr>
          <p:cNvPr name="TextBox 10" id="10"/>
          <p:cNvSpPr txBox="true"/>
          <p:nvPr/>
        </p:nvSpPr>
        <p:spPr>
          <a:xfrm rot="0">
            <a:off x="10357619" y="993018"/>
            <a:ext cx="7807305" cy="1362940"/>
          </a:xfrm>
          <a:prstGeom prst="rect">
            <a:avLst/>
          </a:prstGeom>
        </p:spPr>
        <p:txBody>
          <a:bodyPr anchor="t" rtlCol="false" tIns="0" lIns="0" bIns="0" rIns="0">
            <a:spAutoFit/>
          </a:bodyPr>
          <a:lstStyle/>
          <a:p>
            <a:pPr algn="ctr">
              <a:lnSpc>
                <a:spcPts val="3627"/>
              </a:lnSpc>
            </a:pPr>
            <a:r>
              <a:rPr lang="en-US" b="true" sz="2590">
                <a:solidFill>
                  <a:srgbClr val="204188"/>
                </a:solidFill>
                <a:latin typeface="Open Sans Bold"/>
                <a:ea typeface="Open Sans Bold"/>
                <a:cs typeface="Open Sans Bold"/>
                <a:sym typeface="Open Sans Bold"/>
              </a:rPr>
              <a:t>Чи матимуть</a:t>
            </a:r>
            <a:r>
              <a:rPr lang="en-US" b="true" sz="2590">
                <a:solidFill>
                  <a:srgbClr val="204188"/>
                </a:solidFill>
                <a:latin typeface="Open Sans Bold"/>
                <a:ea typeface="Open Sans Bold"/>
                <a:cs typeface="Open Sans Bold"/>
                <a:sym typeface="Open Sans Bold"/>
              </a:rPr>
              <a:t> громадяни України медичне страхування, якщо вони не працюють?</a:t>
            </a:r>
          </a:p>
          <a:p>
            <a:pPr algn="ctr">
              <a:lnSpc>
                <a:spcPts val="3627"/>
              </a:lnSpc>
            </a:pPr>
          </a:p>
        </p:txBody>
      </p:sp>
      <p:sp>
        <p:nvSpPr>
          <p:cNvPr name="TextBox 11" id="11"/>
          <p:cNvSpPr txBox="true"/>
          <p:nvPr/>
        </p:nvSpPr>
        <p:spPr>
          <a:xfrm rot="0">
            <a:off x="9616520" y="2317858"/>
            <a:ext cx="8305386" cy="7130851"/>
          </a:xfrm>
          <a:prstGeom prst="rect">
            <a:avLst/>
          </a:prstGeom>
        </p:spPr>
        <p:txBody>
          <a:bodyPr anchor="t" rtlCol="false" tIns="0" lIns="0" bIns="0" rIns="0">
            <a:spAutoFit/>
          </a:bodyPr>
          <a:lstStyle/>
          <a:p>
            <a:pPr algn="ctr">
              <a:lnSpc>
                <a:spcPts val="2983"/>
              </a:lnSpc>
            </a:pPr>
            <a:r>
              <a:rPr lang="en-US" sz="2131">
                <a:solidFill>
                  <a:srgbClr val="204188"/>
                </a:solidFill>
                <a:latin typeface="Open Sans"/>
                <a:ea typeface="Open Sans"/>
                <a:cs typeface="Open Sans"/>
                <a:sym typeface="Open Sans"/>
              </a:rPr>
              <a:t>Доступ</a:t>
            </a:r>
            <a:r>
              <a:rPr lang="en-US" sz="2131">
                <a:solidFill>
                  <a:srgbClr val="204188"/>
                </a:solidFill>
                <a:latin typeface="Open Sans"/>
                <a:ea typeface="Open Sans"/>
                <a:cs typeface="Open Sans"/>
                <a:sym typeface="Open Sans"/>
              </a:rPr>
              <a:t> до медичної допомоги мають громадяни України, які мають номер PESEL зі статусом UKR, за умови, що вони застраховані та сплачують внески на медичне страхування. </a:t>
            </a:r>
          </a:p>
          <a:p>
            <a:pPr algn="ctr">
              <a:lnSpc>
                <a:spcPts val="2983"/>
              </a:lnSpc>
            </a:pPr>
            <a:r>
              <a:rPr lang="en-US" sz="2131">
                <a:solidFill>
                  <a:srgbClr val="204188"/>
                </a:solidFill>
                <a:latin typeface="Open Sans"/>
                <a:ea typeface="Open Sans"/>
                <a:cs typeface="Open Sans"/>
                <a:sym typeface="Open Sans"/>
              </a:rPr>
              <a:t>Ці правила аналогічні правилам, що діють для громадян Польщі.</a:t>
            </a:r>
          </a:p>
          <a:p>
            <a:pPr algn="ctr">
              <a:lnSpc>
                <a:spcPts val="2983"/>
              </a:lnSpc>
            </a:pPr>
            <a:r>
              <a:rPr lang="en-US" sz="2131">
                <a:solidFill>
                  <a:srgbClr val="204188"/>
                </a:solidFill>
                <a:latin typeface="Open Sans"/>
                <a:ea typeface="Open Sans"/>
                <a:cs typeface="Open Sans"/>
                <a:sym typeface="Open Sans"/>
              </a:rPr>
              <a:t>Виняток із цього правила становлять особи, які мають довідку про проживання в центрі колективного розміщення, вагітні жінки, жінки під час пологів та у післяпологовий період, особи віком до 18 років, а також особи, які стали жертвами згвалтування або катувань, що мають номер PESEL зі статусом UKR.</a:t>
            </a:r>
          </a:p>
          <a:p>
            <a:pPr algn="ctr">
              <a:lnSpc>
                <a:spcPts val="2983"/>
              </a:lnSpc>
            </a:pPr>
            <a:r>
              <a:rPr lang="en-US" sz="2131">
                <a:solidFill>
                  <a:srgbClr val="204188"/>
                </a:solidFill>
                <a:latin typeface="Open Sans"/>
                <a:ea typeface="Open Sans"/>
                <a:cs typeface="Open Sans"/>
                <a:sym typeface="Open Sans"/>
              </a:rPr>
              <a:t>При цьому фінансування з боку Національного фонду охорони здоров'я (Narodowy Fundusz Zdrowia) не поширюється на санаторно-курортне лікування та реабілітацію, лікування безпліддя, операції з ендопротезування та видалення катаракти, а також надання лікарських засобів, що надаються пацієнтам у межах програм політики охорони здоров'я Міністра, відповідального за питання охорони здоров'я</a:t>
            </a:r>
          </a:p>
        </p:txBody>
      </p:sp>
      <p:sp>
        <p:nvSpPr>
          <p:cNvPr name="Freeform 12" id="12"/>
          <p:cNvSpPr/>
          <p:nvPr/>
        </p:nvSpPr>
        <p:spPr>
          <a:xfrm flipH="false" flipV="false" rot="0">
            <a:off x="407543" y="632388"/>
            <a:ext cx="1242314" cy="1242314"/>
          </a:xfrm>
          <a:custGeom>
            <a:avLst/>
            <a:gdLst/>
            <a:ahLst/>
            <a:cxnLst/>
            <a:rect r="r" b="b" t="t" l="l"/>
            <a:pathLst>
              <a:path h="1242314" w="1242314">
                <a:moveTo>
                  <a:pt x="0" y="0"/>
                </a:moveTo>
                <a:lnTo>
                  <a:pt x="1242314" y="0"/>
                </a:lnTo>
                <a:lnTo>
                  <a:pt x="1242314" y="1242314"/>
                </a:lnTo>
                <a:lnTo>
                  <a:pt x="0" y="124231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3" id="13"/>
          <p:cNvSpPr/>
          <p:nvPr/>
        </p:nvSpPr>
        <p:spPr>
          <a:xfrm flipH="false" flipV="false" rot="0">
            <a:off x="9238381" y="697508"/>
            <a:ext cx="1242314" cy="1242314"/>
          </a:xfrm>
          <a:custGeom>
            <a:avLst/>
            <a:gdLst/>
            <a:ahLst/>
            <a:cxnLst/>
            <a:rect r="r" b="b" t="t" l="l"/>
            <a:pathLst>
              <a:path h="1242314" w="1242314">
                <a:moveTo>
                  <a:pt x="0" y="0"/>
                </a:moveTo>
                <a:lnTo>
                  <a:pt x="1242314" y="0"/>
                </a:lnTo>
                <a:lnTo>
                  <a:pt x="1242314" y="1242313"/>
                </a:lnTo>
                <a:lnTo>
                  <a:pt x="0" y="124231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25.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78003" y="767271"/>
            <a:ext cx="22508405" cy="9022224"/>
            <a:chOff x="0" y="0"/>
            <a:chExt cx="5928140" cy="2376223"/>
          </a:xfrm>
        </p:grpSpPr>
        <p:sp>
          <p:nvSpPr>
            <p:cNvPr name="Freeform 3" id="3"/>
            <p:cNvSpPr/>
            <p:nvPr/>
          </p:nvSpPr>
          <p:spPr>
            <a:xfrm flipH="false" flipV="false" rot="0">
              <a:off x="0" y="0"/>
              <a:ext cx="5928140" cy="2376224"/>
            </a:xfrm>
            <a:custGeom>
              <a:avLst/>
              <a:gdLst/>
              <a:ahLst/>
              <a:cxnLst/>
              <a:rect r="r" b="b" t="t" l="l"/>
              <a:pathLst>
                <a:path h="2376224" w="5928140">
                  <a:moveTo>
                    <a:pt x="0" y="0"/>
                  </a:moveTo>
                  <a:lnTo>
                    <a:pt x="5928140" y="0"/>
                  </a:lnTo>
                  <a:lnTo>
                    <a:pt x="5928140" y="2376224"/>
                  </a:lnTo>
                  <a:lnTo>
                    <a:pt x="0" y="2376224"/>
                  </a:lnTo>
                  <a:close/>
                </a:path>
              </a:pathLst>
            </a:custGeom>
            <a:solidFill>
              <a:srgbClr val="1F80FF">
                <a:alpha val="23922"/>
              </a:srgbClr>
            </a:solidFill>
          </p:spPr>
        </p:sp>
        <p:sp>
          <p:nvSpPr>
            <p:cNvPr name="TextBox 4" id="4"/>
            <p:cNvSpPr txBox="true"/>
            <p:nvPr/>
          </p:nvSpPr>
          <p:spPr>
            <a:xfrm>
              <a:off x="0" y="-38100"/>
              <a:ext cx="5928140" cy="2414323"/>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936590" y="767271"/>
            <a:ext cx="1242314" cy="1242314"/>
          </a:xfrm>
          <a:custGeom>
            <a:avLst/>
            <a:gdLst/>
            <a:ahLst/>
            <a:cxnLst/>
            <a:rect r="r" b="b" t="t" l="l"/>
            <a:pathLst>
              <a:path h="1242314" w="1242314">
                <a:moveTo>
                  <a:pt x="0" y="0"/>
                </a:moveTo>
                <a:lnTo>
                  <a:pt x="1242313" y="0"/>
                </a:lnTo>
                <a:lnTo>
                  <a:pt x="1242313" y="1242314"/>
                </a:lnTo>
                <a:lnTo>
                  <a:pt x="0" y="124231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3232431" y="971550"/>
            <a:ext cx="13215400" cy="1065261"/>
          </a:xfrm>
          <a:prstGeom prst="rect">
            <a:avLst/>
          </a:prstGeom>
        </p:spPr>
        <p:txBody>
          <a:bodyPr anchor="t" rtlCol="false" tIns="0" lIns="0" bIns="0" rIns="0">
            <a:spAutoFit/>
          </a:bodyPr>
          <a:lstStyle/>
          <a:p>
            <a:pPr algn="ctr">
              <a:lnSpc>
                <a:spcPts val="4284"/>
              </a:lnSpc>
              <a:spcBef>
                <a:spcPct val="0"/>
              </a:spcBef>
            </a:pPr>
            <a:r>
              <a:rPr lang="en-US" b="true" sz="3060">
                <a:solidFill>
                  <a:srgbClr val="204188"/>
                </a:solidFill>
                <a:latin typeface="Open Sans Bold"/>
                <a:ea typeface="Open Sans Bold"/>
                <a:cs typeface="Open Sans Bold"/>
                <a:sym typeface="Open Sans Bold"/>
              </a:rPr>
              <a:t>Jakie</a:t>
            </a:r>
            <a:r>
              <a:rPr lang="en-US" b="true" sz="3060">
                <a:solidFill>
                  <a:srgbClr val="204188"/>
                </a:solidFill>
                <a:latin typeface="Open Sans Bold"/>
                <a:ea typeface="Open Sans Bold"/>
                <a:cs typeface="Open Sans Bold"/>
                <a:sym typeface="Open Sans Bold"/>
              </a:rPr>
              <a:t> usługi medyczne są bezpłatne dla wszystkich osób ze statusem UKR? </a:t>
            </a:r>
          </a:p>
        </p:txBody>
      </p:sp>
      <p:sp>
        <p:nvSpPr>
          <p:cNvPr name="TextBox 7" id="7"/>
          <p:cNvSpPr txBox="true"/>
          <p:nvPr/>
        </p:nvSpPr>
        <p:spPr>
          <a:xfrm rot="0">
            <a:off x="1462496" y="2352625"/>
            <a:ext cx="15796804" cy="2789555"/>
          </a:xfrm>
          <a:prstGeom prst="rect">
            <a:avLst/>
          </a:prstGeom>
        </p:spPr>
        <p:txBody>
          <a:bodyPr anchor="t" rtlCol="false" tIns="0" lIns="0" bIns="0" rIns="0">
            <a:spAutoFit/>
          </a:bodyPr>
          <a:lstStyle/>
          <a:p>
            <a:pPr algn="ctr">
              <a:lnSpc>
                <a:spcPts val="3220"/>
              </a:lnSpc>
              <a:spcBef>
                <a:spcPct val="0"/>
              </a:spcBef>
            </a:pPr>
            <a:r>
              <a:rPr lang="en-US" sz="2300">
                <a:solidFill>
                  <a:srgbClr val="204188"/>
                </a:solidFill>
                <a:latin typeface="Open Sans"/>
                <a:ea typeface="Open Sans"/>
                <a:cs typeface="Open Sans"/>
                <a:sym typeface="Open Sans"/>
              </a:rPr>
              <a:t>Beneficjenci </a:t>
            </a:r>
            <a:r>
              <a:rPr lang="en-US" sz="2300">
                <a:solidFill>
                  <a:srgbClr val="204188"/>
                </a:solidFill>
                <a:latin typeface="Open Sans"/>
                <a:ea typeface="Open Sans"/>
                <a:cs typeface="Open Sans"/>
                <a:sym typeface="Open Sans"/>
              </a:rPr>
              <a:t>ochrony czasowej, którzy posiadają numer PESEL ze statusem UKR, mogą korzystać z opieki zdrowotnej na zasadach analogicznych do obywateli Polski. Oznacza to, że będą mieli dostęp do wszystkich świadczeń opieki zdrowotnej jedynie w przypadku, gdy są ubezpieczeni i odprowadzają składki na ubezpieczenie zdrowotne. Wyjątek stanowią grupy, opisane w odpowiedzi na pytanie nr. 1.</a:t>
            </a:r>
          </a:p>
          <a:p>
            <a:pPr algn="ctr">
              <a:lnSpc>
                <a:spcPts val="3220"/>
              </a:lnSpc>
              <a:spcBef>
                <a:spcPct val="0"/>
              </a:spcBef>
            </a:pPr>
            <a:r>
              <a:rPr lang="en-US" sz="2300">
                <a:solidFill>
                  <a:srgbClr val="204188"/>
                </a:solidFill>
                <a:latin typeface="Open Sans"/>
                <a:ea typeface="Open Sans"/>
                <a:cs typeface="Open Sans"/>
                <a:sym typeface="Open Sans"/>
              </a:rPr>
              <a:t>Wszyscy beneficjenci ochrony czasowej, którzy posiadają numer PESEL ze statusem UKR, znajdujący się w stanie nagłego zagrożenia zdrowotnego będą uprawnieni do świadczeń opieki zdrowotnej udzielanych niezwłocznie w niezbędnym zakresie</a:t>
            </a:r>
          </a:p>
        </p:txBody>
      </p:sp>
      <p:sp>
        <p:nvSpPr>
          <p:cNvPr name="TextBox 8" id="8"/>
          <p:cNvSpPr txBox="true"/>
          <p:nvPr/>
        </p:nvSpPr>
        <p:spPr>
          <a:xfrm rot="0">
            <a:off x="3178903" y="5221233"/>
            <a:ext cx="13268928" cy="1029697"/>
          </a:xfrm>
          <a:prstGeom prst="rect">
            <a:avLst/>
          </a:prstGeom>
        </p:spPr>
        <p:txBody>
          <a:bodyPr anchor="t" rtlCol="false" tIns="0" lIns="0" bIns="0" rIns="0">
            <a:spAutoFit/>
          </a:bodyPr>
          <a:lstStyle/>
          <a:p>
            <a:pPr algn="ctr">
              <a:lnSpc>
                <a:spcPts val="4145"/>
              </a:lnSpc>
              <a:spcBef>
                <a:spcPct val="0"/>
              </a:spcBef>
            </a:pPr>
            <a:r>
              <a:rPr lang="en-US" b="true" sz="2960">
                <a:solidFill>
                  <a:srgbClr val="204188"/>
                </a:solidFill>
                <a:latin typeface="Open Sans Bold"/>
                <a:ea typeface="Open Sans Bold"/>
                <a:cs typeface="Open Sans Bold"/>
                <a:sym typeface="Open Sans Bold"/>
              </a:rPr>
              <a:t>Які</a:t>
            </a:r>
            <a:r>
              <a:rPr lang="en-US" b="true" sz="2960">
                <a:solidFill>
                  <a:srgbClr val="204188"/>
                </a:solidFill>
                <a:latin typeface="Open Sans Bold"/>
                <a:ea typeface="Open Sans Bold"/>
                <a:cs typeface="Open Sans Bold"/>
                <a:sym typeface="Open Sans Bold"/>
              </a:rPr>
              <a:t> медичні послуги є безкоштовними для всіх осіб зі статусом UKR?</a:t>
            </a:r>
          </a:p>
        </p:txBody>
      </p:sp>
      <p:sp>
        <p:nvSpPr>
          <p:cNvPr name="Freeform 9" id="9"/>
          <p:cNvSpPr/>
          <p:nvPr/>
        </p:nvSpPr>
        <p:spPr>
          <a:xfrm flipH="false" flipV="false" rot="0">
            <a:off x="1936590" y="5008617"/>
            <a:ext cx="1242314" cy="1242314"/>
          </a:xfrm>
          <a:custGeom>
            <a:avLst/>
            <a:gdLst/>
            <a:ahLst/>
            <a:cxnLst/>
            <a:rect r="r" b="b" t="t" l="l"/>
            <a:pathLst>
              <a:path h="1242314" w="1242314">
                <a:moveTo>
                  <a:pt x="0" y="0"/>
                </a:moveTo>
                <a:lnTo>
                  <a:pt x="1242313" y="0"/>
                </a:lnTo>
                <a:lnTo>
                  <a:pt x="1242313" y="1242313"/>
                </a:lnTo>
                <a:lnTo>
                  <a:pt x="0" y="124231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10" id="10"/>
          <p:cNvSpPr txBox="true"/>
          <p:nvPr/>
        </p:nvSpPr>
        <p:spPr>
          <a:xfrm rot="0">
            <a:off x="1028700" y="6193780"/>
            <a:ext cx="17002486" cy="4375150"/>
          </a:xfrm>
          <a:prstGeom prst="rect">
            <a:avLst/>
          </a:prstGeom>
        </p:spPr>
        <p:txBody>
          <a:bodyPr anchor="t" rtlCol="false" tIns="0" lIns="0" bIns="0" rIns="0">
            <a:spAutoFit/>
          </a:bodyPr>
          <a:lstStyle/>
          <a:p>
            <a:pPr algn="ctr">
              <a:lnSpc>
                <a:spcPts val="3500"/>
              </a:lnSpc>
              <a:spcBef>
                <a:spcPct val="0"/>
              </a:spcBef>
            </a:pPr>
            <a:r>
              <a:rPr lang="en-US" sz="2500">
                <a:solidFill>
                  <a:srgbClr val="204188"/>
                </a:solidFill>
                <a:latin typeface="Open Sans"/>
                <a:ea typeface="Open Sans"/>
                <a:cs typeface="Open Sans"/>
                <a:sym typeface="Open Sans"/>
              </a:rPr>
              <a:t>Особи під</a:t>
            </a:r>
            <a:r>
              <a:rPr lang="en-US" sz="2500">
                <a:solidFill>
                  <a:srgbClr val="204188"/>
                </a:solidFill>
                <a:latin typeface="Open Sans"/>
                <a:ea typeface="Open Sans"/>
                <a:cs typeface="Open Sans"/>
                <a:sym typeface="Open Sans"/>
              </a:rPr>
              <a:t> тимчасовим захистом, які мають номер PESEL зі статусом UKR, можуть користуватися медичною допомогою на принципах, аналогічних до громадян Польщі. Це означає, що вони матимуть доступ до всіх медичних послуг лише у випадку, якщо вони застраховані та сплачують внески на медичне страхування. Виняток становлять групи, описані у відповіді на питання №1</a:t>
            </a:r>
          </a:p>
          <a:p>
            <a:pPr algn="ctr">
              <a:lnSpc>
                <a:spcPts val="3500"/>
              </a:lnSpc>
              <a:spcBef>
                <a:spcPct val="0"/>
              </a:spcBef>
            </a:pPr>
          </a:p>
          <a:p>
            <a:pPr algn="ctr">
              <a:lnSpc>
                <a:spcPts val="3500"/>
              </a:lnSpc>
              <a:spcBef>
                <a:spcPct val="0"/>
              </a:spcBef>
            </a:pPr>
            <a:r>
              <a:rPr lang="en-US" sz="2500">
                <a:solidFill>
                  <a:srgbClr val="204188"/>
                </a:solidFill>
                <a:latin typeface="Open Sans"/>
                <a:ea typeface="Open Sans"/>
                <a:cs typeface="Open Sans"/>
                <a:sym typeface="Open Sans"/>
              </a:rPr>
              <a:t>Усі особи під тимчасовим захистом, які мають номер PESEL зі статусом UKR і перебувають у стані, що загрожує життю чи здоров’ю, мають право на отримання невідкладної медичної допомоги в необхідному обсязі.</a:t>
            </a:r>
          </a:p>
          <a:p>
            <a:pPr algn="ctr">
              <a:lnSpc>
                <a:spcPts val="3500"/>
              </a:lnSpc>
              <a:spcBef>
                <a:spcPct val="0"/>
              </a:spcBef>
            </a:pPr>
          </a:p>
          <a:p>
            <a:pPr algn="ctr">
              <a:lnSpc>
                <a:spcPts val="3500"/>
              </a:lnSpc>
              <a:spcBef>
                <a:spcPct val="0"/>
              </a:spcBef>
            </a:pPr>
          </a:p>
        </p:txBody>
      </p:sp>
    </p:spTree>
  </p:cSld>
  <p:clrMapOvr>
    <a:masterClrMapping/>
  </p:clrMapOvr>
  <p:transition spd="fast">
    <p:push dir="l"/>
  </p:transition>
</p:sld>
</file>

<file path=ppt/slides/slide26.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78003" y="767271"/>
            <a:ext cx="22508405" cy="9022224"/>
            <a:chOff x="0" y="0"/>
            <a:chExt cx="5928140" cy="2376223"/>
          </a:xfrm>
        </p:grpSpPr>
        <p:sp>
          <p:nvSpPr>
            <p:cNvPr name="Freeform 3" id="3"/>
            <p:cNvSpPr/>
            <p:nvPr/>
          </p:nvSpPr>
          <p:spPr>
            <a:xfrm flipH="false" flipV="false" rot="0">
              <a:off x="0" y="0"/>
              <a:ext cx="5928140" cy="2376224"/>
            </a:xfrm>
            <a:custGeom>
              <a:avLst/>
              <a:gdLst/>
              <a:ahLst/>
              <a:cxnLst/>
              <a:rect r="r" b="b" t="t" l="l"/>
              <a:pathLst>
                <a:path h="2376224" w="5928140">
                  <a:moveTo>
                    <a:pt x="0" y="0"/>
                  </a:moveTo>
                  <a:lnTo>
                    <a:pt x="5928140" y="0"/>
                  </a:lnTo>
                  <a:lnTo>
                    <a:pt x="5928140" y="2376224"/>
                  </a:lnTo>
                  <a:lnTo>
                    <a:pt x="0" y="2376224"/>
                  </a:lnTo>
                  <a:close/>
                </a:path>
              </a:pathLst>
            </a:custGeom>
            <a:solidFill>
              <a:srgbClr val="1F80FF">
                <a:alpha val="23922"/>
              </a:srgbClr>
            </a:solidFill>
          </p:spPr>
        </p:sp>
        <p:sp>
          <p:nvSpPr>
            <p:cNvPr name="TextBox 4" id="4"/>
            <p:cNvSpPr txBox="true"/>
            <p:nvPr/>
          </p:nvSpPr>
          <p:spPr>
            <a:xfrm>
              <a:off x="0" y="-38100"/>
              <a:ext cx="5928140" cy="2414323"/>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526598" y="1028700"/>
            <a:ext cx="1652305" cy="1652305"/>
          </a:xfrm>
          <a:custGeom>
            <a:avLst/>
            <a:gdLst/>
            <a:ahLst/>
            <a:cxnLst/>
            <a:rect r="r" b="b" t="t" l="l"/>
            <a:pathLst>
              <a:path h="1652305" w="1652305">
                <a:moveTo>
                  <a:pt x="0" y="0"/>
                </a:moveTo>
                <a:lnTo>
                  <a:pt x="1652305" y="0"/>
                </a:lnTo>
                <a:lnTo>
                  <a:pt x="1652305" y="1652305"/>
                </a:lnTo>
                <a:lnTo>
                  <a:pt x="0" y="165230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3178903" y="1516947"/>
            <a:ext cx="13215400" cy="1065261"/>
          </a:xfrm>
          <a:prstGeom prst="rect">
            <a:avLst/>
          </a:prstGeom>
        </p:spPr>
        <p:txBody>
          <a:bodyPr anchor="t" rtlCol="false" tIns="0" lIns="0" bIns="0" rIns="0">
            <a:spAutoFit/>
          </a:bodyPr>
          <a:lstStyle/>
          <a:p>
            <a:pPr algn="ctr">
              <a:lnSpc>
                <a:spcPts val="4284"/>
              </a:lnSpc>
              <a:spcBef>
                <a:spcPct val="0"/>
              </a:spcBef>
            </a:pPr>
            <a:r>
              <a:rPr lang="en-US" b="true" sz="3060">
                <a:solidFill>
                  <a:srgbClr val="204188"/>
                </a:solidFill>
                <a:latin typeface="Open Sans Bold"/>
                <a:ea typeface="Open Sans Bold"/>
                <a:cs typeface="Open Sans Bold"/>
                <a:sym typeface="Open Sans Bold"/>
              </a:rPr>
              <a:t>Czy</a:t>
            </a:r>
            <a:r>
              <a:rPr lang="en-US" b="true" sz="3060">
                <a:solidFill>
                  <a:srgbClr val="204188"/>
                </a:solidFill>
                <a:latin typeface="Open Sans Bold"/>
                <a:ea typeface="Open Sans Bold"/>
                <a:cs typeface="Open Sans Bold"/>
                <a:sym typeface="Open Sans Bold"/>
              </a:rPr>
              <a:t> emeryci powyżej 65. roku życia ze statusem UKR mają prawo do refundacji leków?</a:t>
            </a:r>
          </a:p>
        </p:txBody>
      </p:sp>
      <p:sp>
        <p:nvSpPr>
          <p:cNvPr name="TextBox 7" id="7"/>
          <p:cNvSpPr txBox="true"/>
          <p:nvPr/>
        </p:nvSpPr>
        <p:spPr>
          <a:xfrm rot="0">
            <a:off x="1526598" y="3096671"/>
            <a:ext cx="15796804" cy="1893570"/>
          </a:xfrm>
          <a:prstGeom prst="rect">
            <a:avLst/>
          </a:prstGeom>
        </p:spPr>
        <p:txBody>
          <a:bodyPr anchor="t" rtlCol="false" tIns="0" lIns="0" bIns="0" rIns="0">
            <a:spAutoFit/>
          </a:bodyPr>
          <a:lstStyle/>
          <a:p>
            <a:pPr algn="ctr">
              <a:lnSpc>
                <a:spcPts val="3779"/>
              </a:lnSpc>
              <a:spcBef>
                <a:spcPct val="0"/>
              </a:spcBef>
            </a:pPr>
            <a:r>
              <a:rPr lang="en-US" sz="2700">
                <a:solidFill>
                  <a:srgbClr val="204188"/>
                </a:solidFill>
                <a:latin typeface="Open Sans"/>
                <a:ea typeface="Open Sans"/>
                <a:cs typeface="Open Sans"/>
                <a:sym typeface="Open Sans"/>
              </a:rPr>
              <a:t>Eme</a:t>
            </a:r>
            <a:r>
              <a:rPr lang="en-US" sz="2700">
                <a:solidFill>
                  <a:srgbClr val="204188"/>
                </a:solidFill>
                <a:latin typeface="Open Sans"/>
                <a:ea typeface="Open Sans"/>
                <a:cs typeface="Open Sans"/>
                <a:sym typeface="Open Sans"/>
              </a:rPr>
              <a:t>ryci z Ukrainy posiadający numer PESEL ze statusem UKR mają prawo do refundacji leków, pod warunkiem, że będą objęci ubezpieczeniem zdrowotnym w Polsce (obowiązkowym lub dobrowolnym).</a:t>
            </a:r>
          </a:p>
          <a:p>
            <a:pPr algn="ctr">
              <a:lnSpc>
                <a:spcPts val="3779"/>
              </a:lnSpc>
              <a:spcBef>
                <a:spcPct val="0"/>
              </a:spcBef>
            </a:pPr>
          </a:p>
        </p:txBody>
      </p:sp>
      <p:sp>
        <p:nvSpPr>
          <p:cNvPr name="TextBox 8" id="8"/>
          <p:cNvSpPr txBox="true"/>
          <p:nvPr/>
        </p:nvSpPr>
        <p:spPr>
          <a:xfrm rot="0">
            <a:off x="3205667" y="5154628"/>
            <a:ext cx="13268928" cy="1553572"/>
          </a:xfrm>
          <a:prstGeom prst="rect">
            <a:avLst/>
          </a:prstGeom>
        </p:spPr>
        <p:txBody>
          <a:bodyPr anchor="t" rtlCol="false" tIns="0" lIns="0" bIns="0" rIns="0">
            <a:spAutoFit/>
          </a:bodyPr>
          <a:lstStyle/>
          <a:p>
            <a:pPr algn="ctr">
              <a:lnSpc>
                <a:spcPts val="4145"/>
              </a:lnSpc>
              <a:spcBef>
                <a:spcPct val="0"/>
              </a:spcBef>
            </a:pPr>
            <a:r>
              <a:rPr lang="en-US" b="true" sz="2960">
                <a:solidFill>
                  <a:srgbClr val="204188"/>
                </a:solidFill>
                <a:latin typeface="Open Sans Bold"/>
                <a:ea typeface="Open Sans Bold"/>
                <a:cs typeface="Open Sans Bold"/>
                <a:sym typeface="Open Sans Bold"/>
              </a:rPr>
              <a:t>Чи</a:t>
            </a:r>
            <a:r>
              <a:rPr lang="en-US" b="true" sz="2960">
                <a:solidFill>
                  <a:srgbClr val="204188"/>
                </a:solidFill>
                <a:latin typeface="Open Sans Bold"/>
                <a:ea typeface="Open Sans Bold"/>
                <a:cs typeface="Open Sans Bold"/>
                <a:sym typeface="Open Sans Bold"/>
              </a:rPr>
              <a:t> мають пенсіонери віком понад 65 років зі статусом UKR право на дофінансування до вартості ліків (refundacja leków)?</a:t>
            </a:r>
          </a:p>
          <a:p>
            <a:pPr algn="ctr">
              <a:lnSpc>
                <a:spcPts val="4145"/>
              </a:lnSpc>
              <a:spcBef>
                <a:spcPct val="0"/>
              </a:spcBef>
            </a:pPr>
          </a:p>
        </p:txBody>
      </p:sp>
      <p:sp>
        <p:nvSpPr>
          <p:cNvPr name="Freeform 9" id="9"/>
          <p:cNvSpPr/>
          <p:nvPr/>
        </p:nvSpPr>
        <p:spPr>
          <a:xfrm flipH="false" flipV="false" rot="0">
            <a:off x="1599453" y="4867051"/>
            <a:ext cx="1632978" cy="1632978"/>
          </a:xfrm>
          <a:custGeom>
            <a:avLst/>
            <a:gdLst/>
            <a:ahLst/>
            <a:cxnLst/>
            <a:rect r="r" b="b" t="t" l="l"/>
            <a:pathLst>
              <a:path h="1632978" w="1632978">
                <a:moveTo>
                  <a:pt x="0" y="0"/>
                </a:moveTo>
                <a:lnTo>
                  <a:pt x="1632978" y="0"/>
                </a:lnTo>
                <a:lnTo>
                  <a:pt x="1632978" y="1632978"/>
                </a:lnTo>
                <a:lnTo>
                  <a:pt x="0" y="163297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10" id="10"/>
          <p:cNvSpPr txBox="true"/>
          <p:nvPr/>
        </p:nvSpPr>
        <p:spPr>
          <a:xfrm rot="0">
            <a:off x="859655" y="7012432"/>
            <a:ext cx="17002486" cy="2555240"/>
          </a:xfrm>
          <a:prstGeom prst="rect">
            <a:avLst/>
          </a:prstGeom>
        </p:spPr>
        <p:txBody>
          <a:bodyPr anchor="t" rtlCol="false" tIns="0" lIns="0" bIns="0" rIns="0">
            <a:spAutoFit/>
          </a:bodyPr>
          <a:lstStyle/>
          <a:p>
            <a:pPr algn="ctr">
              <a:lnSpc>
                <a:spcPts val="4059"/>
              </a:lnSpc>
              <a:spcBef>
                <a:spcPct val="0"/>
              </a:spcBef>
            </a:pPr>
            <a:r>
              <a:rPr lang="en-US" sz="2899">
                <a:solidFill>
                  <a:srgbClr val="204188"/>
                </a:solidFill>
                <a:latin typeface="Open Sans"/>
                <a:ea typeface="Open Sans"/>
                <a:cs typeface="Open Sans"/>
                <a:sym typeface="Open Sans"/>
              </a:rPr>
              <a:t>Пенсі</a:t>
            </a:r>
            <a:r>
              <a:rPr lang="en-US" sz="2899">
                <a:solidFill>
                  <a:srgbClr val="204188"/>
                </a:solidFill>
                <a:latin typeface="Open Sans"/>
                <a:ea typeface="Open Sans"/>
                <a:cs typeface="Open Sans"/>
                <a:sym typeface="Open Sans"/>
              </a:rPr>
              <a:t>онери з України, які мають номер PESEL зі статусом UKR, мають право на дофінансування до вартості ліків за умови, що вони охоплені медичним страхуванням у Польщі (обов'язковим чи добровільним).</a:t>
            </a:r>
          </a:p>
          <a:p>
            <a:pPr algn="ctr">
              <a:lnSpc>
                <a:spcPts val="4059"/>
              </a:lnSpc>
              <a:spcBef>
                <a:spcPct val="0"/>
              </a:spcBef>
            </a:pPr>
          </a:p>
          <a:p>
            <a:pPr algn="ctr">
              <a:lnSpc>
                <a:spcPts val="4059"/>
              </a:lnSpc>
              <a:spcBef>
                <a:spcPct val="0"/>
              </a:spcBef>
            </a:pPr>
          </a:p>
        </p:txBody>
      </p:sp>
    </p:spTree>
  </p:cSld>
  <p:clrMapOvr>
    <a:masterClrMapping/>
  </p:clrMapOvr>
  <p:transition spd="fast">
    <p:push dir="l"/>
  </p:transition>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895396" y="597955"/>
            <a:ext cx="20069268" cy="9209303"/>
            <a:chOff x="0" y="0"/>
            <a:chExt cx="5285733" cy="2425495"/>
          </a:xfrm>
        </p:grpSpPr>
        <p:sp>
          <p:nvSpPr>
            <p:cNvPr name="Freeform 3" id="3"/>
            <p:cNvSpPr/>
            <p:nvPr/>
          </p:nvSpPr>
          <p:spPr>
            <a:xfrm flipH="false" flipV="false" rot="0">
              <a:off x="0" y="0"/>
              <a:ext cx="5285733" cy="2425495"/>
            </a:xfrm>
            <a:custGeom>
              <a:avLst/>
              <a:gdLst/>
              <a:ahLst/>
              <a:cxnLst/>
              <a:rect r="r" b="b" t="t" l="l"/>
              <a:pathLst>
                <a:path h="2425495" w="5285733">
                  <a:moveTo>
                    <a:pt x="0" y="0"/>
                  </a:moveTo>
                  <a:lnTo>
                    <a:pt x="5285733" y="0"/>
                  </a:lnTo>
                  <a:lnTo>
                    <a:pt x="5285733" y="2425495"/>
                  </a:lnTo>
                  <a:lnTo>
                    <a:pt x="0" y="2425495"/>
                  </a:lnTo>
                  <a:close/>
                </a:path>
              </a:pathLst>
            </a:custGeom>
            <a:solidFill>
              <a:srgbClr val="1F80FF">
                <a:alpha val="23922"/>
              </a:srgbClr>
            </a:solidFill>
          </p:spPr>
        </p:sp>
        <p:sp>
          <p:nvSpPr>
            <p:cNvPr name="TextBox 4" id="4"/>
            <p:cNvSpPr txBox="true"/>
            <p:nvPr/>
          </p:nvSpPr>
          <p:spPr>
            <a:xfrm>
              <a:off x="0" y="-38100"/>
              <a:ext cx="5285733" cy="2463595"/>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1270189" y="798195"/>
            <a:ext cx="7472353" cy="8681085"/>
          </a:xfrm>
          <a:prstGeom prst="rect">
            <a:avLst/>
          </a:prstGeom>
        </p:spPr>
        <p:txBody>
          <a:bodyPr anchor="t" rtlCol="false" tIns="0" lIns="0" bIns="0" rIns="0">
            <a:spAutoFit/>
          </a:bodyPr>
          <a:lstStyle/>
          <a:p>
            <a:pPr algn="ctr">
              <a:lnSpc>
                <a:spcPts val="3999"/>
              </a:lnSpc>
            </a:pPr>
            <a:r>
              <a:rPr lang="en-US" b="true" sz="3199">
                <a:solidFill>
                  <a:srgbClr val="003B6E"/>
                </a:solidFill>
                <a:latin typeface="Open Sans Bold"/>
                <a:ea typeface="Open Sans Bold"/>
                <a:cs typeface="Open Sans Bold"/>
                <a:sym typeface="Open Sans Bold"/>
              </a:rPr>
              <a:t>Status UKR stracą osoby, które:</a:t>
            </a:r>
          </a:p>
          <a:p>
            <a:pPr algn="l">
              <a:lnSpc>
                <a:spcPts val="2624"/>
              </a:lnSpc>
            </a:pPr>
          </a:p>
          <a:p>
            <a:pPr algn="l">
              <a:lnSpc>
                <a:spcPts val="2749"/>
              </a:lnSpc>
            </a:pPr>
            <a:r>
              <a:rPr lang="en-US" sz="2199">
                <a:solidFill>
                  <a:srgbClr val="003B6E"/>
                </a:solidFill>
                <a:latin typeface="Open Sans"/>
                <a:ea typeface="Open Sans"/>
                <a:cs typeface="Open Sans"/>
                <a:sym typeface="Open Sans"/>
              </a:rPr>
              <a:t>-opuściły terytorium Polski na okres </a:t>
            </a:r>
            <a:r>
              <a:rPr lang="en-US" sz="2199" b="true">
                <a:solidFill>
                  <a:srgbClr val="003B6E"/>
                </a:solidFill>
                <a:latin typeface="Open Sans Bold"/>
                <a:ea typeface="Open Sans Bold"/>
                <a:cs typeface="Open Sans Bold"/>
                <a:sym typeface="Open Sans Bold"/>
              </a:rPr>
              <a:t>p</a:t>
            </a:r>
            <a:r>
              <a:rPr lang="en-US" b="true" sz="2199">
                <a:solidFill>
                  <a:srgbClr val="003B6E"/>
                </a:solidFill>
                <a:latin typeface="Open Sans Bold"/>
                <a:ea typeface="Open Sans Bold"/>
                <a:cs typeface="Open Sans Bold"/>
                <a:sym typeface="Open Sans Bold"/>
              </a:rPr>
              <a:t>owyżej 30 dni</a:t>
            </a:r>
            <a:r>
              <a:rPr lang="en-US" sz="2199">
                <a:solidFill>
                  <a:srgbClr val="003B6E"/>
                </a:solidFill>
                <a:latin typeface="Open Sans"/>
                <a:ea typeface="Open Sans"/>
                <a:cs typeface="Open Sans"/>
                <a:sym typeface="Open Sans"/>
              </a:rPr>
              <a:t>, </a:t>
            </a:r>
          </a:p>
          <a:p>
            <a:pPr algn="l">
              <a:lnSpc>
                <a:spcPts val="2749"/>
              </a:lnSpc>
            </a:pPr>
          </a:p>
          <a:p>
            <a:pPr algn="l">
              <a:lnSpc>
                <a:spcPts val="2749"/>
              </a:lnSpc>
            </a:pPr>
            <a:r>
              <a:rPr lang="en-US" sz="2199">
                <a:solidFill>
                  <a:srgbClr val="003B6E"/>
                </a:solidFill>
                <a:latin typeface="Open Sans"/>
                <a:ea typeface="Open Sans"/>
                <a:cs typeface="Open Sans"/>
                <a:sym typeface="Open Sans"/>
              </a:rPr>
              <a:t>-otrzymały zezwolenie </a:t>
            </a:r>
            <a:r>
              <a:rPr lang="en-US" b="true" sz="2199">
                <a:solidFill>
                  <a:srgbClr val="003B6E"/>
                </a:solidFill>
                <a:latin typeface="Open Sans Bold"/>
                <a:ea typeface="Open Sans Bold"/>
                <a:cs typeface="Open Sans Bold"/>
                <a:sym typeface="Open Sans Bold"/>
              </a:rPr>
              <a:t>na</a:t>
            </a:r>
            <a:r>
              <a:rPr lang="en-US" sz="2199">
                <a:solidFill>
                  <a:srgbClr val="003B6E"/>
                </a:solidFill>
                <a:latin typeface="Open Sans"/>
                <a:ea typeface="Open Sans"/>
                <a:cs typeface="Open Sans"/>
                <a:sym typeface="Open Sans"/>
              </a:rPr>
              <a:t> </a:t>
            </a:r>
            <a:r>
              <a:rPr lang="en-US" b="true" sz="2199">
                <a:solidFill>
                  <a:srgbClr val="003B6E"/>
                </a:solidFill>
                <a:latin typeface="Open Sans Bold"/>
                <a:ea typeface="Open Sans Bold"/>
                <a:cs typeface="Open Sans Bold"/>
                <a:sym typeface="Open Sans Bold"/>
              </a:rPr>
              <a:t>pobyt stały, zezwolenie na pobyt rezydenta długoterminowego Unii Europejskiej, zezwolenie na pobyt czasowy, status uchodźcy, ochrony uzupełniającej, zgodę na pobyt tolerowany, zgodę na pobyt ze względów humanitarnych,</a:t>
            </a:r>
          </a:p>
          <a:p>
            <a:pPr algn="l">
              <a:lnSpc>
                <a:spcPts val="2749"/>
              </a:lnSpc>
            </a:pPr>
          </a:p>
          <a:p>
            <a:pPr algn="l">
              <a:lnSpc>
                <a:spcPts val="2749"/>
              </a:lnSpc>
            </a:pPr>
            <a:r>
              <a:rPr lang="en-US" sz="2199">
                <a:solidFill>
                  <a:srgbClr val="003B6E"/>
                </a:solidFill>
                <a:latin typeface="Open Sans"/>
                <a:ea typeface="Open Sans"/>
                <a:cs typeface="Open Sans"/>
                <a:sym typeface="Open Sans"/>
              </a:rPr>
              <a:t>-złożyły w Polsce wniosek </a:t>
            </a:r>
            <a:r>
              <a:rPr lang="en-US" b="true" sz="2199">
                <a:solidFill>
                  <a:srgbClr val="003B6E"/>
                </a:solidFill>
                <a:latin typeface="Open Sans Bold"/>
                <a:ea typeface="Open Sans Bold"/>
                <a:cs typeface="Open Sans Bold"/>
                <a:sym typeface="Open Sans Bold"/>
              </a:rPr>
              <a:t>o udzielenie ochrony międzynarodowej</a:t>
            </a:r>
            <a:r>
              <a:rPr lang="en-US" sz="2199">
                <a:solidFill>
                  <a:srgbClr val="003B6E"/>
                </a:solidFill>
                <a:latin typeface="Open Sans"/>
                <a:ea typeface="Open Sans"/>
                <a:cs typeface="Open Sans"/>
                <a:sym typeface="Open Sans"/>
              </a:rPr>
              <a:t> lub w ich imieniu taki wniosek został złożony, </a:t>
            </a:r>
          </a:p>
          <a:p>
            <a:pPr algn="l">
              <a:lnSpc>
                <a:spcPts val="2749"/>
              </a:lnSpc>
            </a:pPr>
          </a:p>
          <a:p>
            <a:pPr algn="l">
              <a:lnSpc>
                <a:spcPts val="2749"/>
              </a:lnSpc>
            </a:pPr>
            <a:r>
              <a:rPr lang="en-US" sz="2199">
                <a:solidFill>
                  <a:srgbClr val="003B6E"/>
                </a:solidFill>
                <a:latin typeface="Open Sans"/>
                <a:ea typeface="Open Sans"/>
                <a:cs typeface="Open Sans"/>
                <a:sym typeface="Open Sans"/>
              </a:rPr>
              <a:t>-uzyskały ochronę czasową na terenie innego niż Polska państwa członkowskiego Unii Europejskiej,</a:t>
            </a:r>
          </a:p>
          <a:p>
            <a:pPr algn="l">
              <a:lnSpc>
                <a:spcPts val="2749"/>
              </a:lnSpc>
            </a:pPr>
          </a:p>
          <a:p>
            <a:pPr algn="l">
              <a:lnSpc>
                <a:spcPts val="2749"/>
              </a:lnSpc>
            </a:pPr>
            <a:r>
              <a:rPr lang="en-US" sz="2199">
                <a:solidFill>
                  <a:srgbClr val="003B6E"/>
                </a:solidFill>
                <a:latin typeface="Open Sans"/>
                <a:ea typeface="Open Sans"/>
                <a:cs typeface="Open Sans"/>
                <a:sym typeface="Open Sans"/>
              </a:rPr>
              <a:t>-nabyły </a:t>
            </a:r>
            <a:r>
              <a:rPr lang="en-US" b="true" sz="2199">
                <a:solidFill>
                  <a:srgbClr val="003B6E"/>
                </a:solidFill>
                <a:latin typeface="Open Sans Bold"/>
                <a:ea typeface="Open Sans Bold"/>
                <a:cs typeface="Open Sans Bold"/>
                <a:sym typeface="Open Sans Bold"/>
              </a:rPr>
              <a:t>obywatelstwo polskie </a:t>
            </a:r>
            <a:r>
              <a:rPr lang="en-US" sz="2199">
                <a:solidFill>
                  <a:srgbClr val="003B6E"/>
                </a:solidFill>
                <a:latin typeface="Open Sans"/>
                <a:ea typeface="Open Sans"/>
                <a:cs typeface="Open Sans"/>
                <a:sym typeface="Open Sans"/>
              </a:rPr>
              <a:t>lub </a:t>
            </a:r>
            <a:r>
              <a:rPr lang="en-US" b="true" sz="2199">
                <a:solidFill>
                  <a:srgbClr val="003B6E"/>
                </a:solidFill>
                <a:latin typeface="Open Sans Bold"/>
                <a:ea typeface="Open Sans Bold"/>
                <a:cs typeface="Open Sans Bold"/>
                <a:sym typeface="Open Sans Bold"/>
              </a:rPr>
              <a:t>obywatelstwo innego państwa członkowskiego Unii Europejskiej</a:t>
            </a:r>
            <a:r>
              <a:rPr lang="en-US" sz="2199">
                <a:solidFill>
                  <a:srgbClr val="003B6E"/>
                </a:solidFill>
                <a:latin typeface="Open Sans"/>
                <a:ea typeface="Open Sans"/>
                <a:cs typeface="Open Sans"/>
                <a:sym typeface="Open Sans"/>
              </a:rPr>
              <a:t>,</a:t>
            </a:r>
          </a:p>
          <a:p>
            <a:pPr algn="l">
              <a:lnSpc>
                <a:spcPts val="2749"/>
              </a:lnSpc>
            </a:pPr>
          </a:p>
          <a:p>
            <a:pPr algn="l">
              <a:lnSpc>
                <a:spcPts val="2749"/>
              </a:lnSpc>
            </a:pPr>
            <a:r>
              <a:rPr lang="en-US" sz="2199">
                <a:solidFill>
                  <a:srgbClr val="003B6E"/>
                </a:solidFill>
                <a:latin typeface="Open Sans"/>
                <a:ea typeface="Open Sans"/>
                <a:cs typeface="Open Sans"/>
                <a:sym typeface="Open Sans"/>
              </a:rPr>
              <a:t>-wjechały na terytorium Rzeczypospolitej Polskiej na podstawie zezwolenia na przekraczanie granicy</a:t>
            </a:r>
            <a:r>
              <a:rPr lang="en-US" b="true" sz="2199">
                <a:solidFill>
                  <a:srgbClr val="003B6E"/>
                </a:solidFill>
                <a:latin typeface="Open Sans Bold"/>
                <a:ea typeface="Open Sans Bold"/>
                <a:cs typeface="Open Sans Bold"/>
                <a:sym typeface="Open Sans Bold"/>
              </a:rPr>
              <a:t> w ramach małego ruchu granicznego.</a:t>
            </a:r>
          </a:p>
          <a:p>
            <a:pPr algn="ctr">
              <a:lnSpc>
                <a:spcPts val="2659"/>
              </a:lnSpc>
            </a:pPr>
          </a:p>
        </p:txBody>
      </p:sp>
      <p:sp>
        <p:nvSpPr>
          <p:cNvPr name="TextBox 6" id="6"/>
          <p:cNvSpPr txBox="true"/>
          <p:nvPr/>
        </p:nvSpPr>
        <p:spPr>
          <a:xfrm rot="0">
            <a:off x="9803188" y="617220"/>
            <a:ext cx="8115300" cy="8862060"/>
          </a:xfrm>
          <a:prstGeom prst="rect">
            <a:avLst/>
          </a:prstGeom>
        </p:spPr>
        <p:txBody>
          <a:bodyPr anchor="t" rtlCol="false" tIns="0" lIns="0" bIns="0" rIns="0">
            <a:spAutoFit/>
          </a:bodyPr>
          <a:lstStyle/>
          <a:p>
            <a:pPr algn="l">
              <a:lnSpc>
                <a:spcPts val="3999"/>
              </a:lnSpc>
            </a:pPr>
            <a:r>
              <a:rPr lang="en-US" sz="3199" b="true">
                <a:solidFill>
                  <a:srgbClr val="003B6E"/>
                </a:solidFill>
                <a:latin typeface="Open Sans Bold"/>
                <a:ea typeface="Open Sans Bold"/>
                <a:cs typeface="Open Sans Bold"/>
                <a:sym typeface="Open Sans Bold"/>
              </a:rPr>
              <a:t>Статус UKR також втратять особи, які:</a:t>
            </a:r>
          </a:p>
          <a:p>
            <a:pPr algn="l">
              <a:lnSpc>
                <a:spcPts val="2749"/>
              </a:lnSpc>
            </a:pPr>
          </a:p>
          <a:p>
            <a:pPr algn="l">
              <a:lnSpc>
                <a:spcPts val="2749"/>
              </a:lnSpc>
            </a:pPr>
            <a:r>
              <a:rPr lang="en-US" sz="2199" b="true">
                <a:solidFill>
                  <a:srgbClr val="003B6E"/>
                </a:solidFill>
                <a:latin typeface="Open Sans Bold"/>
                <a:ea typeface="Open Sans Bold"/>
                <a:cs typeface="Open Sans Bold"/>
                <a:sym typeface="Open Sans Bold"/>
              </a:rPr>
              <a:t>-</a:t>
            </a:r>
            <a:r>
              <a:rPr lang="en-US" sz="2199">
                <a:solidFill>
                  <a:srgbClr val="003B6E"/>
                </a:solidFill>
                <a:latin typeface="Open Sans"/>
                <a:ea typeface="Open Sans"/>
                <a:cs typeface="Open Sans"/>
                <a:sym typeface="Open Sans"/>
              </a:rPr>
              <a:t> залишили територію Польщі на термін</a:t>
            </a:r>
            <a:r>
              <a:rPr lang="en-US" sz="2199" b="true">
                <a:solidFill>
                  <a:srgbClr val="003B6E"/>
                </a:solidFill>
                <a:latin typeface="Open Sans Bold"/>
                <a:ea typeface="Open Sans Bold"/>
                <a:cs typeface="Open Sans Bold"/>
                <a:sym typeface="Open Sans Bold"/>
              </a:rPr>
              <a:t> понад</a:t>
            </a:r>
            <a:r>
              <a:rPr lang="en-US" b="true" sz="2199">
                <a:solidFill>
                  <a:srgbClr val="003B6E"/>
                </a:solidFill>
                <a:latin typeface="Open Sans Bold"/>
                <a:ea typeface="Open Sans Bold"/>
                <a:cs typeface="Open Sans Bold"/>
                <a:sym typeface="Open Sans Bold"/>
              </a:rPr>
              <a:t> 30 днів;</a:t>
            </a:r>
          </a:p>
          <a:p>
            <a:pPr algn="l">
              <a:lnSpc>
                <a:spcPts val="2749"/>
              </a:lnSpc>
            </a:pPr>
          </a:p>
          <a:p>
            <a:pPr algn="l">
              <a:lnSpc>
                <a:spcPts val="2749"/>
              </a:lnSpc>
            </a:pPr>
            <a:r>
              <a:rPr lang="en-US" b="true" sz="2199">
                <a:solidFill>
                  <a:srgbClr val="003B6E"/>
                </a:solidFill>
                <a:latin typeface="Open Sans Bold"/>
                <a:ea typeface="Open Sans Bold"/>
                <a:cs typeface="Open Sans Bold"/>
                <a:sym typeface="Open Sans Bold"/>
              </a:rPr>
              <a:t>- </a:t>
            </a:r>
            <a:r>
              <a:rPr lang="en-US" sz="2199">
                <a:solidFill>
                  <a:srgbClr val="003B6E"/>
                </a:solidFill>
                <a:latin typeface="Open Sans"/>
                <a:ea typeface="Open Sans"/>
                <a:cs typeface="Open Sans"/>
                <a:sym typeface="Open Sans"/>
              </a:rPr>
              <a:t>отримали дозвіл</a:t>
            </a:r>
            <a:r>
              <a:rPr lang="en-US" b="true" sz="2199">
                <a:solidFill>
                  <a:srgbClr val="003B6E"/>
                </a:solidFill>
                <a:latin typeface="Open Sans Bold"/>
                <a:ea typeface="Open Sans Bold"/>
                <a:cs typeface="Open Sans Bold"/>
                <a:sym typeface="Open Sans Bold"/>
              </a:rPr>
              <a:t> на постійне проживання, дозвіл на проживання довгострокового резидента Європейського Союзу, дозвіл на тимчасове проживання (карту побиту), статус біженця, додатковий захист, дозвіл на толероване перебування або дозвіл на перебування з гуманітарних причин;</a:t>
            </a:r>
          </a:p>
          <a:p>
            <a:pPr algn="l">
              <a:lnSpc>
                <a:spcPts val="2749"/>
              </a:lnSpc>
            </a:pPr>
          </a:p>
          <a:p>
            <a:pPr algn="l">
              <a:lnSpc>
                <a:spcPts val="2749"/>
              </a:lnSpc>
            </a:pPr>
            <a:r>
              <a:rPr lang="en-US" b="true" sz="2199">
                <a:solidFill>
                  <a:srgbClr val="003B6E"/>
                </a:solidFill>
                <a:latin typeface="Open Sans Bold"/>
                <a:ea typeface="Open Sans Bold"/>
                <a:cs typeface="Open Sans Bold"/>
                <a:sym typeface="Open Sans Bold"/>
              </a:rPr>
              <a:t>- </a:t>
            </a:r>
            <a:r>
              <a:rPr lang="en-US" sz="2199">
                <a:solidFill>
                  <a:srgbClr val="003B6E"/>
                </a:solidFill>
                <a:latin typeface="Open Sans"/>
                <a:ea typeface="Open Sans"/>
                <a:cs typeface="Open Sans"/>
                <a:sym typeface="Open Sans"/>
              </a:rPr>
              <a:t>подали в Польщі заяву</a:t>
            </a:r>
            <a:r>
              <a:rPr lang="en-US" b="true" sz="2199">
                <a:solidFill>
                  <a:srgbClr val="003B6E"/>
                </a:solidFill>
                <a:latin typeface="Open Sans Bold"/>
                <a:ea typeface="Open Sans Bold"/>
                <a:cs typeface="Open Sans Bold"/>
                <a:sym typeface="Open Sans Bold"/>
              </a:rPr>
              <a:t> про надання міжнародного захисту або від імені яких така заява була подана;</a:t>
            </a:r>
          </a:p>
          <a:p>
            <a:pPr algn="l">
              <a:lnSpc>
                <a:spcPts val="2749"/>
              </a:lnSpc>
            </a:pPr>
          </a:p>
          <a:p>
            <a:pPr algn="l">
              <a:lnSpc>
                <a:spcPts val="2749"/>
              </a:lnSpc>
            </a:pPr>
            <a:r>
              <a:rPr lang="en-US" b="true" sz="2199">
                <a:solidFill>
                  <a:srgbClr val="003B6E"/>
                </a:solidFill>
                <a:latin typeface="Open Sans Bold"/>
                <a:ea typeface="Open Sans Bold"/>
                <a:cs typeface="Open Sans Bold"/>
                <a:sym typeface="Open Sans Bold"/>
              </a:rPr>
              <a:t>- </a:t>
            </a:r>
            <a:r>
              <a:rPr lang="en-US" sz="2199">
                <a:solidFill>
                  <a:srgbClr val="003B6E"/>
                </a:solidFill>
                <a:latin typeface="Open Sans"/>
                <a:ea typeface="Open Sans"/>
                <a:cs typeface="Open Sans"/>
                <a:sym typeface="Open Sans"/>
              </a:rPr>
              <a:t>отримали тимчасовий захист у іншій країні Європейського Союзу;</a:t>
            </a:r>
          </a:p>
          <a:p>
            <a:pPr algn="l">
              <a:lnSpc>
                <a:spcPts val="2749"/>
              </a:lnSpc>
            </a:pPr>
          </a:p>
          <a:p>
            <a:pPr algn="l">
              <a:lnSpc>
                <a:spcPts val="2749"/>
              </a:lnSpc>
            </a:pPr>
            <a:r>
              <a:rPr lang="en-US" b="true" sz="2199">
                <a:solidFill>
                  <a:srgbClr val="003B6E"/>
                </a:solidFill>
                <a:latin typeface="Open Sans Bold"/>
                <a:ea typeface="Open Sans Bold"/>
                <a:cs typeface="Open Sans Bold"/>
                <a:sym typeface="Open Sans Bold"/>
              </a:rPr>
              <a:t>- </a:t>
            </a:r>
            <a:r>
              <a:rPr lang="en-US" sz="2199">
                <a:solidFill>
                  <a:srgbClr val="003B6E"/>
                </a:solidFill>
                <a:latin typeface="Open Sans"/>
                <a:ea typeface="Open Sans"/>
                <a:cs typeface="Open Sans"/>
                <a:sym typeface="Open Sans"/>
              </a:rPr>
              <a:t>набули</a:t>
            </a:r>
            <a:r>
              <a:rPr lang="en-US" b="true" sz="2199">
                <a:solidFill>
                  <a:srgbClr val="003B6E"/>
                </a:solidFill>
                <a:latin typeface="Open Sans Bold"/>
                <a:ea typeface="Open Sans Bold"/>
                <a:cs typeface="Open Sans Bold"/>
                <a:sym typeface="Open Sans Bold"/>
              </a:rPr>
              <a:t> громадянство Польщі або іншої країни Європейського Союзу;</a:t>
            </a:r>
          </a:p>
          <a:p>
            <a:pPr algn="l">
              <a:lnSpc>
                <a:spcPts val="2749"/>
              </a:lnSpc>
            </a:pPr>
          </a:p>
          <a:p>
            <a:pPr algn="l">
              <a:lnSpc>
                <a:spcPts val="2749"/>
              </a:lnSpc>
            </a:pPr>
            <a:r>
              <a:rPr lang="en-US" b="true" sz="2199">
                <a:solidFill>
                  <a:srgbClr val="003B6E"/>
                </a:solidFill>
                <a:latin typeface="Open Sans Bold"/>
                <a:ea typeface="Open Sans Bold"/>
                <a:cs typeface="Open Sans Bold"/>
                <a:sym typeface="Open Sans Bold"/>
              </a:rPr>
              <a:t>-</a:t>
            </a:r>
            <a:r>
              <a:rPr lang="en-US" sz="2199">
                <a:solidFill>
                  <a:srgbClr val="003B6E"/>
                </a:solidFill>
                <a:latin typeface="Open Sans"/>
                <a:ea typeface="Open Sans"/>
                <a:cs typeface="Open Sans"/>
                <a:sym typeface="Open Sans"/>
              </a:rPr>
              <a:t>в'їхали до Республіки Польща на підставі дозволу на перетин кордону</a:t>
            </a:r>
            <a:r>
              <a:rPr lang="en-US" b="true" sz="2199">
                <a:solidFill>
                  <a:srgbClr val="003B6E"/>
                </a:solidFill>
                <a:latin typeface="Open Sans Bold"/>
                <a:ea typeface="Open Sans Bold"/>
                <a:cs typeface="Open Sans Bold"/>
                <a:sym typeface="Open Sans Bold"/>
              </a:rPr>
              <a:t> в рамках малого прикордонного руху.</a:t>
            </a:r>
          </a:p>
          <a:p>
            <a:pPr algn="l">
              <a:lnSpc>
                <a:spcPts val="2659"/>
              </a:lnSpc>
            </a:pPr>
          </a:p>
        </p:txBody>
      </p:sp>
      <p:sp>
        <p:nvSpPr>
          <p:cNvPr name="Freeform 7" id="7"/>
          <p:cNvSpPr/>
          <p:nvPr/>
        </p:nvSpPr>
        <p:spPr>
          <a:xfrm flipH="false" flipV="false" rot="0">
            <a:off x="0" y="597955"/>
            <a:ext cx="1404905" cy="1404905"/>
          </a:xfrm>
          <a:custGeom>
            <a:avLst/>
            <a:gdLst/>
            <a:ahLst/>
            <a:cxnLst/>
            <a:rect r="r" b="b" t="t" l="l"/>
            <a:pathLst>
              <a:path h="1404905" w="1404905">
                <a:moveTo>
                  <a:pt x="0" y="0"/>
                </a:moveTo>
                <a:lnTo>
                  <a:pt x="1404905" y="0"/>
                </a:lnTo>
                <a:lnTo>
                  <a:pt x="1404905" y="1404904"/>
                </a:lnTo>
                <a:lnTo>
                  <a:pt x="0" y="14049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890634" y="538849"/>
            <a:ext cx="20069268" cy="9209303"/>
            <a:chOff x="0" y="0"/>
            <a:chExt cx="5285733" cy="2425495"/>
          </a:xfrm>
        </p:grpSpPr>
        <p:sp>
          <p:nvSpPr>
            <p:cNvPr name="Freeform 3" id="3"/>
            <p:cNvSpPr/>
            <p:nvPr/>
          </p:nvSpPr>
          <p:spPr>
            <a:xfrm flipH="false" flipV="false" rot="0">
              <a:off x="0" y="0"/>
              <a:ext cx="5285733" cy="2425495"/>
            </a:xfrm>
            <a:custGeom>
              <a:avLst/>
              <a:gdLst/>
              <a:ahLst/>
              <a:cxnLst/>
              <a:rect r="r" b="b" t="t" l="l"/>
              <a:pathLst>
                <a:path h="2425495" w="5285733">
                  <a:moveTo>
                    <a:pt x="0" y="0"/>
                  </a:moveTo>
                  <a:lnTo>
                    <a:pt x="5285733" y="0"/>
                  </a:lnTo>
                  <a:lnTo>
                    <a:pt x="5285733" y="2425495"/>
                  </a:lnTo>
                  <a:lnTo>
                    <a:pt x="0" y="2425495"/>
                  </a:lnTo>
                  <a:close/>
                </a:path>
              </a:pathLst>
            </a:custGeom>
            <a:solidFill>
              <a:srgbClr val="1F80FF">
                <a:alpha val="23922"/>
              </a:srgbClr>
            </a:solidFill>
          </p:spPr>
        </p:sp>
        <p:sp>
          <p:nvSpPr>
            <p:cNvPr name="TextBox 4" id="4"/>
            <p:cNvSpPr txBox="true"/>
            <p:nvPr/>
          </p:nvSpPr>
          <p:spPr>
            <a:xfrm>
              <a:off x="0" y="-38100"/>
              <a:ext cx="5285733" cy="2463595"/>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54576" y="728440"/>
            <a:ext cx="1404905" cy="1404905"/>
          </a:xfrm>
          <a:custGeom>
            <a:avLst/>
            <a:gdLst/>
            <a:ahLst/>
            <a:cxnLst/>
            <a:rect r="r" b="b" t="t" l="l"/>
            <a:pathLst>
              <a:path h="1404905" w="1404905">
                <a:moveTo>
                  <a:pt x="0" y="0"/>
                </a:moveTo>
                <a:lnTo>
                  <a:pt x="1404904" y="0"/>
                </a:lnTo>
                <a:lnTo>
                  <a:pt x="1404904" y="1404904"/>
                </a:lnTo>
                <a:lnTo>
                  <a:pt x="0" y="14049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1790739" y="860881"/>
            <a:ext cx="14706523" cy="1082872"/>
          </a:xfrm>
          <a:prstGeom prst="rect">
            <a:avLst/>
          </a:prstGeom>
        </p:spPr>
        <p:txBody>
          <a:bodyPr anchor="t" rtlCol="false" tIns="0" lIns="0" bIns="0" rIns="0">
            <a:spAutoFit/>
          </a:bodyPr>
          <a:lstStyle/>
          <a:p>
            <a:pPr algn="ctr">
              <a:lnSpc>
                <a:spcPts val="4364"/>
              </a:lnSpc>
            </a:pPr>
            <a:r>
              <a:rPr lang="en-US" b="true" sz="3117">
                <a:solidFill>
                  <a:srgbClr val="204188"/>
                </a:solidFill>
                <a:latin typeface="Open Sans Bold"/>
                <a:ea typeface="Open Sans Bold"/>
                <a:cs typeface="Open Sans Bold"/>
                <a:sym typeface="Open Sans Bold"/>
              </a:rPr>
              <a:t>Czy m</a:t>
            </a:r>
            <a:r>
              <a:rPr lang="en-US" b="true" sz="3117">
                <a:solidFill>
                  <a:srgbClr val="204188"/>
                </a:solidFill>
                <a:latin typeface="Open Sans Bold"/>
                <a:ea typeface="Open Sans Bold"/>
                <a:cs typeface="Open Sans Bold"/>
                <a:sym typeface="Open Sans Bold"/>
              </a:rPr>
              <a:t>ożna otrzymać status UKR, jeśli osoba dopiero przyjechała do Polski?</a:t>
            </a:r>
          </a:p>
          <a:p>
            <a:pPr algn="ctr">
              <a:lnSpc>
                <a:spcPts val="4364"/>
              </a:lnSpc>
            </a:pPr>
          </a:p>
        </p:txBody>
      </p:sp>
      <p:sp>
        <p:nvSpPr>
          <p:cNvPr name="TextBox 7" id="7"/>
          <p:cNvSpPr txBox="true"/>
          <p:nvPr/>
        </p:nvSpPr>
        <p:spPr>
          <a:xfrm rot="0">
            <a:off x="1559480" y="1663220"/>
            <a:ext cx="14319128" cy="3480280"/>
          </a:xfrm>
          <a:prstGeom prst="rect">
            <a:avLst/>
          </a:prstGeom>
        </p:spPr>
        <p:txBody>
          <a:bodyPr anchor="t" rtlCol="false" tIns="0" lIns="0" bIns="0" rIns="0">
            <a:spAutoFit/>
          </a:bodyPr>
          <a:lstStyle/>
          <a:p>
            <a:pPr algn="l">
              <a:lnSpc>
                <a:spcPts val="3473"/>
              </a:lnSpc>
            </a:pPr>
            <a:r>
              <a:rPr lang="en-US" sz="2481">
                <a:solidFill>
                  <a:srgbClr val="204188"/>
                </a:solidFill>
                <a:latin typeface="Open Sans"/>
                <a:ea typeface="Open Sans"/>
                <a:cs typeface="Open Sans"/>
                <a:sym typeface="Open Sans"/>
              </a:rPr>
              <a:t>Obywatel Ukrainy, który dopier</a:t>
            </a:r>
            <a:r>
              <a:rPr lang="en-US" sz="2481">
                <a:solidFill>
                  <a:srgbClr val="204188"/>
                </a:solidFill>
                <a:latin typeface="Open Sans"/>
                <a:ea typeface="Open Sans"/>
                <a:cs typeface="Open Sans"/>
                <a:sym typeface="Open Sans"/>
              </a:rPr>
              <a:t>o przybył na terytorium Rzeczypospolitej Polskiej w związku </a:t>
            </a:r>
          </a:p>
          <a:p>
            <a:pPr algn="l">
              <a:lnSpc>
                <a:spcPts val="3473"/>
              </a:lnSpc>
            </a:pPr>
            <a:r>
              <a:rPr lang="en-US" sz="2481">
                <a:solidFill>
                  <a:srgbClr val="204188"/>
                </a:solidFill>
                <a:latin typeface="Open Sans"/>
                <a:ea typeface="Open Sans"/>
                <a:cs typeface="Open Sans"/>
                <a:sym typeface="Open Sans"/>
              </a:rPr>
              <a:t> z ucieczką przed wojną, może otrzymać nr PESEL ze statusem UKR, jeżeli:</a:t>
            </a:r>
          </a:p>
          <a:p>
            <a:pPr algn="l">
              <a:lnSpc>
                <a:spcPts val="3473"/>
              </a:lnSpc>
            </a:pPr>
          </a:p>
          <a:p>
            <a:pPr algn="l" marL="535674" indent="-267837" lvl="1">
              <a:lnSpc>
                <a:spcPts val="3473"/>
              </a:lnSpc>
              <a:buAutoNum type="arabicPeriod" startAt="1"/>
            </a:pPr>
            <a:r>
              <a:rPr lang="en-US" sz="2481">
                <a:solidFill>
                  <a:srgbClr val="204188"/>
                </a:solidFill>
                <a:latin typeface="Open Sans"/>
                <a:ea typeface="Open Sans"/>
                <a:cs typeface="Open Sans"/>
                <a:sym typeface="Open Sans"/>
              </a:rPr>
              <a:t>  Zgłosi się w dowolnym urzędzie gminy w Polsce najpóźniej </a:t>
            </a:r>
            <a:r>
              <a:rPr lang="en-US" b="true" sz="2481">
                <a:solidFill>
                  <a:srgbClr val="204188"/>
                </a:solidFill>
                <a:latin typeface="Open Sans Bold"/>
                <a:ea typeface="Open Sans Bold"/>
                <a:cs typeface="Open Sans Bold"/>
                <a:sym typeface="Open Sans Bold"/>
              </a:rPr>
              <a:t>w ciągu 30 dni od przekroczenia granicy Polski.</a:t>
            </a:r>
            <a:r>
              <a:rPr lang="en-US" sz="2481">
                <a:solidFill>
                  <a:srgbClr val="204188"/>
                </a:solidFill>
                <a:latin typeface="Open Sans"/>
                <a:ea typeface="Open Sans"/>
                <a:cs typeface="Open Sans"/>
                <a:sym typeface="Open Sans"/>
              </a:rPr>
              <a:t> Przekroczenie tego terminu uniemożliwia otrzymanie statusu UKR.</a:t>
            </a:r>
          </a:p>
          <a:p>
            <a:pPr algn="l" marL="535674" indent="-267837" lvl="1">
              <a:lnSpc>
                <a:spcPts val="3473"/>
              </a:lnSpc>
              <a:buAutoNum type="arabicPeriod" startAt="1"/>
            </a:pPr>
            <a:r>
              <a:rPr lang="en-US" sz="2481">
                <a:solidFill>
                  <a:srgbClr val="204188"/>
                </a:solidFill>
                <a:latin typeface="Open Sans"/>
                <a:ea typeface="Open Sans"/>
                <a:cs typeface="Open Sans"/>
                <a:sym typeface="Open Sans"/>
              </a:rPr>
              <a:t>  </a:t>
            </a:r>
            <a:r>
              <a:rPr lang="en-US" sz="2481">
                <a:solidFill>
                  <a:srgbClr val="204188"/>
                </a:solidFill>
                <a:latin typeface="Open Sans"/>
                <a:ea typeface="Open Sans"/>
                <a:cs typeface="Open Sans"/>
                <a:sym typeface="Open Sans"/>
              </a:rPr>
              <a:t>Posiada ważny dokument podróży (paszport), który okaże przy zgłoszeniu w dowolnym urzędzie gminy.</a:t>
            </a:r>
          </a:p>
          <a:p>
            <a:pPr algn="ctr">
              <a:lnSpc>
                <a:spcPts val="3473"/>
              </a:lnSpc>
            </a:pPr>
          </a:p>
        </p:txBody>
      </p:sp>
      <p:sp>
        <p:nvSpPr>
          <p:cNvPr name="TextBox 8" id="8"/>
          <p:cNvSpPr txBox="true"/>
          <p:nvPr/>
        </p:nvSpPr>
        <p:spPr>
          <a:xfrm rot="0">
            <a:off x="1790739" y="4849714"/>
            <a:ext cx="15670530" cy="530422"/>
          </a:xfrm>
          <a:prstGeom prst="rect">
            <a:avLst/>
          </a:prstGeom>
        </p:spPr>
        <p:txBody>
          <a:bodyPr anchor="t" rtlCol="false" tIns="0" lIns="0" bIns="0" rIns="0">
            <a:spAutoFit/>
          </a:bodyPr>
          <a:lstStyle/>
          <a:p>
            <a:pPr algn="ctr">
              <a:lnSpc>
                <a:spcPts val="4364"/>
              </a:lnSpc>
              <a:spcBef>
                <a:spcPct val="0"/>
              </a:spcBef>
            </a:pPr>
            <a:r>
              <a:rPr lang="en-US" b="true" sz="3117">
                <a:solidFill>
                  <a:srgbClr val="204188"/>
                </a:solidFill>
                <a:latin typeface="Open Sans Bold"/>
                <a:ea typeface="Open Sans Bold"/>
                <a:cs typeface="Open Sans Bold"/>
                <a:sym typeface="Open Sans Bold"/>
              </a:rPr>
              <a:t>Чи можна отримати статус UKR, якщо людина щойно приїхала до Польщі?</a:t>
            </a:r>
          </a:p>
        </p:txBody>
      </p:sp>
      <p:sp>
        <p:nvSpPr>
          <p:cNvPr name="TextBox 9" id="9"/>
          <p:cNvSpPr txBox="true"/>
          <p:nvPr/>
        </p:nvSpPr>
        <p:spPr>
          <a:xfrm rot="0">
            <a:off x="1559480" y="5829722"/>
            <a:ext cx="14319128" cy="3918430"/>
          </a:xfrm>
          <a:prstGeom prst="rect">
            <a:avLst/>
          </a:prstGeom>
        </p:spPr>
        <p:txBody>
          <a:bodyPr anchor="t" rtlCol="false" tIns="0" lIns="0" bIns="0" rIns="0">
            <a:spAutoFit/>
          </a:bodyPr>
          <a:lstStyle/>
          <a:p>
            <a:pPr algn="l">
              <a:lnSpc>
                <a:spcPts val="3473"/>
              </a:lnSpc>
            </a:pPr>
            <a:r>
              <a:rPr lang="en-US" sz="2481">
                <a:solidFill>
                  <a:srgbClr val="204188"/>
                </a:solidFill>
                <a:latin typeface="Open Sans"/>
                <a:ea typeface="Open Sans"/>
                <a:cs typeface="Open Sans"/>
                <a:sym typeface="Open Sans"/>
              </a:rPr>
              <a:t>Громадянин України, який щойно</a:t>
            </a:r>
            <a:r>
              <a:rPr lang="en-US" sz="2481">
                <a:solidFill>
                  <a:srgbClr val="204188"/>
                </a:solidFill>
                <a:latin typeface="Open Sans"/>
                <a:ea typeface="Open Sans"/>
                <a:cs typeface="Open Sans"/>
                <a:sym typeface="Open Sans"/>
              </a:rPr>
              <a:t> прибув до Республіки Польща у зв'язку з війною, може отримати PESEL UKR, якщо:</a:t>
            </a:r>
          </a:p>
          <a:p>
            <a:pPr algn="l">
              <a:lnSpc>
                <a:spcPts val="3473"/>
              </a:lnSpc>
            </a:pPr>
          </a:p>
          <a:p>
            <a:pPr algn="l" marL="535674" indent="-267837" lvl="1">
              <a:lnSpc>
                <a:spcPts val="3473"/>
              </a:lnSpc>
              <a:buAutoNum type="arabicPeriod" startAt="1"/>
            </a:pPr>
            <a:r>
              <a:rPr lang="en-US" sz="2481">
                <a:solidFill>
                  <a:srgbClr val="204188"/>
                </a:solidFill>
                <a:latin typeface="Open Sans"/>
                <a:ea typeface="Open Sans"/>
                <a:cs typeface="Open Sans"/>
                <a:sym typeface="Open Sans"/>
              </a:rPr>
              <a:t>  звернеться до будь-якого управління гміни не пізніше </a:t>
            </a:r>
            <a:r>
              <a:rPr lang="en-US" b="true" sz="2481">
                <a:solidFill>
                  <a:srgbClr val="204188"/>
                </a:solidFill>
                <a:latin typeface="Open Sans Bold"/>
                <a:ea typeface="Open Sans Bold"/>
                <a:cs typeface="Open Sans Bold"/>
                <a:sym typeface="Open Sans Bold"/>
              </a:rPr>
              <a:t>ніж протягом 30 днів з моменту перетину кордону з Польщею</a:t>
            </a:r>
            <a:r>
              <a:rPr lang="en-US" sz="2481">
                <a:solidFill>
                  <a:srgbClr val="204188"/>
                </a:solidFill>
                <a:latin typeface="Open Sans"/>
                <a:ea typeface="Open Sans"/>
                <a:cs typeface="Open Sans"/>
                <a:sym typeface="Open Sans"/>
              </a:rPr>
              <a:t>. Перевищення цього терміну унеможливлює отримання статусу UKR;</a:t>
            </a:r>
          </a:p>
          <a:p>
            <a:pPr algn="l" marL="535674" indent="-267837" lvl="1">
              <a:lnSpc>
                <a:spcPts val="3473"/>
              </a:lnSpc>
              <a:buAutoNum type="arabicPeriod" startAt="1"/>
            </a:pPr>
            <a:r>
              <a:rPr lang="en-US" sz="2481">
                <a:solidFill>
                  <a:srgbClr val="204188"/>
                </a:solidFill>
                <a:latin typeface="Open Sans"/>
                <a:ea typeface="Open Sans"/>
                <a:cs typeface="Open Sans"/>
                <a:sym typeface="Open Sans"/>
              </a:rPr>
              <a:t>  має</a:t>
            </a:r>
            <a:r>
              <a:rPr lang="en-US" sz="2481">
                <a:solidFill>
                  <a:srgbClr val="204188"/>
                </a:solidFill>
                <a:latin typeface="Open Sans"/>
                <a:ea typeface="Open Sans"/>
                <a:cs typeface="Open Sans"/>
                <a:sym typeface="Open Sans"/>
              </a:rPr>
              <a:t> дійсний закордонний паспорт, який пред'явить під час реєстрації в управлінні гміни.</a:t>
            </a:r>
          </a:p>
          <a:p>
            <a:pPr algn="ctr">
              <a:lnSpc>
                <a:spcPts val="3473"/>
              </a:lnSpc>
            </a:pPr>
          </a:p>
        </p:txBody>
      </p:sp>
      <p:sp>
        <p:nvSpPr>
          <p:cNvPr name="Freeform 10" id="10"/>
          <p:cNvSpPr/>
          <p:nvPr/>
        </p:nvSpPr>
        <p:spPr>
          <a:xfrm flipH="false" flipV="false" rot="0">
            <a:off x="154576" y="4462917"/>
            <a:ext cx="1404905" cy="1404905"/>
          </a:xfrm>
          <a:custGeom>
            <a:avLst/>
            <a:gdLst/>
            <a:ahLst/>
            <a:cxnLst/>
            <a:rect r="r" b="b" t="t" l="l"/>
            <a:pathLst>
              <a:path h="1404905" w="1404905">
                <a:moveTo>
                  <a:pt x="0" y="0"/>
                </a:moveTo>
                <a:lnTo>
                  <a:pt x="1404904" y="0"/>
                </a:lnTo>
                <a:lnTo>
                  <a:pt x="1404904" y="1404905"/>
                </a:lnTo>
                <a:lnTo>
                  <a:pt x="0" y="140490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890634" y="1726247"/>
            <a:ext cx="20069268" cy="8021904"/>
            <a:chOff x="0" y="0"/>
            <a:chExt cx="5285733" cy="2112765"/>
          </a:xfrm>
        </p:grpSpPr>
        <p:sp>
          <p:nvSpPr>
            <p:cNvPr name="Freeform 3" id="3"/>
            <p:cNvSpPr/>
            <p:nvPr/>
          </p:nvSpPr>
          <p:spPr>
            <a:xfrm flipH="false" flipV="false" rot="0">
              <a:off x="0" y="0"/>
              <a:ext cx="5285733" cy="2112765"/>
            </a:xfrm>
            <a:custGeom>
              <a:avLst/>
              <a:gdLst/>
              <a:ahLst/>
              <a:cxnLst/>
              <a:rect r="r" b="b" t="t" l="l"/>
              <a:pathLst>
                <a:path h="2112765" w="5285733">
                  <a:moveTo>
                    <a:pt x="0" y="0"/>
                  </a:moveTo>
                  <a:lnTo>
                    <a:pt x="5285733" y="0"/>
                  </a:lnTo>
                  <a:lnTo>
                    <a:pt x="5285733" y="2112765"/>
                  </a:lnTo>
                  <a:lnTo>
                    <a:pt x="0" y="2112765"/>
                  </a:lnTo>
                  <a:close/>
                </a:path>
              </a:pathLst>
            </a:custGeom>
            <a:solidFill>
              <a:srgbClr val="1F80FF">
                <a:alpha val="23922"/>
              </a:srgbClr>
            </a:solidFill>
          </p:spPr>
        </p:sp>
        <p:sp>
          <p:nvSpPr>
            <p:cNvPr name="TextBox 4" id="4"/>
            <p:cNvSpPr txBox="true"/>
            <p:nvPr/>
          </p:nvSpPr>
          <p:spPr>
            <a:xfrm>
              <a:off x="0" y="-38100"/>
              <a:ext cx="5285733" cy="2150865"/>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6128588" y="-2710"/>
            <a:ext cx="7380923" cy="1566544"/>
          </a:xfrm>
          <a:prstGeom prst="rect">
            <a:avLst/>
          </a:prstGeom>
        </p:spPr>
        <p:txBody>
          <a:bodyPr anchor="t" rtlCol="false" tIns="0" lIns="0" bIns="0" rIns="0">
            <a:spAutoFit/>
          </a:bodyPr>
          <a:lstStyle/>
          <a:p>
            <a:pPr algn="ctr">
              <a:lnSpc>
                <a:spcPts val="12880"/>
              </a:lnSpc>
            </a:pPr>
            <a:r>
              <a:rPr lang="en-US" b="true" sz="9200">
                <a:solidFill>
                  <a:srgbClr val="204188"/>
                </a:solidFill>
                <a:latin typeface="Open Sans Bold"/>
                <a:ea typeface="Open Sans Bold"/>
                <a:cs typeface="Open Sans Bold"/>
                <a:sym typeface="Open Sans Bold"/>
              </a:rPr>
              <a:t>UKR → CUKR</a:t>
            </a:r>
          </a:p>
        </p:txBody>
      </p:sp>
      <p:sp>
        <p:nvSpPr>
          <p:cNvPr name="TextBox 6" id="6"/>
          <p:cNvSpPr txBox="true"/>
          <p:nvPr/>
        </p:nvSpPr>
        <p:spPr>
          <a:xfrm rot="0">
            <a:off x="801805" y="1941535"/>
            <a:ext cx="17387882" cy="4051935"/>
          </a:xfrm>
          <a:prstGeom prst="rect">
            <a:avLst/>
          </a:prstGeom>
        </p:spPr>
        <p:txBody>
          <a:bodyPr anchor="t" rtlCol="false" tIns="0" lIns="0" bIns="0" rIns="0">
            <a:spAutoFit/>
          </a:bodyPr>
          <a:lstStyle/>
          <a:p>
            <a:pPr algn="l">
              <a:lnSpc>
                <a:spcPts val="3500"/>
              </a:lnSpc>
            </a:pPr>
            <a:r>
              <a:rPr lang="en-US" sz="2500" b="true">
                <a:solidFill>
                  <a:srgbClr val="204188"/>
                </a:solidFill>
                <a:latin typeface="Open Sans Bold"/>
                <a:ea typeface="Open Sans Bold"/>
                <a:cs typeface="Open Sans Bold"/>
                <a:sym typeface="Open Sans Bold"/>
              </a:rPr>
              <a:t>Aby zł</a:t>
            </a:r>
            <a:r>
              <a:rPr lang="en-US" b="true" sz="2500">
                <a:solidFill>
                  <a:srgbClr val="204188"/>
                </a:solidFill>
                <a:latin typeface="Open Sans Bold"/>
                <a:ea typeface="Open Sans Bold"/>
                <a:cs typeface="Open Sans Bold"/>
                <a:sym typeface="Open Sans Bold"/>
              </a:rPr>
              <a:t>ożyć wniosek o kartę pobytu CUKR, należy spełnić łącznie następujące warunki:</a:t>
            </a:r>
          </a:p>
          <a:p>
            <a:pPr algn="l">
              <a:lnSpc>
                <a:spcPts val="3500"/>
              </a:lnSpc>
            </a:pPr>
          </a:p>
          <a:p>
            <a:pPr algn="l">
              <a:lnSpc>
                <a:spcPts val="3500"/>
              </a:lnSpc>
            </a:pPr>
            <a:r>
              <a:rPr lang="en-US" sz="2500">
                <a:solidFill>
                  <a:srgbClr val="204188"/>
                </a:solidFill>
                <a:latin typeface="Open Sans"/>
                <a:ea typeface="Open Sans"/>
                <a:cs typeface="Open Sans"/>
                <a:sym typeface="Open Sans"/>
              </a:rPr>
              <a:t>-być </a:t>
            </a:r>
            <a:r>
              <a:rPr lang="en-US" b="true" sz="2500">
                <a:solidFill>
                  <a:srgbClr val="204188"/>
                </a:solidFill>
                <a:latin typeface="Open Sans Bold"/>
                <a:ea typeface="Open Sans Bold"/>
                <a:cs typeface="Open Sans Bold"/>
                <a:sym typeface="Open Sans Bold"/>
              </a:rPr>
              <a:t>obywatelem Ukrainy lub członkiem rodziny obywatela Ukrainy</a:t>
            </a:r>
            <a:r>
              <a:rPr lang="en-US" sz="2500">
                <a:solidFill>
                  <a:srgbClr val="204188"/>
                </a:solidFill>
                <a:latin typeface="Open Sans"/>
                <a:ea typeface="Open Sans"/>
                <a:cs typeface="Open Sans"/>
                <a:sym typeface="Open Sans"/>
              </a:rPr>
              <a:t> (np. małżonkiem),</a:t>
            </a:r>
          </a:p>
          <a:p>
            <a:pPr algn="l">
              <a:lnSpc>
                <a:spcPts val="3500"/>
              </a:lnSpc>
            </a:pPr>
            <a:r>
              <a:rPr lang="en-US" sz="2500">
                <a:solidFill>
                  <a:srgbClr val="204188"/>
                </a:solidFill>
                <a:latin typeface="Open Sans"/>
                <a:ea typeface="Open Sans"/>
                <a:cs typeface="Open Sans"/>
                <a:sym typeface="Open Sans"/>
              </a:rPr>
              <a:t>-przebywać w Polsce legalnie w związku z korzystaniem </a:t>
            </a:r>
            <a:r>
              <a:rPr lang="en-US" b="true" sz="2500">
                <a:solidFill>
                  <a:srgbClr val="204188"/>
                </a:solidFill>
                <a:latin typeface="Open Sans Bold"/>
                <a:ea typeface="Open Sans Bold"/>
                <a:cs typeface="Open Sans Bold"/>
                <a:sym typeface="Open Sans Bold"/>
              </a:rPr>
              <a:t>z ochrony czasowej</a:t>
            </a:r>
            <a:r>
              <a:rPr lang="en-US" sz="2500">
                <a:solidFill>
                  <a:srgbClr val="204188"/>
                </a:solidFill>
                <a:latin typeface="Open Sans"/>
                <a:ea typeface="Open Sans"/>
                <a:cs typeface="Open Sans"/>
                <a:sym typeface="Open Sans"/>
              </a:rPr>
              <a:t>,</a:t>
            </a:r>
          </a:p>
          <a:p>
            <a:pPr algn="l">
              <a:lnSpc>
                <a:spcPts val="3500"/>
              </a:lnSpc>
            </a:pPr>
            <a:r>
              <a:rPr lang="en-US" sz="2500">
                <a:solidFill>
                  <a:srgbClr val="204188"/>
                </a:solidFill>
                <a:latin typeface="Open Sans"/>
                <a:ea typeface="Open Sans"/>
                <a:cs typeface="Open Sans"/>
                <a:sym typeface="Open Sans"/>
              </a:rPr>
              <a:t>-na dzień 4 czerwca 2025 r. posiadać nr PESEL ze statusem UKR,</a:t>
            </a:r>
          </a:p>
          <a:p>
            <a:pPr algn="l">
              <a:lnSpc>
                <a:spcPts val="3500"/>
              </a:lnSpc>
            </a:pPr>
            <a:r>
              <a:rPr lang="en-US" sz="2500">
                <a:solidFill>
                  <a:srgbClr val="204188"/>
                </a:solidFill>
                <a:latin typeface="Open Sans"/>
                <a:ea typeface="Open Sans"/>
                <a:cs typeface="Open Sans"/>
                <a:sym typeface="Open Sans"/>
              </a:rPr>
              <a:t>-w dniu złożenia wniosku posiadać nr PESEL ze statusem UKR na podstawie zgłoszonego w dowolnej gminie ważnego aktualnego dokumentu podróży,</a:t>
            </a:r>
          </a:p>
          <a:p>
            <a:pPr algn="l">
              <a:lnSpc>
                <a:spcPts val="3500"/>
              </a:lnSpc>
            </a:pPr>
            <a:r>
              <a:rPr lang="en-US" sz="2500">
                <a:solidFill>
                  <a:srgbClr val="204188"/>
                </a:solidFill>
                <a:latin typeface="Open Sans"/>
                <a:ea typeface="Open Sans"/>
                <a:cs typeface="Open Sans"/>
                <a:sym typeface="Open Sans"/>
              </a:rPr>
              <a:t>-posiadać</a:t>
            </a:r>
            <a:r>
              <a:rPr lang="en-US" b="true" sz="2500">
                <a:solidFill>
                  <a:srgbClr val="204188"/>
                </a:solidFill>
                <a:latin typeface="Open Sans Bold"/>
                <a:ea typeface="Open Sans Bold"/>
                <a:cs typeface="Open Sans Bold"/>
                <a:sym typeface="Open Sans Bold"/>
              </a:rPr>
              <a:t> nieprzerwany status UKR przynajmniej przez 365 dni.</a:t>
            </a:r>
            <a:r>
              <a:rPr lang="en-US" sz="2500">
                <a:solidFill>
                  <a:srgbClr val="204188"/>
                </a:solidFill>
                <a:latin typeface="Open Sans"/>
                <a:ea typeface="Open Sans"/>
                <a:cs typeface="Open Sans"/>
                <a:sym typeface="Open Sans"/>
              </a:rPr>
              <a:t> </a:t>
            </a:r>
          </a:p>
          <a:p>
            <a:pPr algn="ctr">
              <a:lnSpc>
                <a:spcPts val="4480"/>
              </a:lnSpc>
            </a:pPr>
          </a:p>
        </p:txBody>
      </p:sp>
      <p:sp>
        <p:nvSpPr>
          <p:cNvPr name="TextBox 7" id="7"/>
          <p:cNvSpPr txBox="true"/>
          <p:nvPr/>
        </p:nvSpPr>
        <p:spPr>
          <a:xfrm rot="0">
            <a:off x="801805" y="5796915"/>
            <a:ext cx="17486195" cy="4490085"/>
          </a:xfrm>
          <a:prstGeom prst="rect">
            <a:avLst/>
          </a:prstGeom>
        </p:spPr>
        <p:txBody>
          <a:bodyPr anchor="t" rtlCol="false" tIns="0" lIns="0" bIns="0" rIns="0">
            <a:spAutoFit/>
          </a:bodyPr>
          <a:lstStyle/>
          <a:p>
            <a:pPr algn="l">
              <a:lnSpc>
                <a:spcPts val="3500"/>
              </a:lnSpc>
            </a:pPr>
            <a:r>
              <a:rPr lang="en-US" sz="2500" b="true">
                <a:solidFill>
                  <a:srgbClr val="204188"/>
                </a:solidFill>
                <a:latin typeface="Open Sans Bold"/>
                <a:ea typeface="Open Sans Bold"/>
                <a:cs typeface="Open Sans Bold"/>
                <a:sym typeface="Open Sans Bold"/>
              </a:rPr>
              <a:t>Для отримання карти побиту CUKR </a:t>
            </a:r>
            <a:r>
              <a:rPr lang="en-US" b="true" sz="2500">
                <a:solidFill>
                  <a:srgbClr val="204188"/>
                </a:solidFill>
                <a:latin typeface="Open Sans Bold"/>
                <a:ea typeface="Open Sans Bold"/>
                <a:cs typeface="Open Sans Bold"/>
                <a:sym typeface="Open Sans Bold"/>
              </a:rPr>
              <a:t>Необхідно відповідати наступним умовам одночасно:</a:t>
            </a:r>
          </a:p>
          <a:p>
            <a:pPr algn="l">
              <a:lnSpc>
                <a:spcPts val="3500"/>
              </a:lnSpc>
            </a:pPr>
          </a:p>
          <a:p>
            <a:pPr algn="l">
              <a:lnSpc>
                <a:spcPts val="3500"/>
              </a:lnSpc>
            </a:pPr>
            <a:r>
              <a:rPr lang="en-US" b="true" sz="2500">
                <a:solidFill>
                  <a:srgbClr val="204188"/>
                </a:solidFill>
                <a:latin typeface="Open Sans Bold"/>
                <a:ea typeface="Open Sans Bold"/>
                <a:cs typeface="Open Sans Bold"/>
                <a:sym typeface="Open Sans Bold"/>
              </a:rPr>
              <a:t>-</a:t>
            </a:r>
            <a:r>
              <a:rPr lang="en-US" sz="2500">
                <a:solidFill>
                  <a:srgbClr val="204188"/>
                </a:solidFill>
                <a:latin typeface="Open Sans"/>
                <a:ea typeface="Open Sans"/>
                <a:cs typeface="Open Sans"/>
                <a:sym typeface="Open Sans"/>
              </a:rPr>
              <a:t>бути</a:t>
            </a:r>
            <a:r>
              <a:rPr lang="en-US" b="true" sz="2500">
                <a:solidFill>
                  <a:srgbClr val="204188"/>
                </a:solidFill>
                <a:latin typeface="Open Sans Bold"/>
                <a:ea typeface="Open Sans Bold"/>
                <a:cs typeface="Open Sans Bold"/>
                <a:sym typeface="Open Sans Bold"/>
              </a:rPr>
              <a:t> громадянином України або членом його родини </a:t>
            </a:r>
            <a:r>
              <a:rPr lang="en-US" sz="2500">
                <a:solidFill>
                  <a:srgbClr val="204188"/>
                </a:solidFill>
                <a:latin typeface="Open Sans"/>
                <a:ea typeface="Open Sans"/>
                <a:cs typeface="Open Sans"/>
                <a:sym typeface="Open Sans"/>
              </a:rPr>
              <a:t>(наприклад, чоловіком або дружиною)</a:t>
            </a:r>
            <a:r>
              <a:rPr lang="en-US" b="true" sz="2500">
                <a:solidFill>
                  <a:srgbClr val="204188"/>
                </a:solidFill>
                <a:latin typeface="Open Sans Bold"/>
                <a:ea typeface="Open Sans Bold"/>
                <a:cs typeface="Open Sans Bold"/>
                <a:sym typeface="Open Sans Bold"/>
              </a:rPr>
              <a:t>;</a:t>
            </a:r>
          </a:p>
          <a:p>
            <a:pPr algn="l">
              <a:lnSpc>
                <a:spcPts val="3500"/>
              </a:lnSpc>
            </a:pPr>
            <a:r>
              <a:rPr lang="en-US" sz="2500">
                <a:solidFill>
                  <a:srgbClr val="204188"/>
                </a:solidFill>
                <a:latin typeface="Open Sans"/>
                <a:ea typeface="Open Sans"/>
                <a:cs typeface="Open Sans"/>
                <a:sym typeface="Open Sans"/>
              </a:rPr>
              <a:t>-легально перебувати в Польщі</a:t>
            </a:r>
            <a:r>
              <a:rPr lang="en-US" b="true" sz="2500">
                <a:solidFill>
                  <a:srgbClr val="204188"/>
                </a:solidFill>
                <a:latin typeface="Open Sans Bold"/>
                <a:ea typeface="Open Sans Bold"/>
                <a:cs typeface="Open Sans Bold"/>
                <a:sym typeface="Open Sans Bold"/>
              </a:rPr>
              <a:t> на підставі тимчасового захисту;</a:t>
            </a:r>
          </a:p>
          <a:p>
            <a:pPr algn="l">
              <a:lnSpc>
                <a:spcPts val="3500"/>
              </a:lnSpc>
            </a:pPr>
            <a:r>
              <a:rPr lang="en-US" sz="2500">
                <a:solidFill>
                  <a:srgbClr val="204188"/>
                </a:solidFill>
                <a:latin typeface="Open Sans"/>
                <a:ea typeface="Open Sans"/>
                <a:cs typeface="Open Sans"/>
                <a:sym typeface="Open Sans"/>
              </a:rPr>
              <a:t>-станом на 4 червня 2025 року мати номер PESEL зі статусом UKR;</a:t>
            </a:r>
          </a:p>
          <a:p>
            <a:pPr algn="l">
              <a:lnSpc>
                <a:spcPts val="3500"/>
              </a:lnSpc>
            </a:pPr>
            <a:r>
              <a:rPr lang="en-US" b="true" sz="2500">
                <a:solidFill>
                  <a:srgbClr val="204188"/>
                </a:solidFill>
                <a:latin typeface="Open Sans Bold"/>
                <a:ea typeface="Open Sans Bold"/>
                <a:cs typeface="Open Sans Bold"/>
                <a:sym typeface="Open Sans Bold"/>
              </a:rPr>
              <a:t>-</a:t>
            </a:r>
            <a:r>
              <a:rPr lang="en-US" sz="2500">
                <a:solidFill>
                  <a:srgbClr val="204188"/>
                </a:solidFill>
                <a:latin typeface="Open Sans"/>
                <a:ea typeface="Open Sans"/>
                <a:cs typeface="Open Sans"/>
                <a:sym typeface="Open Sans"/>
              </a:rPr>
              <a:t>у день подання заяви мати PESEL зі статусом UKR виданий на підставі поданого до будь-якої гміни дійсного закордонного паспорта;</a:t>
            </a:r>
          </a:p>
          <a:p>
            <a:pPr algn="l">
              <a:lnSpc>
                <a:spcPts val="3500"/>
              </a:lnSpc>
            </a:pPr>
            <a:r>
              <a:rPr lang="en-US" b="true" sz="2500">
                <a:solidFill>
                  <a:srgbClr val="204188"/>
                </a:solidFill>
                <a:latin typeface="Open Sans Bold"/>
                <a:ea typeface="Open Sans Bold"/>
                <a:cs typeface="Open Sans Bold"/>
                <a:sym typeface="Open Sans Bold"/>
              </a:rPr>
              <a:t>-</a:t>
            </a:r>
            <a:r>
              <a:rPr lang="en-US" sz="2500">
                <a:solidFill>
                  <a:srgbClr val="204188"/>
                </a:solidFill>
                <a:latin typeface="Open Sans"/>
                <a:ea typeface="Open Sans"/>
                <a:cs typeface="Open Sans"/>
                <a:sym typeface="Open Sans"/>
              </a:rPr>
              <a:t>мати</a:t>
            </a:r>
            <a:r>
              <a:rPr lang="en-US" b="true" sz="2500">
                <a:solidFill>
                  <a:srgbClr val="204188"/>
                </a:solidFill>
                <a:latin typeface="Open Sans Bold"/>
                <a:ea typeface="Open Sans Bold"/>
                <a:cs typeface="Open Sans Bold"/>
                <a:sym typeface="Open Sans Bold"/>
              </a:rPr>
              <a:t> безперервний статус UKR щонайменше протягом 365 днів.</a:t>
            </a:r>
          </a:p>
          <a:p>
            <a:pPr algn="l">
              <a:lnSpc>
                <a:spcPts val="3500"/>
              </a:lnSpc>
            </a:pPr>
          </a:p>
          <a:p>
            <a:pPr algn="ctr">
              <a:lnSpc>
                <a:spcPts val="4480"/>
              </a:lnSpc>
            </a:pPr>
          </a:p>
        </p:txBody>
      </p:sp>
      <p:sp>
        <p:nvSpPr>
          <p:cNvPr name="Freeform 8" id="8"/>
          <p:cNvSpPr/>
          <p:nvPr/>
        </p:nvSpPr>
        <p:spPr>
          <a:xfrm flipH="false" flipV="false" rot="0">
            <a:off x="4534670" y="168740"/>
            <a:ext cx="1404905" cy="1404905"/>
          </a:xfrm>
          <a:custGeom>
            <a:avLst/>
            <a:gdLst/>
            <a:ahLst/>
            <a:cxnLst/>
            <a:rect r="r" b="b" t="t" l="l"/>
            <a:pathLst>
              <a:path h="1404905" w="1404905">
                <a:moveTo>
                  <a:pt x="0" y="0"/>
                </a:moveTo>
                <a:lnTo>
                  <a:pt x="1404905" y="0"/>
                </a:lnTo>
                <a:lnTo>
                  <a:pt x="1404905" y="1404904"/>
                </a:lnTo>
                <a:lnTo>
                  <a:pt x="0" y="14049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890634" y="1726247"/>
            <a:ext cx="20069268" cy="8021904"/>
            <a:chOff x="0" y="0"/>
            <a:chExt cx="5285733" cy="2112765"/>
          </a:xfrm>
        </p:grpSpPr>
        <p:sp>
          <p:nvSpPr>
            <p:cNvPr name="Freeform 3" id="3"/>
            <p:cNvSpPr/>
            <p:nvPr/>
          </p:nvSpPr>
          <p:spPr>
            <a:xfrm flipH="false" flipV="false" rot="0">
              <a:off x="0" y="0"/>
              <a:ext cx="5285733" cy="2112765"/>
            </a:xfrm>
            <a:custGeom>
              <a:avLst/>
              <a:gdLst/>
              <a:ahLst/>
              <a:cxnLst/>
              <a:rect r="r" b="b" t="t" l="l"/>
              <a:pathLst>
                <a:path h="2112765" w="5285733">
                  <a:moveTo>
                    <a:pt x="0" y="0"/>
                  </a:moveTo>
                  <a:lnTo>
                    <a:pt x="5285733" y="0"/>
                  </a:lnTo>
                  <a:lnTo>
                    <a:pt x="5285733" y="2112765"/>
                  </a:lnTo>
                  <a:lnTo>
                    <a:pt x="0" y="2112765"/>
                  </a:lnTo>
                  <a:close/>
                </a:path>
              </a:pathLst>
            </a:custGeom>
            <a:solidFill>
              <a:srgbClr val="1F80FF">
                <a:alpha val="23922"/>
              </a:srgbClr>
            </a:solidFill>
          </p:spPr>
        </p:sp>
        <p:sp>
          <p:nvSpPr>
            <p:cNvPr name="TextBox 4" id="4"/>
            <p:cNvSpPr txBox="true"/>
            <p:nvPr/>
          </p:nvSpPr>
          <p:spPr>
            <a:xfrm>
              <a:off x="0" y="-38100"/>
              <a:ext cx="5285733" cy="2150865"/>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5453539" y="-2710"/>
            <a:ext cx="7380923" cy="1566544"/>
          </a:xfrm>
          <a:prstGeom prst="rect">
            <a:avLst/>
          </a:prstGeom>
        </p:spPr>
        <p:txBody>
          <a:bodyPr anchor="t" rtlCol="false" tIns="0" lIns="0" bIns="0" rIns="0">
            <a:spAutoFit/>
          </a:bodyPr>
          <a:lstStyle/>
          <a:p>
            <a:pPr algn="ctr">
              <a:lnSpc>
                <a:spcPts val="12880"/>
              </a:lnSpc>
            </a:pPr>
            <a:r>
              <a:rPr lang="en-US" b="true" sz="9200">
                <a:solidFill>
                  <a:srgbClr val="204188"/>
                </a:solidFill>
                <a:latin typeface="Open Sans Bold"/>
                <a:ea typeface="Open Sans Bold"/>
                <a:cs typeface="Open Sans Bold"/>
                <a:sym typeface="Open Sans Bold"/>
              </a:rPr>
              <a:t>UKR → CUKR</a:t>
            </a:r>
          </a:p>
        </p:txBody>
      </p:sp>
      <p:sp>
        <p:nvSpPr>
          <p:cNvPr name="TextBox 6" id="6"/>
          <p:cNvSpPr txBox="true"/>
          <p:nvPr/>
        </p:nvSpPr>
        <p:spPr>
          <a:xfrm rot="0">
            <a:off x="1028700" y="1872517"/>
            <a:ext cx="15863194" cy="3498849"/>
          </a:xfrm>
          <a:prstGeom prst="rect">
            <a:avLst/>
          </a:prstGeom>
        </p:spPr>
        <p:txBody>
          <a:bodyPr anchor="t" rtlCol="false" tIns="0" lIns="0" bIns="0" rIns="0">
            <a:spAutoFit/>
          </a:bodyPr>
          <a:lstStyle/>
          <a:p>
            <a:pPr algn="l">
              <a:lnSpc>
                <a:spcPts val="3500"/>
              </a:lnSpc>
            </a:pPr>
            <a:r>
              <a:rPr lang="en-US" sz="2500" b="true">
                <a:solidFill>
                  <a:srgbClr val="204188"/>
                </a:solidFill>
                <a:latin typeface="Open Sans Bold"/>
                <a:ea typeface="Open Sans Bold"/>
                <a:cs typeface="Open Sans Bold"/>
                <a:sym typeface="Open Sans Bold"/>
              </a:rPr>
              <a:t>W przypadku obywateli Ukrainy, p</a:t>
            </a:r>
            <a:r>
              <a:rPr lang="en-US" b="true" sz="2500">
                <a:solidFill>
                  <a:srgbClr val="204188"/>
                </a:solidFill>
                <a:latin typeface="Open Sans Bold"/>
                <a:ea typeface="Open Sans Bold"/>
                <a:cs typeface="Open Sans Bold"/>
                <a:sym typeface="Open Sans Bold"/>
              </a:rPr>
              <a:t>osiadających numer PESEL ze statusem UKR, którzy złożą wniosek o kartę pobytu CUKR i wniosek ten nie zostanie rozpatrzony do dnia 4 marca 2027 r., ich pobyt na terenie Rzeczypospolitej Polskiej uznaje się za legalny do dnia: </a:t>
            </a:r>
          </a:p>
          <a:p>
            <a:pPr algn="l">
              <a:lnSpc>
                <a:spcPts val="3500"/>
              </a:lnSpc>
            </a:pPr>
          </a:p>
          <a:p>
            <a:pPr algn="l">
              <a:lnSpc>
                <a:spcPts val="3500"/>
              </a:lnSpc>
            </a:pPr>
            <a:r>
              <a:rPr lang="en-US" b="true" sz="2500">
                <a:solidFill>
                  <a:srgbClr val="204188"/>
                </a:solidFill>
                <a:latin typeface="Open Sans Bold"/>
                <a:ea typeface="Open Sans Bold"/>
                <a:cs typeface="Open Sans Bold"/>
                <a:sym typeface="Open Sans Bold"/>
              </a:rPr>
              <a:t>- odbioru karty pobytu</a:t>
            </a:r>
            <a:r>
              <a:rPr lang="en-US" sz="2500">
                <a:solidFill>
                  <a:srgbClr val="204188"/>
                </a:solidFill>
                <a:latin typeface="Open Sans"/>
                <a:ea typeface="Open Sans"/>
                <a:cs typeface="Open Sans"/>
                <a:sym typeface="Open Sans"/>
              </a:rPr>
              <a:t> (lub jej unieważnienia, z uwagi na nieodebranie w terminie 60 dni od dnia udostępnienia przez urząd wojewódzki informacji o możliwości jej odbioru), </a:t>
            </a:r>
          </a:p>
          <a:p>
            <a:pPr algn="l">
              <a:lnSpc>
                <a:spcPts val="3500"/>
              </a:lnSpc>
            </a:pPr>
            <a:r>
              <a:rPr lang="en-US" sz="2500">
                <a:solidFill>
                  <a:srgbClr val="204188"/>
                </a:solidFill>
                <a:latin typeface="Open Sans"/>
                <a:ea typeface="Open Sans"/>
                <a:cs typeface="Open Sans"/>
                <a:sym typeface="Open Sans"/>
              </a:rPr>
              <a:t>- w którym decyzja o odmowie wydania karty pobytu lub umorzeniu postępowania w sprawie wydania karty pobytu stanie się ostateczna.</a:t>
            </a:r>
          </a:p>
        </p:txBody>
      </p:sp>
      <p:sp>
        <p:nvSpPr>
          <p:cNvPr name="TextBox 7" id="7"/>
          <p:cNvSpPr txBox="true"/>
          <p:nvPr/>
        </p:nvSpPr>
        <p:spPr>
          <a:xfrm rot="0">
            <a:off x="1083821" y="5680049"/>
            <a:ext cx="16175479" cy="4069715"/>
          </a:xfrm>
          <a:prstGeom prst="rect">
            <a:avLst/>
          </a:prstGeom>
        </p:spPr>
        <p:txBody>
          <a:bodyPr anchor="t" rtlCol="false" tIns="0" lIns="0" bIns="0" rIns="0">
            <a:spAutoFit/>
          </a:bodyPr>
          <a:lstStyle/>
          <a:p>
            <a:pPr algn="l">
              <a:lnSpc>
                <a:spcPts val="3500"/>
              </a:lnSpc>
            </a:pPr>
            <a:r>
              <a:rPr lang="en-US" sz="2500" b="true">
                <a:solidFill>
                  <a:srgbClr val="204188"/>
                </a:solidFill>
                <a:latin typeface="Open Sans Bold"/>
                <a:ea typeface="Open Sans Bold"/>
                <a:cs typeface="Open Sans Bold"/>
                <a:sym typeface="Open Sans Bold"/>
              </a:rPr>
              <a:t>Для громадян України, які</a:t>
            </a:r>
            <a:r>
              <a:rPr lang="en-US" b="true" sz="2500">
                <a:solidFill>
                  <a:srgbClr val="204188"/>
                </a:solidFill>
                <a:latin typeface="Open Sans Bold"/>
                <a:ea typeface="Open Sans Bold"/>
                <a:cs typeface="Open Sans Bold"/>
                <a:sym typeface="Open Sans Bold"/>
              </a:rPr>
              <a:t> мають PESEL зі статусом UKR та подадуть заяву на карту побиту CUKR, і цю заяву не буде розглянуто до 4 березня 2027 року, матимуть легальне перебування на території Республіки Польща до дня:</a:t>
            </a:r>
          </a:p>
          <a:p>
            <a:pPr algn="l">
              <a:lnSpc>
                <a:spcPts val="3500"/>
              </a:lnSpc>
            </a:pPr>
          </a:p>
          <a:p>
            <a:pPr algn="l">
              <a:lnSpc>
                <a:spcPts val="3500"/>
              </a:lnSpc>
            </a:pPr>
            <a:r>
              <a:rPr lang="en-US" sz="2500">
                <a:solidFill>
                  <a:srgbClr val="204188"/>
                </a:solidFill>
                <a:latin typeface="Open Sans"/>
                <a:ea typeface="Open Sans"/>
                <a:cs typeface="Open Sans"/>
                <a:sym typeface="Open Sans"/>
              </a:rPr>
              <a:t> -    </a:t>
            </a:r>
            <a:r>
              <a:rPr lang="en-US" b="true" sz="2500">
                <a:solidFill>
                  <a:srgbClr val="204188"/>
                </a:solidFill>
                <a:latin typeface="Open Sans Bold"/>
                <a:ea typeface="Open Sans Bold"/>
                <a:cs typeface="Open Sans Bold"/>
                <a:sym typeface="Open Sans Bold"/>
              </a:rPr>
              <a:t>отримання карти побиту CUKR</a:t>
            </a:r>
            <a:r>
              <a:rPr lang="en-US" sz="2500">
                <a:solidFill>
                  <a:srgbClr val="204188"/>
                </a:solidFill>
                <a:latin typeface="Open Sans"/>
                <a:ea typeface="Open Sans"/>
                <a:cs typeface="Open Sans"/>
                <a:sym typeface="Open Sans"/>
              </a:rPr>
              <a:t> (або її анулювання у зв’язку з неотриманням протягом 60 днів з дня надання воєводським управлінням інформації про можливість її отримання), </a:t>
            </a:r>
          </a:p>
          <a:p>
            <a:pPr algn="l">
              <a:lnSpc>
                <a:spcPts val="3500"/>
              </a:lnSpc>
            </a:pPr>
            <a:r>
              <a:rPr lang="en-US" sz="2500">
                <a:solidFill>
                  <a:srgbClr val="204188"/>
                </a:solidFill>
                <a:latin typeface="Open Sans"/>
                <a:ea typeface="Open Sans"/>
                <a:cs typeface="Open Sans"/>
                <a:sym typeface="Open Sans"/>
              </a:rPr>
              <a:t> -    у якому рішення про відмову у видачі карти побиту або про закриття провадження у справі про видачу карти побиту стане остаточним.</a:t>
            </a:r>
          </a:p>
          <a:p>
            <a:pPr algn="ctr">
              <a:lnSpc>
                <a:spcPts val="4620"/>
              </a:lnSpc>
            </a:pPr>
          </a:p>
        </p:txBody>
      </p:sp>
      <p:sp>
        <p:nvSpPr>
          <p:cNvPr name="Freeform 8" id="8"/>
          <p:cNvSpPr/>
          <p:nvPr/>
        </p:nvSpPr>
        <p:spPr>
          <a:xfrm flipH="false" flipV="false" rot="0">
            <a:off x="3832618" y="158930"/>
            <a:ext cx="1404905" cy="1404905"/>
          </a:xfrm>
          <a:custGeom>
            <a:avLst/>
            <a:gdLst/>
            <a:ahLst/>
            <a:cxnLst/>
            <a:rect r="r" b="b" t="t" l="l"/>
            <a:pathLst>
              <a:path h="1404905" w="1404905">
                <a:moveTo>
                  <a:pt x="0" y="0"/>
                </a:moveTo>
                <a:lnTo>
                  <a:pt x="1404905" y="0"/>
                </a:lnTo>
                <a:lnTo>
                  <a:pt x="1404905" y="1404904"/>
                </a:lnTo>
                <a:lnTo>
                  <a:pt x="0" y="14049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719734"/>
            <a:ext cx="10034384" cy="8995222"/>
            <a:chOff x="0" y="0"/>
            <a:chExt cx="2642801" cy="2369112"/>
          </a:xfrm>
        </p:grpSpPr>
        <p:sp>
          <p:nvSpPr>
            <p:cNvPr name="Freeform 3" id="3"/>
            <p:cNvSpPr/>
            <p:nvPr/>
          </p:nvSpPr>
          <p:spPr>
            <a:xfrm flipH="false" flipV="false" rot="0">
              <a:off x="0" y="0"/>
              <a:ext cx="2642801" cy="2369112"/>
            </a:xfrm>
            <a:custGeom>
              <a:avLst/>
              <a:gdLst/>
              <a:ahLst/>
              <a:cxnLst/>
              <a:rect r="r" b="b" t="t" l="l"/>
              <a:pathLst>
                <a:path h="2369112" w="2642801">
                  <a:moveTo>
                    <a:pt x="0" y="0"/>
                  </a:moveTo>
                  <a:lnTo>
                    <a:pt x="2642801" y="0"/>
                  </a:lnTo>
                  <a:lnTo>
                    <a:pt x="2642801" y="2369112"/>
                  </a:lnTo>
                  <a:lnTo>
                    <a:pt x="0" y="2369112"/>
                  </a:lnTo>
                  <a:close/>
                </a:path>
              </a:pathLst>
            </a:custGeom>
            <a:solidFill>
              <a:srgbClr val="1F80FF">
                <a:alpha val="23922"/>
              </a:srgbClr>
            </a:solidFill>
          </p:spPr>
        </p:sp>
        <p:sp>
          <p:nvSpPr>
            <p:cNvPr name="TextBox 4" id="4"/>
            <p:cNvSpPr txBox="true"/>
            <p:nvPr/>
          </p:nvSpPr>
          <p:spPr>
            <a:xfrm>
              <a:off x="0" y="-38100"/>
              <a:ext cx="2642801" cy="2407212"/>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795085" y="828851"/>
            <a:ext cx="8115300" cy="8964475"/>
          </a:xfrm>
          <a:prstGeom prst="rect">
            <a:avLst/>
          </a:prstGeom>
        </p:spPr>
        <p:txBody>
          <a:bodyPr anchor="t" rtlCol="false" tIns="0" lIns="0" bIns="0" rIns="0">
            <a:spAutoFit/>
          </a:bodyPr>
          <a:lstStyle/>
          <a:p>
            <a:pPr algn="ctr">
              <a:lnSpc>
                <a:spcPts val="3140"/>
              </a:lnSpc>
            </a:pPr>
            <a:r>
              <a:rPr lang="en-US" sz="2242">
                <a:solidFill>
                  <a:srgbClr val="204188"/>
                </a:solidFill>
                <a:latin typeface="Open Sans"/>
                <a:ea typeface="Open Sans"/>
                <a:cs typeface="Open Sans"/>
                <a:sym typeface="Open Sans"/>
              </a:rPr>
              <a:t>Złożenie wniosku o wydanie karty pobytu CUKR możliwe będzie</a:t>
            </a:r>
            <a:r>
              <a:rPr lang="en-US" b="true" sz="2242">
                <a:solidFill>
                  <a:srgbClr val="204188"/>
                </a:solidFill>
                <a:latin typeface="Open Sans Bold"/>
                <a:ea typeface="Open Sans Bold"/>
                <a:cs typeface="Open Sans Bold"/>
                <a:sym typeface="Open Sans Bold"/>
              </a:rPr>
              <a:t> wyłącznie w formie elektronicznej</a:t>
            </a:r>
            <a:r>
              <a:rPr lang="en-US" sz="2242">
                <a:solidFill>
                  <a:srgbClr val="204188"/>
                </a:solidFill>
                <a:latin typeface="Open Sans"/>
                <a:ea typeface="Open Sans"/>
                <a:cs typeface="Open Sans"/>
                <a:sym typeface="Open Sans"/>
              </a:rPr>
              <a:t> i tylko wtedy, gdy dane zamieszczone w rejestrze PESEL </a:t>
            </a:r>
            <a:r>
              <a:rPr lang="en-US" b="true" sz="2242">
                <a:solidFill>
                  <a:srgbClr val="204188"/>
                </a:solidFill>
                <a:latin typeface="Open Sans Bold"/>
                <a:ea typeface="Open Sans Bold"/>
                <a:cs typeface="Open Sans Bold"/>
                <a:sym typeface="Open Sans Bold"/>
              </a:rPr>
              <a:t>są kompletne</a:t>
            </a:r>
            <a:r>
              <a:rPr lang="en-US" sz="2242">
                <a:solidFill>
                  <a:srgbClr val="204188"/>
                </a:solidFill>
                <a:latin typeface="Open Sans"/>
                <a:ea typeface="Open Sans"/>
                <a:cs typeface="Open Sans"/>
                <a:sym typeface="Open Sans"/>
              </a:rPr>
              <a:t>. Proces ten odbywać się będzie poprzez logowanie do systemu </a:t>
            </a:r>
            <a:r>
              <a:rPr lang="en-US" b="true" sz="2242" u="sng">
                <a:solidFill>
                  <a:srgbClr val="204188"/>
                </a:solidFill>
                <a:latin typeface="Open Sans Bold"/>
                <a:ea typeface="Open Sans Bold"/>
                <a:cs typeface="Open Sans Bold"/>
                <a:sym typeface="Open Sans Bold"/>
                <a:hlinkClick r:id="rId2" tooltip="https://migrant.poznan.uw.gov.pl/pl/komunikaty/karty-pobytu-dla-obywateli-ukrainy-posiadajacych-pesel-ukr"/>
              </a:rPr>
              <a:t>Moduł Obsługi Spraw (MOS)</a:t>
            </a:r>
            <a:r>
              <a:rPr lang="en-US" sz="2242">
                <a:solidFill>
                  <a:srgbClr val="204188"/>
                </a:solidFill>
                <a:latin typeface="Open Sans"/>
                <a:ea typeface="Open Sans"/>
                <a:cs typeface="Open Sans"/>
                <a:sym typeface="Open Sans"/>
              </a:rPr>
              <a:t> za pośrednictwem login.gov.pl, następnie wypełnienie formularza wniosku o wydanie karty pobytu, a na końcu podpisanie elektroniczne wniosku, do którego konieczne będzie posiadanie profilu zaufanego, kwalifikowanego podpisu elektronicznego lub podpisu osobistego.</a:t>
            </a:r>
          </a:p>
          <a:p>
            <a:pPr algn="ctr">
              <a:lnSpc>
                <a:spcPts val="3140"/>
              </a:lnSpc>
            </a:pPr>
            <a:r>
              <a:rPr lang="en-US" sz="2242">
                <a:solidFill>
                  <a:srgbClr val="204188"/>
                </a:solidFill>
                <a:latin typeface="Open Sans"/>
                <a:ea typeface="Open Sans"/>
                <a:cs typeface="Open Sans"/>
                <a:sym typeface="Open Sans"/>
              </a:rPr>
              <a:t> </a:t>
            </a:r>
          </a:p>
          <a:p>
            <a:pPr algn="l">
              <a:lnSpc>
                <a:spcPts val="3140"/>
              </a:lnSpc>
            </a:pPr>
            <a:r>
              <a:rPr lang="en-US" b="true" sz="2242">
                <a:solidFill>
                  <a:srgbClr val="204188"/>
                </a:solidFill>
                <a:latin typeface="Open Sans Bold"/>
                <a:ea typeface="Open Sans Bold"/>
                <a:cs typeface="Open Sans Bold"/>
                <a:sym typeface="Open Sans Bold"/>
              </a:rPr>
              <a:t>Do wniosku należy dołączyć: </a:t>
            </a:r>
          </a:p>
          <a:p>
            <a:pPr algn="l">
              <a:lnSpc>
                <a:spcPts val="3140"/>
              </a:lnSpc>
            </a:pPr>
          </a:p>
          <a:p>
            <a:pPr algn="l">
              <a:lnSpc>
                <a:spcPts val="3140"/>
              </a:lnSpc>
            </a:pPr>
            <a:r>
              <a:rPr lang="en-US" sz="2242">
                <a:solidFill>
                  <a:srgbClr val="204188"/>
                </a:solidFill>
                <a:latin typeface="Open Sans"/>
                <a:ea typeface="Open Sans"/>
                <a:cs typeface="Open Sans"/>
                <a:sym typeface="Open Sans"/>
              </a:rPr>
              <a:t>- aktualną fotografię </a:t>
            </a:r>
            <a:r>
              <a:rPr lang="en-US" b="true" sz="2242">
                <a:solidFill>
                  <a:srgbClr val="204188"/>
                </a:solidFill>
                <a:latin typeface="Open Sans Bold"/>
                <a:ea typeface="Open Sans Bold"/>
                <a:cs typeface="Open Sans Bold"/>
                <a:sym typeface="Open Sans Bold"/>
              </a:rPr>
              <a:t>w formacie cyfrowym</a:t>
            </a:r>
            <a:r>
              <a:rPr lang="en-US" sz="2242">
                <a:solidFill>
                  <a:srgbClr val="204188"/>
                </a:solidFill>
                <a:latin typeface="Open Sans"/>
                <a:ea typeface="Open Sans"/>
                <a:cs typeface="Open Sans"/>
                <a:sym typeface="Open Sans"/>
              </a:rPr>
              <a:t>, spełniającą określone wymagania</a:t>
            </a:r>
          </a:p>
          <a:p>
            <a:pPr algn="l">
              <a:lnSpc>
                <a:spcPts val="3140"/>
              </a:lnSpc>
            </a:pPr>
            <a:r>
              <a:rPr lang="en-US" sz="2242">
                <a:solidFill>
                  <a:srgbClr val="204188"/>
                </a:solidFill>
                <a:latin typeface="Open Sans"/>
                <a:ea typeface="Open Sans"/>
                <a:cs typeface="Open Sans"/>
                <a:sym typeface="Open Sans"/>
              </a:rPr>
              <a:t>- potwierdzenie dokonania płatności (skan dokumentu lub elektroniczne potwierdzenie przelewu): opłaty w wysokości 100 zł za wydanie karty pobytu oraz opłaty skarbowej w wysokości 340 zł za udzielenie zezwolenia na pobyt czasowy.</a:t>
            </a:r>
          </a:p>
          <a:p>
            <a:pPr algn="ctr">
              <a:lnSpc>
                <a:spcPts val="3140"/>
              </a:lnSpc>
            </a:pPr>
          </a:p>
          <a:p>
            <a:pPr algn="ctr">
              <a:lnSpc>
                <a:spcPts val="3140"/>
              </a:lnSpc>
            </a:pPr>
            <a:r>
              <a:rPr lang="en-US" b="true" sz="2242">
                <a:solidFill>
                  <a:srgbClr val="FF3131"/>
                </a:solidFill>
                <a:latin typeface="Open Sans Bold"/>
                <a:ea typeface="Open Sans Bold"/>
                <a:cs typeface="Open Sans Bold"/>
                <a:sym typeface="Open Sans Bold"/>
              </a:rPr>
              <a:t>Złożenie wniosku o kartę pobytu CUKR będzie możliwe po wydaniu komunikatu przez MSWiA.</a:t>
            </a:r>
          </a:p>
          <a:p>
            <a:pPr algn="ctr">
              <a:lnSpc>
                <a:spcPts val="3000"/>
              </a:lnSpc>
            </a:pPr>
          </a:p>
        </p:txBody>
      </p:sp>
      <p:grpSp>
        <p:nvGrpSpPr>
          <p:cNvPr name="Group 6" id="6"/>
          <p:cNvGrpSpPr/>
          <p:nvPr/>
        </p:nvGrpSpPr>
        <p:grpSpPr>
          <a:xfrm rot="0">
            <a:off x="9375819" y="798105"/>
            <a:ext cx="10034384" cy="8995222"/>
            <a:chOff x="0" y="0"/>
            <a:chExt cx="2642801" cy="2369112"/>
          </a:xfrm>
        </p:grpSpPr>
        <p:sp>
          <p:nvSpPr>
            <p:cNvPr name="Freeform 7" id="7"/>
            <p:cNvSpPr/>
            <p:nvPr/>
          </p:nvSpPr>
          <p:spPr>
            <a:xfrm flipH="false" flipV="false" rot="0">
              <a:off x="0" y="0"/>
              <a:ext cx="2642801" cy="2369112"/>
            </a:xfrm>
            <a:custGeom>
              <a:avLst/>
              <a:gdLst/>
              <a:ahLst/>
              <a:cxnLst/>
              <a:rect r="r" b="b" t="t" l="l"/>
              <a:pathLst>
                <a:path h="2369112" w="2642801">
                  <a:moveTo>
                    <a:pt x="0" y="0"/>
                  </a:moveTo>
                  <a:lnTo>
                    <a:pt x="2642801" y="0"/>
                  </a:lnTo>
                  <a:lnTo>
                    <a:pt x="2642801" y="2369112"/>
                  </a:lnTo>
                  <a:lnTo>
                    <a:pt x="0" y="2369112"/>
                  </a:lnTo>
                  <a:close/>
                </a:path>
              </a:pathLst>
            </a:custGeom>
            <a:solidFill>
              <a:srgbClr val="1F80FF">
                <a:alpha val="23922"/>
              </a:srgbClr>
            </a:solidFill>
          </p:spPr>
        </p:sp>
        <p:sp>
          <p:nvSpPr>
            <p:cNvPr name="TextBox 8" id="8"/>
            <p:cNvSpPr txBox="true"/>
            <p:nvPr/>
          </p:nvSpPr>
          <p:spPr>
            <a:xfrm>
              <a:off x="0" y="-38100"/>
              <a:ext cx="2642801" cy="2407212"/>
            </a:xfrm>
            <a:prstGeom prst="rect">
              <a:avLst/>
            </a:prstGeom>
          </p:spPr>
          <p:txBody>
            <a:bodyPr anchor="ctr" rtlCol="false" tIns="50800" lIns="50800" bIns="50800" rIns="50800"/>
            <a:lstStyle/>
            <a:p>
              <a:pPr algn="ctr">
                <a:lnSpc>
                  <a:spcPts val="2659"/>
                </a:lnSpc>
                <a:spcBef>
                  <a:spcPct val="0"/>
                </a:spcBef>
              </a:pPr>
            </a:p>
          </p:txBody>
        </p:sp>
      </p:grpSp>
      <p:sp>
        <p:nvSpPr>
          <p:cNvPr name="TextBox 9" id="9"/>
          <p:cNvSpPr txBox="true"/>
          <p:nvPr/>
        </p:nvSpPr>
        <p:spPr>
          <a:xfrm rot="0">
            <a:off x="9665375" y="990600"/>
            <a:ext cx="8381136" cy="9063445"/>
          </a:xfrm>
          <a:prstGeom prst="rect">
            <a:avLst/>
          </a:prstGeom>
        </p:spPr>
        <p:txBody>
          <a:bodyPr anchor="t" rtlCol="false" tIns="0" lIns="0" bIns="0" rIns="0">
            <a:spAutoFit/>
          </a:bodyPr>
          <a:lstStyle/>
          <a:p>
            <a:pPr algn="ctr">
              <a:lnSpc>
                <a:spcPts val="2869"/>
              </a:lnSpc>
            </a:pPr>
            <a:r>
              <a:rPr lang="en-US" sz="2049">
                <a:solidFill>
                  <a:srgbClr val="204188"/>
                </a:solidFill>
                <a:latin typeface="Open Sans"/>
                <a:ea typeface="Open Sans"/>
                <a:cs typeface="Open Sans"/>
                <a:sym typeface="Open Sans"/>
              </a:rPr>
              <a:t>Подання заяви на видачу карти побиту CUKR буде можливим</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виключно</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в</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електронній</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формі і лише тоді, коли дані внесені до реєстру PESEL</a:t>
            </a:r>
            <a:r>
              <a:rPr lang="en-US" b="true" sz="2049">
                <a:solidFill>
                  <a:srgbClr val="204188"/>
                </a:solidFill>
                <a:latin typeface="Open Sans Bold"/>
                <a:ea typeface="Open Sans Bold"/>
                <a:cs typeface="Open Sans Bold"/>
                <a:sym typeface="Open Sans Bold"/>
              </a:rPr>
              <a:t> в повному обсязі</a:t>
            </a:r>
            <a:r>
              <a:rPr lang="en-US" sz="2049">
                <a:solidFill>
                  <a:srgbClr val="204188"/>
                </a:solidFill>
                <a:latin typeface="Open Sans"/>
                <a:ea typeface="Open Sans"/>
                <a:cs typeface="Open Sans"/>
                <a:sym typeface="Open Sans"/>
              </a:rPr>
              <a:t>. Цей процес відбуватиметься шляхом входу до системи «</a:t>
            </a:r>
            <a:r>
              <a:rPr lang="en-US" b="true" sz="2049">
                <a:solidFill>
                  <a:srgbClr val="204188"/>
                </a:solidFill>
                <a:latin typeface="Open Sans Bold"/>
                <a:ea typeface="Open Sans Bold"/>
                <a:cs typeface="Open Sans Bold"/>
                <a:sym typeface="Open Sans Bold"/>
              </a:rPr>
              <a:t>Модуль</a:t>
            </a:r>
            <a:r>
              <a:rPr lang="en-US" b="true" sz="2049" u="none">
                <a:solidFill>
                  <a:srgbClr val="204188"/>
                </a:solidFill>
                <a:latin typeface="Open Sans Bold"/>
                <a:ea typeface="Open Sans Bold"/>
                <a:cs typeface="Open Sans Bold"/>
                <a:sym typeface="Open Sans Bold"/>
              </a:rPr>
              <a:t> </a:t>
            </a:r>
            <a:r>
              <a:rPr lang="en-US" b="true" sz="2049">
                <a:solidFill>
                  <a:srgbClr val="204188"/>
                </a:solidFill>
                <a:latin typeface="Open Sans Bold"/>
                <a:ea typeface="Open Sans Bold"/>
                <a:cs typeface="Open Sans Bold"/>
                <a:sym typeface="Open Sans Bold"/>
              </a:rPr>
              <a:t>обслуговування</a:t>
            </a:r>
            <a:r>
              <a:rPr lang="en-US" b="true" sz="2049" u="none">
                <a:solidFill>
                  <a:srgbClr val="204188"/>
                </a:solidFill>
                <a:latin typeface="Open Sans Bold"/>
                <a:ea typeface="Open Sans Bold"/>
                <a:cs typeface="Open Sans Bold"/>
                <a:sym typeface="Open Sans Bold"/>
              </a:rPr>
              <a:t> </a:t>
            </a:r>
            <a:r>
              <a:rPr lang="en-US" b="true" sz="2049">
                <a:solidFill>
                  <a:srgbClr val="204188"/>
                </a:solidFill>
                <a:latin typeface="Open Sans Bold"/>
                <a:ea typeface="Open Sans Bold"/>
                <a:cs typeface="Open Sans Bold"/>
                <a:sym typeface="Open Sans Bold"/>
              </a:rPr>
              <a:t>справ</a:t>
            </a:r>
            <a:r>
              <a:rPr lang="en-US" sz="2049">
                <a:solidFill>
                  <a:srgbClr val="204188"/>
                </a:solidFill>
                <a:latin typeface="Open Sans"/>
                <a:ea typeface="Open Sans"/>
                <a:cs typeface="Open Sans"/>
                <a:sym typeface="Open Sans"/>
              </a:rPr>
              <a:t>»</a:t>
            </a:r>
            <a:r>
              <a:rPr lang="en-US" sz="2049" u="none">
                <a:solidFill>
                  <a:srgbClr val="204188"/>
                </a:solidFill>
                <a:latin typeface="Open Sans"/>
                <a:ea typeface="Open Sans"/>
                <a:cs typeface="Open Sans"/>
                <a:sym typeface="Open Sans"/>
              </a:rPr>
              <a:t> (MOS)</a:t>
            </a:r>
            <a:r>
              <a:rPr lang="en-US" sz="2049">
                <a:solidFill>
                  <a:srgbClr val="204188"/>
                </a:solidFill>
                <a:latin typeface="Open Sans"/>
                <a:ea typeface="Open Sans"/>
                <a:cs typeface="Open Sans"/>
                <a:sym typeface="Open Sans"/>
              </a:rPr>
              <a:t> через login.gov.pl, подальшого заповнення форми заяви на видачу карти побиту та, на завершення, підписання заяви електронним підписом, для чого необхідно мати довірений профіль (Profil Zaufany), кваліфікований електронний підпис або особистий підпис (podpis osobisty)</a:t>
            </a:r>
          </a:p>
          <a:p>
            <a:pPr algn="ctr">
              <a:lnSpc>
                <a:spcPts val="2869"/>
              </a:lnSpc>
            </a:pPr>
          </a:p>
          <a:p>
            <a:pPr algn="l">
              <a:lnSpc>
                <a:spcPts val="2869"/>
              </a:lnSpc>
            </a:pPr>
            <a:r>
              <a:rPr lang="en-US" sz="2049" b="true">
                <a:solidFill>
                  <a:srgbClr val="204188"/>
                </a:solidFill>
                <a:latin typeface="Open Sans Bold"/>
                <a:ea typeface="Open Sans Bold"/>
                <a:cs typeface="Open Sans Bold"/>
                <a:sym typeface="Open Sans Bold"/>
              </a:rPr>
              <a:t>До</a:t>
            </a:r>
            <a:r>
              <a:rPr lang="en-US" b="true" sz="2049">
                <a:solidFill>
                  <a:srgbClr val="204188"/>
                </a:solidFill>
                <a:latin typeface="Open Sans Bold"/>
                <a:ea typeface="Open Sans Bold"/>
                <a:cs typeface="Open Sans Bold"/>
                <a:sym typeface="Open Sans Bold"/>
              </a:rPr>
              <a:t> заяви додаються:</a:t>
            </a:r>
          </a:p>
          <a:p>
            <a:pPr algn="l">
              <a:lnSpc>
                <a:spcPts val="2869"/>
              </a:lnSpc>
            </a:pPr>
          </a:p>
          <a:p>
            <a:pPr algn="l">
              <a:lnSpc>
                <a:spcPts val="2869"/>
              </a:lnSpc>
            </a:pPr>
            <a:r>
              <a:rPr lang="en-US" sz="2049">
                <a:solidFill>
                  <a:srgbClr val="204188"/>
                </a:solidFill>
                <a:latin typeface="Open Sans"/>
                <a:ea typeface="Open Sans"/>
                <a:cs typeface="Open Sans"/>
                <a:sym typeface="Open Sans"/>
              </a:rPr>
              <a:t>-      актуальне </a:t>
            </a:r>
            <a:r>
              <a:rPr lang="en-US" b="true" sz="2049">
                <a:solidFill>
                  <a:srgbClr val="204188"/>
                </a:solidFill>
                <a:latin typeface="Open Sans Bold"/>
                <a:ea typeface="Open Sans Bold"/>
                <a:cs typeface="Open Sans Bold"/>
                <a:sym typeface="Open Sans Bold"/>
              </a:rPr>
              <a:t>цифрове фото</a:t>
            </a:r>
            <a:r>
              <a:rPr lang="en-US" sz="2049">
                <a:solidFill>
                  <a:srgbClr val="204188"/>
                </a:solidFill>
                <a:latin typeface="Open Sans"/>
                <a:ea typeface="Open Sans"/>
                <a:cs typeface="Open Sans"/>
                <a:sym typeface="Open Sans"/>
              </a:rPr>
              <a:t>, яке </a:t>
            </a:r>
            <a:r>
              <a:rPr lang="en-US" sz="2049">
                <a:solidFill>
                  <a:srgbClr val="204188"/>
                </a:solidFill>
                <a:latin typeface="Open Sans"/>
                <a:ea typeface="Open Sans"/>
                <a:cs typeface="Open Sans"/>
                <a:sym typeface="Open Sans"/>
              </a:rPr>
              <a:t>відповідає</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встановленим вимогам</a:t>
            </a:r>
            <a:r>
              <a:rPr lang="en-US" sz="2049">
                <a:solidFill>
                  <a:srgbClr val="204188"/>
                </a:solidFill>
                <a:latin typeface="Open Sans"/>
                <a:ea typeface="Open Sans"/>
                <a:cs typeface="Open Sans"/>
                <a:sym typeface="Open Sans"/>
              </a:rPr>
              <a:t>, зокрема: без фону, у визначеному форматі;</a:t>
            </a:r>
          </a:p>
          <a:p>
            <a:pPr algn="l">
              <a:lnSpc>
                <a:spcPts val="2869"/>
              </a:lnSpc>
            </a:pPr>
            <a:r>
              <a:rPr lang="en-US" sz="2049">
                <a:solidFill>
                  <a:srgbClr val="204188"/>
                </a:solidFill>
                <a:latin typeface="Open Sans"/>
                <a:ea typeface="Open Sans"/>
                <a:cs typeface="Open Sans"/>
                <a:sym typeface="Open Sans"/>
              </a:rPr>
              <a:t>-      підтвердження оплати (сканована копія документа або електронне підтвердження переказу): за видачу карти побиту 100 злотих та сплати адміністраційного збору (opłata skarbowa) </a:t>
            </a:r>
            <a:r>
              <a:rPr lang="en-US" sz="2049">
                <a:solidFill>
                  <a:srgbClr val="204188"/>
                </a:solidFill>
                <a:latin typeface="Open Sans"/>
                <a:ea typeface="Open Sans"/>
                <a:cs typeface="Open Sans"/>
                <a:sym typeface="Open Sans"/>
              </a:rPr>
              <a:t>за</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видачу</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дозволу</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на</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тимчасове</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перебування</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у</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розмірі</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340</a:t>
            </a:r>
            <a:r>
              <a:rPr lang="en-US" sz="2049">
                <a:solidFill>
                  <a:srgbClr val="204188"/>
                </a:solidFill>
                <a:latin typeface="Open Sans"/>
                <a:ea typeface="Open Sans"/>
                <a:cs typeface="Open Sans"/>
                <a:sym typeface="Open Sans"/>
              </a:rPr>
              <a:t> </a:t>
            </a:r>
            <a:r>
              <a:rPr lang="en-US" sz="2049">
                <a:solidFill>
                  <a:srgbClr val="204188"/>
                </a:solidFill>
                <a:latin typeface="Open Sans"/>
                <a:ea typeface="Open Sans"/>
                <a:cs typeface="Open Sans"/>
                <a:sym typeface="Open Sans"/>
              </a:rPr>
              <a:t>злотих</a:t>
            </a:r>
            <a:r>
              <a:rPr lang="en-US" sz="2049">
                <a:solidFill>
                  <a:srgbClr val="204188"/>
                </a:solidFill>
                <a:latin typeface="Open Sans"/>
                <a:ea typeface="Open Sans"/>
                <a:cs typeface="Open Sans"/>
                <a:sym typeface="Open Sans"/>
              </a:rPr>
              <a:t>.</a:t>
            </a:r>
          </a:p>
          <a:p>
            <a:pPr algn="l">
              <a:lnSpc>
                <a:spcPts val="2869"/>
              </a:lnSpc>
            </a:pPr>
          </a:p>
          <a:p>
            <a:pPr algn="ctr">
              <a:lnSpc>
                <a:spcPts val="2869"/>
              </a:lnSpc>
            </a:pPr>
            <a:r>
              <a:rPr lang="en-US" b="true" sz="2049">
                <a:solidFill>
                  <a:srgbClr val="FF3131"/>
                </a:solidFill>
                <a:latin typeface="Open Sans Bold"/>
                <a:ea typeface="Open Sans Bold"/>
                <a:cs typeface="Open Sans Bold"/>
                <a:sym typeface="Open Sans Bold"/>
              </a:rPr>
              <a:t>Подання заяви на отримання карти побиту CUKR стане можливим після оприлюднення відповідного повідомлення Міністерством внутрішніх справ та адміністрації (MSWiA).</a:t>
            </a:r>
          </a:p>
          <a:p>
            <a:pPr algn="l">
              <a:lnSpc>
                <a:spcPts val="3140"/>
              </a:lnSpc>
            </a:pPr>
          </a:p>
          <a:p>
            <a:pPr algn="ctr">
              <a:lnSpc>
                <a:spcPts val="2860"/>
              </a:lnSpc>
            </a:pPr>
          </a:p>
        </p:txBody>
      </p:sp>
      <p:sp>
        <p:nvSpPr>
          <p:cNvPr name="Freeform 10" id="10"/>
          <p:cNvSpPr/>
          <p:nvPr/>
        </p:nvSpPr>
        <p:spPr>
          <a:xfrm flipH="false" flipV="false" rot="0">
            <a:off x="174032" y="562770"/>
            <a:ext cx="854668" cy="854668"/>
          </a:xfrm>
          <a:custGeom>
            <a:avLst/>
            <a:gdLst/>
            <a:ahLst/>
            <a:cxnLst/>
            <a:rect r="r" b="b" t="t" l="l"/>
            <a:pathLst>
              <a:path h="854668" w="854668">
                <a:moveTo>
                  <a:pt x="0" y="0"/>
                </a:moveTo>
                <a:lnTo>
                  <a:pt x="854668" y="0"/>
                </a:lnTo>
                <a:lnTo>
                  <a:pt x="854668" y="854668"/>
                </a:lnTo>
                <a:lnTo>
                  <a:pt x="0" y="854668"/>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11" id="11"/>
          <p:cNvSpPr/>
          <p:nvPr/>
        </p:nvSpPr>
        <p:spPr>
          <a:xfrm flipH="false" flipV="false" rot="0">
            <a:off x="9052196" y="601366"/>
            <a:ext cx="854668" cy="854668"/>
          </a:xfrm>
          <a:custGeom>
            <a:avLst/>
            <a:gdLst/>
            <a:ahLst/>
            <a:cxnLst/>
            <a:rect r="r" b="b" t="t" l="l"/>
            <a:pathLst>
              <a:path h="854668" w="854668">
                <a:moveTo>
                  <a:pt x="0" y="0"/>
                </a:moveTo>
                <a:lnTo>
                  <a:pt x="854668" y="0"/>
                </a:lnTo>
                <a:lnTo>
                  <a:pt x="854668" y="854668"/>
                </a:lnTo>
                <a:lnTo>
                  <a:pt x="0" y="854668"/>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transition spd="fast">
    <p:push dir="l"/>
  </p:transition>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623204"/>
            <a:ext cx="9835512" cy="11155381"/>
            <a:chOff x="0" y="0"/>
            <a:chExt cx="2590423" cy="2938043"/>
          </a:xfrm>
        </p:grpSpPr>
        <p:sp>
          <p:nvSpPr>
            <p:cNvPr name="Freeform 3" id="3"/>
            <p:cNvSpPr/>
            <p:nvPr/>
          </p:nvSpPr>
          <p:spPr>
            <a:xfrm flipH="false" flipV="false" rot="0">
              <a:off x="0" y="0"/>
              <a:ext cx="2590423" cy="2938043"/>
            </a:xfrm>
            <a:custGeom>
              <a:avLst/>
              <a:gdLst/>
              <a:ahLst/>
              <a:cxnLst/>
              <a:rect r="r" b="b" t="t" l="l"/>
              <a:pathLst>
                <a:path h="2938043" w="2590423">
                  <a:moveTo>
                    <a:pt x="0" y="0"/>
                  </a:moveTo>
                  <a:lnTo>
                    <a:pt x="2590423" y="0"/>
                  </a:lnTo>
                  <a:lnTo>
                    <a:pt x="2590423" y="2938043"/>
                  </a:lnTo>
                  <a:lnTo>
                    <a:pt x="0" y="2938043"/>
                  </a:lnTo>
                  <a:close/>
                </a:path>
              </a:pathLst>
            </a:custGeom>
            <a:solidFill>
              <a:srgbClr val="1F80FF">
                <a:alpha val="23922"/>
              </a:srgbClr>
            </a:solidFill>
          </p:spPr>
        </p:sp>
        <p:sp>
          <p:nvSpPr>
            <p:cNvPr name="TextBox 4" id="4"/>
            <p:cNvSpPr txBox="true"/>
            <p:nvPr/>
          </p:nvSpPr>
          <p:spPr>
            <a:xfrm>
              <a:off x="0" y="-38100"/>
              <a:ext cx="2590423" cy="2976143"/>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514350" y="304304"/>
            <a:ext cx="7909099" cy="1905867"/>
          </a:xfrm>
          <a:prstGeom prst="rect">
            <a:avLst/>
          </a:prstGeom>
        </p:spPr>
        <p:txBody>
          <a:bodyPr anchor="t" rtlCol="false" tIns="0" lIns="0" bIns="0" rIns="0">
            <a:spAutoFit/>
          </a:bodyPr>
          <a:lstStyle/>
          <a:p>
            <a:pPr algn="ctr">
              <a:lnSpc>
                <a:spcPts val="3032"/>
              </a:lnSpc>
            </a:pPr>
            <a:r>
              <a:rPr lang="en-US" b="true" sz="2165">
                <a:solidFill>
                  <a:srgbClr val="204188"/>
                </a:solidFill>
                <a:latin typeface="Open Sans Bold"/>
                <a:ea typeface="Open Sans Bold"/>
                <a:cs typeface="Open Sans Bold"/>
                <a:sym typeface="Open Sans Bold"/>
              </a:rPr>
              <a:t>Jakie d</a:t>
            </a:r>
            <a:r>
              <a:rPr lang="en-US" b="true" sz="2165">
                <a:solidFill>
                  <a:srgbClr val="204188"/>
                </a:solidFill>
                <a:latin typeface="Open Sans Bold"/>
                <a:ea typeface="Open Sans Bold"/>
                <a:cs typeface="Open Sans Bold"/>
                <a:sym typeface="Open Sans Bold"/>
              </a:rPr>
              <a:t>okładnie dokumenty należy przygotować do złożenia wniosku o kartę pobytu lub status CUKR dla dzieci, które wjechały do Polski przed ukończeniem 12. roku życia</a:t>
            </a:r>
          </a:p>
          <a:p>
            <a:pPr algn="ctr">
              <a:lnSpc>
                <a:spcPts val="3172"/>
              </a:lnSpc>
            </a:pPr>
          </a:p>
        </p:txBody>
      </p:sp>
      <p:sp>
        <p:nvSpPr>
          <p:cNvPr name="TextBox 6" id="6"/>
          <p:cNvSpPr txBox="true"/>
          <p:nvPr/>
        </p:nvSpPr>
        <p:spPr>
          <a:xfrm rot="0">
            <a:off x="382629" y="2187394"/>
            <a:ext cx="8040821" cy="7754135"/>
          </a:xfrm>
          <a:prstGeom prst="rect">
            <a:avLst/>
          </a:prstGeom>
        </p:spPr>
        <p:txBody>
          <a:bodyPr anchor="t" rtlCol="false" tIns="0" lIns="0" bIns="0" rIns="0">
            <a:spAutoFit/>
          </a:bodyPr>
          <a:lstStyle/>
          <a:p>
            <a:pPr algn="ctr">
              <a:lnSpc>
                <a:spcPts val="2581"/>
              </a:lnSpc>
            </a:pPr>
            <a:r>
              <a:rPr lang="en-US" b="true" sz="1844">
                <a:solidFill>
                  <a:srgbClr val="204188"/>
                </a:solidFill>
                <a:latin typeface="Open Sans Bold"/>
                <a:ea typeface="Open Sans Bold"/>
                <a:cs typeface="Open Sans Bold"/>
                <a:sym typeface="Open Sans Bold"/>
              </a:rPr>
              <a:t>Jeżeli małoletnie dziecko wjechało na terytorium Rzeczypospolitej Polskiej przed ukończeniem 12. roku życia i korzysta na tym terytorium z ochrony czasowej (statusu UKR), to dla złożenia wniosku o wydanie karty pobytu, w rejestrze Ministra Cyfryzacji muszą znajdować się:</a:t>
            </a:r>
          </a:p>
          <a:p>
            <a:pPr algn="ctr">
              <a:lnSpc>
                <a:spcPts val="2581"/>
              </a:lnSpc>
            </a:pPr>
          </a:p>
          <a:p>
            <a:pPr algn="l" marL="398141" indent="-199071" lvl="1">
              <a:lnSpc>
                <a:spcPts val="2581"/>
              </a:lnSpc>
              <a:buFont typeface="Arial"/>
              <a:buChar char="•"/>
            </a:pPr>
            <a:r>
              <a:rPr lang="en-US" b="true" sz="1844">
                <a:solidFill>
                  <a:srgbClr val="204188"/>
                </a:solidFill>
                <a:latin typeface="Open Sans Bold"/>
                <a:ea typeface="Open Sans Bold"/>
                <a:cs typeface="Open Sans Bold"/>
                <a:sym typeface="Open Sans Bold"/>
              </a:rPr>
              <a:t>o</a:t>
            </a:r>
            <a:r>
              <a:rPr lang="en-US" b="true" sz="1844">
                <a:solidFill>
                  <a:srgbClr val="204188"/>
                </a:solidFill>
                <a:latin typeface="Open Sans Bold"/>
                <a:ea typeface="Open Sans Bold"/>
                <a:cs typeface="Open Sans Bold"/>
                <a:sym typeface="Open Sans Bold"/>
              </a:rPr>
              <a:t>dciski linii papilarnych</a:t>
            </a:r>
            <a:r>
              <a:rPr lang="en-US" sz="1844">
                <a:solidFill>
                  <a:srgbClr val="204188"/>
                </a:solidFill>
                <a:latin typeface="Open Sans"/>
                <a:ea typeface="Open Sans"/>
                <a:cs typeface="Open Sans"/>
                <a:sym typeface="Open Sans"/>
              </a:rPr>
              <a:t> (odciski palców) lub informacja o fizycznej niemożności pobrania </a:t>
            </a:r>
            <a:r>
              <a:rPr lang="en-US" sz="1844">
                <a:solidFill>
                  <a:srgbClr val="204188"/>
                </a:solidFill>
                <a:latin typeface="Open Sans"/>
                <a:ea typeface="Open Sans"/>
                <a:cs typeface="Open Sans"/>
                <a:sym typeface="Open Sans"/>
              </a:rPr>
              <a:t>odcisków, albo informacja o chwilowej niemożności pobrania (dwukrotnie) – jeżeli dziecko ukończyło 6. rok życia (z chwilą ukończenia 6. roku życia przez dziecko pojawia się obowiązek uzupełnienia danych w postaci odcisków linii papilarnych w drodze złożenia wniosku o uzupełnienie danych); </a:t>
            </a:r>
          </a:p>
          <a:p>
            <a:pPr algn="l" marL="398141" indent="-199071" lvl="1">
              <a:lnSpc>
                <a:spcPts val="2581"/>
              </a:lnSpc>
              <a:buFont typeface="Arial"/>
              <a:buChar char="•"/>
            </a:pPr>
            <a:r>
              <a:rPr lang="en-US" b="true" sz="1844">
                <a:solidFill>
                  <a:srgbClr val="204188"/>
                </a:solidFill>
                <a:latin typeface="Open Sans Bold"/>
                <a:ea typeface="Open Sans Bold"/>
                <a:cs typeface="Open Sans Bold"/>
                <a:sym typeface="Open Sans Bold"/>
              </a:rPr>
              <a:t>odwzorowanie własnoręcznego podpisu</a:t>
            </a:r>
            <a:r>
              <a:rPr lang="en-US" sz="1844">
                <a:solidFill>
                  <a:srgbClr val="204188"/>
                </a:solidFill>
                <a:latin typeface="Open Sans"/>
                <a:ea typeface="Open Sans"/>
                <a:cs typeface="Open Sans"/>
                <a:sym typeface="Open Sans"/>
              </a:rPr>
              <a:t> (za wyjątkiem przypadku, gdy dana osoba nie może złożyć podpisu – np. z powodu choroby lub niepełnosprawności) – jeżeli dziecko ukończyło 12. rok życia (z chwilą ukończenia 12. roku życia przez dziecko pojawia się obowiązek uzupełnienia danych w postaci odwzorowania własnoręcznego podpisu w drodze złożenia wniosku). </a:t>
            </a:r>
          </a:p>
          <a:p>
            <a:pPr algn="l">
              <a:lnSpc>
                <a:spcPts val="2581"/>
              </a:lnSpc>
            </a:pPr>
          </a:p>
          <a:p>
            <a:pPr algn="ctr">
              <a:lnSpc>
                <a:spcPts val="2581"/>
              </a:lnSpc>
            </a:pPr>
            <a:r>
              <a:rPr lang="en-US" b="true" sz="1844">
                <a:solidFill>
                  <a:srgbClr val="FF3131"/>
                </a:solidFill>
                <a:latin typeface="Open Sans Bold"/>
                <a:ea typeface="Open Sans Bold"/>
                <a:cs typeface="Open Sans Bold"/>
                <a:sym typeface="Open Sans Bold"/>
              </a:rPr>
              <a:t>Ważny dokument podróży (paszport) jest niezbędny do wprowadzenia danych do rejestru PESEL oraz do okazania w czasie odbioru karty pobytu</a:t>
            </a:r>
            <a:r>
              <a:rPr lang="en-US" b="true" sz="1844">
                <a:solidFill>
                  <a:srgbClr val="204188"/>
                </a:solidFill>
                <a:latin typeface="Open Sans Bold"/>
                <a:ea typeface="Open Sans Bold"/>
                <a:cs typeface="Open Sans Bold"/>
                <a:sym typeface="Open Sans Bold"/>
              </a:rPr>
              <a:t>.</a:t>
            </a:r>
            <a:r>
              <a:rPr lang="en-US" sz="1844">
                <a:solidFill>
                  <a:srgbClr val="204188"/>
                </a:solidFill>
                <a:latin typeface="Open Sans"/>
                <a:ea typeface="Open Sans"/>
                <a:cs typeface="Open Sans"/>
                <a:sym typeface="Open Sans"/>
              </a:rPr>
              <a:t> Nie ma zaś wymagań dotyczących tego, ile lat do przodu dokument podróży musi być ważny. </a:t>
            </a:r>
          </a:p>
          <a:p>
            <a:pPr algn="ctr">
              <a:lnSpc>
                <a:spcPts val="2581"/>
              </a:lnSpc>
            </a:pPr>
          </a:p>
        </p:txBody>
      </p:sp>
      <p:grpSp>
        <p:nvGrpSpPr>
          <p:cNvPr name="Group 7" id="7"/>
          <p:cNvGrpSpPr/>
          <p:nvPr/>
        </p:nvGrpSpPr>
        <p:grpSpPr>
          <a:xfrm rot="0">
            <a:off x="9144000" y="-434191"/>
            <a:ext cx="9835512" cy="11155381"/>
            <a:chOff x="0" y="0"/>
            <a:chExt cx="2590423" cy="2938043"/>
          </a:xfrm>
        </p:grpSpPr>
        <p:sp>
          <p:nvSpPr>
            <p:cNvPr name="Freeform 8" id="8"/>
            <p:cNvSpPr/>
            <p:nvPr/>
          </p:nvSpPr>
          <p:spPr>
            <a:xfrm flipH="false" flipV="false" rot="0">
              <a:off x="0" y="0"/>
              <a:ext cx="2590423" cy="2938043"/>
            </a:xfrm>
            <a:custGeom>
              <a:avLst/>
              <a:gdLst/>
              <a:ahLst/>
              <a:cxnLst/>
              <a:rect r="r" b="b" t="t" l="l"/>
              <a:pathLst>
                <a:path h="2938043" w="2590423">
                  <a:moveTo>
                    <a:pt x="0" y="0"/>
                  </a:moveTo>
                  <a:lnTo>
                    <a:pt x="2590423" y="0"/>
                  </a:lnTo>
                  <a:lnTo>
                    <a:pt x="2590423" y="2938043"/>
                  </a:lnTo>
                  <a:lnTo>
                    <a:pt x="0" y="2938043"/>
                  </a:lnTo>
                  <a:close/>
                </a:path>
              </a:pathLst>
            </a:custGeom>
            <a:solidFill>
              <a:srgbClr val="1F80FF">
                <a:alpha val="23922"/>
              </a:srgbClr>
            </a:solidFill>
          </p:spPr>
        </p:sp>
        <p:sp>
          <p:nvSpPr>
            <p:cNvPr name="TextBox 9" id="9"/>
            <p:cNvSpPr txBox="true"/>
            <p:nvPr/>
          </p:nvSpPr>
          <p:spPr>
            <a:xfrm>
              <a:off x="0" y="-38100"/>
              <a:ext cx="2590423" cy="2976143"/>
            </a:xfrm>
            <a:prstGeom prst="rect">
              <a:avLst/>
            </a:prstGeom>
          </p:spPr>
          <p:txBody>
            <a:bodyPr anchor="ctr" rtlCol="false" tIns="50800" lIns="50800" bIns="50800" rIns="50800"/>
            <a:lstStyle/>
            <a:p>
              <a:pPr algn="ctr">
                <a:lnSpc>
                  <a:spcPts val="2659"/>
                </a:lnSpc>
                <a:spcBef>
                  <a:spcPct val="0"/>
                </a:spcBef>
              </a:pPr>
            </a:p>
          </p:txBody>
        </p:sp>
      </p:grpSp>
      <p:sp>
        <p:nvSpPr>
          <p:cNvPr name="TextBox 10" id="10"/>
          <p:cNvSpPr txBox="true"/>
          <p:nvPr/>
        </p:nvSpPr>
        <p:spPr>
          <a:xfrm rot="0">
            <a:off x="9619238" y="304304"/>
            <a:ext cx="7909099" cy="1580747"/>
          </a:xfrm>
          <a:prstGeom prst="rect">
            <a:avLst/>
          </a:prstGeom>
        </p:spPr>
        <p:txBody>
          <a:bodyPr anchor="t" rtlCol="false" tIns="0" lIns="0" bIns="0" rIns="0">
            <a:spAutoFit/>
          </a:bodyPr>
          <a:lstStyle/>
          <a:p>
            <a:pPr algn="ctr">
              <a:lnSpc>
                <a:spcPts val="3172"/>
              </a:lnSpc>
            </a:pPr>
            <a:r>
              <a:rPr lang="en-US" b="true" sz="2265">
                <a:solidFill>
                  <a:srgbClr val="204188"/>
                </a:solidFill>
                <a:latin typeface="Open Sans Bold"/>
                <a:ea typeface="Open Sans Bold"/>
                <a:cs typeface="Open Sans Bold"/>
                <a:sym typeface="Open Sans Bold"/>
              </a:rPr>
              <a:t>Які саме</a:t>
            </a:r>
            <a:r>
              <a:rPr lang="en-US" b="true" sz="2265">
                <a:solidFill>
                  <a:srgbClr val="204188"/>
                </a:solidFill>
                <a:latin typeface="Open Sans Bold"/>
                <a:ea typeface="Open Sans Bold"/>
                <a:cs typeface="Open Sans Bold"/>
                <a:sym typeface="Open Sans Bold"/>
              </a:rPr>
              <a:t> документи потрібно підготувати для подання заяви на карту побиту або статус CUKR для дітей, які в’їхали до Польщі до досягнення 12-річного віку,</a:t>
            </a:r>
          </a:p>
        </p:txBody>
      </p:sp>
      <p:sp>
        <p:nvSpPr>
          <p:cNvPr name="TextBox 11" id="11"/>
          <p:cNvSpPr txBox="true"/>
          <p:nvPr/>
        </p:nvSpPr>
        <p:spPr>
          <a:xfrm rot="0">
            <a:off x="9794866" y="2341068"/>
            <a:ext cx="7909099" cy="7754135"/>
          </a:xfrm>
          <a:prstGeom prst="rect">
            <a:avLst/>
          </a:prstGeom>
        </p:spPr>
        <p:txBody>
          <a:bodyPr anchor="t" rtlCol="false" tIns="0" lIns="0" bIns="0" rIns="0">
            <a:spAutoFit/>
          </a:bodyPr>
          <a:lstStyle/>
          <a:p>
            <a:pPr algn="ctr">
              <a:lnSpc>
                <a:spcPts val="2581"/>
              </a:lnSpc>
            </a:pPr>
            <a:r>
              <a:rPr lang="en-US" b="true" sz="1844">
                <a:solidFill>
                  <a:srgbClr val="204188"/>
                </a:solidFill>
                <a:latin typeface="Open Sans Bold"/>
                <a:ea typeface="Open Sans Bold"/>
                <a:cs typeface="Open Sans Bold"/>
                <a:sym typeface="Open Sans Bold"/>
              </a:rPr>
              <a:t>Якщо неповнолітня дитина в’їхала на територію Республіки Польща до досягнення 12-річного віку і користується на цій території тимчасовим захистом (статус UKR), то для подання заяви на видачу карти побиту в реєстрі Міністра цифровізації мають бути наявні:</a:t>
            </a:r>
          </a:p>
          <a:p>
            <a:pPr algn="ctr">
              <a:lnSpc>
                <a:spcPts val="2581"/>
              </a:lnSpc>
            </a:pPr>
          </a:p>
          <a:p>
            <a:pPr algn="l" marL="398141" indent="-199071" lvl="1">
              <a:lnSpc>
                <a:spcPts val="2581"/>
              </a:lnSpc>
              <a:buFont typeface="Arial"/>
              <a:buChar char="•"/>
            </a:pPr>
            <a:r>
              <a:rPr lang="en-US" sz="1844">
                <a:solidFill>
                  <a:srgbClr val="204188"/>
                </a:solidFill>
                <a:latin typeface="Open Sans"/>
                <a:ea typeface="Open Sans"/>
                <a:cs typeface="Open Sans"/>
                <a:sym typeface="Open Sans"/>
              </a:rPr>
              <a:t>   </a:t>
            </a:r>
            <a:r>
              <a:rPr lang="en-US" b="true" sz="1844">
                <a:solidFill>
                  <a:srgbClr val="204188"/>
                </a:solidFill>
                <a:latin typeface="Open Sans Bold"/>
                <a:ea typeface="Open Sans Bold"/>
                <a:cs typeface="Open Sans Bold"/>
                <a:sym typeface="Open Sans Bold"/>
              </a:rPr>
              <a:t>відбитки</a:t>
            </a:r>
            <a:r>
              <a:rPr lang="en-US" b="true" sz="1844">
                <a:solidFill>
                  <a:srgbClr val="204188"/>
                </a:solidFill>
                <a:latin typeface="Open Sans Bold"/>
                <a:ea typeface="Open Sans Bold"/>
                <a:cs typeface="Open Sans Bold"/>
                <a:sym typeface="Open Sans Bold"/>
              </a:rPr>
              <a:t> пальців</a:t>
            </a:r>
            <a:r>
              <a:rPr lang="en-US" sz="1844">
                <a:solidFill>
                  <a:srgbClr val="204188"/>
                </a:solidFill>
                <a:latin typeface="Open Sans"/>
                <a:ea typeface="Open Sans"/>
                <a:cs typeface="Open Sans"/>
                <a:sym typeface="Open Sans"/>
              </a:rPr>
              <a:t> (папілярних ліній) або інформація про фізичну неможливість взяття відбитків</a:t>
            </a:r>
            <a:r>
              <a:rPr lang="en-US" sz="1844">
                <a:solidFill>
                  <a:srgbClr val="204188"/>
                </a:solidFill>
                <a:latin typeface="Open Sans"/>
                <a:ea typeface="Open Sans"/>
                <a:cs typeface="Open Sans"/>
                <a:sym typeface="Open Sans"/>
              </a:rPr>
              <a:t>, або інформація про тимчасову неможливість їх взяття (двічі) — якщо дитина досягла 6-річного віку (з моменту досягнення дитиною 6 років виникає обов'язок доповнити дані відбитками папілярних ліній шляхом подання заяви про доповнення даних);</a:t>
            </a:r>
          </a:p>
          <a:p>
            <a:pPr algn="l" marL="398141" indent="-199071" lvl="1">
              <a:lnSpc>
                <a:spcPts val="2581"/>
              </a:lnSpc>
              <a:buFont typeface="Arial"/>
              <a:buChar char="•"/>
            </a:pPr>
            <a:r>
              <a:rPr lang="en-US" b="true" sz="1844">
                <a:solidFill>
                  <a:srgbClr val="204188"/>
                </a:solidFill>
                <a:latin typeface="Open Sans Bold"/>
                <a:ea typeface="Open Sans Bold"/>
                <a:cs typeface="Open Sans Bold"/>
                <a:sym typeface="Open Sans Bold"/>
              </a:rPr>
              <a:t>відтворення власноручного підпису</a:t>
            </a:r>
            <a:r>
              <a:rPr lang="en-US" sz="1844">
                <a:solidFill>
                  <a:srgbClr val="204188"/>
                </a:solidFill>
                <a:latin typeface="Open Sans"/>
                <a:ea typeface="Open Sans"/>
                <a:cs typeface="Open Sans"/>
                <a:sym typeface="Open Sans"/>
              </a:rPr>
              <a:t> (за винятком випадків, коли особа не може підписатися — наприклад, через хворобу або інвалідність) — якщо дитина досягла 12-річного віку (з моменту досягнення дитиною 12 років виникає обов'язок доповнити дані відтворенням власноручного підпису шляхом подання відповідної заяви).</a:t>
            </a:r>
          </a:p>
          <a:p>
            <a:pPr algn="ctr">
              <a:lnSpc>
                <a:spcPts val="2581"/>
              </a:lnSpc>
            </a:pPr>
          </a:p>
          <a:p>
            <a:pPr algn="ctr">
              <a:lnSpc>
                <a:spcPts val="2581"/>
              </a:lnSpc>
            </a:pPr>
            <a:r>
              <a:rPr lang="en-US" b="true" sz="1844">
                <a:solidFill>
                  <a:srgbClr val="FF3131"/>
                </a:solidFill>
                <a:latin typeface="Open Sans Bold"/>
                <a:ea typeface="Open Sans Bold"/>
                <a:cs typeface="Open Sans Bold"/>
                <a:sym typeface="Open Sans Bold"/>
              </a:rPr>
              <a:t>Наявність</a:t>
            </a:r>
            <a:r>
              <a:rPr lang="en-US" b="true" sz="1844">
                <a:solidFill>
                  <a:srgbClr val="FF3131"/>
                </a:solidFill>
                <a:latin typeface="Open Sans Bold"/>
                <a:ea typeface="Open Sans Bold"/>
                <a:cs typeface="Open Sans Bold"/>
                <a:sym typeface="Open Sans Bold"/>
              </a:rPr>
              <a:t> дійсного закордонного паспорта є обов’язковою для внесення даних до реєстру PESEL та під час отримання карти</a:t>
            </a:r>
            <a:r>
              <a:rPr lang="en-US" b="true" sz="1844">
                <a:solidFill>
                  <a:srgbClr val="204188"/>
                </a:solidFill>
                <a:latin typeface="Open Sans Bold"/>
                <a:ea typeface="Open Sans Bold"/>
                <a:cs typeface="Open Sans Bold"/>
                <a:sym typeface="Open Sans Bold"/>
              </a:rPr>
              <a:t>.</a:t>
            </a:r>
            <a:r>
              <a:rPr lang="en-US" sz="1844">
                <a:solidFill>
                  <a:srgbClr val="204188"/>
                </a:solidFill>
                <a:latin typeface="Open Sans"/>
                <a:ea typeface="Open Sans"/>
                <a:cs typeface="Open Sans"/>
                <a:sym typeface="Open Sans"/>
              </a:rPr>
              <a:t> Немає жодних вимог щодо терміну дії закордонного паспорта «на роки вперед».</a:t>
            </a:r>
          </a:p>
          <a:p>
            <a:pPr algn="ctr">
              <a:lnSpc>
                <a:spcPts val="2581"/>
              </a:lnSpc>
            </a:pPr>
          </a:p>
        </p:txBody>
      </p:sp>
      <p:sp>
        <p:nvSpPr>
          <p:cNvPr name="Freeform 12" id="12"/>
          <p:cNvSpPr/>
          <p:nvPr/>
        </p:nvSpPr>
        <p:spPr>
          <a:xfrm flipH="false" flipV="false" rot="0">
            <a:off x="0" y="0"/>
            <a:ext cx="854668" cy="854668"/>
          </a:xfrm>
          <a:custGeom>
            <a:avLst/>
            <a:gdLst/>
            <a:ahLst/>
            <a:cxnLst/>
            <a:rect r="r" b="b" t="t" l="l"/>
            <a:pathLst>
              <a:path h="854668" w="854668">
                <a:moveTo>
                  <a:pt x="0" y="0"/>
                </a:moveTo>
                <a:lnTo>
                  <a:pt x="854668" y="0"/>
                </a:lnTo>
                <a:lnTo>
                  <a:pt x="854668" y="854668"/>
                </a:lnTo>
                <a:lnTo>
                  <a:pt x="0" y="85466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3" id="13"/>
          <p:cNvSpPr/>
          <p:nvPr/>
        </p:nvSpPr>
        <p:spPr>
          <a:xfrm flipH="false" flipV="false" rot="0">
            <a:off x="9144000" y="0"/>
            <a:ext cx="854668" cy="854668"/>
          </a:xfrm>
          <a:custGeom>
            <a:avLst/>
            <a:gdLst/>
            <a:ahLst/>
            <a:cxnLst/>
            <a:rect r="r" b="b" t="t" l="l"/>
            <a:pathLst>
              <a:path h="854668" w="854668">
                <a:moveTo>
                  <a:pt x="0" y="0"/>
                </a:moveTo>
                <a:lnTo>
                  <a:pt x="854668" y="0"/>
                </a:lnTo>
                <a:lnTo>
                  <a:pt x="854668" y="854668"/>
                </a:lnTo>
                <a:lnTo>
                  <a:pt x="0" y="85466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FFDF5"/>
        </a:solidFill>
      </p:bgPr>
    </p:bg>
    <p:spTree>
      <p:nvGrpSpPr>
        <p:cNvPr id="1" name=""/>
        <p:cNvGrpSpPr/>
        <p:nvPr/>
      </p:nvGrpSpPr>
      <p:grpSpPr>
        <a:xfrm>
          <a:off x="0" y="0"/>
          <a:ext cx="0" cy="0"/>
          <a:chOff x="0" y="0"/>
          <a:chExt cx="0" cy="0"/>
        </a:xfrm>
      </p:grpSpPr>
      <p:grpSp>
        <p:nvGrpSpPr>
          <p:cNvPr name="Group 2" id="2"/>
          <p:cNvGrpSpPr/>
          <p:nvPr/>
        </p:nvGrpSpPr>
        <p:grpSpPr>
          <a:xfrm rot="0">
            <a:off x="-1123999" y="-947228"/>
            <a:ext cx="10051528" cy="11234228"/>
            <a:chOff x="0" y="0"/>
            <a:chExt cx="2647316" cy="2958809"/>
          </a:xfrm>
        </p:grpSpPr>
        <p:sp>
          <p:nvSpPr>
            <p:cNvPr name="Freeform 3" id="3"/>
            <p:cNvSpPr/>
            <p:nvPr/>
          </p:nvSpPr>
          <p:spPr>
            <a:xfrm flipH="false" flipV="false" rot="0">
              <a:off x="0" y="0"/>
              <a:ext cx="2647316" cy="2958809"/>
            </a:xfrm>
            <a:custGeom>
              <a:avLst/>
              <a:gdLst/>
              <a:ahLst/>
              <a:cxnLst/>
              <a:rect r="r" b="b" t="t" l="l"/>
              <a:pathLst>
                <a:path h="2958809" w="2647316">
                  <a:moveTo>
                    <a:pt x="0" y="0"/>
                  </a:moveTo>
                  <a:lnTo>
                    <a:pt x="2647316" y="0"/>
                  </a:lnTo>
                  <a:lnTo>
                    <a:pt x="2647316" y="2958809"/>
                  </a:lnTo>
                  <a:lnTo>
                    <a:pt x="0" y="2958809"/>
                  </a:lnTo>
                  <a:close/>
                </a:path>
              </a:pathLst>
            </a:custGeom>
            <a:solidFill>
              <a:srgbClr val="1F80FF">
                <a:alpha val="23922"/>
              </a:srgbClr>
            </a:solidFill>
          </p:spPr>
        </p:sp>
        <p:sp>
          <p:nvSpPr>
            <p:cNvPr name="TextBox 4" id="4"/>
            <p:cNvSpPr txBox="true"/>
            <p:nvPr/>
          </p:nvSpPr>
          <p:spPr>
            <a:xfrm>
              <a:off x="0" y="-38100"/>
              <a:ext cx="2647316" cy="2996909"/>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1455609" y="430170"/>
            <a:ext cx="6839252" cy="1244832"/>
          </a:xfrm>
          <a:prstGeom prst="rect">
            <a:avLst/>
          </a:prstGeom>
        </p:spPr>
        <p:txBody>
          <a:bodyPr anchor="t" rtlCol="false" tIns="0" lIns="0" bIns="0" rIns="0">
            <a:spAutoFit/>
          </a:bodyPr>
          <a:lstStyle/>
          <a:p>
            <a:pPr algn="ctr">
              <a:lnSpc>
                <a:spcPts val="3312"/>
              </a:lnSpc>
            </a:pPr>
            <a:r>
              <a:rPr lang="en-US" b="true" sz="2365">
                <a:solidFill>
                  <a:srgbClr val="204188"/>
                </a:solidFill>
                <a:latin typeface="Open Sans Bold"/>
                <a:ea typeface="Open Sans Bold"/>
                <a:cs typeface="Open Sans Bold"/>
                <a:sym typeface="Open Sans Bold"/>
              </a:rPr>
              <a:t>Jak z</a:t>
            </a:r>
            <a:r>
              <a:rPr lang="en-US" b="true" sz="2365">
                <a:solidFill>
                  <a:srgbClr val="204188"/>
                </a:solidFill>
                <a:latin typeface="Open Sans Bold"/>
                <a:ea typeface="Open Sans Bold"/>
                <a:cs typeface="Open Sans Bold"/>
                <a:sym typeface="Open Sans Bold"/>
              </a:rPr>
              <a:t>alegalizować pobyt w Polsce osobom, które nie mogą pracować lub nie mogą znaleźć pracy? </a:t>
            </a:r>
          </a:p>
        </p:txBody>
      </p:sp>
      <p:sp>
        <p:nvSpPr>
          <p:cNvPr name="TextBox 6" id="6"/>
          <p:cNvSpPr txBox="true"/>
          <p:nvPr/>
        </p:nvSpPr>
        <p:spPr>
          <a:xfrm rot="0">
            <a:off x="753157" y="2298830"/>
            <a:ext cx="7412600" cy="7577574"/>
          </a:xfrm>
          <a:prstGeom prst="rect">
            <a:avLst/>
          </a:prstGeom>
        </p:spPr>
        <p:txBody>
          <a:bodyPr anchor="t" rtlCol="false" tIns="0" lIns="0" bIns="0" rIns="0">
            <a:spAutoFit/>
          </a:bodyPr>
          <a:lstStyle/>
          <a:p>
            <a:pPr algn="l">
              <a:lnSpc>
                <a:spcPts val="3010"/>
              </a:lnSpc>
            </a:pPr>
            <a:r>
              <a:rPr lang="en-US" sz="2150">
                <a:solidFill>
                  <a:srgbClr val="204188"/>
                </a:solidFill>
                <a:latin typeface="Open Sans"/>
                <a:ea typeface="Open Sans"/>
                <a:cs typeface="Open Sans"/>
                <a:sym typeface="Open Sans"/>
              </a:rPr>
              <a:t>Kwestia zatrudnienia</a:t>
            </a:r>
            <a:r>
              <a:rPr lang="en-US" sz="2150" b="true">
                <a:solidFill>
                  <a:srgbClr val="204188"/>
                </a:solidFill>
                <a:latin typeface="Open Sans Bold"/>
                <a:ea typeface="Open Sans Bold"/>
                <a:cs typeface="Open Sans Bold"/>
                <a:sym typeface="Open Sans Bold"/>
              </a:rPr>
              <a:t> nie jest</a:t>
            </a:r>
            <a:r>
              <a:rPr lang="en-US" sz="2150">
                <a:solidFill>
                  <a:srgbClr val="204188"/>
                </a:solidFill>
                <a:latin typeface="Open Sans"/>
                <a:ea typeface="Open Sans"/>
                <a:cs typeface="Open Sans"/>
                <a:sym typeface="Open Sans"/>
              </a:rPr>
              <a:t> czynnikiem, który ma wpływ na decyzję o wydaniu karty pobytu CUKR. </a:t>
            </a:r>
            <a:r>
              <a:rPr lang="en-US" sz="2150" b="true">
                <a:solidFill>
                  <a:srgbClr val="204188"/>
                </a:solidFill>
                <a:latin typeface="Open Sans Bold"/>
                <a:ea typeface="Open Sans Bold"/>
                <a:cs typeface="Open Sans Bold"/>
                <a:sym typeface="Open Sans Bold"/>
              </a:rPr>
              <a:t>Nie ma przeciwskazań, aby z</a:t>
            </a:r>
            <a:r>
              <a:rPr lang="en-US" sz="2150" b="true">
                <a:solidFill>
                  <a:srgbClr val="204188"/>
                </a:solidFill>
                <a:latin typeface="Open Sans Bold"/>
                <a:ea typeface="Open Sans Bold"/>
                <a:cs typeface="Open Sans Bold"/>
                <a:sym typeface="Open Sans Bold"/>
              </a:rPr>
              <a:t>arówno osoby w wieku emerytalnym, jak i osoby z niepełnosprawn</a:t>
            </a:r>
            <a:r>
              <a:rPr lang="en-US" b="true" sz="2150">
                <a:solidFill>
                  <a:srgbClr val="204188"/>
                </a:solidFill>
                <a:latin typeface="Open Sans Bold"/>
                <a:ea typeface="Open Sans Bold"/>
                <a:cs typeface="Open Sans Bold"/>
                <a:sym typeface="Open Sans Bold"/>
              </a:rPr>
              <a:t>ościami mogły ubiegać się o kartę CUKR.</a:t>
            </a:r>
          </a:p>
          <a:p>
            <a:pPr algn="l">
              <a:lnSpc>
                <a:spcPts val="3010"/>
              </a:lnSpc>
            </a:pPr>
          </a:p>
          <a:p>
            <a:pPr algn="l">
              <a:lnSpc>
                <a:spcPts val="3010"/>
              </a:lnSpc>
            </a:pPr>
            <a:r>
              <a:rPr lang="en-US" sz="2150">
                <a:solidFill>
                  <a:srgbClr val="204188"/>
                </a:solidFill>
                <a:latin typeface="Open Sans"/>
                <a:ea typeface="Open Sans"/>
                <a:cs typeface="Open Sans"/>
                <a:sym typeface="Open Sans"/>
              </a:rPr>
              <a:t>Niemniej jednak cudzoziemiec, który planuje pozostać w Polsce powinien mieć stabilny dochód, zapewniający środki do życia. Karta pobytu CUKR gwarantuje legalny pobyt, nie wiąże się jednak z żadnym nadzwyczajnym wsparciem, poza ty</a:t>
            </a:r>
            <a:r>
              <a:rPr lang="en-US" sz="2150">
                <a:solidFill>
                  <a:srgbClr val="204188"/>
                </a:solidFill>
                <a:latin typeface="Open Sans"/>
                <a:ea typeface="Open Sans"/>
                <a:cs typeface="Open Sans"/>
                <a:sym typeface="Open Sans"/>
              </a:rPr>
              <a:t>m</a:t>
            </a:r>
            <a:r>
              <a:rPr lang="en-US" sz="2150">
                <a:solidFill>
                  <a:srgbClr val="204188"/>
                </a:solidFill>
                <a:latin typeface="Open Sans"/>
                <a:ea typeface="Open Sans"/>
                <a:cs typeface="Open Sans"/>
                <a:sym typeface="Open Sans"/>
              </a:rPr>
              <a:t> </a:t>
            </a:r>
            <a:r>
              <a:rPr lang="en-US" sz="2150">
                <a:solidFill>
                  <a:srgbClr val="204188"/>
                </a:solidFill>
                <a:latin typeface="Open Sans"/>
                <a:ea typeface="Open Sans"/>
                <a:cs typeface="Open Sans"/>
                <a:sym typeface="Open Sans"/>
              </a:rPr>
              <a:t>g</a:t>
            </a:r>
            <a:r>
              <a:rPr lang="en-US" sz="2150">
                <a:solidFill>
                  <a:srgbClr val="204188"/>
                </a:solidFill>
                <a:latin typeface="Open Sans"/>
                <a:ea typeface="Open Sans"/>
                <a:cs typeface="Open Sans"/>
                <a:sym typeface="Open Sans"/>
              </a:rPr>
              <a:t>en</a:t>
            </a:r>
            <a:r>
              <a:rPr lang="en-US" sz="2150">
                <a:solidFill>
                  <a:srgbClr val="204188"/>
                </a:solidFill>
                <a:latin typeface="Open Sans"/>
                <a:ea typeface="Open Sans"/>
                <a:cs typeface="Open Sans"/>
                <a:sym typeface="Open Sans"/>
              </a:rPr>
              <a:t>e</a:t>
            </a:r>
            <a:r>
              <a:rPr lang="en-US" sz="2150">
                <a:solidFill>
                  <a:srgbClr val="204188"/>
                </a:solidFill>
                <a:latin typeface="Open Sans"/>
                <a:ea typeface="Open Sans"/>
                <a:cs typeface="Open Sans"/>
                <a:sym typeface="Open Sans"/>
              </a:rPr>
              <a:t>ra</a:t>
            </a:r>
            <a:r>
              <a:rPr lang="en-US" sz="2150">
                <a:solidFill>
                  <a:srgbClr val="204188"/>
                </a:solidFill>
                <a:latin typeface="Open Sans"/>
                <a:ea typeface="Open Sans"/>
                <a:cs typeface="Open Sans"/>
                <a:sym typeface="Open Sans"/>
              </a:rPr>
              <a:t>l</a:t>
            </a:r>
            <a:r>
              <a:rPr lang="en-US" sz="2150">
                <a:solidFill>
                  <a:srgbClr val="204188"/>
                </a:solidFill>
                <a:latin typeface="Open Sans"/>
                <a:ea typeface="Open Sans"/>
                <a:cs typeface="Open Sans"/>
                <a:sym typeface="Open Sans"/>
              </a:rPr>
              <a:t>nie przys</a:t>
            </a:r>
            <a:r>
              <a:rPr lang="en-US" sz="2150">
                <a:solidFill>
                  <a:srgbClr val="204188"/>
                </a:solidFill>
                <a:latin typeface="Open Sans"/>
                <a:ea typeface="Open Sans"/>
                <a:cs typeface="Open Sans"/>
                <a:sym typeface="Open Sans"/>
              </a:rPr>
              <a:t>ł</a:t>
            </a:r>
            <a:r>
              <a:rPr lang="en-US" sz="2150">
                <a:solidFill>
                  <a:srgbClr val="204188"/>
                </a:solidFill>
                <a:latin typeface="Open Sans"/>
                <a:ea typeface="Open Sans"/>
                <a:cs typeface="Open Sans"/>
                <a:sym typeface="Open Sans"/>
              </a:rPr>
              <a:t>u</a:t>
            </a:r>
            <a:r>
              <a:rPr lang="en-US" sz="2150">
                <a:solidFill>
                  <a:srgbClr val="204188"/>
                </a:solidFill>
                <a:latin typeface="Open Sans"/>
                <a:ea typeface="Open Sans"/>
                <a:cs typeface="Open Sans"/>
                <a:sym typeface="Open Sans"/>
              </a:rPr>
              <a:t>gującym</a:t>
            </a:r>
            <a:r>
              <a:rPr lang="en-US" sz="2150">
                <a:solidFill>
                  <a:srgbClr val="204188"/>
                </a:solidFill>
                <a:latin typeface="Open Sans"/>
                <a:ea typeface="Open Sans"/>
                <a:cs typeface="Open Sans"/>
                <a:sym typeface="Open Sans"/>
              </a:rPr>
              <a:t> </a:t>
            </a:r>
            <a:r>
              <a:rPr lang="en-US" sz="2150">
                <a:solidFill>
                  <a:srgbClr val="204188"/>
                </a:solidFill>
                <a:latin typeface="Open Sans"/>
                <a:ea typeface="Open Sans"/>
                <a:cs typeface="Open Sans"/>
                <a:sym typeface="Open Sans"/>
              </a:rPr>
              <a:t>ws</a:t>
            </a:r>
            <a:r>
              <a:rPr lang="en-US" sz="2150">
                <a:solidFill>
                  <a:srgbClr val="204188"/>
                </a:solidFill>
                <a:latin typeface="Open Sans"/>
                <a:ea typeface="Open Sans"/>
                <a:cs typeface="Open Sans"/>
                <a:sym typeface="Open Sans"/>
              </a:rPr>
              <a:t>z</a:t>
            </a:r>
            <a:r>
              <a:rPr lang="en-US" sz="2150">
                <a:solidFill>
                  <a:srgbClr val="204188"/>
                </a:solidFill>
                <a:latin typeface="Open Sans"/>
                <a:ea typeface="Open Sans"/>
                <a:cs typeface="Open Sans"/>
                <a:sym typeface="Open Sans"/>
              </a:rPr>
              <a:t>yst</a:t>
            </a:r>
            <a:r>
              <a:rPr lang="en-US" sz="2150">
                <a:solidFill>
                  <a:srgbClr val="204188"/>
                </a:solidFill>
                <a:latin typeface="Open Sans"/>
                <a:ea typeface="Open Sans"/>
                <a:cs typeface="Open Sans"/>
                <a:sym typeface="Open Sans"/>
              </a:rPr>
              <a:t>ki</a:t>
            </a:r>
            <a:r>
              <a:rPr lang="en-US" sz="2150">
                <a:solidFill>
                  <a:srgbClr val="204188"/>
                </a:solidFill>
                <a:latin typeface="Open Sans"/>
                <a:ea typeface="Open Sans"/>
                <a:cs typeface="Open Sans"/>
                <a:sym typeface="Open Sans"/>
              </a:rPr>
              <a:t>m</a:t>
            </a:r>
            <a:r>
              <a:rPr lang="en-US" sz="2150">
                <a:solidFill>
                  <a:srgbClr val="204188"/>
                </a:solidFill>
                <a:latin typeface="Open Sans"/>
                <a:ea typeface="Open Sans"/>
                <a:cs typeface="Open Sans"/>
                <a:sym typeface="Open Sans"/>
              </a:rPr>
              <a:t> </a:t>
            </a:r>
            <a:r>
              <a:rPr lang="en-US" sz="2150">
                <a:solidFill>
                  <a:srgbClr val="204188"/>
                </a:solidFill>
                <a:latin typeface="Open Sans"/>
                <a:ea typeface="Open Sans"/>
                <a:cs typeface="Open Sans"/>
                <a:sym typeface="Open Sans"/>
              </a:rPr>
              <a:t>o</a:t>
            </a:r>
            <a:r>
              <a:rPr lang="en-US" sz="2150">
                <a:solidFill>
                  <a:srgbClr val="204188"/>
                </a:solidFill>
                <a:latin typeface="Open Sans"/>
                <a:ea typeface="Open Sans"/>
                <a:cs typeface="Open Sans"/>
                <a:sym typeface="Open Sans"/>
              </a:rPr>
              <a:t>sobo</a:t>
            </a:r>
            <a:r>
              <a:rPr lang="en-US" sz="2150">
                <a:solidFill>
                  <a:srgbClr val="204188"/>
                </a:solidFill>
                <a:latin typeface="Open Sans"/>
                <a:ea typeface="Open Sans"/>
                <a:cs typeface="Open Sans"/>
                <a:sym typeface="Open Sans"/>
              </a:rPr>
              <a:t>m,</a:t>
            </a:r>
            <a:r>
              <a:rPr lang="en-US" sz="2150">
                <a:solidFill>
                  <a:srgbClr val="204188"/>
                </a:solidFill>
                <a:latin typeface="Open Sans"/>
                <a:ea typeface="Open Sans"/>
                <a:cs typeface="Open Sans"/>
                <a:sym typeface="Open Sans"/>
              </a:rPr>
              <a:t> mieszkającym w Polsce.</a:t>
            </a:r>
          </a:p>
          <a:p>
            <a:pPr algn="l">
              <a:lnSpc>
                <a:spcPts val="3010"/>
              </a:lnSpc>
            </a:pPr>
          </a:p>
          <a:p>
            <a:pPr algn="l">
              <a:lnSpc>
                <a:spcPts val="3010"/>
              </a:lnSpc>
            </a:pPr>
            <a:r>
              <a:rPr lang="en-US" sz="2150">
                <a:solidFill>
                  <a:srgbClr val="204188"/>
                </a:solidFill>
                <a:latin typeface="Open Sans"/>
                <a:ea typeface="Open Sans"/>
                <a:cs typeface="Open Sans"/>
                <a:sym typeface="Open Sans"/>
              </a:rPr>
              <a:t>Sposób składania wniosku dla wszystkich wnioskodawców jest jednakowy. W procesie tym będzie można uzyskać wsparcie pracowników urzędów wojewódzkich, organizacji pozarządowych oraz w ramach projektu „Wspólnie do Niezależności”.</a:t>
            </a:r>
          </a:p>
          <a:p>
            <a:pPr algn="l">
              <a:lnSpc>
                <a:spcPts val="3010"/>
              </a:lnSpc>
            </a:pPr>
            <a:r>
              <a:rPr lang="en-US" sz="2150">
                <a:solidFill>
                  <a:srgbClr val="204188"/>
                </a:solidFill>
                <a:latin typeface="Open Sans"/>
                <a:ea typeface="Open Sans"/>
                <a:cs typeface="Open Sans"/>
                <a:sym typeface="Open Sans"/>
              </a:rPr>
              <a:t> </a:t>
            </a:r>
          </a:p>
          <a:p>
            <a:pPr algn="l">
              <a:lnSpc>
                <a:spcPts val="2716"/>
              </a:lnSpc>
            </a:pPr>
          </a:p>
        </p:txBody>
      </p:sp>
      <p:grpSp>
        <p:nvGrpSpPr>
          <p:cNvPr name="Group 7" id="7"/>
          <p:cNvGrpSpPr/>
          <p:nvPr/>
        </p:nvGrpSpPr>
        <p:grpSpPr>
          <a:xfrm rot="0">
            <a:off x="9625747" y="-473614"/>
            <a:ext cx="10051528" cy="11234228"/>
            <a:chOff x="0" y="0"/>
            <a:chExt cx="2647316" cy="2958809"/>
          </a:xfrm>
        </p:grpSpPr>
        <p:sp>
          <p:nvSpPr>
            <p:cNvPr name="Freeform 8" id="8"/>
            <p:cNvSpPr/>
            <p:nvPr/>
          </p:nvSpPr>
          <p:spPr>
            <a:xfrm flipH="false" flipV="false" rot="0">
              <a:off x="0" y="0"/>
              <a:ext cx="2647316" cy="2958809"/>
            </a:xfrm>
            <a:custGeom>
              <a:avLst/>
              <a:gdLst/>
              <a:ahLst/>
              <a:cxnLst/>
              <a:rect r="r" b="b" t="t" l="l"/>
              <a:pathLst>
                <a:path h="2958809" w="2647316">
                  <a:moveTo>
                    <a:pt x="0" y="0"/>
                  </a:moveTo>
                  <a:lnTo>
                    <a:pt x="2647316" y="0"/>
                  </a:lnTo>
                  <a:lnTo>
                    <a:pt x="2647316" y="2958809"/>
                  </a:lnTo>
                  <a:lnTo>
                    <a:pt x="0" y="2958809"/>
                  </a:lnTo>
                  <a:close/>
                </a:path>
              </a:pathLst>
            </a:custGeom>
            <a:solidFill>
              <a:srgbClr val="1F80FF">
                <a:alpha val="23922"/>
              </a:srgbClr>
            </a:solidFill>
          </p:spPr>
        </p:sp>
        <p:sp>
          <p:nvSpPr>
            <p:cNvPr name="TextBox 9" id="9"/>
            <p:cNvSpPr txBox="true"/>
            <p:nvPr/>
          </p:nvSpPr>
          <p:spPr>
            <a:xfrm>
              <a:off x="0" y="-38100"/>
              <a:ext cx="2647316" cy="2996909"/>
            </a:xfrm>
            <a:prstGeom prst="rect">
              <a:avLst/>
            </a:prstGeom>
          </p:spPr>
          <p:txBody>
            <a:bodyPr anchor="ctr" rtlCol="false" tIns="50800" lIns="50800" bIns="50800" rIns="50800"/>
            <a:lstStyle/>
            <a:p>
              <a:pPr algn="ctr">
                <a:lnSpc>
                  <a:spcPts val="2659"/>
                </a:lnSpc>
                <a:spcBef>
                  <a:spcPct val="0"/>
                </a:spcBef>
              </a:pPr>
            </a:p>
          </p:txBody>
        </p:sp>
      </p:grpSp>
      <p:sp>
        <p:nvSpPr>
          <p:cNvPr name="TextBox 10" id="10"/>
          <p:cNvSpPr txBox="true"/>
          <p:nvPr/>
        </p:nvSpPr>
        <p:spPr>
          <a:xfrm rot="0">
            <a:off x="10759830" y="430170"/>
            <a:ext cx="7358007" cy="1663932"/>
          </a:xfrm>
          <a:prstGeom prst="rect">
            <a:avLst/>
          </a:prstGeom>
        </p:spPr>
        <p:txBody>
          <a:bodyPr anchor="t" rtlCol="false" tIns="0" lIns="0" bIns="0" rIns="0">
            <a:spAutoFit/>
          </a:bodyPr>
          <a:lstStyle/>
          <a:p>
            <a:pPr algn="ctr">
              <a:lnSpc>
                <a:spcPts val="3312"/>
              </a:lnSpc>
            </a:pPr>
            <a:r>
              <a:rPr lang="en-US" b="true" sz="2365">
                <a:solidFill>
                  <a:srgbClr val="204188"/>
                </a:solidFill>
                <a:latin typeface="Open Sans Bold"/>
                <a:ea typeface="Open Sans Bold"/>
                <a:cs typeface="Open Sans Bold"/>
                <a:sym typeface="Open Sans Bold"/>
              </a:rPr>
              <a:t>Як легалізувати</a:t>
            </a:r>
            <a:r>
              <a:rPr lang="en-US" b="true" sz="2365">
                <a:solidFill>
                  <a:srgbClr val="204188"/>
                </a:solidFill>
                <a:latin typeface="Open Sans Bold"/>
                <a:ea typeface="Open Sans Bold"/>
                <a:cs typeface="Open Sans Bold"/>
                <a:sym typeface="Open Sans Bold"/>
              </a:rPr>
              <a:t> перебування в Польщі особам, які не можуть працювати або не можуть знайти роботу?</a:t>
            </a:r>
          </a:p>
          <a:p>
            <a:pPr algn="ctr">
              <a:lnSpc>
                <a:spcPts val="3312"/>
              </a:lnSpc>
            </a:pPr>
          </a:p>
        </p:txBody>
      </p:sp>
      <p:sp>
        <p:nvSpPr>
          <p:cNvPr name="TextBox 11" id="11"/>
          <p:cNvSpPr txBox="true"/>
          <p:nvPr/>
        </p:nvSpPr>
        <p:spPr>
          <a:xfrm rot="0">
            <a:off x="10328199" y="2056002"/>
            <a:ext cx="7413119" cy="8072755"/>
          </a:xfrm>
          <a:prstGeom prst="rect">
            <a:avLst/>
          </a:prstGeom>
        </p:spPr>
        <p:txBody>
          <a:bodyPr anchor="t" rtlCol="false" tIns="0" lIns="0" bIns="0" rIns="0">
            <a:spAutoFit/>
          </a:bodyPr>
          <a:lstStyle/>
          <a:p>
            <a:pPr algn="l">
              <a:lnSpc>
                <a:spcPts val="3079"/>
              </a:lnSpc>
            </a:pPr>
            <a:r>
              <a:rPr lang="en-US" sz="2199">
                <a:solidFill>
                  <a:srgbClr val="204188"/>
                </a:solidFill>
                <a:latin typeface="Open Sans"/>
                <a:ea typeface="Open Sans"/>
                <a:cs typeface="Open Sans"/>
                <a:sym typeface="Open Sans"/>
              </a:rPr>
              <a:t>Питання працевлаштування не є фактором, який впливає на рішення про видачу карти побиту CUKR. </a:t>
            </a:r>
            <a:r>
              <a:rPr lang="en-US" sz="2199" b="true">
                <a:solidFill>
                  <a:srgbClr val="204188"/>
                </a:solidFill>
                <a:latin typeface="Open Sans Bold"/>
                <a:ea typeface="Open Sans Bold"/>
                <a:cs typeface="Open Sans Bold"/>
                <a:sym typeface="Open Sans Bold"/>
              </a:rPr>
              <a:t>Немає</a:t>
            </a:r>
            <a:r>
              <a:rPr lang="en-US" sz="2199" b="true">
                <a:solidFill>
                  <a:srgbClr val="204188"/>
                </a:solidFill>
                <a:latin typeface="Open Sans Bold"/>
                <a:ea typeface="Open Sans Bold"/>
                <a:cs typeface="Open Sans Bold"/>
                <a:sym typeface="Open Sans Bold"/>
              </a:rPr>
              <a:t> перешкод для осіб пенсійного віку та осіб з інвалідністю</a:t>
            </a:r>
            <a:r>
              <a:rPr lang="en-US" b="true" sz="2199">
                <a:solidFill>
                  <a:srgbClr val="204188"/>
                </a:solidFill>
                <a:latin typeface="Open Sans Bold"/>
                <a:ea typeface="Open Sans Bold"/>
                <a:cs typeface="Open Sans Bold"/>
                <a:sym typeface="Open Sans Bold"/>
              </a:rPr>
              <a:t> для отримання на карту побиту CUKR.</a:t>
            </a:r>
          </a:p>
          <a:p>
            <a:pPr algn="l">
              <a:lnSpc>
                <a:spcPts val="3079"/>
              </a:lnSpc>
            </a:pPr>
          </a:p>
          <a:p>
            <a:pPr algn="l">
              <a:lnSpc>
                <a:spcPts val="3079"/>
              </a:lnSpc>
            </a:pPr>
            <a:r>
              <a:rPr lang="en-US" sz="2199">
                <a:solidFill>
                  <a:srgbClr val="204188"/>
                </a:solidFill>
                <a:latin typeface="Open Sans"/>
                <a:ea typeface="Open Sans"/>
                <a:cs typeface="Open Sans"/>
                <a:sym typeface="Open Sans"/>
              </a:rPr>
              <a:t>Тим не менш, іноземець, який планує залишитися в Польщі, повинен мати стабільний дохід, що забезпечує засоби до існування. Карта побиту CUKR гарантує легальне перебування, однак вона не пов’язана з жодною надзвичайною підтримкою, крім тієї, що загалом належить усім особам</a:t>
            </a:r>
            <a:r>
              <a:rPr lang="en-US" sz="2199">
                <a:solidFill>
                  <a:srgbClr val="204188"/>
                </a:solidFill>
                <a:latin typeface="Open Sans"/>
                <a:ea typeface="Open Sans"/>
                <a:cs typeface="Open Sans"/>
                <a:sym typeface="Open Sans"/>
              </a:rPr>
              <a:t>,</a:t>
            </a:r>
            <a:r>
              <a:rPr lang="en-US" sz="2199">
                <a:solidFill>
                  <a:srgbClr val="204188"/>
                </a:solidFill>
                <a:latin typeface="Open Sans"/>
                <a:ea typeface="Open Sans"/>
                <a:cs typeface="Open Sans"/>
                <a:sym typeface="Open Sans"/>
              </a:rPr>
              <a:t> які проживають у Польщі.</a:t>
            </a:r>
          </a:p>
          <a:p>
            <a:pPr algn="l">
              <a:lnSpc>
                <a:spcPts val="3079"/>
              </a:lnSpc>
            </a:pPr>
          </a:p>
          <a:p>
            <a:pPr algn="l">
              <a:lnSpc>
                <a:spcPts val="3079"/>
              </a:lnSpc>
            </a:pPr>
            <a:r>
              <a:rPr lang="en-US" sz="2199">
                <a:solidFill>
                  <a:srgbClr val="204188"/>
                </a:solidFill>
                <a:latin typeface="Open Sans"/>
                <a:ea typeface="Open Sans"/>
                <a:cs typeface="Open Sans"/>
                <a:sym typeface="Open Sans"/>
              </a:rPr>
              <a:t>Спосіб подання заяви є однаковим для всіх заявників. У цьому процесі можна буде отримати підтримку від працівників воєводських управлінь, неурядових організацій, а також у межах проєкту «Разом до Незалежності» (Wspólnie do Niezależności).</a:t>
            </a:r>
          </a:p>
          <a:p>
            <a:pPr algn="l">
              <a:lnSpc>
                <a:spcPts val="2660"/>
              </a:lnSpc>
            </a:pPr>
          </a:p>
          <a:p>
            <a:pPr algn="l">
              <a:lnSpc>
                <a:spcPts val="2660"/>
              </a:lnSpc>
            </a:pPr>
          </a:p>
        </p:txBody>
      </p:sp>
      <p:sp>
        <p:nvSpPr>
          <p:cNvPr name="Freeform 12" id="12"/>
          <p:cNvSpPr/>
          <p:nvPr/>
        </p:nvSpPr>
        <p:spPr>
          <a:xfrm flipH="false" flipV="false" rot="0">
            <a:off x="50704" y="268245"/>
            <a:ext cx="1404905" cy="1404905"/>
          </a:xfrm>
          <a:custGeom>
            <a:avLst/>
            <a:gdLst/>
            <a:ahLst/>
            <a:cxnLst/>
            <a:rect r="r" b="b" t="t" l="l"/>
            <a:pathLst>
              <a:path h="1404905" w="1404905">
                <a:moveTo>
                  <a:pt x="0" y="0"/>
                </a:moveTo>
                <a:lnTo>
                  <a:pt x="1404905" y="0"/>
                </a:lnTo>
                <a:lnTo>
                  <a:pt x="1404905" y="1404904"/>
                </a:lnTo>
                <a:lnTo>
                  <a:pt x="0" y="14049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3" id="13"/>
          <p:cNvSpPr/>
          <p:nvPr/>
        </p:nvSpPr>
        <p:spPr>
          <a:xfrm flipH="false" flipV="false" rot="0">
            <a:off x="9757468" y="270097"/>
            <a:ext cx="1404905" cy="1404905"/>
          </a:xfrm>
          <a:custGeom>
            <a:avLst/>
            <a:gdLst/>
            <a:ahLst/>
            <a:cxnLst/>
            <a:rect r="r" b="b" t="t" l="l"/>
            <a:pathLst>
              <a:path h="1404905" w="1404905">
                <a:moveTo>
                  <a:pt x="0" y="0"/>
                </a:moveTo>
                <a:lnTo>
                  <a:pt x="1404904" y="0"/>
                </a:lnTo>
                <a:lnTo>
                  <a:pt x="1404904" y="1404905"/>
                </a:lnTo>
                <a:lnTo>
                  <a:pt x="0" y="140490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transition spd="fast">
    <p:push dir="l"/>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DAHDiGydclI</dc:identifier>
  <dcterms:modified xsi:type="dcterms:W3CDTF">2011-08-01T06:04:30Z</dcterms:modified>
  <cp:revision>1</cp:revision>
  <dc:title>STATUS UKR</dc:title>
</cp:coreProperties>
</file>