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74" r:id="rId9"/>
    <p:sldId id="269" r:id="rId10"/>
    <p:sldId id="271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7C84DA-1F8A-EF76-24E4-08B07594B6F1}" v="2" dt="2024-06-10T08:06:40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zak Joanna" userId="S::joanna.marczak@cyfra.gov.pl::2eaf09f3-aaeb-486c-aecb-e3f97e06763d" providerId="AD" clId="Web-{7B7C84DA-1F8A-EF76-24E4-08B07594B6F1}"/>
    <pc:docChg chg="addSld delSld">
      <pc:chgData name="Marczak Joanna" userId="S::joanna.marczak@cyfra.gov.pl::2eaf09f3-aaeb-486c-aecb-e3f97e06763d" providerId="AD" clId="Web-{7B7C84DA-1F8A-EF76-24E4-08B07594B6F1}" dt="2024-06-10T08:06:40.585" v="1"/>
      <pc:docMkLst>
        <pc:docMk/>
      </pc:docMkLst>
      <pc:sldChg chg="del">
        <pc:chgData name="Marczak Joanna" userId="S::joanna.marczak@cyfra.gov.pl::2eaf09f3-aaeb-486c-aecb-e3f97e06763d" providerId="AD" clId="Web-{7B7C84DA-1F8A-EF76-24E4-08B07594B6F1}" dt="2024-06-10T08:06:40.585" v="1"/>
        <pc:sldMkLst>
          <pc:docMk/>
          <pc:sldMk cId="2702656850" sldId="273"/>
        </pc:sldMkLst>
      </pc:sldChg>
      <pc:sldChg chg="add">
        <pc:chgData name="Marczak Joanna" userId="S::joanna.marczak@cyfra.gov.pl::2eaf09f3-aaeb-486c-aecb-e3f97e06763d" providerId="AD" clId="Web-{7B7C84DA-1F8A-EF76-24E4-08B07594B6F1}" dt="2024-06-10T08:06:24.694" v="0"/>
        <pc:sldMkLst>
          <pc:docMk/>
          <pc:sldMk cId="408036718" sldId="27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4890200</c:v>
                </c:pt>
                <c:pt idx="1">
                  <c:v>4376841.47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0-4DBF-B9F7-4ADD675D53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4138576.26</c:v>
                </c:pt>
                <c:pt idx="1">
                  <c:v>3704120.94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0-4DBF-B9F7-4ADD675D5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D0369-7163-4300-95B6-CA272C9EE470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19A43-DE8C-4578-83C8-068A7019AF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1614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19A43-DE8C-4578-83C8-068A7019AF0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832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10.06.2024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928098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Centralizacja i wdrożenie platformy zarządzania usługami IT (PZU IT)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Sprawiedliwości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Ministerstwo Sprawiedliwości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brak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Zbudowanie stabilnych procesów utrzymania usług informatycznych pozwalających na dokonanie transformacji cyfrowej administracji sądowej.</a:t>
            </a: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091430"/>
              </p:ext>
            </p:extLst>
          </p:nvPr>
        </p:nvGraphicFramePr>
        <p:xfrm>
          <a:off x="784533" y="2991468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2020-04-10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2023-02-28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2020-04-10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POPC, działanie 2.2 „Cyfryzacja procesów </a:t>
            </a:r>
            <a:r>
              <a:rPr lang="pl-PL" b="1" dirty="0" err="1">
                <a:solidFill>
                  <a:srgbClr val="002060"/>
                </a:solidFill>
                <a:cs typeface="Times New Roman" pitchFamily="18" charset="0"/>
              </a:rPr>
              <a:t>back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 – </a:t>
            </a:r>
            <a:r>
              <a:rPr lang="pl-PL" b="1" dirty="0" err="1">
                <a:solidFill>
                  <a:srgbClr val="002060"/>
                </a:solidFill>
                <a:cs typeface="Times New Roman" pitchFamily="18" charset="0"/>
              </a:rPr>
              <a:t>office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 w administracji rządowej”, budżet państwa – część 37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55B4E3-CD8C-0B6C-07DE-89379E649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4713893"/>
              </p:ext>
            </p:extLst>
          </p:nvPr>
        </p:nvGraphicFramePr>
        <p:xfrm>
          <a:off x="885826" y="3092521"/>
          <a:ext cx="10229850" cy="3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04701"/>
              </p:ext>
            </p:extLst>
          </p:nvPr>
        </p:nvGraphicFramePr>
        <p:xfrm>
          <a:off x="704496" y="2348137"/>
          <a:ext cx="10783008" cy="3384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Wdrożona Platforma Centralnych Procesów Utrzymaniowych w zakresie centralnych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systemów</a:t>
                      </a:r>
                      <a:r>
                        <a:rPr lang="pl-PL" sz="1200" b="0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eksploatowanych przez MS</a:t>
                      </a:r>
                      <a:endParaRPr lang="pl-PL" sz="1200" b="0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2023-07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2023-07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Wdrożona Platforma Centralnych Procesów Utrzymaniowych w zakresie centralnych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systemów eksploatowanych przez Sądy Apelacyjne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2023-07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2023-07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Wdrożona Platforma Centralnych Procesów Utrzymaniowych w zakresie lokalnych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systemów eksploatowanych w Sądach Apelacyjnych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2023-07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</a:rPr>
                        <a:t>2022-11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267522" y="413616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bg1"/>
                </a:solidFill>
              </a:rPr>
              <a:t>CENTRALNE MONITOROWANIE USŁUG IT</a:t>
            </a:r>
            <a:endParaRPr lang="pl-PL" sz="1200" b="1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7262233" y="2938861"/>
            <a:ext cx="1494000" cy="792088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bg1"/>
                </a:solidFill>
              </a:rPr>
              <a:t>CENTRALNY POMIAR EFEKTYWNOŚCI</a:t>
            </a:r>
            <a:endParaRPr lang="pl-PL" sz="1200" b="1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315174" y="4136161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i="1" dirty="0">
                <a:solidFill>
                  <a:schemeClr val="tx2"/>
                </a:solidFill>
              </a:rPr>
              <a:t>CENTRALNA PLATFORMA ZARZĄDZANIA USŁUGAMI IT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3341205" y="2938861"/>
            <a:ext cx="1494000" cy="792088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bg1"/>
                </a:solidFill>
              </a:rPr>
              <a:t>CENTRALNY SERVICE -DESK</a:t>
            </a:r>
            <a:endParaRPr lang="pl-PL" sz="1200" b="1" dirty="0">
              <a:solidFill>
                <a:schemeClr val="bg1"/>
              </a:solidFill>
            </a:endParaRPr>
          </a:p>
        </p:txBody>
      </p:sp>
      <p:cxnSp>
        <p:nvCxnSpPr>
          <p:cNvPr id="68" name="Łącznik prosty 67"/>
          <p:cNvCxnSpPr>
            <a:cxnSpLocks/>
          </p:cNvCxnSpPr>
          <p:nvPr/>
        </p:nvCxnSpPr>
        <p:spPr>
          <a:xfrm flipV="1">
            <a:off x="5051372" y="3366643"/>
            <a:ext cx="0" cy="88897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69"/>
          <p:cNvCxnSpPr>
            <a:cxnSpLocks/>
          </p:cNvCxnSpPr>
          <p:nvPr/>
        </p:nvCxnSpPr>
        <p:spPr>
          <a:xfrm>
            <a:off x="4835205" y="3368385"/>
            <a:ext cx="21709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>
            <a:cxnSpLocks/>
            <a:stCxn id="81" idx="3"/>
          </p:cNvCxnSpPr>
          <p:nvPr/>
        </p:nvCxnSpPr>
        <p:spPr>
          <a:xfrm flipV="1">
            <a:off x="4826826" y="4529417"/>
            <a:ext cx="488348" cy="278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>
            <a:cxnSpLocks/>
            <a:endCxn id="63" idx="1"/>
          </p:cNvCxnSpPr>
          <p:nvPr/>
        </p:nvCxnSpPr>
        <p:spPr>
          <a:xfrm>
            <a:off x="7027360" y="3334905"/>
            <a:ext cx="23487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>
            <a:cxnSpLocks/>
          </p:cNvCxnSpPr>
          <p:nvPr/>
        </p:nvCxnSpPr>
        <p:spPr>
          <a:xfrm flipV="1">
            <a:off x="7027360" y="3322445"/>
            <a:ext cx="0" cy="93825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>
            <a:cxnSpLocks/>
          </p:cNvCxnSpPr>
          <p:nvPr/>
        </p:nvCxnSpPr>
        <p:spPr>
          <a:xfrm>
            <a:off x="7013678" y="5762869"/>
            <a:ext cx="232683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>
            <a:cxnSpLocks/>
          </p:cNvCxnSpPr>
          <p:nvPr/>
        </p:nvCxnSpPr>
        <p:spPr>
          <a:xfrm flipV="1">
            <a:off x="7013678" y="4802505"/>
            <a:ext cx="0" cy="95932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>
            <a:cxnSpLocks/>
          </p:cNvCxnSpPr>
          <p:nvPr/>
        </p:nvCxnSpPr>
        <p:spPr>
          <a:xfrm flipV="1">
            <a:off x="5047224" y="4765857"/>
            <a:ext cx="0" cy="95451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3332826" y="413616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bg1"/>
                </a:solidFill>
              </a:rPr>
              <a:t>CENTRALNE PRZEKAZYWANIE DO EKSPLOATACJI</a:t>
            </a:r>
            <a:endParaRPr lang="pl-PL" sz="1200" b="1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BAB5062F-E31E-CD96-ADFA-3963CFDD6D96}"/>
              </a:ext>
            </a:extLst>
          </p:cNvPr>
          <p:cNvCxnSpPr/>
          <p:nvPr/>
        </p:nvCxnSpPr>
        <p:spPr>
          <a:xfrm>
            <a:off x="5039878" y="4765857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>
            <a:extLst>
              <a:ext uri="{FF2B5EF4-FFF2-40B4-BE49-F238E27FC236}">
                <a16:creationId xmlns:a16="http://schemas.microsoft.com/office/drawing/2014/main" id="{1EA54D89-BA4E-08A0-359E-652285A0777F}"/>
              </a:ext>
            </a:extLst>
          </p:cNvPr>
          <p:cNvSpPr/>
          <p:nvPr/>
        </p:nvSpPr>
        <p:spPr>
          <a:xfrm>
            <a:off x="3341205" y="531395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bg1"/>
                </a:solidFill>
              </a:rPr>
              <a:t>CENTRALNE ZARZĄDZANIE LICENCJAMI</a:t>
            </a:r>
            <a:endParaRPr lang="pl-PL" sz="1200" b="1" dirty="0">
              <a:solidFill>
                <a:schemeClr val="bg1"/>
              </a:solidFill>
            </a:endParaRPr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id="{C6F4C7F9-F426-08EA-5878-FE939074BEEA}"/>
              </a:ext>
            </a:extLst>
          </p:cNvPr>
          <p:cNvSpPr/>
          <p:nvPr/>
        </p:nvSpPr>
        <p:spPr>
          <a:xfrm>
            <a:off x="7246361" y="532109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bg1"/>
                </a:solidFill>
              </a:rPr>
              <a:t>CENTRALNE REPOZYTORIUM ARCHITEKTONICZNE</a:t>
            </a:r>
            <a:endParaRPr lang="pl-PL" sz="1200" b="1" dirty="0">
              <a:solidFill>
                <a:schemeClr val="bg1"/>
              </a:solidFill>
            </a:endParaRP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59D2A521-0434-E9F4-B3C4-FD8C060B5AC3}"/>
              </a:ext>
            </a:extLst>
          </p:cNvPr>
          <p:cNvCxnSpPr>
            <a:cxnSpLocks/>
          </p:cNvCxnSpPr>
          <p:nvPr/>
        </p:nvCxnSpPr>
        <p:spPr>
          <a:xfrm>
            <a:off x="4835205" y="5720367"/>
            <a:ext cx="21709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EED70E6E-C986-D131-DEF0-0A6CA843A1C3}"/>
              </a:ext>
            </a:extLst>
          </p:cNvPr>
          <p:cNvCxnSpPr/>
          <p:nvPr/>
        </p:nvCxnSpPr>
        <p:spPr>
          <a:xfrm>
            <a:off x="5039878" y="4255622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>
            <a:extLst>
              <a:ext uri="{FF2B5EF4-FFF2-40B4-BE49-F238E27FC236}">
                <a16:creationId xmlns:a16="http://schemas.microsoft.com/office/drawing/2014/main" id="{F3DDE90F-BFD3-DBE6-F5B7-C375BF166923}"/>
              </a:ext>
            </a:extLst>
          </p:cNvPr>
          <p:cNvCxnSpPr>
            <a:cxnSpLocks/>
          </p:cNvCxnSpPr>
          <p:nvPr/>
        </p:nvCxnSpPr>
        <p:spPr>
          <a:xfrm flipH="1">
            <a:off x="6809174" y="4255622"/>
            <a:ext cx="21818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Łącznik prosty ze strzałką 89">
            <a:extLst>
              <a:ext uri="{FF2B5EF4-FFF2-40B4-BE49-F238E27FC236}">
                <a16:creationId xmlns:a16="http://schemas.microsoft.com/office/drawing/2014/main" id="{E95B06BA-D9F2-3887-C8F1-67CCC2917F60}"/>
              </a:ext>
            </a:extLst>
          </p:cNvPr>
          <p:cNvCxnSpPr>
            <a:cxnSpLocks/>
            <a:stCxn id="62" idx="1"/>
            <a:endCxn id="64" idx="3"/>
          </p:cNvCxnSpPr>
          <p:nvPr/>
        </p:nvCxnSpPr>
        <p:spPr>
          <a:xfrm flipH="1">
            <a:off x="6809174" y="4532205"/>
            <a:ext cx="45834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Łącznik prosty ze strzałką 98">
            <a:extLst>
              <a:ext uri="{FF2B5EF4-FFF2-40B4-BE49-F238E27FC236}">
                <a16:creationId xmlns:a16="http://schemas.microsoft.com/office/drawing/2014/main" id="{0F6C5D36-2F8B-1DEB-B5BA-FBEB65F8AF9B}"/>
              </a:ext>
            </a:extLst>
          </p:cNvPr>
          <p:cNvCxnSpPr>
            <a:cxnSpLocks/>
          </p:cNvCxnSpPr>
          <p:nvPr/>
        </p:nvCxnSpPr>
        <p:spPr>
          <a:xfrm flipH="1">
            <a:off x="6809174" y="4802505"/>
            <a:ext cx="21818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36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794658" y="1484784"/>
            <a:ext cx="9490542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 </a:t>
            </a: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(1)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994358"/>
              </p:ext>
            </p:extLst>
          </p:nvPr>
        </p:nvGraphicFramePr>
        <p:xfrm>
          <a:off x="339364" y="2347558"/>
          <a:ext cx="11368726" cy="3513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Liczba urzędów, które wdrożyły katalog rekomendacji dotyczących awansu cyfrowego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IT podmiotów wykonujących zadania publiczne objętych wsparciem szkoleniowym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Szkolenia pracowników IT - kobiet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160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794658" y="1484784"/>
            <a:ext cx="9490542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 </a:t>
            </a: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(2)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931793"/>
              </p:ext>
            </p:extLst>
          </p:nvPr>
        </p:nvGraphicFramePr>
        <p:xfrm>
          <a:off x="339364" y="2347558"/>
          <a:ext cx="11368726" cy="3475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Szkolenia pracowników IT - mężczyzn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Szkolenia pracowników nie będących pracownikami IT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44 969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44 969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Szkolenia pracowników nie będących pracownikami IT - kobiet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36 108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36 108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Szkolenia pracowników nie będących pracownikami IT - mężczyzn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8 861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8 861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160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951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państwa – część 37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482733"/>
              </p:ext>
            </p:extLst>
          </p:nvPr>
        </p:nvGraphicFramePr>
        <p:xfrm>
          <a:off x="731403" y="3529176"/>
          <a:ext cx="10729194" cy="3117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2708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730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Ryzyko braku zabezpieczenia środków finansowych na utrzymanie systemu po jego wdrożeniu.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Analiza kosztów utrzymania systemu i zabezpieczenie odpowiednich środków w budżecie Beneficjenta.</a:t>
                      </a:r>
                      <a:endParaRPr lang="pl-PL" sz="20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8255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Ryzyko związane z utratą trwałości projektu (przed lub po zakończeniu 5 lat).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Przygotowanie i wdrożenie skutecznej formuły organizacyjnej i prawnej zapewniającej utrzymanie i zarządzanie systemem w przyjętych ramach budżetowych (i terminie związania umową o dofinansowanie) oraz uzgodnienie stabilnych źródeł utrzymania systemu po upływie okresu trwałości.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BCE5B2-9175-47F1-8ABD-32154F04E1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7dff87e-ca3a-45ca-8165-560d8adcfaef}" enabled="1" method="Standard" siteId="{88152bde-cfa3-4a5c-b981-a785c624bb4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465</Words>
  <Application>Microsoft Office PowerPoint</Application>
  <PresentationFormat>Panoramiczny</PresentationFormat>
  <Paragraphs>123</Paragraphs>
  <Slides>9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55</cp:revision>
  <dcterms:created xsi:type="dcterms:W3CDTF">2017-01-27T12:50:17Z</dcterms:created>
  <dcterms:modified xsi:type="dcterms:W3CDTF">2024-06-10T08:06:40Z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