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86" r:id="rId7"/>
    <p:sldId id="262" r:id="rId8"/>
    <p:sldId id="263" r:id="rId9"/>
    <p:sldId id="264" r:id="rId10"/>
    <p:sldId id="265" r:id="rId11"/>
    <p:sldId id="266" r:id="rId12"/>
    <p:sldId id="268" r:id="rId13"/>
    <p:sldId id="269" r:id="rId14"/>
    <p:sldId id="270" r:id="rId15"/>
    <p:sldId id="292" r:id="rId16"/>
    <p:sldId id="293" r:id="rId17"/>
    <p:sldId id="294" r:id="rId18"/>
    <p:sldId id="295" r:id="rId19"/>
    <p:sldId id="272" r:id="rId20"/>
    <p:sldId id="273" r:id="rId21"/>
    <p:sldId id="274" r:id="rId22"/>
    <p:sldId id="275" r:id="rId23"/>
    <p:sldId id="276" r:id="rId24"/>
    <p:sldId id="277" r:id="rId25"/>
    <p:sldId id="278" r:id="rId26"/>
    <p:sldId id="280" r:id="rId27"/>
    <p:sldId id="281" r:id="rId28"/>
    <p:sldId id="282" r:id="rId29"/>
    <p:sldId id="283" r:id="rId30"/>
    <p:sldId id="285" r:id="rId31"/>
  </p:sldIdLst>
  <p:sldSz cx="12192000" cy="6858000"/>
  <p:notesSz cx="6797675" cy="9926638"/>
  <p:embeddedFontLst>
    <p:embeddedFont>
      <p:font typeface="Book Antiqua" panose="020406020503050303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de3CXKCvSyLBsGEZVQUMEjnklR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7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290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714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4278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512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6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6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5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5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6" name="Google Shape;356;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a:t>Zdjęcie dodane ze strony: https://bielskobiala.naszemiasto.pl/kupil-12-latce-i-14-latce-wodke-w-bielsku-bialej-teraz/ar/c1-8485903</a:t>
            </a:r>
            <a:endParaRPr/>
          </a:p>
        </p:txBody>
      </p:sp>
      <p:sp>
        <p:nvSpPr>
          <p:cNvPr id="369" name="Google Shape;369;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dirty="0"/>
              <a:t>Zdjęcie ze strony: https://www.poradnikzdrowie.pl/psychologia/zdrowie-psychiczne/jak-rozpoznac-ze-dziecko-bierze-narkotyki-aa-Hne2-PEmE-SU7J.html</a:t>
            </a:r>
            <a:endParaRPr dirty="0"/>
          </a:p>
        </p:txBody>
      </p:sp>
      <p:sp>
        <p:nvSpPr>
          <p:cNvPr id="381" name="Google Shape;381;p5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a:t>Zdjęcie ze strony: https://ipapolska.pl/stop-stalking-czyli-wyjatkowe-szkolenie-o-stalkingu-poprowadzone-przez-katarzyne-dacyszyn-oblana-kwasem-siarkowym-przez-stalkera/</a:t>
            </a:r>
            <a:endParaRPr/>
          </a:p>
        </p:txBody>
      </p:sp>
      <p:sp>
        <p:nvSpPr>
          <p:cNvPr id="393" name="Google Shape;393;p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a:t>Zdjęcie ze strony: https://slaska.policja.gov.pl/kat/informacje/wiadomosci/239488,Areszt-za-brutalne-pobicie-w-Czestochowie.html</a:t>
            </a:r>
            <a:endParaRPr/>
          </a:p>
          <a:p>
            <a:pPr marL="0" lvl="0" indent="0" algn="l" rtl="0">
              <a:lnSpc>
                <a:spcPct val="100000"/>
              </a:lnSpc>
              <a:spcBef>
                <a:spcPts val="0"/>
              </a:spcBef>
              <a:spcAft>
                <a:spcPts val="0"/>
              </a:spcAft>
              <a:buSzPts val="1400"/>
              <a:buNone/>
            </a:pPr>
            <a:r>
              <a:rPr lang="pl-PL"/>
              <a:t>Warto zastanowić się z dziećmi, jak można inaczej niż przez bójkę rozwiązywać spory.</a:t>
            </a:r>
            <a:endParaRPr/>
          </a:p>
        </p:txBody>
      </p:sp>
      <p:sp>
        <p:nvSpPr>
          <p:cNvPr id="405" name="Google Shape;405;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7" name="Google Shape;427;p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6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0" name="Google Shape;460;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411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8"/>
          <p:cNvSpPr txBox="1">
            <a:spLocks noGrp="1"/>
          </p:cNvSpPr>
          <p:nvPr>
            <p:ph type="ctrTitle"/>
          </p:nvPr>
        </p:nvSpPr>
        <p:spPr>
          <a:xfrm>
            <a:off x="1524000" y="1449981"/>
            <a:ext cx="91440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8"/>
          <p:cNvSpPr txBox="1">
            <a:spLocks noGrp="1"/>
          </p:cNvSpPr>
          <p:nvPr>
            <p:ph type="subTitle" idx="1"/>
          </p:nvPr>
        </p:nvSpPr>
        <p:spPr>
          <a:xfrm>
            <a:off x="1524000" y="3976222"/>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3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3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9"/>
          <p:cNvPicPr preferRelativeResize="0"/>
          <p:nvPr/>
        </p:nvPicPr>
        <p:blipFill rotWithShape="1">
          <a:blip r:embed="rId2">
            <a:alphaModFix/>
          </a:blip>
          <a:srcRect/>
          <a:stretch/>
        </p:blipFill>
        <p:spPr>
          <a:xfrm>
            <a:off x="0" y="6412911"/>
            <a:ext cx="12192000" cy="445089"/>
          </a:xfrm>
          <a:prstGeom prst="rect">
            <a:avLst/>
          </a:prstGeom>
          <a:noFill/>
          <a:ln>
            <a:noFill/>
          </a:ln>
        </p:spPr>
      </p:pic>
      <p:sp>
        <p:nvSpPr>
          <p:cNvPr id="28" name="Google Shape;28;p29"/>
          <p:cNvSpPr txBox="1">
            <a:spLocks noGrp="1"/>
          </p:cNvSpPr>
          <p:nvPr>
            <p:ph type="title"/>
          </p:nvPr>
        </p:nvSpPr>
        <p:spPr>
          <a:xfrm>
            <a:off x="838200" y="1291637"/>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29"/>
          <p:cNvSpPr txBox="1">
            <a:spLocks noGrp="1"/>
          </p:cNvSpPr>
          <p:nvPr>
            <p:ph type="body" idx="1"/>
          </p:nvPr>
        </p:nvSpPr>
        <p:spPr>
          <a:xfrm>
            <a:off x="838200" y="2896649"/>
            <a:ext cx="10515600" cy="3291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9216163" y="651503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3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3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3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6"/>
          <p:cNvSpPr>
            <a:spLocks noGrp="1"/>
          </p:cNvSpPr>
          <p:nvPr>
            <p:ph type="pic" idx="2"/>
          </p:nvPr>
        </p:nvSpPr>
        <p:spPr>
          <a:xfrm>
            <a:off x="5183188" y="987425"/>
            <a:ext cx="6172200" cy="4873500"/>
          </a:xfrm>
          <a:prstGeom prst="rect">
            <a:avLst/>
          </a:prstGeom>
          <a:noFill/>
          <a:ln>
            <a:noFill/>
          </a:ln>
        </p:spPr>
      </p:sp>
      <p:sp>
        <p:nvSpPr>
          <p:cNvPr id="73" name="Google Shape;73;p3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8EB"/>
        </a:solidFill>
        <a:effectLst/>
      </p:bgPr>
    </p:bg>
    <p:spTree>
      <p:nvGrpSpPr>
        <p:cNvPr id="1" name="Shape 9"/>
        <p:cNvGrpSpPr/>
        <p:nvPr/>
      </p:nvGrpSpPr>
      <p:grpSpPr>
        <a:xfrm>
          <a:off x="0" y="0"/>
          <a:ext cx="0" cy="0"/>
          <a:chOff x="0" y="0"/>
          <a:chExt cx="0" cy="0"/>
        </a:xfrm>
      </p:grpSpPr>
      <p:pic>
        <p:nvPicPr>
          <p:cNvPr id="10" name="Google Shape;10;p27"/>
          <p:cNvPicPr preferRelativeResize="0"/>
          <p:nvPr/>
        </p:nvPicPr>
        <p:blipFill rotWithShape="1">
          <a:blip r:embed="rId13">
            <a:alphaModFix/>
          </a:blip>
          <a:srcRect l="91586"/>
          <a:stretch/>
        </p:blipFill>
        <p:spPr>
          <a:xfrm>
            <a:off x="0" y="6538911"/>
            <a:ext cx="12192001" cy="319089"/>
          </a:xfrm>
          <a:prstGeom prst="rect">
            <a:avLst/>
          </a:prstGeom>
          <a:noFill/>
          <a:ln>
            <a:noFill/>
          </a:ln>
        </p:spPr>
      </p:pic>
      <p:pic>
        <p:nvPicPr>
          <p:cNvPr id="11" name="Google Shape;11;p27"/>
          <p:cNvPicPr preferRelativeResize="0"/>
          <p:nvPr/>
        </p:nvPicPr>
        <p:blipFill rotWithShape="1">
          <a:blip r:embed="rId13">
            <a:alphaModFix/>
          </a:blip>
          <a:srcRect l="91586"/>
          <a:stretch/>
        </p:blipFill>
        <p:spPr>
          <a:xfrm>
            <a:off x="0" y="0"/>
            <a:ext cx="12192001" cy="1112675"/>
          </a:xfrm>
          <a:prstGeom prst="rect">
            <a:avLst/>
          </a:prstGeom>
          <a:noFill/>
          <a:ln>
            <a:noFill/>
          </a:ln>
        </p:spPr>
      </p:pic>
      <p:sp>
        <p:nvSpPr>
          <p:cNvPr id="12" name="Google Shape;12;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ftr" idx="11"/>
          </p:nvPr>
        </p:nvSpPr>
        <p:spPr>
          <a:xfrm>
            <a:off x="4038600" y="636315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
        <p:nvSpPr>
          <p:cNvPr id="16" name="Google Shape;16;p27"/>
          <p:cNvSpPr txBox="1"/>
          <p:nvPr/>
        </p:nvSpPr>
        <p:spPr>
          <a:xfrm>
            <a:off x="3562173" y="238101"/>
            <a:ext cx="5067600" cy="6885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Departament Strategii i Funduszy Europejskich</a:t>
            </a:r>
            <a:endParaRPr sz="1800" b="0" i="0" u="none" strike="noStrike" cap="none">
              <a:solidFill>
                <a:schemeClr val="lt1"/>
              </a:solidFill>
              <a:latin typeface="Book Antiqua"/>
              <a:ea typeface="Book Antiqua"/>
              <a:cs typeface="Book Antiqua"/>
              <a:sym typeface="Book Antiqua"/>
            </a:endParaRPr>
          </a:p>
          <a:p>
            <a:pPr marL="0" marR="0" lvl="0" indent="0" algn="ctr" rtl="0">
              <a:lnSpc>
                <a:spcPct val="110000"/>
              </a:lnSpc>
              <a:spcBef>
                <a:spcPts val="0"/>
              </a:spcBef>
              <a:spcAft>
                <a:spcPts val="0"/>
              </a:spcAft>
              <a:buClr>
                <a:srgbClr val="000000"/>
              </a:buClr>
              <a:buSzPts val="1800"/>
              <a:buFont typeface="Arial"/>
              <a:buNone/>
            </a:pPr>
            <a:r>
              <a:rPr lang="pl-PL" sz="1800" b="0" i="0" u="none" strike="noStrike" cap="none">
                <a:solidFill>
                  <a:schemeClr val="lt1"/>
                </a:solidFill>
                <a:latin typeface="Book Antiqua"/>
                <a:ea typeface="Book Antiqua"/>
                <a:cs typeface="Book Antiqua"/>
                <a:sym typeface="Book Antiqua"/>
              </a:rPr>
              <a:t>IV Posiedzenie Rady</a:t>
            </a:r>
            <a:endParaRPr sz="1400" b="0" i="0" u="none" strike="noStrike" cap="none">
              <a:solidFill>
                <a:srgbClr val="000000"/>
              </a:solidFill>
              <a:latin typeface="Arial"/>
              <a:ea typeface="Arial"/>
              <a:cs typeface="Arial"/>
              <a:sym typeface="Arial"/>
            </a:endParaRPr>
          </a:p>
        </p:txBody>
      </p:sp>
      <p:sp>
        <p:nvSpPr>
          <p:cNvPr id="17" name="Google Shape;17;p27"/>
          <p:cNvSpPr txBox="1"/>
          <p:nvPr/>
        </p:nvSpPr>
        <p:spPr>
          <a:xfrm>
            <a:off x="10211471" y="413053"/>
            <a:ext cx="1741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l-PL" sz="1600" b="0" i="0" u="none" strike="noStrike" cap="none">
                <a:solidFill>
                  <a:schemeClr val="lt1"/>
                </a:solidFill>
                <a:latin typeface="Book Antiqua"/>
                <a:ea typeface="Book Antiqua"/>
                <a:cs typeface="Book Antiqua"/>
                <a:sym typeface="Book Antiqua"/>
              </a:rPr>
              <a:t>26 listopada 2020</a:t>
            </a:r>
            <a:endParaRPr sz="1600" b="0" i="0" u="none" strike="noStrike" cap="none">
              <a:solidFill>
                <a:schemeClr val="lt1"/>
              </a:solidFill>
              <a:latin typeface="Book Antiqua"/>
              <a:ea typeface="Book Antiqua"/>
              <a:cs typeface="Book Antiqua"/>
              <a:sym typeface="Book Antiqua"/>
            </a:endParaRPr>
          </a:p>
        </p:txBody>
      </p:sp>
      <p:pic>
        <p:nvPicPr>
          <p:cNvPr id="18" name="Google Shape;18;p27"/>
          <p:cNvPicPr preferRelativeResize="0"/>
          <p:nvPr/>
        </p:nvPicPr>
        <p:blipFill rotWithShape="1">
          <a:blip r:embed="rId13">
            <a:alphaModFix/>
          </a:blip>
          <a:srcRect/>
          <a:stretch/>
        </p:blipFill>
        <p:spPr>
          <a:xfrm>
            <a:off x="239347" y="0"/>
            <a:ext cx="2923856" cy="1112675"/>
          </a:xfrm>
          <a:prstGeom prst="rect">
            <a:avLst/>
          </a:prstGeom>
          <a:noFill/>
          <a:ln>
            <a:noFill/>
          </a:ln>
        </p:spPr>
      </p:pic>
      <p:pic>
        <p:nvPicPr>
          <p:cNvPr id="19" name="Google Shape;19;p27"/>
          <p:cNvPicPr preferRelativeResize="0"/>
          <p:nvPr/>
        </p:nvPicPr>
        <p:blipFill rotWithShape="1">
          <a:blip r:embed="rId14">
            <a:alphaModFix/>
          </a:blip>
          <a:srcRect l="91586"/>
          <a:stretch/>
        </p:blipFill>
        <p:spPr>
          <a:xfrm>
            <a:off x="0" y="6462889"/>
            <a:ext cx="12192001" cy="8282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facebook.com/Edukacja-Prawna%C2%A0" TargetMode="External"/><Relationship Id="rId5" Type="http://schemas.openxmlformats.org/officeDocument/2006/relationships/image" Target="../media/image4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20.sv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0" y="2038907"/>
            <a:ext cx="12192000" cy="2336700"/>
          </a:xfrm>
          <a:prstGeom prst="rect">
            <a:avLst/>
          </a:prstGeom>
          <a:noFill/>
          <a:ln>
            <a:noFill/>
          </a:ln>
          <a:effectLst>
            <a:outerShdw blurRad="57150" dist="19050" dir="5400000" algn="bl" rotWithShape="0">
              <a:schemeClr val="dk1">
                <a:alpha val="12000"/>
              </a:schemeClr>
            </a:outerShdw>
          </a:effectLst>
        </p:spPr>
        <p:txBody>
          <a:bodyPr spcFirstLastPara="1" wrap="square" lIns="91425" tIns="45700" rIns="91425" bIns="45700" anchor="b" anchorCtr="0">
            <a:noAutofit/>
          </a:bodyPr>
          <a:lstStyle/>
          <a:p>
            <a:pPr marL="0" lvl="0" indent="0" algn="ctr" rtl="0">
              <a:lnSpc>
                <a:spcPct val="150000"/>
              </a:lnSpc>
              <a:spcBef>
                <a:spcPts val="0"/>
              </a:spcBef>
              <a:spcAft>
                <a:spcPts val="0"/>
              </a:spcAft>
              <a:buSzPts val="6000"/>
              <a:buNone/>
            </a:pPr>
            <a:r>
              <a:rPr lang="pl-PL" sz="3200" b="1" dirty="0">
                <a:latin typeface="Times New Roman"/>
                <a:ea typeface="Times New Roman"/>
                <a:cs typeface="Times New Roman"/>
                <a:sym typeface="Times New Roman"/>
              </a:rPr>
              <a:t>Naruszenie prawa –   </a:t>
            </a:r>
            <a:br>
              <a:rPr lang="pl-PL" sz="3200" b="1" dirty="0">
                <a:latin typeface="Times New Roman"/>
                <a:ea typeface="Times New Roman"/>
                <a:cs typeface="Times New Roman"/>
                <a:sym typeface="Times New Roman"/>
              </a:rPr>
            </a:br>
            <a:r>
              <a:rPr lang="pl-PL" sz="3200" b="1" dirty="0">
                <a:latin typeface="Times New Roman"/>
                <a:ea typeface="Times New Roman"/>
                <a:cs typeface="Times New Roman"/>
                <a:sym typeface="Times New Roman"/>
              </a:rPr>
              <a:t>Niezbędnik dla dzieci i młodzieży</a:t>
            </a:r>
            <a:endParaRPr sz="3200" dirty="0">
              <a:latin typeface="Times New Roman"/>
              <a:ea typeface="Times New Roman"/>
              <a:cs typeface="Times New Roman"/>
              <a:sym typeface="Times New Roman"/>
            </a:endParaRPr>
          </a:p>
        </p:txBody>
      </p:sp>
      <p:sp>
        <p:nvSpPr>
          <p:cNvPr id="94" name="Google Shape;9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a:t>
            </a:fld>
            <a:endParaRPr/>
          </a:p>
        </p:txBody>
      </p:sp>
      <p:pic>
        <p:nvPicPr>
          <p:cNvPr id="95" name="Google Shape;95;p1"/>
          <p:cNvPicPr preferRelativeResize="0"/>
          <p:nvPr/>
        </p:nvPicPr>
        <p:blipFill rotWithShape="1">
          <a:blip r:embed="rId3">
            <a:alphaModFix/>
          </a:blip>
          <a:srcRect/>
          <a:stretch/>
        </p:blipFill>
        <p:spPr>
          <a:xfrm>
            <a:off x="3427856" y="52796"/>
            <a:ext cx="1911060" cy="996364"/>
          </a:xfrm>
          <a:prstGeom prst="rect">
            <a:avLst/>
          </a:prstGeom>
          <a:noFill/>
          <a:ln>
            <a:noFill/>
          </a:ln>
        </p:spPr>
      </p:pic>
      <p:pic>
        <p:nvPicPr>
          <p:cNvPr id="96" name="Google Shape;96;p1"/>
          <p:cNvPicPr preferRelativeResize="0"/>
          <p:nvPr/>
        </p:nvPicPr>
        <p:blipFill rotWithShape="1">
          <a:blip r:embed="rId4">
            <a:alphaModFix/>
          </a:blip>
          <a:srcRect/>
          <a:stretch/>
        </p:blipFill>
        <p:spPr>
          <a:xfrm>
            <a:off x="5115466" y="133912"/>
            <a:ext cx="7076534" cy="795236"/>
          </a:xfrm>
          <a:prstGeom prst="rect">
            <a:avLst/>
          </a:prstGeom>
          <a:noFill/>
          <a:ln>
            <a:noFill/>
          </a:ln>
        </p:spPr>
      </p:pic>
      <p:sp>
        <p:nvSpPr>
          <p:cNvPr id="97" name="Google Shape;97;p1"/>
          <p:cNvSpPr txBox="1"/>
          <p:nvPr/>
        </p:nvSpPr>
        <p:spPr>
          <a:xfrm>
            <a:off x="2423250" y="282648"/>
            <a:ext cx="7345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pic>
        <p:nvPicPr>
          <p:cNvPr id="98" name="Google Shape;98;p1"/>
          <p:cNvPicPr preferRelativeResize="0"/>
          <p:nvPr/>
        </p:nvPicPr>
        <p:blipFill rotWithShape="1">
          <a:blip r:embed="rId5">
            <a:alphaModFix/>
          </a:blip>
          <a:srcRect/>
          <a:stretch/>
        </p:blipFill>
        <p:spPr>
          <a:xfrm>
            <a:off x="5452149" y="1391675"/>
            <a:ext cx="1389425" cy="1393276"/>
          </a:xfrm>
          <a:prstGeom prst="rect">
            <a:avLst/>
          </a:prstGeom>
          <a:noFill/>
          <a:ln>
            <a:noFill/>
          </a:ln>
        </p:spPr>
      </p:pic>
      <p:pic>
        <p:nvPicPr>
          <p:cNvPr id="99" name="Google Shape;99;p1"/>
          <p:cNvPicPr preferRelativeResize="0"/>
          <p:nvPr/>
        </p:nvPicPr>
        <p:blipFill>
          <a:blip r:embed="rId6">
            <a:alphaModFix/>
          </a:blip>
          <a:stretch>
            <a:fillRect/>
          </a:stretch>
        </p:blipFill>
        <p:spPr>
          <a:xfrm>
            <a:off x="5739489" y="5633639"/>
            <a:ext cx="713022" cy="646500"/>
          </a:xfrm>
          <a:prstGeom prst="rect">
            <a:avLst/>
          </a:prstGeom>
          <a:noFill/>
          <a:ln>
            <a:noFill/>
          </a:ln>
        </p:spPr>
      </p:pic>
      <p:sp>
        <p:nvSpPr>
          <p:cNvPr id="100" name="Google Shape;100;p1"/>
          <p:cNvSpPr txBox="1"/>
          <p:nvPr/>
        </p:nvSpPr>
        <p:spPr>
          <a:xfrm>
            <a:off x="2633100" y="4415375"/>
            <a:ext cx="6925800" cy="1038900"/>
          </a:xfrm>
          <a:prstGeom prst="rect">
            <a:avLst/>
          </a:prstGeom>
          <a:noFill/>
          <a:ln>
            <a:noFill/>
          </a:ln>
          <a:effectLst>
            <a:outerShdw blurRad="57150" algn="bl" rotWithShape="0">
              <a:srgbClr val="000000">
                <a:alpha val="12000"/>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pl-PL" sz="2300">
                <a:solidFill>
                  <a:srgbClr val="000000"/>
                </a:solidFill>
                <a:latin typeface="Times New Roman"/>
                <a:ea typeface="Times New Roman"/>
                <a:cs typeface="Times New Roman"/>
                <a:sym typeface="Times New Roman"/>
              </a:rPr>
              <a:t>Lekcja przygotowana przez</a:t>
            </a:r>
            <a:endParaRPr sz="2300" i="0" u="none" strike="noStrike" cap="none">
              <a:solidFill>
                <a:srgbClr val="000000"/>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rgbClr val="000000"/>
              </a:buClr>
              <a:buSzPts val="2800"/>
              <a:buFont typeface="Arial"/>
              <a:buNone/>
            </a:pPr>
            <a:r>
              <a:rPr lang="pl-PL" sz="2700" b="1">
                <a:solidFill>
                  <a:srgbClr val="000000"/>
                </a:solidFill>
                <a:latin typeface="Times New Roman"/>
                <a:ea typeface="Times New Roman"/>
                <a:cs typeface="Times New Roman"/>
                <a:sym typeface="Times New Roman"/>
              </a:rPr>
              <a:t>Wydział ds. Edukacji Prawnej </a:t>
            </a:r>
            <a:endParaRPr sz="130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6"/>
          <p:cNvSpPr txBox="1">
            <a:spLocks noGrp="1"/>
          </p:cNvSpPr>
          <p:nvPr>
            <p:ph type="title"/>
          </p:nvPr>
        </p:nvSpPr>
        <p:spPr>
          <a:xfrm>
            <a:off x="838171" y="1454728"/>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Przykłady zbrodni</a:t>
            </a:r>
            <a:endParaRPr sz="3600" b="1" dirty="0">
              <a:solidFill>
                <a:schemeClr val="tx1"/>
              </a:solidFill>
              <a:latin typeface="Times New Roman"/>
              <a:ea typeface="Times New Roman"/>
              <a:cs typeface="Times New Roman"/>
              <a:sym typeface="Times New Roman"/>
            </a:endParaRPr>
          </a:p>
        </p:txBody>
      </p:sp>
      <p:sp>
        <p:nvSpPr>
          <p:cNvPr id="241" name="Google Shape;241;p46"/>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10</a:t>
            </a:fld>
            <a:endParaRPr/>
          </a:p>
        </p:txBody>
      </p:sp>
      <p:pic>
        <p:nvPicPr>
          <p:cNvPr id="242" name="Google Shape;242;p46"/>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243" name="Google Shape;243;p46"/>
          <p:cNvSpPr txBox="1"/>
          <p:nvPr/>
        </p:nvSpPr>
        <p:spPr>
          <a:xfrm>
            <a:off x="2056621" y="223611"/>
            <a:ext cx="80787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244" name="Google Shape;244;p46"/>
          <p:cNvSpPr/>
          <p:nvPr/>
        </p:nvSpPr>
        <p:spPr>
          <a:xfrm>
            <a:off x="666938" y="2559606"/>
            <a:ext cx="1821873" cy="1688523"/>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Zabójstwo </a:t>
            </a:r>
            <a:r>
              <a:rPr lang="pl-PL" sz="1950" b="0" i="0" u="none" strike="noStrike" cap="none">
                <a:solidFill>
                  <a:schemeClr val="dk1"/>
                </a:solidFill>
                <a:latin typeface="Times New Roman"/>
                <a:ea typeface="Times New Roman"/>
                <a:cs typeface="Times New Roman"/>
                <a:sym typeface="Times New Roman"/>
              </a:rPr>
              <a:t>(art. 148 KK)</a:t>
            </a:r>
            <a:endParaRPr sz="1950" b="0" i="0" u="none" strike="noStrike" cap="none">
              <a:solidFill>
                <a:srgbClr val="000000"/>
              </a:solidFill>
              <a:latin typeface="Times New Roman"/>
              <a:ea typeface="Times New Roman"/>
              <a:cs typeface="Times New Roman"/>
              <a:sym typeface="Times New Roman"/>
            </a:endParaRPr>
          </a:p>
        </p:txBody>
      </p:sp>
      <p:sp>
        <p:nvSpPr>
          <p:cNvPr id="245" name="Google Shape;245;p46"/>
          <p:cNvSpPr/>
          <p:nvPr/>
        </p:nvSpPr>
        <p:spPr>
          <a:xfrm>
            <a:off x="2939833" y="2588150"/>
            <a:ext cx="1821872" cy="1688524"/>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Zgwałcenie dziecka  </a:t>
            </a:r>
            <a:endParaRPr/>
          </a:p>
          <a:p>
            <a:pPr marL="0" marR="0" lvl="0" indent="0" algn="ctr" rtl="0">
              <a:lnSpc>
                <a:spcPct val="100000"/>
              </a:lnSpc>
              <a:spcBef>
                <a:spcPts val="0"/>
              </a:spcBef>
              <a:spcAft>
                <a:spcPts val="0"/>
              </a:spcAft>
              <a:buClr>
                <a:srgbClr val="000000"/>
              </a:buClr>
              <a:buSzPts val="1950"/>
              <a:buFont typeface="Arial"/>
              <a:buNone/>
            </a:pPr>
            <a:r>
              <a:rPr lang="pl-PL" sz="1950" b="0" i="0" u="none" strike="noStrike" cap="none">
                <a:solidFill>
                  <a:schemeClr val="dk1"/>
                </a:solidFill>
                <a:latin typeface="Times New Roman"/>
                <a:ea typeface="Times New Roman"/>
                <a:cs typeface="Times New Roman"/>
                <a:sym typeface="Times New Roman"/>
              </a:rPr>
              <a:t>(art. 197 KK)</a:t>
            </a:r>
            <a:endParaRPr sz="1950" b="0" i="0" u="none" strike="noStrike" cap="none">
              <a:solidFill>
                <a:srgbClr val="000000"/>
              </a:solidFill>
              <a:latin typeface="Times New Roman"/>
              <a:ea typeface="Times New Roman"/>
              <a:cs typeface="Times New Roman"/>
              <a:sym typeface="Times New Roman"/>
            </a:endParaRPr>
          </a:p>
        </p:txBody>
      </p:sp>
      <p:sp>
        <p:nvSpPr>
          <p:cNvPr id="246" name="Google Shape;246;p46"/>
          <p:cNvSpPr/>
          <p:nvPr/>
        </p:nvSpPr>
        <p:spPr>
          <a:xfrm>
            <a:off x="5185061" y="2588150"/>
            <a:ext cx="1821872" cy="1688525"/>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Fałszowanie pieniędzy </a:t>
            </a:r>
            <a:endParaRPr/>
          </a:p>
          <a:p>
            <a:pPr marL="0" marR="0" lvl="0" indent="0" algn="ctr" rtl="0">
              <a:lnSpc>
                <a:spcPct val="100000"/>
              </a:lnSpc>
              <a:spcBef>
                <a:spcPts val="0"/>
              </a:spcBef>
              <a:spcAft>
                <a:spcPts val="0"/>
              </a:spcAft>
              <a:buClr>
                <a:srgbClr val="000000"/>
              </a:buClr>
              <a:buSzPts val="1950"/>
              <a:buFont typeface="Arial"/>
              <a:buNone/>
            </a:pPr>
            <a:r>
              <a:rPr lang="pl-PL" sz="1950" b="0" i="0" u="none" strike="noStrike" cap="none">
                <a:solidFill>
                  <a:schemeClr val="dk1"/>
                </a:solidFill>
                <a:latin typeface="Times New Roman"/>
                <a:ea typeface="Times New Roman"/>
                <a:cs typeface="Times New Roman"/>
                <a:sym typeface="Times New Roman"/>
              </a:rPr>
              <a:t>(art. 310 KK)</a:t>
            </a:r>
            <a:endParaRPr sz="1950" b="0" i="0" u="none" strike="noStrike" cap="none">
              <a:solidFill>
                <a:srgbClr val="000000"/>
              </a:solidFill>
              <a:latin typeface="Times New Roman"/>
              <a:ea typeface="Times New Roman"/>
              <a:cs typeface="Times New Roman"/>
              <a:sym typeface="Times New Roman"/>
            </a:endParaRPr>
          </a:p>
        </p:txBody>
      </p:sp>
      <p:sp>
        <p:nvSpPr>
          <p:cNvPr id="247" name="Google Shape;247;p46"/>
          <p:cNvSpPr/>
          <p:nvPr/>
        </p:nvSpPr>
        <p:spPr>
          <a:xfrm>
            <a:off x="7504252" y="2611493"/>
            <a:ext cx="1821872" cy="1688525"/>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Handel ludźmi </a:t>
            </a:r>
            <a:endParaRPr dirty="0"/>
          </a:p>
          <a:p>
            <a:pPr marL="0" marR="0" lvl="0" indent="0" algn="ctr" rtl="0">
              <a:lnSpc>
                <a:spcPct val="100000"/>
              </a:lnSpc>
              <a:spcBef>
                <a:spcPts val="0"/>
              </a:spcBef>
              <a:spcAft>
                <a:spcPts val="0"/>
              </a:spcAft>
              <a:buClr>
                <a:srgbClr val="000000"/>
              </a:buClr>
              <a:buSzPts val="1950"/>
              <a:buFont typeface="Arial"/>
              <a:buNone/>
            </a:pPr>
            <a:r>
              <a:rPr lang="pl-PL" sz="1950" b="0" i="0" u="none" strike="noStrike" cap="none" dirty="0">
                <a:solidFill>
                  <a:schemeClr val="dk1"/>
                </a:solidFill>
                <a:latin typeface="Times New Roman"/>
                <a:ea typeface="Times New Roman"/>
                <a:cs typeface="Times New Roman"/>
                <a:sym typeface="Times New Roman"/>
              </a:rPr>
              <a:t>(art. 189a KK)</a:t>
            </a:r>
            <a:endParaRPr sz="1950" b="0" i="0" u="none" strike="noStrike" cap="none" dirty="0">
              <a:solidFill>
                <a:srgbClr val="000000"/>
              </a:solidFill>
              <a:latin typeface="Times New Roman"/>
              <a:ea typeface="Times New Roman"/>
              <a:cs typeface="Times New Roman"/>
              <a:sym typeface="Times New Roman"/>
            </a:endParaRPr>
          </a:p>
        </p:txBody>
      </p:sp>
      <p:sp>
        <p:nvSpPr>
          <p:cNvPr id="248" name="Google Shape;248;p46"/>
          <p:cNvSpPr/>
          <p:nvPr/>
        </p:nvSpPr>
        <p:spPr>
          <a:xfrm>
            <a:off x="9749480" y="2588150"/>
            <a:ext cx="1821872" cy="1688526"/>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Wzięcie zakładnika </a:t>
            </a:r>
            <a:r>
              <a:rPr lang="pl-PL" sz="1950" b="0" i="0" u="none" strike="noStrike" cap="none">
                <a:solidFill>
                  <a:schemeClr val="dk1"/>
                </a:solidFill>
                <a:latin typeface="Times New Roman"/>
                <a:ea typeface="Times New Roman"/>
                <a:cs typeface="Times New Roman"/>
                <a:sym typeface="Times New Roman"/>
              </a:rPr>
              <a:t>(art. 252 KK)</a:t>
            </a:r>
            <a:endParaRPr sz="1950" b="0" i="0" u="none" strike="noStrike" cap="none">
              <a:solidFill>
                <a:srgbClr val="000000"/>
              </a:solidFill>
              <a:latin typeface="Times New Roman"/>
              <a:ea typeface="Times New Roman"/>
              <a:cs typeface="Times New Roman"/>
              <a:sym typeface="Times New Roman"/>
            </a:endParaRPr>
          </a:p>
        </p:txBody>
      </p:sp>
      <p:pic>
        <p:nvPicPr>
          <p:cNvPr id="249" name="Google Shape;249;p46" descr="Gun, firing icon"/>
          <p:cNvPicPr preferRelativeResize="0"/>
          <p:nvPr/>
        </p:nvPicPr>
        <p:blipFill rotWithShape="1">
          <a:blip r:embed="rId4">
            <a:alphaModFix/>
          </a:blip>
          <a:srcRect/>
          <a:stretch/>
        </p:blipFill>
        <p:spPr>
          <a:xfrm>
            <a:off x="1030585" y="4650434"/>
            <a:ext cx="1094577" cy="1094576"/>
          </a:xfrm>
          <a:prstGeom prst="rect">
            <a:avLst/>
          </a:prstGeom>
          <a:noFill/>
          <a:ln>
            <a:noFill/>
          </a:ln>
        </p:spPr>
      </p:pic>
      <p:pic>
        <p:nvPicPr>
          <p:cNvPr id="257" name="Google Shape;257;p46" descr="Crime, robber, steal, thief icon - Download on Iconfinder"/>
          <p:cNvPicPr preferRelativeResize="0"/>
          <p:nvPr/>
        </p:nvPicPr>
        <p:blipFill rotWithShape="1">
          <a:blip r:embed="rId5">
            <a:alphaModFix/>
          </a:blip>
          <a:srcRect/>
          <a:stretch/>
        </p:blipFill>
        <p:spPr>
          <a:xfrm>
            <a:off x="10135321" y="4755304"/>
            <a:ext cx="1094577" cy="1094577"/>
          </a:xfrm>
          <a:prstGeom prst="rect">
            <a:avLst/>
          </a:prstGeom>
          <a:noFill/>
          <a:ln>
            <a:noFill/>
          </a:ln>
          <a:effectLst>
            <a:outerShdw blurRad="57150" dist="19050" dir="5400000" algn="bl" rotWithShape="0">
              <a:srgbClr val="000000">
                <a:alpha val="10000"/>
              </a:srgbClr>
            </a:outerShdw>
          </a:effectLst>
        </p:spPr>
      </p:pic>
      <p:pic>
        <p:nvPicPr>
          <p:cNvPr id="259" name="Google Shape;259;p46"/>
          <p:cNvPicPr preferRelativeResize="0"/>
          <p:nvPr/>
        </p:nvPicPr>
        <p:blipFill>
          <a:blip r:embed="rId6">
            <a:alphaModFix/>
          </a:blip>
          <a:stretch>
            <a:fillRect/>
          </a:stretch>
        </p:blipFill>
        <p:spPr>
          <a:xfrm>
            <a:off x="3210431" y="4650434"/>
            <a:ext cx="1094577" cy="1094577"/>
          </a:xfrm>
          <a:prstGeom prst="rect">
            <a:avLst/>
          </a:prstGeom>
          <a:noFill/>
          <a:ln>
            <a:noFill/>
          </a:ln>
        </p:spPr>
      </p:pic>
      <p:pic>
        <p:nvPicPr>
          <p:cNvPr id="3" name="Grafika 2" descr="Latające pieniądze z wypełnieniem pełnym">
            <a:extLst>
              <a:ext uri="{FF2B5EF4-FFF2-40B4-BE49-F238E27FC236}">
                <a16:creationId xmlns:a16="http://schemas.microsoft.com/office/drawing/2014/main" id="{35EAEBAF-443A-442C-A5DF-7934C48F8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8711" y="4755304"/>
            <a:ext cx="1094577" cy="1094577"/>
          </a:xfrm>
          <a:prstGeom prst="rect">
            <a:avLst/>
          </a:prstGeom>
        </p:spPr>
      </p:pic>
      <p:pic>
        <p:nvPicPr>
          <p:cNvPr id="5" name="Grafika 4" descr="Grupa osób z wypełnieniem pełnym">
            <a:extLst>
              <a:ext uri="{FF2B5EF4-FFF2-40B4-BE49-F238E27FC236}">
                <a16:creationId xmlns:a16="http://schemas.microsoft.com/office/drawing/2014/main" id="{1BDF564D-362D-4628-A374-ABF23C025F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7811" y="4755304"/>
            <a:ext cx="1094577" cy="10945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9"/>
          <p:cNvSpPr txBox="1">
            <a:spLocks noGrp="1"/>
          </p:cNvSpPr>
          <p:nvPr>
            <p:ph type="title"/>
          </p:nvPr>
        </p:nvSpPr>
        <p:spPr>
          <a:xfrm>
            <a:off x="838171" y="1381445"/>
            <a:ext cx="10515600" cy="502451"/>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Zasady wymiaru kary pozbawienia wolności</a:t>
            </a:r>
            <a:endParaRPr sz="3600" b="1" dirty="0">
              <a:solidFill>
                <a:schemeClr val="tx1"/>
              </a:solidFill>
              <a:latin typeface="Times New Roman"/>
              <a:ea typeface="Times New Roman"/>
              <a:cs typeface="Times New Roman"/>
              <a:sym typeface="Times New Roman"/>
            </a:endParaRPr>
          </a:p>
        </p:txBody>
      </p:sp>
      <p:sp>
        <p:nvSpPr>
          <p:cNvPr id="265" name="Google Shape;265;p49"/>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11</a:t>
            </a:fld>
            <a:endParaRPr/>
          </a:p>
        </p:txBody>
      </p:sp>
      <p:pic>
        <p:nvPicPr>
          <p:cNvPr id="266" name="Google Shape;266;p4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267" name="Google Shape;267;p49"/>
          <p:cNvSpPr txBox="1"/>
          <p:nvPr/>
        </p:nvSpPr>
        <p:spPr>
          <a:xfrm>
            <a:off x="2056621"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269" name="Google Shape;269;p49"/>
          <p:cNvSpPr txBox="1"/>
          <p:nvPr/>
        </p:nvSpPr>
        <p:spPr>
          <a:xfrm>
            <a:off x="348069" y="2167071"/>
            <a:ext cx="11495804" cy="12464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l-PL" sz="2300" b="1" i="0" u="none" strike="noStrike" cap="none" dirty="0">
                <a:solidFill>
                  <a:schemeClr val="dk1"/>
                </a:solidFill>
                <a:latin typeface="Times New Roman"/>
                <a:ea typeface="Times New Roman"/>
                <a:cs typeface="Times New Roman"/>
                <a:sym typeface="Times New Roman"/>
              </a:rPr>
              <a:t>Art. 148</a:t>
            </a:r>
            <a:endParaRPr lang="pl-PL" sz="2300" b="0" i="0" u="none" strike="noStrike" cap="none" dirty="0">
              <a:solidFill>
                <a:schemeClr val="dk1"/>
              </a:solidFill>
              <a:latin typeface="Times New Roman"/>
              <a:ea typeface="Times New Roman"/>
              <a:cs typeface="Times New Roman"/>
              <a:sym typeface="Times New Roman"/>
            </a:endParaRPr>
          </a:p>
          <a:p>
            <a:pPr lvl="0" algn="just">
              <a:buSzPts val="2000"/>
            </a:pPr>
            <a:r>
              <a:rPr lang="pl-PL" sz="2300" dirty="0">
                <a:solidFill>
                  <a:schemeClr val="dk1"/>
                </a:solidFill>
                <a:latin typeface="Times New Roman"/>
                <a:ea typeface="Times New Roman"/>
                <a:cs typeface="Times New Roman"/>
                <a:sym typeface="Times New Roman"/>
              </a:rPr>
              <a:t> § 1 Kto zabija człowieka, podlega karze pozbawienia wolności na czas nie krótszy od lat 8, karze 25 lat pozbawienia wolności albo karze dożywotniego pozbawienia wolności.</a:t>
            </a:r>
            <a:endParaRPr lang="pl-PL" sz="2300" b="0" i="0" u="none" strike="noStrike" cap="none" dirty="0">
              <a:solidFill>
                <a:schemeClr val="dk1"/>
              </a:solidFill>
              <a:latin typeface="Arial"/>
              <a:ea typeface="Arial"/>
              <a:cs typeface="Arial"/>
              <a:sym typeface="Arial"/>
            </a:endParaRPr>
          </a:p>
        </p:txBody>
      </p:sp>
      <p:sp>
        <p:nvSpPr>
          <p:cNvPr id="7" name="Google Shape;244;p46">
            <a:extLst>
              <a:ext uri="{FF2B5EF4-FFF2-40B4-BE49-F238E27FC236}">
                <a16:creationId xmlns:a16="http://schemas.microsoft.com/office/drawing/2014/main" id="{8F658A9B-28CE-458C-8B5E-A869400A6130}"/>
              </a:ext>
            </a:extLst>
          </p:cNvPr>
          <p:cNvSpPr/>
          <p:nvPr/>
        </p:nvSpPr>
        <p:spPr>
          <a:xfrm>
            <a:off x="1088422" y="3575535"/>
            <a:ext cx="3624255" cy="2662475"/>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algn="ctr"/>
            <a:r>
              <a:rPr lang="pl-PL" sz="1900" b="1" i="0" u="none" strike="noStrike" baseline="0" dirty="0">
                <a:solidFill>
                  <a:srgbClr val="000000"/>
                </a:solidFill>
                <a:latin typeface="Times New Roman" panose="02020603050405020304" pitchFamily="18" charset="0"/>
              </a:rPr>
              <a:t>Art. 32 </a:t>
            </a:r>
          </a:p>
          <a:p>
            <a:r>
              <a:rPr lang="pl-PL" sz="1900" b="0" i="0" u="none" strike="noStrike" baseline="0" dirty="0">
                <a:solidFill>
                  <a:srgbClr val="000000"/>
                </a:solidFill>
                <a:latin typeface="Times New Roman" panose="02020603050405020304" pitchFamily="18" charset="0"/>
              </a:rPr>
              <a:t>Karami są: </a:t>
            </a:r>
          </a:p>
          <a:p>
            <a:pPr algn="just"/>
            <a:r>
              <a:rPr lang="pl-PL" sz="1900" b="0" i="0" u="none" strike="noStrike" baseline="0" dirty="0">
                <a:solidFill>
                  <a:srgbClr val="000000"/>
                </a:solidFill>
                <a:latin typeface="Times New Roman" panose="02020603050405020304" pitchFamily="18" charset="0"/>
              </a:rPr>
              <a:t>1) grzywna; </a:t>
            </a:r>
          </a:p>
          <a:p>
            <a:pPr algn="just"/>
            <a:r>
              <a:rPr lang="pl-PL" sz="1900" b="0" i="0" u="none" strike="noStrike" baseline="0" dirty="0">
                <a:solidFill>
                  <a:srgbClr val="000000"/>
                </a:solidFill>
                <a:latin typeface="Times New Roman" panose="02020603050405020304" pitchFamily="18" charset="0"/>
              </a:rPr>
              <a:t>2) ograniczenie wolności; </a:t>
            </a:r>
          </a:p>
          <a:p>
            <a:pPr algn="just"/>
            <a:r>
              <a:rPr lang="pl-PL" sz="1900" b="0" i="0" u="none" strike="noStrike" baseline="0" dirty="0">
                <a:solidFill>
                  <a:srgbClr val="000000"/>
                </a:solidFill>
                <a:latin typeface="Times New Roman" panose="02020603050405020304" pitchFamily="18" charset="0"/>
              </a:rPr>
              <a:t>3) pozbawienie wolności; </a:t>
            </a:r>
          </a:p>
          <a:p>
            <a:pPr algn="just"/>
            <a:r>
              <a:rPr lang="pl-PL" sz="1900" b="0" i="0" u="none" strike="noStrike" baseline="0" dirty="0">
                <a:solidFill>
                  <a:srgbClr val="000000"/>
                </a:solidFill>
                <a:latin typeface="Times New Roman" panose="02020603050405020304" pitchFamily="18" charset="0"/>
              </a:rPr>
              <a:t>4) 25 lat pozbawienia wolności; </a:t>
            </a:r>
          </a:p>
          <a:p>
            <a:pPr algn="just"/>
            <a:r>
              <a:rPr lang="pl-PL" sz="1900" b="0" i="0" u="none" strike="noStrike" baseline="0" dirty="0">
                <a:solidFill>
                  <a:srgbClr val="000000"/>
                </a:solidFill>
                <a:latin typeface="Times New Roman" panose="02020603050405020304" pitchFamily="18" charset="0"/>
              </a:rPr>
              <a:t>5) dożywotnie pozbawienie wolności.</a:t>
            </a:r>
            <a:endParaRPr sz="1900" b="0" i="0" u="none" strike="noStrike" cap="none" dirty="0">
              <a:solidFill>
                <a:srgbClr val="000000"/>
              </a:solidFill>
              <a:latin typeface="Times New Roman"/>
              <a:ea typeface="Times New Roman"/>
              <a:cs typeface="Times New Roman"/>
              <a:sym typeface="Times New Roman"/>
            </a:endParaRPr>
          </a:p>
        </p:txBody>
      </p:sp>
      <p:sp>
        <p:nvSpPr>
          <p:cNvPr id="8" name="Google Shape;244;p46">
            <a:extLst>
              <a:ext uri="{FF2B5EF4-FFF2-40B4-BE49-F238E27FC236}">
                <a16:creationId xmlns:a16="http://schemas.microsoft.com/office/drawing/2014/main" id="{14B8D36E-BF83-4954-9396-8AAAE0C86FFE}"/>
              </a:ext>
            </a:extLst>
          </p:cNvPr>
          <p:cNvSpPr/>
          <p:nvPr/>
        </p:nvSpPr>
        <p:spPr>
          <a:xfrm>
            <a:off x="5147896" y="3575535"/>
            <a:ext cx="2775379" cy="2662476"/>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algn="ctr"/>
            <a:r>
              <a:rPr lang="pl-PL" sz="1900" b="1" dirty="0">
                <a:latin typeface="Times New Roman" panose="02020603050405020304" pitchFamily="18" charset="0"/>
              </a:rPr>
              <a:t>Art. 37</a:t>
            </a:r>
          </a:p>
          <a:p>
            <a:pPr algn="just">
              <a:spcBef>
                <a:spcPts val="600"/>
              </a:spcBef>
            </a:pPr>
            <a:r>
              <a:rPr lang="pl-PL" sz="1900" dirty="0">
                <a:latin typeface="Times New Roman" panose="02020603050405020304" pitchFamily="18" charset="0"/>
              </a:rPr>
              <a:t>Kara pozbawienia wolności wymieniona w art. 32 pkt 3 trwa najkrócej miesiąc, najdłużej 15 lat; wymierza się ją w miesiącach i latach. </a:t>
            </a:r>
            <a:endParaRPr lang="pl-PL" sz="1900" dirty="0">
              <a:solidFill>
                <a:schemeClr val="lt1"/>
              </a:solidFill>
            </a:endParaRPr>
          </a:p>
        </p:txBody>
      </p:sp>
      <p:sp>
        <p:nvSpPr>
          <p:cNvPr id="2" name="pole tekstowe 1">
            <a:extLst>
              <a:ext uri="{FF2B5EF4-FFF2-40B4-BE49-F238E27FC236}">
                <a16:creationId xmlns:a16="http://schemas.microsoft.com/office/drawing/2014/main" id="{E6AEB86B-A97C-4F33-8DE5-CF49924393C6}"/>
              </a:ext>
            </a:extLst>
          </p:cNvPr>
          <p:cNvSpPr txBox="1"/>
          <p:nvPr/>
        </p:nvSpPr>
        <p:spPr>
          <a:xfrm>
            <a:off x="8360378" y="3963026"/>
            <a:ext cx="2743200" cy="969496"/>
          </a:xfrm>
          <a:prstGeom prst="rect">
            <a:avLst/>
          </a:prstGeom>
          <a:noFill/>
        </p:spPr>
        <p:txBody>
          <a:bodyPr wrap="square" rtlCol="0">
            <a:spAutoFit/>
          </a:bodyPr>
          <a:lstStyle/>
          <a:p>
            <a:pPr algn="just"/>
            <a:r>
              <a:rPr lang="pl-PL" sz="1900" dirty="0">
                <a:solidFill>
                  <a:schemeClr val="dk1"/>
                </a:solidFill>
                <a:latin typeface="Times New Roman"/>
                <a:cs typeface="Times New Roman"/>
              </a:rPr>
              <a:t>Czy za zabójstwo można wymierzyć karę 20 lat pozbawienia wolności?</a:t>
            </a:r>
          </a:p>
        </p:txBody>
      </p:sp>
      <p:pic>
        <p:nvPicPr>
          <p:cNvPr id="10" name="Grafika 9" descr="Pytania z wypełnieniem pełnym">
            <a:extLst>
              <a:ext uri="{FF2B5EF4-FFF2-40B4-BE49-F238E27FC236}">
                <a16:creationId xmlns:a16="http://schemas.microsoft.com/office/drawing/2014/main" id="{32B74067-F0A7-4A1E-A9C7-0A596AC145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20921" y="5027984"/>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838199" y="1457450"/>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Kazus 1</a:t>
            </a:r>
            <a:endParaRPr sz="3600" b="1" dirty="0">
              <a:solidFill>
                <a:schemeClr val="tx1"/>
              </a:solidFill>
              <a:latin typeface="Times New Roman"/>
              <a:ea typeface="Times New Roman"/>
              <a:cs typeface="Times New Roman"/>
              <a:sym typeface="Times New Roman"/>
            </a:endParaRPr>
          </a:p>
        </p:txBody>
      </p:sp>
      <p:sp>
        <p:nvSpPr>
          <p:cNvPr id="287" name="Google Shape;287;p51"/>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12</a:t>
            </a:fld>
            <a:endParaRPr/>
          </a:p>
        </p:txBody>
      </p:sp>
      <p:pic>
        <p:nvPicPr>
          <p:cNvPr id="288" name="Google Shape;288;p51"/>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289" name="Google Shape;289;p51"/>
          <p:cNvSpPr txBox="1"/>
          <p:nvPr/>
        </p:nvSpPr>
        <p:spPr>
          <a:xfrm>
            <a:off x="2056649" y="219187"/>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290" name="Google Shape;290;p51"/>
          <p:cNvSpPr/>
          <p:nvPr/>
        </p:nvSpPr>
        <p:spPr>
          <a:xfrm>
            <a:off x="2174921" y="4898907"/>
            <a:ext cx="8182582" cy="1003286"/>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400" b="1" i="0" u="none" strike="noStrike" cap="none" dirty="0">
                <a:solidFill>
                  <a:schemeClr val="dk1"/>
                </a:solidFill>
                <a:latin typeface="Times New Roman"/>
                <a:ea typeface="Times New Roman"/>
                <a:cs typeface="Times New Roman"/>
                <a:sym typeface="Times New Roman"/>
              </a:rPr>
              <a:t>Czy Janowi grozi odpowiedzialność karna? </a:t>
            </a:r>
            <a:endParaRPr sz="2400" dirty="0"/>
          </a:p>
          <a:p>
            <a:pPr marL="0" marR="0" lvl="0" indent="0" algn="ctr" rtl="0">
              <a:lnSpc>
                <a:spcPct val="100000"/>
              </a:lnSpc>
              <a:spcBef>
                <a:spcPts val="0"/>
              </a:spcBef>
              <a:spcAft>
                <a:spcPts val="0"/>
              </a:spcAft>
              <a:buClr>
                <a:srgbClr val="000000"/>
              </a:buClr>
              <a:buSzPts val="2000"/>
              <a:buFont typeface="Arial"/>
              <a:buNone/>
            </a:pPr>
            <a:r>
              <a:rPr lang="pl-PL" sz="2400" b="1" i="0" u="none" strike="noStrike" cap="none" dirty="0">
                <a:solidFill>
                  <a:schemeClr val="dk1"/>
                </a:solidFill>
                <a:latin typeface="Times New Roman"/>
                <a:ea typeface="Times New Roman"/>
                <a:cs typeface="Times New Roman"/>
                <a:sym typeface="Times New Roman"/>
              </a:rPr>
              <a:t>Jeśli tak, to jaka?</a:t>
            </a:r>
            <a:endParaRPr sz="2400" b="0" i="0" u="none" strike="noStrike" cap="none" dirty="0">
              <a:solidFill>
                <a:srgbClr val="000000"/>
              </a:solidFill>
              <a:latin typeface="Arial"/>
              <a:ea typeface="Arial"/>
              <a:cs typeface="Arial"/>
              <a:sym typeface="Arial"/>
            </a:endParaRPr>
          </a:p>
        </p:txBody>
      </p:sp>
      <p:sp>
        <p:nvSpPr>
          <p:cNvPr id="291" name="Google Shape;291;p51"/>
          <p:cNvSpPr txBox="1"/>
          <p:nvPr/>
        </p:nvSpPr>
        <p:spPr>
          <a:xfrm>
            <a:off x="1178624" y="2143720"/>
            <a:ext cx="10175176"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Mikołaj i Jan poszli do sklepu z AGD. Mikołaj wziął 10 telefonów, każdy             o wartości 900 zł, a następnie schował je do plecaka. Gdy wychodzili Jan odwrócił uwagę ochrony, wcześniej także pilnował, aby nie zwrócili uwagi na Mikołaja. Ochroniarze złapali jednak tylko Jana, przy próbie wyjścia ze sklepu. Jan tłumaczył się, że on niczego nie ukradł i jedynie pilnował, aby Mikołaj nie został złapany. </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title"/>
          </p:nvPr>
        </p:nvSpPr>
        <p:spPr>
          <a:xfrm>
            <a:off x="838170" y="1485694"/>
            <a:ext cx="10515600" cy="617378"/>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Kazus 2</a:t>
            </a:r>
            <a:endParaRPr sz="3600" b="1" dirty="0">
              <a:solidFill>
                <a:schemeClr val="tx1"/>
              </a:solidFill>
              <a:latin typeface="Times New Roman"/>
              <a:ea typeface="Times New Roman"/>
              <a:cs typeface="Times New Roman"/>
              <a:sym typeface="Times New Roman"/>
            </a:endParaRPr>
          </a:p>
        </p:txBody>
      </p:sp>
      <p:sp>
        <p:nvSpPr>
          <p:cNvPr id="298" name="Google Shape;298;p52"/>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13</a:t>
            </a:fld>
            <a:endParaRPr/>
          </a:p>
        </p:txBody>
      </p:sp>
      <p:pic>
        <p:nvPicPr>
          <p:cNvPr id="299" name="Google Shape;299;p5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00" name="Google Shape;300;p52"/>
          <p:cNvSpPr txBox="1"/>
          <p:nvPr/>
        </p:nvSpPr>
        <p:spPr>
          <a:xfrm>
            <a:off x="2056620" y="223283"/>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01" name="Google Shape;301;p52"/>
          <p:cNvSpPr/>
          <p:nvPr/>
        </p:nvSpPr>
        <p:spPr>
          <a:xfrm>
            <a:off x="1078606" y="4810811"/>
            <a:ext cx="10034728" cy="1116281"/>
          </a:xfrm>
          <a:prstGeom prst="roundRect">
            <a:avLst>
              <a:gd name="adj" fmla="val 16667"/>
            </a:avLst>
          </a:prstGeom>
          <a:solidFill>
            <a:srgbClr val="D8E2F3"/>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400" b="1" i="0" u="none" strike="noStrike" cap="none" dirty="0">
                <a:solidFill>
                  <a:schemeClr val="dk1"/>
                </a:solidFill>
                <a:latin typeface="Times New Roman"/>
                <a:ea typeface="Times New Roman"/>
                <a:cs typeface="Times New Roman"/>
                <a:sym typeface="Times New Roman"/>
              </a:rPr>
              <a:t>Czy fakt namówienia Kamila przez Michała do przekroczenia prędkości wpłynie na odpowiedzialność Kamila? Jaka kara grozi bohaterom kazusu?</a:t>
            </a:r>
            <a:endParaRPr sz="2400" b="0" i="0" u="none" strike="noStrike" cap="none" dirty="0">
              <a:solidFill>
                <a:srgbClr val="000000"/>
              </a:solidFill>
              <a:latin typeface="Arial"/>
              <a:ea typeface="Arial"/>
              <a:cs typeface="Arial"/>
              <a:sym typeface="Arial"/>
            </a:endParaRPr>
          </a:p>
        </p:txBody>
      </p:sp>
      <p:sp>
        <p:nvSpPr>
          <p:cNvPr id="302" name="Google Shape;302;p52"/>
          <p:cNvSpPr txBox="1"/>
          <p:nvPr/>
        </p:nvSpPr>
        <p:spPr>
          <a:xfrm>
            <a:off x="1078606" y="2246437"/>
            <a:ext cx="10034728" cy="2677616"/>
          </a:xfrm>
          <a:prstGeom prst="rect">
            <a:avLst/>
          </a:prstGeom>
          <a:noFill/>
          <a:ln>
            <a:noFill/>
          </a:ln>
        </p:spPr>
        <p:txBody>
          <a:bodyPr spcFirstLastPara="1" wrap="square" lIns="91425" tIns="45700" rIns="91425" bIns="45700" anchor="t" anchorCtr="0">
            <a:spAutoFit/>
          </a:bodyPr>
          <a:lstStyle/>
          <a:p>
            <a:pPr lvl="0" algn="just">
              <a:buSzPts val="2000"/>
            </a:pPr>
            <a:r>
              <a:rPr lang="pl-PL" sz="2400" b="0" i="0" u="none" strike="noStrike" cap="none" dirty="0">
                <a:solidFill>
                  <a:schemeClr val="dk1"/>
                </a:solidFill>
                <a:latin typeface="Times New Roman"/>
                <a:ea typeface="Times New Roman"/>
                <a:cs typeface="Times New Roman"/>
                <a:sym typeface="Times New Roman"/>
              </a:rPr>
              <a:t>Kamil zaprosił Michała na przejażdżkę swoim nowym samochodem marki </a:t>
            </a:r>
            <a:r>
              <a:rPr lang="pl-PL" sz="2400" b="0" i="0" u="none" strike="noStrike" cap="none" dirty="0" err="1">
                <a:solidFill>
                  <a:schemeClr val="dk1"/>
                </a:solidFill>
                <a:latin typeface="Times New Roman"/>
                <a:ea typeface="Times New Roman"/>
                <a:cs typeface="Times New Roman"/>
                <a:sym typeface="Times New Roman"/>
              </a:rPr>
              <a:t>Luxus</a:t>
            </a:r>
            <a:r>
              <a:rPr lang="pl-PL" sz="2400" b="0" i="0" u="none" strike="noStrike" cap="none" dirty="0">
                <a:solidFill>
                  <a:schemeClr val="dk1"/>
                </a:solidFill>
                <a:latin typeface="Times New Roman"/>
                <a:ea typeface="Times New Roman"/>
                <a:cs typeface="Times New Roman"/>
                <a:sym typeface="Times New Roman"/>
              </a:rPr>
              <a:t>. Michał w trakcie jazdy stwierdził, że Kamil jedzie zbyt wolno i zaczął go namawiać na przyspieszenie. Po chwili Kamil </a:t>
            </a:r>
            <a:r>
              <a:rPr lang="pl-PL" sz="2400" dirty="0">
                <a:solidFill>
                  <a:schemeClr val="dk1"/>
                </a:solidFill>
                <a:latin typeface="Times New Roman"/>
                <a:ea typeface="Times New Roman"/>
                <a:cs typeface="Times New Roman"/>
                <a:sym typeface="Times New Roman"/>
              </a:rPr>
              <a:t>osiągnął prędkość 150 km/h w </a:t>
            </a:r>
            <a:r>
              <a:rPr lang="pl-PL" sz="2400" b="0" i="0" u="none" strike="noStrike" cap="none" dirty="0">
                <a:solidFill>
                  <a:schemeClr val="dk1"/>
                </a:solidFill>
                <a:latin typeface="Times New Roman"/>
                <a:ea typeface="Times New Roman"/>
                <a:cs typeface="Times New Roman"/>
                <a:sym typeface="Times New Roman"/>
              </a:rPr>
              <a:t>terenie zabudowanym. Nieoczekiwanie bohaterów kazusu zatrzymał patrol policji.  Kamil tłumaczył się policjantom, że nie miał zamiaru jechać z taką prędkością, lecz namówił go Michał. </a:t>
            </a:r>
            <a:endParaRPr sz="2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3"/>
          <p:cNvSpPr txBox="1">
            <a:spLocks noGrp="1"/>
          </p:cNvSpPr>
          <p:nvPr>
            <p:ph type="title"/>
          </p:nvPr>
        </p:nvSpPr>
        <p:spPr>
          <a:xfrm>
            <a:off x="838171" y="1523976"/>
            <a:ext cx="10515600"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Kazus 3</a:t>
            </a:r>
            <a:endParaRPr sz="3600" b="1" dirty="0">
              <a:solidFill>
                <a:schemeClr val="tx1"/>
              </a:solidFill>
              <a:latin typeface="Times New Roman"/>
              <a:ea typeface="Times New Roman"/>
              <a:cs typeface="Times New Roman"/>
              <a:sym typeface="Times New Roman"/>
            </a:endParaRPr>
          </a:p>
        </p:txBody>
      </p:sp>
      <p:sp>
        <p:nvSpPr>
          <p:cNvPr id="309" name="Google Shape;309;p53"/>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14</a:t>
            </a:fld>
            <a:endParaRPr/>
          </a:p>
        </p:txBody>
      </p:sp>
      <p:pic>
        <p:nvPicPr>
          <p:cNvPr id="310" name="Google Shape;310;p53"/>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11" name="Google Shape;311;p53"/>
          <p:cNvSpPr txBox="1"/>
          <p:nvPr/>
        </p:nvSpPr>
        <p:spPr>
          <a:xfrm>
            <a:off x="2056621" y="220922"/>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12" name="Google Shape;312;p53"/>
          <p:cNvSpPr/>
          <p:nvPr/>
        </p:nvSpPr>
        <p:spPr>
          <a:xfrm>
            <a:off x="2754605" y="4300871"/>
            <a:ext cx="6682732" cy="1033153"/>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61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400" b="1" i="0" u="none" strike="noStrike" cap="none" dirty="0">
                <a:solidFill>
                  <a:schemeClr val="dk1"/>
                </a:solidFill>
                <a:latin typeface="Times New Roman"/>
                <a:ea typeface="Times New Roman"/>
                <a:cs typeface="Times New Roman"/>
                <a:sym typeface="Times New Roman"/>
              </a:rPr>
              <a:t>Czy Danielowi grozi odpowiedzialność karna?</a:t>
            </a:r>
            <a:endParaRPr sz="2400" b="0" i="0" u="none" strike="noStrike" cap="none" dirty="0">
              <a:solidFill>
                <a:srgbClr val="000000"/>
              </a:solidFill>
              <a:latin typeface="Arial"/>
              <a:ea typeface="Arial"/>
              <a:cs typeface="Arial"/>
              <a:sym typeface="Arial"/>
            </a:endParaRPr>
          </a:p>
        </p:txBody>
      </p:sp>
      <p:sp>
        <p:nvSpPr>
          <p:cNvPr id="313" name="Google Shape;313;p53"/>
          <p:cNvSpPr txBox="1"/>
          <p:nvPr/>
        </p:nvSpPr>
        <p:spPr>
          <a:xfrm>
            <a:off x="1000096" y="2412572"/>
            <a:ext cx="10191750"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Daniel jest bardzo roztargniony. Podczas pobytu w sklepie wziął czekoladę            i zaczął marzyć o swoich wakacjach. W roztargnieniu wyszedł ze sklepu, nie płacąc za czekoladę. Po chwili podbiegł do niego ochroniarz, Daniel oddał mu czekoladę i przeprosił, ale ochroniarz i tak wezwał Policję.</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9"/>
          <p:cNvSpPr txBox="1">
            <a:spLocks noGrp="1"/>
          </p:cNvSpPr>
          <p:nvPr>
            <p:ph type="title"/>
          </p:nvPr>
        </p:nvSpPr>
        <p:spPr>
          <a:xfrm>
            <a:off x="838200" y="1347175"/>
            <a:ext cx="10515600" cy="702038"/>
          </a:xfrm>
          <a:prstGeom prst="rect">
            <a:avLst/>
          </a:prstGeom>
          <a:noFill/>
          <a:ln>
            <a:noFill/>
          </a:ln>
          <a:effectLst>
            <a:outerShdw blurRad="57150" dist="19050" dir="5400000" algn="bl" rotWithShape="0">
              <a:srgbClr val="000000">
                <a:alpha val="13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Małoletni i nieletni</a:t>
            </a:r>
            <a:endParaRPr sz="3600" b="1" dirty="0">
              <a:solidFill>
                <a:schemeClr val="tx1"/>
              </a:solidFill>
              <a:latin typeface="Times New Roman"/>
              <a:ea typeface="Times New Roman"/>
              <a:cs typeface="Times New Roman"/>
              <a:sym typeface="Times New Roman"/>
            </a:endParaRPr>
          </a:p>
        </p:txBody>
      </p:sp>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15</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8" name="Google Shape;217;p12">
            <a:extLst>
              <a:ext uri="{FF2B5EF4-FFF2-40B4-BE49-F238E27FC236}">
                <a16:creationId xmlns:a16="http://schemas.microsoft.com/office/drawing/2014/main" id="{F15FBFC7-CB86-43CC-A8C2-9F49DCBE3207}"/>
              </a:ext>
            </a:extLst>
          </p:cNvPr>
          <p:cNvSpPr/>
          <p:nvPr/>
        </p:nvSpPr>
        <p:spPr>
          <a:xfrm>
            <a:off x="581582" y="2283922"/>
            <a:ext cx="3912597" cy="3776863"/>
          </a:xfrm>
          <a:prstGeom prst="roundRect">
            <a:avLst>
              <a:gd name="adj" fmla="val 16667"/>
            </a:avLst>
          </a:prstGeom>
          <a:solidFill>
            <a:schemeClr val="accent6">
              <a:lumMod val="40000"/>
              <a:lumOff val="60000"/>
              <a:alpha val="48627"/>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just">
              <a:defRPr/>
            </a:pPr>
            <a:r>
              <a:rPr lang="pl-PL" sz="2350" dirty="0">
                <a:latin typeface="Times New Roman" panose="02020603050405020304" pitchFamily="18" charset="0"/>
                <a:cs typeface="Times New Roman" panose="02020603050405020304" pitchFamily="18" charset="0"/>
              </a:rPr>
              <a:t>Małoletni to:</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pojęcie prawa cywilnego</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osoba, która nie ukończyła 18 lat i nie zawarła związku małżeńskiego (na skutek tych zdarzeń uzyskuje się pełnoletniość)</a:t>
            </a:r>
          </a:p>
        </p:txBody>
      </p:sp>
      <p:sp>
        <p:nvSpPr>
          <p:cNvPr id="8" name="Google Shape;217;p12">
            <a:extLst>
              <a:ext uri="{FF2B5EF4-FFF2-40B4-BE49-F238E27FC236}">
                <a16:creationId xmlns:a16="http://schemas.microsoft.com/office/drawing/2014/main" id="{C20FB5C1-CC2A-44AD-BC44-4904F42C554C}"/>
              </a:ext>
            </a:extLst>
          </p:cNvPr>
          <p:cNvSpPr/>
          <p:nvPr/>
        </p:nvSpPr>
        <p:spPr>
          <a:xfrm>
            <a:off x="5077839" y="2283921"/>
            <a:ext cx="6532580" cy="3776863"/>
          </a:xfrm>
          <a:prstGeom prst="roundRect">
            <a:avLst>
              <a:gd name="adj" fmla="val 16667"/>
            </a:avLst>
          </a:prstGeom>
          <a:solidFill>
            <a:srgbClr val="FFA7A7">
              <a:alpha val="48235"/>
            </a:srgb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just">
              <a:defRPr/>
            </a:pPr>
            <a:r>
              <a:rPr lang="pl-PL" sz="2350" dirty="0">
                <a:latin typeface="Times New Roman" panose="02020603050405020304" pitchFamily="18" charset="0"/>
                <a:cs typeface="Times New Roman" panose="02020603050405020304" pitchFamily="18" charset="0"/>
              </a:rPr>
              <a:t>Nieletni to:</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pojęcie prawa karnego</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osoba od 13 do 17 lat, wobec której toczy się postepowanie dotyczące czynu karalnego</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osoba do 18 lat w postepowaniu dotyczącym demoralizacji</a:t>
            </a:r>
          </a:p>
          <a:p>
            <a:pPr marL="342900" indent="-342900" algn="just">
              <a:buFontTx/>
              <a:buChar char="-"/>
              <a:defRPr/>
            </a:pPr>
            <a:r>
              <a:rPr lang="pl-PL" sz="2350" dirty="0">
                <a:latin typeface="Times New Roman" panose="02020603050405020304" pitchFamily="18" charset="0"/>
                <a:cs typeface="Times New Roman" panose="02020603050405020304" pitchFamily="18" charset="0"/>
              </a:rPr>
              <a:t>osoba do 21 lat w postępowaniu dotyczącym wykonywania wcześniej orzeczonych środków wychowawczych lub poprawczych</a:t>
            </a:r>
          </a:p>
        </p:txBody>
      </p:sp>
    </p:spTree>
    <p:extLst>
      <p:ext uri="{BB962C8B-B14F-4D97-AF65-F5344CB8AC3E}">
        <p14:creationId xmlns:p14="http://schemas.microsoft.com/office/powerpoint/2010/main" val="278025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16</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0" name="pole tekstowe 9">
            <a:extLst>
              <a:ext uri="{FF2B5EF4-FFF2-40B4-BE49-F238E27FC236}">
                <a16:creationId xmlns:a16="http://schemas.microsoft.com/office/drawing/2014/main" id="{A06E3D9B-DA07-474A-A518-B525F857B076}"/>
              </a:ext>
            </a:extLst>
          </p:cNvPr>
          <p:cNvSpPr txBox="1"/>
          <p:nvPr/>
        </p:nvSpPr>
        <p:spPr>
          <a:xfrm>
            <a:off x="845457" y="1249037"/>
            <a:ext cx="10501086" cy="707886"/>
          </a:xfrm>
          <a:prstGeom prst="rect">
            <a:avLst/>
          </a:prstGeom>
          <a:noFill/>
        </p:spPr>
        <p:txBody>
          <a:bodyPr wrap="square">
            <a:spAutoFit/>
          </a:bodyPr>
          <a:lstStyle/>
          <a:p>
            <a:r>
              <a:rPr lang="pl-PL" sz="4000" b="1" dirty="0">
                <a:latin typeface="Times New Roman"/>
                <a:ea typeface="Times New Roman"/>
                <a:cs typeface="Times New Roman"/>
                <a:sym typeface="Times New Roman"/>
              </a:rPr>
              <a:t>     Zasady odpowiedzialności karnej nieletnich</a:t>
            </a:r>
            <a:endParaRPr lang="pl-PL" sz="4000" dirty="0"/>
          </a:p>
        </p:txBody>
      </p:sp>
      <p:pic>
        <p:nvPicPr>
          <p:cNvPr id="11" name="Grafika 10" descr="Dziecko z balonikiem z wypełnieniem pełnym">
            <a:extLst>
              <a:ext uri="{FF2B5EF4-FFF2-40B4-BE49-F238E27FC236}">
                <a16:creationId xmlns:a16="http://schemas.microsoft.com/office/drawing/2014/main" id="{27BDC035-2CB8-483D-8BE0-EC1170C8A0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1904" y="2522531"/>
            <a:ext cx="2850389" cy="2850389"/>
          </a:xfrm>
          <a:prstGeom prst="rect">
            <a:avLst/>
          </a:prstGeom>
        </p:spPr>
      </p:pic>
      <p:sp>
        <p:nvSpPr>
          <p:cNvPr id="12" name="Google Shape;320;p54">
            <a:extLst>
              <a:ext uri="{FF2B5EF4-FFF2-40B4-BE49-F238E27FC236}">
                <a16:creationId xmlns:a16="http://schemas.microsoft.com/office/drawing/2014/main" id="{04AE17C2-9239-4983-B308-AD5A4F3F5DC7}"/>
              </a:ext>
            </a:extLst>
          </p:cNvPr>
          <p:cNvSpPr/>
          <p:nvPr/>
        </p:nvSpPr>
        <p:spPr>
          <a:xfrm>
            <a:off x="4664279" y="2700443"/>
            <a:ext cx="5714833" cy="2494563"/>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pl-PL" sz="2200" dirty="0">
                <a:latin typeface="Times New Roman" panose="02020603050405020304" pitchFamily="18" charset="0"/>
                <a:cs typeface="Times New Roman" panose="02020603050405020304" pitchFamily="18" charset="0"/>
              </a:rPr>
              <a:t>W przypadku popełnienia czynu zabronionego przez dziecko </a:t>
            </a:r>
            <a:r>
              <a:rPr lang="pl-PL" sz="2200" b="1" dirty="0">
                <a:latin typeface="Times New Roman" panose="02020603050405020304" pitchFamily="18" charset="0"/>
                <a:cs typeface="Times New Roman" panose="02020603050405020304" pitchFamily="18" charset="0"/>
              </a:rPr>
              <a:t>przed ukończeniem 13 roku życia </a:t>
            </a:r>
            <a:r>
              <a:rPr lang="pl-PL" sz="2200" dirty="0">
                <a:latin typeface="Times New Roman" panose="02020603050405020304" pitchFamily="18" charset="0"/>
                <a:cs typeface="Times New Roman" panose="02020603050405020304" pitchFamily="18" charset="0"/>
              </a:rPr>
              <a:t>sąd stosuje tylko środki wychowawcze, tj. upomnienie, oddanie pod dozór rodzicom, opiekunom lub specjalnemu kuratorowi, albo umieszczenie w zakładzie wychowawczym.</a:t>
            </a:r>
            <a:endParaRP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6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17</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0" name="pole tekstowe 9">
            <a:extLst>
              <a:ext uri="{FF2B5EF4-FFF2-40B4-BE49-F238E27FC236}">
                <a16:creationId xmlns:a16="http://schemas.microsoft.com/office/drawing/2014/main" id="{A06E3D9B-DA07-474A-A518-B525F857B076}"/>
              </a:ext>
            </a:extLst>
          </p:cNvPr>
          <p:cNvSpPr txBox="1"/>
          <p:nvPr/>
        </p:nvSpPr>
        <p:spPr>
          <a:xfrm>
            <a:off x="845457" y="1249037"/>
            <a:ext cx="10501086" cy="707886"/>
          </a:xfrm>
          <a:prstGeom prst="rect">
            <a:avLst/>
          </a:prstGeom>
          <a:noFill/>
        </p:spPr>
        <p:txBody>
          <a:bodyPr wrap="square">
            <a:spAutoFit/>
          </a:bodyPr>
          <a:lstStyle/>
          <a:p>
            <a:r>
              <a:rPr lang="pl-PL" sz="4000" b="1" dirty="0">
                <a:latin typeface="Times New Roman"/>
                <a:ea typeface="Times New Roman"/>
                <a:cs typeface="Times New Roman"/>
                <a:sym typeface="Times New Roman"/>
              </a:rPr>
              <a:t>     Zasady odpowiedzialności karnej nieletnich</a:t>
            </a:r>
            <a:endParaRPr lang="pl-PL" sz="4000" dirty="0"/>
          </a:p>
        </p:txBody>
      </p:sp>
      <p:pic>
        <p:nvPicPr>
          <p:cNvPr id="9" name="Grafika 8" descr="Taniec z wypełnieniem pełnym">
            <a:extLst>
              <a:ext uri="{FF2B5EF4-FFF2-40B4-BE49-F238E27FC236}">
                <a16:creationId xmlns:a16="http://schemas.microsoft.com/office/drawing/2014/main" id="{06492D1D-5AC2-43DC-9FD4-05DADB9C2A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263" y="2671363"/>
            <a:ext cx="2751593" cy="2751593"/>
          </a:xfrm>
          <a:prstGeom prst="rect">
            <a:avLst/>
          </a:prstGeom>
        </p:spPr>
      </p:pic>
      <p:sp>
        <p:nvSpPr>
          <p:cNvPr id="13" name="Google Shape;320;p54">
            <a:extLst>
              <a:ext uri="{FF2B5EF4-FFF2-40B4-BE49-F238E27FC236}">
                <a16:creationId xmlns:a16="http://schemas.microsoft.com/office/drawing/2014/main" id="{F220AE54-D876-4437-B417-1BF36856BA7C}"/>
              </a:ext>
            </a:extLst>
          </p:cNvPr>
          <p:cNvSpPr/>
          <p:nvPr/>
        </p:nvSpPr>
        <p:spPr>
          <a:xfrm>
            <a:off x="4541066" y="2307181"/>
            <a:ext cx="6398177" cy="3479959"/>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pl-PL" sz="2200" dirty="0">
                <a:latin typeface="Times New Roman" panose="02020603050405020304" pitchFamily="18" charset="0"/>
                <a:cs typeface="Times New Roman" panose="02020603050405020304" pitchFamily="18" charset="0"/>
              </a:rPr>
              <a:t>Sprawa nieletniego, czyli osoby, </a:t>
            </a:r>
            <a:r>
              <a:rPr lang="pl-PL" sz="2200" b="1" dirty="0">
                <a:latin typeface="Times New Roman" panose="02020603050405020304" pitchFamily="18" charset="0"/>
                <a:cs typeface="Times New Roman" panose="02020603050405020304" pitchFamily="18" charset="0"/>
              </a:rPr>
              <a:t>która ukończyła 13 rok życia, ale nie ukończyła 17 roku życia        </a:t>
            </a:r>
            <a:r>
              <a:rPr lang="pl-PL" sz="2200" dirty="0">
                <a:latin typeface="Times New Roman" panose="02020603050405020304" pitchFamily="18" charset="0"/>
                <a:cs typeface="Times New Roman" panose="02020603050405020304" pitchFamily="18" charset="0"/>
              </a:rPr>
              <a:t>w momencie popełniania czynu karalnego, toczy się przed sądem rodzinnym na podstawie przepisów ustawy o postępowaniu w sprawach nieletnich.</a:t>
            </a:r>
          </a:p>
          <a:p>
            <a:pPr marL="0" marR="0" lvl="0" indent="0" algn="just" rtl="0">
              <a:lnSpc>
                <a:spcPct val="100000"/>
              </a:lnSpc>
              <a:spcBef>
                <a:spcPts val="0"/>
              </a:spcBef>
              <a:spcAft>
                <a:spcPts val="0"/>
              </a:spcAft>
              <a:buNone/>
            </a:pPr>
            <a:endParaRPr lang="pl-PL" sz="2200" dirty="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pl-PL" sz="2200" dirty="0">
                <a:latin typeface="Times New Roman" panose="02020603050405020304" pitchFamily="18" charset="0"/>
                <a:cs typeface="Times New Roman" panose="02020603050405020304" pitchFamily="18" charset="0"/>
              </a:rPr>
              <a:t>W sprawie o czyn karalny sąd rodzinny może zastosować środki wychowawcze i poprawcze.</a:t>
            </a:r>
            <a:endParaRPr lang="pl-PL" sz="2200" strike="sngStrik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16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18</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0" name="pole tekstowe 9">
            <a:extLst>
              <a:ext uri="{FF2B5EF4-FFF2-40B4-BE49-F238E27FC236}">
                <a16:creationId xmlns:a16="http://schemas.microsoft.com/office/drawing/2014/main" id="{A06E3D9B-DA07-474A-A518-B525F857B076}"/>
              </a:ext>
            </a:extLst>
          </p:cNvPr>
          <p:cNvSpPr txBox="1"/>
          <p:nvPr/>
        </p:nvSpPr>
        <p:spPr>
          <a:xfrm>
            <a:off x="845457" y="1249037"/>
            <a:ext cx="10501086" cy="707886"/>
          </a:xfrm>
          <a:prstGeom prst="rect">
            <a:avLst/>
          </a:prstGeom>
          <a:noFill/>
        </p:spPr>
        <p:txBody>
          <a:bodyPr wrap="square">
            <a:spAutoFit/>
          </a:bodyPr>
          <a:lstStyle/>
          <a:p>
            <a:r>
              <a:rPr lang="pl-PL" sz="4000" b="1" dirty="0">
                <a:latin typeface="Times New Roman"/>
                <a:ea typeface="Times New Roman"/>
                <a:cs typeface="Times New Roman"/>
                <a:sym typeface="Times New Roman"/>
              </a:rPr>
              <a:t>     Zasady odpowiedzialności karnej nieletnich</a:t>
            </a:r>
            <a:endParaRPr lang="pl-PL" sz="4000" dirty="0"/>
          </a:p>
        </p:txBody>
      </p:sp>
      <p:pic>
        <p:nvPicPr>
          <p:cNvPr id="8" name="Grafika 7" descr="Mężczyzna z wypełnieniem pełnym">
            <a:extLst>
              <a:ext uri="{FF2B5EF4-FFF2-40B4-BE49-F238E27FC236}">
                <a16:creationId xmlns:a16="http://schemas.microsoft.com/office/drawing/2014/main" id="{D7D81972-E369-4D65-A8C1-B25D92CF1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778" y="2520317"/>
            <a:ext cx="3053686" cy="3053686"/>
          </a:xfrm>
          <a:prstGeom prst="rect">
            <a:avLst/>
          </a:prstGeom>
        </p:spPr>
      </p:pic>
      <p:sp>
        <p:nvSpPr>
          <p:cNvPr id="11" name="Google Shape;320;p54">
            <a:extLst>
              <a:ext uri="{FF2B5EF4-FFF2-40B4-BE49-F238E27FC236}">
                <a16:creationId xmlns:a16="http://schemas.microsoft.com/office/drawing/2014/main" id="{29483BD1-B20A-454E-9DAE-D6EDFC3E8377}"/>
              </a:ext>
            </a:extLst>
          </p:cNvPr>
          <p:cNvSpPr/>
          <p:nvPr/>
        </p:nvSpPr>
        <p:spPr>
          <a:xfrm>
            <a:off x="3791824" y="2348917"/>
            <a:ext cx="6996418" cy="3724712"/>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pl-PL" sz="2200" b="1" dirty="0">
                <a:latin typeface="Times New Roman" panose="02020603050405020304" pitchFamily="18" charset="0"/>
                <a:cs typeface="Times New Roman" panose="02020603050405020304" pitchFamily="18" charset="0"/>
              </a:rPr>
              <a:t>Po ukończeniu 17 roku życia</a:t>
            </a:r>
            <a:r>
              <a:rPr lang="pl-PL" sz="2200" dirty="0">
                <a:latin typeface="Times New Roman" panose="02020603050405020304" pitchFamily="18" charset="0"/>
                <a:cs typeface="Times New Roman" panose="02020603050405020304" pitchFamily="18" charset="0"/>
              </a:rPr>
              <a:t> sprawca ponosi odpowiedzialność karną.</a:t>
            </a:r>
            <a:endParaRPr lang="pl-PL" sz="2200" b="1" dirty="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endParaRPr lang="pl-PL" sz="2200" b="1" dirty="0">
              <a:latin typeface="Times New Roman" panose="02020603050405020304" pitchFamily="18" charset="0"/>
              <a:cs typeface="Times New Roman" panose="02020603050405020304" pitchFamily="18" charset="0"/>
            </a:endParaRPr>
          </a:p>
          <a:p>
            <a:pPr algn="just"/>
            <a:r>
              <a:rPr lang="pl-PL" sz="2200" dirty="0">
                <a:solidFill>
                  <a:schemeClr val="tx1"/>
                </a:solidFill>
                <a:latin typeface="Times New Roman" panose="02020603050405020304" pitchFamily="18" charset="0"/>
                <a:cs typeface="Times New Roman" panose="02020603050405020304" pitchFamily="18" charset="0"/>
              </a:rPr>
              <a:t>Jednakże zamiast kary sąd może zastosować środki wychowawcze i poprawcze wobec osoby, </a:t>
            </a:r>
            <a:r>
              <a:rPr lang="pl-PL" sz="2200" b="1" dirty="0">
                <a:solidFill>
                  <a:schemeClr val="tx1"/>
                </a:solidFill>
                <a:latin typeface="Times New Roman" panose="02020603050405020304" pitchFamily="18" charset="0"/>
                <a:cs typeface="Times New Roman" panose="02020603050405020304" pitchFamily="18" charset="0"/>
              </a:rPr>
              <a:t>która ukończyła 17 lat, ale nie ukończyła 18 lat </a:t>
            </a:r>
            <a:r>
              <a:rPr lang="pl-PL" sz="2200" dirty="0">
                <a:solidFill>
                  <a:schemeClr val="tx1"/>
                </a:solidFill>
                <a:latin typeface="Times New Roman" panose="02020603050405020304" pitchFamily="18" charset="0"/>
                <a:cs typeface="Times New Roman" panose="02020603050405020304" pitchFamily="18" charset="0"/>
              </a:rPr>
              <a:t>w momencie popełnienia czynu, jeżeli popełniony czyn stanowi występek oraz stopień rozwoju sprawcy, jego właściwości i warunki osobiste za tym przemawiają.</a:t>
            </a:r>
          </a:p>
        </p:txBody>
      </p:sp>
    </p:spTree>
    <p:extLst>
      <p:ext uri="{BB962C8B-B14F-4D97-AF65-F5344CB8AC3E}">
        <p14:creationId xmlns:p14="http://schemas.microsoft.com/office/powerpoint/2010/main" val="302892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6"/>
          <p:cNvSpPr txBox="1">
            <a:spLocks noGrp="1"/>
          </p:cNvSpPr>
          <p:nvPr>
            <p:ph type="title"/>
          </p:nvPr>
        </p:nvSpPr>
        <p:spPr>
          <a:xfrm>
            <a:off x="838200" y="1366915"/>
            <a:ext cx="10515600"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Demoralizacja</a:t>
            </a:r>
            <a:endParaRPr sz="3600" b="1" dirty="0">
              <a:solidFill>
                <a:schemeClr val="tx1"/>
              </a:solidFill>
              <a:latin typeface="Times New Roman"/>
              <a:ea typeface="Times New Roman"/>
              <a:cs typeface="Times New Roman"/>
              <a:sym typeface="Times New Roman"/>
            </a:endParaRPr>
          </a:p>
        </p:txBody>
      </p:sp>
      <p:sp>
        <p:nvSpPr>
          <p:cNvPr id="336" name="Google Shape;336;p66"/>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19</a:t>
            </a:fld>
            <a:endParaRPr/>
          </a:p>
        </p:txBody>
      </p:sp>
      <p:pic>
        <p:nvPicPr>
          <p:cNvPr id="337" name="Google Shape;337;p66"/>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38" name="Google Shape;338;p66"/>
          <p:cNvSpPr txBox="1"/>
          <p:nvPr/>
        </p:nvSpPr>
        <p:spPr>
          <a:xfrm>
            <a:off x="205665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39" name="Google Shape;339;p66"/>
          <p:cNvSpPr txBox="1"/>
          <p:nvPr/>
        </p:nvSpPr>
        <p:spPr>
          <a:xfrm>
            <a:off x="1009500" y="2188384"/>
            <a:ext cx="6655896" cy="40077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l-PL" sz="2400" b="0" i="0" u="none" strike="noStrike" cap="none" dirty="0">
                <a:solidFill>
                  <a:srgbClr val="000000"/>
                </a:solidFill>
                <a:latin typeface="Times New Roman"/>
                <a:ea typeface="Times New Roman"/>
                <a:cs typeface="Times New Roman"/>
                <a:sym typeface="Times New Roman"/>
              </a:rPr>
              <a:t>Osoby </a:t>
            </a:r>
            <a:r>
              <a:rPr lang="pl-PL" sz="2400" b="1" i="0" u="none" strike="noStrike" cap="none" dirty="0">
                <a:solidFill>
                  <a:srgbClr val="000000"/>
                </a:solidFill>
                <a:latin typeface="Times New Roman"/>
                <a:ea typeface="Times New Roman"/>
                <a:cs typeface="Times New Roman"/>
                <a:sym typeface="Times New Roman"/>
              </a:rPr>
              <a:t>poniżej 18 roku życia </a:t>
            </a:r>
            <a:r>
              <a:rPr lang="pl-PL" sz="2400" b="0" i="0" u="none" strike="noStrike" cap="none" dirty="0">
                <a:solidFill>
                  <a:srgbClr val="000000"/>
                </a:solidFill>
                <a:latin typeface="Times New Roman"/>
                <a:ea typeface="Times New Roman"/>
                <a:cs typeface="Times New Roman"/>
                <a:sym typeface="Times New Roman"/>
              </a:rPr>
              <a:t>mogą być umieszczone w zakładzie poprawczym, ośrodku wychowawczym albo w systemie dozoru kuratora również na skutek demoralizacji, </a:t>
            </a:r>
            <a:r>
              <a:rPr lang="pl-PL" sz="2400" dirty="0">
                <a:latin typeface="Times New Roman"/>
                <a:ea typeface="Times New Roman"/>
                <a:cs typeface="Times New Roman"/>
                <a:sym typeface="Times New Roman"/>
              </a:rPr>
              <a:t>która objawia się m.in.</a:t>
            </a:r>
            <a:r>
              <a:rPr lang="pl-PL" sz="2400" b="0" i="0" u="none" strike="noStrike" cap="none" dirty="0">
                <a:solidFill>
                  <a:srgbClr val="000000"/>
                </a:solidFill>
                <a:latin typeface="Times New Roman"/>
                <a:ea typeface="Times New Roman"/>
                <a:cs typeface="Times New Roman"/>
                <a:sym typeface="Times New Roman"/>
              </a:rPr>
              <a:t>:</a:t>
            </a:r>
            <a:endParaRPr sz="2400" b="0" i="0" u="none" strike="noStrike" cap="none" dirty="0">
              <a:solidFill>
                <a:srgbClr val="000000"/>
              </a:solidFill>
              <a:latin typeface="Times New Roman"/>
              <a:ea typeface="Times New Roman"/>
              <a:cs typeface="Times New Roman"/>
              <a:sym typeface="Times New Roman"/>
            </a:endParaRPr>
          </a:p>
          <a:p>
            <a:pPr marL="342900" marR="0" lvl="0" indent="-342900" algn="just" rtl="0">
              <a:lnSpc>
                <a:spcPct val="114000"/>
              </a:lnSpc>
              <a:spcBef>
                <a:spcPts val="600"/>
              </a:spcBef>
              <a:spcAft>
                <a:spcPts val="0"/>
              </a:spcAft>
              <a:buClr>
                <a:srgbClr val="000000"/>
              </a:buClr>
              <a:buSzPts val="2000"/>
              <a:buFont typeface="Noto Sans Symbols"/>
              <a:buChar char="⮚"/>
            </a:pPr>
            <a:r>
              <a:rPr lang="pl-PL" sz="2400" b="0" i="0" u="none" strike="noStrike" cap="none" dirty="0">
                <a:solidFill>
                  <a:srgbClr val="000000"/>
                </a:solidFill>
                <a:latin typeface="Times New Roman"/>
                <a:ea typeface="Times New Roman"/>
                <a:cs typeface="Times New Roman"/>
                <a:sym typeface="Times New Roman"/>
              </a:rPr>
              <a:t>upijaniem się,</a:t>
            </a:r>
            <a:endParaRPr sz="2400" dirty="0"/>
          </a:p>
          <a:p>
            <a:pPr marL="342900" marR="0" lvl="0" indent="-342900" algn="just" rtl="0">
              <a:lnSpc>
                <a:spcPct val="114000"/>
              </a:lnSpc>
              <a:spcBef>
                <a:spcPts val="0"/>
              </a:spcBef>
              <a:spcAft>
                <a:spcPts val="0"/>
              </a:spcAft>
              <a:buClr>
                <a:srgbClr val="000000"/>
              </a:buClr>
              <a:buSzPts val="2000"/>
              <a:buFont typeface="Noto Sans Symbols"/>
              <a:buChar char="⮚"/>
            </a:pPr>
            <a:r>
              <a:rPr lang="pl-PL" sz="2400" b="0" i="0" u="none" strike="noStrike" cap="none" dirty="0">
                <a:solidFill>
                  <a:srgbClr val="000000"/>
                </a:solidFill>
                <a:latin typeface="Times New Roman"/>
                <a:ea typeface="Times New Roman"/>
                <a:cs typeface="Times New Roman"/>
                <a:sym typeface="Times New Roman"/>
              </a:rPr>
              <a:t>regularnym wagarowaniem,</a:t>
            </a:r>
            <a:endParaRPr sz="2400" dirty="0"/>
          </a:p>
          <a:p>
            <a:pPr marL="342900" marR="0" lvl="0" indent="-342900" algn="just" rtl="0">
              <a:lnSpc>
                <a:spcPct val="114000"/>
              </a:lnSpc>
              <a:spcBef>
                <a:spcPts val="0"/>
              </a:spcBef>
              <a:spcAft>
                <a:spcPts val="0"/>
              </a:spcAft>
              <a:buClr>
                <a:srgbClr val="000000"/>
              </a:buClr>
              <a:buSzPts val="2000"/>
              <a:buFont typeface="Noto Sans Symbols"/>
              <a:buChar char="⮚"/>
            </a:pPr>
            <a:r>
              <a:rPr lang="pl-PL" sz="2400" b="0" i="0" u="none" strike="noStrike" cap="none" dirty="0">
                <a:solidFill>
                  <a:srgbClr val="000000"/>
                </a:solidFill>
                <a:latin typeface="Times New Roman"/>
                <a:ea typeface="Times New Roman"/>
                <a:cs typeface="Times New Roman"/>
                <a:sym typeface="Times New Roman"/>
              </a:rPr>
              <a:t>przejawianiem lekceważącego stosunku do porządku prawnego</a:t>
            </a:r>
            <a:r>
              <a:rPr lang="pl-PL" sz="2400" dirty="0">
                <a:latin typeface="Times New Roman"/>
                <a:ea typeface="Times New Roman"/>
                <a:cs typeface="Times New Roman"/>
                <a:sym typeface="Times New Roman"/>
              </a:rPr>
              <a:t>.</a:t>
            </a:r>
            <a:endParaRPr sz="2400" dirty="0"/>
          </a:p>
          <a:p>
            <a:pPr marL="0" marR="0" lvl="0" indent="0" algn="just" rtl="0">
              <a:lnSpc>
                <a:spcPct val="100000"/>
              </a:lnSpc>
              <a:spcBef>
                <a:spcPts val="0"/>
              </a:spcBef>
              <a:spcAft>
                <a:spcPts val="0"/>
              </a:spcAft>
              <a:buNone/>
            </a:pPr>
            <a:endParaRPr sz="2000" b="0" i="0" u="none" strike="noStrike" cap="none" dirty="0">
              <a:solidFill>
                <a:srgbClr val="000000"/>
              </a:solidFill>
              <a:latin typeface="Times New Roman"/>
              <a:ea typeface="Times New Roman"/>
              <a:cs typeface="Times New Roman"/>
              <a:sym typeface="Times New Roman"/>
            </a:endParaRPr>
          </a:p>
        </p:txBody>
      </p:sp>
      <p:pic>
        <p:nvPicPr>
          <p:cNvPr id="8" name="Picture 2" descr="Law book - Free education icons">
            <a:extLst>
              <a:ext uri="{FF2B5EF4-FFF2-40B4-BE49-F238E27FC236}">
                <a16:creationId xmlns:a16="http://schemas.microsoft.com/office/drawing/2014/main" id="{7F231075-CEEE-463F-A361-5D01F72AE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664" y="2540949"/>
            <a:ext cx="2950136" cy="2950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1290814" y="1436287"/>
            <a:ext cx="9610371" cy="757500"/>
          </a:xfrm>
          <a:prstGeom prst="rect">
            <a:avLst/>
          </a:prstGeom>
          <a:noFill/>
          <a:ln>
            <a:noFill/>
          </a:ln>
          <a:effectLst>
            <a:outerShdw blurRad="57150" dist="19050" dir="5400000" algn="bl" rotWithShape="0">
              <a:srgbClr val="000000">
                <a:alpha val="12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Czy każde naruszenie prawa to przestępstwo?</a:t>
            </a:r>
            <a:endParaRPr sz="3600" b="1" dirty="0">
              <a:solidFill>
                <a:schemeClr val="tx1"/>
              </a:solidFill>
              <a:latin typeface="Times New Roman"/>
              <a:ea typeface="Times New Roman"/>
              <a:cs typeface="Times New Roman"/>
              <a:sym typeface="Times New Roman"/>
            </a:endParaRPr>
          </a:p>
        </p:txBody>
      </p:sp>
      <p:sp>
        <p:nvSpPr>
          <p:cNvPr id="106" name="Google Shape;106;p2"/>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a:t>
            </a:fld>
            <a:endParaRPr/>
          </a:p>
        </p:txBody>
      </p:sp>
      <p:pic>
        <p:nvPicPr>
          <p:cNvPr id="107" name="Google Shape;107;p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08" name="Google Shape;108;p2"/>
          <p:cNvSpPr txBox="1"/>
          <p:nvPr/>
        </p:nvSpPr>
        <p:spPr>
          <a:xfrm>
            <a:off x="2056650" y="197447"/>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09" name="Google Shape;109;p2"/>
          <p:cNvSpPr/>
          <p:nvPr/>
        </p:nvSpPr>
        <p:spPr>
          <a:xfrm>
            <a:off x="3276255" y="2336639"/>
            <a:ext cx="2402894" cy="633096"/>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dirty="0">
                <a:solidFill>
                  <a:schemeClr val="dk1"/>
                </a:solidFill>
                <a:latin typeface="Times New Roman"/>
                <a:ea typeface="Times New Roman"/>
                <a:cs typeface="Times New Roman"/>
                <a:sym typeface="Times New Roman"/>
              </a:rPr>
              <a:t>Naruszenie prawa</a:t>
            </a:r>
            <a:endParaRPr sz="1800" b="0" i="0" u="none" strike="noStrike" cap="none" dirty="0">
              <a:solidFill>
                <a:srgbClr val="000000"/>
              </a:solidFill>
              <a:latin typeface="Times New Roman"/>
              <a:ea typeface="Times New Roman"/>
              <a:cs typeface="Times New Roman"/>
              <a:sym typeface="Times New Roman"/>
            </a:endParaRPr>
          </a:p>
        </p:txBody>
      </p:sp>
      <p:sp>
        <p:nvSpPr>
          <p:cNvPr id="112" name="Google Shape;112;p2"/>
          <p:cNvSpPr/>
          <p:nvPr/>
        </p:nvSpPr>
        <p:spPr>
          <a:xfrm>
            <a:off x="1228187" y="3593130"/>
            <a:ext cx="1930630" cy="784821"/>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dirty="0">
                <a:solidFill>
                  <a:schemeClr val="dk1"/>
                </a:solidFill>
                <a:latin typeface="Times New Roman"/>
                <a:ea typeface="Times New Roman"/>
                <a:cs typeface="Times New Roman"/>
                <a:sym typeface="Times New Roman"/>
              </a:rPr>
              <a:t>Wykroczenie</a:t>
            </a:r>
            <a:endParaRPr sz="1800" b="0" i="0" u="none" strike="noStrike" cap="none" dirty="0">
              <a:solidFill>
                <a:srgbClr val="000000"/>
              </a:solidFill>
              <a:latin typeface="Times New Roman"/>
              <a:ea typeface="Times New Roman"/>
              <a:cs typeface="Times New Roman"/>
              <a:sym typeface="Times New Roman"/>
            </a:endParaRPr>
          </a:p>
        </p:txBody>
      </p:sp>
      <p:sp>
        <p:nvSpPr>
          <p:cNvPr id="113" name="Google Shape;113;p2"/>
          <p:cNvSpPr/>
          <p:nvPr/>
        </p:nvSpPr>
        <p:spPr>
          <a:xfrm>
            <a:off x="5679149" y="3675473"/>
            <a:ext cx="1930630" cy="757500"/>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1" i="0" u="none" strike="noStrike" cap="none" dirty="0">
                <a:solidFill>
                  <a:schemeClr val="dk1"/>
                </a:solidFill>
                <a:latin typeface="Times New Roman"/>
                <a:ea typeface="Times New Roman"/>
                <a:cs typeface="Times New Roman"/>
                <a:sym typeface="Times New Roman"/>
              </a:rPr>
              <a:t>Przestępstwo</a:t>
            </a:r>
            <a:endParaRPr sz="1800" b="0" i="0" u="none" strike="noStrike" cap="none" dirty="0">
              <a:solidFill>
                <a:srgbClr val="000000"/>
              </a:solidFill>
              <a:latin typeface="Times New Roman"/>
              <a:ea typeface="Times New Roman"/>
              <a:cs typeface="Times New Roman"/>
              <a:sym typeface="Times New Roman"/>
            </a:endParaRPr>
          </a:p>
        </p:txBody>
      </p:sp>
      <p:sp>
        <p:nvSpPr>
          <p:cNvPr id="114" name="Google Shape;114;p2"/>
          <p:cNvSpPr/>
          <p:nvPr/>
        </p:nvSpPr>
        <p:spPr>
          <a:xfrm>
            <a:off x="4135849" y="5126863"/>
            <a:ext cx="1668050" cy="784821"/>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1" i="0" u="none" strike="noStrike" cap="none" dirty="0">
                <a:solidFill>
                  <a:schemeClr val="dk1"/>
                </a:solidFill>
                <a:latin typeface="Times New Roman"/>
                <a:ea typeface="Times New Roman"/>
                <a:cs typeface="Times New Roman"/>
                <a:sym typeface="Times New Roman"/>
              </a:rPr>
              <a:t>Występek</a:t>
            </a:r>
            <a:endParaRPr sz="1800" b="1" i="0" u="none" strike="noStrike" cap="none" dirty="0">
              <a:solidFill>
                <a:srgbClr val="000000"/>
              </a:solidFill>
              <a:latin typeface="Times New Roman"/>
              <a:ea typeface="Times New Roman"/>
              <a:cs typeface="Times New Roman"/>
              <a:sym typeface="Times New Roman"/>
            </a:endParaRPr>
          </a:p>
        </p:txBody>
      </p:sp>
      <p:sp>
        <p:nvSpPr>
          <p:cNvPr id="115" name="Google Shape;115;p2"/>
          <p:cNvSpPr/>
          <p:nvPr/>
        </p:nvSpPr>
        <p:spPr>
          <a:xfrm>
            <a:off x="7609778" y="5126863"/>
            <a:ext cx="1668050" cy="784821"/>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1" i="0" u="none" strike="noStrike" cap="none" dirty="0">
                <a:solidFill>
                  <a:schemeClr val="dk1"/>
                </a:solidFill>
                <a:latin typeface="Times New Roman"/>
                <a:ea typeface="Times New Roman"/>
                <a:cs typeface="Times New Roman"/>
                <a:sym typeface="Times New Roman"/>
              </a:rPr>
              <a:t>Zbrodnia</a:t>
            </a:r>
            <a:endParaRPr sz="1800" b="1" i="0" u="none" strike="noStrike" cap="none" dirty="0">
              <a:solidFill>
                <a:srgbClr val="000000"/>
              </a:solidFill>
              <a:latin typeface="Times New Roman"/>
              <a:ea typeface="Times New Roman"/>
              <a:cs typeface="Times New Roman"/>
              <a:sym typeface="Times New Roman"/>
            </a:endParaRPr>
          </a:p>
        </p:txBody>
      </p:sp>
      <p:cxnSp>
        <p:nvCxnSpPr>
          <p:cNvPr id="118" name="Google Shape;118;p2"/>
          <p:cNvCxnSpPr>
            <a:cxnSpLocks/>
          </p:cNvCxnSpPr>
          <p:nvPr/>
        </p:nvCxnSpPr>
        <p:spPr>
          <a:xfrm flipH="1">
            <a:off x="5295319" y="4586457"/>
            <a:ext cx="508580" cy="386922"/>
          </a:xfrm>
          <a:prstGeom prst="straightConnector1">
            <a:avLst/>
          </a:prstGeom>
          <a:noFill/>
          <a:ln w="9525" cap="flat" cmpd="sng">
            <a:solidFill>
              <a:srgbClr val="3E6EC2"/>
            </a:solidFill>
            <a:prstDash val="solid"/>
            <a:round/>
            <a:headEnd type="none" w="sm" len="sm"/>
            <a:tailEnd type="triangle" w="med" len="med"/>
          </a:ln>
        </p:spPr>
      </p:cxnSp>
      <p:cxnSp>
        <p:nvCxnSpPr>
          <p:cNvPr id="119" name="Google Shape;119;p2"/>
          <p:cNvCxnSpPr/>
          <p:nvPr/>
        </p:nvCxnSpPr>
        <p:spPr>
          <a:xfrm>
            <a:off x="5417027" y="3158331"/>
            <a:ext cx="524244" cy="370034"/>
          </a:xfrm>
          <a:prstGeom prst="straightConnector1">
            <a:avLst/>
          </a:prstGeom>
          <a:noFill/>
          <a:ln w="9525" cap="flat" cmpd="sng">
            <a:solidFill>
              <a:srgbClr val="3E6EC2"/>
            </a:solidFill>
            <a:prstDash val="solid"/>
            <a:round/>
            <a:headEnd type="none" w="sm" len="sm"/>
            <a:tailEnd type="triangle" w="med" len="med"/>
          </a:ln>
          <a:effectLst>
            <a:outerShdw blurRad="57150" dist="19050" dir="5400000" algn="bl" rotWithShape="0">
              <a:srgbClr val="000000">
                <a:alpha val="12000"/>
              </a:srgbClr>
            </a:outerShdw>
          </a:effectLst>
        </p:spPr>
      </p:cxnSp>
      <p:cxnSp>
        <p:nvCxnSpPr>
          <p:cNvPr id="120" name="Google Shape;120;p2"/>
          <p:cNvCxnSpPr/>
          <p:nvPr/>
        </p:nvCxnSpPr>
        <p:spPr>
          <a:xfrm>
            <a:off x="7325995" y="4625881"/>
            <a:ext cx="567567" cy="380905"/>
          </a:xfrm>
          <a:prstGeom prst="straightConnector1">
            <a:avLst/>
          </a:prstGeom>
          <a:noFill/>
          <a:ln w="9525" cap="flat" cmpd="sng">
            <a:solidFill>
              <a:srgbClr val="3E6EC2"/>
            </a:solidFill>
            <a:prstDash val="solid"/>
            <a:round/>
            <a:headEnd type="none" w="sm" len="sm"/>
            <a:tailEnd type="triangle" w="med" len="med"/>
          </a:ln>
        </p:spPr>
      </p:cxnSp>
      <p:cxnSp>
        <p:nvCxnSpPr>
          <p:cNvPr id="24" name="Google Shape;118;p2">
            <a:extLst>
              <a:ext uri="{FF2B5EF4-FFF2-40B4-BE49-F238E27FC236}">
                <a16:creationId xmlns:a16="http://schemas.microsoft.com/office/drawing/2014/main" id="{30C81C3E-1C35-46E9-B151-D07585F0D405}"/>
              </a:ext>
            </a:extLst>
          </p:cNvPr>
          <p:cNvCxnSpPr>
            <a:cxnSpLocks/>
          </p:cNvCxnSpPr>
          <p:nvPr/>
        </p:nvCxnSpPr>
        <p:spPr>
          <a:xfrm flipH="1">
            <a:off x="3021965" y="3136210"/>
            <a:ext cx="508580" cy="345814"/>
          </a:xfrm>
          <a:prstGeom prst="straightConnector1">
            <a:avLst/>
          </a:prstGeom>
          <a:noFill/>
          <a:ln w="9525" cap="flat" cmpd="sng">
            <a:solidFill>
              <a:srgbClr val="3E6EC2"/>
            </a:solidFill>
            <a:prstDash val="solid"/>
            <a:round/>
            <a:headEnd type="none" w="sm" len="sm"/>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title"/>
          </p:nvPr>
        </p:nvSpPr>
        <p:spPr>
          <a:xfrm>
            <a:off x="838200" y="1403210"/>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Małoletni jako ofiary przestępstw</a:t>
            </a:r>
            <a:endParaRPr sz="3600" b="1" dirty="0">
              <a:solidFill>
                <a:schemeClr val="tx1"/>
              </a:solidFill>
              <a:latin typeface="Times New Roman"/>
              <a:ea typeface="Times New Roman"/>
              <a:cs typeface="Times New Roman"/>
              <a:sym typeface="Times New Roman"/>
            </a:endParaRPr>
          </a:p>
        </p:txBody>
      </p:sp>
      <p:sp>
        <p:nvSpPr>
          <p:cNvPr id="346" name="Google Shape;346;p56"/>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20</a:t>
            </a:fld>
            <a:endParaRPr/>
          </a:p>
        </p:txBody>
      </p:sp>
      <p:pic>
        <p:nvPicPr>
          <p:cNvPr id="347" name="Google Shape;347;p56"/>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48" name="Google Shape;348;p56"/>
          <p:cNvSpPr txBox="1"/>
          <p:nvPr/>
        </p:nvSpPr>
        <p:spPr>
          <a:xfrm>
            <a:off x="2056650" y="219503"/>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49" name="Google Shape;349;p56"/>
          <p:cNvSpPr/>
          <p:nvPr/>
        </p:nvSpPr>
        <p:spPr>
          <a:xfrm>
            <a:off x="2533261" y="4972210"/>
            <a:ext cx="8229600" cy="965159"/>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Gdy sprawa jest pilna możesz </a:t>
            </a:r>
            <a:r>
              <a:rPr lang="pl-PL" sz="2400" i="0" u="none" strike="noStrike" cap="none" dirty="0">
                <a:solidFill>
                  <a:schemeClr val="dk1"/>
                </a:solidFill>
                <a:latin typeface="Times New Roman"/>
                <a:ea typeface="Times New Roman"/>
                <a:cs typeface="Times New Roman"/>
                <a:sym typeface="Times New Roman"/>
              </a:rPr>
              <a:t>wezwać Policję (nr 997 lub 112)</a:t>
            </a:r>
            <a:endParaRPr sz="2400" i="0" u="none" strike="noStrike" cap="none" dirty="0">
              <a:solidFill>
                <a:srgbClr val="000000"/>
              </a:solidFill>
              <a:latin typeface="Arial"/>
              <a:ea typeface="Arial"/>
              <a:cs typeface="Arial"/>
              <a:sym typeface="Arial"/>
            </a:endParaRPr>
          </a:p>
        </p:txBody>
      </p:sp>
      <p:sp>
        <p:nvSpPr>
          <p:cNvPr id="351" name="Google Shape;351;p56"/>
          <p:cNvSpPr txBox="1"/>
          <p:nvPr/>
        </p:nvSpPr>
        <p:spPr>
          <a:xfrm>
            <a:off x="838200" y="2213132"/>
            <a:ext cx="105156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l-PL" sz="2400" b="0" i="0" u="none" strike="noStrike" cap="none" dirty="0">
                <a:solidFill>
                  <a:schemeClr val="dk1"/>
                </a:solidFill>
                <a:latin typeface="Times New Roman"/>
                <a:ea typeface="Times New Roman"/>
                <a:cs typeface="Times New Roman"/>
                <a:sym typeface="Times New Roman"/>
              </a:rPr>
              <a:t>Nierzadko w szkole i w innych miejscach małoletni padają ofiarą różnego rodzaju przestępstw. </a:t>
            </a:r>
          </a:p>
          <a:p>
            <a:pPr marL="0" marR="0" lvl="0" indent="0" algn="just" rtl="0">
              <a:lnSpc>
                <a:spcPct val="100000"/>
              </a:lnSpc>
              <a:spcBef>
                <a:spcPts val="0"/>
              </a:spcBef>
              <a:spcAft>
                <a:spcPts val="0"/>
              </a:spcAft>
              <a:buNone/>
            </a:pPr>
            <a:endParaRPr lang="pl-PL" sz="2400"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pl-PL" sz="2400" b="0" i="0" u="none" strike="noStrike" cap="none" dirty="0">
                <a:solidFill>
                  <a:schemeClr val="dk1"/>
                </a:solidFill>
                <a:latin typeface="Times New Roman"/>
                <a:ea typeface="Times New Roman"/>
                <a:cs typeface="Times New Roman"/>
                <a:sym typeface="Times New Roman"/>
              </a:rPr>
              <a:t>Gdy jesteś świadkiem lub ofiarą przestępstwa nie obawiaj się zgłosić go na Policję. Możesz poinformować o tym wcześniej swoich nauczycieli lub rodziców i z nimi udać się złożyć zeznania.</a:t>
            </a:r>
            <a:endParaRPr sz="2400" b="0" i="0" u="none" strike="noStrike" cap="none" dirty="0">
              <a:solidFill>
                <a:srgbClr val="000000"/>
              </a:solidFill>
              <a:latin typeface="Arial"/>
              <a:ea typeface="Arial"/>
              <a:cs typeface="Arial"/>
              <a:sym typeface="Arial"/>
            </a:endParaRPr>
          </a:p>
        </p:txBody>
      </p:sp>
      <p:pic>
        <p:nvPicPr>
          <p:cNvPr id="3" name="Grafika 2" descr="Zestaw głośnomówiący z wypełnieniem pełnym">
            <a:extLst>
              <a:ext uri="{FF2B5EF4-FFF2-40B4-BE49-F238E27FC236}">
                <a16:creationId xmlns:a16="http://schemas.microsoft.com/office/drawing/2014/main" id="{52858E07-A4DC-41CC-A5A4-3893B9CBAC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770" y="4943547"/>
            <a:ext cx="981667" cy="9816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8"/>
          <p:cNvSpPr txBox="1">
            <a:spLocks noGrp="1"/>
          </p:cNvSpPr>
          <p:nvPr>
            <p:ph type="title"/>
          </p:nvPr>
        </p:nvSpPr>
        <p:spPr>
          <a:xfrm>
            <a:off x="838171" y="1390784"/>
            <a:ext cx="10515600" cy="820462"/>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Przykłady przestępstw wśród nieletnich</a:t>
            </a:r>
            <a:br>
              <a:rPr lang="pl-PL" sz="3600" dirty="0">
                <a:latin typeface="Times New Roman"/>
                <a:ea typeface="Times New Roman"/>
                <a:cs typeface="Times New Roman"/>
                <a:sym typeface="Times New Roman"/>
              </a:rPr>
            </a:br>
            <a:endParaRPr sz="3600" dirty="0">
              <a:latin typeface="Times New Roman"/>
              <a:ea typeface="Times New Roman"/>
              <a:cs typeface="Times New Roman"/>
              <a:sym typeface="Times New Roman"/>
            </a:endParaRPr>
          </a:p>
        </p:txBody>
      </p:sp>
      <p:sp>
        <p:nvSpPr>
          <p:cNvPr id="359" name="Google Shape;359;p48"/>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21</a:t>
            </a:fld>
            <a:endParaRPr/>
          </a:p>
        </p:txBody>
      </p:sp>
      <p:pic>
        <p:nvPicPr>
          <p:cNvPr id="360" name="Google Shape;360;p48"/>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61" name="Google Shape;361;p48"/>
          <p:cNvSpPr txBox="1"/>
          <p:nvPr/>
        </p:nvSpPr>
        <p:spPr>
          <a:xfrm>
            <a:off x="2056621"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62" name="Google Shape;362;p48"/>
          <p:cNvSpPr txBox="1"/>
          <p:nvPr/>
        </p:nvSpPr>
        <p:spPr>
          <a:xfrm>
            <a:off x="961996" y="2645043"/>
            <a:ext cx="10267950" cy="10464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2400" b="0" i="0" u="none" strike="noStrike" cap="none">
                <a:solidFill>
                  <a:srgbClr val="000000"/>
                </a:solidFill>
                <a:latin typeface="Times New Roman"/>
                <a:ea typeface="Times New Roman"/>
                <a:cs typeface="Times New Roman"/>
                <a:sym typeface="Times New Roman"/>
              </a:rPr>
              <a:t>Na następnych slajdach będziecie mogli zapoznać się z przykładami przestępstw, z którymi osoba nieletnia z różnych przyczyn może mieć styczność.</a:t>
            </a:r>
            <a:br>
              <a:rPr lang="pl-PL" sz="3600" b="0" i="0" u="none" strike="noStrike" cap="none">
                <a:solidFill>
                  <a:srgbClr val="000000"/>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pic>
        <p:nvPicPr>
          <p:cNvPr id="363" name="Google Shape;363;p48" descr="Alcohol, beverage, bottles, drink, luxury, wine icon - Download on  Iconfinder"/>
          <p:cNvPicPr preferRelativeResize="0"/>
          <p:nvPr/>
        </p:nvPicPr>
        <p:blipFill rotWithShape="1">
          <a:blip r:embed="rId4">
            <a:alphaModFix/>
          </a:blip>
          <a:srcRect/>
          <a:stretch/>
        </p:blipFill>
        <p:spPr>
          <a:xfrm flipH="1">
            <a:off x="1376570" y="4254381"/>
            <a:ext cx="1212833" cy="1212833"/>
          </a:xfrm>
          <a:prstGeom prst="rect">
            <a:avLst/>
          </a:prstGeom>
          <a:noFill/>
          <a:ln>
            <a:noFill/>
          </a:ln>
        </p:spPr>
      </p:pic>
      <p:pic>
        <p:nvPicPr>
          <p:cNvPr id="364" name="Google Shape;364;p48"/>
          <p:cNvPicPr preferRelativeResize="0"/>
          <p:nvPr/>
        </p:nvPicPr>
        <p:blipFill rotWithShape="1">
          <a:blip r:embed="rId5">
            <a:alphaModFix/>
          </a:blip>
          <a:srcRect/>
          <a:stretch/>
        </p:blipFill>
        <p:spPr>
          <a:xfrm>
            <a:off x="4022335" y="4254382"/>
            <a:ext cx="1212833" cy="1212833"/>
          </a:xfrm>
          <a:prstGeom prst="rect">
            <a:avLst/>
          </a:prstGeom>
          <a:noFill/>
          <a:ln>
            <a:noFill/>
          </a:ln>
        </p:spPr>
      </p:pic>
      <p:pic>
        <p:nvPicPr>
          <p:cNvPr id="365" name="Google Shape;365;p48"/>
          <p:cNvPicPr preferRelativeResize="0"/>
          <p:nvPr/>
        </p:nvPicPr>
        <p:blipFill rotWithShape="1">
          <a:blip r:embed="rId6">
            <a:alphaModFix/>
          </a:blip>
          <a:srcRect/>
          <a:stretch/>
        </p:blipFill>
        <p:spPr>
          <a:xfrm>
            <a:off x="6668100" y="4254382"/>
            <a:ext cx="1212834" cy="1212834"/>
          </a:xfrm>
          <a:prstGeom prst="rect">
            <a:avLst/>
          </a:prstGeom>
          <a:noFill/>
          <a:ln>
            <a:noFill/>
          </a:ln>
        </p:spPr>
      </p:pic>
      <p:pic>
        <p:nvPicPr>
          <p:cNvPr id="366" name="Google Shape;366;p48" descr="Fight - Free gestures icons"/>
          <p:cNvPicPr preferRelativeResize="0"/>
          <p:nvPr/>
        </p:nvPicPr>
        <p:blipFill rotWithShape="1">
          <a:blip r:embed="rId7">
            <a:alphaModFix/>
          </a:blip>
          <a:srcRect/>
          <a:stretch/>
        </p:blipFill>
        <p:spPr>
          <a:xfrm>
            <a:off x="9313865" y="4254381"/>
            <a:ext cx="1212834" cy="12128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838200" y="1519092"/>
            <a:ext cx="10515600"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Rozpijanie małoletniego</a:t>
            </a:r>
            <a:endParaRPr sz="3600" b="1" dirty="0">
              <a:solidFill>
                <a:schemeClr val="tx1"/>
              </a:solidFill>
              <a:latin typeface="Times New Roman"/>
              <a:ea typeface="Times New Roman"/>
              <a:cs typeface="Times New Roman"/>
              <a:sym typeface="Times New Roman"/>
            </a:endParaRPr>
          </a:p>
        </p:txBody>
      </p:sp>
      <p:sp>
        <p:nvSpPr>
          <p:cNvPr id="372" name="Google Shape;372;p57"/>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22</a:t>
            </a:fld>
            <a:endParaRPr/>
          </a:p>
        </p:txBody>
      </p:sp>
      <p:pic>
        <p:nvPicPr>
          <p:cNvPr id="373" name="Google Shape;373;p57"/>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74" name="Google Shape;374;p57"/>
          <p:cNvSpPr txBox="1"/>
          <p:nvPr/>
        </p:nvSpPr>
        <p:spPr>
          <a:xfrm>
            <a:off x="205665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pic>
        <p:nvPicPr>
          <p:cNvPr id="375" name="Google Shape;375;p57" descr="Kupił 12-latce i 14-latce wódkę w Bielsku-Białej. Teraz będzie miał  problemy | Bielsko-Biała Nasze Miasto"/>
          <p:cNvPicPr preferRelativeResize="0"/>
          <p:nvPr/>
        </p:nvPicPr>
        <p:blipFill rotWithShape="1">
          <a:blip r:embed="rId4">
            <a:alphaModFix/>
          </a:blip>
          <a:srcRect/>
          <a:stretch/>
        </p:blipFill>
        <p:spPr>
          <a:xfrm>
            <a:off x="7127465" y="2658362"/>
            <a:ext cx="4005987" cy="2602296"/>
          </a:xfrm>
          <a:prstGeom prst="rect">
            <a:avLst/>
          </a:prstGeom>
          <a:ln>
            <a:noFill/>
          </a:ln>
          <a:effectLst>
            <a:outerShdw blurRad="292100" dist="139700" dir="2700000" algn="tl" rotWithShape="0">
              <a:srgbClr val="333333">
                <a:alpha val="65000"/>
              </a:srgbClr>
            </a:outerShdw>
          </a:effectLst>
        </p:spPr>
      </p:pic>
      <p:sp>
        <p:nvSpPr>
          <p:cNvPr id="376" name="Google Shape;376;p57"/>
          <p:cNvSpPr txBox="1"/>
          <p:nvPr/>
        </p:nvSpPr>
        <p:spPr>
          <a:xfrm>
            <a:off x="673887" y="2547553"/>
            <a:ext cx="5478439" cy="357016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1200"/>
              </a:spcAft>
              <a:buNone/>
            </a:pPr>
            <a:r>
              <a:rPr lang="pl-PL" sz="2400" dirty="0">
                <a:solidFill>
                  <a:schemeClr val="dk1"/>
                </a:solidFill>
                <a:latin typeface="Times New Roman"/>
                <a:ea typeface="Times New Roman"/>
                <a:cs typeface="Times New Roman"/>
                <a:sym typeface="Times New Roman"/>
              </a:rPr>
              <a:t>To w</a:t>
            </a:r>
            <a:r>
              <a:rPr lang="pl-PL" sz="2400" b="0" i="0" u="none" strike="noStrike" cap="none" dirty="0">
                <a:solidFill>
                  <a:schemeClr val="dk1"/>
                </a:solidFill>
                <a:latin typeface="Times New Roman"/>
                <a:ea typeface="Times New Roman"/>
                <a:cs typeface="Times New Roman"/>
                <a:sym typeface="Times New Roman"/>
              </a:rPr>
              <a:t>ystępek polegający na rozpijaniu małoletniego poprzez dostarczenie mu napoju alkoholowego, ułatwianie </a:t>
            </a:r>
            <a:r>
              <a:rPr lang="pl-PL" sz="2400" b="0" i="0" u="none" strike="noStrike" cap="none">
                <a:solidFill>
                  <a:schemeClr val="dk1"/>
                </a:solidFill>
                <a:latin typeface="Times New Roman"/>
                <a:ea typeface="Times New Roman"/>
                <a:cs typeface="Times New Roman"/>
                <a:sym typeface="Times New Roman"/>
              </a:rPr>
              <a:t>jego spożycia </a:t>
            </a:r>
            <a:r>
              <a:rPr lang="pl-PL" sz="2400" b="0" i="0" u="none" strike="noStrike" cap="none" dirty="0">
                <a:solidFill>
                  <a:schemeClr val="dk1"/>
                </a:solidFill>
                <a:latin typeface="Times New Roman"/>
                <a:ea typeface="Times New Roman"/>
                <a:cs typeface="Times New Roman"/>
                <a:sym typeface="Times New Roman"/>
              </a:rPr>
              <a:t>lub nakłanianie go do spożycia takiego napoju. </a:t>
            </a:r>
            <a:endParaRPr lang="pl-PL" sz="2400"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1200"/>
              </a:spcAft>
              <a:buNone/>
            </a:pPr>
            <a:r>
              <a:rPr lang="pl-PL" sz="2400" b="0" i="0" u="none" strike="noStrike" cap="none" dirty="0">
                <a:solidFill>
                  <a:schemeClr val="dk1"/>
                </a:solidFill>
                <a:latin typeface="Times New Roman"/>
                <a:ea typeface="Times New Roman"/>
                <a:cs typeface="Times New Roman"/>
                <a:sym typeface="Times New Roman"/>
              </a:rPr>
              <a:t>Podlega grzywnie, karze ograniczenia wolności albo pozbawienia wolności do lat 2 na podstawie art. 208 Kodeksu karnego.</a:t>
            </a: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838171" y="1445828"/>
            <a:ext cx="10515600" cy="567947"/>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Posiadanie narkotyków</a:t>
            </a:r>
            <a:endParaRPr sz="3600" b="1" dirty="0">
              <a:solidFill>
                <a:schemeClr val="tx1"/>
              </a:solidFill>
              <a:latin typeface="Times New Roman"/>
              <a:ea typeface="Times New Roman"/>
              <a:cs typeface="Times New Roman"/>
              <a:sym typeface="Times New Roman"/>
            </a:endParaRPr>
          </a:p>
        </p:txBody>
      </p:sp>
      <p:sp>
        <p:nvSpPr>
          <p:cNvPr id="384" name="Google Shape;384;p58"/>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23</a:t>
            </a:fld>
            <a:endParaRPr/>
          </a:p>
        </p:txBody>
      </p:sp>
      <p:pic>
        <p:nvPicPr>
          <p:cNvPr id="385" name="Google Shape;385;p58"/>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86" name="Google Shape;386;p58"/>
          <p:cNvSpPr txBox="1"/>
          <p:nvPr/>
        </p:nvSpPr>
        <p:spPr>
          <a:xfrm>
            <a:off x="2056621"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pic>
        <p:nvPicPr>
          <p:cNvPr id="387" name="Google Shape;387;p58"/>
          <p:cNvPicPr preferRelativeResize="0"/>
          <p:nvPr/>
        </p:nvPicPr>
        <p:blipFill>
          <a:blip r:embed="rId4"/>
          <a:srcRect/>
          <a:stretch/>
        </p:blipFill>
        <p:spPr>
          <a:xfrm>
            <a:off x="6818538" y="2603176"/>
            <a:ext cx="4318905" cy="2146665"/>
          </a:xfrm>
          <a:prstGeom prst="rect">
            <a:avLst/>
          </a:prstGeom>
          <a:ln>
            <a:noFill/>
          </a:ln>
          <a:effectLst>
            <a:outerShdw blurRad="292100" dist="139700" dir="2700000" algn="tl" rotWithShape="0">
              <a:srgbClr val="333333">
                <a:alpha val="65000"/>
              </a:srgbClr>
            </a:outerShdw>
          </a:effectLst>
        </p:spPr>
      </p:pic>
      <p:sp>
        <p:nvSpPr>
          <p:cNvPr id="388" name="Google Shape;388;p58"/>
          <p:cNvSpPr txBox="1"/>
          <p:nvPr/>
        </p:nvSpPr>
        <p:spPr>
          <a:xfrm>
            <a:off x="838171" y="2535942"/>
            <a:ext cx="5431972" cy="2308284"/>
          </a:xfrm>
          <a:prstGeom prst="rect">
            <a:avLst/>
          </a:prstGeom>
          <a:noFill/>
          <a:ln>
            <a:noFill/>
          </a:ln>
        </p:spPr>
        <p:txBody>
          <a:bodyPr spcFirstLastPara="1" wrap="square" lIns="91425" tIns="45700" rIns="91425" bIns="45700" anchor="t" anchorCtr="0">
            <a:spAutoFit/>
          </a:bodyPr>
          <a:lstStyle/>
          <a:p>
            <a:pPr algn="just">
              <a:buSzPts val="2000"/>
            </a:pPr>
            <a:r>
              <a:rPr lang="pl-PL" sz="2400" dirty="0">
                <a:solidFill>
                  <a:schemeClr val="dk1"/>
                </a:solidFill>
                <a:latin typeface="Times New Roman"/>
                <a:ea typeface="Times New Roman"/>
                <a:cs typeface="Times New Roman"/>
                <a:sym typeface="Times New Roman"/>
              </a:rPr>
              <a:t>W Polsce posiadanie narkotyków, np. marihuany nawet na własny użytek stanowi przestępstwo zagrożone karą pozbawienia wolności do lat 3 na podstawie art. 62 ust. 1 ustawy                  o przeciwdziałaniu narkomanii.</a:t>
            </a:r>
            <a:endParaRPr lang="pl-PL" sz="2400" dirty="0"/>
          </a:p>
        </p:txBody>
      </p:sp>
      <p:sp>
        <p:nvSpPr>
          <p:cNvPr id="11" name="pole tekstowe 10">
            <a:extLst>
              <a:ext uri="{FF2B5EF4-FFF2-40B4-BE49-F238E27FC236}">
                <a16:creationId xmlns:a16="http://schemas.microsoft.com/office/drawing/2014/main" id="{638F1120-9397-46C1-B7D4-B4A0243D53CB}"/>
              </a:ext>
            </a:extLst>
          </p:cNvPr>
          <p:cNvSpPr txBox="1"/>
          <p:nvPr/>
        </p:nvSpPr>
        <p:spPr>
          <a:xfrm>
            <a:off x="751085" y="5035348"/>
            <a:ext cx="10689772" cy="1200329"/>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W przypadku mniejszej wagi sprawcy grozi kara grzywny, ograniczenia wolności albo pozbawienia wolności do roku. Natomiast w przypadku posiadania znacznej ilości narkotyków, sprawca podlega karze pozbawienia wolności od roku do lat 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5181585" y="1548155"/>
            <a:ext cx="2019329"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Stalking</a:t>
            </a:r>
            <a:endParaRPr sz="3600" b="1" dirty="0">
              <a:solidFill>
                <a:schemeClr val="tx1"/>
              </a:solidFill>
              <a:latin typeface="Times New Roman"/>
              <a:ea typeface="Times New Roman"/>
              <a:cs typeface="Times New Roman"/>
              <a:sym typeface="Times New Roman"/>
            </a:endParaRPr>
          </a:p>
        </p:txBody>
      </p:sp>
      <p:sp>
        <p:nvSpPr>
          <p:cNvPr id="396" name="Google Shape;396;p59"/>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24</a:t>
            </a:fld>
            <a:endParaRPr/>
          </a:p>
        </p:txBody>
      </p:sp>
      <p:pic>
        <p:nvPicPr>
          <p:cNvPr id="397" name="Google Shape;397;p5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398" name="Google Shape;398;p59"/>
          <p:cNvSpPr txBox="1"/>
          <p:nvPr/>
        </p:nvSpPr>
        <p:spPr>
          <a:xfrm>
            <a:off x="2056621" y="222775"/>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399" name="Google Shape;399;p59"/>
          <p:cNvSpPr txBox="1"/>
          <p:nvPr/>
        </p:nvSpPr>
        <p:spPr>
          <a:xfrm>
            <a:off x="504117" y="2477393"/>
            <a:ext cx="581798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Stalking to uporczywe nękanie danej osoby, np. telefonowaniem, śledzeniem jej. Ma charakter powtarzających się zachowań, które wzbudzają w ofierze poczucie zagrożenia, poniżenia lub istotnie naruszają jej prywatność.</a:t>
            </a:r>
            <a:endParaRPr lang="pl-PL" sz="2400" dirty="0">
              <a:latin typeface="Times New Roman"/>
              <a:ea typeface="Times New Roman"/>
              <a:cs typeface="Times New Roman"/>
              <a:sym typeface="Times New Roman"/>
            </a:endParaRPr>
          </a:p>
        </p:txBody>
      </p:sp>
      <p:pic>
        <p:nvPicPr>
          <p:cNvPr id="400" name="Google Shape;400;p59"/>
          <p:cNvPicPr preferRelativeResize="0"/>
          <p:nvPr/>
        </p:nvPicPr>
        <p:blipFill rotWithShape="1">
          <a:blip r:embed="rId4">
            <a:alphaModFix/>
          </a:blip>
          <a:srcRect/>
          <a:stretch/>
        </p:blipFill>
        <p:spPr>
          <a:xfrm>
            <a:off x="7200914" y="2525447"/>
            <a:ext cx="3742827" cy="2287283"/>
          </a:xfrm>
          <a:prstGeom prst="rect">
            <a:avLst/>
          </a:prstGeom>
          <a:ln>
            <a:noFill/>
          </a:ln>
          <a:effectLst>
            <a:outerShdw blurRad="292100" dist="139700" dir="2700000" algn="tl" rotWithShape="0">
              <a:srgbClr val="333333">
                <a:alpha val="65000"/>
              </a:srgbClr>
            </a:outerShdw>
          </a:effectLst>
        </p:spPr>
      </p:pic>
      <p:sp>
        <p:nvSpPr>
          <p:cNvPr id="11" name="pole tekstowe 10">
            <a:extLst>
              <a:ext uri="{FF2B5EF4-FFF2-40B4-BE49-F238E27FC236}">
                <a16:creationId xmlns:a16="http://schemas.microsoft.com/office/drawing/2014/main" id="{431FB8C5-7B7F-45EB-9C96-60A19A6D62F5}"/>
              </a:ext>
            </a:extLst>
          </p:cNvPr>
          <p:cNvSpPr txBox="1"/>
          <p:nvPr/>
        </p:nvSpPr>
        <p:spPr>
          <a:xfrm>
            <a:off x="504117" y="5124375"/>
            <a:ext cx="10439624" cy="830997"/>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rgbClr val="000000"/>
                </a:solidFill>
                <a:latin typeface="Times New Roman"/>
                <a:ea typeface="Times New Roman"/>
                <a:cs typeface="Times New Roman"/>
                <a:sym typeface="Times New Roman"/>
              </a:rPr>
              <a:t>Na podstawie a</a:t>
            </a:r>
            <a:r>
              <a:rPr lang="pl-PL" sz="2400" b="0" i="0" u="none" strike="noStrike" cap="none" dirty="0">
                <a:solidFill>
                  <a:schemeClr val="dk1"/>
                </a:solidFill>
                <a:latin typeface="Times New Roman"/>
                <a:ea typeface="Times New Roman"/>
                <a:cs typeface="Times New Roman"/>
                <a:sym typeface="Times New Roman"/>
              </a:rPr>
              <a:t>rt. 190a § 1 Kodeksu karnego sprawca podlega karze pozbawienia wolności od 6 miesięcy do 8 lat. </a:t>
            </a:r>
            <a:endParaRPr lang="pl-PL" sz="2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title"/>
          </p:nvPr>
        </p:nvSpPr>
        <p:spPr>
          <a:xfrm>
            <a:off x="838171" y="1390784"/>
            <a:ext cx="10515600" cy="821469"/>
          </a:xfrm>
          <a:prstGeom prst="rect">
            <a:avLst/>
          </a:prstGeom>
          <a:noFill/>
          <a:ln>
            <a:noFill/>
          </a:ln>
          <a:effectLst>
            <a:outerShdw blurRad="57150" dist="19050" dir="5400000" algn="bl" rotWithShape="0">
              <a:srgbClr val="000000">
                <a:alpha val="12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Pobicie</a:t>
            </a:r>
            <a:endParaRPr sz="3600" b="1" dirty="0">
              <a:solidFill>
                <a:schemeClr val="tx1"/>
              </a:solidFill>
              <a:latin typeface="Times New Roman"/>
              <a:ea typeface="Times New Roman"/>
              <a:cs typeface="Times New Roman"/>
              <a:sym typeface="Times New Roman"/>
            </a:endParaRPr>
          </a:p>
        </p:txBody>
      </p:sp>
      <p:sp>
        <p:nvSpPr>
          <p:cNvPr id="408" name="Google Shape;408;p60"/>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25</a:t>
            </a:fld>
            <a:endParaRPr dirty="0"/>
          </a:p>
        </p:txBody>
      </p:sp>
      <p:pic>
        <p:nvPicPr>
          <p:cNvPr id="409" name="Google Shape;409;p60"/>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410" name="Google Shape;410;p60"/>
          <p:cNvSpPr txBox="1"/>
          <p:nvPr/>
        </p:nvSpPr>
        <p:spPr>
          <a:xfrm>
            <a:off x="2056621" y="220541"/>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pic>
        <p:nvPicPr>
          <p:cNvPr id="411" name="Google Shape;411;p60" descr="Zdjęcia z monitoringu. Nagranie pobicia."/>
          <p:cNvPicPr preferRelativeResize="0"/>
          <p:nvPr/>
        </p:nvPicPr>
        <p:blipFill rotWithShape="1">
          <a:blip r:embed="rId4">
            <a:alphaModFix/>
          </a:blip>
          <a:srcRect/>
          <a:stretch/>
        </p:blipFill>
        <p:spPr>
          <a:xfrm>
            <a:off x="7436363" y="2373908"/>
            <a:ext cx="3559600" cy="2340897"/>
          </a:xfrm>
          <a:prstGeom prst="rect">
            <a:avLst/>
          </a:prstGeom>
          <a:ln>
            <a:noFill/>
          </a:ln>
          <a:effectLst>
            <a:outerShdw blurRad="292100" dist="139700" dir="2700000" algn="tl" rotWithShape="0">
              <a:srgbClr val="333333">
                <a:alpha val="65000"/>
              </a:srgbClr>
            </a:outerShdw>
          </a:effectLst>
        </p:spPr>
      </p:pic>
      <p:sp>
        <p:nvSpPr>
          <p:cNvPr id="412" name="Google Shape;412;p60"/>
          <p:cNvSpPr txBox="1"/>
          <p:nvPr/>
        </p:nvSpPr>
        <p:spPr>
          <a:xfrm>
            <a:off x="398689" y="2304851"/>
            <a:ext cx="6415768" cy="2677616"/>
          </a:xfrm>
          <a:prstGeom prst="rect">
            <a:avLst/>
          </a:prstGeom>
          <a:noFill/>
          <a:ln>
            <a:noFill/>
          </a:ln>
        </p:spPr>
        <p:txBody>
          <a:bodyPr spcFirstLastPara="1" wrap="square" lIns="91425" tIns="45700" rIns="91425" bIns="45700" anchor="t" anchorCtr="0">
            <a:spAutoFit/>
          </a:bodyPr>
          <a:lstStyle/>
          <a:p>
            <a:pPr algn="just">
              <a:buSzPts val="2000"/>
            </a:pPr>
            <a:r>
              <a:rPr lang="pl-PL" sz="2400" b="0" i="0" u="none" strike="noStrike" cap="none" dirty="0">
                <a:solidFill>
                  <a:schemeClr val="dk1"/>
                </a:solidFill>
                <a:latin typeface="Times New Roman"/>
                <a:ea typeface="Times New Roman"/>
                <a:cs typeface="Times New Roman"/>
                <a:sym typeface="Times New Roman"/>
              </a:rPr>
              <a:t>Pobicie należy odróżnić od bójki. W przypadku bójki mamy do czynienia z co najmniej 3 osobami, z których wszystkie są współwinne (wszystkie zgadzają się na walkę). Natomiast w przypadku pobicia mamy co najmniej dwóch napastników       i co najmniej jedną ofiarę, która w pobiciu nie chce brać udziału. </a:t>
            </a:r>
          </a:p>
        </p:txBody>
      </p:sp>
      <p:sp>
        <p:nvSpPr>
          <p:cNvPr id="13" name="pole tekstowe 12">
            <a:extLst>
              <a:ext uri="{FF2B5EF4-FFF2-40B4-BE49-F238E27FC236}">
                <a16:creationId xmlns:a16="http://schemas.microsoft.com/office/drawing/2014/main" id="{DB8D9ACB-211A-4A4F-8DF9-1E1DA092BEDE}"/>
              </a:ext>
            </a:extLst>
          </p:cNvPr>
          <p:cNvSpPr txBox="1"/>
          <p:nvPr/>
        </p:nvSpPr>
        <p:spPr>
          <a:xfrm>
            <a:off x="398689" y="4982467"/>
            <a:ext cx="10955082" cy="1200329"/>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Udział w bójce lub pobiciu w niektórych przypadkach grozi karą pozbawienia wolności do lat 3. Skutek w postaci śmierci lub ciężkiego uszczerbku na zdrowiu powoduje zaostrzenie odpowiedzialności karnej na podstawie art. 158 Kodeksu karnego.</a:t>
            </a:r>
            <a:endParaRPr lang="pl-PL" sz="2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title"/>
          </p:nvPr>
        </p:nvSpPr>
        <p:spPr>
          <a:xfrm>
            <a:off x="838171" y="1411486"/>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Kazus 1</a:t>
            </a:r>
            <a:endParaRPr sz="3600" b="1" dirty="0">
              <a:solidFill>
                <a:schemeClr val="tx1"/>
              </a:solidFill>
              <a:latin typeface="Times New Roman"/>
              <a:ea typeface="Times New Roman"/>
              <a:cs typeface="Times New Roman"/>
              <a:sym typeface="Times New Roman"/>
            </a:endParaRPr>
          </a:p>
        </p:txBody>
      </p:sp>
      <p:sp>
        <p:nvSpPr>
          <p:cNvPr id="430" name="Google Shape;430;p62"/>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26</a:t>
            </a:fld>
            <a:endParaRPr/>
          </a:p>
        </p:txBody>
      </p:sp>
      <p:pic>
        <p:nvPicPr>
          <p:cNvPr id="431" name="Google Shape;431;p6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432" name="Google Shape;432;p62"/>
          <p:cNvSpPr txBox="1"/>
          <p:nvPr/>
        </p:nvSpPr>
        <p:spPr>
          <a:xfrm>
            <a:off x="2056621"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433" name="Google Shape;433;p62"/>
          <p:cNvSpPr/>
          <p:nvPr/>
        </p:nvSpPr>
        <p:spPr>
          <a:xfrm>
            <a:off x="750714" y="4819852"/>
            <a:ext cx="10603057" cy="1253323"/>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457200" marR="0" lvl="0" indent="-457200" algn="just" rtl="0">
              <a:lnSpc>
                <a:spcPct val="114000"/>
              </a:lnSpc>
              <a:spcBef>
                <a:spcPts val="0"/>
              </a:spcBef>
              <a:spcAft>
                <a:spcPts val="0"/>
              </a:spcAft>
              <a:buClr>
                <a:srgbClr val="000000"/>
              </a:buClr>
              <a:buSzPts val="19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Opiszcie z jakim przestępstwem mamy do czynienia w powyższym kazusie. </a:t>
            </a:r>
          </a:p>
          <a:p>
            <a:pPr marL="457200" marR="0" lvl="0" indent="-457200" algn="just" rtl="0">
              <a:lnSpc>
                <a:spcPct val="114000"/>
              </a:lnSpc>
              <a:spcBef>
                <a:spcPts val="0"/>
              </a:spcBef>
              <a:spcAft>
                <a:spcPts val="0"/>
              </a:spcAft>
              <a:buClr>
                <a:srgbClr val="000000"/>
              </a:buClr>
              <a:buSzPts val="19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Czy przestępstwo opisane w kazusie jest występkiem, czy zbrodnią?</a:t>
            </a:r>
            <a:endParaRPr sz="2400" dirty="0">
              <a:latin typeface="Times New Roman" panose="02020603050405020304" pitchFamily="18" charset="0"/>
              <a:cs typeface="Times New Roman" panose="02020603050405020304" pitchFamily="18" charset="0"/>
            </a:endParaRPr>
          </a:p>
        </p:txBody>
      </p:sp>
      <p:sp>
        <p:nvSpPr>
          <p:cNvPr id="434" name="Google Shape;434;p62"/>
          <p:cNvSpPr txBox="1"/>
          <p:nvPr/>
        </p:nvSpPr>
        <p:spPr>
          <a:xfrm>
            <a:off x="750714" y="2142867"/>
            <a:ext cx="10603057"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l-PL" sz="2400" b="0" i="0" u="none" strike="noStrike" cap="none" dirty="0">
                <a:solidFill>
                  <a:srgbClr val="000000"/>
                </a:solidFill>
                <a:latin typeface="Times New Roman"/>
                <a:ea typeface="Times New Roman"/>
                <a:cs typeface="Times New Roman"/>
                <a:sym typeface="Times New Roman"/>
              </a:rPr>
              <a:t>Franek jest uczniem liceum i prowadzi bloga, na którym komentuje bieżące wydarzenia polityczne. Od dłuższego czasu osoba kryjąca się pod </a:t>
            </a:r>
            <a:r>
              <a:rPr lang="pl-PL" sz="2400" b="0" i="0" u="none" strike="noStrike" cap="none" dirty="0" err="1">
                <a:solidFill>
                  <a:srgbClr val="000000"/>
                </a:solidFill>
                <a:latin typeface="Times New Roman"/>
                <a:ea typeface="Times New Roman"/>
                <a:cs typeface="Times New Roman"/>
                <a:sym typeface="Times New Roman"/>
              </a:rPr>
              <a:t>nickiem</a:t>
            </a:r>
            <a:r>
              <a:rPr lang="pl-PL" sz="2400" b="0" i="0" u="none" strike="noStrike" cap="none" dirty="0">
                <a:solidFill>
                  <a:srgbClr val="000000"/>
                </a:solidFill>
                <a:latin typeface="Times New Roman"/>
                <a:ea typeface="Times New Roman"/>
                <a:cs typeface="Times New Roman"/>
                <a:sym typeface="Times New Roman"/>
              </a:rPr>
              <a:t> „XYZ21” krytykuje w komentarzach autora i jego wpisy. Franek do tej pory nie zareagował, ponieważ uważa, że każdy ma prawo do swojego zdania, jednak ostatnio „XYZ21” zaczął być wulgarny i grozić autorowi, że znajdzie jego miejsce zamieszkania. Franek czuje się zagrożony, jednak nie wie, co może zrobić.</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3"/>
          <p:cNvSpPr txBox="1">
            <a:spLocks noGrp="1"/>
          </p:cNvSpPr>
          <p:nvPr>
            <p:ph type="title"/>
          </p:nvPr>
        </p:nvSpPr>
        <p:spPr>
          <a:xfrm>
            <a:off x="838198" y="1372311"/>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Kazus 2</a:t>
            </a:r>
            <a:endParaRPr sz="3600" b="1" dirty="0">
              <a:solidFill>
                <a:schemeClr val="tx1"/>
              </a:solidFill>
              <a:latin typeface="Times New Roman"/>
              <a:ea typeface="Times New Roman"/>
              <a:cs typeface="Times New Roman"/>
              <a:sym typeface="Times New Roman"/>
            </a:endParaRPr>
          </a:p>
        </p:txBody>
      </p:sp>
      <p:sp>
        <p:nvSpPr>
          <p:cNvPr id="441" name="Google Shape;441;p63"/>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27</a:t>
            </a:fld>
            <a:endParaRPr/>
          </a:p>
        </p:txBody>
      </p:sp>
      <p:pic>
        <p:nvPicPr>
          <p:cNvPr id="442" name="Google Shape;442;p63"/>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443" name="Google Shape;443;p63"/>
          <p:cNvSpPr txBox="1"/>
          <p:nvPr/>
        </p:nvSpPr>
        <p:spPr>
          <a:xfrm>
            <a:off x="2056650" y="223152"/>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444" name="Google Shape;444;p63"/>
          <p:cNvSpPr/>
          <p:nvPr/>
        </p:nvSpPr>
        <p:spPr>
          <a:xfrm>
            <a:off x="838198" y="4664254"/>
            <a:ext cx="10515600" cy="1514558"/>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457200" marR="0" lvl="0" indent="-457200" algn="just" rtl="0">
              <a:lnSpc>
                <a:spcPct val="100000"/>
              </a:lnSpc>
              <a:spcBef>
                <a:spcPts val="0"/>
              </a:spcBef>
              <a:spcAft>
                <a:spcPts val="0"/>
              </a:spcAft>
              <a:buClr>
                <a:srgbClr val="000000"/>
              </a:buClr>
              <a:buSzPts val="20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Opiszcie z jakim przestępstwem mamy do czynienia w powyższym kazusie</a:t>
            </a:r>
            <a:r>
              <a:rPr lang="pl-PL" sz="2400" b="1"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40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19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Czy przestępstwo opisane w kazusie jest występkiem, czy zbrodnią?</a:t>
            </a:r>
            <a:endParaRPr lang="pl-PL" sz="240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20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Jakie konsekwencje prawne grożą Panu Zbyszkowi?</a:t>
            </a:r>
            <a:endParaRPr sz="2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445" name="Google Shape;445;p63"/>
          <p:cNvSpPr txBox="1"/>
          <p:nvPr/>
        </p:nvSpPr>
        <p:spPr>
          <a:xfrm>
            <a:off x="838198" y="2019745"/>
            <a:ext cx="10515600" cy="2308284"/>
          </a:xfrm>
          <a:prstGeom prst="rect">
            <a:avLst/>
          </a:prstGeom>
          <a:noFill/>
          <a:ln>
            <a:noFill/>
          </a:ln>
        </p:spPr>
        <p:txBody>
          <a:bodyPr spcFirstLastPara="1" wrap="square" lIns="91425" tIns="45700" rIns="91425" bIns="45700" anchor="t" anchorCtr="0">
            <a:spAutoFit/>
          </a:bodyPr>
          <a:lstStyle/>
          <a:p>
            <a:pPr lvl="0" algn="just">
              <a:buSzPts val="2000"/>
            </a:pPr>
            <a:r>
              <a:rPr lang="pl-PL" sz="2400" dirty="0">
                <a:solidFill>
                  <a:schemeClr val="dk1"/>
                </a:solidFill>
                <a:latin typeface="Times New Roman"/>
                <a:ea typeface="Times New Roman"/>
                <a:cs typeface="Times New Roman"/>
                <a:sym typeface="Times New Roman"/>
              </a:rPr>
              <a:t>Dominik w wieku 15 lat </a:t>
            </a:r>
            <a:r>
              <a:rPr lang="pl-PL" sz="2400" b="0" i="0" u="none" strike="noStrike" cap="none" dirty="0">
                <a:solidFill>
                  <a:schemeClr val="dk1"/>
                </a:solidFill>
                <a:latin typeface="Times New Roman"/>
                <a:ea typeface="Times New Roman"/>
                <a:cs typeface="Times New Roman"/>
                <a:sym typeface="Times New Roman"/>
              </a:rPr>
              <a:t>postanowił uzbierać pieniądze na wymarzone wakacje, kosząc trawnik swojego wujka Zbyszka, który ma 55 lat</a:t>
            </a:r>
            <a:r>
              <a:rPr lang="pl-PL" sz="2400" dirty="0">
                <a:solidFill>
                  <a:schemeClr val="dk1"/>
                </a:solidFill>
                <a:latin typeface="Times New Roman"/>
                <a:ea typeface="Times New Roman"/>
                <a:cs typeface="Times New Roman"/>
                <a:sym typeface="Times New Roman"/>
              </a:rPr>
              <a:t>. Oprócz zapłaty, w </a:t>
            </a:r>
            <a:r>
              <a:rPr lang="pl-PL" sz="2400" b="0" i="0" u="none" strike="noStrike" cap="none" dirty="0">
                <a:solidFill>
                  <a:schemeClr val="dk1"/>
                </a:solidFill>
                <a:latin typeface="Times New Roman"/>
                <a:ea typeface="Times New Roman"/>
                <a:cs typeface="Times New Roman"/>
                <a:sym typeface="Times New Roman"/>
              </a:rPr>
              <a:t>ramach podziękowań, wujek Zbyszek regularnie częstował Dominika nalewką domowej roboty. Pewnego dnia Dominik po porannej wizycie u wujka poszedł do szkoły. Jedna z nauczycielek zauważyła, że chłopak jest pod wpływem alkoholu, więc złożyła zawiadomienie na Policję. </a:t>
            </a: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4"/>
          <p:cNvSpPr txBox="1">
            <a:spLocks noGrp="1"/>
          </p:cNvSpPr>
          <p:nvPr>
            <p:ph type="title"/>
          </p:nvPr>
        </p:nvSpPr>
        <p:spPr>
          <a:xfrm>
            <a:off x="838170" y="1363918"/>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Kazus 3</a:t>
            </a:r>
            <a:endParaRPr sz="3600" b="1" dirty="0">
              <a:solidFill>
                <a:schemeClr val="tx1"/>
              </a:solidFill>
              <a:latin typeface="Times New Roman"/>
              <a:ea typeface="Times New Roman"/>
              <a:cs typeface="Times New Roman"/>
              <a:sym typeface="Times New Roman"/>
            </a:endParaRPr>
          </a:p>
        </p:txBody>
      </p:sp>
      <p:sp>
        <p:nvSpPr>
          <p:cNvPr id="452" name="Google Shape;452;p64"/>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28</a:t>
            </a:fld>
            <a:endParaRPr/>
          </a:p>
        </p:txBody>
      </p:sp>
      <p:pic>
        <p:nvPicPr>
          <p:cNvPr id="453" name="Google Shape;453;p64"/>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454" name="Google Shape;454;p64"/>
          <p:cNvSpPr txBox="1"/>
          <p:nvPr/>
        </p:nvSpPr>
        <p:spPr>
          <a:xfrm>
            <a:off x="205662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455" name="Google Shape;455;p64"/>
          <p:cNvSpPr/>
          <p:nvPr/>
        </p:nvSpPr>
        <p:spPr>
          <a:xfrm>
            <a:off x="1173707" y="4452643"/>
            <a:ext cx="9992039" cy="1667987"/>
          </a:xfrm>
          <a:prstGeom prst="roundRect">
            <a:avLst>
              <a:gd name="adj" fmla="val 16667"/>
            </a:avLst>
          </a:prstGeom>
          <a:solidFill>
            <a:srgbClr val="D8E2F3"/>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457200" marR="0" lvl="0" indent="-457200" algn="just" rtl="0">
              <a:lnSpc>
                <a:spcPct val="100000"/>
              </a:lnSpc>
              <a:spcBef>
                <a:spcPts val="0"/>
              </a:spcBef>
              <a:spcAft>
                <a:spcPts val="0"/>
              </a:spcAft>
              <a:buClr>
                <a:srgbClr val="000000"/>
              </a:buClr>
              <a:buSzPts val="20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Opiszcie z jakim przestępstwem mamy do czynienia w powyższym kazusie</a:t>
            </a:r>
            <a:r>
              <a:rPr lang="pl-PL" sz="2400" b="1"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lang="pl-PL" sz="240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1900"/>
              <a:buFont typeface="Arial"/>
              <a:buAutoNum type="arabicPeriod"/>
            </a:pPr>
            <a:r>
              <a:rPr lang="pl-PL"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Czy przestępstwo opisane w kazusie jest występkiem, czy zbrodnią?</a:t>
            </a:r>
            <a:endParaRPr lang="pl-PL" sz="240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2200"/>
              <a:buFont typeface="Arial"/>
              <a:buAutoNum type="arabicPeriod"/>
            </a:pPr>
            <a:r>
              <a:rPr lang="pl-PL" sz="2400" b="1" i="0" u="none" strike="noStrike" cap="none" dirty="0">
                <a:solidFill>
                  <a:srgbClr val="000000"/>
                </a:solidFill>
                <a:latin typeface="Times New Roman"/>
                <a:ea typeface="Times New Roman"/>
                <a:cs typeface="Times New Roman"/>
                <a:sym typeface="Times New Roman"/>
              </a:rPr>
              <a:t>Jakie konsekwencje prawne grożą Bartkowi i Jarkowi</a:t>
            </a:r>
            <a:r>
              <a:rPr lang="pl-PL" sz="2400" b="1" i="0" u="none" strike="noStrike" cap="none" dirty="0">
                <a:solidFill>
                  <a:schemeClr val="dk1"/>
                </a:solidFill>
                <a:latin typeface="Times New Roman"/>
                <a:ea typeface="Times New Roman"/>
                <a:cs typeface="Times New Roman"/>
                <a:sym typeface="Times New Roman"/>
              </a:rPr>
              <a:t>?</a:t>
            </a:r>
            <a:endParaRPr sz="2400" b="1" i="0" u="none" strike="noStrike" cap="none" dirty="0">
              <a:solidFill>
                <a:srgbClr val="000000"/>
              </a:solidFill>
              <a:latin typeface="Times New Roman"/>
              <a:ea typeface="Times New Roman"/>
              <a:cs typeface="Times New Roman"/>
              <a:sym typeface="Times New Roman"/>
            </a:endParaRPr>
          </a:p>
        </p:txBody>
      </p:sp>
      <p:sp>
        <p:nvSpPr>
          <p:cNvPr id="456" name="Google Shape;456;p64"/>
          <p:cNvSpPr txBox="1"/>
          <p:nvPr/>
        </p:nvSpPr>
        <p:spPr>
          <a:xfrm>
            <a:off x="1026194" y="2160012"/>
            <a:ext cx="1013955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Bartek (16 lat), Jarek (19 lat) i Michał (17 lat) to zapaleni gracze </a:t>
            </a:r>
            <a:r>
              <a:rPr lang="pl-PL" sz="2400" b="0" i="0" u="none" strike="noStrike" cap="none" dirty="0" err="1">
                <a:solidFill>
                  <a:schemeClr val="dk1"/>
                </a:solidFill>
                <a:latin typeface="Times New Roman"/>
                <a:ea typeface="Times New Roman"/>
                <a:cs typeface="Times New Roman"/>
                <a:sym typeface="Times New Roman"/>
              </a:rPr>
              <a:t>League</a:t>
            </a:r>
            <a:r>
              <a:rPr lang="pl-PL" sz="2400" b="0" i="0" u="none" strike="noStrike" cap="none" dirty="0">
                <a:solidFill>
                  <a:schemeClr val="dk1"/>
                </a:solidFill>
                <a:latin typeface="Times New Roman"/>
                <a:ea typeface="Times New Roman"/>
                <a:cs typeface="Times New Roman"/>
                <a:sym typeface="Times New Roman"/>
              </a:rPr>
              <a:t> of </a:t>
            </a:r>
            <a:r>
              <a:rPr lang="pl-PL" sz="2400" b="0" i="0" u="none" strike="noStrike" cap="none" dirty="0" err="1">
                <a:solidFill>
                  <a:schemeClr val="dk1"/>
                </a:solidFill>
                <a:latin typeface="Times New Roman"/>
                <a:ea typeface="Times New Roman"/>
                <a:cs typeface="Times New Roman"/>
                <a:sym typeface="Times New Roman"/>
              </a:rPr>
              <a:t>Legends</a:t>
            </a:r>
            <a:r>
              <a:rPr lang="pl-PL" sz="2400" b="0" i="0" u="none" strike="noStrike" cap="none" dirty="0">
                <a:solidFill>
                  <a:schemeClr val="dk1"/>
                </a:solidFill>
                <a:latin typeface="Times New Roman"/>
                <a:ea typeface="Times New Roman"/>
                <a:cs typeface="Times New Roman"/>
                <a:sym typeface="Times New Roman"/>
              </a:rPr>
              <a:t>. Podczas gry Michał zabił postać Jarka, za co ten postanowił się zemścić. Razem z Bartkiem dopadli Michała po szkole i pobili go tak mocno,           że trafił do szpitala. Niestety okazało się, że w wyniku pobicia stracił wzrok. Bartek i Jarek stwierdzili, że nie chcieli trwale okaleczyć kolegi, a jedynie pobić. </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5"/>
          <p:cNvSpPr txBox="1">
            <a:spLocks noGrp="1"/>
          </p:cNvSpPr>
          <p:nvPr>
            <p:ph type="title"/>
          </p:nvPr>
        </p:nvSpPr>
        <p:spPr>
          <a:xfrm>
            <a:off x="838170" y="1359591"/>
            <a:ext cx="10515600" cy="8214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Times New Roman"/>
              <a:buNone/>
            </a:pPr>
            <a:r>
              <a:rPr lang="pl-PL" sz="3600" b="1" dirty="0">
                <a:solidFill>
                  <a:schemeClr val="tx1"/>
                </a:solidFill>
                <a:latin typeface="Times New Roman"/>
                <a:ea typeface="Times New Roman"/>
                <a:cs typeface="Times New Roman"/>
                <a:sym typeface="Times New Roman"/>
              </a:rPr>
              <a:t>Kazus 4</a:t>
            </a:r>
            <a:endParaRPr sz="3600" b="1" dirty="0">
              <a:solidFill>
                <a:schemeClr val="tx1"/>
              </a:solidFill>
              <a:latin typeface="Times New Roman"/>
              <a:ea typeface="Times New Roman"/>
              <a:cs typeface="Times New Roman"/>
              <a:sym typeface="Times New Roman"/>
            </a:endParaRPr>
          </a:p>
        </p:txBody>
      </p:sp>
      <p:sp>
        <p:nvSpPr>
          <p:cNvPr id="463" name="Google Shape;463;p65"/>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29</a:t>
            </a:fld>
            <a:endParaRPr/>
          </a:p>
        </p:txBody>
      </p:sp>
      <p:pic>
        <p:nvPicPr>
          <p:cNvPr id="464" name="Google Shape;464;p65"/>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465" name="Google Shape;465;p65"/>
          <p:cNvSpPr txBox="1"/>
          <p:nvPr/>
        </p:nvSpPr>
        <p:spPr>
          <a:xfrm>
            <a:off x="2056621" y="192415"/>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467" name="Google Shape;467;p65"/>
          <p:cNvSpPr txBox="1"/>
          <p:nvPr/>
        </p:nvSpPr>
        <p:spPr>
          <a:xfrm>
            <a:off x="838171" y="2033067"/>
            <a:ext cx="10515600" cy="2677616"/>
          </a:xfrm>
          <a:prstGeom prst="rect">
            <a:avLst/>
          </a:prstGeom>
          <a:noFill/>
          <a:ln>
            <a:noFill/>
          </a:ln>
        </p:spPr>
        <p:txBody>
          <a:bodyPr spcFirstLastPara="1" wrap="square" lIns="91425" tIns="45700" rIns="91425" bIns="45700" anchor="t" anchorCtr="0">
            <a:spAutoFit/>
          </a:bodyPr>
          <a:lstStyle/>
          <a:p>
            <a:pPr lvl="0" algn="just"/>
            <a:r>
              <a:rPr lang="pl-PL" sz="2400" b="0" i="0" u="none" strike="noStrike" cap="none" dirty="0">
                <a:solidFill>
                  <a:schemeClr val="dk1"/>
                </a:solidFill>
                <a:latin typeface="Times New Roman"/>
                <a:ea typeface="Times New Roman"/>
                <a:cs typeface="Times New Roman"/>
                <a:sym typeface="Times New Roman"/>
              </a:rPr>
              <a:t>Waldek (16 lat) postanowił zacząć zarabiać pieniądze sprzedając znajomym marihuanę. Mikołaja (18 lat) i Małgosię (19 lat) zatrzymała policja, gdy mieli przy sobie po kilka gramów marihuany. Wskazali oni, że kupili ją od Waldka</a:t>
            </a:r>
            <a:r>
              <a:rPr lang="pl-PL" sz="2400" dirty="0">
                <a:solidFill>
                  <a:schemeClr val="dk1"/>
                </a:solidFill>
                <a:latin typeface="Times New Roman"/>
                <a:ea typeface="Times New Roman"/>
                <a:cs typeface="Times New Roman"/>
                <a:sym typeface="Times New Roman"/>
              </a:rPr>
              <a:t>. Policja zajęła się sprawą i znalazła u Waldka</a:t>
            </a:r>
            <a:r>
              <a:rPr lang="pl-PL" sz="2400" b="0" i="0" u="none" strike="noStrike" cap="none" dirty="0">
                <a:solidFill>
                  <a:schemeClr val="dk1"/>
                </a:solidFill>
                <a:latin typeface="Times New Roman"/>
                <a:ea typeface="Times New Roman"/>
                <a:cs typeface="Times New Roman"/>
                <a:sym typeface="Times New Roman"/>
              </a:rPr>
              <a:t> w domu 1 kg marihuany spakowany                w porcjach. Rodzice Waldka stwierdzili, że nic o tym nie wiedzieli, a do pokoju Waldka nie wchodzili od kilku miesięcy. Waldek tłumaczył się, że czytał,                iż w Holandii marihuana jest legalna i nie miał pojęcia, że w Polsce jest zakazana.</a:t>
            </a:r>
            <a:endParaRPr sz="2400" b="0" i="0" u="none" strike="noStrike" cap="none" dirty="0">
              <a:solidFill>
                <a:srgbClr val="000000"/>
              </a:solidFill>
              <a:latin typeface="Arial"/>
              <a:ea typeface="Arial"/>
              <a:cs typeface="Arial"/>
              <a:sym typeface="Arial"/>
            </a:endParaRPr>
          </a:p>
        </p:txBody>
      </p:sp>
      <p:sp>
        <p:nvSpPr>
          <p:cNvPr id="9" name="Google Shape;444;p63">
            <a:extLst>
              <a:ext uri="{FF2B5EF4-FFF2-40B4-BE49-F238E27FC236}">
                <a16:creationId xmlns:a16="http://schemas.microsoft.com/office/drawing/2014/main" id="{133CDE4E-6006-4C59-9B1F-34F82E11E4E3}"/>
              </a:ext>
            </a:extLst>
          </p:cNvPr>
          <p:cNvSpPr/>
          <p:nvPr/>
        </p:nvSpPr>
        <p:spPr>
          <a:xfrm>
            <a:off x="838198" y="4872250"/>
            <a:ext cx="10515600" cy="1306561"/>
          </a:xfrm>
          <a:prstGeom prst="roundRect">
            <a:avLst>
              <a:gd name="adj" fmla="val 16667"/>
            </a:avLst>
          </a:prstGeom>
          <a:solidFill>
            <a:srgbClr val="D8E2F3"/>
          </a:solidFill>
          <a:ln w="25400" cap="flat" cmpd="sng">
            <a:solidFill>
              <a:srgbClr val="31538F"/>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457200" marR="0" lvl="0" indent="-457200" algn="just" rtl="0">
              <a:lnSpc>
                <a:spcPct val="100000"/>
              </a:lnSpc>
              <a:spcBef>
                <a:spcPts val="0"/>
              </a:spcBef>
              <a:spcAft>
                <a:spcPts val="0"/>
              </a:spcAft>
              <a:buClr>
                <a:srgbClr val="000000"/>
              </a:buClr>
              <a:buSzPts val="2000"/>
              <a:buFont typeface="Arial"/>
              <a:buAutoNum type="arabicPeriod"/>
            </a:pPr>
            <a:r>
              <a:rPr lang="pl-PL" sz="235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Opiszcie z jakim przestępstwem mamy do czynienia w powyższym kazusie</a:t>
            </a:r>
            <a:r>
              <a:rPr lang="pl-PL" sz="2350" b="1"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35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1900"/>
              <a:buFont typeface="Arial"/>
              <a:buAutoNum type="arabicPeriod"/>
            </a:pPr>
            <a:r>
              <a:rPr lang="pl-PL" sz="235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Czy przestępstwo opisane w kazusie jest występkiem, czy zbrodnią?</a:t>
            </a:r>
            <a:endParaRPr lang="pl-PL" sz="2350" dirty="0">
              <a:latin typeface="Times New Roman" panose="02020603050405020304" pitchFamily="18" charset="0"/>
              <a:cs typeface="Times New Roman" panose="02020603050405020304" pitchFamily="18" charset="0"/>
            </a:endParaRPr>
          </a:p>
          <a:p>
            <a:pPr marL="457200" marR="0" lvl="0" indent="-457200" algn="just" rtl="0">
              <a:lnSpc>
                <a:spcPct val="100000"/>
              </a:lnSpc>
              <a:spcBef>
                <a:spcPts val="0"/>
              </a:spcBef>
              <a:spcAft>
                <a:spcPts val="0"/>
              </a:spcAft>
              <a:buClr>
                <a:srgbClr val="000000"/>
              </a:buClr>
              <a:buSzPts val="2000"/>
              <a:buFont typeface="Arial"/>
              <a:buAutoNum type="arabicPeriod"/>
            </a:pPr>
            <a:r>
              <a:rPr lang="pl-PL" sz="235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Jakie konsekwencje prawne grożą bohaterom kazusu?</a:t>
            </a:r>
            <a:endParaRPr sz="235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9"/>
          <p:cNvSpPr txBox="1">
            <a:spLocks noGrp="1"/>
          </p:cNvSpPr>
          <p:nvPr>
            <p:ph type="title"/>
          </p:nvPr>
        </p:nvSpPr>
        <p:spPr>
          <a:xfrm>
            <a:off x="838200" y="1347175"/>
            <a:ext cx="10515600" cy="702038"/>
          </a:xfrm>
          <a:prstGeom prst="rect">
            <a:avLst/>
          </a:prstGeom>
          <a:noFill/>
          <a:ln>
            <a:noFill/>
          </a:ln>
          <a:effectLst>
            <a:outerShdw blurRad="57150" dist="19050" dir="5400000" algn="bl" rotWithShape="0">
              <a:srgbClr val="000000">
                <a:alpha val="13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Czym jest wykroczenie?</a:t>
            </a:r>
            <a:endParaRPr sz="3600" b="1" dirty="0">
              <a:solidFill>
                <a:schemeClr val="tx1"/>
              </a:solidFill>
              <a:latin typeface="Times New Roman"/>
              <a:ea typeface="Times New Roman"/>
              <a:cs typeface="Times New Roman"/>
              <a:sym typeface="Times New Roman"/>
            </a:endParaRPr>
          </a:p>
        </p:txBody>
      </p:sp>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3</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pic>
        <p:nvPicPr>
          <p:cNvPr id="17" name="Picture 2" descr="Law book - Free education icons">
            <a:extLst>
              <a:ext uri="{FF2B5EF4-FFF2-40B4-BE49-F238E27FC236}">
                <a16:creationId xmlns:a16="http://schemas.microsoft.com/office/drawing/2014/main" id="{9E05C3B2-CE8A-4E75-8A30-4458AA51F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282" y="2592332"/>
            <a:ext cx="2950136" cy="2950136"/>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217;p12">
            <a:extLst>
              <a:ext uri="{FF2B5EF4-FFF2-40B4-BE49-F238E27FC236}">
                <a16:creationId xmlns:a16="http://schemas.microsoft.com/office/drawing/2014/main" id="{F15FBFC7-CB86-43CC-A8C2-9F49DCBE3207}"/>
              </a:ext>
            </a:extLst>
          </p:cNvPr>
          <p:cNvSpPr/>
          <p:nvPr/>
        </p:nvSpPr>
        <p:spPr>
          <a:xfrm>
            <a:off x="581582" y="2283922"/>
            <a:ext cx="7414952" cy="3776863"/>
          </a:xfrm>
          <a:prstGeom prst="roundRect">
            <a:avLst>
              <a:gd name="adj" fmla="val 16667"/>
            </a:avLst>
          </a:prstGeom>
          <a:solidFill>
            <a:schemeClr val="accent1">
              <a:lumMod val="20000"/>
              <a:lumOff val="80000"/>
              <a:alpha val="48627"/>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just">
              <a:defRPr/>
            </a:pPr>
            <a:r>
              <a:rPr lang="pl-PL" sz="2500" dirty="0">
                <a:latin typeface="Times New Roman" panose="02020603050405020304" pitchFamily="18" charset="0"/>
                <a:cs typeface="Times New Roman" panose="02020603050405020304" pitchFamily="18" charset="0"/>
              </a:rPr>
              <a:t>Wykroczenie to:</a:t>
            </a:r>
          </a:p>
          <a:p>
            <a:pPr marL="342900" indent="-342900" algn="just">
              <a:buFontTx/>
              <a:buChar char="-"/>
              <a:defRPr/>
            </a:pPr>
            <a:r>
              <a:rPr lang="pl-PL" sz="2500" dirty="0">
                <a:solidFill>
                  <a:schemeClr val="dk1"/>
                </a:solidFill>
                <a:latin typeface="Times New Roman" panose="02020603050405020304" pitchFamily="18" charset="0"/>
                <a:ea typeface="Times New Roman"/>
                <a:cs typeface="Times New Roman" panose="02020603050405020304" pitchFamily="18" charset="0"/>
                <a:sym typeface="Times New Roman"/>
              </a:rPr>
              <a:t>Czyn (działanie lub brak działania), który jest  zabroniony przez ustawę obowiązującą                 w momencie jego popełnienia</a:t>
            </a:r>
          </a:p>
          <a:p>
            <a:pPr marL="342900" indent="-342900" algn="just">
              <a:buFontTx/>
              <a:buChar char="-"/>
              <a:defRPr/>
            </a:pPr>
            <a:r>
              <a:rPr lang="pl-PL" sz="2500" dirty="0">
                <a:solidFill>
                  <a:schemeClr val="dk1"/>
                </a:solidFill>
                <a:latin typeface="Times New Roman" panose="02020603050405020304" pitchFamily="18" charset="0"/>
                <a:cs typeface="Times New Roman" panose="02020603050405020304" pitchFamily="18" charset="0"/>
                <a:sym typeface="Times New Roman"/>
              </a:rPr>
              <a:t>Z</a:t>
            </a:r>
            <a:r>
              <a:rPr lang="pl-PL" sz="2500" dirty="0">
                <a:solidFill>
                  <a:schemeClr val="dk1"/>
                </a:solidFill>
                <a:latin typeface="Times New Roman" panose="02020603050405020304" pitchFamily="18" charset="0"/>
                <a:ea typeface="Times New Roman"/>
                <a:cs typeface="Times New Roman" panose="02020603050405020304" pitchFamily="18" charset="0"/>
                <a:sym typeface="Times New Roman"/>
              </a:rPr>
              <a:t>awiniony</a:t>
            </a:r>
          </a:p>
          <a:p>
            <a:pPr marL="342900" indent="-342900" algn="just">
              <a:buFontTx/>
              <a:buChar char="-"/>
              <a:defRPr/>
            </a:pPr>
            <a:r>
              <a:rPr lang="pl-PL" sz="25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Zagrożony karą aresztu, ograniczenia wolności, grzywny do 5000 złotych </a:t>
            </a:r>
            <a:r>
              <a:rPr lang="pl-PL" sz="2500" dirty="0">
                <a:solidFill>
                  <a:schemeClr val="dk1"/>
                </a:solidFill>
                <a:latin typeface="Times New Roman" panose="02020603050405020304" pitchFamily="18" charset="0"/>
                <a:ea typeface="Times New Roman"/>
                <a:cs typeface="Times New Roman" panose="02020603050405020304" pitchFamily="18" charset="0"/>
                <a:sym typeface="Times New Roman"/>
              </a:rPr>
              <a:t>lub</a:t>
            </a:r>
            <a:r>
              <a:rPr lang="pl-PL" sz="25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nagany</a:t>
            </a:r>
          </a:p>
          <a:p>
            <a:pPr marL="342900" indent="-342900" algn="just">
              <a:buFontTx/>
              <a:buChar char="-"/>
              <a:defRPr/>
            </a:pPr>
            <a:r>
              <a:rPr lang="pl-PL" sz="2500" dirty="0">
                <a:latin typeface="Times New Roman" panose="02020603050405020304" pitchFamily="18" charset="0"/>
                <a:cs typeface="Times New Roman" panose="02020603050405020304" pitchFamily="18" charset="0"/>
              </a:rPr>
              <a:t>Społecznie szkodliwy (nawet w stopniu znikomym)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30</a:t>
            </a:fld>
            <a:endParaRPr/>
          </a:p>
        </p:txBody>
      </p:sp>
      <p:pic>
        <p:nvPicPr>
          <p:cNvPr id="484" name="Google Shape;484;p26"/>
          <p:cNvPicPr preferRelativeResize="0"/>
          <p:nvPr/>
        </p:nvPicPr>
        <p:blipFill rotWithShape="1">
          <a:blip r:embed="rId3">
            <a:alphaModFix/>
          </a:blip>
          <a:srcRect/>
          <a:stretch/>
        </p:blipFill>
        <p:spPr>
          <a:xfrm>
            <a:off x="3427856" y="52796"/>
            <a:ext cx="1911060" cy="996364"/>
          </a:xfrm>
          <a:prstGeom prst="rect">
            <a:avLst/>
          </a:prstGeom>
          <a:noFill/>
          <a:ln>
            <a:noFill/>
          </a:ln>
        </p:spPr>
      </p:pic>
      <p:pic>
        <p:nvPicPr>
          <p:cNvPr id="485" name="Google Shape;485;p26"/>
          <p:cNvPicPr preferRelativeResize="0"/>
          <p:nvPr/>
        </p:nvPicPr>
        <p:blipFill rotWithShape="1">
          <a:blip r:embed="rId4">
            <a:alphaModFix/>
          </a:blip>
          <a:srcRect/>
          <a:stretch/>
        </p:blipFill>
        <p:spPr>
          <a:xfrm>
            <a:off x="5115466" y="133912"/>
            <a:ext cx="7076534" cy="795236"/>
          </a:xfrm>
          <a:prstGeom prst="rect">
            <a:avLst/>
          </a:prstGeom>
          <a:noFill/>
          <a:ln>
            <a:noFill/>
          </a:ln>
        </p:spPr>
      </p:pic>
      <p:sp>
        <p:nvSpPr>
          <p:cNvPr id="486" name="Google Shape;486;p26"/>
          <p:cNvSpPr txBox="1"/>
          <p:nvPr/>
        </p:nvSpPr>
        <p:spPr>
          <a:xfrm>
            <a:off x="2118561" y="209527"/>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487" name="Google Shape;487;p26"/>
          <p:cNvSpPr txBox="1"/>
          <p:nvPr/>
        </p:nvSpPr>
        <p:spPr>
          <a:xfrm>
            <a:off x="1560414" y="1356308"/>
            <a:ext cx="9071171" cy="41787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2000"/>
              <a:buFont typeface="Times New Roman"/>
              <a:buNone/>
            </a:pPr>
            <a:endParaRPr sz="1400" b="0" i="0" u="none" strike="noStrike" cap="none">
              <a:solidFill>
                <a:srgbClr val="000000"/>
              </a:solidFill>
              <a:latin typeface="Arial"/>
              <a:ea typeface="Arial"/>
              <a:cs typeface="Arial"/>
              <a:sym typeface="Arial"/>
            </a:endParaRPr>
          </a:p>
        </p:txBody>
      </p:sp>
      <p:sp>
        <p:nvSpPr>
          <p:cNvPr id="489" name="Google Shape;489;p26"/>
          <p:cNvSpPr txBox="1"/>
          <p:nvPr/>
        </p:nvSpPr>
        <p:spPr>
          <a:xfrm>
            <a:off x="0" y="5658806"/>
            <a:ext cx="12192000" cy="51702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2800"/>
              <a:buFont typeface="Times New Roman"/>
              <a:buNone/>
            </a:pPr>
            <a:r>
              <a:rPr lang="pl-PL" sz="2400" b="1" i="0" u="none" strike="noStrike" cap="none" dirty="0">
                <a:solidFill>
                  <a:schemeClr val="tx1"/>
                </a:solidFill>
                <a:latin typeface="Times New Roman"/>
                <a:ea typeface="Times New Roman"/>
                <a:cs typeface="Times New Roman"/>
                <a:sym typeface="Times New Roman"/>
              </a:rPr>
              <a:t>DZIĘKUJEMY ZA UWAGĘ I ZACHĘCAMY DO ŚLEDZENIA KOMUNIKATÓW</a:t>
            </a:r>
            <a:endParaRPr sz="2400" b="0" i="0" u="none" strike="noStrike" cap="none" dirty="0">
              <a:solidFill>
                <a:schemeClr val="tx1"/>
              </a:solidFill>
              <a:latin typeface="Times New Roman"/>
              <a:ea typeface="Times New Roman"/>
              <a:cs typeface="Times New Roman"/>
              <a:sym typeface="Times New Roman"/>
            </a:endParaRPr>
          </a:p>
        </p:txBody>
      </p:sp>
      <p:pic>
        <p:nvPicPr>
          <p:cNvPr id="490" name="Google Shape;490;p26"/>
          <p:cNvPicPr preferRelativeResize="0"/>
          <p:nvPr/>
        </p:nvPicPr>
        <p:blipFill rotWithShape="1">
          <a:blip r:embed="rId5">
            <a:alphaModFix/>
          </a:blip>
          <a:srcRect/>
          <a:stretch/>
        </p:blipFill>
        <p:spPr>
          <a:xfrm>
            <a:off x="5223210" y="3816812"/>
            <a:ext cx="1745521" cy="1582661"/>
          </a:xfrm>
          <a:prstGeom prst="rect">
            <a:avLst/>
          </a:prstGeom>
          <a:noFill/>
          <a:ln>
            <a:noFill/>
          </a:ln>
        </p:spPr>
      </p:pic>
      <p:sp>
        <p:nvSpPr>
          <p:cNvPr id="11" name="Google Shape;488;p26">
            <a:extLst>
              <a:ext uri="{FF2B5EF4-FFF2-40B4-BE49-F238E27FC236}">
                <a16:creationId xmlns:a16="http://schemas.microsoft.com/office/drawing/2014/main" id="{EA451C90-28A3-439E-BA21-695FC717E7E1}"/>
              </a:ext>
            </a:extLst>
          </p:cNvPr>
          <p:cNvSpPr txBox="1"/>
          <p:nvPr/>
        </p:nvSpPr>
        <p:spPr>
          <a:xfrm>
            <a:off x="495299" y="1345798"/>
            <a:ext cx="11325225"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2800" b="0" i="0" u="none" strike="noStrike" cap="none" dirty="0">
                <a:solidFill>
                  <a:schemeClr val="tx1"/>
                </a:solidFill>
                <a:latin typeface="Times New Roman"/>
                <a:ea typeface="Times New Roman"/>
                <a:cs typeface="Times New Roman"/>
                <a:sym typeface="Times New Roman"/>
              </a:rPr>
              <a:t>Zachęcamy do śledzenia profilu </a:t>
            </a:r>
            <a:endParaRPr dirty="0">
              <a:solidFill>
                <a:schemeClr val="tx1"/>
              </a:solidFill>
            </a:endParaRPr>
          </a:p>
          <a:p>
            <a:pPr marL="0" marR="0" lvl="0" indent="0" algn="ctr" rtl="0">
              <a:lnSpc>
                <a:spcPct val="100000"/>
              </a:lnSpc>
              <a:spcBef>
                <a:spcPts val="0"/>
              </a:spcBef>
              <a:spcAft>
                <a:spcPts val="0"/>
              </a:spcAft>
              <a:buNone/>
            </a:pPr>
            <a:r>
              <a:rPr lang="pl-PL" sz="2800" b="1" i="0" u="none" strike="noStrike" cap="none" dirty="0">
                <a:solidFill>
                  <a:schemeClr val="tx1"/>
                </a:solidFill>
                <a:latin typeface="Times New Roman"/>
                <a:ea typeface="Times New Roman"/>
                <a:cs typeface="Times New Roman"/>
                <a:sym typeface="Times New Roman"/>
              </a:rPr>
              <a:t>Wydziału ds. Edukacji Prawnej Ministerstwa Sprawiedliwości </a:t>
            </a:r>
            <a:endParaRPr dirty="0">
              <a:solidFill>
                <a:schemeClr val="tx1"/>
              </a:solidFill>
            </a:endParaRPr>
          </a:p>
          <a:p>
            <a:pPr marL="0" marR="0" lvl="0" indent="0" algn="ctr" rtl="0">
              <a:lnSpc>
                <a:spcPct val="100000"/>
              </a:lnSpc>
              <a:spcBef>
                <a:spcPts val="0"/>
              </a:spcBef>
              <a:spcAft>
                <a:spcPts val="0"/>
              </a:spcAft>
              <a:buNone/>
            </a:pPr>
            <a:r>
              <a:rPr lang="pl-PL" sz="2800" b="0" i="0" u="none" strike="noStrike" cap="none" dirty="0">
                <a:solidFill>
                  <a:schemeClr val="tx1"/>
                </a:solidFill>
                <a:latin typeface="Times New Roman"/>
                <a:ea typeface="Times New Roman"/>
                <a:cs typeface="Times New Roman"/>
                <a:sym typeface="Times New Roman"/>
              </a:rPr>
              <a:t>na Facebooku: </a:t>
            </a:r>
            <a:endParaRPr sz="2800" b="0" i="0" u="none" strike="noStrike" cap="none" dirty="0">
              <a:solidFill>
                <a:schemeClr val="tx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br>
              <a:rPr lang="pl-PL" sz="2400" b="0" i="0" u="none" strike="noStrike" cap="none" dirty="0">
                <a:solidFill>
                  <a:srgbClr val="000000"/>
                </a:solidFill>
                <a:latin typeface="Times New Roman"/>
                <a:ea typeface="Times New Roman"/>
                <a:cs typeface="Times New Roman"/>
                <a:sym typeface="Times New Roman"/>
              </a:rPr>
            </a:br>
            <a:r>
              <a:rPr lang="pl-PL" sz="2400" b="0" i="0" u="sng" strike="noStrike" cap="none" dirty="0">
                <a:solidFill>
                  <a:srgbClr val="0563C1"/>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https://www.facebook.com/Edukacja-Prawna </a:t>
            </a:r>
            <a:endParaRPr sz="2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41"/>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4</a:t>
            </a:fld>
            <a:endParaRPr/>
          </a:p>
        </p:txBody>
      </p:sp>
      <p:pic>
        <p:nvPicPr>
          <p:cNvPr id="147" name="Google Shape;147;p41"/>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48" name="Google Shape;148;p41"/>
          <p:cNvSpPr txBox="1"/>
          <p:nvPr/>
        </p:nvSpPr>
        <p:spPr>
          <a:xfrm>
            <a:off x="205665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49" name="Google Shape;149;p41"/>
          <p:cNvSpPr/>
          <p:nvPr/>
        </p:nvSpPr>
        <p:spPr>
          <a:xfrm>
            <a:off x="7892113" y="2530547"/>
            <a:ext cx="2648100" cy="2030700"/>
          </a:xfrm>
          <a:prstGeom prst="roundRect">
            <a:avLst>
              <a:gd name="adj" fmla="val 16667"/>
            </a:avLst>
          </a:prstGeom>
          <a:solidFill>
            <a:schemeClr val="accent1">
              <a:lumMod val="20000"/>
              <a:lumOff val="80000"/>
            </a:schemeClr>
          </a:solidFill>
          <a:ln w="25400" cap="flat" cmpd="sng">
            <a:solidFill>
              <a:srgbClr val="31538F"/>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Przekroczenie prędkości </a:t>
            </a:r>
            <a:endParaRPr dirty="0"/>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(art. 92a KW)</a:t>
            </a:r>
            <a:endParaRPr sz="2000" b="0" i="0" u="none" strike="noStrike" cap="none" dirty="0">
              <a:solidFill>
                <a:schemeClr val="lt1"/>
              </a:solidFill>
              <a:latin typeface="Arial"/>
              <a:ea typeface="Arial"/>
              <a:cs typeface="Arial"/>
              <a:sym typeface="Arial"/>
            </a:endParaRPr>
          </a:p>
        </p:txBody>
      </p:sp>
      <p:sp>
        <p:nvSpPr>
          <p:cNvPr id="150" name="Google Shape;150;p41"/>
          <p:cNvSpPr/>
          <p:nvPr/>
        </p:nvSpPr>
        <p:spPr>
          <a:xfrm>
            <a:off x="4593736" y="2472193"/>
            <a:ext cx="2648196" cy="2030681"/>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Kradzież rzeczy ruchomej o wartości do 500 zł </a:t>
            </a:r>
            <a:endParaRPr/>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chemeClr val="dk1"/>
                </a:solidFill>
                <a:latin typeface="Times New Roman"/>
                <a:ea typeface="Times New Roman"/>
                <a:cs typeface="Times New Roman"/>
                <a:sym typeface="Times New Roman"/>
              </a:rPr>
              <a:t>(art. 119 KW)</a:t>
            </a:r>
            <a:endParaRPr sz="2000" b="0" i="0" u="none" strike="noStrike" cap="none">
              <a:solidFill>
                <a:schemeClr val="lt1"/>
              </a:solidFill>
              <a:latin typeface="Arial"/>
              <a:ea typeface="Arial"/>
              <a:cs typeface="Arial"/>
              <a:sym typeface="Arial"/>
            </a:endParaRPr>
          </a:p>
        </p:txBody>
      </p:sp>
      <p:sp>
        <p:nvSpPr>
          <p:cNvPr id="151" name="Google Shape;151;p41"/>
          <p:cNvSpPr/>
          <p:nvPr/>
        </p:nvSpPr>
        <p:spPr>
          <a:xfrm>
            <a:off x="1210327" y="2472193"/>
            <a:ext cx="2648196" cy="1971304"/>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Szczucie psem człowieka </a:t>
            </a:r>
            <a:endParaRPr dirty="0"/>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chemeClr val="dk1"/>
                </a:solidFill>
                <a:latin typeface="Times New Roman"/>
                <a:ea typeface="Times New Roman"/>
                <a:cs typeface="Times New Roman"/>
                <a:sym typeface="Times New Roman"/>
              </a:rPr>
              <a:t>(art. 108 KW)</a:t>
            </a:r>
            <a:endParaRPr sz="2000" b="0" i="0" u="none" strike="noStrike" cap="none" dirty="0">
              <a:solidFill>
                <a:schemeClr val="lt1"/>
              </a:solidFill>
              <a:latin typeface="Arial"/>
              <a:ea typeface="Arial"/>
              <a:cs typeface="Arial"/>
              <a:sym typeface="Arial"/>
            </a:endParaRPr>
          </a:p>
        </p:txBody>
      </p:sp>
      <p:sp>
        <p:nvSpPr>
          <p:cNvPr id="152" name="Google Shape;152;p41"/>
          <p:cNvSpPr txBox="1"/>
          <p:nvPr/>
        </p:nvSpPr>
        <p:spPr>
          <a:xfrm>
            <a:off x="4468355" y="5053829"/>
            <a:ext cx="734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 name="Google Shape;127;p39">
            <a:extLst>
              <a:ext uri="{FF2B5EF4-FFF2-40B4-BE49-F238E27FC236}">
                <a16:creationId xmlns:a16="http://schemas.microsoft.com/office/drawing/2014/main" id="{50FFFCC5-141D-4F21-B1F8-8D4F580F3C4A}"/>
              </a:ext>
            </a:extLst>
          </p:cNvPr>
          <p:cNvSpPr txBox="1">
            <a:spLocks noGrp="1"/>
          </p:cNvSpPr>
          <p:nvPr>
            <p:ph type="title"/>
          </p:nvPr>
        </p:nvSpPr>
        <p:spPr>
          <a:xfrm>
            <a:off x="838200" y="1425145"/>
            <a:ext cx="10515600" cy="702038"/>
          </a:xfrm>
          <a:prstGeom prst="rect">
            <a:avLst/>
          </a:prstGeom>
          <a:noFill/>
          <a:ln>
            <a:noFill/>
          </a:ln>
          <a:effectLst>
            <a:outerShdw blurRad="57150" dist="19050" dir="5400000" algn="bl" rotWithShape="0">
              <a:srgbClr val="000000">
                <a:alpha val="13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Przykłady wykroczeń</a:t>
            </a:r>
            <a:endParaRPr sz="3600" b="1" dirty="0">
              <a:solidFill>
                <a:schemeClr val="tx1"/>
              </a:solidFill>
              <a:latin typeface="Times New Roman"/>
              <a:ea typeface="Times New Roman"/>
              <a:cs typeface="Times New Roman"/>
              <a:sym typeface="Times New Roman"/>
            </a:endParaRPr>
          </a:p>
        </p:txBody>
      </p:sp>
      <p:pic>
        <p:nvPicPr>
          <p:cNvPr id="20" name="Grafika 19" descr="Bandyta z wypełnieniem pełnym">
            <a:extLst>
              <a:ext uri="{FF2B5EF4-FFF2-40B4-BE49-F238E27FC236}">
                <a16:creationId xmlns:a16="http://schemas.microsoft.com/office/drawing/2014/main" id="{4AF5F5DD-107B-42C9-9977-99362C8C6C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0545" y="4906740"/>
            <a:ext cx="1094577" cy="1094577"/>
          </a:xfrm>
          <a:prstGeom prst="rect">
            <a:avLst/>
          </a:prstGeom>
        </p:spPr>
      </p:pic>
      <p:pic>
        <p:nvPicPr>
          <p:cNvPr id="21" name="Grafika 20" descr="Kabriolet z wypełnieniem pełnym">
            <a:extLst>
              <a:ext uri="{FF2B5EF4-FFF2-40B4-BE49-F238E27FC236}">
                <a16:creationId xmlns:a16="http://schemas.microsoft.com/office/drawing/2014/main" id="{D4FAE487-7286-4376-AA91-A5089820B2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2351" y="4906740"/>
            <a:ext cx="1243318" cy="1243318"/>
          </a:xfrm>
          <a:prstGeom prst="rect">
            <a:avLst/>
          </a:prstGeom>
        </p:spPr>
      </p:pic>
      <p:pic>
        <p:nvPicPr>
          <p:cNvPr id="5" name="Grafika 4" descr="Szczeniak z wypełnieniem pełnym">
            <a:extLst>
              <a:ext uri="{FF2B5EF4-FFF2-40B4-BE49-F238E27FC236}">
                <a16:creationId xmlns:a16="http://schemas.microsoft.com/office/drawing/2014/main" id="{267E2D4C-4BDD-4544-B703-C98785205B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6806" y="4758000"/>
            <a:ext cx="1243318" cy="12433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838171" y="1503049"/>
            <a:ext cx="10515600" cy="821469"/>
          </a:xfrm>
          <a:prstGeom prst="rect">
            <a:avLst/>
          </a:prstGeom>
          <a:noFill/>
          <a:ln>
            <a:noFill/>
          </a:ln>
          <a:effectLst>
            <a:outerShdw blurRad="57150" dist="19050" dir="5400000" algn="bl" rotWithShape="0">
              <a:srgbClr val="000000">
                <a:alpha val="12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Przykłady z Kodeksu wykroczeń</a:t>
            </a:r>
            <a:endParaRPr sz="3600" b="1" dirty="0">
              <a:solidFill>
                <a:schemeClr val="tx1"/>
              </a:solidFill>
              <a:latin typeface="Times New Roman"/>
              <a:ea typeface="Times New Roman"/>
              <a:cs typeface="Times New Roman"/>
              <a:sym typeface="Times New Roman"/>
            </a:endParaRPr>
          </a:p>
        </p:txBody>
      </p:sp>
      <p:sp>
        <p:nvSpPr>
          <p:cNvPr id="165" name="Google Shape;165;p42"/>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5</a:t>
            </a:fld>
            <a:endParaRPr/>
          </a:p>
        </p:txBody>
      </p:sp>
      <p:pic>
        <p:nvPicPr>
          <p:cNvPr id="166" name="Google Shape;166;p42"/>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67" name="Google Shape;167;p42"/>
          <p:cNvSpPr txBox="1"/>
          <p:nvPr/>
        </p:nvSpPr>
        <p:spPr>
          <a:xfrm>
            <a:off x="2056621" y="225070"/>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168" name="Google Shape;168;p42"/>
          <p:cNvSpPr txBox="1"/>
          <p:nvPr/>
        </p:nvSpPr>
        <p:spPr>
          <a:xfrm>
            <a:off x="838171" y="2526342"/>
            <a:ext cx="10025700"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pl-PL" sz="2400" b="1" i="0" u="none" strike="noStrike" cap="none" dirty="0">
                <a:solidFill>
                  <a:schemeClr val="dk1"/>
                </a:solidFill>
                <a:latin typeface="Times New Roman"/>
                <a:ea typeface="Times New Roman"/>
                <a:cs typeface="Times New Roman"/>
                <a:sym typeface="Times New Roman"/>
              </a:rPr>
              <a:t>Art. 108</a:t>
            </a:r>
            <a:endParaRPr sz="2400" b="1"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000"/>
              <a:buFont typeface="Arial"/>
              <a:buNone/>
            </a:pPr>
            <a:r>
              <a:rPr lang="pl-PL" sz="2400" b="0" i="0" u="none" strike="noStrike" cap="none" dirty="0">
                <a:solidFill>
                  <a:schemeClr val="dk1"/>
                </a:solidFill>
                <a:latin typeface="Times New Roman"/>
                <a:ea typeface="Times New Roman"/>
                <a:cs typeface="Times New Roman"/>
                <a:sym typeface="Times New Roman"/>
              </a:rPr>
              <a:t>Kto szczuje psem człowieka, podlega karze ograniczenia wolności, grzywny albo karze nagany.</a:t>
            </a:r>
            <a:endParaRPr sz="2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000"/>
              <a:buFont typeface="Arial"/>
              <a:buNone/>
            </a:pPr>
            <a:endParaRPr sz="24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000"/>
              <a:buFont typeface="Arial"/>
              <a:buNone/>
            </a:pPr>
            <a:r>
              <a:rPr lang="pl-PL" sz="2400" b="1" i="0" u="none" strike="noStrike" cap="none" dirty="0">
                <a:solidFill>
                  <a:srgbClr val="000000"/>
                </a:solidFill>
                <a:latin typeface="Times New Roman"/>
                <a:ea typeface="Times New Roman"/>
                <a:cs typeface="Times New Roman"/>
                <a:sym typeface="Times New Roman"/>
              </a:rPr>
              <a:t>Art.  119</a:t>
            </a:r>
            <a:endParaRPr sz="2400" dirty="0"/>
          </a:p>
          <a:p>
            <a:pPr marL="0" marR="0" lvl="0" indent="0" algn="just" rtl="0">
              <a:lnSpc>
                <a:spcPct val="100000"/>
              </a:lnSpc>
              <a:spcBef>
                <a:spcPts val="0"/>
              </a:spcBef>
              <a:spcAft>
                <a:spcPts val="0"/>
              </a:spcAft>
              <a:buClr>
                <a:schemeClr val="dk1"/>
              </a:buClr>
              <a:buSzPts val="2000"/>
              <a:buFont typeface="Arial"/>
              <a:buNone/>
            </a:pPr>
            <a:r>
              <a:rPr lang="pl-PL" sz="2400" b="0" i="0" u="none" strike="noStrike" cap="none" dirty="0">
                <a:solidFill>
                  <a:srgbClr val="000000"/>
                </a:solidFill>
                <a:latin typeface="Times New Roman"/>
                <a:ea typeface="Times New Roman"/>
                <a:cs typeface="Times New Roman"/>
                <a:sym typeface="Times New Roman"/>
              </a:rPr>
              <a:t>§  1.  Kto kradnie lub przywłaszcza sobie cudzą rzecz ruchomą, jeżeli jej wartość nie przekracza 500 złotych, podlega karze aresztu, ograniczenia wolności albo grzywny.</a:t>
            </a:r>
            <a:endParaRPr sz="2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9"/>
          <p:cNvSpPr txBox="1">
            <a:spLocks noGrp="1"/>
          </p:cNvSpPr>
          <p:nvPr>
            <p:ph type="title"/>
          </p:nvPr>
        </p:nvSpPr>
        <p:spPr>
          <a:xfrm>
            <a:off x="838200" y="1347175"/>
            <a:ext cx="10515600" cy="702038"/>
          </a:xfrm>
          <a:prstGeom prst="rect">
            <a:avLst/>
          </a:prstGeom>
          <a:noFill/>
          <a:ln>
            <a:noFill/>
          </a:ln>
          <a:effectLst>
            <a:outerShdw blurRad="57150" dist="19050" dir="5400000" algn="bl" rotWithShape="0">
              <a:srgbClr val="000000">
                <a:alpha val="13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Czym jest przestępstwo?</a:t>
            </a:r>
            <a:endParaRPr sz="3600" b="1" dirty="0">
              <a:solidFill>
                <a:schemeClr val="tx1"/>
              </a:solidFill>
              <a:latin typeface="Times New Roman"/>
              <a:ea typeface="Times New Roman"/>
              <a:cs typeface="Times New Roman"/>
              <a:sym typeface="Times New Roman"/>
            </a:endParaRPr>
          </a:p>
        </p:txBody>
      </p:sp>
      <p:sp>
        <p:nvSpPr>
          <p:cNvPr id="128" name="Google Shape;128;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6</a:t>
            </a:fld>
            <a:endParaRPr/>
          </a:p>
        </p:txBody>
      </p:sp>
      <p:pic>
        <p:nvPicPr>
          <p:cNvPr id="129" name="Google Shape;129;p39"/>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30" name="Google Shape;130;p39"/>
          <p:cNvSpPr txBox="1"/>
          <p:nvPr/>
        </p:nvSpPr>
        <p:spPr>
          <a:xfrm>
            <a:off x="2056621" y="200782"/>
            <a:ext cx="8078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pic>
        <p:nvPicPr>
          <p:cNvPr id="17" name="Picture 2" descr="Law book - Free education icons">
            <a:extLst>
              <a:ext uri="{FF2B5EF4-FFF2-40B4-BE49-F238E27FC236}">
                <a16:creationId xmlns:a16="http://schemas.microsoft.com/office/drawing/2014/main" id="{9E05C3B2-CE8A-4E75-8A30-4458AA51F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282" y="2592332"/>
            <a:ext cx="2950136" cy="2950136"/>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217;p12">
            <a:extLst>
              <a:ext uri="{FF2B5EF4-FFF2-40B4-BE49-F238E27FC236}">
                <a16:creationId xmlns:a16="http://schemas.microsoft.com/office/drawing/2014/main" id="{F15FBFC7-CB86-43CC-A8C2-9F49DCBE3207}"/>
              </a:ext>
            </a:extLst>
          </p:cNvPr>
          <p:cNvSpPr/>
          <p:nvPr/>
        </p:nvSpPr>
        <p:spPr>
          <a:xfrm>
            <a:off x="581582" y="2439402"/>
            <a:ext cx="7414952" cy="3358284"/>
          </a:xfrm>
          <a:prstGeom prst="roundRect">
            <a:avLst>
              <a:gd name="adj" fmla="val 16667"/>
            </a:avLst>
          </a:prstGeom>
          <a:solidFill>
            <a:schemeClr val="accent1">
              <a:lumMod val="20000"/>
              <a:lumOff val="80000"/>
              <a:alpha val="48627"/>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just">
              <a:defRPr/>
            </a:pPr>
            <a:r>
              <a:rPr lang="pl-PL" sz="2500" dirty="0">
                <a:latin typeface="Times New Roman" panose="02020603050405020304" pitchFamily="18" charset="0"/>
                <a:cs typeface="Times New Roman" panose="02020603050405020304" pitchFamily="18" charset="0"/>
              </a:rPr>
              <a:t>Przestępstwo to:</a:t>
            </a:r>
          </a:p>
          <a:p>
            <a:pPr marL="342900" indent="-342900" algn="just">
              <a:buFontTx/>
              <a:buChar char="-"/>
              <a:defRPr/>
            </a:pPr>
            <a:r>
              <a:rPr lang="pl-PL" sz="2500" dirty="0">
                <a:solidFill>
                  <a:schemeClr val="dk1"/>
                </a:solidFill>
                <a:latin typeface="Times New Roman" panose="02020603050405020304" pitchFamily="18" charset="0"/>
                <a:ea typeface="Times New Roman"/>
                <a:cs typeface="Times New Roman" panose="02020603050405020304" pitchFamily="18" charset="0"/>
                <a:sym typeface="Times New Roman"/>
              </a:rPr>
              <a:t>Czyn (działanie lub zaniechanie), który jest zabroniony przez ustawę obowiązującą                  w momencie jego popełnienia</a:t>
            </a:r>
          </a:p>
          <a:p>
            <a:pPr marL="342900" indent="-342900" algn="just">
              <a:buFontTx/>
              <a:buChar char="-"/>
              <a:defRPr/>
            </a:pPr>
            <a:r>
              <a:rPr lang="pl-PL" sz="2500" dirty="0">
                <a:solidFill>
                  <a:schemeClr val="dk1"/>
                </a:solidFill>
                <a:latin typeface="Times New Roman" panose="02020603050405020304" pitchFamily="18" charset="0"/>
                <a:cs typeface="Times New Roman" panose="02020603050405020304" pitchFamily="18" charset="0"/>
                <a:sym typeface="Times New Roman"/>
              </a:rPr>
              <a:t>Bezprawny</a:t>
            </a:r>
          </a:p>
          <a:p>
            <a:pPr marL="342900" indent="-342900" algn="just">
              <a:buFontTx/>
              <a:buChar char="-"/>
              <a:defRPr/>
            </a:pPr>
            <a:r>
              <a:rPr lang="pl-PL" sz="2500" dirty="0">
                <a:solidFill>
                  <a:schemeClr val="dk1"/>
                </a:solidFill>
                <a:latin typeface="Times New Roman" panose="02020603050405020304" pitchFamily="18" charset="0"/>
                <a:cs typeface="Times New Roman" panose="02020603050405020304" pitchFamily="18" charset="0"/>
                <a:sym typeface="Times New Roman"/>
              </a:rPr>
              <a:t>Z</a:t>
            </a:r>
            <a:r>
              <a:rPr lang="pl-PL" sz="2500" dirty="0">
                <a:solidFill>
                  <a:schemeClr val="dk1"/>
                </a:solidFill>
                <a:latin typeface="Times New Roman" panose="02020603050405020304" pitchFamily="18" charset="0"/>
                <a:ea typeface="Times New Roman"/>
                <a:cs typeface="Times New Roman" panose="02020603050405020304" pitchFamily="18" charset="0"/>
                <a:sym typeface="Times New Roman"/>
              </a:rPr>
              <a:t>awiniony</a:t>
            </a:r>
          </a:p>
          <a:p>
            <a:pPr marL="342900" indent="-342900" algn="just">
              <a:buFontTx/>
              <a:buChar char="-"/>
              <a:defRPr/>
            </a:pPr>
            <a:r>
              <a:rPr lang="pl-PL" sz="2500" dirty="0">
                <a:latin typeface="Times New Roman" panose="02020603050405020304" pitchFamily="18" charset="0"/>
                <a:cs typeface="Times New Roman" panose="02020603050405020304" pitchFamily="18" charset="0"/>
              </a:rPr>
              <a:t>Społecznie szkodliwy (w stopniu wyższym niż znikomy)</a:t>
            </a:r>
          </a:p>
        </p:txBody>
      </p:sp>
    </p:spTree>
    <p:extLst>
      <p:ext uri="{BB962C8B-B14F-4D97-AF65-F5344CB8AC3E}">
        <p14:creationId xmlns:p14="http://schemas.microsoft.com/office/powerpoint/2010/main" val="36371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904846" y="1563441"/>
            <a:ext cx="10515600"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Podział przestępstw</a:t>
            </a:r>
            <a:endParaRPr sz="3600" b="1" dirty="0">
              <a:solidFill>
                <a:schemeClr val="tx1"/>
              </a:solidFill>
              <a:latin typeface="Times New Roman"/>
              <a:ea typeface="Times New Roman"/>
              <a:cs typeface="Times New Roman"/>
              <a:sym typeface="Times New Roman"/>
            </a:endParaRPr>
          </a:p>
        </p:txBody>
      </p:sp>
      <p:sp>
        <p:nvSpPr>
          <p:cNvPr id="193" name="Google Shape;193;p44"/>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7</a:t>
            </a:fld>
            <a:endParaRPr/>
          </a:p>
        </p:txBody>
      </p:sp>
      <p:pic>
        <p:nvPicPr>
          <p:cNvPr id="194" name="Google Shape;194;p44"/>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195" name="Google Shape;195;p44"/>
          <p:cNvSpPr txBox="1"/>
          <p:nvPr/>
        </p:nvSpPr>
        <p:spPr>
          <a:xfrm>
            <a:off x="205665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3" name="pole tekstowe 2">
            <a:extLst>
              <a:ext uri="{FF2B5EF4-FFF2-40B4-BE49-F238E27FC236}">
                <a16:creationId xmlns:a16="http://schemas.microsoft.com/office/drawing/2014/main" id="{07253E90-5E54-4B55-9B9E-A59DB45740B1}"/>
              </a:ext>
            </a:extLst>
          </p:cNvPr>
          <p:cNvSpPr txBox="1"/>
          <p:nvPr/>
        </p:nvSpPr>
        <p:spPr>
          <a:xfrm>
            <a:off x="5870811" y="4080079"/>
            <a:ext cx="859809" cy="461665"/>
          </a:xfrm>
          <a:prstGeom prst="rect">
            <a:avLst/>
          </a:prstGeom>
          <a:noFill/>
        </p:spPr>
        <p:txBody>
          <a:bodyPr wrap="square" rtlCol="0">
            <a:spAutoFit/>
          </a:bodyPr>
          <a:lstStyle/>
          <a:p>
            <a:r>
              <a:rPr lang="pl-PL" sz="2400" dirty="0">
                <a:latin typeface="Times New Roman" panose="02020603050405020304" pitchFamily="18" charset="0"/>
                <a:cs typeface="Times New Roman" panose="02020603050405020304" pitchFamily="18" charset="0"/>
              </a:rPr>
              <a:t>i</a:t>
            </a:r>
          </a:p>
        </p:txBody>
      </p:sp>
      <p:sp>
        <p:nvSpPr>
          <p:cNvPr id="16" name="pole tekstowe 15">
            <a:extLst>
              <a:ext uri="{FF2B5EF4-FFF2-40B4-BE49-F238E27FC236}">
                <a16:creationId xmlns:a16="http://schemas.microsoft.com/office/drawing/2014/main" id="{015155DA-1444-4C7B-BAD1-FC7FC1EC4B4B}"/>
              </a:ext>
            </a:extLst>
          </p:cNvPr>
          <p:cNvSpPr txBox="1"/>
          <p:nvPr/>
        </p:nvSpPr>
        <p:spPr>
          <a:xfrm>
            <a:off x="1184108" y="2316256"/>
            <a:ext cx="9823784" cy="461665"/>
          </a:xfrm>
          <a:prstGeom prst="rect">
            <a:avLst/>
          </a:prstGeom>
          <a:noFill/>
        </p:spPr>
        <p:txBody>
          <a:bodyPr wrap="square">
            <a:spAutoFit/>
          </a:bodyPr>
          <a:lstStyle/>
          <a:p>
            <a:pPr algn="ctr"/>
            <a:r>
              <a:rPr lang="pl-PL" sz="2400" dirty="0">
                <a:ln w="0"/>
                <a:latin typeface="Times New Roman" panose="02020603050405020304" pitchFamily="18" charset="0"/>
                <a:ea typeface="+mn-ea"/>
                <a:cs typeface="Times New Roman" panose="02020603050405020304" pitchFamily="18" charset="0"/>
              </a:rPr>
              <a:t>Ze względu wagę przestępstw, dzielimy je na:  </a:t>
            </a:r>
            <a:endParaRPr lang="pl-PL" sz="2400" dirty="0"/>
          </a:p>
        </p:txBody>
      </p:sp>
      <p:sp>
        <p:nvSpPr>
          <p:cNvPr id="17" name="Google Shape;217;p12">
            <a:extLst>
              <a:ext uri="{FF2B5EF4-FFF2-40B4-BE49-F238E27FC236}">
                <a16:creationId xmlns:a16="http://schemas.microsoft.com/office/drawing/2014/main" id="{614015F9-504B-4C1A-844D-3BE09606354D}"/>
              </a:ext>
            </a:extLst>
          </p:cNvPr>
          <p:cNvSpPr/>
          <p:nvPr/>
        </p:nvSpPr>
        <p:spPr>
          <a:xfrm>
            <a:off x="1856777" y="3530736"/>
            <a:ext cx="3112660" cy="1622365"/>
          </a:xfrm>
          <a:prstGeom prst="roundRect">
            <a:avLst>
              <a:gd name="adj" fmla="val 16667"/>
            </a:avLst>
          </a:prstGeom>
          <a:solidFill>
            <a:schemeClr val="accent1">
              <a:lumMod val="20000"/>
              <a:lumOff val="80000"/>
              <a:alpha val="48627"/>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defRPr/>
            </a:pPr>
            <a:r>
              <a:rPr lang="pl-PL" sz="3200" b="1" dirty="0">
                <a:latin typeface="Times New Roman" panose="02020603050405020304" pitchFamily="18" charset="0"/>
                <a:cs typeface="Times New Roman" panose="02020603050405020304" pitchFamily="18" charset="0"/>
              </a:rPr>
              <a:t>ZBRODNIE</a:t>
            </a:r>
          </a:p>
        </p:txBody>
      </p:sp>
      <p:sp>
        <p:nvSpPr>
          <p:cNvPr id="18" name="Google Shape;217;p12">
            <a:extLst>
              <a:ext uri="{FF2B5EF4-FFF2-40B4-BE49-F238E27FC236}">
                <a16:creationId xmlns:a16="http://schemas.microsoft.com/office/drawing/2014/main" id="{73D927CA-B7AF-4A5E-9CD6-5C458BB7CDD2}"/>
              </a:ext>
            </a:extLst>
          </p:cNvPr>
          <p:cNvSpPr/>
          <p:nvPr/>
        </p:nvSpPr>
        <p:spPr>
          <a:xfrm>
            <a:off x="7222565" y="3530735"/>
            <a:ext cx="3112660" cy="1622365"/>
          </a:xfrm>
          <a:prstGeom prst="roundRect">
            <a:avLst>
              <a:gd name="adj" fmla="val 16667"/>
            </a:avLst>
          </a:prstGeom>
          <a:solidFill>
            <a:schemeClr val="accent1">
              <a:lumMod val="20000"/>
              <a:lumOff val="80000"/>
              <a:alpha val="48627"/>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algn="ctr">
              <a:defRPr/>
            </a:pPr>
            <a:r>
              <a:rPr lang="pl-PL" sz="3200" b="1" dirty="0">
                <a:latin typeface="Times New Roman" panose="02020603050405020304" pitchFamily="18" charset="0"/>
                <a:cs typeface="Times New Roman" panose="02020603050405020304" pitchFamily="18" charset="0"/>
              </a:rPr>
              <a:t>WYSTĘPKI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7"/>
          <p:cNvSpPr txBox="1">
            <a:spLocks noGrp="1"/>
          </p:cNvSpPr>
          <p:nvPr>
            <p:ph type="title"/>
          </p:nvPr>
        </p:nvSpPr>
        <p:spPr>
          <a:xfrm>
            <a:off x="838170" y="1466143"/>
            <a:ext cx="10515600" cy="821469"/>
          </a:xfrm>
          <a:prstGeom prst="rect">
            <a:avLst/>
          </a:prstGeom>
          <a:noFill/>
          <a:ln>
            <a:noFill/>
          </a:ln>
          <a:effectLst>
            <a:outerShdw blurRad="57150" dist="19050" dir="5400000" algn="bl" rotWithShape="0">
              <a:srgbClr val="000000">
                <a:alpha val="17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Jak odróżnić zbrodnię od występku?</a:t>
            </a:r>
            <a:endParaRPr sz="3600" b="1" dirty="0">
              <a:solidFill>
                <a:schemeClr val="tx1"/>
              </a:solidFill>
              <a:latin typeface="Times New Roman"/>
              <a:ea typeface="Times New Roman"/>
              <a:cs typeface="Times New Roman"/>
              <a:sym typeface="Times New Roman"/>
            </a:endParaRPr>
          </a:p>
        </p:txBody>
      </p:sp>
      <p:sp>
        <p:nvSpPr>
          <p:cNvPr id="207" name="Google Shape;207;p47"/>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8</a:t>
            </a:fld>
            <a:endParaRPr/>
          </a:p>
        </p:txBody>
      </p:sp>
      <p:pic>
        <p:nvPicPr>
          <p:cNvPr id="208" name="Google Shape;208;p47"/>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209" name="Google Shape;209;p47"/>
          <p:cNvSpPr txBox="1"/>
          <p:nvPr/>
        </p:nvSpPr>
        <p:spPr>
          <a:xfrm>
            <a:off x="2056620" y="223656"/>
            <a:ext cx="80787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a:p>
        </p:txBody>
      </p:sp>
      <p:sp>
        <p:nvSpPr>
          <p:cNvPr id="210" name="Google Shape;210;p47"/>
          <p:cNvSpPr txBox="1"/>
          <p:nvPr/>
        </p:nvSpPr>
        <p:spPr>
          <a:xfrm>
            <a:off x="924397" y="2547209"/>
            <a:ext cx="10343100" cy="28930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l-PL" sz="2600" b="0" i="0" u="none" strike="noStrike" cap="none" dirty="0">
                <a:solidFill>
                  <a:srgbClr val="000000"/>
                </a:solidFill>
                <a:latin typeface="Times New Roman"/>
                <a:ea typeface="Times New Roman"/>
                <a:cs typeface="Times New Roman"/>
                <a:sym typeface="Times New Roman"/>
              </a:rPr>
              <a:t>Występek od zbrodni </a:t>
            </a:r>
            <a:r>
              <a:rPr lang="pl-PL" sz="2600" dirty="0">
                <a:latin typeface="Times New Roman"/>
                <a:ea typeface="Times New Roman"/>
                <a:cs typeface="Times New Roman"/>
                <a:sym typeface="Times New Roman"/>
              </a:rPr>
              <a:t>można odróżnić analizując prawne konsekwencje ich popełnienia</a:t>
            </a:r>
            <a:r>
              <a:rPr lang="pl-PL" sz="2600" i="0" u="none" strike="noStrike" cap="none" dirty="0">
                <a:solidFill>
                  <a:srgbClr val="000000"/>
                </a:solidFill>
                <a:latin typeface="Times New Roman"/>
                <a:ea typeface="Times New Roman"/>
                <a:cs typeface="Times New Roman"/>
                <a:sym typeface="Times New Roman"/>
              </a:rPr>
              <a:t>.</a:t>
            </a:r>
            <a:endParaRPr sz="2600" dirty="0"/>
          </a:p>
          <a:p>
            <a:pPr marL="0" marR="0" lvl="0" indent="0" algn="just" rtl="0">
              <a:lnSpc>
                <a:spcPct val="100000"/>
              </a:lnSpc>
              <a:spcBef>
                <a:spcPts val="0"/>
              </a:spcBef>
              <a:spcAft>
                <a:spcPts val="0"/>
              </a:spcAft>
              <a:buNone/>
            </a:pPr>
            <a:endParaRPr sz="26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pl-PL" sz="2600" b="0" i="0" u="none" strike="noStrike" cap="none" dirty="0">
                <a:solidFill>
                  <a:srgbClr val="000000"/>
                </a:solidFill>
                <a:latin typeface="Times New Roman"/>
                <a:ea typeface="Times New Roman"/>
                <a:cs typeface="Times New Roman"/>
                <a:sym typeface="Times New Roman"/>
              </a:rPr>
              <a:t>Jeśli przestępstwo jest zagrożone karą </a:t>
            </a:r>
            <a:r>
              <a:rPr lang="pl-PL" sz="2600" b="1" i="0" u="none" strike="noStrike" cap="none" dirty="0">
                <a:solidFill>
                  <a:srgbClr val="000000"/>
                </a:solidFill>
                <a:latin typeface="Times New Roman"/>
                <a:ea typeface="Times New Roman"/>
                <a:cs typeface="Times New Roman"/>
                <a:sym typeface="Times New Roman"/>
              </a:rPr>
              <a:t>co najmniej 3 lat pozbawienia wolności</a:t>
            </a:r>
            <a:r>
              <a:rPr lang="pl-PL" sz="2600" b="0" i="0" u="none" strike="noStrike" cap="none" dirty="0">
                <a:solidFill>
                  <a:srgbClr val="000000"/>
                </a:solidFill>
                <a:latin typeface="Times New Roman"/>
                <a:ea typeface="Times New Roman"/>
                <a:cs typeface="Times New Roman"/>
                <a:sym typeface="Times New Roman"/>
              </a:rPr>
              <a:t>, to mamy do czynienia ze </a:t>
            </a:r>
            <a:r>
              <a:rPr lang="pl-PL" sz="2600" b="1" i="0" u="none" strike="noStrike" cap="none" dirty="0">
                <a:solidFill>
                  <a:srgbClr val="000000"/>
                </a:solidFill>
                <a:latin typeface="Times New Roman"/>
                <a:ea typeface="Times New Roman"/>
                <a:cs typeface="Times New Roman"/>
                <a:sym typeface="Times New Roman"/>
              </a:rPr>
              <a:t>zbrodnią</a:t>
            </a:r>
            <a:r>
              <a:rPr lang="pl-PL" sz="2600" b="0" i="0" u="none" strike="noStrike" cap="none" dirty="0">
                <a:solidFill>
                  <a:srgbClr val="000000"/>
                </a:solidFill>
                <a:latin typeface="Times New Roman"/>
                <a:ea typeface="Times New Roman"/>
                <a:cs typeface="Times New Roman"/>
                <a:sym typeface="Times New Roman"/>
              </a:rPr>
              <a:t>. Natomiast przestępstwo, które zagrożone jest karą łagodniejszą </a:t>
            </a:r>
            <a:r>
              <a:rPr lang="pl-PL" sz="2600" dirty="0">
                <a:latin typeface="Times New Roman"/>
                <a:ea typeface="Times New Roman"/>
                <a:cs typeface="Times New Roman"/>
                <a:sym typeface="Times New Roman"/>
              </a:rPr>
              <a:t>od</a:t>
            </a:r>
            <a:r>
              <a:rPr lang="pl-PL" sz="2600" b="0" i="0" u="none" strike="noStrike" cap="none" dirty="0">
                <a:solidFill>
                  <a:srgbClr val="000000"/>
                </a:solidFill>
                <a:latin typeface="Times New Roman"/>
                <a:ea typeface="Times New Roman"/>
                <a:cs typeface="Times New Roman"/>
                <a:sym typeface="Times New Roman"/>
              </a:rPr>
              <a:t> 3 lat pozbawienia wolności jest </a:t>
            </a:r>
            <a:r>
              <a:rPr lang="pl-PL" sz="2600" b="1" i="0" u="none" strike="noStrike" cap="none" dirty="0">
                <a:solidFill>
                  <a:srgbClr val="000000"/>
                </a:solidFill>
                <a:latin typeface="Times New Roman"/>
                <a:ea typeface="Times New Roman"/>
                <a:cs typeface="Times New Roman"/>
                <a:sym typeface="Times New Roman"/>
              </a:rPr>
              <a:t>występkiem</a:t>
            </a:r>
            <a:r>
              <a:rPr lang="pl-PL" sz="2600" b="0" i="0" u="none" strike="noStrike" cap="none" dirty="0">
                <a:solidFill>
                  <a:srgbClr val="000000"/>
                </a:solidFill>
                <a:latin typeface="Times New Roman"/>
                <a:ea typeface="Times New Roman"/>
                <a:cs typeface="Times New Roman"/>
                <a:sym typeface="Times New Roman"/>
              </a:rPr>
              <a:t>.</a:t>
            </a: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5"/>
          <p:cNvSpPr txBox="1">
            <a:spLocks noGrp="1"/>
          </p:cNvSpPr>
          <p:nvPr>
            <p:ph type="title"/>
          </p:nvPr>
        </p:nvSpPr>
        <p:spPr>
          <a:xfrm>
            <a:off x="838200" y="1400060"/>
            <a:ext cx="10515600" cy="821469"/>
          </a:xfrm>
          <a:prstGeom prst="rect">
            <a:avLst/>
          </a:prstGeom>
          <a:noFill/>
          <a:ln>
            <a:noFill/>
          </a:ln>
          <a:effectLst>
            <a:outerShdw blurRad="57150" dist="19050" dir="5400000" algn="bl" rotWithShape="0">
              <a:srgbClr val="000000">
                <a:alpha val="11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600"/>
              <a:buNone/>
            </a:pPr>
            <a:r>
              <a:rPr lang="pl-PL" sz="3600" b="1" dirty="0">
                <a:solidFill>
                  <a:schemeClr val="tx1"/>
                </a:solidFill>
                <a:latin typeface="Times New Roman"/>
                <a:ea typeface="Times New Roman"/>
                <a:cs typeface="Times New Roman"/>
                <a:sym typeface="Times New Roman"/>
              </a:rPr>
              <a:t>Przykłady występków</a:t>
            </a:r>
            <a:endParaRPr sz="3600" b="1" dirty="0">
              <a:solidFill>
                <a:schemeClr val="tx1"/>
              </a:solidFill>
              <a:latin typeface="Times New Roman"/>
              <a:ea typeface="Times New Roman"/>
              <a:cs typeface="Times New Roman"/>
              <a:sym typeface="Times New Roman"/>
            </a:endParaRPr>
          </a:p>
        </p:txBody>
      </p:sp>
      <p:sp>
        <p:nvSpPr>
          <p:cNvPr id="217" name="Google Shape;217;p45"/>
          <p:cNvSpPr txBox="1">
            <a:spLocks noGrp="1"/>
          </p:cNvSpPr>
          <p:nvPr>
            <p:ph type="sldNum" idx="12"/>
          </p:nvPr>
        </p:nvSpPr>
        <p:spPr>
          <a:xfrm>
            <a:off x="9216163" y="651503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l-PL"/>
              <a:t>9</a:t>
            </a:fld>
            <a:endParaRPr/>
          </a:p>
        </p:txBody>
      </p:sp>
      <p:pic>
        <p:nvPicPr>
          <p:cNvPr id="218" name="Google Shape;218;p45"/>
          <p:cNvPicPr preferRelativeResize="0"/>
          <p:nvPr/>
        </p:nvPicPr>
        <p:blipFill rotWithShape="1">
          <a:blip r:embed="rId3">
            <a:alphaModFix/>
          </a:blip>
          <a:srcRect/>
          <a:stretch/>
        </p:blipFill>
        <p:spPr>
          <a:xfrm>
            <a:off x="3413107" y="136525"/>
            <a:ext cx="8546256" cy="820462"/>
          </a:xfrm>
          <a:prstGeom prst="rect">
            <a:avLst/>
          </a:prstGeom>
          <a:noFill/>
          <a:ln>
            <a:noFill/>
          </a:ln>
        </p:spPr>
      </p:pic>
      <p:sp>
        <p:nvSpPr>
          <p:cNvPr id="219" name="Google Shape;219;p45"/>
          <p:cNvSpPr txBox="1"/>
          <p:nvPr/>
        </p:nvSpPr>
        <p:spPr>
          <a:xfrm>
            <a:off x="2056650" y="220960"/>
            <a:ext cx="80787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Departament Strategii i Funduszy Europejskich</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rgbClr val="F2F2F2"/>
                </a:solidFill>
                <a:latin typeface="Times New Roman"/>
                <a:ea typeface="Times New Roman"/>
                <a:cs typeface="Times New Roman"/>
                <a:sym typeface="Times New Roman"/>
              </a:rPr>
              <a:t>Wydział do spraw Edukacji Prawnej</a:t>
            </a:r>
            <a:endParaRPr sz="1800" b="0" i="0" u="none" strike="noStrike" cap="none">
              <a:solidFill>
                <a:srgbClr val="F2F2F2"/>
              </a:solidFill>
              <a:latin typeface="Times New Roman"/>
              <a:ea typeface="Times New Roman"/>
              <a:cs typeface="Times New Roman"/>
              <a:sym typeface="Times New Roman"/>
            </a:endParaRPr>
          </a:p>
        </p:txBody>
      </p:sp>
      <p:sp>
        <p:nvSpPr>
          <p:cNvPr id="220" name="Google Shape;220;p45"/>
          <p:cNvSpPr/>
          <p:nvPr/>
        </p:nvSpPr>
        <p:spPr>
          <a:xfrm>
            <a:off x="447343" y="2506969"/>
            <a:ext cx="1747157" cy="1861314"/>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rgbClr val="000000"/>
                </a:solidFill>
                <a:latin typeface="Times New Roman"/>
                <a:ea typeface="Times New Roman"/>
                <a:cs typeface="Times New Roman"/>
                <a:sym typeface="Times New Roman"/>
              </a:rPr>
              <a:t>Kradzież (art. 278 KK)</a:t>
            </a:r>
            <a:endParaRPr dirty="0"/>
          </a:p>
        </p:txBody>
      </p:sp>
      <p:sp>
        <p:nvSpPr>
          <p:cNvPr id="221" name="Google Shape;221;p45"/>
          <p:cNvSpPr/>
          <p:nvPr/>
        </p:nvSpPr>
        <p:spPr>
          <a:xfrm>
            <a:off x="2713946" y="2542924"/>
            <a:ext cx="1747157" cy="1861314"/>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1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dirty="0">
                <a:solidFill>
                  <a:srgbClr val="000000"/>
                </a:solidFill>
                <a:latin typeface="Times New Roman"/>
                <a:ea typeface="Times New Roman"/>
                <a:cs typeface="Times New Roman"/>
                <a:sym typeface="Times New Roman"/>
              </a:rPr>
              <a:t>Rozpijanie małoletniego (art. 208 KK)</a:t>
            </a:r>
            <a:endParaRPr sz="2000" b="0" i="0" u="none" strike="noStrike" cap="none" dirty="0">
              <a:solidFill>
                <a:srgbClr val="000000"/>
              </a:solidFill>
              <a:latin typeface="Times New Roman"/>
              <a:ea typeface="Times New Roman"/>
              <a:cs typeface="Times New Roman"/>
              <a:sym typeface="Times New Roman"/>
            </a:endParaRPr>
          </a:p>
        </p:txBody>
      </p:sp>
      <p:sp>
        <p:nvSpPr>
          <p:cNvPr id="222" name="Google Shape;222;p45"/>
          <p:cNvSpPr/>
          <p:nvPr/>
        </p:nvSpPr>
        <p:spPr>
          <a:xfrm>
            <a:off x="4980547" y="2551583"/>
            <a:ext cx="1747157" cy="1861314"/>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Pobicie </a:t>
            </a:r>
            <a:endParaRPr/>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(art. 158 KK)</a:t>
            </a:r>
            <a:endParaRPr sz="2000" b="0" i="0" u="none" strike="noStrike" cap="none">
              <a:solidFill>
                <a:srgbClr val="000000"/>
              </a:solidFill>
              <a:latin typeface="Times New Roman"/>
              <a:ea typeface="Times New Roman"/>
              <a:cs typeface="Times New Roman"/>
              <a:sym typeface="Times New Roman"/>
            </a:endParaRPr>
          </a:p>
        </p:txBody>
      </p:sp>
      <p:sp>
        <p:nvSpPr>
          <p:cNvPr id="223" name="Google Shape;223;p45"/>
          <p:cNvSpPr/>
          <p:nvPr/>
        </p:nvSpPr>
        <p:spPr>
          <a:xfrm>
            <a:off x="7247148" y="2542924"/>
            <a:ext cx="1747157" cy="1861313"/>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a:effectLst>
            <a:outerShdw blurRad="57150" dist="19050" dir="5400000" algn="bl" rotWithShape="0">
              <a:srgbClr val="000000">
                <a:alpha val="12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Dezercja </a:t>
            </a:r>
            <a:endParaRPr/>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(art. 339 KK)</a:t>
            </a:r>
            <a:endParaRPr sz="2000" b="0" i="0" u="none" strike="noStrike" cap="none">
              <a:solidFill>
                <a:srgbClr val="000000"/>
              </a:solidFill>
              <a:latin typeface="Times New Roman"/>
              <a:ea typeface="Times New Roman"/>
              <a:cs typeface="Times New Roman"/>
              <a:sym typeface="Times New Roman"/>
            </a:endParaRPr>
          </a:p>
        </p:txBody>
      </p:sp>
      <p:sp>
        <p:nvSpPr>
          <p:cNvPr id="224" name="Google Shape;224;p45"/>
          <p:cNvSpPr/>
          <p:nvPr/>
        </p:nvSpPr>
        <p:spPr>
          <a:xfrm>
            <a:off x="9498346" y="2542924"/>
            <a:ext cx="1911926" cy="1861313"/>
          </a:xfrm>
          <a:prstGeom prst="roundRect">
            <a:avLst>
              <a:gd name="adj" fmla="val 16667"/>
            </a:avLst>
          </a:prstGeom>
          <a:solidFill>
            <a:schemeClr val="accent1">
              <a:lumMod val="20000"/>
              <a:lumOff val="80000"/>
            </a:schemeClr>
          </a:solidFill>
          <a:ln w="25400" cap="flat" cmpd="sng">
            <a:solidFill>
              <a:schemeClr val="accent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Nieumyślne spowodowanie śmierci </a:t>
            </a:r>
            <a:endParaRPr/>
          </a:p>
          <a:p>
            <a:pPr marL="0" marR="0" lvl="0" indent="0" algn="ctr" rtl="0">
              <a:lnSpc>
                <a:spcPct val="100000"/>
              </a:lnSpc>
              <a:spcBef>
                <a:spcPts val="0"/>
              </a:spcBef>
              <a:spcAft>
                <a:spcPts val="0"/>
              </a:spcAft>
              <a:buClr>
                <a:srgbClr val="000000"/>
              </a:buClr>
              <a:buSzPts val="2000"/>
              <a:buFont typeface="Arial"/>
              <a:buNone/>
            </a:pPr>
            <a:r>
              <a:rPr lang="pl-PL" sz="2000" b="0" i="0" u="none" strike="noStrike" cap="none">
                <a:solidFill>
                  <a:srgbClr val="000000"/>
                </a:solidFill>
                <a:latin typeface="Times New Roman"/>
                <a:ea typeface="Times New Roman"/>
                <a:cs typeface="Times New Roman"/>
                <a:sym typeface="Times New Roman"/>
              </a:rPr>
              <a:t>(art. 155 KK) </a:t>
            </a:r>
            <a:endParaRPr sz="2000" b="0" i="0" u="none" strike="noStrike" cap="none">
              <a:solidFill>
                <a:srgbClr val="000000"/>
              </a:solidFill>
              <a:latin typeface="Times New Roman"/>
              <a:ea typeface="Times New Roman"/>
              <a:cs typeface="Times New Roman"/>
              <a:sym typeface="Times New Roman"/>
            </a:endParaRPr>
          </a:p>
        </p:txBody>
      </p:sp>
      <p:pic>
        <p:nvPicPr>
          <p:cNvPr id="235" name="Google Shape;235;p45"/>
          <p:cNvPicPr preferRelativeResize="0"/>
          <p:nvPr/>
        </p:nvPicPr>
        <p:blipFill>
          <a:blip r:embed="rId4">
            <a:alphaModFix/>
          </a:blip>
          <a:stretch>
            <a:fillRect/>
          </a:stretch>
        </p:blipFill>
        <p:spPr>
          <a:xfrm>
            <a:off x="9394339" y="5132298"/>
            <a:ext cx="2016956" cy="414289"/>
          </a:xfrm>
          <a:prstGeom prst="rect">
            <a:avLst/>
          </a:prstGeom>
          <a:noFill/>
          <a:ln>
            <a:noFill/>
          </a:ln>
        </p:spPr>
      </p:pic>
      <p:pic>
        <p:nvPicPr>
          <p:cNvPr id="22" name="Grafika 21" descr="Bandyta z wypełnieniem pełnym">
            <a:extLst>
              <a:ext uri="{FF2B5EF4-FFF2-40B4-BE49-F238E27FC236}">
                <a16:creationId xmlns:a16="http://schemas.microsoft.com/office/drawing/2014/main" id="{B6F66FFB-8F8A-4D4D-82CE-149FF2B05D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825" y="4703506"/>
            <a:ext cx="1094577" cy="1094577"/>
          </a:xfrm>
          <a:prstGeom prst="rect">
            <a:avLst/>
          </a:prstGeom>
        </p:spPr>
      </p:pic>
      <p:pic>
        <p:nvPicPr>
          <p:cNvPr id="23" name="Grafika 22" descr="Rękawica bokserska z wypełnieniem pełnym">
            <a:extLst>
              <a:ext uri="{FF2B5EF4-FFF2-40B4-BE49-F238E27FC236}">
                <a16:creationId xmlns:a16="http://schemas.microsoft.com/office/drawing/2014/main" id="{48ECCF07-C3B0-4F0F-967F-6A4BF0D9C9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6836" y="4703505"/>
            <a:ext cx="1094577" cy="1094577"/>
          </a:xfrm>
          <a:prstGeom prst="rect">
            <a:avLst/>
          </a:prstGeom>
        </p:spPr>
      </p:pic>
      <p:pic>
        <p:nvPicPr>
          <p:cNvPr id="3" name="Grafika 2" descr="Butelka z wypełnieniem pełnym">
            <a:extLst>
              <a:ext uri="{FF2B5EF4-FFF2-40B4-BE49-F238E27FC236}">
                <a16:creationId xmlns:a16="http://schemas.microsoft.com/office/drawing/2014/main" id="{A34A21EF-F560-4890-A229-4500FFA3E5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09194" y="4707999"/>
            <a:ext cx="1094577" cy="1094577"/>
          </a:xfrm>
          <a:prstGeom prst="rect">
            <a:avLst/>
          </a:prstGeom>
        </p:spPr>
      </p:pic>
      <p:pic>
        <p:nvPicPr>
          <p:cNvPr id="5" name="Grafika 4" descr="Soldier z wypełnieniem pełnym">
            <a:extLst>
              <a:ext uri="{FF2B5EF4-FFF2-40B4-BE49-F238E27FC236}">
                <a16:creationId xmlns:a16="http://schemas.microsoft.com/office/drawing/2014/main" id="{0EF45681-1706-40BB-9A67-E04265578F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0942" y="4741544"/>
            <a:ext cx="1094577" cy="10945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2238</Words>
  <Application>Microsoft Office PowerPoint</Application>
  <PresentationFormat>Panoramiczny</PresentationFormat>
  <Paragraphs>246</Paragraphs>
  <Slides>30</Slides>
  <Notes>30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30</vt:i4>
      </vt:variant>
    </vt:vector>
  </HeadingPairs>
  <TitlesOfParts>
    <vt:vector size="36" baseType="lpstr">
      <vt:lpstr>Calibri</vt:lpstr>
      <vt:lpstr>Noto Sans Symbols</vt:lpstr>
      <vt:lpstr>Times New Roman</vt:lpstr>
      <vt:lpstr>Book Antiqua</vt:lpstr>
      <vt:lpstr>Arial</vt:lpstr>
      <vt:lpstr>Office Theme</vt:lpstr>
      <vt:lpstr>Naruszenie prawa –    Niezbędnik dla dzieci i młodzieży</vt:lpstr>
      <vt:lpstr>Czy każde naruszenie prawa to przestępstwo?</vt:lpstr>
      <vt:lpstr>Czym jest wykroczenie?</vt:lpstr>
      <vt:lpstr>Przykłady wykroczeń</vt:lpstr>
      <vt:lpstr>Przykłady z Kodeksu wykroczeń</vt:lpstr>
      <vt:lpstr>Czym jest przestępstwo?</vt:lpstr>
      <vt:lpstr>Podział przestępstw</vt:lpstr>
      <vt:lpstr>Jak odróżnić zbrodnię od występku?</vt:lpstr>
      <vt:lpstr>Przykłady występków</vt:lpstr>
      <vt:lpstr>Przykłady zbrodni</vt:lpstr>
      <vt:lpstr>Zasady wymiaru kary pozbawienia wolności</vt:lpstr>
      <vt:lpstr>Kazus 1</vt:lpstr>
      <vt:lpstr>Kazus 2</vt:lpstr>
      <vt:lpstr>Kazus 3</vt:lpstr>
      <vt:lpstr>Małoletni i nieletni</vt:lpstr>
      <vt:lpstr>Prezentacja programu PowerPoint</vt:lpstr>
      <vt:lpstr>Prezentacja programu PowerPoint</vt:lpstr>
      <vt:lpstr>Prezentacja programu PowerPoint</vt:lpstr>
      <vt:lpstr>Demoralizacja</vt:lpstr>
      <vt:lpstr>Małoletni jako ofiary przestępstw</vt:lpstr>
      <vt:lpstr>Przykłady przestępstw wśród nieletnich </vt:lpstr>
      <vt:lpstr>Rozpijanie małoletniego</vt:lpstr>
      <vt:lpstr>Posiadanie narkotyków</vt:lpstr>
      <vt:lpstr>Stalking</vt:lpstr>
      <vt:lpstr>Pobicie</vt:lpstr>
      <vt:lpstr>Kazus 1</vt:lpstr>
      <vt:lpstr>Kazus 2</vt:lpstr>
      <vt:lpstr>Kazus 3</vt:lpstr>
      <vt:lpstr>Kazus 4</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DZIECI I MŁODZIEŻ  JAKO SPRAWCY I OFIARY PRZESTĘPSTW</dc:title>
  <dc:creator>Wiktor Szydlik</dc:creator>
  <cp:lastModifiedBy>Żywuszko Monika  (DSF)</cp:lastModifiedBy>
  <cp:revision>7</cp:revision>
  <cp:lastPrinted>2022-04-13T08:08:09Z</cp:lastPrinted>
  <dcterms:created xsi:type="dcterms:W3CDTF">2020-07-15T09:09:33Z</dcterms:created>
  <dcterms:modified xsi:type="dcterms:W3CDTF">2022-04-13T11:37:44Z</dcterms:modified>
</cp:coreProperties>
</file>