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7"/>
  </p:notesMasterIdLst>
  <p:handoutMasterIdLst>
    <p:handoutMasterId r:id="rId18"/>
  </p:handoutMasterIdLst>
  <p:sldIdLst>
    <p:sldId id="1520" r:id="rId5"/>
    <p:sldId id="1681" r:id="rId6"/>
    <p:sldId id="1682" r:id="rId7"/>
    <p:sldId id="1685" r:id="rId8"/>
    <p:sldId id="1686" r:id="rId9"/>
    <p:sldId id="1687" r:id="rId10"/>
    <p:sldId id="1688" r:id="rId11"/>
    <p:sldId id="1689" r:id="rId12"/>
    <p:sldId id="1690" r:id="rId13"/>
    <p:sldId id="1691" r:id="rId14"/>
    <p:sldId id="1692" r:id="rId15"/>
    <p:sldId id="15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5613" autoAdjust="0"/>
  </p:normalViewPr>
  <p:slideViewPr>
    <p:cSldViewPr snapToGrid="0">
      <p:cViewPr varScale="1">
        <p:scale>
          <a:sx n="63" d="100"/>
          <a:sy n="63" d="100"/>
        </p:scale>
        <p:origin x="13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z Agata" userId="a28e7d5f-1101-412d-9994-05cdc9d05e3a" providerId="ADAL" clId="{2E161EE2-6B7D-4C6A-AB3D-30EDB639DCB8}"/>
    <pc:docChg chg="custSel modSld modMainMaster">
      <pc:chgData name="Godz Agata" userId="a28e7d5f-1101-412d-9994-05cdc9d05e3a" providerId="ADAL" clId="{2E161EE2-6B7D-4C6A-AB3D-30EDB639DCB8}" dt="2025-10-17T06:40:23.770" v="6"/>
      <pc:docMkLst>
        <pc:docMk/>
      </pc:docMkLst>
      <pc:sldChg chg="addSp delSp modSp mod">
        <pc:chgData name="Godz Agata" userId="a28e7d5f-1101-412d-9994-05cdc9d05e3a" providerId="ADAL" clId="{2E161EE2-6B7D-4C6A-AB3D-30EDB639DCB8}" dt="2025-10-17T06:40:23.770" v="6"/>
        <pc:sldMkLst>
          <pc:docMk/>
          <pc:sldMk cId="2035567466" sldId="1561"/>
        </pc:sldMkLst>
        <pc:picChg chg="add mod">
          <ac:chgData name="Godz Agata" userId="a28e7d5f-1101-412d-9994-05cdc9d05e3a" providerId="ADAL" clId="{2E161EE2-6B7D-4C6A-AB3D-30EDB639DCB8}" dt="2025-10-17T06:40:23.770" v="6"/>
          <ac:picMkLst>
            <pc:docMk/>
            <pc:sldMk cId="2035567466" sldId="1561"/>
            <ac:picMk id="8" creationId="{77F7258D-B94E-FE76-87AD-35053F2BE066}"/>
          </ac:picMkLst>
        </pc:picChg>
      </pc:sldChg>
      <pc:sldMasterChg chg="addSp delSp modSp mod modSldLayout">
        <pc:chgData name="Godz Agata" userId="a28e7d5f-1101-412d-9994-05cdc9d05e3a" providerId="ADAL" clId="{2E161EE2-6B7D-4C6A-AB3D-30EDB639DCB8}" dt="2025-10-17T06:40:16.704" v="4"/>
        <pc:sldMasterMkLst>
          <pc:docMk/>
          <pc:sldMasterMk cId="3754265272" sldId="2147483770"/>
        </pc:sldMasterMkLst>
        <pc:picChg chg="add mod">
          <ac:chgData name="Godz Agata" userId="a28e7d5f-1101-412d-9994-05cdc9d05e3a" providerId="ADAL" clId="{2E161EE2-6B7D-4C6A-AB3D-30EDB639DCB8}" dt="2025-10-17T06:40:16.704" v="4"/>
          <ac:picMkLst>
            <pc:docMk/>
            <pc:sldMasterMk cId="3754265272" sldId="2147483770"/>
            <ac:picMk id="9" creationId="{9A023DF2-AA6E-3C82-3349-3C050D0B9A36}"/>
          </ac:picMkLst>
        </pc:picChg>
        <pc:sldLayoutChg chg="addSp delSp modSp mod">
          <pc:chgData name="Godz Agata" userId="a28e7d5f-1101-412d-9994-05cdc9d05e3a" providerId="ADAL" clId="{2E161EE2-6B7D-4C6A-AB3D-30EDB639DCB8}" dt="2025-10-17T06:40:06.827" v="2" actId="1076"/>
          <pc:sldLayoutMkLst>
            <pc:docMk/>
            <pc:sldMasterMk cId="3754265272" sldId="2147483770"/>
            <pc:sldLayoutMk cId="3379534623" sldId="2147483813"/>
          </pc:sldLayoutMkLst>
          <pc:picChg chg="add mod">
            <ac:chgData name="Godz Agata" userId="a28e7d5f-1101-412d-9994-05cdc9d05e3a" providerId="ADAL" clId="{2E161EE2-6B7D-4C6A-AB3D-30EDB639DCB8}" dt="2025-10-17T06:40:06.827" v="2" actId="1076"/>
            <ac:picMkLst>
              <pc:docMk/>
              <pc:sldMasterMk cId="3754265272" sldId="2147483770"/>
              <pc:sldLayoutMk cId="3379534623" sldId="2147483813"/>
              <ac:picMk id="6" creationId="{31770E0B-DFCA-3909-84B1-6376F7CD1B06}"/>
            </ac:picMkLst>
          </pc:picChg>
        </pc:sldLayoutChg>
      </pc:sldMasterChg>
    </pc:docChg>
  </pc:docChgLst>
  <pc:docChgLst>
    <pc:chgData name="Godz Agata" userId="a28e7d5f-1101-412d-9994-05cdc9d05e3a" providerId="ADAL" clId="{7302760C-29D1-40EA-8CDF-EEC9B1F206A5}"/>
    <pc:docChg chg="undo custSel modSld modMainMaster">
      <pc:chgData name="Godz Agata" userId="a28e7d5f-1101-412d-9994-05cdc9d05e3a" providerId="ADAL" clId="{7302760C-29D1-40EA-8CDF-EEC9B1F206A5}" dt="2025-10-20T11:40:35.211" v="11"/>
      <pc:docMkLst>
        <pc:docMk/>
      </pc:docMkLst>
      <pc:sldChg chg="addSp delSp modSp mod">
        <pc:chgData name="Godz Agata" userId="a28e7d5f-1101-412d-9994-05cdc9d05e3a" providerId="ADAL" clId="{7302760C-29D1-40EA-8CDF-EEC9B1F206A5}" dt="2025-10-20T11:39:36.906" v="8" actId="1076"/>
        <pc:sldMkLst>
          <pc:docMk/>
          <pc:sldMk cId="2759999973" sldId="1518"/>
        </pc:sldMkLst>
        <pc:spChg chg="add del mod">
          <ac:chgData name="Godz Agata" userId="a28e7d5f-1101-412d-9994-05cdc9d05e3a" providerId="ADAL" clId="{7302760C-29D1-40EA-8CDF-EEC9B1F206A5}" dt="2025-10-20T11:39:36.906" v="8" actId="1076"/>
          <ac:spMkLst>
            <pc:docMk/>
            <pc:sldMk cId="2759999973" sldId="1518"/>
            <ac:spMk id="2" creationId="{D186C03F-2ADF-2910-9471-1936C7AFD44F}"/>
          </ac:spMkLst>
        </pc:spChg>
        <pc:picChg chg="del">
          <ac:chgData name="Godz Agata" userId="a28e7d5f-1101-412d-9994-05cdc9d05e3a" providerId="ADAL" clId="{7302760C-29D1-40EA-8CDF-EEC9B1F206A5}" dt="2025-10-20T11:39:25.924" v="0" actId="478"/>
          <ac:picMkLst>
            <pc:docMk/>
            <pc:sldMk cId="2759999973" sldId="1518"/>
            <ac:picMk id="4" creationId="{D084239A-F6B1-8C77-18CE-35308AD0F5E3}"/>
          </ac:picMkLst>
        </pc:picChg>
        <pc:picChg chg="add mod">
          <ac:chgData name="Godz Agata" userId="a28e7d5f-1101-412d-9994-05cdc9d05e3a" providerId="ADAL" clId="{7302760C-29D1-40EA-8CDF-EEC9B1F206A5}" dt="2025-10-20T11:39:29.450" v="2"/>
          <ac:picMkLst>
            <pc:docMk/>
            <pc:sldMk cId="2759999973" sldId="1518"/>
            <ac:picMk id="6" creationId="{AFCBF688-3ED1-2889-83FD-5427CD1F21C0}"/>
          </ac:picMkLst>
        </pc:picChg>
        <pc:picChg chg="add mod">
          <ac:chgData name="Godz Agata" userId="a28e7d5f-1101-412d-9994-05cdc9d05e3a" providerId="ADAL" clId="{7302760C-29D1-40EA-8CDF-EEC9B1F206A5}" dt="2025-10-20T11:39:36.462" v="7" actId="1076"/>
          <ac:picMkLst>
            <pc:docMk/>
            <pc:sldMk cId="2759999973" sldId="1518"/>
            <ac:picMk id="7" creationId="{BC73A59E-8CDF-2156-83AA-C0C78630EB57}"/>
          </ac:picMkLst>
        </pc:picChg>
      </pc:sldChg>
      <pc:sldChg chg="addSp delSp modSp mod">
        <pc:chgData name="Godz Agata" userId="a28e7d5f-1101-412d-9994-05cdc9d05e3a" providerId="ADAL" clId="{7302760C-29D1-40EA-8CDF-EEC9B1F206A5}" dt="2025-10-20T11:40:35.211" v="11"/>
        <pc:sldMkLst>
          <pc:docMk/>
          <pc:sldMk cId="2741694754" sldId="1567"/>
        </pc:sldMkLst>
        <pc:picChg chg="del">
          <ac:chgData name="Godz Agata" userId="a28e7d5f-1101-412d-9994-05cdc9d05e3a" providerId="ADAL" clId="{7302760C-29D1-40EA-8CDF-EEC9B1F206A5}" dt="2025-10-20T11:40:34.239" v="10" actId="478"/>
          <ac:picMkLst>
            <pc:docMk/>
            <pc:sldMk cId="2741694754" sldId="1567"/>
            <ac:picMk id="4" creationId="{7E64F97C-9DF0-CBF3-FDF4-467E5160F13E}"/>
          </ac:picMkLst>
        </pc:picChg>
        <pc:picChg chg="add mod">
          <ac:chgData name="Godz Agata" userId="a28e7d5f-1101-412d-9994-05cdc9d05e3a" providerId="ADAL" clId="{7302760C-29D1-40EA-8CDF-EEC9B1F206A5}" dt="2025-10-20T11:40:35.211" v="11"/>
          <ac:picMkLst>
            <pc:docMk/>
            <pc:sldMk cId="2741694754" sldId="1567"/>
            <ac:picMk id="5" creationId="{70DC2E89-3065-20C9-B58F-0ED15250C612}"/>
          </ac:picMkLst>
        </pc:picChg>
      </pc:sldChg>
      <pc:sldMasterChg chg="modSp mod">
        <pc:chgData name="Godz Agata" userId="a28e7d5f-1101-412d-9994-05cdc9d05e3a" providerId="ADAL" clId="{7302760C-29D1-40EA-8CDF-EEC9B1F206A5}" dt="2025-10-20T11:39:52.687" v="9" actId="12788"/>
        <pc:sldMasterMkLst>
          <pc:docMk/>
          <pc:sldMasterMk cId="3754265272" sldId="2147483770"/>
        </pc:sldMasterMkLst>
        <pc:picChg chg="mod">
          <ac:chgData name="Godz Agata" userId="a28e7d5f-1101-412d-9994-05cdc9d05e3a" providerId="ADAL" clId="{7302760C-29D1-40EA-8CDF-EEC9B1F206A5}" dt="2025-10-20T11:39:52.687" v="9" actId="12788"/>
          <ac:picMkLst>
            <pc:docMk/>
            <pc:sldMasterMk cId="3754265272" sldId="2147483770"/>
            <ac:picMk id="9" creationId="{9A023DF2-AA6E-3C82-3349-3C050D0B9A3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9FB0-9818-77EE-27FE-833E48AD0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305C6F0-424F-A722-5630-E93151C74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8896F5-3562-3B0D-1992-CE9A88438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C0D1FF-D4B9-1B17-652D-D43B47936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3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3" lvl="0" indent="0">
              <a:lnSpc>
                <a:spcPts val="1800"/>
              </a:lnSpc>
              <a:buNone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51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B32C-765E-C2CB-847E-11A1F695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D4DD5FA-DBA6-3762-8E6C-A7E03A239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9A517F-69F4-5C4C-CE18-249B1189C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248BFB-ACBE-0867-F352-AA8C5A821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3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74743-ABA5-39E9-21DB-B4CF95132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496D34D-0430-F22D-1AD9-62200E8E9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C06FD9E-1092-CE5B-2079-0D4F30394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674F61-4CDD-3022-6302-2E0EB442F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35.svg"/><Relationship Id="rId4" Type="http://schemas.openxmlformats.org/officeDocument/2006/relationships/image" Target="../media/image32.png"/><Relationship Id="rId9" Type="http://schemas.openxmlformats.org/officeDocument/2006/relationships/hyperlink" Target="https://www.linkedin.com/company/18824772/admin/page-posts/publishe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686920"/>
            <a:ext cx="6675120" cy="2468880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Współfinansowanie projektów ze środków NFOŚiGW. </a:t>
            </a:r>
            <a:br>
              <a:rPr lang="pl-PL" dirty="0"/>
            </a:br>
            <a:r>
              <a:rPr lang="pl-PL" dirty="0"/>
              <a:t>Oferta finansowa NFOŚiGW.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/>
          </a:bodyPr>
          <a:lstStyle/>
          <a:p>
            <a:r>
              <a:rPr lang="pl-PL" dirty="0"/>
              <a:t>23-24.06.2026 r., Wrocław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3D72D-3C2D-AFD7-DE3F-7736A98A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23A9-704D-83C6-9159-F95DE6E7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cs typeface="Poppins Light" pitchFamily="2" charset="77"/>
              </a:rPr>
              <a:t>Gospodarka wodno-ściekowa poza granicami aglomeracji</a:t>
            </a:r>
            <a:endParaRPr lang="pl-PL" sz="2400" b="1" kern="1200" dirty="0">
              <a:solidFill>
                <a:schemeClr val="bg1"/>
              </a:solidFill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20A81-489F-F8EF-7424-FDB12B474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123" y="1520420"/>
            <a:ext cx="6820337" cy="4289247"/>
          </a:xfrm>
        </p:spPr>
        <p:txBody>
          <a:bodyPr anchor="ctr">
            <a:normAutofit/>
          </a:bodyPr>
          <a:lstStyle/>
          <a:p>
            <a:pPr marL="243391"/>
            <a:r>
              <a:rPr lang="pl-PL" sz="2400" b="1" dirty="0"/>
              <a:t>Pożyczka</a:t>
            </a:r>
            <a:endParaRPr lang="pl-PL" sz="2400" dirty="0"/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do 100% kosztów kwalifikowanych,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oprocentowanie WIBOR 3M, lecz nie mniej niż 2%,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okres  finansowania – do 15 lat,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minimalna kwota pożyczki – 300 000 zł, </a:t>
            </a:r>
          </a:p>
          <a:p>
            <a:pPr marL="243390"/>
            <a:r>
              <a:rPr lang="pl-PL" sz="2400" b="1" dirty="0"/>
              <a:t>Warunki umorzenia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pl-PL" sz="2400" dirty="0"/>
              <a:t>do </a:t>
            </a:r>
            <a:r>
              <a:rPr lang="x-none" sz="2400" dirty="0"/>
              <a:t>30 % </a:t>
            </a:r>
            <a:r>
              <a:rPr lang="pl-PL" sz="2400" dirty="0"/>
              <a:t>lub</a:t>
            </a:r>
            <a:r>
              <a:rPr lang="x-none" sz="2400" dirty="0"/>
              <a:t> 50% (w zależności od wskaźnika dochodów podatkowych na jednego mieszkańca w gminie), lecz nie więcej niż 5 milionów złotych</a:t>
            </a:r>
            <a:endParaRPr lang="pl-PL" sz="2400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18DA74C4-312F-EDC9-C482-EC79973E8A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72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1F13-09BA-4387-0829-DABF49DD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3591-766E-5E68-EBF4-71CBF0E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3381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poza granicami aglomeracji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BF9B-D6CF-CCC4-26F2-70DB29A2B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1693" y="1143354"/>
            <a:ext cx="7394768" cy="5210553"/>
          </a:xfrm>
        </p:spPr>
        <p:txBody>
          <a:bodyPr anchor="ctr">
            <a:normAutofit/>
          </a:bodyPr>
          <a:lstStyle/>
          <a:p>
            <a:pPr marL="243391"/>
            <a:r>
              <a:rPr lang="pl-PL" sz="2400" b="1" dirty="0"/>
              <a:t>Rodzaje przedsięwzięć </a:t>
            </a:r>
            <a:endParaRPr lang="pl-PL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lokalne oczyszczalnie ścieków komunalnych,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kanalizacja sanitarna,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podłączenia budynków do sieci kanalizacji sanitarnej.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</a:pPr>
            <a:r>
              <a:rPr lang="pl-PL" sz="2400" dirty="0"/>
              <a:t>W ramach projektów kompleksowych w zakres mogą być włączone: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budowa, rozbudowa lub modernizacja stacji zlewnych,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zakup pojazdów do transportu do stacji zlewnych nieczystości ciekłych,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tworzenie cyfrowych systemów do zgłaszania i ewidencjonowania zbiorników bezodpływowych oraz przydomowych oczyszczalni ścieków.</a:t>
            </a:r>
            <a:endParaRPr lang="pl-PL" altLang="pl-PL" sz="2400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10CB036A-44C6-79A6-6CE8-95DCBCD4AD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625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09D4A155-4F5F-8E73-B7F3-7E5077C56D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3368841" cy="6314739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7179" y="737159"/>
            <a:ext cx="8694820" cy="5134252"/>
          </a:xfrm>
        </p:spPr>
        <p:txBody>
          <a:bodyPr>
            <a:normAutofit/>
          </a:bodyPr>
          <a:lstStyle/>
          <a:p>
            <a:pPr marL="0" lvl="2"/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Programy priorytetowe NFOŚiGW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pl-PL" sz="2400" dirty="0">
                <a:ea typeface="Open Sans" pitchFamily="2" charset="0"/>
                <a:cs typeface="Open Sans" pitchFamily="2" charset="0"/>
              </a:rPr>
              <a:t>Gospodarka wodno-ściekowa w aglomeracjach</a:t>
            </a:r>
          </a:p>
          <a:p>
            <a:pPr marL="228600" lvl="3"/>
            <a:r>
              <a:rPr lang="pl-PL" sz="2400" dirty="0">
                <a:ea typeface="Open Sans" pitchFamily="2" charset="0"/>
                <a:cs typeface="Open Sans" pitchFamily="2" charset="0"/>
              </a:rPr>
              <a:t>	</a:t>
            </a:r>
            <a:r>
              <a:rPr lang="pl-PL" sz="2300" dirty="0">
                <a:ea typeface="Open Sans" pitchFamily="2" charset="0"/>
                <a:cs typeface="Open Sans" pitchFamily="2" charset="0"/>
              </a:rPr>
              <a:t>Część 1)	Gospodarka ściekowa w ramach Krajowego 	Programu Oczyszczania Ścieków  Komunalnych </a:t>
            </a:r>
            <a:br>
              <a:rPr lang="pl-PL" sz="2300" dirty="0">
                <a:ea typeface="Open Sans" pitchFamily="2" charset="0"/>
                <a:cs typeface="Open Sans" pitchFamily="2" charset="0"/>
              </a:rPr>
            </a:br>
            <a:r>
              <a:rPr lang="pl-PL" sz="2300" dirty="0">
                <a:ea typeface="Open Sans" pitchFamily="2" charset="0"/>
                <a:cs typeface="Open Sans" pitchFamily="2" charset="0"/>
              </a:rPr>
              <a:t>	Część 2)	Współfinansowanie projektów Programu </a:t>
            </a:r>
            <a:r>
              <a:rPr lang="pl-PL" sz="2300" dirty="0" err="1">
                <a:ea typeface="Open Sans" pitchFamily="2" charset="0"/>
                <a:cs typeface="Open Sans" pitchFamily="2" charset="0"/>
              </a:rPr>
              <a:t>FEnIKS</a:t>
            </a:r>
            <a:r>
              <a:rPr lang="pl-PL" sz="2300" dirty="0">
                <a:ea typeface="Open Sans" pitchFamily="2" charset="0"/>
                <a:cs typeface="Open Sans" pitchFamily="2" charset="0"/>
              </a:rPr>
              <a:t> 	2021-2027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pl-PL" sz="2400" dirty="0">
                <a:ea typeface="Open Sans" pitchFamily="2" charset="0"/>
                <a:cs typeface="Open Sans" pitchFamily="2" charset="0"/>
              </a:rPr>
              <a:t>Gospodarka wodno-ściekowa poza granicami aglomeracji</a:t>
            </a:r>
            <a:endParaRPr lang="pl-P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1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6F93-0539-9DAA-E90E-4CCCABD5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2842-0268-168D-4707-627A3690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w aglomeracjach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Część 2) Współfinansowanie projektów Programu </a:t>
            </a:r>
            <a:r>
              <a:rPr lang="pl-PL" sz="2400" b="1" kern="1200" dirty="0" err="1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FEnIKS</a:t>
            </a: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 2021-2027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DA166-3B72-63CB-C8D0-119D43744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298" y="1520420"/>
            <a:ext cx="6352162" cy="4289247"/>
          </a:xfrm>
        </p:spPr>
        <p:txBody>
          <a:bodyPr anchor="ctr">
            <a:normAutofit/>
          </a:bodyPr>
          <a:lstStyle/>
          <a:p>
            <a:pPr marL="241950" algn="just">
              <a:defRPr/>
            </a:pPr>
            <a:r>
              <a:rPr lang="pl-PL" sz="2400" b="1" dirty="0"/>
              <a:t>Beneficjenci</a:t>
            </a:r>
            <a:r>
              <a:rPr lang="pl-PL" sz="2400" dirty="0"/>
              <a:t>:</a:t>
            </a:r>
          </a:p>
          <a:p>
            <a:pPr marL="328361" indent="-164181">
              <a:buFont typeface="Arial" pitchFamily="34" charset="0"/>
              <a:buChar char="•"/>
            </a:pPr>
            <a:r>
              <a:rPr lang="pl-PL" sz="2400" dirty="0"/>
              <a:t>Beneficjenci </a:t>
            </a:r>
            <a:r>
              <a:rPr lang="pl-PL" sz="2400" dirty="0" err="1"/>
              <a:t>FEnIKS</a:t>
            </a:r>
            <a:r>
              <a:rPr lang="pl-PL" sz="2400" dirty="0"/>
              <a:t> 2021-2027</a:t>
            </a:r>
          </a:p>
          <a:p>
            <a:pPr marL="328361" indent="-164181">
              <a:buFont typeface="Arial" pitchFamily="34" charset="0"/>
              <a:buChar char="•"/>
            </a:pPr>
            <a:r>
              <a:rPr lang="pl-PL" sz="2400" dirty="0"/>
              <a:t>Podmioty upoważnione </a:t>
            </a:r>
          </a:p>
          <a:p>
            <a:pPr marL="241950">
              <a:lnSpc>
                <a:spcPts val="1633"/>
              </a:lnSpc>
              <a:defRPr/>
            </a:pPr>
            <a:endParaRPr lang="pl-PL" sz="2400" b="1" dirty="0"/>
          </a:p>
          <a:p>
            <a:pPr marL="241950">
              <a:lnSpc>
                <a:spcPts val="1633"/>
              </a:lnSpc>
              <a:defRPr/>
            </a:pPr>
            <a:r>
              <a:rPr lang="pl-PL" sz="2400" b="1" dirty="0"/>
              <a:t>Okres wdrażania</a:t>
            </a:r>
            <a:r>
              <a:rPr lang="pl-PL" sz="2400" dirty="0"/>
              <a:t>:</a:t>
            </a:r>
          </a:p>
          <a:p>
            <a:pPr marL="328361" lvl="1" indent="-16418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podpisywanie umów – do 2027 r.,</a:t>
            </a:r>
          </a:p>
          <a:p>
            <a:pPr marL="328361" lvl="1" indent="-16418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wydatkowanie środków – do 2029 r.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r>
              <a:rPr lang="pl-PL" sz="2400" b="1" dirty="0"/>
              <a:t>Tryb składania wniosków - Nabór ciągły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r>
              <a:rPr lang="pl-PL" sz="2400" b="1" dirty="0"/>
              <a:t>Budżet – 3,8 mld zł </a:t>
            </a:r>
            <a:r>
              <a:rPr lang="pl-PL" sz="2400" dirty="0"/>
              <a:t>(łącznie z częścią 1)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2479A5BA-EA54-7632-9588-18EB9D79D4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604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822EE-120D-8875-FFD4-E5C4287A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C43F-A164-9E75-209C-30E2B1BC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w aglomeracjach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Część 2) Współfinansowanie projektów Programu </a:t>
            </a:r>
            <a:r>
              <a:rPr lang="pl-PL" sz="2400" b="1" kern="1200" dirty="0" err="1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FEnIKS</a:t>
            </a: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 2021-2027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9033-FF51-5F35-EB3D-E8C41C558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298" y="1520420"/>
            <a:ext cx="6352162" cy="4289247"/>
          </a:xfrm>
        </p:spPr>
        <p:txBody>
          <a:bodyPr anchor="ctr">
            <a:normAutofit/>
          </a:bodyPr>
          <a:lstStyle/>
          <a:p>
            <a:pPr marL="243391"/>
            <a:r>
              <a:rPr lang="pl-PL" sz="2400" b="1" dirty="0"/>
              <a:t>Pożyczka</a:t>
            </a:r>
            <a:endParaRPr lang="pl-PL" sz="2400" dirty="0"/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do kwoty będącej różnicą m. kosztami kwalifikowanymi i dofinansowaniem FS,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oprocentowanie WIBOR 3M-100 punktów bazowych, lecz nie mniej niż 2% (wyjątek „zielone” gminy i tzw. gminy parkowe),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okres  finansowania – do 15 lat, 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nie podlega umorzeniu. </a:t>
            </a: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8F4F704-E192-ED11-95D9-E9531265EA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299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871B-8180-989C-C886-24F4B701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1501-D735-44F9-B2BE-F064199F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w aglomeracjach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Część 2) Współfinansowanie projektów Programu </a:t>
            </a:r>
            <a:r>
              <a:rPr lang="pl-PL" sz="2400" b="1" kern="1200" dirty="0" err="1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FEnIKS</a:t>
            </a: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 2021-2027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C5B12-714C-1BF4-9120-9ACCC7F81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8927" y="1615443"/>
            <a:ext cx="6352162" cy="3842101"/>
          </a:xfrm>
        </p:spPr>
        <p:txBody>
          <a:bodyPr anchor="ctr">
            <a:normAutofit/>
          </a:bodyPr>
          <a:lstStyle/>
          <a:p>
            <a:pPr marL="243391"/>
            <a:r>
              <a:rPr lang="pl-PL" sz="2400" b="1" dirty="0"/>
              <a:t>Pożyczka na zachowanie płynności finansowej</a:t>
            </a:r>
            <a:endParaRPr lang="pl-PL" sz="2400" dirty="0"/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kwota </a:t>
            </a:r>
            <a:r>
              <a:rPr lang="pl-PL" sz="2400" dirty="0">
                <a:latin typeface="Arial" charset="0"/>
              </a:rPr>
              <a:t>nie większa niż maksymalna kwota niewypłaconych środków FS, do 20% kwoty dofinansowania unijnego,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oprocentowanie WIBOR 3M-50 punktów bazowych, nie mniej niż 2% (wyjątek „zielone” gminy i tzw. gminy parkowe),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zwrot w terminie 7 dni od wpływu środków FS na rachunek.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E660F3-7338-4EF0-A365-695AE8911E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710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3F692-0999-667C-2C2F-9E5F06A8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087C-C68F-946B-142A-4C77608A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w aglomeracjach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Część 1) Gospodarka ściekowa w ramach Krajowego Programu Oczyszczania Ścieków  Komunalnych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E329-AE20-2827-09E4-9BC5DBFB0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9549" y="1520420"/>
            <a:ext cx="6896911" cy="4289247"/>
          </a:xfrm>
        </p:spPr>
        <p:txBody>
          <a:bodyPr anchor="ctr">
            <a:noAutofit/>
          </a:bodyPr>
          <a:lstStyle/>
          <a:p>
            <a:pPr marL="241950" algn="just">
              <a:defRPr/>
            </a:pPr>
            <a:r>
              <a:rPr lang="pl-PL" sz="2400" b="1" dirty="0"/>
              <a:t>Beneficjenci</a:t>
            </a:r>
            <a:r>
              <a:rPr lang="pl-PL" sz="2400" dirty="0"/>
              <a:t>:</a:t>
            </a:r>
          </a:p>
          <a:p>
            <a:pPr marL="328361" lvl="1" indent="-164181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jednostki samorządu terytorialnego (JST) i ich związki</a:t>
            </a:r>
          </a:p>
          <a:p>
            <a:pPr marL="328361" lvl="1" indent="-164181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podmioty świadczące usługi publiczne w ramach realizacji zadań własnych JST</a:t>
            </a:r>
          </a:p>
          <a:p>
            <a:pPr marL="241950">
              <a:lnSpc>
                <a:spcPts val="1633"/>
              </a:lnSpc>
              <a:defRPr/>
            </a:pPr>
            <a:endParaRPr lang="pl-PL" sz="2400" b="1" dirty="0"/>
          </a:p>
          <a:p>
            <a:pPr marL="241950">
              <a:lnSpc>
                <a:spcPts val="1633"/>
              </a:lnSpc>
              <a:defRPr/>
            </a:pPr>
            <a:r>
              <a:rPr lang="pl-PL" sz="2400" b="1" dirty="0"/>
              <a:t>Okres wdrażania</a:t>
            </a:r>
            <a:r>
              <a:rPr lang="pl-PL" sz="2400" dirty="0"/>
              <a:t>:</a:t>
            </a:r>
          </a:p>
          <a:p>
            <a:pPr marL="328361" lvl="1" indent="-16418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podpisywanie umów – do 2027 r.,</a:t>
            </a:r>
          </a:p>
          <a:p>
            <a:pPr marL="328361" lvl="1" indent="-16418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wydatkowanie środków – do 2029 r.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r>
              <a:rPr lang="pl-PL" sz="2400" b="1" dirty="0"/>
              <a:t>Tryb składania wniosków - Nabór ciągły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r>
              <a:rPr lang="pl-PL" sz="2400" b="1" dirty="0"/>
              <a:t>Budżet – 3,8 mld zł </a:t>
            </a:r>
            <a:r>
              <a:rPr lang="pl-PL" sz="2400" dirty="0"/>
              <a:t>(łącznie z częścią 2)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24F634F0-7B6B-9CAC-7621-712E2CE720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058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AE871-98FA-1203-B7EF-C0E9F01BE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00A1-3B68-D589-5858-E9EC45D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w aglomeracjach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Część 1) Gospodarka ściekowa w ramach Krajowego Programu Oczyszczania Ścieków  Komunalnych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51E20-15DD-4390-E5C9-1B1803565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298" y="1520420"/>
            <a:ext cx="6352162" cy="4289247"/>
          </a:xfrm>
        </p:spPr>
        <p:txBody>
          <a:bodyPr anchor="ctr">
            <a:normAutofit/>
          </a:bodyPr>
          <a:lstStyle/>
          <a:p>
            <a:pPr marL="243391"/>
            <a:r>
              <a:rPr lang="pl-PL" sz="2400" b="1" dirty="0"/>
              <a:t>Pożyczka</a:t>
            </a:r>
            <a:endParaRPr lang="pl-PL" sz="2400" dirty="0"/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do 100% kosztów kwalifikowanych,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oprocentowanie WIBOR 3M, lecz nie mniej niż 2% (wyjątek „zielone” gminy i tzw. gminy parkowe),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okres  finansowania – do 15 lat,</a:t>
            </a:r>
          </a:p>
          <a:p>
            <a:pPr marL="406131" indent="-162741">
              <a:buFont typeface="Arial" pitchFamily="34" charset="0"/>
              <a:buChar char="•"/>
            </a:pPr>
            <a:r>
              <a:rPr lang="pl-PL" sz="2400" dirty="0"/>
              <a:t>minimalna kwota pożyczki – 1 mln zł, </a:t>
            </a:r>
          </a:p>
          <a:p>
            <a:pPr marL="243390"/>
            <a:r>
              <a:rPr lang="pl-PL" sz="2400" b="1" dirty="0"/>
              <a:t>Warunki umorzenia</a:t>
            </a:r>
          </a:p>
          <a:p>
            <a:pPr marL="586290" indent="-342900">
              <a:buFont typeface="Arial" panose="020B0604020202020204" pitchFamily="34" charset="0"/>
              <a:buChar char="•"/>
            </a:pPr>
            <a:r>
              <a:rPr lang="pl-PL" sz="2400" dirty="0"/>
              <a:t>do 10%, lecz nie więcej niż 1 mln zł 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C424F709-9157-CD93-6E44-F005420BBF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138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C6B00-C9D2-86FF-758B-A84BB033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D88D-1B19-BDC4-BDFF-F4526F7B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w aglomeracjach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Część 1) Gospodarka ściekowa w ramach Krajowego Programu Oczyszczania Ścieków  Komunalnych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7B5EF-3E12-7AFF-28E7-3526B2659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0615" y="1520420"/>
            <a:ext cx="6925845" cy="4289247"/>
          </a:xfrm>
        </p:spPr>
        <p:txBody>
          <a:bodyPr anchor="ctr">
            <a:normAutofit/>
          </a:bodyPr>
          <a:lstStyle/>
          <a:p>
            <a:pPr marL="243391"/>
            <a:r>
              <a:rPr lang="pl-PL" sz="2400" b="1" dirty="0"/>
              <a:t>Rodzaje przedsięwzięć </a:t>
            </a:r>
            <a:endParaRPr lang="pl-PL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budowa lub modernizacja oczyszczalni ścieków komunalnych),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budowa lub modernizacja zbiorczych systemów kanalizacji sanitarnej,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budowa przyłączy,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w przypadku projektu kompleksowego – także budowa lub modernizacja systemów zaopatrzenia w wodę oraz budowa kanalizacji deszczowej.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F3D95BA-A52E-B5BB-700C-C1391B69DE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19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70D7-8A5F-F2DA-B557-2F1CF53C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E33D-B8A7-62B2-7EE0-366B783A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1615443"/>
            <a:ext cx="4346067" cy="4099202"/>
          </a:xfrm>
        </p:spPr>
        <p:txBody>
          <a:bodyPr>
            <a:normAutofit/>
          </a:bodyPr>
          <a:lstStyle/>
          <a:p>
            <a:pPr marL="241950" lvl="3" algn="l" rtl="0">
              <a:lnSpc>
                <a:spcPct val="90000"/>
              </a:lnSpc>
              <a:spcBef>
                <a:spcPts val="1000"/>
              </a:spcBef>
              <a:defRPr/>
            </a:pP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Gospodarka wodno-ściekowa poza granicami aglomeracji</a:t>
            </a:r>
            <a:b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</a:br>
            <a:r>
              <a:rPr lang="pl-PL" sz="2400" b="1" kern="1200" dirty="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DDC7A-3DA1-1CEE-E72B-737119B69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9549" y="1520420"/>
            <a:ext cx="6896911" cy="4289247"/>
          </a:xfrm>
        </p:spPr>
        <p:txBody>
          <a:bodyPr anchor="ctr">
            <a:noAutofit/>
          </a:bodyPr>
          <a:lstStyle/>
          <a:p>
            <a:pPr marL="241950" algn="just">
              <a:defRPr/>
            </a:pPr>
            <a:r>
              <a:rPr lang="pl-PL" sz="2400" b="1" dirty="0"/>
              <a:t>Beneficjenci</a:t>
            </a:r>
            <a:r>
              <a:rPr lang="pl-PL" sz="2400" dirty="0"/>
              <a:t>:</a:t>
            </a:r>
          </a:p>
          <a:p>
            <a:pPr marL="328361" lvl="1" indent="-164181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jednostki samorządu terytorialnego (JST) i ich związki</a:t>
            </a:r>
          </a:p>
          <a:p>
            <a:pPr marL="328361" lvl="1" indent="-164181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podmioty świadczące usługi publiczne w ramach realizacji zadań własnych JST</a:t>
            </a:r>
          </a:p>
          <a:p>
            <a:pPr marL="241950">
              <a:lnSpc>
                <a:spcPts val="1633"/>
              </a:lnSpc>
              <a:defRPr/>
            </a:pPr>
            <a:endParaRPr lang="pl-PL" sz="2400" b="1" dirty="0"/>
          </a:p>
          <a:p>
            <a:pPr marL="241950">
              <a:lnSpc>
                <a:spcPts val="1633"/>
              </a:lnSpc>
              <a:defRPr/>
            </a:pPr>
            <a:r>
              <a:rPr lang="pl-PL" sz="2400" b="1" dirty="0"/>
              <a:t>Okres wdrażania</a:t>
            </a:r>
            <a:r>
              <a:rPr lang="pl-PL" sz="2400" dirty="0"/>
              <a:t>:</a:t>
            </a:r>
          </a:p>
          <a:p>
            <a:pPr marL="328361" lvl="1" indent="-16418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podpisywanie umów – do 2029 r.,</a:t>
            </a:r>
          </a:p>
          <a:p>
            <a:pPr marL="328361" lvl="1" indent="-16418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l-PL" sz="2400" dirty="0"/>
              <a:t>wydatkowanie środków – do 2030 r.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r>
              <a:rPr lang="pl-PL" sz="2400" b="1" dirty="0"/>
              <a:t>Tryb składania wniosków - Nabór ciągły</a:t>
            </a:r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endParaRPr lang="pl-PL" sz="2400" b="1" dirty="0"/>
          </a:p>
          <a:p>
            <a:pPr marL="241950" lvl="1">
              <a:lnSpc>
                <a:spcPts val="1633"/>
              </a:lnSpc>
              <a:spcBef>
                <a:spcPts val="998"/>
              </a:spcBef>
              <a:buClr>
                <a:schemeClr val="accent1"/>
              </a:buClr>
              <a:defRPr/>
            </a:pPr>
            <a:r>
              <a:rPr lang="pl-PL" sz="2400" b="1" dirty="0"/>
              <a:t>Budżet –  100 mln zł</a:t>
            </a:r>
            <a:endParaRPr lang="pl-PL" sz="2400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2498768-A125-DDC0-CE02-4A1F0625C7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499678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646</Words>
  <Application>Microsoft Office PowerPoint</Application>
  <PresentationFormat>Panoramiczny</PresentationFormat>
  <Paragraphs>91</Paragraphs>
  <Slides>12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Aptos</vt:lpstr>
      <vt:lpstr>Arial</vt:lpstr>
      <vt:lpstr>Open Sans</vt:lpstr>
      <vt:lpstr>Poppins</vt:lpstr>
      <vt:lpstr>Poppins Light</vt:lpstr>
      <vt:lpstr>Source Sans 3</vt:lpstr>
      <vt:lpstr>Epic Nature</vt:lpstr>
      <vt:lpstr>Współfinansowanie projektów ze środków NFOŚiGW.  Oferta finansowa NFOŚiGW.</vt:lpstr>
      <vt:lpstr>Prezentacja programu PowerPoint</vt:lpstr>
      <vt:lpstr>Gospodarka wodno-ściekowa w aglomeracjach  Część 2) Współfinansowanie projektów Programu FEnIKS 2021-2027</vt:lpstr>
      <vt:lpstr>Gospodarka wodno-ściekowa w aglomeracjach  Część 2) Współfinansowanie projektów Programu FEnIKS 2021-2027</vt:lpstr>
      <vt:lpstr>Gospodarka wodno-ściekowa w aglomeracjach  Część 2) Współfinansowanie projektów Programu FEnIKS 2021-2027</vt:lpstr>
      <vt:lpstr>Gospodarka wodno-ściekowa w aglomeracjach  Część 1) Gospodarka ściekowa w ramach Krajowego Programu Oczyszczania Ścieków  Komunalnych </vt:lpstr>
      <vt:lpstr>Gospodarka wodno-ściekowa w aglomeracjach  Część 1) Gospodarka ściekowa w ramach Krajowego Programu Oczyszczania Ścieków  Komunalnych</vt:lpstr>
      <vt:lpstr>Gospodarka wodno-ściekowa w aglomeracjach  Część 1) Gospodarka ściekowa w ramach Krajowego Programu Oczyszczania Ścieków  Komunalnych</vt:lpstr>
      <vt:lpstr> Gospodarka wodno-ściekowa poza granicami aglomeracji  </vt:lpstr>
      <vt:lpstr>Gospodarka wodno-ściekowa poza granicami aglomeracji</vt:lpstr>
      <vt:lpstr> Gospodarka wodno-ściekowa poza granicami aglomeracji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Paprocka Katarzyna</cp:lastModifiedBy>
  <cp:revision>25</cp:revision>
  <dcterms:created xsi:type="dcterms:W3CDTF">2024-06-26T20:20:27Z</dcterms:created>
  <dcterms:modified xsi:type="dcterms:W3CDTF">2026-06-16T10:04:21Z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