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2"/>
  </p:notesMasterIdLst>
  <p:sldIdLst>
    <p:sldId id="256" r:id="rId3"/>
    <p:sldId id="25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261" r:id="rId2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666FF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7883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991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253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30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735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441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92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934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6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132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03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2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0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30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06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73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71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59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56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70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swia.gov.pl/pl/bezpieczenstwo/ochrona-ludnosci/8758,Ochotnicze-Straze-Pozarn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zosprp.pl/?q=node/11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80020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algn="ctr">
              <a:buSzPct val="25000"/>
            </a:pPr>
            <a:r>
              <a:rPr lang="pl-PL" sz="2880" b="1" i="0" u="none" strike="noStrike" cap="none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pl-PL" sz="2880" b="1" i="0" u="none" strike="noStrike" cap="none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dirty="0" smtClean="0"/>
              <a:t>Aspekt finansowy utrzymania gotowości bojowej jednostki OSP w KSRG </a:t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b="1" dirty="0" smtClean="0"/>
              <a:t>Zbigniew Stasiłojć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 NACZELNIKÓW OSP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dirty="0" smtClean="0"/>
              <a:t>Dodatkowe formy finansowania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570878"/>
            <a:ext cx="8856984" cy="509848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/>
              <a:t> Należy również pamiętać, </a:t>
            </a:r>
            <a:r>
              <a:rPr lang="pl-PL" sz="2000" b="1" dirty="0" smtClean="0"/>
              <a:t>że OSP są stowarzyszeniami funkcjonującymi </a:t>
            </a:r>
            <a:r>
              <a:rPr lang="pl-PL" sz="2000" b="1" dirty="0"/>
              <a:t>na mocy przepisów ustawy z dnia 7 kwietnia 1989 r. - Prawo o </a:t>
            </a:r>
            <a:r>
              <a:rPr lang="pl-PL" sz="2000" b="1" dirty="0" smtClean="0"/>
              <a:t>stowarzyszeniach.</a:t>
            </a:r>
          </a:p>
          <a:p>
            <a:pPr marL="276860" indent="0" algn="just">
              <a:buNone/>
            </a:pPr>
            <a:endParaRPr lang="pl-PL" sz="800" b="1" dirty="0"/>
          </a:p>
          <a:p>
            <a:pPr algn="just"/>
            <a:r>
              <a:rPr lang="pl-PL" sz="1800" dirty="0"/>
              <a:t> </a:t>
            </a:r>
            <a:r>
              <a:rPr lang="pl-PL" sz="1800" dirty="0" smtClean="0"/>
              <a:t>OSP pozyskują </a:t>
            </a:r>
            <a:r>
              <a:rPr lang="pl-PL" sz="1800" dirty="0"/>
              <a:t>środki na swoje działanie </a:t>
            </a:r>
            <a:r>
              <a:rPr lang="pl-PL" sz="1800" dirty="0" smtClean="0"/>
              <a:t>także ze:</a:t>
            </a:r>
          </a:p>
          <a:p>
            <a:pPr algn="just">
              <a:buFontTx/>
              <a:buChar char="-"/>
            </a:pPr>
            <a:r>
              <a:rPr lang="pl-PL" sz="1800" dirty="0" smtClean="0"/>
              <a:t>składek </a:t>
            </a:r>
            <a:r>
              <a:rPr lang="pl-PL" sz="1800" dirty="0"/>
              <a:t>członkowskich, </a:t>
            </a:r>
            <a:endParaRPr lang="pl-PL" sz="1800" dirty="0" smtClean="0"/>
          </a:p>
          <a:p>
            <a:pPr algn="just">
              <a:buFontTx/>
              <a:buChar char="-"/>
            </a:pPr>
            <a:r>
              <a:rPr lang="pl-PL" sz="1800" dirty="0" smtClean="0"/>
              <a:t>darowizn</a:t>
            </a:r>
            <a:r>
              <a:rPr lang="pl-PL" sz="1800" dirty="0"/>
              <a:t>, </a:t>
            </a:r>
            <a:endParaRPr lang="pl-PL" sz="1800" dirty="0" smtClean="0"/>
          </a:p>
          <a:p>
            <a:pPr algn="just">
              <a:buFontTx/>
              <a:buChar char="-"/>
            </a:pPr>
            <a:r>
              <a:rPr lang="pl-PL" sz="1800" dirty="0" smtClean="0"/>
              <a:t>spadków</a:t>
            </a:r>
            <a:r>
              <a:rPr lang="pl-PL" sz="1800" dirty="0"/>
              <a:t>, zapisów, </a:t>
            </a:r>
            <a:endParaRPr lang="pl-PL" sz="1800" dirty="0" smtClean="0"/>
          </a:p>
          <a:p>
            <a:pPr algn="just">
              <a:buFontTx/>
              <a:buChar char="-"/>
            </a:pPr>
            <a:r>
              <a:rPr lang="pl-PL" sz="1800" dirty="0" smtClean="0"/>
              <a:t>dochodów </a:t>
            </a:r>
            <a:r>
              <a:rPr lang="pl-PL" sz="1800" dirty="0"/>
              <a:t>z własnej działalności, </a:t>
            </a:r>
            <a:endParaRPr lang="pl-PL" sz="1800" dirty="0" smtClean="0"/>
          </a:p>
          <a:p>
            <a:pPr algn="just">
              <a:buFontTx/>
              <a:buChar char="-"/>
            </a:pPr>
            <a:r>
              <a:rPr lang="pl-PL" sz="1800" dirty="0" smtClean="0"/>
              <a:t>dochodów </a:t>
            </a:r>
            <a:r>
              <a:rPr lang="pl-PL" sz="1800" dirty="0"/>
              <a:t>z majątku stowarzyszenia oraz z ofiarności </a:t>
            </a:r>
            <a:r>
              <a:rPr lang="pl-PL" sz="1800" dirty="0" smtClean="0"/>
              <a:t>publicznej</a:t>
            </a:r>
            <a:r>
              <a:rPr lang="pl-PL" sz="1800" dirty="0"/>
              <a:t>.</a:t>
            </a:r>
            <a:endParaRPr lang="pl-PL" sz="1800" b="1" i="1" dirty="0"/>
          </a:p>
          <a:p>
            <a:pPr marL="276860" indent="0">
              <a:buNone/>
            </a:pPr>
            <a:endParaRPr lang="pl-PL" sz="800" dirty="0"/>
          </a:p>
          <a:p>
            <a:pPr algn="just"/>
            <a:r>
              <a:rPr lang="pl-PL" sz="1800" i="1" dirty="0"/>
              <a:t> </a:t>
            </a:r>
            <a:r>
              <a:rPr lang="pl-PL" sz="1800" dirty="0"/>
              <a:t>Ponadto, stowarzyszenie opiera swoją działalność na pracy społecznej członków. Pracę społeczną członków stowarzyszenia również należy zaliczyć do źródeł powstania majątku stowarzyszenia. Wynika to z faktu, iż pracując społecznie (bez wynagrodzenia), członkowie stowarzyszenia zwiększają jego aktywa. </a:t>
            </a:r>
            <a:endParaRPr lang="pl-PL" sz="1800" dirty="0" smtClean="0"/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r>
              <a:rPr lang="pl-PL" sz="1800" dirty="0" smtClean="0"/>
              <a:t>Stowarzyszenia </a:t>
            </a:r>
            <a:r>
              <a:rPr lang="pl-PL" sz="1800" dirty="0"/>
              <a:t>mogą uzyskiwać majątek także na inne sposoby, które są dozwolone przez prawo. Przykładowo, obok wymienionej w przepisach o stowarzyszeniach umowy darowizny, stowarzyszenia mogą nabywać majątek w drodze innych umów, np. umowy sprzedaży czy zamiany.</a:t>
            </a:r>
          </a:p>
          <a:p>
            <a:pPr lvl="0"/>
            <a:endParaRPr lang="pl-PL" sz="1800" dirty="0"/>
          </a:p>
          <a:p>
            <a:pPr marL="276860" lvl="0" indent="0">
              <a:buNone/>
            </a:pPr>
            <a:endParaRPr lang="pl-PL" sz="1800" dirty="0"/>
          </a:p>
          <a:p>
            <a:pPr lvl="0"/>
            <a:endParaRPr lang="pl-PL" sz="800" dirty="0"/>
          </a:p>
          <a:p>
            <a:pPr marL="276860" lvl="0" indent="0" algn="just">
              <a:buNone/>
            </a:pPr>
            <a:endParaRPr lang="pl-PL" sz="800" dirty="0"/>
          </a:p>
          <a:p>
            <a:pPr lvl="0">
              <a:buFontTx/>
              <a:buChar char="-"/>
            </a:pPr>
            <a:endParaRPr lang="pl-PL" sz="1800" dirty="0"/>
          </a:p>
          <a:p>
            <a:pPr algn="just"/>
            <a:endParaRPr lang="pl-PL" sz="1800" dirty="0" smtClean="0"/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endParaRPr lang="pl-PL" sz="1800" dirty="0"/>
          </a:p>
          <a:p>
            <a:pPr algn="just"/>
            <a:endParaRPr lang="pl-PL" sz="1800" dirty="0" smtClean="0"/>
          </a:p>
          <a:p>
            <a:pPr algn="just"/>
            <a:endParaRPr lang="pl-PL" sz="1800" dirty="0" smtClean="0"/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8260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476672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/>
            <a:r>
              <a:rPr lang="pl-PL" sz="2800" dirty="0" smtClean="0"/>
              <a:t>Sporządzanie dokumentacji o dofinansowanie ze środków skarbu państwa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 </a:t>
            </a:r>
            <a:endParaRPr lang="pl-PL" sz="24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>
              <a:buNone/>
            </a:pPr>
            <a:endParaRPr lang="pl-PL" sz="2000" b="1" kern="100" spc="3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400" b="1" i="1" dirty="0" smtClean="0"/>
              <a:t> </a:t>
            </a:r>
            <a:r>
              <a:rPr lang="pl-PL" sz="2000" b="1" dirty="0" smtClean="0"/>
              <a:t>Etapy realizacji zadań wg procedury w sprawie zasad postępowania przy udzielaniu dotacji.</a:t>
            </a:r>
            <a:endParaRPr lang="pl-PL" sz="900" dirty="0"/>
          </a:p>
          <a:p>
            <a:pPr>
              <a:lnSpc>
                <a:spcPct val="150000"/>
              </a:lnSpc>
            </a:pPr>
            <a:r>
              <a:rPr lang="pl-PL" sz="2000" dirty="0" smtClean="0"/>
              <a:t> </a:t>
            </a:r>
            <a:r>
              <a:rPr lang="pl-PL" sz="1800" dirty="0" smtClean="0">
                <a:latin typeface="Calibri" pitchFamily="34" charset="0"/>
              </a:rPr>
              <a:t>Podział </a:t>
            </a:r>
            <a:r>
              <a:rPr lang="pl-PL" sz="1800" dirty="0">
                <a:latin typeface="Calibri" pitchFamily="34" charset="0"/>
              </a:rPr>
              <a:t>limitu dotacji na poszczególne województwa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Calibri" pitchFamily="34" charset="0"/>
              </a:rPr>
              <a:t>Weryfikacja i akceptacja wniosków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Calibri" pitchFamily="34" charset="0"/>
              </a:rPr>
              <a:t>Podpisywanie umów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Calibri" pitchFamily="34" charset="0"/>
              </a:rPr>
              <a:t>Przekazywanie środków finansowych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Calibri" pitchFamily="34" charset="0"/>
              </a:rPr>
              <a:t>Realizacja zadania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Calibri" pitchFamily="34" charset="0"/>
              </a:rPr>
              <a:t>Rozliczenie dotacji</a:t>
            </a:r>
          </a:p>
          <a:p>
            <a:pPr lvl="0"/>
            <a:endParaRPr lang="pl-PL" sz="2000" dirty="0" smtClean="0"/>
          </a:p>
          <a:p>
            <a:pPr marL="276860" lvl="0" indent="0">
              <a:buNone/>
            </a:pPr>
            <a:endParaRPr lang="pl-PL" sz="2000" dirty="0"/>
          </a:p>
          <a:p>
            <a:pPr lvl="0"/>
            <a:endParaRPr lang="pl-PL" sz="2000" dirty="0"/>
          </a:p>
          <a:p>
            <a:endParaRPr lang="pl-PL" sz="2000" dirty="0"/>
          </a:p>
          <a:p>
            <a:endParaRPr lang="pl-PL" sz="2000" dirty="0" smtClean="0"/>
          </a:p>
          <a:p>
            <a:pPr marL="276860" indent="0">
              <a:buNone/>
            </a:pPr>
            <a:endParaRPr lang="pl-PL" sz="800" dirty="0" smtClean="0"/>
          </a:p>
          <a:p>
            <a:pPr marL="276860" indent="0">
              <a:buNone/>
            </a:pPr>
            <a:endParaRPr lang="pl-PL" sz="16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 </a:t>
            </a:r>
            <a:endParaRPr lang="pl-PL" sz="2000" dirty="0" smtClean="0"/>
          </a:p>
          <a:p>
            <a:endParaRPr lang="pl-PL" sz="2000" dirty="0" smtClean="0"/>
          </a:p>
          <a:p>
            <a:pPr marL="276860" indent="0">
              <a:buNone/>
            </a:pPr>
            <a:endParaRPr lang="pl-PL" sz="800" dirty="0" smtClean="0"/>
          </a:p>
          <a:p>
            <a:pPr lvl="0"/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b="1" dirty="0" smtClean="0"/>
          </a:p>
          <a:p>
            <a:pPr marL="276860" indent="0" algn="just">
              <a:buNone/>
            </a:pPr>
            <a:endParaRPr lang="pl-PL" sz="2000" b="1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211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/>
              <a:t>Sporządzanie </a:t>
            </a:r>
            <a:r>
              <a:rPr lang="pl-PL" sz="2800" dirty="0" smtClean="0"/>
              <a:t>dokumentacji </a:t>
            </a:r>
            <a:r>
              <a:rPr lang="pl-PL" sz="2800" dirty="0"/>
              <a:t>o dofinansowanie ze środków skarbu </a:t>
            </a:r>
            <a:r>
              <a:rPr lang="pl-PL" sz="2800" dirty="0" smtClean="0"/>
              <a:t>państwa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340768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/>
              <a:t> </a:t>
            </a:r>
            <a:r>
              <a:rPr lang="pl-PL" sz="2000" b="1" dirty="0" smtClean="0"/>
              <a:t>Przed sporządzeniem wniosku jednostka OSP musi wiedzieć:</a:t>
            </a:r>
            <a:endParaRPr lang="pl-PL" sz="800" b="1" dirty="0"/>
          </a:p>
          <a:p>
            <a:pPr algn="just"/>
            <a:r>
              <a:rPr lang="pl-PL" sz="1800" dirty="0"/>
              <a:t> J</a:t>
            </a:r>
            <a:r>
              <a:rPr lang="pl-PL" sz="1800" dirty="0" smtClean="0"/>
              <a:t>aką kwotę OSP otrzymała w ramach dofinasowania z podziałem na środki bieżące i inwestycyjne –  poda komenda miejska/powiatowa PSP</a:t>
            </a:r>
          </a:p>
          <a:p>
            <a:pPr algn="just"/>
            <a:r>
              <a:rPr lang="pl-PL" sz="1800" dirty="0" smtClean="0"/>
              <a:t>Jaki sprzęt OSP zamierza zakupić</a:t>
            </a:r>
          </a:p>
          <a:p>
            <a:pPr algn="just"/>
            <a:r>
              <a:rPr lang="pl-PL" sz="1800" dirty="0">
                <a:latin typeface="Calibri" pitchFamily="34" charset="0"/>
              </a:rPr>
              <a:t>Dokonać rozpoznania cenowego sprzętu </a:t>
            </a:r>
            <a:endParaRPr lang="pl-PL" sz="1800" dirty="0" smtClean="0"/>
          </a:p>
          <a:p>
            <a:pPr algn="just"/>
            <a:r>
              <a:rPr lang="pl-PL" sz="1800" dirty="0">
                <a:latin typeface="Calibri" pitchFamily="34" charset="0"/>
              </a:rPr>
              <a:t>Przewidzieć wysokość </a:t>
            </a:r>
            <a:r>
              <a:rPr lang="pl-PL" sz="1800" dirty="0" smtClean="0">
                <a:latin typeface="Calibri" pitchFamily="34" charset="0"/>
              </a:rPr>
              <a:t>ewentualnych środków </a:t>
            </a:r>
            <a:r>
              <a:rPr lang="pl-PL" sz="1800" dirty="0">
                <a:latin typeface="Calibri" pitchFamily="34" charset="0"/>
              </a:rPr>
              <a:t>własnych </a:t>
            </a:r>
            <a:r>
              <a:rPr lang="pl-PL" sz="1800" dirty="0" smtClean="0">
                <a:latin typeface="Calibri" pitchFamily="34" charset="0"/>
              </a:rPr>
              <a:t>na </a:t>
            </a:r>
            <a:r>
              <a:rPr lang="pl-PL" sz="1800" dirty="0">
                <a:latin typeface="Calibri" pitchFamily="34" charset="0"/>
              </a:rPr>
              <a:t>realizację zadania </a:t>
            </a:r>
            <a:endParaRPr lang="pl-PL" sz="8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1800" b="1" dirty="0"/>
              <a:t> </a:t>
            </a:r>
            <a:r>
              <a:rPr lang="pl-PL" sz="2000" b="1" dirty="0" smtClean="0"/>
              <a:t>Sporządzenie odpowiedniego wniosku.</a:t>
            </a:r>
            <a:endParaRPr lang="pl-PL" sz="2000" b="1" dirty="0"/>
          </a:p>
          <a:p>
            <a:pPr algn="just"/>
            <a:r>
              <a:rPr lang="pl-PL" sz="1800" dirty="0"/>
              <a:t> </a:t>
            </a:r>
            <a:r>
              <a:rPr lang="pl-PL" sz="1800" dirty="0" smtClean="0">
                <a:latin typeface="Calibri" pitchFamily="34" charset="0"/>
              </a:rPr>
              <a:t>Wniosek </a:t>
            </a:r>
            <a:r>
              <a:rPr lang="pl-PL" sz="1800" dirty="0">
                <a:latin typeface="Calibri" pitchFamily="34" charset="0"/>
              </a:rPr>
              <a:t>o udzielenie dotacji </a:t>
            </a:r>
            <a:r>
              <a:rPr lang="pl-PL" sz="1800" dirty="0" smtClean="0">
                <a:latin typeface="Calibri" pitchFamily="34" charset="0"/>
              </a:rPr>
              <a:t>na wydatki BIEŻĄCE</a:t>
            </a:r>
          </a:p>
          <a:p>
            <a:pPr algn="just"/>
            <a:r>
              <a:rPr lang="pl-PL" sz="1800" dirty="0">
                <a:latin typeface="Calibri" pitchFamily="34" charset="0"/>
              </a:rPr>
              <a:t>Wniosek o udzielenie dotacji </a:t>
            </a:r>
            <a:r>
              <a:rPr lang="pl-PL" sz="1800" dirty="0" smtClean="0">
                <a:latin typeface="Calibri" pitchFamily="34" charset="0"/>
              </a:rPr>
              <a:t>na wydatki INWESTYCYJNE</a:t>
            </a:r>
            <a:endParaRPr lang="pl-PL" sz="800" dirty="0"/>
          </a:p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Kiedy jest sporządzany wniosek na wydatki bieżące?</a:t>
            </a:r>
            <a:endParaRPr lang="pl-PL" sz="2000" b="1" dirty="0"/>
          </a:p>
          <a:p>
            <a:pPr algn="just"/>
            <a:r>
              <a:rPr lang="pl-PL" sz="2000" dirty="0"/>
              <a:t> </a:t>
            </a:r>
            <a:r>
              <a:rPr lang="pl-PL" sz="1800" dirty="0">
                <a:latin typeface="Calibri" pitchFamily="34" charset="0"/>
              </a:rPr>
              <a:t>G</a:t>
            </a:r>
            <a:r>
              <a:rPr lang="pl-PL" sz="1800" dirty="0" smtClean="0">
                <a:latin typeface="Calibri" pitchFamily="34" charset="0"/>
              </a:rPr>
              <a:t>dy cena jednostkowa asortymentu nie przekracza kwoty 3 500 zł</a:t>
            </a:r>
          </a:p>
          <a:p>
            <a:pPr algn="just"/>
            <a:r>
              <a:rPr lang="pl-PL" sz="1800" dirty="0" smtClean="0">
                <a:latin typeface="Calibri" pitchFamily="34" charset="0"/>
              </a:rPr>
              <a:t>Zakupiony asortyment powinien być zaewidencjonowany jako środek nietrwały</a:t>
            </a:r>
            <a:endParaRPr lang="pl-PL" sz="800" dirty="0"/>
          </a:p>
          <a:p>
            <a:pPr algn="just">
              <a:buFont typeface="Wingdings" pitchFamily="2" charset="2"/>
              <a:buChar char="Ø"/>
            </a:pPr>
            <a:r>
              <a:rPr lang="pl-PL" sz="2000" b="1" dirty="0"/>
              <a:t>Kiedy jest sporządzany wniosek na wydatki </a:t>
            </a:r>
            <a:r>
              <a:rPr lang="pl-PL" sz="2000" b="1" dirty="0" smtClean="0"/>
              <a:t>inwestycyjne?</a:t>
            </a:r>
            <a:endParaRPr lang="pl-PL" sz="2000" b="1" dirty="0"/>
          </a:p>
          <a:p>
            <a:pPr algn="just"/>
            <a:r>
              <a:rPr lang="pl-PL" sz="2000" dirty="0"/>
              <a:t> </a:t>
            </a:r>
            <a:r>
              <a:rPr lang="pl-PL" sz="1800" dirty="0">
                <a:latin typeface="Calibri" pitchFamily="34" charset="0"/>
              </a:rPr>
              <a:t>Gdy cena jednostkowa </a:t>
            </a:r>
            <a:r>
              <a:rPr lang="pl-PL" sz="1800" dirty="0" smtClean="0">
                <a:latin typeface="Calibri" pitchFamily="34" charset="0"/>
              </a:rPr>
              <a:t>asortymentu </a:t>
            </a:r>
            <a:r>
              <a:rPr lang="pl-PL" sz="1800" dirty="0">
                <a:latin typeface="Calibri" pitchFamily="34" charset="0"/>
              </a:rPr>
              <a:t>przekracza </a:t>
            </a:r>
            <a:r>
              <a:rPr lang="pl-PL" sz="1800" dirty="0" smtClean="0">
                <a:latin typeface="Calibri" pitchFamily="34" charset="0"/>
              </a:rPr>
              <a:t>kwotę </a:t>
            </a:r>
            <a:r>
              <a:rPr lang="pl-PL" sz="1800" dirty="0">
                <a:latin typeface="Calibri" pitchFamily="34" charset="0"/>
              </a:rPr>
              <a:t>3 500 zł</a:t>
            </a:r>
          </a:p>
          <a:p>
            <a:pPr algn="just"/>
            <a:r>
              <a:rPr lang="pl-PL" sz="1800" dirty="0">
                <a:latin typeface="Calibri" pitchFamily="34" charset="0"/>
              </a:rPr>
              <a:t>Zakupiony asortyment powinien być zaewidencjonowany jako środek </a:t>
            </a:r>
            <a:r>
              <a:rPr lang="pl-PL" sz="1800" dirty="0" smtClean="0">
                <a:latin typeface="Calibri" pitchFamily="34" charset="0"/>
              </a:rPr>
              <a:t>trwały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Wypełnione prawidłowo wnioski należy dostarczyć do KM/P PSP celem ich akceptacji. 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Przesyłanie wniosków następuje za pomocą systemu </a:t>
            </a:r>
            <a:r>
              <a:rPr lang="pl-PL" sz="2000" b="1" dirty="0">
                <a:solidFill>
                  <a:schemeClr val="tx1"/>
                </a:solidFill>
                <a:latin typeface="Calibri" pitchFamily="34" charset="0"/>
              </a:rPr>
              <a:t>SPD (elektronicznie)</a:t>
            </a:r>
          </a:p>
          <a:p>
            <a:pPr algn="just">
              <a:buFont typeface="Wingdings" pitchFamily="2" charset="2"/>
              <a:buChar char="Ø"/>
            </a:pPr>
            <a:endParaRPr lang="pl-PL" sz="2000" b="1" dirty="0"/>
          </a:p>
          <a:p>
            <a:pPr marL="365760" indent="-256032">
              <a:buNone/>
              <a:defRPr/>
            </a:pPr>
            <a:endParaRPr lang="pl-PL" sz="1800" b="1" dirty="0">
              <a:latin typeface="Calibri" pitchFamily="34" charset="0"/>
            </a:endParaRPr>
          </a:p>
          <a:p>
            <a:pPr algn="just"/>
            <a:endParaRPr lang="pl-PL" sz="1800" dirty="0" smtClean="0"/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endParaRPr lang="pl-PL" sz="1800" dirty="0"/>
          </a:p>
          <a:p>
            <a:pPr algn="just"/>
            <a:endParaRPr lang="pl-PL" sz="1800" dirty="0" smtClean="0"/>
          </a:p>
          <a:p>
            <a:pPr algn="just"/>
            <a:endParaRPr lang="pl-PL" sz="1800" dirty="0" smtClean="0"/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9191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/>
              <a:t>Sporządzanie </a:t>
            </a:r>
            <a:r>
              <a:rPr lang="pl-PL" sz="2800" dirty="0" smtClean="0"/>
              <a:t>dokumentacji </a:t>
            </a:r>
            <a:r>
              <a:rPr lang="pl-PL" sz="2800" dirty="0"/>
              <a:t>o dofinansowanie ze środków skarbu </a:t>
            </a:r>
            <a:r>
              <a:rPr lang="pl-PL" sz="2800" dirty="0" smtClean="0"/>
              <a:t>państwa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340768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/>
              <a:t> </a:t>
            </a:r>
            <a:r>
              <a:rPr lang="pl-PL" sz="2000" b="1" dirty="0" smtClean="0"/>
              <a:t>Akceptacja wniosków na poziomie Komendy Wojewódzkiej PSP i Komendy Głównej PSP.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Wydrukowanie w KM/P PSP umowy wraz z wnioskiem (</a:t>
            </a:r>
            <a:r>
              <a:rPr lang="pl-PL" sz="2000" b="1" dirty="0"/>
              <a:t>2 egzemplarze</a:t>
            </a:r>
            <a:r>
              <a:rPr lang="pl-PL" sz="2000" b="1" dirty="0" smtClean="0"/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Podpisanie umowy i wniosku przez OSP.</a:t>
            </a:r>
            <a:endParaRPr lang="pl-PL" sz="800" dirty="0" smtClean="0"/>
          </a:p>
          <a:p>
            <a:pPr algn="just"/>
            <a:r>
              <a:rPr lang="pl-PL" sz="1800" dirty="0">
                <a:latin typeface="Calibri" pitchFamily="34" charset="0"/>
              </a:rPr>
              <a:t>Podpisy na wnioskach – czytelnie imię i nazwisko, a w przypadku braku pieczątki również funkcja.  </a:t>
            </a:r>
            <a:endParaRPr lang="pl-PL" sz="1800" dirty="0" smtClean="0">
              <a:latin typeface="Calibri" pitchFamily="34" charset="0"/>
            </a:endParaRPr>
          </a:p>
          <a:p>
            <a:pPr algn="just"/>
            <a:r>
              <a:rPr lang="pl-PL" sz="1800" dirty="0">
                <a:latin typeface="Calibri" pitchFamily="34" charset="0"/>
              </a:rPr>
              <a:t>Podpisy na </a:t>
            </a:r>
            <a:r>
              <a:rPr lang="pl-PL" sz="1800" dirty="0" smtClean="0">
                <a:latin typeface="Calibri" pitchFamily="34" charset="0"/>
              </a:rPr>
              <a:t>umowie </a:t>
            </a:r>
            <a:r>
              <a:rPr lang="pl-PL" sz="1800" dirty="0">
                <a:latin typeface="Calibri" pitchFamily="34" charset="0"/>
              </a:rPr>
              <a:t>– czytelnie imię i nazwisko, a w przypadku braku pieczątki również funkcja.  </a:t>
            </a:r>
            <a:r>
              <a:rPr lang="pl-PL" sz="1800" dirty="0" smtClean="0">
                <a:latin typeface="Calibri" pitchFamily="34" charset="0"/>
              </a:rPr>
              <a:t>Parafowanie umowy na każdej stronie.</a:t>
            </a:r>
          </a:p>
          <a:p>
            <a:pPr algn="just"/>
            <a:r>
              <a:rPr lang="pl-PL" sz="1800" dirty="0" smtClean="0">
                <a:latin typeface="Calibri" pitchFamily="34" charset="0"/>
              </a:rPr>
              <a:t>Tylko </a:t>
            </a:r>
            <a:r>
              <a:rPr lang="pl-PL" sz="1800" dirty="0">
                <a:latin typeface="Calibri" pitchFamily="34" charset="0"/>
              </a:rPr>
              <a:t>osoba wskazana jako reprezentant może podpisać </a:t>
            </a:r>
            <a:r>
              <a:rPr lang="pl-PL" sz="1800" dirty="0" smtClean="0">
                <a:latin typeface="Calibri" pitchFamily="34" charset="0"/>
              </a:rPr>
              <a:t>umowę i wniosek. 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 smtClean="0">
                <a:latin typeface="Calibri" pitchFamily="34" charset="0"/>
              </a:rPr>
              <a:t>KM/P PSP odsyła za pośrednictwem KW PSP podpisane dokumenty do KG PSP.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KG </a:t>
            </a:r>
            <a:r>
              <a:rPr lang="pl-PL" sz="2000" b="1" dirty="0">
                <a:latin typeface="Calibri" pitchFamily="34" charset="0"/>
              </a:rPr>
              <a:t>PSP podpisuje umowy, z których jedna wraca do OSP za pośrednictwem </a:t>
            </a:r>
            <a:r>
              <a:rPr lang="pl-PL" sz="2000" b="1" dirty="0" smtClean="0">
                <a:latin typeface="Calibri" pitchFamily="34" charset="0"/>
              </a:rPr>
              <a:t>KM/P PSP.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KM/P PSP przekazuje umowę do OSP, którą należy:</a:t>
            </a:r>
          </a:p>
          <a:p>
            <a:pPr algn="just"/>
            <a:r>
              <a:rPr lang="pl-PL" sz="2000" dirty="0">
                <a:latin typeface="Calibri" pitchFamily="34" charset="0"/>
              </a:rPr>
              <a:t>B</a:t>
            </a:r>
            <a:r>
              <a:rPr lang="pl-PL" sz="2000" dirty="0" smtClean="0">
                <a:latin typeface="Calibri" pitchFamily="34" charset="0"/>
              </a:rPr>
              <a:t>ardzo dokładnie przeczytać, zwracając uwagę na terminy rozliczenia dotacji.</a:t>
            </a:r>
          </a:p>
          <a:p>
            <a:pPr algn="just"/>
            <a:r>
              <a:rPr lang="pl-PL" sz="2000" dirty="0">
                <a:latin typeface="Calibri" pitchFamily="34" charset="0"/>
              </a:rPr>
              <a:t> </a:t>
            </a:r>
            <a:r>
              <a:rPr lang="pl-PL" sz="2000" dirty="0" smtClean="0">
                <a:solidFill>
                  <a:srgbClr val="0000FF"/>
                </a:solidFill>
                <a:latin typeface="Calibri" pitchFamily="34" charset="0"/>
              </a:rPr>
              <a:t>WAŻNE </a:t>
            </a:r>
            <a:r>
              <a:rPr lang="pl-PL" sz="2000" dirty="0">
                <a:solidFill>
                  <a:srgbClr val="0000FF"/>
                </a:solidFill>
                <a:latin typeface="Calibri" pitchFamily="34" charset="0"/>
              </a:rPr>
              <a:t>– </a:t>
            </a:r>
            <a:r>
              <a:rPr lang="pl-PL" sz="2000" dirty="0" smtClean="0">
                <a:solidFill>
                  <a:srgbClr val="0000FF"/>
                </a:solidFill>
                <a:latin typeface="Calibri" pitchFamily="34" charset="0"/>
              </a:rPr>
              <a:t>staramy się nie </a:t>
            </a:r>
            <a:r>
              <a:rPr lang="pl-PL" sz="2000" dirty="0">
                <a:solidFill>
                  <a:srgbClr val="0000FF"/>
                </a:solidFill>
                <a:latin typeface="Calibri" pitchFamily="34" charset="0"/>
              </a:rPr>
              <a:t>wydać </a:t>
            </a:r>
            <a:r>
              <a:rPr lang="pl-PL" sz="2000" dirty="0" smtClean="0">
                <a:solidFill>
                  <a:srgbClr val="0000FF"/>
                </a:solidFill>
                <a:latin typeface="Calibri" pitchFamily="34" charset="0"/>
              </a:rPr>
              <a:t>mniejszej kwoty niż przyznana dotacja, ponieważ  </a:t>
            </a:r>
            <a:r>
              <a:rPr lang="pl-PL" sz="2000" dirty="0">
                <a:solidFill>
                  <a:srgbClr val="0000FF"/>
                </a:solidFill>
                <a:latin typeface="Calibri" pitchFamily="34" charset="0"/>
              </a:rPr>
              <a:t>będziemy musieli zwrócić nie wydane </a:t>
            </a:r>
            <a:r>
              <a:rPr lang="pl-PL" sz="2000" dirty="0" smtClean="0">
                <a:solidFill>
                  <a:srgbClr val="0000FF"/>
                </a:solidFill>
                <a:latin typeface="Calibri" pitchFamily="34" charset="0"/>
              </a:rPr>
              <a:t>pieniądze.</a:t>
            </a:r>
            <a:endParaRPr lang="pl-PL" sz="2000" dirty="0">
              <a:solidFill>
                <a:srgbClr val="0000FF"/>
              </a:solidFill>
              <a:latin typeface="Calibri" pitchFamily="34" charset="0"/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217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/>
              <a:t>Sporządzanie </a:t>
            </a:r>
            <a:r>
              <a:rPr lang="pl-PL" sz="2800" dirty="0" smtClean="0"/>
              <a:t>dokumentacji </a:t>
            </a:r>
            <a:r>
              <a:rPr lang="pl-PL" sz="2800" dirty="0"/>
              <a:t>o dofinansowanie ze środków skarbu </a:t>
            </a:r>
            <a:r>
              <a:rPr lang="pl-PL" sz="2800" dirty="0" smtClean="0"/>
              <a:t>państwa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340768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 Rozpoczęcie realizacji zakupów zgodnie z wnioskiem.</a:t>
            </a:r>
          </a:p>
          <a:p>
            <a:pPr algn="just"/>
            <a:r>
              <a:rPr lang="pl-PL" sz="1800" dirty="0">
                <a:latin typeface="Calibri" pitchFamily="34" charset="0"/>
              </a:rPr>
              <a:t>Z</a:t>
            </a:r>
            <a:r>
              <a:rPr lang="pl-PL" sz="1800" dirty="0" smtClean="0">
                <a:latin typeface="Calibri" pitchFamily="34" charset="0"/>
              </a:rPr>
              <a:t>akupiony asortyment powinien posiadać świadectwo dopuszczenia CNBOP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Po dokonanych zakupach należy sporządzić sprawozdanie z realizacji zadania.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b="1" dirty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Sporządzone sprawozdanie zostaje dostarczone do KM/P PSP</a:t>
            </a:r>
            <a:r>
              <a:rPr lang="pl-PL" sz="2000" dirty="0" smtClean="0">
                <a:latin typeface="Calibri" pitchFamily="34" charset="0"/>
              </a:rPr>
              <a:t> (wskazane aby również w wersji elektronicznej) </a:t>
            </a:r>
            <a:r>
              <a:rPr lang="pl-PL" sz="2000" b="1" dirty="0" smtClean="0">
                <a:latin typeface="Calibri" pitchFamily="34" charset="0"/>
              </a:rPr>
              <a:t>wraz z innymi niezbędnymi dokumentami, czyli z:</a:t>
            </a:r>
          </a:p>
          <a:p>
            <a:pPr algn="just">
              <a:buFontTx/>
              <a:buChar char="-"/>
            </a:pPr>
            <a:r>
              <a:rPr lang="pl-PL" sz="1800" b="1" dirty="0" smtClean="0">
                <a:latin typeface="Calibri" pitchFamily="34" charset="0"/>
              </a:rPr>
              <a:t>fakturami zakupu asortymentu </a:t>
            </a:r>
            <a:r>
              <a:rPr lang="pl-PL" sz="1800" b="1" dirty="0">
                <a:latin typeface="Calibri" pitchFamily="34" charset="0"/>
              </a:rPr>
              <a:t>(ksero) </a:t>
            </a:r>
            <a:r>
              <a:rPr lang="pl-PL" sz="1800" b="1" dirty="0" smtClean="0">
                <a:latin typeface="Calibri" pitchFamily="34" charset="0"/>
              </a:rPr>
              <a:t>które powinny posiadać:</a:t>
            </a:r>
          </a:p>
          <a:p>
            <a:pPr algn="just">
              <a:buFontTx/>
              <a:buChar char="-"/>
            </a:pPr>
            <a:r>
              <a:rPr lang="pl-PL" sz="1600" dirty="0" smtClean="0">
                <a:latin typeface="Calibri" pitchFamily="34" charset="0"/>
              </a:rPr>
              <a:t>Pieczęć </a:t>
            </a:r>
            <a:r>
              <a:rPr lang="pl-PL" sz="1600" dirty="0">
                <a:latin typeface="Calibri" pitchFamily="34" charset="0"/>
              </a:rPr>
              <a:t>o treści </a:t>
            </a:r>
            <a:r>
              <a:rPr lang="pl-PL" sz="1600" b="1" i="1" dirty="0">
                <a:solidFill>
                  <a:srgbClr val="0000FF"/>
                </a:solidFill>
                <a:latin typeface="Calibri" pitchFamily="34" charset="0"/>
              </a:rPr>
              <a:t>Stwierdzam zgodność z oryginałem, </a:t>
            </a:r>
            <a:r>
              <a:rPr lang="pl-PL" sz="1600" dirty="0">
                <a:latin typeface="Calibri" pitchFamily="34" charset="0"/>
              </a:rPr>
              <a:t>pod tą </a:t>
            </a:r>
            <a:r>
              <a:rPr lang="pl-PL" sz="1600" dirty="0" smtClean="0">
                <a:latin typeface="Calibri" pitchFamily="34" charset="0"/>
              </a:rPr>
              <a:t>pieczęcią znajduje się </a:t>
            </a:r>
            <a:r>
              <a:rPr lang="pl-PL" sz="1600" dirty="0">
                <a:latin typeface="Calibri" pitchFamily="34" charset="0"/>
              </a:rPr>
              <a:t>pieczątka i podpis  osoby potwierdzającej </a:t>
            </a:r>
            <a:r>
              <a:rPr lang="pl-PL" sz="1600" dirty="0" smtClean="0">
                <a:latin typeface="Calibri" pitchFamily="34" charset="0"/>
              </a:rPr>
              <a:t>zgodność faktury  z oryginałem;</a:t>
            </a:r>
          </a:p>
          <a:p>
            <a:pPr algn="just">
              <a:buFontTx/>
              <a:buChar char="-"/>
            </a:pPr>
            <a:r>
              <a:rPr lang="pl-PL" sz="1600" dirty="0" smtClean="0">
                <a:latin typeface="Calibri" pitchFamily="34" charset="0"/>
              </a:rPr>
              <a:t>Na </a:t>
            </a:r>
            <a:r>
              <a:rPr lang="pl-PL" sz="1600" dirty="0">
                <a:latin typeface="Calibri" pitchFamily="34" charset="0"/>
              </a:rPr>
              <a:t>odwrocie faktura jest opisana następującą treścią: </a:t>
            </a:r>
            <a:r>
              <a:rPr lang="pl-PL" sz="1600" b="1" dirty="0">
                <a:latin typeface="Calibri" pitchFamily="34" charset="0"/>
              </a:rPr>
              <a:t>Towary wyszczególnione na fakturze zostały zakupione dla jednostki OSP………………… przy udziale dotacji z budżetu państwa przeznaczonej dla jednostek OSP włączonych do ksrg.</a:t>
            </a:r>
          </a:p>
          <a:p>
            <a:pPr marL="452628" indent="-342900">
              <a:buNone/>
              <a:defRPr/>
            </a:pPr>
            <a:r>
              <a:rPr lang="pl-PL" sz="1600" b="1" dirty="0">
                <a:latin typeface="Calibri" pitchFamily="34" charset="0"/>
              </a:rPr>
              <a:t>	Faktura została opłacona ze środków dotacji i środków własnych w wysokości:</a:t>
            </a:r>
          </a:p>
          <a:p>
            <a:pPr marL="452628" indent="-342900">
              <a:buNone/>
              <a:defRPr/>
            </a:pPr>
            <a:r>
              <a:rPr lang="pl-PL" sz="1600" b="1" dirty="0">
                <a:latin typeface="Calibri" pitchFamily="34" charset="0"/>
              </a:rPr>
              <a:t>	- kwota dotacji: …………………zł</a:t>
            </a:r>
          </a:p>
          <a:p>
            <a:pPr marL="452628" indent="-342900">
              <a:buNone/>
              <a:defRPr/>
            </a:pPr>
            <a:r>
              <a:rPr lang="pl-PL" sz="1600" b="1" dirty="0">
                <a:latin typeface="Calibri" pitchFamily="34" charset="0"/>
              </a:rPr>
              <a:t>	- kwota środków własnych: ……………….zł</a:t>
            </a:r>
            <a:r>
              <a:rPr lang="pl-PL" sz="1600" dirty="0">
                <a:latin typeface="Calibri" pitchFamily="34" charset="0"/>
              </a:rPr>
              <a:t> </a:t>
            </a:r>
          </a:p>
          <a:p>
            <a:pPr marL="452628" indent="-342900">
              <a:buFontTx/>
              <a:buChar char="-"/>
              <a:defRPr/>
            </a:pPr>
            <a:r>
              <a:rPr lang="pl-PL" sz="1600" dirty="0" smtClean="0">
                <a:latin typeface="Calibri" pitchFamily="34" charset="0"/>
              </a:rPr>
              <a:t>Dalej </a:t>
            </a:r>
            <a:r>
              <a:rPr lang="pl-PL" sz="1600" dirty="0">
                <a:latin typeface="Calibri" pitchFamily="34" charset="0"/>
              </a:rPr>
              <a:t>faktura opisana (lub przybita pieczątka) treścią: </a:t>
            </a:r>
            <a:r>
              <a:rPr lang="pl-PL" sz="1600" b="1" dirty="0">
                <a:latin typeface="Calibri" pitchFamily="34" charset="0"/>
              </a:rPr>
              <a:t>zgodnie z art. 4, pkt 8 ustawy z dnia 29 stycznia 2004 r. – Ustawy prawo zamówień </a:t>
            </a:r>
            <a:r>
              <a:rPr lang="pl-PL" sz="1600" b="1" dirty="0" smtClean="0">
                <a:latin typeface="Calibri" pitchFamily="34" charset="0"/>
              </a:rPr>
              <a:t>publicznych - </a:t>
            </a:r>
            <a:r>
              <a:rPr lang="pl-PL" sz="1600" b="1" dirty="0">
                <a:latin typeface="Calibri" pitchFamily="34" charset="0"/>
              </a:rPr>
              <a:t>ustawy nie stosuje </a:t>
            </a:r>
            <a:r>
              <a:rPr lang="pl-PL" sz="1600" b="1" dirty="0" smtClean="0">
                <a:latin typeface="Calibri" pitchFamily="34" charset="0"/>
              </a:rPr>
              <a:t>się.</a:t>
            </a:r>
            <a:endParaRPr lang="pl-PL" sz="1600" b="1" dirty="0">
              <a:solidFill>
                <a:srgbClr val="0000FF"/>
              </a:solidFill>
              <a:latin typeface="Calibri" pitchFamily="34" charset="0"/>
            </a:endParaRPr>
          </a:p>
          <a:p>
            <a:pPr marL="452628" indent="-342900">
              <a:buFontTx/>
              <a:buChar char="-"/>
              <a:defRPr/>
            </a:pPr>
            <a:r>
              <a:rPr lang="pl-PL" sz="1600" dirty="0">
                <a:latin typeface="Calibri" pitchFamily="34" charset="0"/>
              </a:rPr>
              <a:t>Pod tymi tekstami przybijamy pieczątkę z podpisem osoby  upoważnionej z OSP.</a:t>
            </a:r>
          </a:p>
          <a:p>
            <a:pPr marL="452628" indent="-342900">
              <a:buNone/>
              <a:defRPr/>
            </a:pPr>
            <a:endParaRPr lang="pl-PL" sz="1600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l-PL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l-PL" sz="1600" dirty="0" smtClean="0">
              <a:latin typeface="Calibri" pitchFamily="34" charset="0"/>
            </a:endParaRPr>
          </a:p>
          <a:p>
            <a:pPr marL="452628" indent="-342900">
              <a:buFontTx/>
              <a:buChar char="-"/>
              <a:defRPr/>
            </a:pPr>
            <a:endParaRPr lang="pl-PL" sz="1600" dirty="0">
              <a:latin typeface="Calibri" pitchFamily="34" charset="0"/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8508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/>
              <a:t>Sporządzanie </a:t>
            </a:r>
            <a:r>
              <a:rPr lang="pl-PL" sz="2800" dirty="0" smtClean="0"/>
              <a:t>dokumentacji </a:t>
            </a:r>
            <a:r>
              <a:rPr lang="pl-PL" sz="2800" dirty="0"/>
              <a:t>o dofinansowanie ze środków skarbu </a:t>
            </a:r>
            <a:r>
              <a:rPr lang="pl-PL" sz="2800" dirty="0" smtClean="0"/>
              <a:t>państwa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340768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2628" indent="-342900">
              <a:buFontTx/>
              <a:buChar char="-"/>
              <a:defRPr/>
            </a:pPr>
            <a:r>
              <a:rPr lang="pl-PL" sz="1800" b="1" dirty="0" smtClean="0">
                <a:latin typeface="Calibri" pitchFamily="34" charset="0"/>
              </a:rPr>
              <a:t>Potwierdzeniami dokonanych przelewów lub wyciągami z banku o dokonaniu zapłaty (ksero), które powinny posiadać:</a:t>
            </a:r>
          </a:p>
          <a:p>
            <a:pPr marL="452628" indent="-342900" algn="just">
              <a:buFontTx/>
              <a:buChar char="-"/>
              <a:defRPr/>
            </a:pPr>
            <a:r>
              <a:rPr lang="pl-PL" sz="1600" dirty="0">
                <a:latin typeface="Calibri" pitchFamily="34" charset="0"/>
              </a:rPr>
              <a:t>Pieczęć o treści </a:t>
            </a:r>
            <a:r>
              <a:rPr lang="pl-PL" sz="1600" b="1" i="1" dirty="0">
                <a:solidFill>
                  <a:srgbClr val="0000FF"/>
                </a:solidFill>
                <a:latin typeface="Calibri" pitchFamily="34" charset="0"/>
              </a:rPr>
              <a:t>Stwierdzam zgodność z oryginałem, </a:t>
            </a:r>
            <a:r>
              <a:rPr lang="pl-PL" sz="1600" dirty="0">
                <a:latin typeface="Calibri" pitchFamily="34" charset="0"/>
              </a:rPr>
              <a:t>pod tą pieczęcią znajduje się pieczątka i podpis  osoby potwierdzającej zgodność </a:t>
            </a:r>
            <a:r>
              <a:rPr lang="pl-PL" sz="1600" dirty="0" smtClean="0">
                <a:latin typeface="Calibri" pitchFamily="34" charset="0"/>
              </a:rPr>
              <a:t>dokumentu </a:t>
            </a:r>
            <a:r>
              <a:rPr lang="pl-PL" sz="1600" dirty="0">
                <a:latin typeface="Calibri" pitchFamily="34" charset="0"/>
              </a:rPr>
              <a:t>z </a:t>
            </a:r>
            <a:r>
              <a:rPr lang="pl-PL" sz="1600" dirty="0" smtClean="0">
                <a:latin typeface="Calibri" pitchFamily="34" charset="0"/>
              </a:rPr>
              <a:t>oryginałem.</a:t>
            </a:r>
          </a:p>
          <a:p>
            <a:pPr marL="452628" indent="-342900" algn="just">
              <a:buFontTx/>
              <a:buChar char="-"/>
              <a:defRPr/>
            </a:pPr>
            <a:r>
              <a:rPr lang="pl-PL" sz="1800" b="1" dirty="0" smtClean="0">
                <a:latin typeface="Calibri" pitchFamily="34" charset="0"/>
              </a:rPr>
              <a:t>Kserokopie z książki ewidencji OSP z wpisanym zakupionym asortymentem, które powinny posiadać:</a:t>
            </a:r>
            <a:endParaRPr lang="pl-PL" sz="1800" b="1" dirty="0">
              <a:latin typeface="Calibri" pitchFamily="34" charset="0"/>
            </a:endParaRPr>
          </a:p>
          <a:p>
            <a:pPr marL="452628" indent="-342900" algn="just">
              <a:buFontTx/>
              <a:buChar char="-"/>
              <a:defRPr/>
            </a:pPr>
            <a:r>
              <a:rPr lang="pl-PL" sz="1600" dirty="0">
                <a:latin typeface="Calibri" pitchFamily="34" charset="0"/>
              </a:rPr>
              <a:t>Pieczęć o treści </a:t>
            </a:r>
            <a:r>
              <a:rPr lang="pl-PL" sz="1600" b="1" i="1" dirty="0">
                <a:solidFill>
                  <a:srgbClr val="0000FF"/>
                </a:solidFill>
                <a:latin typeface="Calibri" pitchFamily="34" charset="0"/>
              </a:rPr>
              <a:t>Stwierdzam zgodność z oryginałem, </a:t>
            </a:r>
            <a:r>
              <a:rPr lang="pl-PL" sz="1600" dirty="0">
                <a:latin typeface="Calibri" pitchFamily="34" charset="0"/>
              </a:rPr>
              <a:t>pod tą pieczęcią znajduje się pieczątka i podpis  osoby potwierdzającej zgodność dokumentu z oryginałem</a:t>
            </a:r>
            <a:r>
              <a:rPr lang="pl-PL" sz="1600" dirty="0" smtClean="0">
                <a:latin typeface="Calibri" pitchFamily="34" charset="0"/>
              </a:rPr>
              <a:t>.</a:t>
            </a:r>
          </a:p>
          <a:p>
            <a:pPr marL="395478" indent="-285750" algn="just"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Calibri" pitchFamily="34" charset="0"/>
              </a:rPr>
              <a:t>Po dostarczeniu do KM/P PSP powyższych dokumentów następuje ich weryfikacja, zatwierdzenie oraz sporządzenie opinii o zrealizowaniu zadania przez OSP.</a:t>
            </a:r>
          </a:p>
          <a:p>
            <a:pPr marL="395478" indent="-285750" algn="just"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Calibri" pitchFamily="34" charset="0"/>
              </a:rPr>
              <a:t>Sprawozdanie zostaje wysłane do Komendy Głównej PSP, gdzie następuje weryfikacja sprawozdania i jego zatwierdzenie.</a:t>
            </a:r>
          </a:p>
          <a:p>
            <a:pPr marL="395478" indent="-285750" algn="just"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Calibri" pitchFamily="34" charset="0"/>
              </a:rPr>
              <a:t>Komenda Główna PSP przesyła do OSP informację o rozliczeniu zadania.</a:t>
            </a:r>
          </a:p>
          <a:p>
            <a:pPr marL="395478" indent="-285750" algn="just"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Calibri" pitchFamily="34" charset="0"/>
              </a:rPr>
              <a:t>Wskazane jest dostarczenie do KM/P PSP kserokopii pisma z Komendy Głównej PSP o rozliczeniu zadania.</a:t>
            </a:r>
            <a:endParaRPr lang="pl-PL" sz="1600" b="1" dirty="0">
              <a:solidFill>
                <a:srgbClr val="0000FF"/>
              </a:solidFill>
              <a:latin typeface="Calibri" pitchFamily="34" charset="0"/>
            </a:endParaRPr>
          </a:p>
          <a:p>
            <a:pPr marL="276860" indent="0" algn="just">
              <a:buNone/>
            </a:pPr>
            <a:endParaRPr lang="pl-PL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l-PL" sz="1600" dirty="0" smtClean="0">
              <a:latin typeface="Calibri" pitchFamily="34" charset="0"/>
            </a:endParaRPr>
          </a:p>
          <a:p>
            <a:pPr marL="452628" indent="-342900">
              <a:buFontTx/>
              <a:buChar char="-"/>
              <a:defRPr/>
            </a:pPr>
            <a:endParaRPr lang="pl-PL" sz="1600" dirty="0">
              <a:latin typeface="Calibri" pitchFamily="34" charset="0"/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777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 smtClean="0"/>
              <a:t>Wniosek </a:t>
            </a:r>
            <a:r>
              <a:rPr lang="pl-PL" sz="2800" dirty="0"/>
              <a:t>o </a:t>
            </a:r>
            <a:r>
              <a:rPr lang="pl-PL" sz="2800" dirty="0" smtClean="0"/>
              <a:t>udzielenie dotacji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340768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>
              <a:buNone/>
            </a:pPr>
            <a:endParaRPr lang="pl-PL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l-PL" sz="1600" dirty="0" smtClean="0">
              <a:latin typeface="Calibri" pitchFamily="34" charset="0"/>
            </a:endParaRPr>
          </a:p>
          <a:p>
            <a:pPr marL="452628" indent="-342900">
              <a:buFontTx/>
              <a:buChar char="-"/>
              <a:defRPr/>
            </a:pPr>
            <a:endParaRPr lang="pl-PL" sz="1600" dirty="0">
              <a:latin typeface="Calibri" pitchFamily="34" charset="0"/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236660"/>
              </p:ext>
            </p:extLst>
          </p:nvPr>
        </p:nvGraphicFramePr>
        <p:xfrm>
          <a:off x="295443" y="1484784"/>
          <a:ext cx="3688664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443" y="1484784"/>
                        <a:ext cx="3688664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96267"/>
              </p:ext>
            </p:extLst>
          </p:nvPr>
        </p:nvGraphicFramePr>
        <p:xfrm>
          <a:off x="4853180" y="1484784"/>
          <a:ext cx="3688663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7" imgW="5667139" imgH="8019997" progId="AcroExch.Document.7">
                  <p:embed/>
                </p:oleObj>
              </mc:Choice>
              <mc:Fallback>
                <p:oleObj name="Acrobat Document" r:id="rId7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3180" y="1484784"/>
                        <a:ext cx="3688663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134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 smtClean="0"/>
              <a:t>Sprawozdanie z realizacji zadania publicznego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endParaRPr lang="pl-PL" sz="500" dirty="0"/>
          </a:p>
          <a:p>
            <a:pPr marL="276860" indent="0">
              <a:buNone/>
            </a:pPr>
            <a:endParaRPr lang="pl-PL" sz="2000" dirty="0"/>
          </a:p>
          <a:p>
            <a:pPr lvl="0"/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pPr marL="276860" indent="0">
              <a:buNone/>
            </a:pPr>
            <a:endParaRPr lang="pl-PL" sz="800" dirty="0" smtClean="0"/>
          </a:p>
          <a:p>
            <a:pPr marL="276860" indent="0">
              <a:buNone/>
            </a:pPr>
            <a:endParaRPr lang="pl-PL" sz="16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 </a:t>
            </a:r>
            <a:endParaRPr lang="pl-PL" sz="2000" dirty="0" smtClean="0"/>
          </a:p>
          <a:p>
            <a:endParaRPr lang="pl-PL" sz="2000" dirty="0" smtClean="0"/>
          </a:p>
          <a:p>
            <a:pPr marL="276860" indent="0">
              <a:buNone/>
            </a:pPr>
            <a:endParaRPr lang="pl-PL" sz="800" dirty="0" smtClean="0"/>
          </a:p>
          <a:p>
            <a:pPr lvl="0"/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b="1" dirty="0" smtClean="0"/>
          </a:p>
          <a:p>
            <a:pPr marL="276860" indent="0" algn="just">
              <a:buNone/>
            </a:pPr>
            <a:endParaRPr lang="pl-PL" sz="2000" b="1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87505"/>
              </p:ext>
            </p:extLst>
          </p:nvPr>
        </p:nvGraphicFramePr>
        <p:xfrm>
          <a:off x="272507" y="1484784"/>
          <a:ext cx="3688662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507" y="1484784"/>
                        <a:ext cx="3688662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35846"/>
              </p:ext>
            </p:extLst>
          </p:nvPr>
        </p:nvGraphicFramePr>
        <p:xfrm>
          <a:off x="4572000" y="1412776"/>
          <a:ext cx="3688662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Acrobat Document" r:id="rId7" imgW="5667139" imgH="8019997" progId="AcroExch.Document.7">
                  <p:embed/>
                </p:oleObj>
              </mc:Choice>
              <mc:Fallback>
                <p:oleObj name="Acrobat Document" r:id="rId7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1412776"/>
                        <a:ext cx="3688662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38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 smtClean="0"/>
              <a:t>Sprawozdanie z realizacji zadania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endParaRPr lang="pl-PL" sz="500" dirty="0"/>
          </a:p>
          <a:p>
            <a:pPr marL="276860" indent="0">
              <a:buNone/>
            </a:pPr>
            <a:endParaRPr lang="pl-PL" sz="2000" dirty="0"/>
          </a:p>
          <a:p>
            <a:pPr lvl="0"/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pPr marL="276860" indent="0">
              <a:buNone/>
            </a:pPr>
            <a:endParaRPr lang="pl-PL" sz="800" dirty="0" smtClean="0"/>
          </a:p>
          <a:p>
            <a:pPr marL="276860" indent="0">
              <a:buNone/>
            </a:pPr>
            <a:endParaRPr lang="pl-PL" sz="16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 </a:t>
            </a:r>
            <a:endParaRPr lang="pl-PL" sz="2000" dirty="0" smtClean="0"/>
          </a:p>
          <a:p>
            <a:endParaRPr lang="pl-PL" sz="2000" dirty="0" smtClean="0"/>
          </a:p>
          <a:p>
            <a:pPr marL="276860" indent="0">
              <a:buNone/>
            </a:pPr>
            <a:endParaRPr lang="pl-PL" sz="800" dirty="0" smtClean="0"/>
          </a:p>
          <a:p>
            <a:pPr lvl="0"/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b="1" dirty="0" smtClean="0"/>
          </a:p>
          <a:p>
            <a:pPr marL="276860" indent="0" algn="just">
              <a:buNone/>
            </a:pPr>
            <a:endParaRPr lang="pl-PL" sz="2000" b="1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679815"/>
              </p:ext>
            </p:extLst>
          </p:nvPr>
        </p:nvGraphicFramePr>
        <p:xfrm>
          <a:off x="282438" y="1606578"/>
          <a:ext cx="3688662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438" y="1606578"/>
                        <a:ext cx="3688662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45222"/>
              </p:ext>
            </p:extLst>
          </p:nvPr>
        </p:nvGraphicFramePr>
        <p:xfrm>
          <a:off x="4428879" y="1412776"/>
          <a:ext cx="3612345" cy="51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7" imgW="5667139" imgH="8019997" progId="AcroExch.Document.7">
                  <p:embed/>
                </p:oleObj>
              </mc:Choice>
              <mc:Fallback>
                <p:oleObj name="Acrobat Document" r:id="rId7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8879" y="1412776"/>
                        <a:ext cx="3612345" cy="51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1147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87" name="Shape 18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0" y="1636811"/>
            <a:ext cx="9144000" cy="452849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/>
            <a:r>
              <a:rPr lang="pl-PL" sz="2000" dirty="0">
                <a:latin typeface="Calibri" pitchFamily="34" charset="0"/>
                <a:ea typeface="Arial"/>
                <a:cs typeface="Arial"/>
                <a:sym typeface="Arial"/>
              </a:rPr>
              <a:t>Pobrano </a:t>
            </a:r>
            <a:r>
              <a:rPr lang="pl-PL" sz="2000" dirty="0" smtClean="0">
                <a:latin typeface="Calibri" pitchFamily="34" charset="0"/>
                <a:ea typeface="Arial"/>
                <a:cs typeface="Arial"/>
                <a:sym typeface="Arial"/>
              </a:rPr>
              <a:t>20.03.2016 </a:t>
            </a:r>
            <a:r>
              <a:rPr lang="pl-PL" sz="2000" dirty="0">
                <a:latin typeface="Calibri" pitchFamily="34" charset="0"/>
                <a:ea typeface="Arial"/>
                <a:cs typeface="Arial"/>
                <a:sym typeface="Arial"/>
              </a:rPr>
              <a:t>z </a:t>
            </a:r>
            <a:r>
              <a:rPr lang="pl-PL" sz="2000" dirty="0" smtClean="0">
                <a:hlinkClick r:id="rId3"/>
              </a:rPr>
              <a:t>https://mswia.gov.pl/pl/bezpieczenstwo/ochrona-ludnosci/8758,Ochotnicze-Straze-Pozarne.html</a:t>
            </a:r>
            <a:endParaRPr lang="pl-PL" sz="2000" dirty="0" smtClean="0"/>
          </a:p>
          <a:p>
            <a:pPr indent="-324612"/>
            <a:r>
              <a:rPr lang="pl-PL" sz="2000" dirty="0">
                <a:latin typeface="Calibri" pitchFamily="34" charset="0"/>
                <a:ea typeface="Arial"/>
                <a:cs typeface="Arial"/>
                <a:sym typeface="Arial"/>
              </a:rPr>
              <a:t>Pobrano 20.03.2016 z </a:t>
            </a:r>
            <a:r>
              <a:rPr lang="pl-PL" sz="2000" dirty="0" smtClean="0">
                <a:hlinkClick r:id="rId4"/>
              </a:rPr>
              <a:t>http</a:t>
            </a:r>
            <a:r>
              <a:rPr lang="pl-PL" sz="2000" dirty="0">
                <a:hlinkClick r:id="rId4"/>
              </a:rPr>
              <a:t>://www.zosprp.pl/?</a:t>
            </a:r>
            <a:r>
              <a:rPr lang="pl-PL" sz="2000" dirty="0" smtClean="0">
                <a:hlinkClick r:id="rId4"/>
              </a:rPr>
              <a:t>q=node/1154</a:t>
            </a:r>
            <a:endParaRPr lang="pl-PL" sz="2000" dirty="0" smtClean="0"/>
          </a:p>
          <a:p>
            <a:pPr indent="-324612"/>
            <a:r>
              <a:rPr lang="pl-PL" sz="2000" dirty="0" smtClean="0"/>
              <a:t> Ustawa z dnia 8 marca 1990 r. o samorządzie gminnym  (t. j. Dz. U. z 2015 r. poz. 1515, 1890).</a:t>
            </a:r>
          </a:p>
          <a:p>
            <a:pPr lvl="0" indent="-324612"/>
            <a:r>
              <a:rPr lang="pl-PL" sz="2000" dirty="0" smtClean="0"/>
              <a:t> </a:t>
            </a:r>
            <a:r>
              <a:rPr lang="pl-PL" sz="2000" dirty="0"/>
              <a:t>Ustawa z dnia 24 sierpnia 1991 r. o ochronie przeciwpożarowej  (Dz. U. z 2009 r. Nr 178, </a:t>
            </a:r>
            <a:r>
              <a:rPr lang="pl-PL" sz="2000" dirty="0" smtClean="0"/>
              <a:t>poz</a:t>
            </a:r>
            <a:r>
              <a:rPr lang="pl-PL" sz="2000" dirty="0"/>
              <a:t>. 1380 z późn. zm</a:t>
            </a:r>
            <a:r>
              <a:rPr lang="pl-PL" sz="2000" dirty="0" smtClean="0"/>
              <a:t>.)</a:t>
            </a:r>
          </a:p>
          <a:p>
            <a:pPr marL="114300" indent="0">
              <a:buNone/>
            </a:pPr>
            <a:endParaRPr lang="pl-PL" sz="2000" dirty="0" smtClean="0">
              <a:solidFill>
                <a:srgbClr val="FF0000"/>
              </a:solidFill>
            </a:endParaRPr>
          </a:p>
          <a:p>
            <a:pPr lvl="0" indent="-324612"/>
            <a:endParaRPr lang="pl-PL" sz="2000" dirty="0"/>
          </a:p>
          <a:p>
            <a:pPr indent="-324612"/>
            <a:endParaRPr lang="pl-PL" sz="2000" dirty="0"/>
          </a:p>
          <a:p>
            <a:pPr indent="-324612"/>
            <a:endParaRPr lang="pl-PL" sz="2000" dirty="0"/>
          </a:p>
          <a:p>
            <a:pPr indent="-324612"/>
            <a:endParaRPr lang="pl-PL" sz="2000" dirty="0"/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520" b="1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dirty="0"/>
              <a:t> Materiał </a:t>
            </a:r>
            <a:r>
              <a:rPr lang="pl-PL" sz="2800" dirty="0" smtClean="0"/>
              <a:t>nauczania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572699" y="1570878"/>
            <a:ext cx="8295089" cy="473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Zakres </a:t>
            </a:r>
            <a:r>
              <a:rPr lang="pl-PL" sz="2000" dirty="0">
                <a:solidFill>
                  <a:schemeClr val="tx1"/>
                </a:solidFill>
              </a:rPr>
              <a:t>finansowania jednostek </a:t>
            </a:r>
            <a:r>
              <a:rPr lang="pl-PL" sz="2000" dirty="0" smtClean="0">
                <a:solidFill>
                  <a:schemeClr val="tx1"/>
                </a:solidFill>
              </a:rPr>
              <a:t> ochrony przeciwpożarowej.</a:t>
            </a:r>
          </a:p>
          <a:p>
            <a:pPr marL="276860" indent="0"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Dotacje ze środków </a:t>
            </a:r>
            <a:r>
              <a:rPr lang="pl-PL" sz="2000" dirty="0" smtClean="0">
                <a:solidFill>
                  <a:schemeClr val="tx1"/>
                </a:solidFill>
              </a:rPr>
              <a:t>budżetu </a:t>
            </a:r>
            <a:r>
              <a:rPr lang="pl-PL" sz="2000" dirty="0">
                <a:solidFill>
                  <a:schemeClr val="tx1"/>
                </a:solidFill>
              </a:rPr>
              <a:t>państwa.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276860" indent="0"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r>
              <a:rPr lang="pl-PL" sz="2000" dirty="0" smtClean="0">
                <a:solidFill>
                  <a:schemeClr val="tx1"/>
                </a:solidFill>
              </a:rPr>
              <a:t>Inne </a:t>
            </a:r>
            <a:r>
              <a:rPr lang="pl-PL" sz="2000" dirty="0">
                <a:solidFill>
                  <a:schemeClr val="tx1"/>
                </a:solidFill>
              </a:rPr>
              <a:t>źródła pozyskiwania środków na utrzymanie gotowości bojowej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endParaRPr lang="pl-PL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pl-PL" sz="2000" dirty="0" smtClean="0"/>
              <a:t>Sporządzanie wniosku </a:t>
            </a:r>
            <a:r>
              <a:rPr lang="pl-PL" sz="2000" dirty="0"/>
              <a:t>o dofinansowanie ze środków skarbu państwa na zapewnienie gotowości bojowej z podziałem na wydatki bieżące i </a:t>
            </a:r>
            <a:r>
              <a:rPr lang="pl-PL" sz="2000" dirty="0" smtClean="0"/>
              <a:t>inwestycyjne.</a:t>
            </a:r>
          </a:p>
          <a:p>
            <a:pPr lvl="0" algn="just"/>
            <a:endParaRPr lang="pl-PL" sz="2000" dirty="0" smtClean="0"/>
          </a:p>
          <a:p>
            <a:pPr algn="just"/>
            <a:r>
              <a:rPr lang="pl-PL" sz="2000" dirty="0" smtClean="0"/>
              <a:t>Sposób </a:t>
            </a:r>
            <a:r>
              <a:rPr lang="pl-PL" sz="2000" dirty="0"/>
              <a:t>wydatkowania i właściwego rozliczenia dotacji.</a:t>
            </a:r>
          </a:p>
          <a:p>
            <a:pPr lvl="0" algn="just"/>
            <a:endParaRPr lang="pl-PL" sz="2000" dirty="0"/>
          </a:p>
          <a:p>
            <a:endParaRPr lang="pl-PL" sz="2000" dirty="0">
              <a:solidFill>
                <a:schemeClr val="tx1"/>
              </a:solidFill>
            </a:endParaRPr>
          </a:p>
          <a:p>
            <a:pPr marL="11430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dirty="0" smtClean="0"/>
              <a:t>Zakres finansowania jednostek </a:t>
            </a:r>
            <a:r>
              <a:rPr lang="pl-PL" sz="2800" dirty="0" smtClean="0"/>
              <a:t>przez samorządy terytorialne</a:t>
            </a:r>
            <a:r>
              <a:rPr lang="pl-PL" sz="2800" dirty="0"/>
              <a:t/>
            </a:r>
            <a:br>
              <a:rPr lang="pl-PL" sz="2800" dirty="0"/>
            </a:b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272507" y="1570878"/>
            <a:ext cx="8691981" cy="466643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Art</a:t>
            </a:r>
            <a:r>
              <a:rPr lang="pl-PL" sz="2000" b="1" dirty="0"/>
              <a:t>. 29 ustawy z dnia 24 sierpnia 1991 r. o ochronie przeciwpożarowej </a:t>
            </a:r>
            <a:r>
              <a:rPr lang="pl-PL" sz="2000" b="1" dirty="0" smtClean="0"/>
              <a:t> </a:t>
            </a:r>
            <a:r>
              <a:rPr lang="pl-PL" sz="2000" b="1" dirty="0"/>
              <a:t>wprowadza generalną zasadę, iż koszty funkcjonowania jednostek ochrony przeciwpożarowej pokrywane są z</a:t>
            </a:r>
            <a:r>
              <a:rPr lang="pl-PL" sz="2000" b="1" dirty="0" smtClean="0"/>
              <a:t>:</a:t>
            </a:r>
          </a:p>
          <a:p>
            <a:pPr marL="276860" indent="0" algn="just">
              <a:buNone/>
            </a:pPr>
            <a:endParaRPr lang="pl-PL" sz="800" b="1" dirty="0"/>
          </a:p>
          <a:p>
            <a:r>
              <a:rPr lang="pl-PL" sz="2000" dirty="0"/>
              <a:t> budżetów jednostek samorządu terytorialnego, </a:t>
            </a:r>
          </a:p>
          <a:p>
            <a:endParaRPr lang="pl-PL" sz="800" dirty="0"/>
          </a:p>
          <a:p>
            <a:r>
              <a:rPr lang="pl-PL" sz="2000" dirty="0"/>
              <a:t> </a:t>
            </a:r>
            <a:r>
              <a:rPr lang="pl-PL" sz="2000" dirty="0" smtClean="0"/>
              <a:t>budżetu </a:t>
            </a:r>
            <a:r>
              <a:rPr lang="pl-PL" sz="2000" dirty="0"/>
              <a:t>państwa,</a:t>
            </a:r>
          </a:p>
          <a:p>
            <a:pPr marL="276860" indent="0">
              <a:buNone/>
            </a:pPr>
            <a:endParaRPr lang="pl-PL" sz="800" dirty="0"/>
          </a:p>
          <a:p>
            <a:r>
              <a:rPr lang="pl-PL" sz="2000" dirty="0" smtClean="0"/>
              <a:t>dochodów </a:t>
            </a:r>
            <a:r>
              <a:rPr lang="pl-PL" sz="2000" dirty="0"/>
              <a:t>instytucji ubezpieczeniowych, ubezpieczających osoby prawne i fizyczne</a:t>
            </a:r>
            <a:r>
              <a:rPr lang="pl-PL" sz="2000" dirty="0" smtClean="0"/>
              <a:t>,</a:t>
            </a:r>
          </a:p>
          <a:p>
            <a:endParaRPr lang="pl-PL" sz="800" dirty="0"/>
          </a:p>
          <a:p>
            <a:r>
              <a:rPr lang="pl-PL" sz="2000" dirty="0" smtClean="0"/>
              <a:t>środków </a:t>
            </a:r>
            <a:r>
              <a:rPr lang="pl-PL" sz="2000" dirty="0"/>
              <a:t>własnych podmiotów, o których mowa w art. 17, które uzyskały zgodę ministra właściwego do spraw wewnętrznych na utworzenie jednostki ochrony przeciwpożarowej.</a:t>
            </a:r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2945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800" dirty="0"/>
              <a:t>Zakres finansowania jednostek </a:t>
            </a:r>
            <a:r>
              <a:rPr lang="pl-PL" sz="2800" dirty="0" smtClean="0"/>
              <a:t>przez samorządy terytorialne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70027" y="1412776"/>
            <a:ext cx="8691981" cy="532859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/>
              <a:t>Z punktu widzenia ochotniczych straży </a:t>
            </a:r>
            <a:r>
              <a:rPr lang="pl-PL" sz="2000" b="1" dirty="0" smtClean="0"/>
              <a:t>pożarnych najistotniejsze </a:t>
            </a:r>
            <a:r>
              <a:rPr lang="pl-PL" sz="2000" b="1" dirty="0"/>
              <a:t>jest finansowanie ich działalności przez jednostki samorządu terytorialnego, ponieważ podmioty te w największym zakresie </a:t>
            </a:r>
            <a:r>
              <a:rPr lang="pl-PL" sz="2000" b="1" dirty="0" smtClean="0"/>
              <a:t>biorą </a:t>
            </a:r>
            <a:r>
              <a:rPr lang="pl-PL" sz="2000" b="1" dirty="0"/>
              <a:t>udział w finansowaniu działalności OSP. W szczególności dotyczy to Gminy, na terenie której dana OSP ma swoją siedzibę</a:t>
            </a:r>
            <a:r>
              <a:rPr lang="pl-PL" sz="2000" b="1" dirty="0" smtClean="0"/>
              <a:t>.</a:t>
            </a:r>
            <a:endParaRPr lang="pl-PL" sz="800" b="1" dirty="0" smtClean="0"/>
          </a:p>
          <a:p>
            <a:pPr algn="just">
              <a:buFont typeface="Wingdings" pitchFamily="2" charset="2"/>
              <a:buChar char="Ø"/>
            </a:pPr>
            <a:endParaRPr lang="pl-PL" sz="800" b="1" dirty="0"/>
          </a:p>
          <a:p>
            <a:pPr algn="just"/>
            <a:r>
              <a:rPr lang="pl-PL" sz="1800" dirty="0"/>
              <a:t> </a:t>
            </a:r>
            <a:r>
              <a:rPr lang="pl-PL" sz="1800" dirty="0" smtClean="0"/>
              <a:t>Ustawa </a:t>
            </a:r>
            <a:r>
              <a:rPr lang="pl-PL" sz="1800" dirty="0"/>
              <a:t>o ochronie przeciwpożarowej </a:t>
            </a:r>
            <a:r>
              <a:rPr lang="pl-PL" sz="1800" dirty="0" smtClean="0"/>
              <a:t>stanowi, </a:t>
            </a:r>
            <a:r>
              <a:rPr lang="pl-PL" sz="1800" dirty="0"/>
              <a:t>iż koszty wyposażenia, utrzymania, wyszkolenia i zapewnienia gotowości bojowej OSP, bezpłatnego umundurowania członków OSP, </a:t>
            </a:r>
            <a:r>
              <a:rPr lang="pl-PL" sz="1800" dirty="0" smtClean="0"/>
              <a:t>ubezpieczenia, </a:t>
            </a:r>
            <a:r>
              <a:rPr lang="pl-PL" sz="1800" dirty="0"/>
              <a:t>koszty okresowych badań </a:t>
            </a:r>
            <a:r>
              <a:rPr lang="pl-PL" sz="1800" dirty="0" smtClean="0"/>
              <a:t>lekarskich, ponosi gmina.</a:t>
            </a:r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r>
              <a:rPr lang="pl-PL" sz="1800" dirty="0"/>
              <a:t>Ponoszenie powyższych kosztów powinno być </a:t>
            </a:r>
            <a:r>
              <a:rPr lang="pl-PL" sz="1800" b="1" dirty="0"/>
              <a:t>realizowane bezpośrednio</a:t>
            </a:r>
            <a:r>
              <a:rPr lang="pl-PL" sz="1800" dirty="0"/>
              <a:t>, a nie w formie dotacji. </a:t>
            </a:r>
          </a:p>
          <a:p>
            <a:pPr algn="just"/>
            <a:r>
              <a:rPr lang="pl-PL" sz="1800" dirty="0" smtClean="0"/>
              <a:t>Ważny zapis,  stanowi </a:t>
            </a:r>
            <a:r>
              <a:rPr lang="pl-PL" sz="1800" dirty="0"/>
              <a:t>a</a:t>
            </a:r>
            <a:r>
              <a:rPr lang="pl-PL" sz="1800" dirty="0" smtClean="0"/>
              <a:t>rt</a:t>
            </a:r>
            <a:r>
              <a:rPr lang="pl-PL" sz="1800" dirty="0"/>
              <a:t>. 32 ust. 3b </a:t>
            </a:r>
            <a:r>
              <a:rPr lang="pl-PL" sz="1800" dirty="0" smtClean="0"/>
              <a:t> ustawy o ochronie przeciwpożarowej, który mówi, </a:t>
            </a:r>
            <a:r>
              <a:rPr lang="pl-PL" sz="1800" dirty="0"/>
              <a:t>że jednostki samorządu terytorialnego mogą przekazywać ochotniczym strażom pożarnym środki pieniężne w </a:t>
            </a:r>
            <a:r>
              <a:rPr lang="pl-PL" sz="1800" b="1" dirty="0"/>
              <a:t>formie dotacji. </a:t>
            </a:r>
            <a:endParaRPr lang="pl-PL" sz="1800" b="1" dirty="0" smtClean="0"/>
          </a:p>
          <a:p>
            <a:pPr algn="just"/>
            <a:endParaRPr lang="pl-PL" sz="800" b="1" dirty="0" smtClean="0"/>
          </a:p>
          <a:p>
            <a:pPr algn="just"/>
            <a:r>
              <a:rPr lang="pl-PL" sz="1800" dirty="0"/>
              <a:t>Przytoczony przepis dotyczy wszystkich jednostek samorządu terytorialnego, a więc szczebla gminnego, powiatowego i wojewódzkiego. </a:t>
            </a:r>
            <a:endParaRPr lang="pl-PL" sz="1800" b="1" dirty="0"/>
          </a:p>
          <a:p>
            <a:pPr algn="just"/>
            <a:endParaRPr lang="pl-PL" sz="2000" dirty="0"/>
          </a:p>
          <a:p>
            <a:pPr algn="just">
              <a:buFont typeface="Wingdings" pitchFamily="2" charset="2"/>
              <a:buChar char="Ø"/>
            </a:pPr>
            <a:endParaRPr lang="pl-PL" sz="2000" b="1" dirty="0"/>
          </a:p>
          <a:p>
            <a:pPr marL="276860" indent="0" algn="just">
              <a:buNone/>
            </a:pPr>
            <a:endParaRPr lang="pl-PL" sz="800" b="1" dirty="0"/>
          </a:p>
          <a:p>
            <a:endParaRPr lang="pl-PL" sz="800" b="1" dirty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050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dirty="0" smtClean="0"/>
              <a:t>Dotacje ze środków budżetu państwa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570878"/>
            <a:ext cx="8856984" cy="509848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Środki </a:t>
            </a:r>
            <a:r>
              <a:rPr lang="pl-PL" sz="2000" b="1" dirty="0"/>
              <a:t>finansowe przekazywane Zarządowi Głównemu Związku Ochotniczych Straży Pożarnych RP przez Ministra Spraw Wewnętrznych i Administracji na podstawie corocznie zawieranej umowy.</a:t>
            </a:r>
            <a:endParaRPr lang="pl-PL" sz="2000" dirty="0"/>
          </a:p>
          <a:p>
            <a:pPr marL="276860" indent="0" algn="just">
              <a:buNone/>
            </a:pPr>
            <a:endParaRPr lang="pl-PL" sz="800" b="1" dirty="0"/>
          </a:p>
          <a:p>
            <a:pPr algn="just"/>
            <a:r>
              <a:rPr lang="pl-PL" sz="2000" dirty="0"/>
              <a:t>  </a:t>
            </a:r>
            <a:r>
              <a:rPr lang="pl-PL" sz="1800" dirty="0"/>
              <a:t>Środki te przeznaczone są na realizację zadań obejmujących między innymi przygotowania jednostek OSP do organizowania i prowadzenia akcji ratowniczej w czasie walki z pożarami oraz likwidacji miejscowych zagrożeń, w tym budowy i remonty remiz strażackich</a:t>
            </a:r>
            <a:r>
              <a:rPr lang="pl-PL" sz="1800" dirty="0" smtClean="0"/>
              <a:t>.</a:t>
            </a:r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r>
              <a:rPr lang="pl-PL" sz="1800" dirty="0"/>
              <a:t> </a:t>
            </a:r>
            <a:r>
              <a:rPr lang="pl-PL" sz="1800" dirty="0" smtClean="0"/>
              <a:t>Z powyższych środków dotowane są min. zakupy:</a:t>
            </a:r>
            <a:r>
              <a:rPr lang="pl-PL" sz="1800" dirty="0"/>
              <a:t> </a:t>
            </a:r>
            <a:r>
              <a:rPr lang="pl-PL" sz="1800" dirty="0" smtClean="0"/>
              <a:t>umundurowania strażackiego, sprzętu przeciwpożarowego, organizację </a:t>
            </a:r>
            <a:r>
              <a:rPr lang="pl-PL" sz="1800" dirty="0"/>
              <a:t>turniejów wiedzy </a:t>
            </a:r>
            <a:r>
              <a:rPr lang="pl-PL" sz="1800" dirty="0" smtClean="0"/>
              <a:t>pożarniczej, szkolenia </a:t>
            </a:r>
            <a:r>
              <a:rPr lang="pl-PL" sz="1800" dirty="0"/>
              <a:t>z zakresu ochrony przeciwpożarowej podczas obozów Młodzieżowych Drużyn </a:t>
            </a:r>
            <a:r>
              <a:rPr lang="pl-PL" sz="1800" dirty="0" smtClean="0"/>
              <a:t>Pożarniczych, organizację </a:t>
            </a:r>
            <a:r>
              <a:rPr lang="pl-PL" sz="1800" dirty="0"/>
              <a:t>zawodów sportowo – </a:t>
            </a:r>
            <a:r>
              <a:rPr lang="pl-PL" sz="1800" dirty="0" smtClean="0"/>
              <a:t>pożarniczych, współudział </a:t>
            </a:r>
            <a:r>
              <a:rPr lang="pl-PL" sz="1800" dirty="0"/>
              <a:t>w </a:t>
            </a:r>
            <a:r>
              <a:rPr lang="pl-PL" sz="1800" dirty="0" smtClean="0"/>
              <a:t>budowach i remontach remiz </a:t>
            </a:r>
            <a:r>
              <a:rPr lang="pl-PL" sz="1800" dirty="0"/>
              <a:t>ochotniczych </a:t>
            </a:r>
            <a:r>
              <a:rPr lang="pl-PL" sz="1800" dirty="0" smtClean="0"/>
              <a:t>straży, karosacje </a:t>
            </a:r>
            <a:r>
              <a:rPr lang="pl-PL" sz="1800" dirty="0"/>
              <a:t>samochodów </a:t>
            </a:r>
            <a:r>
              <a:rPr lang="pl-PL" sz="1800" dirty="0" smtClean="0"/>
              <a:t>pożarniczych,</a:t>
            </a:r>
            <a:r>
              <a:rPr lang="pl-PL" sz="1800" dirty="0"/>
              <a:t> </a:t>
            </a:r>
            <a:r>
              <a:rPr lang="pl-PL" sz="1800" dirty="0" smtClean="0"/>
              <a:t>zakup samochodów </a:t>
            </a:r>
            <a:r>
              <a:rPr lang="pl-PL" sz="1800" dirty="0"/>
              <a:t>pożarniczych, motopomp i sprzętu ratownictwa technicznego</a:t>
            </a:r>
            <a:r>
              <a:rPr lang="pl-PL" sz="1800" dirty="0" smtClean="0"/>
              <a:t>.</a:t>
            </a:r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r>
              <a:rPr lang="pl-PL" sz="1800" dirty="0" smtClean="0"/>
              <a:t>Zadanie realizowane </a:t>
            </a:r>
            <a:r>
              <a:rPr lang="pl-PL" sz="1800" dirty="0"/>
              <a:t>jest przez Zarząd Główny Związku Ochotniczych Straży Pożarnych RP oraz 16 Zarządów Oddziałów Wojewódzkich Związku Ochotniczych Straży RP.</a:t>
            </a:r>
          </a:p>
          <a:p>
            <a:pPr algn="just"/>
            <a:endParaRPr lang="pl-PL" sz="2000" dirty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2171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dirty="0" smtClean="0"/>
              <a:t>Dotacje ze środków budżetu państwa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570878"/>
            <a:ext cx="8856984" cy="466643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Środki finansowe </a:t>
            </a:r>
            <a:r>
              <a:rPr lang="pl-PL" sz="2000" b="1" dirty="0"/>
              <a:t>ujęte w budżecie państwa </a:t>
            </a:r>
            <a:r>
              <a:rPr lang="pl-PL" sz="2000" b="1" dirty="0" smtClean="0"/>
              <a:t> </a:t>
            </a:r>
            <a:r>
              <a:rPr lang="pl-PL" sz="2000" b="1" dirty="0"/>
              <a:t>- Komenda Główna Państwowej Straży Pożarnej.</a:t>
            </a:r>
            <a:endParaRPr lang="pl-PL" sz="2000" dirty="0"/>
          </a:p>
          <a:p>
            <a:pPr marL="276860" indent="0" algn="just">
              <a:buNone/>
            </a:pPr>
            <a:endParaRPr lang="pl-PL" sz="800" b="1" dirty="0"/>
          </a:p>
          <a:p>
            <a:pPr algn="just"/>
            <a:r>
              <a:rPr lang="pl-PL" sz="1800" dirty="0"/>
              <a:t> </a:t>
            </a:r>
            <a:r>
              <a:rPr lang="pl-PL" sz="1800" dirty="0" smtClean="0"/>
              <a:t>Zgodnie </a:t>
            </a:r>
            <a:r>
              <a:rPr lang="pl-PL" sz="1800" dirty="0"/>
              <a:t>z art. 33 ustawy o ochronie przeciwpożarowej Komendant Główny Państwowej Straży Pożarnej dokonuje rozdziału wyżej wymienionych środków pomiędzy jednostki ochotniczej straży pożarnej działające w ramach krajowego systemu ratowniczo-gaśniczego</a:t>
            </a:r>
            <a:r>
              <a:rPr lang="pl-PL" sz="1800" dirty="0" smtClean="0"/>
              <a:t>.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dirty="0"/>
              <a:t>Wysokość tych środków określana jest corocznie przez Ministra Spraw Wewnętrznych i Administracji w drodze rozporządzenia w sprawie wysokości środków finansowych i ich podziału między jednostki ochrony przeciwpożarowej działające w ramach krajowego systemu ratowniczo-gaśniczego.</a:t>
            </a:r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5410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dirty="0" smtClean="0"/>
              <a:t>Dotacje ze środków budżetu państwa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570878"/>
            <a:ext cx="8856984" cy="466643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Środki finansowe pochodzące z Funduszu </a:t>
            </a:r>
            <a:r>
              <a:rPr lang="pl-PL" sz="2000" b="1" dirty="0"/>
              <a:t>Ochrony Środowiska i Gospodarki </a:t>
            </a:r>
            <a:r>
              <a:rPr lang="pl-PL" sz="2000" b="1" dirty="0" smtClean="0"/>
              <a:t>Wodnej. </a:t>
            </a:r>
            <a:endParaRPr lang="pl-PL" sz="2000" dirty="0"/>
          </a:p>
          <a:p>
            <a:pPr marL="276860" indent="0" algn="just">
              <a:buNone/>
            </a:pPr>
            <a:endParaRPr lang="pl-PL" sz="800" b="1" dirty="0"/>
          </a:p>
          <a:p>
            <a:pPr algn="just"/>
            <a:r>
              <a:rPr lang="pl-PL" sz="1800" dirty="0"/>
              <a:t> W</a:t>
            </a:r>
            <a:r>
              <a:rPr lang="pl-PL" sz="1800" dirty="0" smtClean="0"/>
              <a:t>ysokość środków </a:t>
            </a:r>
            <a:r>
              <a:rPr lang="pl-PL" sz="1800" dirty="0"/>
              <a:t>określana jest w formie aneksu do porozumienia ministrów: Środowiska oraz Spraw Wewnętrznych i Administracji</a:t>
            </a:r>
            <a:r>
              <a:rPr lang="pl-PL" sz="1800" dirty="0" smtClean="0"/>
              <a:t>.</a:t>
            </a:r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r>
              <a:rPr lang="pl-PL" sz="1800" dirty="0"/>
              <a:t>Poszczególne umowy dotyczące ww. środków zawierane są przez jednostki OSP bezpośrednio z Narodowym Funduszem Ochrony Środowiska i Gospodarki Wodnej. Powyższe czynności odbywają się bez udziału MSW.</a:t>
            </a:r>
          </a:p>
          <a:p>
            <a:pPr algn="just"/>
            <a:endParaRPr lang="pl-PL" sz="1800" dirty="0"/>
          </a:p>
          <a:p>
            <a:pPr algn="just"/>
            <a:endParaRPr lang="pl-PL" sz="1800" dirty="0" smtClean="0"/>
          </a:p>
          <a:p>
            <a:pPr algn="just"/>
            <a:endParaRPr lang="pl-PL" sz="1800" dirty="0" smtClean="0"/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8555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dirty="0" smtClean="0"/>
              <a:t>Dotacje ze środków budżetu państwa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570878"/>
            <a:ext cx="8856984" cy="466643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Środki finansowe </a:t>
            </a:r>
            <a:r>
              <a:rPr lang="pl-PL" sz="2000" b="1" dirty="0"/>
              <a:t>przekazywane przez zakłady </a:t>
            </a:r>
            <a:r>
              <a:rPr lang="pl-PL" sz="2000" b="1" dirty="0" smtClean="0"/>
              <a:t>ubezpieczeń Zarządowi </a:t>
            </a:r>
            <a:r>
              <a:rPr lang="pl-PL" sz="2000" b="1" dirty="0"/>
              <a:t>Głównemu Związku Ochotniczych Straży Pożarnych RP oraz Komendantowi Głównemu PSP. </a:t>
            </a:r>
            <a:endParaRPr lang="pl-PL" sz="2000" dirty="0"/>
          </a:p>
          <a:p>
            <a:pPr marL="276860" indent="0" algn="just">
              <a:buNone/>
            </a:pPr>
            <a:endParaRPr lang="pl-PL" sz="800" b="1" dirty="0"/>
          </a:p>
          <a:p>
            <a:pPr algn="just"/>
            <a:r>
              <a:rPr lang="pl-PL" sz="1800" dirty="0"/>
              <a:t> P</a:t>
            </a:r>
            <a:r>
              <a:rPr lang="pl-PL" sz="1800" dirty="0" smtClean="0"/>
              <a:t>odział </a:t>
            </a:r>
            <a:r>
              <a:rPr lang="pl-PL" sz="1800" dirty="0"/>
              <a:t>wyżej wymienionych środków dokonywany jest na podstawie indywidualnych wniosków jednostek ochrony przeciwpożarowej, przekazywanych w zależności od źródła dofinansowania odpowiednio do</a:t>
            </a:r>
            <a:r>
              <a:rPr lang="pl-PL" sz="1800" dirty="0" smtClean="0"/>
              <a:t>:</a:t>
            </a:r>
          </a:p>
          <a:p>
            <a:pPr marL="276860" lvl="0" indent="0" algn="just">
              <a:buNone/>
            </a:pPr>
            <a:endParaRPr lang="pl-PL" sz="800" dirty="0"/>
          </a:p>
          <a:p>
            <a:pPr lvl="0" algn="just">
              <a:buFontTx/>
              <a:buChar char="-"/>
            </a:pPr>
            <a:r>
              <a:rPr lang="pl-PL" sz="1800" dirty="0" smtClean="0"/>
              <a:t>ZG </a:t>
            </a:r>
            <a:r>
              <a:rPr lang="pl-PL" sz="1800" dirty="0"/>
              <a:t>ZOSP RP - za pośrednictwem właściwych terytorialnie zarządów wojewódzkich Związku Ochotniczych Straży Pożarnych RP wraz z opinią właściwego terytorialnie zarządu powiatowego Związku Ochotniczych Straży Pożarnych RP</a:t>
            </a:r>
            <a:r>
              <a:rPr lang="pl-PL" sz="1800" dirty="0" smtClean="0"/>
              <a:t>;</a:t>
            </a:r>
          </a:p>
          <a:p>
            <a:pPr lvl="0" algn="just">
              <a:buFontTx/>
              <a:buChar char="-"/>
            </a:pPr>
            <a:endParaRPr lang="pl-PL" sz="800" dirty="0"/>
          </a:p>
          <a:p>
            <a:pPr lvl="0">
              <a:buFontTx/>
              <a:buChar char="-"/>
            </a:pPr>
            <a:r>
              <a:rPr lang="pl-PL" sz="1800" dirty="0" smtClean="0"/>
              <a:t>Komendanta </a:t>
            </a:r>
            <a:r>
              <a:rPr lang="pl-PL" sz="1800" dirty="0"/>
              <a:t>Głównego PSP - za pośrednictwem właściwych terytorialnie komendantów wojewódzkich PSP wraz z opinią właściwego terytorialnie komendanta powiatowego PSP</a:t>
            </a:r>
            <a:r>
              <a:rPr lang="pl-PL" sz="1800" dirty="0" smtClean="0"/>
              <a:t>.</a:t>
            </a:r>
          </a:p>
          <a:p>
            <a:pPr lvl="0">
              <a:buFontTx/>
              <a:buChar char="-"/>
            </a:pPr>
            <a:endParaRPr lang="pl-PL" sz="1800" dirty="0"/>
          </a:p>
          <a:p>
            <a:pPr algn="just"/>
            <a:endParaRPr lang="pl-PL" sz="1800" dirty="0" smtClean="0"/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endParaRPr lang="pl-PL" sz="1800" dirty="0"/>
          </a:p>
          <a:p>
            <a:pPr algn="just"/>
            <a:endParaRPr lang="pl-PL" sz="1800" dirty="0" smtClean="0"/>
          </a:p>
          <a:p>
            <a:pPr algn="just"/>
            <a:endParaRPr lang="pl-PL" sz="1800" dirty="0" smtClean="0"/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735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algn="ctr"/>
            <a: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52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dirty="0" smtClean="0"/>
              <a:t>Dotacje ze środków budżetu państwa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07505" y="1570878"/>
            <a:ext cx="8856984" cy="466643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b="1" dirty="0" smtClean="0"/>
              <a:t>Środki rzeczowe.</a:t>
            </a:r>
            <a:endParaRPr lang="pl-PL" sz="2000" dirty="0"/>
          </a:p>
          <a:p>
            <a:pPr marL="276860" indent="0" algn="just">
              <a:buNone/>
            </a:pPr>
            <a:endParaRPr lang="pl-PL" sz="800" b="1" dirty="0"/>
          </a:p>
          <a:p>
            <a:pPr algn="just"/>
            <a:r>
              <a:rPr lang="pl-PL" sz="1800" dirty="0"/>
              <a:t> Z</a:t>
            </a:r>
            <a:r>
              <a:rPr lang="pl-PL" sz="1800" dirty="0" smtClean="0"/>
              <a:t>godnie </a:t>
            </a:r>
            <a:r>
              <a:rPr lang="pl-PL" sz="1800" dirty="0"/>
              <a:t>z art. 31 ustawy o ochronie przeciwpożarowej, Państwowa Straż Pożarna obowiązana jest do przekazywania nieodpłatnie, ochotniczym strażom pożarnym, technicznie sprawnego, zbędnego sprzętu i urządzeń. </a:t>
            </a:r>
            <a:endParaRPr lang="pl-PL" sz="1800" dirty="0" smtClean="0"/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r>
              <a:rPr lang="pl-PL" sz="1800" dirty="0" smtClean="0"/>
              <a:t>W </a:t>
            </a:r>
            <a:r>
              <a:rPr lang="pl-PL" sz="1800" dirty="0"/>
              <a:t>tym celu zainteresowana jednostka OSP powinna zwrócić się z wnioskiem zaopiniowanym przez ZWOSP, za pośrednictwem komendanta powiatowego PSP, do właściwego terytorialnie komendanta wojewódzkiego PSP.</a:t>
            </a:r>
          </a:p>
          <a:p>
            <a:pPr algn="just"/>
            <a:endParaRPr lang="pl-PL" sz="1800" dirty="0" smtClean="0"/>
          </a:p>
          <a:p>
            <a:pPr marL="276860" lvl="0" indent="0" algn="just">
              <a:buNone/>
            </a:pPr>
            <a:endParaRPr lang="pl-PL" sz="800" dirty="0"/>
          </a:p>
          <a:p>
            <a:pPr lvl="0">
              <a:buFontTx/>
              <a:buChar char="-"/>
            </a:pPr>
            <a:endParaRPr lang="pl-PL" sz="1800" dirty="0"/>
          </a:p>
          <a:p>
            <a:pPr algn="just"/>
            <a:endParaRPr lang="pl-PL" sz="1800" dirty="0" smtClean="0"/>
          </a:p>
          <a:p>
            <a:pPr marL="276860" indent="0" algn="just">
              <a:buNone/>
            </a:pPr>
            <a:endParaRPr lang="pl-PL" sz="800" dirty="0" smtClean="0"/>
          </a:p>
          <a:p>
            <a:pPr algn="just"/>
            <a:endParaRPr lang="pl-PL" sz="1800" dirty="0"/>
          </a:p>
          <a:p>
            <a:pPr algn="just"/>
            <a:endParaRPr lang="pl-PL" sz="1800" dirty="0" smtClean="0"/>
          </a:p>
          <a:p>
            <a:pPr algn="just"/>
            <a:endParaRPr lang="pl-PL" sz="1800" dirty="0" smtClean="0"/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3940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1316</Words>
  <Application>Microsoft Office PowerPoint</Application>
  <PresentationFormat>Pokaz na ekranie (4:3)</PresentationFormat>
  <Paragraphs>293</Paragraphs>
  <Slides>19</Slides>
  <Notes>19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 Black</vt:lpstr>
      <vt:lpstr>Arial</vt:lpstr>
      <vt:lpstr>Wingdings</vt:lpstr>
      <vt:lpstr>Noto Sans Symbols</vt:lpstr>
      <vt:lpstr>Calibri</vt:lpstr>
      <vt:lpstr>Moduł</vt:lpstr>
      <vt:lpstr>Moduł</vt:lpstr>
      <vt:lpstr>Acrobat Document</vt:lpstr>
      <vt:lpstr>TEMAT 4:  Aspekt finansowy utrzymania gotowości bojowej jednostki OSP w KSRG   </vt:lpstr>
      <vt:lpstr>   Materiał nauczania</vt:lpstr>
      <vt:lpstr> Zakres finansowania jednostek przez samorządy terytorialne </vt:lpstr>
      <vt:lpstr>Zakres finansowania jednostek przez samorządy terytorialne</vt:lpstr>
      <vt:lpstr> Dotacje ze środków budżetu państwa </vt:lpstr>
      <vt:lpstr> Dotacje ze środków budżetu państwa </vt:lpstr>
      <vt:lpstr> Dotacje ze środków budżetu państwa </vt:lpstr>
      <vt:lpstr> Dotacje ze środków budżetu państwa </vt:lpstr>
      <vt:lpstr> Dotacje ze środków budżetu państwa </vt:lpstr>
      <vt:lpstr> Dodatkowe formy finansowania </vt:lpstr>
      <vt:lpstr>Sporządzanie dokumentacji o dofinansowanie ze środków skarbu państwa  </vt:lpstr>
      <vt:lpstr>Sporządzanie dokumentacji o dofinansowanie ze środków skarbu państwa</vt:lpstr>
      <vt:lpstr>Sporządzanie dokumentacji o dofinansowanie ze środków skarbu państwa</vt:lpstr>
      <vt:lpstr>Sporządzanie dokumentacji o dofinansowanie ze środków skarbu państwa</vt:lpstr>
      <vt:lpstr>Sporządzanie dokumentacji o dofinansowanie ze środków skarbu państwa</vt:lpstr>
      <vt:lpstr>Wniosek o udzielenie dotacji</vt:lpstr>
      <vt:lpstr>Sprawozdanie z realizacji zadania publicznego</vt:lpstr>
      <vt:lpstr>Sprawozdanie z realizacji zadania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3:  Współdziałanie OSP                                                                   z organami administracji publicznej i jednostkami PSP </dc:title>
  <cp:lastModifiedBy>Marek E</cp:lastModifiedBy>
  <cp:revision>93</cp:revision>
  <dcterms:modified xsi:type="dcterms:W3CDTF">2016-06-14T11:47:14Z</dcterms:modified>
</cp:coreProperties>
</file>